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36" r:id="rId1"/>
  </p:sldMasterIdLst>
  <p:sldIdLst>
    <p:sldId id="256" r:id="rId2"/>
    <p:sldId id="306" r:id="rId3"/>
    <p:sldId id="307" r:id="rId4"/>
    <p:sldId id="308" r:id="rId5"/>
    <p:sldId id="309" r:id="rId6"/>
    <p:sldId id="310" r:id="rId7"/>
    <p:sldId id="311" r:id="rId8"/>
    <p:sldId id="312" r:id="rId9"/>
    <p:sldId id="313" r:id="rId10"/>
    <p:sldId id="314" r:id="rId11"/>
    <p:sldId id="315" r:id="rId12"/>
    <p:sldId id="316" r:id="rId13"/>
    <p:sldId id="324" r:id="rId14"/>
    <p:sldId id="326" r:id="rId15"/>
    <p:sldId id="325" r:id="rId16"/>
    <p:sldId id="327" r:id="rId17"/>
    <p:sldId id="317" r:id="rId18"/>
    <p:sldId id="318" r:id="rId19"/>
    <p:sldId id="319" r:id="rId20"/>
    <p:sldId id="320" r:id="rId21"/>
    <p:sldId id="321" r:id="rId22"/>
    <p:sldId id="322" r:id="rId23"/>
    <p:sldId id="323" r:id="rId2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A2B0E"/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6691" autoAdjust="0"/>
  </p:normalViewPr>
  <p:slideViewPr>
    <p:cSldViewPr>
      <p:cViewPr varScale="1">
        <p:scale>
          <a:sx n="72" d="100"/>
          <a:sy n="72" d="100"/>
        </p:scale>
        <p:origin x="150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9CC55-4F86-41CE-96B0-411C450057B8}" type="datetimeFigureOut">
              <a:rPr lang="en-US" smtClean="0"/>
              <a:t>5/9/2018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BE6AA-6418-48AF-A0F8-5855CA449BE0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9CC55-4F86-41CE-96B0-411C450057B8}" type="datetimeFigureOut">
              <a:rPr lang="en-US" smtClean="0"/>
              <a:t>5/9/2018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BE6AA-6418-48AF-A0F8-5855CA449BE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9CC55-4F86-41CE-96B0-411C450057B8}" type="datetimeFigureOut">
              <a:rPr lang="en-US" smtClean="0"/>
              <a:t>5/9/2018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BE6AA-6418-48AF-A0F8-5855CA449BE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9CC55-4F86-41CE-96B0-411C450057B8}" type="datetimeFigureOut">
              <a:rPr lang="en-US" smtClean="0"/>
              <a:t>5/9/2018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BE6AA-6418-48AF-A0F8-5855CA449BE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9CC55-4F86-41CE-96B0-411C450057B8}" type="datetimeFigureOut">
              <a:rPr lang="en-US" smtClean="0"/>
              <a:t>5/9/2018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BE6AA-6418-48AF-A0F8-5855CA449BE0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9CC55-4F86-41CE-96B0-411C450057B8}" type="datetimeFigureOut">
              <a:rPr lang="en-US" smtClean="0"/>
              <a:t>5/9/2018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BE6AA-6418-48AF-A0F8-5855CA449BE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9CC55-4F86-41CE-96B0-411C450057B8}" type="datetimeFigureOut">
              <a:rPr lang="en-US" smtClean="0"/>
              <a:t>5/9/2018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BE6AA-6418-48AF-A0F8-5855CA449BE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9CC55-4F86-41CE-96B0-411C450057B8}" type="datetimeFigureOut">
              <a:rPr lang="en-US" smtClean="0"/>
              <a:t>5/9/2018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33BE6AA-6418-48AF-A0F8-5855CA449BE0}" type="slidenum">
              <a:rPr lang="en-US" smtClean="0"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9CC55-4F86-41CE-96B0-411C450057B8}" type="datetimeFigureOut">
              <a:rPr lang="en-US" smtClean="0"/>
              <a:t>5/9/2018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BE6AA-6418-48AF-A0F8-5855CA449BE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9CC55-4F86-41CE-96B0-411C450057B8}" type="datetimeFigureOut">
              <a:rPr lang="en-US" smtClean="0"/>
              <a:t>5/9/2018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233BE6AA-6418-48AF-A0F8-5855CA449BE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3269CC55-4F86-41CE-96B0-411C450057B8}" type="datetimeFigureOut">
              <a:rPr lang="en-US" smtClean="0"/>
              <a:t>5/9/2018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BE6AA-6418-48AF-A0F8-5855CA449BE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/>
              <a:t>Click to edit Master text styles</a:t>
            </a:r>
          </a:p>
          <a:p>
            <a:pPr lvl="1" eaLnBrk="1" latinLnBrk="0" hangingPunct="1"/>
            <a:r>
              <a:rPr kumimoji="0" lang="en-US"/>
              <a:t>Second level</a:t>
            </a:r>
          </a:p>
          <a:p>
            <a:pPr lvl="2" eaLnBrk="1" latinLnBrk="0" hangingPunct="1"/>
            <a:r>
              <a:rPr kumimoji="0" lang="en-US"/>
              <a:t>Third level</a:t>
            </a:r>
          </a:p>
          <a:p>
            <a:pPr lvl="3" eaLnBrk="1" latinLnBrk="0" hangingPunct="1"/>
            <a:r>
              <a:rPr kumimoji="0" lang="en-US"/>
              <a:t>Fourth level</a:t>
            </a:r>
          </a:p>
          <a:p>
            <a:pPr lvl="4" eaLnBrk="1" latinLnBrk="0" hangingPunct="1"/>
            <a:r>
              <a:rPr kumimoji="0" lang="en-US"/>
              <a:t>Fifth level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3269CC55-4F86-41CE-96B0-411C450057B8}" type="datetimeFigureOut">
              <a:rPr lang="en-US" smtClean="0"/>
              <a:t>5/9/2018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233BE6AA-6418-48AF-A0F8-5855CA449BE0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937" r:id="rId1"/>
    <p:sldLayoutId id="2147483938" r:id="rId2"/>
    <p:sldLayoutId id="2147483939" r:id="rId3"/>
    <p:sldLayoutId id="2147483940" r:id="rId4"/>
    <p:sldLayoutId id="2147483941" r:id="rId5"/>
    <p:sldLayoutId id="2147483942" r:id="rId6"/>
    <p:sldLayoutId id="2147483943" r:id="rId7"/>
    <p:sldLayoutId id="2147483944" r:id="rId8"/>
    <p:sldLayoutId id="2147483945" r:id="rId9"/>
    <p:sldLayoutId id="2147483946" r:id="rId10"/>
    <p:sldLayoutId id="2147483947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0.gif"/><Relationship Id="rId7" Type="http://schemas.openxmlformats.org/officeDocument/2006/relationships/image" Target="../media/image14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gif"/><Relationship Id="rId5" Type="http://schemas.openxmlformats.org/officeDocument/2006/relationships/image" Target="../media/image12.jpeg"/><Relationship Id="rId10" Type="http://schemas.openxmlformats.org/officeDocument/2006/relationships/image" Target="../media/image17.gif"/><Relationship Id="rId4" Type="http://schemas.openxmlformats.org/officeDocument/2006/relationships/image" Target="../media/image11.gif"/><Relationship Id="rId9" Type="http://schemas.openxmlformats.org/officeDocument/2006/relationships/image" Target="../media/image16.gi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926069" y="5181600"/>
            <a:ext cx="5312931" cy="10668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1000" y="762000"/>
            <a:ext cx="8382000" cy="4191000"/>
          </a:xfrm>
          <a:ln>
            <a:noFill/>
          </a:ln>
        </p:spPr>
        <p:txBody>
          <a:bodyPr>
            <a:noAutofit/>
          </a:bodyPr>
          <a:lstStyle/>
          <a:p>
            <a:pPr algn="ctr"/>
            <a:r>
              <a:rPr lang="en-US" sz="8000" cap="none" spc="6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85000"/>
                  </a:schemeClr>
                </a:solidFill>
                <a:effectLst>
                  <a:glow rad="101600">
                    <a:schemeClr val="accent5">
                      <a:lumMod val="60000"/>
                      <a:lumOff val="40000"/>
                      <a:alpha val="24000"/>
                    </a:schemeClr>
                  </a:glow>
                </a:effectLst>
              </a:rPr>
              <a:t>H</a:t>
            </a:r>
            <a:r>
              <a:rPr lang="en-US" sz="8000" cap="none" spc="-3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85000"/>
                  </a:schemeClr>
                </a:solidFill>
                <a:effectLst>
                  <a:glow rad="101600">
                    <a:schemeClr val="accent5">
                      <a:lumMod val="60000"/>
                      <a:lumOff val="40000"/>
                      <a:alpha val="24000"/>
                    </a:schemeClr>
                  </a:glow>
                </a:effectLst>
              </a:rPr>
              <a:t> </a:t>
            </a:r>
            <a:r>
              <a:rPr lang="en-US" sz="8000" cap="none" spc="6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85000"/>
                  </a:schemeClr>
                </a:solidFill>
                <a:effectLst>
                  <a:glow rad="101600">
                    <a:schemeClr val="accent5">
                      <a:lumMod val="60000"/>
                      <a:lumOff val="40000"/>
                      <a:alpha val="24000"/>
                    </a:schemeClr>
                  </a:glow>
                </a:effectLst>
              </a:rPr>
              <a:t>i</a:t>
            </a:r>
            <a:r>
              <a:rPr lang="en-US" sz="8000" cap="none" spc="-3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85000"/>
                  </a:schemeClr>
                </a:solidFill>
                <a:effectLst>
                  <a:glow rad="101600">
                    <a:schemeClr val="accent5">
                      <a:lumMod val="60000"/>
                      <a:lumOff val="40000"/>
                      <a:alpha val="24000"/>
                    </a:schemeClr>
                  </a:glow>
                </a:effectLst>
              </a:rPr>
              <a:t> </a:t>
            </a:r>
            <a:r>
              <a:rPr lang="en-US" sz="8000" cap="none" spc="6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85000"/>
                  </a:schemeClr>
                </a:solidFill>
                <a:effectLst>
                  <a:glow rad="101600">
                    <a:schemeClr val="accent5">
                      <a:lumMod val="60000"/>
                      <a:lumOff val="40000"/>
                      <a:alpha val="24000"/>
                    </a:schemeClr>
                  </a:glow>
                </a:effectLst>
              </a:rPr>
              <a:t>s</a:t>
            </a:r>
            <a:r>
              <a:rPr lang="en-US" sz="8000" b="0" cap="none" spc="-3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85000"/>
                  </a:schemeClr>
                </a:solidFill>
                <a:effectLst>
                  <a:glow rad="101600">
                    <a:schemeClr val="accent5">
                      <a:lumMod val="60000"/>
                      <a:lumOff val="40000"/>
                      <a:alpha val="24000"/>
                    </a:schemeClr>
                  </a:glow>
                </a:effectLst>
              </a:rPr>
              <a:t> </a:t>
            </a:r>
            <a:r>
              <a:rPr lang="en-US" sz="8000" cap="none" spc="6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85000"/>
                  </a:schemeClr>
                </a:solidFill>
                <a:effectLst>
                  <a:glow rad="101600">
                    <a:schemeClr val="accent5">
                      <a:lumMod val="60000"/>
                      <a:lumOff val="40000"/>
                      <a:alpha val="24000"/>
                    </a:schemeClr>
                  </a:glow>
                </a:effectLst>
              </a:rPr>
              <a:t>t</a:t>
            </a:r>
            <a:r>
              <a:rPr lang="en-US" sz="8000" cap="none" spc="-3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85000"/>
                  </a:schemeClr>
                </a:solidFill>
                <a:effectLst>
                  <a:glow rad="101600">
                    <a:schemeClr val="accent5">
                      <a:lumMod val="60000"/>
                      <a:lumOff val="40000"/>
                      <a:alpha val="24000"/>
                    </a:schemeClr>
                  </a:glow>
                </a:effectLst>
              </a:rPr>
              <a:t> </a:t>
            </a:r>
            <a:r>
              <a:rPr lang="en-US" sz="8000" cap="none" spc="6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85000"/>
                  </a:schemeClr>
                </a:solidFill>
                <a:effectLst>
                  <a:glow rad="101600">
                    <a:schemeClr val="accent5">
                      <a:lumMod val="60000"/>
                      <a:lumOff val="40000"/>
                      <a:alpha val="24000"/>
                    </a:schemeClr>
                  </a:glow>
                </a:effectLst>
              </a:rPr>
              <a:t>o</a:t>
            </a:r>
            <a:r>
              <a:rPr lang="en-US" sz="8000" cap="none" spc="-3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85000"/>
                  </a:schemeClr>
                </a:solidFill>
                <a:effectLst>
                  <a:glow rad="101600">
                    <a:schemeClr val="accent5">
                      <a:lumMod val="60000"/>
                      <a:lumOff val="40000"/>
                      <a:alpha val="24000"/>
                    </a:schemeClr>
                  </a:glow>
                </a:effectLst>
              </a:rPr>
              <a:t> </a:t>
            </a:r>
            <a:r>
              <a:rPr lang="en-US" sz="8000" cap="none" spc="6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85000"/>
                  </a:schemeClr>
                </a:solidFill>
                <a:effectLst>
                  <a:glow rad="101600">
                    <a:schemeClr val="accent5">
                      <a:lumMod val="60000"/>
                      <a:lumOff val="40000"/>
                      <a:alpha val="24000"/>
                    </a:schemeClr>
                  </a:glow>
                </a:effectLst>
              </a:rPr>
              <a:t>r</a:t>
            </a:r>
            <a:r>
              <a:rPr lang="en-US" sz="8000" cap="none" spc="-3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85000"/>
                  </a:schemeClr>
                </a:solidFill>
                <a:effectLst>
                  <a:glow rad="101600">
                    <a:schemeClr val="accent5">
                      <a:lumMod val="60000"/>
                      <a:lumOff val="40000"/>
                      <a:alpha val="24000"/>
                    </a:schemeClr>
                  </a:glow>
                </a:effectLst>
              </a:rPr>
              <a:t> </a:t>
            </a:r>
            <a:r>
              <a:rPr lang="en-US" sz="8000" cap="none" spc="6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85000"/>
                  </a:schemeClr>
                </a:solidFill>
                <a:effectLst>
                  <a:glow rad="101600">
                    <a:schemeClr val="accent5">
                      <a:lumMod val="60000"/>
                      <a:lumOff val="40000"/>
                      <a:alpha val="24000"/>
                    </a:schemeClr>
                  </a:glow>
                </a:effectLst>
              </a:rPr>
              <a:t>y</a:t>
            </a:r>
            <a:br>
              <a:rPr lang="en-US" sz="7800" cap="none" spc="6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>
                  <a:glow rad="101600">
                    <a:schemeClr val="accent5">
                      <a:lumMod val="60000"/>
                      <a:lumOff val="40000"/>
                      <a:alpha val="24000"/>
                    </a:schemeClr>
                  </a:glow>
                </a:effectLst>
              </a:rPr>
            </a:br>
            <a:r>
              <a:rPr lang="en-US" sz="3000" cap="none" spc="6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>
                  <a:glow rad="101600">
                    <a:schemeClr val="accent5">
                      <a:lumMod val="60000"/>
                      <a:lumOff val="40000"/>
                      <a:alpha val="24000"/>
                    </a:schemeClr>
                  </a:glow>
                </a:effectLst>
              </a:rPr>
              <a:t> </a:t>
            </a:r>
            <a:br>
              <a:rPr lang="en-US" sz="7800" cap="none" spc="6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>
                  <a:glow rad="101600">
                    <a:schemeClr val="accent5">
                      <a:lumMod val="60000"/>
                      <a:lumOff val="40000"/>
                      <a:alpha val="24000"/>
                    </a:schemeClr>
                  </a:glow>
                </a:effectLst>
              </a:rPr>
            </a:br>
            <a:r>
              <a:rPr lang="en-US" sz="8000" cap="none" spc="6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85000"/>
                  </a:schemeClr>
                </a:solidFill>
                <a:effectLst>
                  <a:glow rad="101600">
                    <a:schemeClr val="accent5">
                      <a:lumMod val="60000"/>
                      <a:lumOff val="40000"/>
                      <a:alpha val="24000"/>
                    </a:schemeClr>
                  </a:glow>
                </a:effectLst>
              </a:rPr>
              <a:t>o</a:t>
            </a:r>
            <a:r>
              <a:rPr lang="en-US" sz="8000" cap="none" spc="-3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85000"/>
                  </a:schemeClr>
                </a:solidFill>
                <a:effectLst>
                  <a:glow rad="101600">
                    <a:schemeClr val="accent5">
                      <a:lumMod val="60000"/>
                      <a:lumOff val="40000"/>
                      <a:alpha val="24000"/>
                    </a:schemeClr>
                  </a:glow>
                </a:effectLst>
              </a:rPr>
              <a:t> </a:t>
            </a:r>
            <a:r>
              <a:rPr lang="en-US" sz="8000" cap="none" spc="6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85000"/>
                  </a:schemeClr>
                </a:solidFill>
                <a:effectLst>
                  <a:glow rad="101600">
                    <a:schemeClr val="accent5">
                      <a:lumMod val="60000"/>
                      <a:lumOff val="40000"/>
                      <a:alpha val="24000"/>
                    </a:schemeClr>
                  </a:glow>
                </a:effectLst>
              </a:rPr>
              <a:t>f </a:t>
            </a:r>
            <a:br>
              <a:rPr lang="en-US" sz="7800" cap="none" spc="6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>
                  <a:glow rad="76200">
                    <a:schemeClr val="accent5">
                      <a:lumMod val="60000"/>
                      <a:lumOff val="40000"/>
                      <a:alpha val="35000"/>
                    </a:schemeClr>
                  </a:glow>
                </a:effectLst>
              </a:rPr>
            </a:br>
            <a:r>
              <a:rPr lang="en-US" sz="3000" cap="none" spc="6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>
                  <a:glow rad="76200">
                    <a:schemeClr val="accent5">
                      <a:lumMod val="60000"/>
                      <a:lumOff val="40000"/>
                      <a:alpha val="35000"/>
                    </a:schemeClr>
                  </a:glow>
                </a:effectLst>
              </a:rPr>
              <a:t> </a:t>
            </a:r>
            <a:br>
              <a:rPr lang="en-US" sz="7800" cap="none" spc="6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>
                  <a:glow rad="76200">
                    <a:schemeClr val="accent5">
                      <a:lumMod val="60000"/>
                      <a:lumOff val="40000"/>
                      <a:alpha val="35000"/>
                    </a:schemeClr>
                  </a:glow>
                </a:effectLst>
              </a:rPr>
            </a:br>
            <a:r>
              <a:rPr lang="en-US" sz="8800" cap="none" spc="6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effectLst>
                  <a:glow rad="76200">
                    <a:schemeClr val="accent5">
                      <a:lumMod val="60000"/>
                      <a:lumOff val="40000"/>
                      <a:alpha val="35000"/>
                    </a:schemeClr>
                  </a:glow>
                </a:effectLst>
              </a:rPr>
              <a:t>P</a:t>
            </a:r>
            <a:r>
              <a:rPr lang="en-US" sz="6000" cap="none" spc="-3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effectLst>
                  <a:glow rad="76200">
                    <a:schemeClr val="accent5">
                      <a:lumMod val="60000"/>
                      <a:lumOff val="40000"/>
                      <a:alpha val="35000"/>
                    </a:schemeClr>
                  </a:glow>
                </a:effectLst>
              </a:rPr>
              <a:t> </a:t>
            </a:r>
            <a:r>
              <a:rPr lang="en-US" sz="8800" cap="none" spc="6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effectLst>
                  <a:glow rad="76200">
                    <a:schemeClr val="accent5">
                      <a:lumMod val="60000"/>
                      <a:lumOff val="40000"/>
                      <a:alpha val="35000"/>
                    </a:schemeClr>
                  </a:glow>
                </a:effectLst>
              </a:rPr>
              <a:t>E</a:t>
            </a:r>
            <a:r>
              <a:rPr lang="en-US" sz="6000" cap="none" spc="-3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effectLst>
                  <a:glow rad="76200">
                    <a:schemeClr val="accent5">
                      <a:lumMod val="60000"/>
                      <a:lumOff val="40000"/>
                      <a:alpha val="35000"/>
                    </a:schemeClr>
                  </a:glow>
                </a:effectLst>
              </a:rPr>
              <a:t> </a:t>
            </a:r>
            <a:r>
              <a:rPr lang="en-US" sz="8800" cap="none" spc="6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effectLst>
                  <a:glow rad="76200">
                    <a:schemeClr val="accent5">
                      <a:lumMod val="60000"/>
                      <a:lumOff val="40000"/>
                      <a:alpha val="35000"/>
                    </a:schemeClr>
                  </a:glow>
                </a:effectLst>
              </a:rPr>
              <a:t>N</a:t>
            </a:r>
            <a:r>
              <a:rPr lang="en-US" sz="6000" cap="none" spc="-3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effectLst>
                  <a:glow rad="76200">
                    <a:schemeClr val="accent5">
                      <a:lumMod val="60000"/>
                      <a:lumOff val="40000"/>
                      <a:alpha val="35000"/>
                    </a:schemeClr>
                  </a:glow>
                </a:effectLst>
              </a:rPr>
              <a:t> </a:t>
            </a:r>
            <a:r>
              <a:rPr lang="en-US" sz="8800" cap="none" spc="6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effectLst>
                  <a:glow rad="76200">
                    <a:schemeClr val="accent5">
                      <a:lumMod val="60000"/>
                      <a:lumOff val="40000"/>
                      <a:alpha val="35000"/>
                    </a:schemeClr>
                  </a:glow>
                </a:effectLst>
              </a:rPr>
              <a:t>T</a:t>
            </a:r>
            <a:r>
              <a:rPr lang="en-US" sz="6000" cap="none" spc="-3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effectLst>
                  <a:glow rad="76200">
                    <a:schemeClr val="accent5">
                      <a:lumMod val="60000"/>
                      <a:lumOff val="40000"/>
                      <a:alpha val="35000"/>
                    </a:schemeClr>
                  </a:glow>
                </a:effectLst>
              </a:rPr>
              <a:t> </a:t>
            </a:r>
            <a:r>
              <a:rPr lang="en-US" sz="8800" cap="none" spc="6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effectLst>
                  <a:glow rad="76200">
                    <a:schemeClr val="accent5">
                      <a:lumMod val="60000"/>
                      <a:lumOff val="40000"/>
                      <a:alpha val="35000"/>
                    </a:schemeClr>
                  </a:glow>
                </a:effectLst>
              </a:rPr>
              <a:t>E</a:t>
            </a:r>
            <a:r>
              <a:rPr lang="en-US" sz="6000" cap="none" spc="-3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effectLst>
                  <a:glow rad="76200">
                    <a:schemeClr val="accent5">
                      <a:lumMod val="60000"/>
                      <a:lumOff val="40000"/>
                      <a:alpha val="35000"/>
                    </a:schemeClr>
                  </a:glow>
                </a:effectLst>
              </a:rPr>
              <a:t> </a:t>
            </a:r>
            <a:r>
              <a:rPr lang="en-US" sz="8800" cap="none" spc="6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effectLst>
                  <a:glow rad="76200">
                    <a:schemeClr val="accent5">
                      <a:lumMod val="60000"/>
                      <a:lumOff val="40000"/>
                      <a:alpha val="35000"/>
                    </a:schemeClr>
                  </a:glow>
                </a:effectLst>
              </a:rPr>
              <a:t>C</a:t>
            </a:r>
            <a:r>
              <a:rPr lang="en-US" sz="6000" cap="none" spc="-3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effectLst>
                  <a:glow rad="76200">
                    <a:schemeClr val="accent5">
                      <a:lumMod val="60000"/>
                      <a:lumOff val="40000"/>
                      <a:alpha val="35000"/>
                    </a:schemeClr>
                  </a:glow>
                </a:effectLst>
              </a:rPr>
              <a:t> </a:t>
            </a:r>
            <a:r>
              <a:rPr lang="en-US" sz="8800" cap="none" spc="6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effectLst>
                  <a:glow rad="76200">
                    <a:schemeClr val="accent5">
                      <a:lumMod val="60000"/>
                      <a:lumOff val="40000"/>
                      <a:alpha val="35000"/>
                    </a:schemeClr>
                  </a:glow>
                </a:effectLst>
              </a:rPr>
              <a:t>O</a:t>
            </a:r>
            <a:r>
              <a:rPr lang="en-US" sz="6000" cap="none" spc="-3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effectLst>
                  <a:glow rad="76200">
                    <a:schemeClr val="accent5">
                      <a:lumMod val="60000"/>
                      <a:lumOff val="40000"/>
                      <a:alpha val="35000"/>
                    </a:schemeClr>
                  </a:glow>
                </a:effectLst>
              </a:rPr>
              <a:t> </a:t>
            </a:r>
            <a:r>
              <a:rPr lang="en-US" sz="8800" cap="none" spc="6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effectLst>
                  <a:glow rad="76200">
                    <a:schemeClr val="accent5">
                      <a:lumMod val="60000"/>
                      <a:lumOff val="40000"/>
                      <a:alpha val="35000"/>
                    </a:schemeClr>
                  </a:glow>
                </a:effectLst>
              </a:rPr>
              <a:t>S</a:t>
            </a:r>
            <a:r>
              <a:rPr lang="en-US" sz="6000" cap="none" spc="-3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effectLst>
                  <a:glow rad="76200">
                    <a:schemeClr val="accent5">
                      <a:lumMod val="60000"/>
                      <a:lumOff val="40000"/>
                      <a:alpha val="35000"/>
                    </a:schemeClr>
                  </a:glow>
                </a:effectLst>
              </a:rPr>
              <a:t> </a:t>
            </a:r>
            <a:r>
              <a:rPr lang="en-US" sz="8800" cap="none" spc="6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effectLst>
                  <a:glow rad="76200">
                    <a:schemeClr val="accent5">
                      <a:lumMod val="60000"/>
                      <a:lumOff val="40000"/>
                      <a:alpha val="35000"/>
                    </a:schemeClr>
                  </a:glow>
                </a:effectLst>
              </a:rPr>
              <a:t>T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-304800" y="6400800"/>
            <a:ext cx="8077200" cy="395286"/>
          </a:xfrm>
        </p:spPr>
        <p:txBody>
          <a:bodyPr>
            <a:noAutofit/>
          </a:bodyPr>
          <a:lstStyle/>
          <a:p>
            <a:r>
              <a:rPr lang="en-US" spc="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Global University of Theological Studies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52400" y="54114"/>
            <a:ext cx="8991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ln>
                  <a:solidFill>
                    <a:schemeClr val="bg1">
                      <a:lumMod val="50000"/>
                      <a:lumOff val="50000"/>
                    </a:schemeClr>
                  </a:solidFill>
                </a:ln>
                <a:solidFill>
                  <a:schemeClr val="accent5">
                    <a:lumMod val="40000"/>
                    <a:lumOff val="60000"/>
                  </a:schemeClr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>Lesson 12: To The Uttermost Part</a:t>
            </a:r>
          </a:p>
        </p:txBody>
      </p:sp>
      <p:pic>
        <p:nvPicPr>
          <p:cNvPr id="1026" name="Picture 2" descr="C:\Users\Alyssa\Downloads\Pentecost Fire.gif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26485" y="5142620"/>
            <a:ext cx="1088915" cy="1620809"/>
          </a:xfrm>
          <a:prstGeom prst="rect">
            <a:avLst/>
          </a:prstGeom>
          <a:noFill/>
          <a:effectLst>
            <a:glow rad="228600">
              <a:srgbClr val="BA2B0E">
                <a:alpha val="40000"/>
              </a:srgb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7116947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9067800" cy="715962"/>
          </a:xfr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r>
              <a:rPr lang="en-US" sz="36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C. Pentecost Around the World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447800"/>
            <a:ext cx="8001000" cy="5105400"/>
          </a:xfrm>
        </p:spPr>
        <p:txBody>
          <a:bodyPr>
            <a:normAutofit/>
          </a:bodyPr>
          <a:lstStyle/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Cary </a:t>
            </a:r>
            <a:r>
              <a:rPr lang="en-US" sz="2800" dirty="0" err="1">
                <a:latin typeface="Candara" pitchFamily="34" charset="0"/>
              </a:rPr>
              <a:t>McMullenIn</a:t>
            </a:r>
            <a:r>
              <a:rPr lang="en-US" sz="2800" dirty="0">
                <a:latin typeface="Candara" pitchFamily="34" charset="0"/>
              </a:rPr>
              <a:t> wrote “Pentecostals Celebrate World’s Fastest-Growing Religion.”</a:t>
            </a: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The worldwide number of Pentecostals and charismatics was 588,501,776 in 2005. </a:t>
            </a: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14% of American Christians say they are Pentecostal. </a:t>
            </a:r>
            <a:endParaRPr lang="en-US" sz="2800" dirty="0">
              <a:solidFill>
                <a:schemeClr val="accent5">
                  <a:lumMod val="20000"/>
                  <a:lumOff val="80000"/>
                </a:schemeClr>
              </a:solidFill>
              <a:latin typeface="Candara" pitchFamily="34" charset="0"/>
            </a:endParaRPr>
          </a:p>
        </p:txBody>
      </p:sp>
      <p:pic>
        <p:nvPicPr>
          <p:cNvPr id="4" name="Picture 2" descr="C:\Users\Alyssa\Downloads\Pentecost Fire.gif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64662" y="5334000"/>
            <a:ext cx="827680" cy="1231971"/>
          </a:xfrm>
          <a:prstGeom prst="rect">
            <a:avLst/>
          </a:prstGeom>
          <a:noFill/>
          <a:effectLst>
            <a:glow rad="228600">
              <a:srgbClr val="BA2B0E">
                <a:alpha val="40000"/>
              </a:srgb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0" y="647700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    Lesson 12: To The Uttermost Part              Global University of Theological Studies</a:t>
            </a:r>
          </a:p>
        </p:txBody>
      </p:sp>
    </p:spTree>
    <p:extLst>
      <p:ext uri="{BB962C8B-B14F-4D97-AF65-F5344CB8AC3E}">
        <p14:creationId xmlns:p14="http://schemas.microsoft.com/office/powerpoint/2010/main" val="256096228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9067800" cy="715962"/>
          </a:xfr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r>
              <a:rPr lang="en-US" sz="36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C. Pentecost Around the World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990600"/>
            <a:ext cx="8001000" cy="5105400"/>
          </a:xfrm>
        </p:spPr>
        <p:txBody>
          <a:bodyPr>
            <a:normAutofit/>
          </a:bodyPr>
          <a:lstStyle/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More than 1 in 3 say they are “Spirit-filled.” </a:t>
            </a: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25% of Christians around the world say they are Pentecostal or charismatic. </a:t>
            </a:r>
            <a:endParaRPr lang="en-US" sz="2800" dirty="0">
              <a:solidFill>
                <a:schemeClr val="accent5">
                  <a:lumMod val="20000"/>
                  <a:lumOff val="80000"/>
                </a:schemeClr>
              </a:solidFill>
              <a:latin typeface="Candara" pitchFamily="34" charset="0"/>
            </a:endParaRPr>
          </a:p>
        </p:txBody>
      </p:sp>
      <p:pic>
        <p:nvPicPr>
          <p:cNvPr id="4" name="Picture 2" descr="C:\Users\Alyssa\Downloads\Pentecost Fire.gif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64662" y="5334000"/>
            <a:ext cx="827680" cy="1231971"/>
          </a:xfrm>
          <a:prstGeom prst="rect">
            <a:avLst/>
          </a:prstGeom>
          <a:noFill/>
          <a:effectLst>
            <a:glow rad="228600">
              <a:srgbClr val="BA2B0E">
                <a:alpha val="40000"/>
              </a:srgb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0" y="647700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    Lesson 12: To The Uttermost Part              Global University of Theological Studies</a:t>
            </a:r>
          </a:p>
        </p:txBody>
      </p:sp>
      <p:pic>
        <p:nvPicPr>
          <p:cNvPr id="10242" name="Picture 2" descr="http://cdn3.chartsbin.com/chartimages/l_4553_83546ac66467b8945ebe5269e4d10d29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9600" y="3200400"/>
            <a:ext cx="5486400" cy="2736203"/>
          </a:xfrm>
          <a:prstGeom prst="roundRect">
            <a:avLst>
              <a:gd name="adj" fmla="val 609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7183881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9067800" cy="715962"/>
          </a:xfr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r>
              <a:rPr lang="en-US" sz="36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C. Pentecost Around the World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447800"/>
            <a:ext cx="8001000" cy="5105400"/>
          </a:xfrm>
        </p:spPr>
        <p:txBody>
          <a:bodyPr>
            <a:normAutofit/>
          </a:bodyPr>
          <a:lstStyle/>
          <a:p>
            <a:pPr marL="36576" indent="0" algn="ctr">
              <a:lnSpc>
                <a:spcPct val="150000"/>
              </a:lnSpc>
              <a:buClr>
                <a:schemeClr val="accent2">
                  <a:lumMod val="40000"/>
                  <a:lumOff val="60000"/>
                </a:schemeClr>
              </a:buClr>
              <a:buNone/>
            </a:pPr>
            <a:r>
              <a:rPr lang="en-US" sz="2800" dirty="0">
                <a:latin typeface="Candara" pitchFamily="34" charset="0"/>
              </a:rPr>
              <a:t>According to the World Christian Database, Pentecostals and charismatics form the second largest and fastest-growing Christian group in the world with about 580 million followers. </a:t>
            </a:r>
          </a:p>
          <a:p>
            <a:pPr marL="36576" indent="0" algn="ctr">
              <a:lnSpc>
                <a:spcPct val="150000"/>
              </a:lnSpc>
              <a:buClr>
                <a:schemeClr val="accent2">
                  <a:lumMod val="40000"/>
                  <a:lumOff val="60000"/>
                </a:schemeClr>
              </a:buClr>
              <a:buNone/>
            </a:pPr>
            <a:r>
              <a:rPr lang="en-US" sz="2800" dirty="0">
                <a:latin typeface="Candara" pitchFamily="34" charset="0"/>
              </a:rPr>
              <a:t>(</a:t>
            </a:r>
            <a:r>
              <a:rPr lang="en-US" sz="2800" dirty="0" err="1">
                <a:latin typeface="Candara" pitchFamily="34" charset="0"/>
              </a:rPr>
              <a:t>cary.mcmullen</a:t>
            </a:r>
            <a:r>
              <a:rPr lang="en-US" sz="2800" dirty="0">
                <a:latin typeface="Candara" pitchFamily="34" charset="0"/>
              </a:rPr>
              <a:t> @theledger.com)</a:t>
            </a:r>
            <a:endParaRPr lang="en-US" sz="2800" dirty="0">
              <a:solidFill>
                <a:schemeClr val="accent5">
                  <a:lumMod val="20000"/>
                  <a:lumOff val="80000"/>
                </a:schemeClr>
              </a:solidFill>
              <a:latin typeface="Candara" pitchFamily="34" charset="0"/>
            </a:endParaRPr>
          </a:p>
        </p:txBody>
      </p:sp>
      <p:pic>
        <p:nvPicPr>
          <p:cNvPr id="4" name="Picture 2" descr="C:\Users\Alyssa\Downloads\Pentecost Fire.gif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64662" y="5334000"/>
            <a:ext cx="827680" cy="1231971"/>
          </a:xfrm>
          <a:prstGeom prst="rect">
            <a:avLst/>
          </a:prstGeom>
          <a:noFill/>
          <a:effectLst>
            <a:glow rad="228600">
              <a:srgbClr val="BA2B0E">
                <a:alpha val="40000"/>
              </a:srgb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0" y="647700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    Lesson 12: To The Uttermost Part              Global University of Theological Studies</a:t>
            </a:r>
          </a:p>
        </p:txBody>
      </p:sp>
    </p:spTree>
    <p:extLst>
      <p:ext uri="{BB962C8B-B14F-4D97-AF65-F5344CB8AC3E}">
        <p14:creationId xmlns:p14="http://schemas.microsoft.com/office/powerpoint/2010/main" val="15671648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9067800" cy="715962"/>
          </a:xfr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r>
              <a:rPr lang="en-US" sz="36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C. Pentecost Around the World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905000"/>
            <a:ext cx="8001000" cy="5105400"/>
          </a:xfrm>
        </p:spPr>
        <p:txBody>
          <a:bodyPr>
            <a:normAutofit/>
          </a:bodyPr>
          <a:lstStyle/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At least two-thirds of Pentecostals are in the developing world. </a:t>
            </a: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Some believe Pentecostalism is emerging as the de facto Southern way of being Christian. </a:t>
            </a: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</p:txBody>
      </p:sp>
      <p:pic>
        <p:nvPicPr>
          <p:cNvPr id="4" name="Picture 2" descr="C:\Users\Alyssa\Downloads\Pentecost Fire.gif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64662" y="5334000"/>
            <a:ext cx="827680" cy="1231971"/>
          </a:xfrm>
          <a:prstGeom prst="rect">
            <a:avLst/>
          </a:prstGeom>
          <a:noFill/>
          <a:effectLst>
            <a:glow rad="228600">
              <a:srgbClr val="BA2B0E">
                <a:alpha val="40000"/>
              </a:srgb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0" y="647700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    Lesson 12: To The Uttermost Part              Global University of Theological Studies</a:t>
            </a:r>
          </a:p>
        </p:txBody>
      </p:sp>
    </p:spTree>
    <p:extLst>
      <p:ext uri="{BB962C8B-B14F-4D97-AF65-F5344CB8AC3E}">
        <p14:creationId xmlns:p14="http://schemas.microsoft.com/office/powerpoint/2010/main" val="28887919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9067800" cy="715962"/>
          </a:xfr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r>
              <a:rPr lang="en-US" sz="36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C. Pentecost Around the World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066800"/>
            <a:ext cx="8001000" cy="3048000"/>
          </a:xfrm>
        </p:spPr>
        <p:txBody>
          <a:bodyPr>
            <a:normAutofit/>
          </a:bodyPr>
          <a:lstStyle/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Sociologist Paul </a:t>
            </a:r>
            <a:r>
              <a:rPr lang="en-US" sz="2800" dirty="0" err="1">
                <a:latin typeface="Candara" pitchFamily="34" charset="0"/>
              </a:rPr>
              <a:t>Freston</a:t>
            </a:r>
            <a:r>
              <a:rPr lang="en-US" sz="2800" dirty="0">
                <a:latin typeface="Candara" pitchFamily="34" charset="0"/>
              </a:rPr>
              <a:t> says the major centers for Pentecostalism are in Chile, Guatemala, Nigeria, Ghana, South Africa, Korea, the Philippines, and China. </a:t>
            </a:r>
            <a:endParaRPr lang="en-US" sz="2800" dirty="0">
              <a:solidFill>
                <a:schemeClr val="accent5">
                  <a:lumMod val="20000"/>
                  <a:lumOff val="80000"/>
                </a:schemeClr>
              </a:solidFill>
              <a:latin typeface="Candara" pitchFamily="34" charset="0"/>
            </a:endParaRPr>
          </a:p>
        </p:txBody>
      </p:sp>
      <p:pic>
        <p:nvPicPr>
          <p:cNvPr id="4" name="Picture 2" descr="C:\Users\Alyssa\Downloads\Pentecost Fire.gif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64662" y="5334000"/>
            <a:ext cx="827680" cy="1231971"/>
          </a:xfrm>
          <a:prstGeom prst="rect">
            <a:avLst/>
          </a:prstGeom>
          <a:noFill/>
          <a:effectLst>
            <a:glow rad="228600">
              <a:srgbClr val="BA2B0E">
                <a:alpha val="40000"/>
              </a:srgb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0" y="647700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    Lesson 12: To The Uttermost Part              Global University of Theological Studies</a:t>
            </a:r>
          </a:p>
        </p:txBody>
      </p:sp>
      <p:pic>
        <p:nvPicPr>
          <p:cNvPr id="17410" name="Picture 2" descr="http://www.onlinenewspapers.com/images/chile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2000" y="3140697"/>
            <a:ext cx="2590800" cy="17361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AutoShape 6" descr="data:image/jpeg;base64,/9j/4AAQSkZJRgABAQAAAQABAAD/2wBDAAkGBwgHBgkIBwgKCgkLDRYPDQwMDRsUFRAWIB0iIiAdHx8kKDQsJCYxJx8fLT0tMTU3Ojo6Iys/RD84QzQ5Ojf/2wBDAQoKCg0MDRoPDxo3JR8lNzc3Nzc3Nzc3Nzc3Nzc3Nzc3Nzc3Nzc3Nzc3Nzc3Nzc3Nzc3Nzc3Nzc3Nzc3Nzc3Nzf/wAARCAC3ARMDASIAAhEBAxEB/8QAHAABAAIDAQEBAAAAAAAAAAAAAAYHAgMFBAgB/8QAQBABAAADAwgECwYGAwAAAAAAAAECAwQF4gYRFhdVZZOkEiFRsQcTIjEzNDZhcnOBFUFSdLLSFDJicaGigpHC/8QAGwEBAAIDAQEAAAAAAAAAAAAAAAEDAgUGBAf/xAAvEQEAAQMDAwIDCAMBAAAAAAAAAQSh0QIVUgMFESExEkFhEyIyM3GRsfAGUYEU/9oADAMBAAIRAxEAPwCAUPQU/gh3M2FD0FP4IdzN5ZfR9H4YABmAAAAAAAAAAAAAAAAAAAAAAAAAAAAAAAAwoegp/BDuZsKHoKfwQ7mZLDR+GAAZgAAAAAAAAAAAAAAAAAAAAAAAAAAAAAAAMKHoKfwQ7mbCh6Cn8EO5mSw0fhgAGYAAAAAAAAAAAAAAAAAAAAAAAAAAAAAAADCh6Cn8EO5mnFxeDv7RuSwW37T8X/EWanV6HiM/Rzywjmz9J7tV+9uXxNXq7zQ6dU6Z1+sfScNdo7lS/DH3rThXIsbVfvbl8Rqv3ty+JG90HO04ZblS8rThXIsbVfvbl8Rqv3ty+I3ug52nBuVLytOFcixtV+9uXxGq/e3L4je6DnacG5UvK04VyLG1X725fEar97cviN7oOdpwblS8rThXIsbVfvbl8Rqv3ty+I3ug52nBuVLytOFcixtV+9uXxGq/e3L4je6DnacG5UvK04VyLG1X725fEar97cviN7oOdpwblS8rThXIsbVfvbl8Rqv3ty+I3ug52nBuVLytOFcixtV+9uXxGq/e3L4je6DnacG5UvK04VyLG1X725fEar97cviN7oOdpwblS8rThXIsbVfvbl8Rqv3ty+I3ug52nBuVLytOFcixtV+9uXxGq/e3L4je6DnacG5UvK04VyLG1X725fEar97cviN7oOdpwblS8rThXIsbVfvbl8Rqv3ty+I3ug52nBuVLytOFcixtV+9uXxGq/e3L4je6DnacG5UvK04VyLG1X725fEar97cviN7oOdpwblS8rThXIsbVfvbl8Qb3Qc7Tg3Kl5WnCW5GeyFyfkaP6IOy42Rnshcn5Gj+iDsuGqPztf6z/AC5OPYAUpAAAAAAAAAAAAY1J5ack1SpNCWSWEZppo/dCHni5mS990corjs16WeXoSVulnkjHPGWMJowjD/Di+Fa9/sjIq3RlmzVrXCFlp/8AP+b/AFhMiXgDvjpULxuapN1yTQtNKGf7o5pZ/wDPQ/7bPpdvnXQa6r/Ux+3z/mP2YTr8a40rcAaxmAAAAAAAAAAAAAAAA42Rnshcn5Gj+iDsuNkZ7IXJ+Ro/og7K6o/O1/rP8oj2AFKQAAAAAAABhXqy0KM9Wp0uhJLGaboyxmjmh2Qh1x+jMIEWj4RckZYxhG+qMIw88I06n7X5rGyR23R4dT9rn5d+De78pYVLZYuhY70j1+NhDyK0f64Q+/8Aqh19udQ993NeFxW+exXpZp6FaXzQj5podssfNGHvg6bt/bO3V2n7uvVGr5x5jHrCnXr16fkm/hiytsWUFpu+yXRaoWiyUJJqk88sIwhGpNHNm64Q80If7I34P78kyfyssNurTxks3SjTrx7Kc0M0Y/Tqj9EcHV9Kg6XSpf8Ayx+HxMfX1eedUzq+J9Maxskdt0eHU/aaxskdt0eHU/a+aqVOpWqyUqMk09SeMJZZJYZ4zRj5oQh964cgvBPCTxd4ZVSQmm6pqdgz9UPmR/8AMPr2Oarezduo9Hx9XqavpHp5my7T1NeqfSFo3RetivmyQtd21o1rPGOaFTxc0sJv7dKEM/8AeD2sZJJackslOWWWSWEISyywzQhDshBk5TV8PxT8Ps9AAgAAAAAAAAAAAAcbIz2QuT8jR/RB2XGyM9kLk/I0f0QdldUfna/1n+UR7AClIAAAAAAAAAAhnhbhd0uRVsrXhZqdapLmlssZoeVJVmjmhGWP3dWeMe3MmamvD3e/Sr3dc1ObqkljaasPfHyZf8Qmj9Wy7P0dXWrenpj5T5/5H98MOpPjTKohYuQXgwtl++Kt98+Msd2xzTSy5s1WvD3fhh74/TtSXLbwR0K1KNryVhCjWll8qxTz+TPm/DNHzR90eqPbB2/U71R9Pr/Y6tXr/v5R9Jn+/V5o6eqY8ub4BPs+e33jJVs9KN4U5JalGtN1zQk800IdnXGXrh2rqfM2Q1vr5LZcWOa3U6lnjLV/h7TTqQ6MZZZvJjnh7s8I/R9MuV/yPozpq46nnzGqImP7f/q/oz93wANAtAAAAAAAAAAAAAAcbIz2QuT8jR/RB2Vf3BlZGwXFd1jhYoVPEWanT6fjc3SzSwhnzdF79N5tnw4+FuOt2is1dXVqjR6TM/OMtfHc6WPT4rThMRDtN5tnw4+E03m2fDj4VWzVvC8ZTudLytOExEO03m2fDj4TTebZ8OPhNmreF4ybnS8rThMRDtN5tnw4+E03m2fDj4TZq3heMm50vK04TEQ7TebZ8OPhNN5tnw4+E2at4XjJudLytOExEO03m2fDj4TTebZ8OPhNmreF4ybnS8rThMRDtN5tnw4+E03m2fDj4TZq3heMm50vK04TFELNkNZLRlPa8ob86FrtVSrns1CMM9OhJL1SZ4R/mmzQhHshHt87HTebZ8OPhNN5tnw4+Fd0u3dx6PxfZ6fHmPE+se37onuVJPvqtOExEO03m2fDj4TTebZ8OPhU7NW8LxlO50vK04e7LDIu6cq7PmtlPxVrllzUrXTh5cvuj+KHuj9Mzs3VStVC7bNRt9SSpaadKWSrUkz5p5oQzdLr7c2f6oxpvNs+HHwmm82z4cfCu1dt7jq6cdPVp8xHt6x6fp6o3Kk8+fitOExEO03m2fDj4TTebZ8OPhU7NW8LxlO50vK04TEQ7TebZ8OPhNN5tnw4+E2at4XjJudLytOExEO03m2fDj4TTebZ8OPhNmreF4ybnS8rThMRDtN5tnw4+E03m2fDj4TZq3heMm50vK04TEQ7TebZ8OPhNN5tnw4+E2at4XjJudLytOExEO03m2fDj4TTebZ8OPhNmreF4ybnS8rThMRDtN5tnw4+E03m2fDj4TZq3heMm50vK04TEQ7TebZ8OPhDZq3heMm50vK04Quxep2f5UvdBuabF6nZ/lS90G53M+7lNXvIAIAAAAAAAAAAAAAAAAAAAAAAAAAAAAAAAAabF6nZ/lS90G5psXqdn+VL3QbifdOr3kAEAAAAAAAAAAAAAAAAAAAAAAAAAAAAAAAANNi9Ts/ype6Dc02L1Oz/ACpe6DcT7p1e8gAgAAAAAAAAAAAAAAAAAAAAAAAAAAAAAAABpsXqdn+VL3QbgJ906veQAQAAAAAAAAAAAAAAAAAAAAAAAAAAAAAAAA//2Q=="/>
          <p:cNvSpPr>
            <a:spLocks noChangeAspect="1" noChangeArrowheads="1"/>
          </p:cNvSpPr>
          <p:nvPr/>
        </p:nvSpPr>
        <p:spPr bwMode="auto">
          <a:xfrm>
            <a:off x="63500" y="-841375"/>
            <a:ext cx="2619375" cy="1743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AutoShape 8" descr="data:image/jpeg;base64,/9j/4AAQSkZJRgABAQAAAQABAAD/2wBDAAkGBwgHBgkIBwgKCgkLDRYPDQwMDRsUFRAWIB0iIiAdHx8kKDQsJCYxJx8fLT0tMTU3Ojo6Iys/RD84QzQ5Ojf/2wBDAQoKCg0MDRoPDxo3JR8lNzc3Nzc3Nzc3Nzc3Nzc3Nzc3Nzc3Nzc3Nzc3Nzc3Nzc3Nzc3Nzc3Nzc3Nzc3Nzc3Nzf/wAARCAC3ARMDASIAAhEBAxEB/8QAHAABAAIDAQEBAAAAAAAAAAAAAAYHAgMFBAgB/8QAQBABAAADAwgECwYGAwAAAAAAAAECAwQF4gYRFhdVZZOkEiFRsQcTIjEzNDZhcnOBFUFSdLLSFDJicaGigpHC/8QAGwEBAAIDAQEAAAAAAAAAAAAAAAEDAgUGBAf/xAAvEQEAAQMDAwIDCAMBAAAAAAAAAQSh0QIVUgMFESExEkFhEyIyM3GRsfAGUYEU/9oADAMBAAIRAxEAPwCAUPQU/gh3M2FD0FP4IdzN5ZfR9H4YABmAAAAAAAAAAAAAAAAAAAAAAAAAAAAAAAAwoegp/BDuZsKHoKfwQ7mZLDR+GAAZgAAAAAAAAAAAAAAAAAAAAAAAAAAAAAAAMKHoKfwQ7mbCh6Cn8EO5mSw0fhgAGYAAAAAAAAAAAAAAAAAAAAAAAAAAAAAAADCh6Cn8EO5mnFxeDv7RuSwW37T8X/EWanV6HiM/Rzywjmz9J7tV+9uXxNXq7zQ6dU6Z1+sfScNdo7lS/DH3rThXIsbVfvbl8Rqv3ty+JG90HO04ZblS8rThXIsbVfvbl8Rqv3ty+I3ug52nBuVLytOFcixtV+9uXxGq/e3L4je6DnacG5UvK04VyLG1X725fEar97cviN7oOdpwblS8rThXIsbVfvbl8Rqv3ty+I3ug52nBuVLytOFcixtV+9uXxGq/e3L4je6DnacG5UvK04VyLG1X725fEar97cviN7oOdpwblS8rThXIsbVfvbl8Rqv3ty+I3ug52nBuVLytOFcixtV+9uXxGq/e3L4je6DnacG5UvK04VyLG1X725fEar97cviN7oOdpwblS8rThXIsbVfvbl8Rqv3ty+I3ug52nBuVLytOFcixtV+9uXxGq/e3L4je6DnacG5UvK04VyLG1X725fEar97cviN7oOdpwblS8rThXIsbVfvbl8Rqv3ty+I3ug52nBuVLytOFcixtV+9uXxGq/e3L4je6DnacG5UvK04VyLG1X725fEar97cviN7oOdpwblS8rThXIsbVfvbl8Qb3Qc7Tg3Kl5WnCW5GeyFyfkaP6IOy42Rnshcn5Gj+iDsuGqPztf6z/AC5OPYAUpAAAAAAAAAAAAY1J5ack1SpNCWSWEZppo/dCHni5mS990corjs16WeXoSVulnkjHPGWMJowjD/Di+Fa9/sjIq3RlmzVrXCFlp/8AP+b/AFhMiXgDvjpULxuapN1yTQtNKGf7o5pZ/wDPQ/7bPpdvnXQa6r/Ux+3z/mP2YTr8a40rcAaxmAAAAAAAAAAAAAAAA42Rnshcn5Gj+iDsuNkZ7IXJ+Ro/og7K6o/O1/rP8oj2AFKQAAAAAAABhXqy0KM9Wp0uhJLGaboyxmjmh2Qh1x+jMIEWj4RckZYxhG+qMIw88I06n7X5rGyR23R4dT9rn5d+De78pYVLZYuhY70j1+NhDyK0f64Q+/8Aqh19udQ993NeFxW+exXpZp6FaXzQj5podssfNGHvg6bt/bO3V2n7uvVGr5x5jHrCnXr16fkm/hiytsWUFpu+yXRaoWiyUJJqk88sIwhGpNHNm64Q80If7I34P78kyfyssNurTxks3SjTrx7Kc0M0Y/Tqj9EcHV9Kg6XSpf8Ayx+HxMfX1eedUzq+J9Maxskdt0eHU/aaxskdt0eHU/a+aqVOpWqyUqMk09SeMJZZJYZ4zRj5oQh964cgvBPCTxd4ZVSQmm6pqdgz9UPmR/8AMPr2Oarezduo9Hx9XqavpHp5my7T1NeqfSFo3RetivmyQtd21o1rPGOaFTxc0sJv7dKEM/8AeD2sZJJackslOWWWSWEISyywzQhDshBk5TV8PxT8Ps9AAgAAAAAAAAAAAAcbIz2QuT8jR/RB2XGyM9kLk/I0f0QdldUfna/1n+UR7AClIAAAAAAAAAAhnhbhd0uRVsrXhZqdapLmlssZoeVJVmjmhGWP3dWeMe3MmamvD3e/Sr3dc1ObqkljaasPfHyZf8Qmj9Wy7P0dXWrenpj5T5/5H98MOpPjTKohYuQXgwtl++Kt98+Msd2xzTSy5s1WvD3fhh74/TtSXLbwR0K1KNryVhCjWll8qxTz+TPm/DNHzR90eqPbB2/U71R9Pr/Y6tXr/v5R9Jn+/V5o6eqY8ub4BPs+e33jJVs9KN4U5JalGtN1zQk800IdnXGXrh2rqfM2Q1vr5LZcWOa3U6lnjLV/h7TTqQ6MZZZvJjnh7s8I/R9MuV/yPozpq46nnzGqImP7f/q/oz93wANAtAAAAAAAAAAAAAAcbIz2QuT8jR/RB2Vf3BlZGwXFd1jhYoVPEWanT6fjc3SzSwhnzdF79N5tnw4+FuOt2is1dXVqjR6TM/OMtfHc6WPT4rThMRDtN5tnw4+E03m2fDj4VWzVvC8ZTudLytOExEO03m2fDj4TTebZ8OPhNmreF4ybnS8rThMRDtN5tnw4+E03m2fDj4TZq3heMm50vK04TEQ7TebZ8OPhNN5tnw4+E2at4XjJudLytOExEO03m2fDj4TTebZ8OPhNmreF4ybnS8rThMRDtN5tnw4+E03m2fDj4TZq3heMm50vK04TFELNkNZLRlPa8ob86FrtVSrns1CMM9OhJL1SZ4R/mmzQhHshHt87HTebZ8OPhNN5tnw4+Fd0u3dx6PxfZ6fHmPE+se37onuVJPvqtOExEO03m2fDj4TTebZ8OPhU7NW8LxlO50vK04e7LDIu6cq7PmtlPxVrllzUrXTh5cvuj+KHuj9Mzs3VStVC7bNRt9SSpaadKWSrUkz5p5oQzdLr7c2f6oxpvNs+HHwmm82z4cfCu1dt7jq6cdPVp8xHt6x6fp6o3Kk8+fitOExEO03m2fDj4TTebZ8OPhU7NW8LxlO50vK04TEQ7TebZ8OPhNN5tnw4+E2at4XjJudLytOExEO03m2fDj4TTebZ8OPhNmreF4ybnS8rThMRDtN5tnw4+E03m2fDj4TZq3heMm50vK04TEQ7TebZ8OPhNN5tnw4+E2at4XjJudLytOExEO03m2fDj4TTebZ8OPhNmreF4ybnS8rThMRDtN5tnw4+E03m2fDj4TZq3heMm50vK04TEQ7TebZ8OPhDZq3heMm50vK04Quxep2f5UvdBuabF6nZ/lS90G53M+7lNXvIAIAAAAAAAAAAAAAAAAAAAAAAAAAAAAAAAAabF6nZ/lS90G5psXqdn+VL3QbifdOr3kAEAAAAAAAAAAAAAAAAAAAAAAAAAAAAAAAANNi9Ts/ype6Dc02L1Oz/ACpe6DcT7p1e8gAgAAAAAAAAAAAAAAAAAAAAAAAAAAAAAAABpsXqdn+VL3QbgJ906veQAQAAAAAAAAAAAAAAAAAAAAAAAAAAAAAAAA//2Q=="/>
          <p:cNvSpPr>
            <a:spLocks noChangeAspect="1" noChangeArrowheads="1"/>
          </p:cNvSpPr>
          <p:nvPr/>
        </p:nvSpPr>
        <p:spPr bwMode="auto">
          <a:xfrm>
            <a:off x="215900" y="-688975"/>
            <a:ext cx="2619375" cy="1743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AutoShape 10" descr="data:image/jpeg;base64,/9j/4AAQSkZJRgABAQAAAQABAAD/2wBDAAkGBwgHBgkIBwgKCgkLDRYPDQwMDRsUFRAWIB0iIiAdHx8kKDQsJCYxJx8fLT0tMTU3Ojo6Iys/RD84QzQ5Ojf/2wBDAQoKCg0MDRoPDxo3JR8lNzc3Nzc3Nzc3Nzc3Nzc3Nzc3Nzc3Nzc3Nzc3Nzc3Nzc3Nzc3Nzc3Nzc3Nzc3Nzc3Nzf/wAARCAC3ARMDASIAAhEBAxEB/8QAHAABAAIDAQEBAAAAAAAAAAAAAAYHAgMFBAgB/8QAQBABAAADAwgECwYGAwAAAAAAAAECAwQF4gYRFhdVZZOkEiFRsQcTIjEzNDZhcnOBFUFSdLLSFDJicaGigpHC/8QAGwEBAAIDAQEAAAAAAAAAAAAAAAEDAgUGBAf/xAAvEQEAAQMDAwIDCAMBAAAAAAAAAQSh0QIVUgMFESExEkFhEyIyM3GRsfAGUYEU/9oADAMBAAIRAxEAPwCAUPQU/gh3M2FD0FP4IdzN5ZfR9H4YABmAAAAAAAAAAAAAAAAAAAAAAAAAAAAAAAAwoegp/BDuZsKHoKfwQ7mZLDR+GAAZgAAAAAAAAAAAAAAAAAAAAAAAAAAAAAAAMKHoKfwQ7mbCh6Cn8EO5mSw0fhgAGYAAAAAAAAAAAAAAAAAAAAAAAAAAAAAAADCh6Cn8EO5mnFxeDv7RuSwW37T8X/EWanV6HiM/Rzywjmz9J7tV+9uXxNXq7zQ6dU6Z1+sfScNdo7lS/DH3rThXIsbVfvbl8Rqv3ty+JG90HO04ZblS8rThXIsbVfvbl8Rqv3ty+I3ug52nBuVLytOFcixtV+9uXxGq/e3L4je6DnacG5UvK04VyLG1X725fEar97cviN7oOdpwblS8rThXIsbVfvbl8Rqv3ty+I3ug52nBuVLytOFcixtV+9uXxGq/e3L4je6DnacG5UvK04VyLG1X725fEar97cviN7oOdpwblS8rThXIsbVfvbl8Rqv3ty+I3ug52nBuVLytOFcixtV+9uXxGq/e3L4je6DnacG5UvK04VyLG1X725fEar97cviN7oOdpwblS8rThXIsbVfvbl8Rqv3ty+I3ug52nBuVLytOFcixtV+9uXxGq/e3L4je6DnacG5UvK04VyLG1X725fEar97cviN7oOdpwblS8rThXIsbVfvbl8Rqv3ty+I3ug52nBuVLytOFcixtV+9uXxGq/e3L4je6DnacG5UvK04VyLG1X725fEar97cviN7oOdpwblS8rThXIsbVfvbl8Qb3Qc7Tg3Kl5WnCW5GeyFyfkaP6IOy42Rnshcn5Gj+iDsuGqPztf6z/AC5OPYAUpAAAAAAAAAAAAY1J5ack1SpNCWSWEZppo/dCHni5mS990corjs16WeXoSVulnkjHPGWMJowjD/Di+Fa9/sjIq3RlmzVrXCFlp/8AP+b/AFhMiXgDvjpULxuapN1yTQtNKGf7o5pZ/wDPQ/7bPpdvnXQa6r/Ux+3z/mP2YTr8a40rcAaxmAAAAAAAAAAAAAAAA42Rnshcn5Gj+iDsuNkZ7IXJ+Ro/og7K6o/O1/rP8oj2AFKQAAAAAAABhXqy0KM9Wp0uhJLGaboyxmjmh2Qh1x+jMIEWj4RckZYxhG+qMIw88I06n7X5rGyR23R4dT9rn5d+De78pYVLZYuhY70j1+NhDyK0f64Q+/8Aqh19udQ993NeFxW+exXpZp6FaXzQj5podssfNGHvg6bt/bO3V2n7uvVGr5x5jHrCnXr16fkm/hiytsWUFpu+yXRaoWiyUJJqk88sIwhGpNHNm64Q80If7I34P78kyfyssNurTxks3SjTrx7Kc0M0Y/Tqj9EcHV9Kg6XSpf8Ayx+HxMfX1eedUzq+J9Maxskdt0eHU/aaxskdt0eHU/a+aqVOpWqyUqMk09SeMJZZJYZ4zRj5oQh964cgvBPCTxd4ZVSQmm6pqdgz9UPmR/8AMPr2Oarezduo9Hx9XqavpHp5my7T1NeqfSFo3RetivmyQtd21o1rPGOaFTxc0sJv7dKEM/8AeD2sZJJackslOWWWSWEISyywzQhDshBk5TV8PxT8Ps9AAgAAAAAAAAAAAAcbIz2QuT8jR/RB2XGyM9kLk/I0f0QdldUfna/1n+UR7AClIAAAAAAAAAAhnhbhd0uRVsrXhZqdapLmlssZoeVJVmjmhGWP3dWeMe3MmamvD3e/Sr3dc1ObqkljaasPfHyZf8Qmj9Wy7P0dXWrenpj5T5/5H98MOpPjTKohYuQXgwtl++Kt98+Msd2xzTSy5s1WvD3fhh74/TtSXLbwR0K1KNryVhCjWll8qxTz+TPm/DNHzR90eqPbB2/U71R9Pr/Y6tXr/v5R9Jn+/V5o6eqY8ub4BPs+e33jJVs9KN4U5JalGtN1zQk800IdnXGXrh2rqfM2Q1vr5LZcWOa3U6lnjLV/h7TTqQ6MZZZvJjnh7s8I/R9MuV/yPozpq46nnzGqImP7f/q/oz93wANAtAAAAAAAAAAAAAAcbIz2QuT8jR/RB2Vf3BlZGwXFd1jhYoVPEWanT6fjc3SzSwhnzdF79N5tnw4+FuOt2is1dXVqjR6TM/OMtfHc6WPT4rThMRDtN5tnw4+E03m2fDj4VWzVvC8ZTudLytOExEO03m2fDj4TTebZ8OPhNmreF4ybnS8rThMRDtN5tnw4+E03m2fDj4TZq3heMm50vK04TEQ7TebZ8OPhNN5tnw4+E2at4XjJudLytOExEO03m2fDj4TTebZ8OPhNmreF4ybnS8rThMRDtN5tnw4+E03m2fDj4TZq3heMm50vK04TFELNkNZLRlPa8ob86FrtVSrns1CMM9OhJL1SZ4R/mmzQhHshHt87HTebZ8OPhNN5tnw4+Fd0u3dx6PxfZ6fHmPE+se37onuVJPvqtOExEO03m2fDj4TTebZ8OPhU7NW8LxlO50vK04e7LDIu6cq7PmtlPxVrllzUrXTh5cvuj+KHuj9Mzs3VStVC7bNRt9SSpaadKWSrUkz5p5oQzdLr7c2f6oxpvNs+HHwmm82z4cfCu1dt7jq6cdPVp8xHt6x6fp6o3Kk8+fitOExEO03m2fDj4TTebZ8OPhU7NW8LxlO50vK04TEQ7TebZ8OPhNN5tnw4+E2at4XjJudLytOExEO03m2fDj4TTebZ8OPhNmreF4ybnS8rThMRDtN5tnw4+E03m2fDj4TZq3heMm50vK04TEQ7TebZ8OPhNN5tnw4+E2at4XjJudLytOExEO03m2fDj4TTebZ8OPhNmreF4ybnS8rThMRDtN5tnw4+E03m2fDj4TZq3heMm50vK04TEQ7TebZ8OPhDZq3heMm50vK04Quxep2f5UvdBuabF6nZ/lS90G53M+7lNXvIAIAAAAAAAAAAAAAAAAAAAAAAAAAAAAAAAAabF6nZ/lS90G5psXqdn+VL3QbifdOr3kAEAAAAAAAAAAAAAAAAAAAAAAAAAAAAAAAANNi9Ts/ype6Dc02L1Oz/ACpe6DcT7p1e8gAgAAAAAAAAAAAAAAAAAAAAAAAAAAAAAAABpsXqdn+VL3QbgJ906veQAQAAAAAAAAAAAAAAAAAAAAAAAAAAAAAAAA//2Q=="/>
          <p:cNvSpPr>
            <a:spLocks noChangeAspect="1" noChangeArrowheads="1"/>
          </p:cNvSpPr>
          <p:nvPr/>
        </p:nvSpPr>
        <p:spPr bwMode="auto">
          <a:xfrm>
            <a:off x="368300" y="-536575"/>
            <a:ext cx="2619375" cy="1743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7420" name="Picture 12" descr="https://www.cia.gov/library/publications/the-world-factbook/graphics/flags/newflags/gh-lgflag.gif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64501" y="4343400"/>
            <a:ext cx="2788499" cy="1858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422" name="Picture 14" descr="http://t0.gstatic.com/images?q=tbn:ANd9GcRSQryl94cqfInY-FIxIef9bdtxmeHHCaeR09MuRAAxfsTreYhKIf1tgGiJ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19425" y="2819400"/>
            <a:ext cx="2619375" cy="17430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412" name="Picture 4" descr="http://www.crwflags.com/fotw/images/g/gt-s.gif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76675" y="3733800"/>
            <a:ext cx="2828925" cy="17711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423" name="Picture 15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5875" y="4857183"/>
            <a:ext cx="2201125" cy="14674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425" name="Picture 17" descr="http://flagpedia.net/data/flags/ultra/kr.png"/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76850" y="4914899"/>
            <a:ext cx="2114550" cy="14097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427" name="Picture 19" descr="http://www.kababayangpilipino.org/images/uploads/flag_philippines.gif"/>
          <p:cNvPicPr>
            <a:picLocks noChangeAspect="1" noChangeArrowheads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36040" y="2570992"/>
            <a:ext cx="2179160" cy="12390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429" name="Picture 21" descr="http://www.enchantedlearning.com/asia/china/flag.GIF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72611" y="3659431"/>
            <a:ext cx="2080789" cy="13644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6313890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9067800" cy="715962"/>
          </a:xfr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r>
              <a:rPr lang="en-US" sz="36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C. Pentecost Around the World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3352800"/>
            <a:ext cx="8001000" cy="5105400"/>
          </a:xfrm>
        </p:spPr>
        <p:txBody>
          <a:bodyPr>
            <a:normAutofit/>
          </a:bodyPr>
          <a:lstStyle/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The largest Christian congregation is the </a:t>
            </a:r>
            <a:r>
              <a:rPr lang="en-US" sz="2800" dirty="0" err="1">
                <a:latin typeface="Candara" pitchFamily="34" charset="0"/>
              </a:rPr>
              <a:t>Yoido</a:t>
            </a:r>
            <a:r>
              <a:rPr lang="en-US" sz="2800" dirty="0">
                <a:latin typeface="Candara" pitchFamily="34" charset="0"/>
              </a:rPr>
              <a:t> Full Gospel Church in Seoul, South Korea. </a:t>
            </a: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Every Sunday, 250,000 worshippers show up for 9 services translated into 16 languages. </a:t>
            </a:r>
            <a:r>
              <a:rPr lang="en-US" sz="1600" dirty="0">
                <a:latin typeface="Candara" pitchFamily="34" charset="0"/>
              </a:rPr>
              <a:t>(John L. Allen, Jr., </a:t>
            </a:r>
            <a:r>
              <a:rPr lang="en-US" sz="1600" i="1" dirty="0">
                <a:latin typeface="Candara" pitchFamily="34" charset="0"/>
              </a:rPr>
              <a:t>National Catholic Reporter</a:t>
            </a:r>
            <a:r>
              <a:rPr lang="en-US" sz="1600" dirty="0">
                <a:latin typeface="Candara" pitchFamily="34" charset="0"/>
              </a:rPr>
              <a:t>, January 28, 2008, http://ncronline.org/node/11567)</a:t>
            </a:r>
            <a:endParaRPr lang="en-US" sz="1600" dirty="0">
              <a:solidFill>
                <a:schemeClr val="accent5">
                  <a:lumMod val="20000"/>
                  <a:lumOff val="80000"/>
                </a:schemeClr>
              </a:solidFill>
              <a:latin typeface="Candara" pitchFamily="34" charset="0"/>
            </a:endParaRPr>
          </a:p>
        </p:txBody>
      </p:sp>
      <p:pic>
        <p:nvPicPr>
          <p:cNvPr id="4" name="Picture 2" descr="C:\Users\Alyssa\Downloads\Pentecost Fire.gif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64662" y="5334000"/>
            <a:ext cx="827680" cy="1231971"/>
          </a:xfrm>
          <a:prstGeom prst="rect">
            <a:avLst/>
          </a:prstGeom>
          <a:noFill/>
          <a:effectLst>
            <a:glow rad="228600">
              <a:srgbClr val="BA2B0E">
                <a:alpha val="40000"/>
              </a:srgb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0" y="647700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    Lesson 12: To The Uttermost Part              Global University of Theological Studies</a:t>
            </a:r>
          </a:p>
        </p:txBody>
      </p:sp>
      <p:pic>
        <p:nvPicPr>
          <p:cNvPr id="18434" name="Picture 2" descr="http://jesusinthecity.files.wordpress.com/2011/07/yoido-full-gospel-church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08550" y="838200"/>
            <a:ext cx="3687450" cy="2384552"/>
          </a:xfrm>
          <a:prstGeom prst="roundRect">
            <a:avLst>
              <a:gd name="adj" fmla="val 6900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1287804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9067800" cy="715962"/>
          </a:xfr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r>
              <a:rPr lang="en-US" sz="36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C. Pentecost Around the World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447800"/>
            <a:ext cx="8001000" cy="5105400"/>
          </a:xfrm>
        </p:spPr>
        <p:txBody>
          <a:bodyPr>
            <a:normAutofit/>
          </a:bodyPr>
          <a:lstStyle/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According to the World Christian Database, there are 80 million </a:t>
            </a:r>
            <a:r>
              <a:rPr lang="en-US" sz="2800" dirty="0" err="1">
                <a:latin typeface="Candara" pitchFamily="34" charset="0"/>
              </a:rPr>
              <a:t>renewalists</a:t>
            </a:r>
            <a:r>
              <a:rPr lang="en-US" sz="2800" dirty="0">
                <a:latin typeface="Candara" pitchFamily="34" charset="0"/>
              </a:rPr>
              <a:t> in the United States.</a:t>
            </a: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This include Pentecostals, charismatics and neo-charismatics. </a:t>
            </a: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However, the majority of Pentecostals reside in the developing world.</a:t>
            </a:r>
            <a:endParaRPr lang="en-US" sz="1600" dirty="0">
              <a:solidFill>
                <a:schemeClr val="accent5">
                  <a:lumMod val="20000"/>
                  <a:lumOff val="80000"/>
                </a:schemeClr>
              </a:solidFill>
              <a:latin typeface="Candara" pitchFamily="34" charset="0"/>
            </a:endParaRPr>
          </a:p>
        </p:txBody>
      </p:sp>
      <p:pic>
        <p:nvPicPr>
          <p:cNvPr id="4" name="Picture 2" descr="C:\Users\Alyssa\Downloads\Pentecost Fire.gif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64662" y="5334000"/>
            <a:ext cx="827680" cy="1231971"/>
          </a:xfrm>
          <a:prstGeom prst="rect">
            <a:avLst/>
          </a:prstGeom>
          <a:noFill/>
          <a:effectLst>
            <a:glow rad="228600">
              <a:srgbClr val="BA2B0E">
                <a:alpha val="40000"/>
              </a:srgb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0" y="647700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    Lesson 12: To The Uttermost Part              Global University of Theological Studies</a:t>
            </a:r>
          </a:p>
        </p:txBody>
      </p:sp>
    </p:spTree>
    <p:extLst>
      <p:ext uri="{BB962C8B-B14F-4D97-AF65-F5344CB8AC3E}">
        <p14:creationId xmlns:p14="http://schemas.microsoft.com/office/powerpoint/2010/main" val="198272304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9067800" cy="715962"/>
          </a:xfr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r>
              <a:rPr lang="en-US" sz="36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D. Then Shall the End Come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447800"/>
            <a:ext cx="8001000" cy="5105400"/>
          </a:xfrm>
        </p:spPr>
        <p:txBody>
          <a:bodyPr>
            <a:normAutofit/>
          </a:bodyPr>
          <a:lstStyle/>
          <a:p>
            <a:pPr marL="36576" indent="0" algn="ctr">
              <a:lnSpc>
                <a:spcPct val="200000"/>
              </a:lnSpc>
              <a:buNone/>
            </a:pPr>
            <a:r>
              <a:rPr lang="en-US" sz="2800" i="1" dirty="0">
                <a:solidFill>
                  <a:schemeClr val="accent5">
                    <a:lumMod val="20000"/>
                    <a:lumOff val="80000"/>
                  </a:schemeClr>
                </a:solidFill>
              </a:rPr>
              <a:t>“And this gospel of the kingdom shall be preached in all the world for a witness unto all nations; and then shall the end come.”        </a:t>
            </a:r>
            <a:r>
              <a:rPr lang="en-US" sz="2800" dirty="0">
                <a:solidFill>
                  <a:schemeClr val="accent5">
                    <a:lumMod val="20000"/>
                    <a:lumOff val="80000"/>
                  </a:schemeClr>
                </a:solidFill>
              </a:rPr>
              <a:t>(Matthew 24:14)</a:t>
            </a:r>
            <a:endParaRPr lang="en-US" sz="2800" dirty="0">
              <a:solidFill>
                <a:schemeClr val="accent5">
                  <a:lumMod val="20000"/>
                  <a:lumOff val="80000"/>
                </a:schemeClr>
              </a:solidFill>
              <a:latin typeface="Candara" pitchFamily="34" charset="0"/>
            </a:endParaRPr>
          </a:p>
        </p:txBody>
      </p:sp>
      <p:pic>
        <p:nvPicPr>
          <p:cNvPr id="4" name="Picture 2" descr="C:\Users\Alyssa\Downloads\Pentecost Fire.gif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64662" y="5334000"/>
            <a:ext cx="827680" cy="1231971"/>
          </a:xfrm>
          <a:prstGeom prst="rect">
            <a:avLst/>
          </a:prstGeom>
          <a:noFill/>
          <a:effectLst>
            <a:glow rad="228600">
              <a:srgbClr val="BA2B0E">
                <a:alpha val="40000"/>
              </a:srgb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0" y="647700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    Lesson 12: To The Uttermost Part              Global University of Theological Studies</a:t>
            </a:r>
          </a:p>
        </p:txBody>
      </p:sp>
    </p:spTree>
    <p:extLst>
      <p:ext uri="{BB962C8B-B14F-4D97-AF65-F5344CB8AC3E}">
        <p14:creationId xmlns:p14="http://schemas.microsoft.com/office/powerpoint/2010/main" val="362334768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9067800" cy="715962"/>
          </a:xfr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r>
              <a:rPr lang="en-US" sz="36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D. Then Shall the End Come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600200"/>
            <a:ext cx="8001000" cy="5105400"/>
          </a:xfrm>
        </p:spPr>
        <p:txBody>
          <a:bodyPr>
            <a:normAutofit/>
          </a:bodyPr>
          <a:lstStyle/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We do not know whether this verse has been fulfilled. </a:t>
            </a:r>
          </a:p>
          <a:p>
            <a:pPr marL="36576" indent="0">
              <a:buClr>
                <a:schemeClr val="accent2">
                  <a:lumMod val="40000"/>
                  <a:lumOff val="60000"/>
                </a:schemeClr>
              </a:buClr>
              <a:buNone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We question this verse                                       concerning its fulfillment                                             relative to the return of our                                        Lord.</a:t>
            </a:r>
            <a:endParaRPr lang="en-US" sz="2800" dirty="0">
              <a:solidFill>
                <a:schemeClr val="accent5">
                  <a:lumMod val="20000"/>
                  <a:lumOff val="80000"/>
                </a:schemeClr>
              </a:solidFill>
              <a:latin typeface="Candara" pitchFamily="34" charset="0"/>
            </a:endParaRPr>
          </a:p>
        </p:txBody>
      </p:sp>
      <p:pic>
        <p:nvPicPr>
          <p:cNvPr id="4" name="Picture 2" descr="C:\Users\Alyssa\Downloads\Pentecost Fire.gif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64662" y="5334000"/>
            <a:ext cx="827680" cy="1231971"/>
          </a:xfrm>
          <a:prstGeom prst="rect">
            <a:avLst/>
          </a:prstGeom>
          <a:noFill/>
          <a:effectLst>
            <a:glow rad="228600">
              <a:srgbClr val="BA2B0E">
                <a:alpha val="40000"/>
              </a:srgb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0" y="647700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    Lesson 12: To The Uttermost Part              Global University of Theological Studies</a:t>
            </a:r>
          </a:p>
        </p:txBody>
      </p:sp>
      <p:sp>
        <p:nvSpPr>
          <p:cNvPr id="6" name="AutoShape 2" descr="http://4.bp.blogspot.com/_KOEW-pDCaIM/Szjqh9wKgbI/AAAAAAAAAEM/hL1MDM0Gxy0/s640/ChristsSecondComing.jpg"/>
          <p:cNvSpPr>
            <a:spLocks noChangeAspect="1" noChangeArrowheads="1"/>
          </p:cNvSpPr>
          <p:nvPr/>
        </p:nvSpPr>
        <p:spPr bwMode="auto">
          <a:xfrm>
            <a:off x="155575" y="-2925763"/>
            <a:ext cx="4248150" cy="6096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2292" name="Picture 4" descr="http://4.bp.blogspot.com/_KOEW-pDCaIM/Szjqh9wKgbI/AAAAAAAAAEM/hL1MDM0Gxy0/s640/ChristsSecondComing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58202">
            <a:off x="5069560" y="2379882"/>
            <a:ext cx="2530689" cy="363148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7016005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9067800" cy="715962"/>
          </a:xfr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r>
              <a:rPr lang="en-US" sz="36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D. Then Shall the End Come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066800"/>
            <a:ext cx="8001000" cy="5105400"/>
          </a:xfrm>
        </p:spPr>
        <p:txBody>
          <a:bodyPr>
            <a:normAutofit/>
          </a:bodyPr>
          <a:lstStyle/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The “gospel of the kingdom” is the Apostolic message of water baptism in the name of Jesus. </a:t>
            </a: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The Jesus Name message must penetrate to every part of the globe.</a:t>
            </a:r>
            <a:endParaRPr lang="en-US" sz="2800" dirty="0">
              <a:solidFill>
                <a:schemeClr val="accent5">
                  <a:lumMod val="20000"/>
                  <a:lumOff val="80000"/>
                </a:schemeClr>
              </a:solidFill>
              <a:latin typeface="Candara" pitchFamily="34" charset="0"/>
            </a:endParaRPr>
          </a:p>
        </p:txBody>
      </p:sp>
      <p:pic>
        <p:nvPicPr>
          <p:cNvPr id="4" name="Picture 2" descr="C:\Users\Alyssa\Downloads\Pentecost Fire.gif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64662" y="5334000"/>
            <a:ext cx="827680" cy="1231971"/>
          </a:xfrm>
          <a:prstGeom prst="rect">
            <a:avLst/>
          </a:prstGeom>
          <a:noFill/>
          <a:effectLst>
            <a:glow rad="228600">
              <a:srgbClr val="BA2B0E">
                <a:alpha val="40000"/>
              </a:srgb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0" y="647700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    Lesson 12: To The Uttermost Part              Global University of Theological Studies</a:t>
            </a:r>
          </a:p>
        </p:txBody>
      </p:sp>
      <p:sp>
        <p:nvSpPr>
          <p:cNvPr id="6" name="AutoShape 2" descr="http://4.bp.blogspot.com/_KOEW-pDCaIM/Szjqh9wKgbI/AAAAAAAAAEM/hL1MDM0Gxy0/s640/ChristsSecondComing.jpg"/>
          <p:cNvSpPr>
            <a:spLocks noChangeAspect="1" noChangeArrowheads="1"/>
          </p:cNvSpPr>
          <p:nvPr/>
        </p:nvSpPr>
        <p:spPr bwMode="auto">
          <a:xfrm>
            <a:off x="155575" y="-2925763"/>
            <a:ext cx="4248150" cy="6096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4338" name="Picture 2" descr="http://c.tadst.com/gfx/600x400/time-universe-6.png?1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8643" y="3657600"/>
            <a:ext cx="3840957" cy="256063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223683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9067800" cy="715962"/>
          </a:xfr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r>
              <a:rPr lang="en-US" sz="36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A. Unto the Uttermost Parts of the Earth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676400"/>
            <a:ext cx="8001000" cy="5105400"/>
          </a:xfrm>
        </p:spPr>
        <p:txBody>
          <a:bodyPr>
            <a:normAutofit/>
          </a:bodyPr>
          <a:lstStyle/>
          <a:p>
            <a:pPr marL="36576" indent="0" algn="ctr">
              <a:lnSpc>
                <a:spcPct val="150000"/>
              </a:lnSpc>
              <a:buNone/>
            </a:pPr>
            <a:r>
              <a:rPr lang="en-US" sz="2800" i="1" dirty="0">
                <a:solidFill>
                  <a:schemeClr val="accent5">
                    <a:lumMod val="20000"/>
                    <a:lumOff val="80000"/>
                  </a:schemeClr>
                </a:solidFill>
                <a:latin typeface="Candara" pitchFamily="34" charset="0"/>
              </a:rPr>
              <a:t>“But ye shall receive power, after that the Holy Ghost is come upon you: and ye shall be witnesses unto me both in Jerusalem, and in all Judaea, and in Samaria, and unto the uttermost part of the earth.”</a:t>
            </a:r>
          </a:p>
          <a:p>
            <a:pPr marL="36576" indent="0" algn="ctr">
              <a:lnSpc>
                <a:spcPct val="150000"/>
              </a:lnSpc>
              <a:buNone/>
            </a:pPr>
            <a:r>
              <a:rPr lang="en-US" sz="2800" dirty="0">
                <a:solidFill>
                  <a:schemeClr val="accent5">
                    <a:lumMod val="20000"/>
                    <a:lumOff val="80000"/>
                  </a:schemeClr>
                </a:solidFill>
                <a:latin typeface="Candara" pitchFamily="34" charset="0"/>
              </a:rPr>
              <a:t> (Acts 1:8)</a:t>
            </a:r>
          </a:p>
        </p:txBody>
      </p:sp>
      <p:pic>
        <p:nvPicPr>
          <p:cNvPr id="4" name="Picture 2" descr="C:\Users\Alyssa\Downloads\Pentecost Fire.gif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64662" y="5334000"/>
            <a:ext cx="827680" cy="1231971"/>
          </a:xfrm>
          <a:prstGeom prst="rect">
            <a:avLst/>
          </a:prstGeom>
          <a:noFill/>
          <a:effectLst>
            <a:glow rad="228600">
              <a:srgbClr val="BA2B0E">
                <a:alpha val="40000"/>
              </a:srgb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0" y="647700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    Lesson 12: To The Uttermost Part              Global University of Theological Studies</a:t>
            </a:r>
          </a:p>
        </p:txBody>
      </p:sp>
    </p:spTree>
    <p:extLst>
      <p:ext uri="{BB962C8B-B14F-4D97-AF65-F5344CB8AC3E}">
        <p14:creationId xmlns:p14="http://schemas.microsoft.com/office/powerpoint/2010/main" val="14889066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9067800" cy="715962"/>
          </a:xfr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r>
              <a:rPr lang="en-US" sz="36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D. Then Shall the End Come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066800"/>
            <a:ext cx="8001000" cy="5105400"/>
          </a:xfrm>
        </p:spPr>
        <p:txBody>
          <a:bodyPr>
            <a:normAutofit/>
          </a:bodyPr>
          <a:lstStyle/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There are several Oneness organizations dedicated to this very purpose. </a:t>
            </a: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The largest of these is the United Pentecostal Church International. </a:t>
            </a: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</p:txBody>
      </p:sp>
      <p:pic>
        <p:nvPicPr>
          <p:cNvPr id="4" name="Picture 2" descr="C:\Users\Alyssa\Downloads\Pentecost Fire.gif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64662" y="5334000"/>
            <a:ext cx="827680" cy="1231971"/>
          </a:xfrm>
          <a:prstGeom prst="rect">
            <a:avLst/>
          </a:prstGeom>
          <a:noFill/>
          <a:effectLst>
            <a:glow rad="228600">
              <a:srgbClr val="BA2B0E">
                <a:alpha val="40000"/>
              </a:srgb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0" y="647700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    Lesson 12: To The Uttermost Part              Global University of Theological Studies</a:t>
            </a:r>
          </a:p>
        </p:txBody>
      </p:sp>
      <p:sp>
        <p:nvSpPr>
          <p:cNvPr id="6" name="AutoShape 2" descr="http://4.bp.blogspot.com/_KOEW-pDCaIM/Szjqh9wKgbI/AAAAAAAAAEM/hL1MDM0Gxy0/s640/ChristsSecondComing.jpg"/>
          <p:cNvSpPr>
            <a:spLocks noChangeAspect="1" noChangeArrowheads="1"/>
          </p:cNvSpPr>
          <p:nvPr/>
        </p:nvSpPr>
        <p:spPr bwMode="auto">
          <a:xfrm>
            <a:off x="155575" y="-2925763"/>
            <a:ext cx="4248150" cy="6096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6386" name="Picture 2" descr="http://www.agospelchurch.com/UPCI_Logo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76600" y="3733800"/>
            <a:ext cx="1905000" cy="1905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1456189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9067800" cy="715962"/>
          </a:xfr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r>
              <a:rPr lang="en-US" sz="36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D. Then Shall the End Come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066800"/>
            <a:ext cx="8001000" cy="5105400"/>
          </a:xfrm>
        </p:spPr>
        <p:txBody>
          <a:bodyPr>
            <a:normAutofit/>
          </a:bodyPr>
          <a:lstStyle/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The growth of this church is quite phenomenal with more than one new UPC church established for each day in the year.</a:t>
            </a:r>
            <a:endParaRPr lang="en-US" sz="2800" dirty="0">
              <a:solidFill>
                <a:schemeClr val="accent5">
                  <a:lumMod val="20000"/>
                  <a:lumOff val="80000"/>
                </a:schemeClr>
              </a:solidFill>
              <a:latin typeface="Candara" pitchFamily="34" charset="0"/>
            </a:endParaRPr>
          </a:p>
        </p:txBody>
      </p:sp>
      <p:pic>
        <p:nvPicPr>
          <p:cNvPr id="4" name="Picture 2" descr="C:\Users\Alyssa\Downloads\Pentecost Fire.gif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64662" y="5334000"/>
            <a:ext cx="827680" cy="1231971"/>
          </a:xfrm>
          <a:prstGeom prst="rect">
            <a:avLst/>
          </a:prstGeom>
          <a:noFill/>
          <a:effectLst>
            <a:glow rad="228600">
              <a:srgbClr val="BA2B0E">
                <a:alpha val="40000"/>
              </a:srgb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0" y="647700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    Lesson 12: To The Uttermost Part              Global University of Theological Studies</a:t>
            </a:r>
          </a:p>
        </p:txBody>
      </p:sp>
      <p:sp>
        <p:nvSpPr>
          <p:cNvPr id="6" name="AutoShape 2" descr="http://4.bp.blogspot.com/_KOEW-pDCaIM/Szjqh9wKgbI/AAAAAAAAAEM/hL1MDM0Gxy0/s640/ChristsSecondComing.jpg"/>
          <p:cNvSpPr>
            <a:spLocks noChangeAspect="1" noChangeArrowheads="1"/>
          </p:cNvSpPr>
          <p:nvPr/>
        </p:nvSpPr>
        <p:spPr bwMode="auto">
          <a:xfrm>
            <a:off x="155575" y="-2925763"/>
            <a:ext cx="4248150" cy="6096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5362" name="Picture 2" descr="http://www.wmich.edu/registrar/assets/images/photos/calendar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9600" y="2952750"/>
            <a:ext cx="3790950" cy="283845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5273597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9067800" cy="715962"/>
          </a:xfr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r>
              <a:rPr lang="en-US" sz="36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D. Then Shall the End Come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752600"/>
            <a:ext cx="8001000" cy="5105400"/>
          </a:xfrm>
        </p:spPr>
        <p:txBody>
          <a:bodyPr>
            <a:normAutofit/>
          </a:bodyPr>
          <a:lstStyle/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The responsibility of carrying the gospel to the uttermost parts falls upon this dedicated group.</a:t>
            </a: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We can look forward with joyful expectation to our Lord’s soon return.</a:t>
            </a:r>
            <a:endParaRPr lang="en-US" sz="2800" dirty="0">
              <a:solidFill>
                <a:schemeClr val="accent5">
                  <a:lumMod val="20000"/>
                  <a:lumOff val="80000"/>
                </a:schemeClr>
              </a:solidFill>
              <a:latin typeface="Candara" pitchFamily="34" charset="0"/>
            </a:endParaRPr>
          </a:p>
        </p:txBody>
      </p:sp>
      <p:pic>
        <p:nvPicPr>
          <p:cNvPr id="4" name="Picture 2" descr="C:\Users\Alyssa\Downloads\Pentecost Fire.gif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64662" y="5334000"/>
            <a:ext cx="827680" cy="1231971"/>
          </a:xfrm>
          <a:prstGeom prst="rect">
            <a:avLst/>
          </a:prstGeom>
          <a:noFill/>
          <a:effectLst>
            <a:glow rad="228600">
              <a:srgbClr val="BA2B0E">
                <a:alpha val="40000"/>
              </a:srgb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0" y="647700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    Lesson 12: To The Uttermost Part              Global University of Theological Studies</a:t>
            </a:r>
          </a:p>
        </p:txBody>
      </p:sp>
      <p:sp>
        <p:nvSpPr>
          <p:cNvPr id="6" name="AutoShape 2" descr="http://4.bp.blogspot.com/_KOEW-pDCaIM/Szjqh9wKgbI/AAAAAAAAAEM/hL1MDM0Gxy0/s640/ChristsSecondComing.jpg"/>
          <p:cNvSpPr>
            <a:spLocks noChangeAspect="1" noChangeArrowheads="1"/>
          </p:cNvSpPr>
          <p:nvPr/>
        </p:nvSpPr>
        <p:spPr bwMode="auto">
          <a:xfrm>
            <a:off x="155575" y="-2925763"/>
            <a:ext cx="4248150" cy="6096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390820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9067800" cy="715962"/>
          </a:xfr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r>
              <a:rPr lang="en-US" sz="36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Questions for Review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143000"/>
            <a:ext cx="8001000" cy="5105400"/>
          </a:xfrm>
        </p:spPr>
        <p:txBody>
          <a:bodyPr>
            <a:normAutofit/>
          </a:bodyPr>
          <a:lstStyle/>
          <a:p>
            <a:pPr marL="36576" indent="0">
              <a:buNone/>
            </a:pPr>
            <a:r>
              <a:rPr lang="en-US" sz="2800" dirty="0">
                <a:latin typeface="Candara" pitchFamily="34" charset="0"/>
              </a:rPr>
              <a:t>1. In your opinion, why has the charismatic movement taken place?</a:t>
            </a:r>
          </a:p>
          <a:p>
            <a:pPr marL="550926" indent="-514350">
              <a:buAutoNum type="arabicPeriod"/>
            </a:pPr>
            <a:endParaRPr lang="en-US" sz="2800" dirty="0">
              <a:latin typeface="Candara" pitchFamily="34" charset="0"/>
            </a:endParaRPr>
          </a:p>
          <a:p>
            <a:pPr marL="550926" indent="-514350">
              <a:buAutoNum type="arabicPeriod"/>
            </a:pPr>
            <a:endParaRPr lang="en-US" sz="2800" dirty="0">
              <a:latin typeface="Candara" pitchFamily="34" charset="0"/>
            </a:endParaRPr>
          </a:p>
          <a:p>
            <a:pPr marL="36576" indent="0">
              <a:buNone/>
            </a:pPr>
            <a:r>
              <a:rPr lang="en-US" sz="2800" dirty="0">
                <a:latin typeface="Candara" pitchFamily="34" charset="0"/>
              </a:rPr>
              <a:t>2. What is the connection between the return of Jesus and the twentieth-century Pentecostal revival?</a:t>
            </a:r>
            <a:endParaRPr lang="en-US" sz="2800" dirty="0">
              <a:solidFill>
                <a:schemeClr val="accent5">
                  <a:lumMod val="20000"/>
                  <a:lumOff val="80000"/>
                </a:schemeClr>
              </a:solidFill>
              <a:latin typeface="Candara" pitchFamily="34" charset="0"/>
            </a:endParaRPr>
          </a:p>
        </p:txBody>
      </p:sp>
      <p:pic>
        <p:nvPicPr>
          <p:cNvPr id="4" name="Picture 2" descr="C:\Users\Alyssa\Downloads\Pentecost Fire.gif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64662" y="5334000"/>
            <a:ext cx="827680" cy="1231971"/>
          </a:xfrm>
          <a:prstGeom prst="rect">
            <a:avLst/>
          </a:prstGeom>
          <a:noFill/>
          <a:effectLst>
            <a:glow rad="228600">
              <a:srgbClr val="BA2B0E">
                <a:alpha val="40000"/>
              </a:srgb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0" y="647700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    Lesson 12: To The Uttermost Part              Global University of Theological Studies</a:t>
            </a:r>
          </a:p>
        </p:txBody>
      </p:sp>
      <p:sp>
        <p:nvSpPr>
          <p:cNvPr id="6" name="AutoShape 2" descr="http://4.bp.blogspot.com/_KOEW-pDCaIM/Szjqh9wKgbI/AAAAAAAAAEM/hL1MDM0Gxy0/s640/ChristsSecondComing.jpg"/>
          <p:cNvSpPr>
            <a:spLocks noChangeAspect="1" noChangeArrowheads="1"/>
          </p:cNvSpPr>
          <p:nvPr/>
        </p:nvSpPr>
        <p:spPr bwMode="auto">
          <a:xfrm>
            <a:off x="155575" y="-2925763"/>
            <a:ext cx="4248150" cy="6096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44704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9067800" cy="715962"/>
          </a:xfr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r>
              <a:rPr lang="en-US" sz="36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A. Unto the Uttermost Parts of the Earth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524000"/>
            <a:ext cx="8001000" cy="5105400"/>
          </a:xfrm>
        </p:spPr>
        <p:txBody>
          <a:bodyPr>
            <a:normAutofit/>
          </a:bodyPr>
          <a:lstStyle/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Jesus instructed His disciples to                                     tarry in Jerusalem. </a:t>
            </a: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After they received power from on high they would be witnesses among all nations. </a:t>
            </a: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The early church went everywhere preaching the Word. (Acts 8:4)</a:t>
            </a:r>
            <a:endParaRPr lang="en-US" sz="2800" dirty="0">
              <a:solidFill>
                <a:schemeClr val="accent5">
                  <a:lumMod val="20000"/>
                  <a:lumOff val="80000"/>
                </a:schemeClr>
              </a:solidFill>
              <a:latin typeface="Candara" pitchFamily="34" charset="0"/>
            </a:endParaRPr>
          </a:p>
        </p:txBody>
      </p:sp>
      <p:pic>
        <p:nvPicPr>
          <p:cNvPr id="4" name="Picture 2" descr="C:\Users\Alyssa\Downloads\Pentecost Fire.gif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64662" y="5334000"/>
            <a:ext cx="827680" cy="1231971"/>
          </a:xfrm>
          <a:prstGeom prst="rect">
            <a:avLst/>
          </a:prstGeom>
          <a:noFill/>
          <a:effectLst>
            <a:glow rad="228600">
              <a:srgbClr val="BA2B0E">
                <a:alpha val="40000"/>
              </a:srgb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0" y="647700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    Lesson 12: To The Uttermost Part              Global University of Theological Studies</a:t>
            </a:r>
          </a:p>
        </p:txBody>
      </p:sp>
      <p:pic>
        <p:nvPicPr>
          <p:cNvPr id="1026" name="Picture 2" descr="http://3.bp.blogspot.com/-XFJfWMnPYhI/TlfJab49QqI/AAAAAAAABc4/2nvW-UUaP9Y/s320/12-disciples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414867">
            <a:off x="5595723" y="877795"/>
            <a:ext cx="2528151" cy="196892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380450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9067800" cy="715962"/>
          </a:xfr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r>
              <a:rPr lang="en-US" sz="36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A. Unto the Uttermost Parts of the Earth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143000"/>
            <a:ext cx="8001000" cy="5105400"/>
          </a:xfrm>
        </p:spPr>
        <p:txBody>
          <a:bodyPr>
            <a:normAutofit/>
          </a:bodyPr>
          <a:lstStyle/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The obedience to the Great Commission is direct evidence of the baptism of the Holy Ghost. </a:t>
            </a: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The twentieth-century Pentecostal revival was followed by missionary and evangelistic effort.</a:t>
            </a:r>
            <a:endParaRPr lang="en-US" sz="2800" dirty="0">
              <a:solidFill>
                <a:schemeClr val="accent5">
                  <a:lumMod val="20000"/>
                  <a:lumOff val="80000"/>
                </a:schemeClr>
              </a:solidFill>
              <a:latin typeface="Candara" pitchFamily="34" charset="0"/>
            </a:endParaRPr>
          </a:p>
        </p:txBody>
      </p:sp>
      <p:pic>
        <p:nvPicPr>
          <p:cNvPr id="4" name="Picture 2" descr="C:\Users\Alyssa\Downloads\Pentecost Fire.gif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64662" y="5334000"/>
            <a:ext cx="827680" cy="1231971"/>
          </a:xfrm>
          <a:prstGeom prst="rect">
            <a:avLst/>
          </a:prstGeom>
          <a:noFill/>
          <a:effectLst>
            <a:glow rad="228600">
              <a:srgbClr val="BA2B0E">
                <a:alpha val="40000"/>
              </a:srgb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0" y="647700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    Lesson 12: To The Uttermost Part              Global University of Theological Studies</a:t>
            </a:r>
          </a:p>
        </p:txBody>
      </p:sp>
      <p:pic>
        <p:nvPicPr>
          <p:cNvPr id="3074" name="Picture 2" descr="http://globalmissions.com/marketing/GlobalMissionsLogo7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9599" y="3886200"/>
            <a:ext cx="4815209" cy="216014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784665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9067800" cy="715962"/>
          </a:xfr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r>
              <a:rPr lang="en-US" sz="36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A. Unto the Uttermost Parts of the Earth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2286000"/>
            <a:ext cx="8001000" cy="5105400"/>
          </a:xfrm>
        </p:spPr>
        <p:txBody>
          <a:bodyPr>
            <a:normAutofit/>
          </a:bodyPr>
          <a:lstStyle/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Did this happen? </a:t>
            </a: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Yes, twentieth-century Pentecostals went everywhere preaching the Word. </a:t>
            </a: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This can be proof that the Pentecostal revival is sent from God.</a:t>
            </a:r>
            <a:endParaRPr lang="en-US" sz="2800" dirty="0">
              <a:solidFill>
                <a:schemeClr val="accent5">
                  <a:lumMod val="20000"/>
                  <a:lumOff val="80000"/>
                </a:schemeClr>
              </a:solidFill>
              <a:latin typeface="Candara" pitchFamily="34" charset="0"/>
            </a:endParaRPr>
          </a:p>
        </p:txBody>
      </p:sp>
      <p:pic>
        <p:nvPicPr>
          <p:cNvPr id="4" name="Picture 2" descr="C:\Users\Alyssa\Downloads\Pentecost Fire.gif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64662" y="5334000"/>
            <a:ext cx="827680" cy="1231971"/>
          </a:xfrm>
          <a:prstGeom prst="rect">
            <a:avLst/>
          </a:prstGeom>
          <a:noFill/>
          <a:effectLst>
            <a:glow rad="228600">
              <a:srgbClr val="BA2B0E">
                <a:alpha val="40000"/>
              </a:srgb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0" y="647700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    Lesson 12: To The Uttermost Part              Global University of Theological Studies</a:t>
            </a:r>
          </a:p>
        </p:txBody>
      </p:sp>
      <p:pic>
        <p:nvPicPr>
          <p:cNvPr id="2050" name="Picture 2" descr="http://www.kyupci.org/images/GlobalMissions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00400" y="771524"/>
            <a:ext cx="2507226" cy="242887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7740797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9067800" cy="715962"/>
          </a:xfr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r>
              <a:rPr lang="en-US" sz="36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A. Unto the Uttermost Parts of the Earth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3200400"/>
            <a:ext cx="8001000" cy="5105400"/>
          </a:xfrm>
        </p:spPr>
        <p:txBody>
          <a:bodyPr>
            <a:normAutofit/>
          </a:bodyPr>
          <a:lstStyle/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The Pentecostal churches have broken records in missionary giving and evangelistic outreach. </a:t>
            </a: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There are more young people offering their lives to foreign missions than churches can send. </a:t>
            </a:r>
            <a:endParaRPr lang="en-US" sz="2800" dirty="0">
              <a:solidFill>
                <a:schemeClr val="accent5">
                  <a:lumMod val="20000"/>
                  <a:lumOff val="80000"/>
                </a:schemeClr>
              </a:solidFill>
              <a:latin typeface="Candara" pitchFamily="34" charset="0"/>
            </a:endParaRPr>
          </a:p>
        </p:txBody>
      </p:sp>
      <p:pic>
        <p:nvPicPr>
          <p:cNvPr id="4" name="Picture 2" descr="C:\Users\Alyssa\Downloads\Pentecost Fire.gif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64662" y="5334000"/>
            <a:ext cx="827680" cy="1231971"/>
          </a:xfrm>
          <a:prstGeom prst="rect">
            <a:avLst/>
          </a:prstGeom>
          <a:noFill/>
          <a:effectLst>
            <a:glow rad="228600">
              <a:srgbClr val="BA2B0E">
                <a:alpha val="40000"/>
              </a:srgb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0" y="647700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    Lesson 12: To The Uttermost Part              Global University of Theological Studies</a:t>
            </a:r>
          </a:p>
        </p:txBody>
      </p:sp>
      <p:pic>
        <p:nvPicPr>
          <p:cNvPr id="5122" name="Picture 2" descr="http://www.myvwc.org/images/Image/user/offering(1)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4600" y="914400"/>
            <a:ext cx="3354964" cy="20574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422149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9067800" cy="715962"/>
          </a:xfr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r>
              <a:rPr lang="en-US" sz="36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A. Unto the Uttermost Parts of the Earth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371600"/>
            <a:ext cx="8001000" cy="5105400"/>
          </a:xfrm>
        </p:spPr>
        <p:txBody>
          <a:bodyPr>
            <a:normAutofit/>
          </a:bodyPr>
          <a:lstStyle/>
          <a:p>
            <a:pPr marL="36576" indent="0" algn="ctr">
              <a:lnSpc>
                <a:spcPct val="150000"/>
              </a:lnSpc>
              <a:buClr>
                <a:schemeClr val="accent2">
                  <a:lumMod val="40000"/>
                  <a:lumOff val="60000"/>
                </a:schemeClr>
              </a:buClr>
              <a:buNone/>
            </a:pPr>
            <a:r>
              <a:rPr lang="en-US" sz="2800" dirty="0">
                <a:latin typeface="Candara" pitchFamily="34" charset="0"/>
              </a:rPr>
              <a:t>Everywhere around the world there are Bible schools teaching and training national ministers to reach their own nations with the gospel.</a:t>
            </a:r>
            <a:endParaRPr lang="en-US" sz="2800" dirty="0">
              <a:solidFill>
                <a:schemeClr val="accent5">
                  <a:lumMod val="20000"/>
                  <a:lumOff val="80000"/>
                </a:schemeClr>
              </a:solidFill>
              <a:latin typeface="Candara" pitchFamily="34" charset="0"/>
            </a:endParaRPr>
          </a:p>
        </p:txBody>
      </p:sp>
      <p:pic>
        <p:nvPicPr>
          <p:cNvPr id="4" name="Picture 2" descr="C:\Users\Alyssa\Downloads\Pentecost Fire.gif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64662" y="5334000"/>
            <a:ext cx="827680" cy="1231971"/>
          </a:xfrm>
          <a:prstGeom prst="rect">
            <a:avLst/>
          </a:prstGeom>
          <a:noFill/>
          <a:effectLst>
            <a:glow rad="228600">
              <a:srgbClr val="BA2B0E">
                <a:alpha val="40000"/>
              </a:srgb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0" y="647700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    Lesson 12: To The Uttermost Part              Global University of Theological Studies</a:t>
            </a:r>
          </a:p>
        </p:txBody>
      </p:sp>
      <p:pic>
        <p:nvPicPr>
          <p:cNvPr id="4098" name="Picture 2" descr="http://1.bp.blogspot.com/-cU9jwMN_qAs/T9JUORlfN_I/AAAAAAAACDo/UbBkHsPS0Dk/s1600/empty+student+desk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67000" y="3733800"/>
            <a:ext cx="2743200" cy="1828801"/>
          </a:xfrm>
          <a:prstGeom prst="roundRect">
            <a:avLst>
              <a:gd name="adj" fmla="val 6900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7610927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9067800" cy="715962"/>
          </a:xfr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r>
              <a:rPr lang="en-US" sz="36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A. Unto the Uttermost Parts of the Earth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752600"/>
            <a:ext cx="8001000" cy="5105400"/>
          </a:xfrm>
        </p:spPr>
        <p:txBody>
          <a:bodyPr>
            <a:normAutofit/>
          </a:bodyPr>
          <a:lstStyle/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In seventy years this revival reached the world with the Pentecostal message. </a:t>
            </a: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It is difficult to find an area where there are none who have received the baptism of the Holy Spirit.</a:t>
            </a:r>
            <a:endParaRPr lang="en-US" sz="2800" dirty="0">
              <a:solidFill>
                <a:schemeClr val="accent5">
                  <a:lumMod val="20000"/>
                  <a:lumOff val="80000"/>
                </a:schemeClr>
              </a:solidFill>
              <a:latin typeface="Candara" pitchFamily="34" charset="0"/>
            </a:endParaRPr>
          </a:p>
        </p:txBody>
      </p:sp>
      <p:pic>
        <p:nvPicPr>
          <p:cNvPr id="4" name="Picture 2" descr="C:\Users\Alyssa\Downloads\Pentecost Fire.gif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64662" y="5334000"/>
            <a:ext cx="827680" cy="1231971"/>
          </a:xfrm>
          <a:prstGeom prst="rect">
            <a:avLst/>
          </a:prstGeom>
          <a:noFill/>
          <a:effectLst>
            <a:glow rad="228600">
              <a:srgbClr val="BA2B0E">
                <a:alpha val="40000"/>
              </a:srgb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0" y="647700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    Lesson 12: To The Uttermost Part              Global University of Theological Studies</a:t>
            </a:r>
          </a:p>
        </p:txBody>
      </p:sp>
    </p:spTree>
    <p:extLst>
      <p:ext uri="{BB962C8B-B14F-4D97-AF65-F5344CB8AC3E}">
        <p14:creationId xmlns:p14="http://schemas.microsoft.com/office/powerpoint/2010/main" val="192313730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9067800" cy="715962"/>
          </a:xfr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r>
              <a:rPr lang="en-US" sz="36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B. The Charismatic Movement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3505200"/>
            <a:ext cx="8001000" cy="5105400"/>
          </a:xfrm>
        </p:spPr>
        <p:txBody>
          <a:bodyPr>
            <a:normAutofit/>
          </a:bodyPr>
          <a:lstStyle/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Lately a charismatic movement has penetrated all the mainline historical denominations. </a:t>
            </a: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These denominations use the term </a:t>
            </a:r>
            <a:r>
              <a:rPr lang="en-US" sz="2800" i="1" dirty="0">
                <a:latin typeface="Candara" pitchFamily="34" charset="0"/>
              </a:rPr>
              <a:t>glossolalia </a:t>
            </a:r>
            <a:r>
              <a:rPr lang="en-US" sz="2800" dirty="0">
                <a:latin typeface="Candara" pitchFamily="34" charset="0"/>
              </a:rPr>
              <a:t>for speaking in tongues.</a:t>
            </a:r>
            <a:endParaRPr lang="en-US" sz="2800" dirty="0">
              <a:solidFill>
                <a:schemeClr val="accent5">
                  <a:lumMod val="20000"/>
                  <a:lumOff val="80000"/>
                </a:schemeClr>
              </a:solidFill>
              <a:latin typeface="Candara" pitchFamily="34" charset="0"/>
            </a:endParaRPr>
          </a:p>
        </p:txBody>
      </p:sp>
      <p:pic>
        <p:nvPicPr>
          <p:cNvPr id="4" name="Picture 2" descr="C:\Users\Alyssa\Downloads\Pentecost Fire.gif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64662" y="5334000"/>
            <a:ext cx="827680" cy="1231971"/>
          </a:xfrm>
          <a:prstGeom prst="rect">
            <a:avLst/>
          </a:prstGeom>
          <a:noFill/>
          <a:effectLst>
            <a:glow rad="228600">
              <a:srgbClr val="BA2B0E">
                <a:alpha val="40000"/>
              </a:srgb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0" y="647700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    Lesson 12: To The Uttermost Part              Global University of Theological Studies</a:t>
            </a:r>
          </a:p>
        </p:txBody>
      </p:sp>
      <p:pic>
        <p:nvPicPr>
          <p:cNvPr id="7170" name="Picture 2" descr="http://a.openbible.info/blog/2010-06-churches-big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9600" y="870055"/>
            <a:ext cx="3581400" cy="248274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12649613"/>
      </p:ext>
    </p:extLst>
  </p:cSld>
  <p:clrMapOvr>
    <a:masterClrMapping/>
  </p:clrMapOvr>
</p:sld>
</file>

<file path=ppt/theme/theme1.xml><?xml version="1.0" encoding="utf-8"?>
<a:theme xmlns:a="http://schemas.openxmlformats.org/drawingml/2006/main" name="Technic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Technic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20618</TotalTime>
  <Words>1152</Words>
  <Application>Microsoft Office PowerPoint</Application>
  <PresentationFormat>On-screen Show (4:3)</PresentationFormat>
  <Paragraphs>115</Paragraphs>
  <Slides>23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9" baseType="lpstr">
      <vt:lpstr>Arial</vt:lpstr>
      <vt:lpstr>Candara</vt:lpstr>
      <vt:lpstr>Franklin Gothic Book</vt:lpstr>
      <vt:lpstr>Wingdings</vt:lpstr>
      <vt:lpstr>Wingdings 2</vt:lpstr>
      <vt:lpstr>Technic</vt:lpstr>
      <vt:lpstr>H i s t o r y   o f    P E N T E C O S T</vt:lpstr>
      <vt:lpstr>A. Unto the Uttermost Parts of the Earth</vt:lpstr>
      <vt:lpstr>A. Unto the Uttermost Parts of the Earth</vt:lpstr>
      <vt:lpstr>A. Unto the Uttermost Parts of the Earth</vt:lpstr>
      <vt:lpstr>A. Unto the Uttermost Parts of the Earth</vt:lpstr>
      <vt:lpstr>A. Unto the Uttermost Parts of the Earth</vt:lpstr>
      <vt:lpstr>A. Unto the Uttermost Parts of the Earth</vt:lpstr>
      <vt:lpstr>A. Unto the Uttermost Parts of the Earth</vt:lpstr>
      <vt:lpstr>B. The Charismatic Movement</vt:lpstr>
      <vt:lpstr>C. Pentecost Around the World</vt:lpstr>
      <vt:lpstr>C. Pentecost Around the World</vt:lpstr>
      <vt:lpstr>C. Pentecost Around the World</vt:lpstr>
      <vt:lpstr>C. Pentecost Around the World</vt:lpstr>
      <vt:lpstr>C. Pentecost Around the World</vt:lpstr>
      <vt:lpstr>C. Pentecost Around the World</vt:lpstr>
      <vt:lpstr>C. Pentecost Around the World</vt:lpstr>
      <vt:lpstr>D. Then Shall the End Come</vt:lpstr>
      <vt:lpstr>D. Then Shall the End Come</vt:lpstr>
      <vt:lpstr>D. Then Shall the End Come</vt:lpstr>
      <vt:lpstr>D. Then Shall the End Come</vt:lpstr>
      <vt:lpstr>D. Then Shall the End Come</vt:lpstr>
      <vt:lpstr>D. Then Shall the End Come</vt:lpstr>
      <vt:lpstr>Questions for Review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Alyssa</dc:creator>
  <cp:lastModifiedBy>GM Intern1</cp:lastModifiedBy>
  <cp:revision>334</cp:revision>
  <dcterms:created xsi:type="dcterms:W3CDTF">2012-08-21T18:51:11Z</dcterms:created>
  <dcterms:modified xsi:type="dcterms:W3CDTF">2018-05-09T18:20:14Z</dcterms:modified>
</cp:coreProperties>
</file>