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6" r:id="rId1"/>
  </p:sldMasterIdLst>
  <p:sldIdLst>
    <p:sldId id="256" r:id="rId2"/>
    <p:sldId id="281" r:id="rId3"/>
    <p:sldId id="282" r:id="rId4"/>
    <p:sldId id="283" r:id="rId5"/>
    <p:sldId id="284" r:id="rId6"/>
    <p:sldId id="285" r:id="rId7"/>
    <p:sldId id="286" r:id="rId8"/>
    <p:sldId id="287" r:id="rId9"/>
    <p:sldId id="288" r:id="rId10"/>
    <p:sldId id="289" r:id="rId11"/>
    <p:sldId id="290" r:id="rId12"/>
    <p:sldId id="291" r:id="rId13"/>
    <p:sldId id="292" r:id="rId14"/>
    <p:sldId id="293" r:id="rId15"/>
    <p:sldId id="294" r:id="rId16"/>
    <p:sldId id="295" r:id="rId17"/>
    <p:sldId id="296" r:id="rId18"/>
    <p:sldId id="297" r:id="rId19"/>
    <p:sldId id="298" r:id="rId20"/>
    <p:sldId id="299" r:id="rId21"/>
    <p:sldId id="300" r:id="rId22"/>
    <p:sldId id="301" r:id="rId23"/>
    <p:sldId id="302" r:id="rId24"/>
    <p:sldId id="303" r:id="rId25"/>
    <p:sldId id="304" r:id="rId26"/>
    <p:sldId id="305"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A2B0E"/>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50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a:t>Click to edit Master title style</a:t>
            </a:r>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30" name="Date Placeholder 29"/>
          <p:cNvSpPr>
            <a:spLocks noGrp="1"/>
          </p:cNvSpPr>
          <p:nvPr>
            <p:ph type="dt" sz="half" idx="10"/>
          </p:nvPr>
        </p:nvSpPr>
        <p:spPr/>
        <p:txBody>
          <a:bodyPr/>
          <a:lstStyle/>
          <a:p>
            <a:fld id="{3269CC55-4F86-41CE-96B0-411C450057B8}" type="datetimeFigureOut">
              <a:rPr lang="en-US" smtClean="0"/>
              <a:t>5/9/2018</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233BE6AA-6418-48AF-A0F8-5855CA449BE0}"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269CC55-4F86-41CE-96B0-411C450057B8}" type="datetimeFigureOut">
              <a:rPr lang="en-US" smtClean="0"/>
              <a:t>5/9/2018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3BE6AA-6418-48AF-A0F8-5855CA449BE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269CC55-4F86-41CE-96B0-411C450057B8}" type="datetimeFigureOut">
              <a:rPr lang="en-US" smtClean="0"/>
              <a:t>5/9/2018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3BE6AA-6418-48AF-A0F8-5855CA449BE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269CC55-4F86-41CE-96B0-411C450057B8}" type="datetimeFigureOut">
              <a:rPr lang="en-US" smtClean="0"/>
              <a:t>5/9/2018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3BE6AA-6418-48AF-A0F8-5855CA449BE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a:t>Click to edit Master title style</a:t>
            </a:r>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3269CC55-4F86-41CE-96B0-411C450057B8}" type="datetimeFigureOut">
              <a:rPr lang="en-US" smtClean="0"/>
              <a:t>5/9/2018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3BE6AA-6418-48AF-A0F8-5855CA449BE0}"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a:t>Click to edit Master title style</a:t>
            </a:r>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3269CC55-4F86-41CE-96B0-411C450057B8}" type="datetimeFigureOut">
              <a:rPr lang="en-US" smtClean="0"/>
              <a:t>5/9/2018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3BE6AA-6418-48AF-A0F8-5855CA449BE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a:t>Click to edit Master title style</a:t>
            </a:r>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3269CC55-4F86-41CE-96B0-411C450057B8}" type="datetimeFigureOut">
              <a:rPr lang="en-US" smtClean="0"/>
              <a:t>5/9/2018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3BE6AA-6418-48AF-A0F8-5855CA449BE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a:t>Click to edit Master title style</a:t>
            </a:r>
          </a:p>
        </p:txBody>
      </p:sp>
      <p:sp>
        <p:nvSpPr>
          <p:cNvPr id="7" name="Date Placeholder 6"/>
          <p:cNvSpPr>
            <a:spLocks noGrp="1"/>
          </p:cNvSpPr>
          <p:nvPr>
            <p:ph type="dt" sz="half" idx="10"/>
          </p:nvPr>
        </p:nvSpPr>
        <p:spPr/>
        <p:txBody>
          <a:bodyPr/>
          <a:lstStyle/>
          <a:p>
            <a:fld id="{3269CC55-4F86-41CE-96B0-411C450057B8}" type="datetimeFigureOut">
              <a:rPr lang="en-US" smtClean="0"/>
              <a:t>5/9/2018</a:t>
            </a:fld>
            <a:endParaRPr lang="en-US"/>
          </a:p>
        </p:txBody>
      </p:sp>
      <p:sp>
        <p:nvSpPr>
          <p:cNvPr id="8" name="Slide Number Placeholder 7"/>
          <p:cNvSpPr>
            <a:spLocks noGrp="1"/>
          </p:cNvSpPr>
          <p:nvPr>
            <p:ph type="sldNum" sz="quarter" idx="11"/>
          </p:nvPr>
        </p:nvSpPr>
        <p:spPr/>
        <p:txBody>
          <a:bodyPr/>
          <a:lstStyle/>
          <a:p>
            <a:fld id="{233BE6AA-6418-48AF-A0F8-5855CA449BE0}"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69CC55-4F86-41CE-96B0-411C450057B8}" type="datetimeFigureOut">
              <a:rPr lang="en-US" smtClean="0"/>
              <a:t>5/9/2018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3BE6AA-6418-48AF-A0F8-5855CA449BE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a:t>Click to edit Master title style</a:t>
            </a:r>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3269CC55-4F86-41CE-96B0-411C450057B8}" type="datetimeFigureOut">
              <a:rPr lang="en-US" smtClean="0"/>
              <a:t>5/9/2018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233BE6AA-6418-48AF-A0F8-5855CA449BE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a:t>Click to edit Master title style</a:t>
            </a:r>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3269CC55-4F86-41CE-96B0-411C450057B8}" type="datetimeFigureOut">
              <a:rPr lang="en-US" smtClean="0"/>
              <a:t>5/9/2018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3BE6AA-6418-48AF-A0F8-5855CA449BE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a:t>Click to edit Master title style</a:t>
            </a:r>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3269CC55-4F86-41CE-96B0-411C450057B8}" type="datetimeFigureOut">
              <a:rPr lang="en-US" smtClean="0"/>
              <a:t>5/9/2018</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233BE6AA-6418-48AF-A0F8-5855CA449BE0}"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gif"/><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gif"/><Relationship Id="rId1" Type="http://schemas.openxmlformats.org/officeDocument/2006/relationships/slideLayout" Target="../slideLayouts/slideLayout2.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926069" y="5181600"/>
            <a:ext cx="5312931" cy="10668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 name="Title 1"/>
          <p:cNvSpPr>
            <a:spLocks noGrp="1"/>
          </p:cNvSpPr>
          <p:nvPr>
            <p:ph type="ctrTitle"/>
          </p:nvPr>
        </p:nvSpPr>
        <p:spPr>
          <a:xfrm>
            <a:off x="381000" y="762000"/>
            <a:ext cx="8382000" cy="4191000"/>
          </a:xfrm>
          <a:ln>
            <a:noFill/>
          </a:ln>
        </p:spPr>
        <p:txBody>
          <a:bodyPr>
            <a:noAutofit/>
          </a:bodyPr>
          <a:lstStyle/>
          <a:p>
            <a:pPr algn="ctr"/>
            <a:r>
              <a:rPr lang="en-US" sz="8000" cap="none" spc="600" dirty="0">
                <a:ln w="10541" cmpd="sng">
                  <a:solidFill>
                    <a:srgbClr val="7D7D7D">
                      <a:tint val="100000"/>
                      <a:shade val="100000"/>
                      <a:satMod val="110000"/>
                    </a:srgbClr>
                  </a:solidFill>
                  <a:prstDash val="solid"/>
                </a:ln>
                <a:solidFill>
                  <a:schemeClr val="tx1">
                    <a:lumMod val="85000"/>
                  </a:schemeClr>
                </a:solidFill>
                <a:effectLst>
                  <a:glow rad="101600">
                    <a:schemeClr val="accent5">
                      <a:lumMod val="60000"/>
                      <a:lumOff val="40000"/>
                      <a:alpha val="24000"/>
                    </a:schemeClr>
                  </a:glow>
                </a:effectLst>
              </a:rPr>
              <a:t>H</a:t>
            </a:r>
            <a:r>
              <a:rPr lang="en-US" sz="8000" cap="none" spc="-300" dirty="0">
                <a:ln w="10541" cmpd="sng">
                  <a:solidFill>
                    <a:srgbClr val="7D7D7D">
                      <a:tint val="100000"/>
                      <a:shade val="100000"/>
                      <a:satMod val="110000"/>
                    </a:srgbClr>
                  </a:solidFill>
                  <a:prstDash val="solid"/>
                </a:ln>
                <a:solidFill>
                  <a:schemeClr val="tx1">
                    <a:lumMod val="85000"/>
                  </a:schemeClr>
                </a:solidFill>
                <a:effectLst>
                  <a:glow rad="101600">
                    <a:schemeClr val="accent5">
                      <a:lumMod val="60000"/>
                      <a:lumOff val="40000"/>
                      <a:alpha val="24000"/>
                    </a:schemeClr>
                  </a:glow>
                </a:effectLst>
              </a:rPr>
              <a:t> </a:t>
            </a:r>
            <a:r>
              <a:rPr lang="en-US" sz="8000" cap="none" spc="600" dirty="0">
                <a:ln w="10541" cmpd="sng">
                  <a:solidFill>
                    <a:srgbClr val="7D7D7D">
                      <a:tint val="100000"/>
                      <a:shade val="100000"/>
                      <a:satMod val="110000"/>
                    </a:srgbClr>
                  </a:solidFill>
                  <a:prstDash val="solid"/>
                </a:ln>
                <a:solidFill>
                  <a:schemeClr val="tx1">
                    <a:lumMod val="85000"/>
                  </a:schemeClr>
                </a:solidFill>
                <a:effectLst>
                  <a:glow rad="101600">
                    <a:schemeClr val="accent5">
                      <a:lumMod val="60000"/>
                      <a:lumOff val="40000"/>
                      <a:alpha val="24000"/>
                    </a:schemeClr>
                  </a:glow>
                </a:effectLst>
              </a:rPr>
              <a:t>i</a:t>
            </a:r>
            <a:r>
              <a:rPr lang="en-US" sz="8000" cap="none" spc="-300" dirty="0">
                <a:ln w="10541" cmpd="sng">
                  <a:solidFill>
                    <a:srgbClr val="7D7D7D">
                      <a:tint val="100000"/>
                      <a:shade val="100000"/>
                      <a:satMod val="110000"/>
                    </a:srgbClr>
                  </a:solidFill>
                  <a:prstDash val="solid"/>
                </a:ln>
                <a:solidFill>
                  <a:schemeClr val="tx1">
                    <a:lumMod val="85000"/>
                  </a:schemeClr>
                </a:solidFill>
                <a:effectLst>
                  <a:glow rad="101600">
                    <a:schemeClr val="accent5">
                      <a:lumMod val="60000"/>
                      <a:lumOff val="40000"/>
                      <a:alpha val="24000"/>
                    </a:schemeClr>
                  </a:glow>
                </a:effectLst>
              </a:rPr>
              <a:t> </a:t>
            </a:r>
            <a:r>
              <a:rPr lang="en-US" sz="8000" cap="none" spc="600" dirty="0">
                <a:ln w="10541" cmpd="sng">
                  <a:solidFill>
                    <a:srgbClr val="7D7D7D">
                      <a:tint val="100000"/>
                      <a:shade val="100000"/>
                      <a:satMod val="110000"/>
                    </a:srgbClr>
                  </a:solidFill>
                  <a:prstDash val="solid"/>
                </a:ln>
                <a:solidFill>
                  <a:schemeClr val="tx1">
                    <a:lumMod val="85000"/>
                  </a:schemeClr>
                </a:solidFill>
                <a:effectLst>
                  <a:glow rad="101600">
                    <a:schemeClr val="accent5">
                      <a:lumMod val="60000"/>
                      <a:lumOff val="40000"/>
                      <a:alpha val="24000"/>
                    </a:schemeClr>
                  </a:glow>
                </a:effectLst>
              </a:rPr>
              <a:t>s</a:t>
            </a:r>
            <a:r>
              <a:rPr lang="en-US" sz="8000" b="0" cap="none" spc="-300" dirty="0">
                <a:ln w="10541" cmpd="sng">
                  <a:solidFill>
                    <a:srgbClr val="7D7D7D">
                      <a:tint val="100000"/>
                      <a:shade val="100000"/>
                      <a:satMod val="110000"/>
                    </a:srgbClr>
                  </a:solidFill>
                  <a:prstDash val="solid"/>
                </a:ln>
                <a:solidFill>
                  <a:schemeClr val="tx1">
                    <a:lumMod val="85000"/>
                  </a:schemeClr>
                </a:solidFill>
                <a:effectLst>
                  <a:glow rad="101600">
                    <a:schemeClr val="accent5">
                      <a:lumMod val="60000"/>
                      <a:lumOff val="40000"/>
                      <a:alpha val="24000"/>
                    </a:schemeClr>
                  </a:glow>
                </a:effectLst>
              </a:rPr>
              <a:t> </a:t>
            </a:r>
            <a:r>
              <a:rPr lang="en-US" sz="8000" cap="none" spc="600" dirty="0">
                <a:ln w="10541" cmpd="sng">
                  <a:solidFill>
                    <a:srgbClr val="7D7D7D">
                      <a:tint val="100000"/>
                      <a:shade val="100000"/>
                      <a:satMod val="110000"/>
                    </a:srgbClr>
                  </a:solidFill>
                  <a:prstDash val="solid"/>
                </a:ln>
                <a:solidFill>
                  <a:schemeClr val="tx1">
                    <a:lumMod val="85000"/>
                  </a:schemeClr>
                </a:solidFill>
                <a:effectLst>
                  <a:glow rad="101600">
                    <a:schemeClr val="accent5">
                      <a:lumMod val="60000"/>
                      <a:lumOff val="40000"/>
                      <a:alpha val="24000"/>
                    </a:schemeClr>
                  </a:glow>
                </a:effectLst>
              </a:rPr>
              <a:t>t</a:t>
            </a:r>
            <a:r>
              <a:rPr lang="en-US" sz="8000" cap="none" spc="-300" dirty="0">
                <a:ln w="10541" cmpd="sng">
                  <a:solidFill>
                    <a:srgbClr val="7D7D7D">
                      <a:tint val="100000"/>
                      <a:shade val="100000"/>
                      <a:satMod val="110000"/>
                    </a:srgbClr>
                  </a:solidFill>
                  <a:prstDash val="solid"/>
                </a:ln>
                <a:solidFill>
                  <a:schemeClr val="tx1">
                    <a:lumMod val="85000"/>
                  </a:schemeClr>
                </a:solidFill>
                <a:effectLst>
                  <a:glow rad="101600">
                    <a:schemeClr val="accent5">
                      <a:lumMod val="60000"/>
                      <a:lumOff val="40000"/>
                      <a:alpha val="24000"/>
                    </a:schemeClr>
                  </a:glow>
                </a:effectLst>
              </a:rPr>
              <a:t> </a:t>
            </a:r>
            <a:r>
              <a:rPr lang="en-US" sz="8000" cap="none" spc="600" dirty="0">
                <a:ln w="10541" cmpd="sng">
                  <a:solidFill>
                    <a:srgbClr val="7D7D7D">
                      <a:tint val="100000"/>
                      <a:shade val="100000"/>
                      <a:satMod val="110000"/>
                    </a:srgbClr>
                  </a:solidFill>
                  <a:prstDash val="solid"/>
                </a:ln>
                <a:solidFill>
                  <a:schemeClr val="tx1">
                    <a:lumMod val="85000"/>
                  </a:schemeClr>
                </a:solidFill>
                <a:effectLst>
                  <a:glow rad="101600">
                    <a:schemeClr val="accent5">
                      <a:lumMod val="60000"/>
                      <a:lumOff val="40000"/>
                      <a:alpha val="24000"/>
                    </a:schemeClr>
                  </a:glow>
                </a:effectLst>
              </a:rPr>
              <a:t>o</a:t>
            </a:r>
            <a:r>
              <a:rPr lang="en-US" sz="8000" cap="none" spc="-300" dirty="0">
                <a:ln w="10541" cmpd="sng">
                  <a:solidFill>
                    <a:srgbClr val="7D7D7D">
                      <a:tint val="100000"/>
                      <a:shade val="100000"/>
                      <a:satMod val="110000"/>
                    </a:srgbClr>
                  </a:solidFill>
                  <a:prstDash val="solid"/>
                </a:ln>
                <a:solidFill>
                  <a:schemeClr val="tx1">
                    <a:lumMod val="85000"/>
                  </a:schemeClr>
                </a:solidFill>
                <a:effectLst>
                  <a:glow rad="101600">
                    <a:schemeClr val="accent5">
                      <a:lumMod val="60000"/>
                      <a:lumOff val="40000"/>
                      <a:alpha val="24000"/>
                    </a:schemeClr>
                  </a:glow>
                </a:effectLst>
              </a:rPr>
              <a:t> </a:t>
            </a:r>
            <a:r>
              <a:rPr lang="en-US" sz="8000" cap="none" spc="600" dirty="0">
                <a:ln w="10541" cmpd="sng">
                  <a:solidFill>
                    <a:srgbClr val="7D7D7D">
                      <a:tint val="100000"/>
                      <a:shade val="100000"/>
                      <a:satMod val="110000"/>
                    </a:srgbClr>
                  </a:solidFill>
                  <a:prstDash val="solid"/>
                </a:ln>
                <a:solidFill>
                  <a:schemeClr val="tx1">
                    <a:lumMod val="85000"/>
                  </a:schemeClr>
                </a:solidFill>
                <a:effectLst>
                  <a:glow rad="101600">
                    <a:schemeClr val="accent5">
                      <a:lumMod val="60000"/>
                      <a:lumOff val="40000"/>
                      <a:alpha val="24000"/>
                    </a:schemeClr>
                  </a:glow>
                </a:effectLst>
              </a:rPr>
              <a:t>r</a:t>
            </a:r>
            <a:r>
              <a:rPr lang="en-US" sz="8000" cap="none" spc="-300" dirty="0">
                <a:ln w="10541" cmpd="sng">
                  <a:solidFill>
                    <a:srgbClr val="7D7D7D">
                      <a:tint val="100000"/>
                      <a:shade val="100000"/>
                      <a:satMod val="110000"/>
                    </a:srgbClr>
                  </a:solidFill>
                  <a:prstDash val="solid"/>
                </a:ln>
                <a:solidFill>
                  <a:schemeClr val="tx1">
                    <a:lumMod val="85000"/>
                  </a:schemeClr>
                </a:solidFill>
                <a:effectLst>
                  <a:glow rad="101600">
                    <a:schemeClr val="accent5">
                      <a:lumMod val="60000"/>
                      <a:lumOff val="40000"/>
                      <a:alpha val="24000"/>
                    </a:schemeClr>
                  </a:glow>
                </a:effectLst>
              </a:rPr>
              <a:t> </a:t>
            </a:r>
            <a:r>
              <a:rPr lang="en-US" sz="8000" cap="none" spc="600" dirty="0">
                <a:ln w="10541" cmpd="sng">
                  <a:solidFill>
                    <a:srgbClr val="7D7D7D">
                      <a:tint val="100000"/>
                      <a:shade val="100000"/>
                      <a:satMod val="110000"/>
                    </a:srgbClr>
                  </a:solidFill>
                  <a:prstDash val="solid"/>
                </a:ln>
                <a:solidFill>
                  <a:schemeClr val="tx1">
                    <a:lumMod val="85000"/>
                  </a:schemeClr>
                </a:solidFill>
                <a:effectLst>
                  <a:glow rad="101600">
                    <a:schemeClr val="accent5">
                      <a:lumMod val="60000"/>
                      <a:lumOff val="40000"/>
                      <a:alpha val="24000"/>
                    </a:schemeClr>
                  </a:glow>
                </a:effectLst>
              </a:rPr>
              <a:t>y</a:t>
            </a:r>
            <a:br>
              <a:rPr lang="en-US" sz="7800" cap="none" spc="60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glow rad="101600">
                    <a:schemeClr val="accent5">
                      <a:lumMod val="60000"/>
                      <a:lumOff val="40000"/>
                      <a:alpha val="24000"/>
                    </a:schemeClr>
                  </a:glow>
                </a:effectLst>
              </a:rPr>
            </a:br>
            <a:r>
              <a:rPr lang="en-US" sz="3000" cap="none" spc="60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glow rad="101600">
                    <a:schemeClr val="accent5">
                      <a:lumMod val="60000"/>
                      <a:lumOff val="40000"/>
                      <a:alpha val="24000"/>
                    </a:schemeClr>
                  </a:glow>
                </a:effectLst>
              </a:rPr>
              <a:t> </a:t>
            </a:r>
            <a:br>
              <a:rPr lang="en-US" sz="7800" cap="none" spc="60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glow rad="101600">
                    <a:schemeClr val="accent5">
                      <a:lumMod val="60000"/>
                      <a:lumOff val="40000"/>
                      <a:alpha val="24000"/>
                    </a:schemeClr>
                  </a:glow>
                </a:effectLst>
              </a:rPr>
            </a:br>
            <a:r>
              <a:rPr lang="en-US" sz="8000" cap="none" spc="600" dirty="0">
                <a:ln w="10541" cmpd="sng">
                  <a:solidFill>
                    <a:srgbClr val="7D7D7D">
                      <a:tint val="100000"/>
                      <a:shade val="100000"/>
                      <a:satMod val="110000"/>
                    </a:srgbClr>
                  </a:solidFill>
                  <a:prstDash val="solid"/>
                </a:ln>
                <a:solidFill>
                  <a:schemeClr val="tx1">
                    <a:lumMod val="85000"/>
                  </a:schemeClr>
                </a:solidFill>
                <a:effectLst>
                  <a:glow rad="101600">
                    <a:schemeClr val="accent5">
                      <a:lumMod val="60000"/>
                      <a:lumOff val="40000"/>
                      <a:alpha val="24000"/>
                    </a:schemeClr>
                  </a:glow>
                </a:effectLst>
              </a:rPr>
              <a:t>o</a:t>
            </a:r>
            <a:r>
              <a:rPr lang="en-US" sz="8000" cap="none" spc="-300" dirty="0">
                <a:ln w="10541" cmpd="sng">
                  <a:solidFill>
                    <a:srgbClr val="7D7D7D">
                      <a:tint val="100000"/>
                      <a:shade val="100000"/>
                      <a:satMod val="110000"/>
                    </a:srgbClr>
                  </a:solidFill>
                  <a:prstDash val="solid"/>
                </a:ln>
                <a:solidFill>
                  <a:schemeClr val="tx1">
                    <a:lumMod val="85000"/>
                  </a:schemeClr>
                </a:solidFill>
                <a:effectLst>
                  <a:glow rad="101600">
                    <a:schemeClr val="accent5">
                      <a:lumMod val="60000"/>
                      <a:lumOff val="40000"/>
                      <a:alpha val="24000"/>
                    </a:schemeClr>
                  </a:glow>
                </a:effectLst>
              </a:rPr>
              <a:t> </a:t>
            </a:r>
            <a:r>
              <a:rPr lang="en-US" sz="8000" cap="none" spc="600" dirty="0">
                <a:ln w="10541" cmpd="sng">
                  <a:solidFill>
                    <a:srgbClr val="7D7D7D">
                      <a:tint val="100000"/>
                      <a:shade val="100000"/>
                      <a:satMod val="110000"/>
                    </a:srgbClr>
                  </a:solidFill>
                  <a:prstDash val="solid"/>
                </a:ln>
                <a:solidFill>
                  <a:schemeClr val="tx1">
                    <a:lumMod val="85000"/>
                  </a:schemeClr>
                </a:solidFill>
                <a:effectLst>
                  <a:glow rad="101600">
                    <a:schemeClr val="accent5">
                      <a:lumMod val="60000"/>
                      <a:lumOff val="40000"/>
                      <a:alpha val="24000"/>
                    </a:schemeClr>
                  </a:glow>
                </a:effectLst>
              </a:rPr>
              <a:t>f </a:t>
            </a:r>
            <a:br>
              <a:rPr lang="en-US" sz="7800" cap="none" spc="60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glow rad="76200">
                    <a:schemeClr val="accent5">
                      <a:lumMod val="60000"/>
                      <a:lumOff val="40000"/>
                      <a:alpha val="35000"/>
                    </a:schemeClr>
                  </a:glow>
                </a:effectLst>
              </a:rPr>
            </a:br>
            <a:r>
              <a:rPr lang="en-US" sz="3000" cap="none" spc="60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glow rad="76200">
                    <a:schemeClr val="accent5">
                      <a:lumMod val="60000"/>
                      <a:lumOff val="40000"/>
                      <a:alpha val="35000"/>
                    </a:schemeClr>
                  </a:glow>
                </a:effectLst>
              </a:rPr>
              <a:t> </a:t>
            </a:r>
            <a:br>
              <a:rPr lang="en-US" sz="7800" cap="none" spc="60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glow rad="76200">
                    <a:schemeClr val="accent5">
                      <a:lumMod val="60000"/>
                      <a:lumOff val="40000"/>
                      <a:alpha val="35000"/>
                    </a:schemeClr>
                  </a:glow>
                </a:effectLst>
              </a:rPr>
            </a:br>
            <a:r>
              <a:rPr lang="en-US" sz="8800" cap="none" spc="600" dirty="0">
                <a:ln w="10541" cmpd="sng">
                  <a:solidFill>
                    <a:srgbClr val="7D7D7D">
                      <a:tint val="100000"/>
                      <a:shade val="100000"/>
                      <a:satMod val="110000"/>
                    </a:srgbClr>
                  </a:solidFill>
                  <a:prstDash val="solid"/>
                </a:ln>
                <a:solidFill>
                  <a:schemeClr val="tx1">
                    <a:lumMod val="95000"/>
                  </a:schemeClr>
                </a:solidFill>
                <a:effectLst>
                  <a:glow rad="76200">
                    <a:schemeClr val="accent5">
                      <a:lumMod val="60000"/>
                      <a:lumOff val="40000"/>
                      <a:alpha val="35000"/>
                    </a:schemeClr>
                  </a:glow>
                </a:effectLst>
              </a:rPr>
              <a:t>P</a:t>
            </a:r>
            <a:r>
              <a:rPr lang="en-US" sz="6000" cap="none" spc="-300" dirty="0">
                <a:ln w="10541" cmpd="sng">
                  <a:solidFill>
                    <a:srgbClr val="7D7D7D">
                      <a:tint val="100000"/>
                      <a:shade val="100000"/>
                      <a:satMod val="110000"/>
                    </a:srgbClr>
                  </a:solidFill>
                  <a:prstDash val="solid"/>
                </a:ln>
                <a:solidFill>
                  <a:schemeClr val="tx1">
                    <a:lumMod val="95000"/>
                  </a:schemeClr>
                </a:solidFill>
                <a:effectLst>
                  <a:glow rad="76200">
                    <a:schemeClr val="accent5">
                      <a:lumMod val="60000"/>
                      <a:lumOff val="40000"/>
                      <a:alpha val="35000"/>
                    </a:schemeClr>
                  </a:glow>
                </a:effectLst>
              </a:rPr>
              <a:t> </a:t>
            </a:r>
            <a:r>
              <a:rPr lang="en-US" sz="8800" cap="none" spc="600" dirty="0">
                <a:ln w="10541" cmpd="sng">
                  <a:solidFill>
                    <a:srgbClr val="7D7D7D">
                      <a:tint val="100000"/>
                      <a:shade val="100000"/>
                      <a:satMod val="110000"/>
                    </a:srgbClr>
                  </a:solidFill>
                  <a:prstDash val="solid"/>
                </a:ln>
                <a:solidFill>
                  <a:schemeClr val="tx1">
                    <a:lumMod val="95000"/>
                  </a:schemeClr>
                </a:solidFill>
                <a:effectLst>
                  <a:glow rad="76200">
                    <a:schemeClr val="accent5">
                      <a:lumMod val="60000"/>
                      <a:lumOff val="40000"/>
                      <a:alpha val="35000"/>
                    </a:schemeClr>
                  </a:glow>
                </a:effectLst>
              </a:rPr>
              <a:t>E</a:t>
            </a:r>
            <a:r>
              <a:rPr lang="en-US" sz="6000" cap="none" spc="-300" dirty="0">
                <a:ln w="10541" cmpd="sng">
                  <a:solidFill>
                    <a:srgbClr val="7D7D7D">
                      <a:tint val="100000"/>
                      <a:shade val="100000"/>
                      <a:satMod val="110000"/>
                    </a:srgbClr>
                  </a:solidFill>
                  <a:prstDash val="solid"/>
                </a:ln>
                <a:solidFill>
                  <a:schemeClr val="tx1">
                    <a:lumMod val="95000"/>
                  </a:schemeClr>
                </a:solidFill>
                <a:effectLst>
                  <a:glow rad="76200">
                    <a:schemeClr val="accent5">
                      <a:lumMod val="60000"/>
                      <a:lumOff val="40000"/>
                      <a:alpha val="35000"/>
                    </a:schemeClr>
                  </a:glow>
                </a:effectLst>
              </a:rPr>
              <a:t> </a:t>
            </a:r>
            <a:r>
              <a:rPr lang="en-US" sz="8800" cap="none" spc="600" dirty="0">
                <a:ln w="10541" cmpd="sng">
                  <a:solidFill>
                    <a:srgbClr val="7D7D7D">
                      <a:tint val="100000"/>
                      <a:shade val="100000"/>
                      <a:satMod val="110000"/>
                    </a:srgbClr>
                  </a:solidFill>
                  <a:prstDash val="solid"/>
                </a:ln>
                <a:solidFill>
                  <a:schemeClr val="tx1">
                    <a:lumMod val="95000"/>
                  </a:schemeClr>
                </a:solidFill>
                <a:effectLst>
                  <a:glow rad="76200">
                    <a:schemeClr val="accent5">
                      <a:lumMod val="60000"/>
                      <a:lumOff val="40000"/>
                      <a:alpha val="35000"/>
                    </a:schemeClr>
                  </a:glow>
                </a:effectLst>
              </a:rPr>
              <a:t>N</a:t>
            </a:r>
            <a:r>
              <a:rPr lang="en-US" sz="6000" cap="none" spc="-300" dirty="0">
                <a:ln w="10541" cmpd="sng">
                  <a:solidFill>
                    <a:srgbClr val="7D7D7D">
                      <a:tint val="100000"/>
                      <a:shade val="100000"/>
                      <a:satMod val="110000"/>
                    </a:srgbClr>
                  </a:solidFill>
                  <a:prstDash val="solid"/>
                </a:ln>
                <a:solidFill>
                  <a:schemeClr val="tx1">
                    <a:lumMod val="95000"/>
                  </a:schemeClr>
                </a:solidFill>
                <a:effectLst>
                  <a:glow rad="76200">
                    <a:schemeClr val="accent5">
                      <a:lumMod val="60000"/>
                      <a:lumOff val="40000"/>
                      <a:alpha val="35000"/>
                    </a:schemeClr>
                  </a:glow>
                </a:effectLst>
              </a:rPr>
              <a:t> </a:t>
            </a:r>
            <a:r>
              <a:rPr lang="en-US" sz="8800" cap="none" spc="600" dirty="0">
                <a:ln w="10541" cmpd="sng">
                  <a:solidFill>
                    <a:srgbClr val="7D7D7D">
                      <a:tint val="100000"/>
                      <a:shade val="100000"/>
                      <a:satMod val="110000"/>
                    </a:srgbClr>
                  </a:solidFill>
                  <a:prstDash val="solid"/>
                </a:ln>
                <a:solidFill>
                  <a:schemeClr val="tx1">
                    <a:lumMod val="95000"/>
                  </a:schemeClr>
                </a:solidFill>
                <a:effectLst>
                  <a:glow rad="76200">
                    <a:schemeClr val="accent5">
                      <a:lumMod val="60000"/>
                      <a:lumOff val="40000"/>
                      <a:alpha val="35000"/>
                    </a:schemeClr>
                  </a:glow>
                </a:effectLst>
              </a:rPr>
              <a:t>T</a:t>
            </a:r>
            <a:r>
              <a:rPr lang="en-US" sz="6000" cap="none" spc="-300" dirty="0">
                <a:ln w="10541" cmpd="sng">
                  <a:solidFill>
                    <a:srgbClr val="7D7D7D">
                      <a:tint val="100000"/>
                      <a:shade val="100000"/>
                      <a:satMod val="110000"/>
                    </a:srgbClr>
                  </a:solidFill>
                  <a:prstDash val="solid"/>
                </a:ln>
                <a:solidFill>
                  <a:schemeClr val="tx1">
                    <a:lumMod val="95000"/>
                  </a:schemeClr>
                </a:solidFill>
                <a:effectLst>
                  <a:glow rad="76200">
                    <a:schemeClr val="accent5">
                      <a:lumMod val="60000"/>
                      <a:lumOff val="40000"/>
                      <a:alpha val="35000"/>
                    </a:schemeClr>
                  </a:glow>
                </a:effectLst>
              </a:rPr>
              <a:t> </a:t>
            </a:r>
            <a:r>
              <a:rPr lang="en-US" sz="8800" cap="none" spc="600" dirty="0">
                <a:ln w="10541" cmpd="sng">
                  <a:solidFill>
                    <a:srgbClr val="7D7D7D">
                      <a:tint val="100000"/>
                      <a:shade val="100000"/>
                      <a:satMod val="110000"/>
                    </a:srgbClr>
                  </a:solidFill>
                  <a:prstDash val="solid"/>
                </a:ln>
                <a:solidFill>
                  <a:schemeClr val="tx1">
                    <a:lumMod val="95000"/>
                  </a:schemeClr>
                </a:solidFill>
                <a:effectLst>
                  <a:glow rad="76200">
                    <a:schemeClr val="accent5">
                      <a:lumMod val="60000"/>
                      <a:lumOff val="40000"/>
                      <a:alpha val="35000"/>
                    </a:schemeClr>
                  </a:glow>
                </a:effectLst>
              </a:rPr>
              <a:t>E</a:t>
            </a:r>
            <a:r>
              <a:rPr lang="en-US" sz="6000" cap="none" spc="-300" dirty="0">
                <a:ln w="10541" cmpd="sng">
                  <a:solidFill>
                    <a:srgbClr val="7D7D7D">
                      <a:tint val="100000"/>
                      <a:shade val="100000"/>
                      <a:satMod val="110000"/>
                    </a:srgbClr>
                  </a:solidFill>
                  <a:prstDash val="solid"/>
                </a:ln>
                <a:solidFill>
                  <a:schemeClr val="tx1">
                    <a:lumMod val="95000"/>
                  </a:schemeClr>
                </a:solidFill>
                <a:effectLst>
                  <a:glow rad="76200">
                    <a:schemeClr val="accent5">
                      <a:lumMod val="60000"/>
                      <a:lumOff val="40000"/>
                      <a:alpha val="35000"/>
                    </a:schemeClr>
                  </a:glow>
                </a:effectLst>
              </a:rPr>
              <a:t> </a:t>
            </a:r>
            <a:r>
              <a:rPr lang="en-US" sz="8800" cap="none" spc="600" dirty="0">
                <a:ln w="10541" cmpd="sng">
                  <a:solidFill>
                    <a:srgbClr val="7D7D7D">
                      <a:tint val="100000"/>
                      <a:shade val="100000"/>
                      <a:satMod val="110000"/>
                    </a:srgbClr>
                  </a:solidFill>
                  <a:prstDash val="solid"/>
                </a:ln>
                <a:solidFill>
                  <a:schemeClr val="tx1">
                    <a:lumMod val="95000"/>
                  </a:schemeClr>
                </a:solidFill>
                <a:effectLst>
                  <a:glow rad="76200">
                    <a:schemeClr val="accent5">
                      <a:lumMod val="60000"/>
                      <a:lumOff val="40000"/>
                      <a:alpha val="35000"/>
                    </a:schemeClr>
                  </a:glow>
                </a:effectLst>
              </a:rPr>
              <a:t>C</a:t>
            </a:r>
            <a:r>
              <a:rPr lang="en-US" sz="6000" cap="none" spc="-300" dirty="0">
                <a:ln w="10541" cmpd="sng">
                  <a:solidFill>
                    <a:srgbClr val="7D7D7D">
                      <a:tint val="100000"/>
                      <a:shade val="100000"/>
                      <a:satMod val="110000"/>
                    </a:srgbClr>
                  </a:solidFill>
                  <a:prstDash val="solid"/>
                </a:ln>
                <a:solidFill>
                  <a:schemeClr val="tx1">
                    <a:lumMod val="95000"/>
                  </a:schemeClr>
                </a:solidFill>
                <a:effectLst>
                  <a:glow rad="76200">
                    <a:schemeClr val="accent5">
                      <a:lumMod val="60000"/>
                      <a:lumOff val="40000"/>
                      <a:alpha val="35000"/>
                    </a:schemeClr>
                  </a:glow>
                </a:effectLst>
              </a:rPr>
              <a:t> </a:t>
            </a:r>
            <a:r>
              <a:rPr lang="en-US" sz="8800" cap="none" spc="600" dirty="0">
                <a:ln w="10541" cmpd="sng">
                  <a:solidFill>
                    <a:srgbClr val="7D7D7D">
                      <a:tint val="100000"/>
                      <a:shade val="100000"/>
                      <a:satMod val="110000"/>
                    </a:srgbClr>
                  </a:solidFill>
                  <a:prstDash val="solid"/>
                </a:ln>
                <a:solidFill>
                  <a:schemeClr val="tx1">
                    <a:lumMod val="95000"/>
                  </a:schemeClr>
                </a:solidFill>
                <a:effectLst>
                  <a:glow rad="76200">
                    <a:schemeClr val="accent5">
                      <a:lumMod val="60000"/>
                      <a:lumOff val="40000"/>
                      <a:alpha val="35000"/>
                    </a:schemeClr>
                  </a:glow>
                </a:effectLst>
              </a:rPr>
              <a:t>O</a:t>
            </a:r>
            <a:r>
              <a:rPr lang="en-US" sz="6000" cap="none" spc="-300" dirty="0">
                <a:ln w="10541" cmpd="sng">
                  <a:solidFill>
                    <a:srgbClr val="7D7D7D">
                      <a:tint val="100000"/>
                      <a:shade val="100000"/>
                      <a:satMod val="110000"/>
                    </a:srgbClr>
                  </a:solidFill>
                  <a:prstDash val="solid"/>
                </a:ln>
                <a:solidFill>
                  <a:schemeClr val="tx1">
                    <a:lumMod val="95000"/>
                  </a:schemeClr>
                </a:solidFill>
                <a:effectLst>
                  <a:glow rad="76200">
                    <a:schemeClr val="accent5">
                      <a:lumMod val="60000"/>
                      <a:lumOff val="40000"/>
                      <a:alpha val="35000"/>
                    </a:schemeClr>
                  </a:glow>
                </a:effectLst>
              </a:rPr>
              <a:t> </a:t>
            </a:r>
            <a:r>
              <a:rPr lang="en-US" sz="8800" cap="none" spc="600" dirty="0">
                <a:ln w="10541" cmpd="sng">
                  <a:solidFill>
                    <a:srgbClr val="7D7D7D">
                      <a:tint val="100000"/>
                      <a:shade val="100000"/>
                      <a:satMod val="110000"/>
                    </a:srgbClr>
                  </a:solidFill>
                  <a:prstDash val="solid"/>
                </a:ln>
                <a:solidFill>
                  <a:schemeClr val="tx1">
                    <a:lumMod val="95000"/>
                  </a:schemeClr>
                </a:solidFill>
                <a:effectLst>
                  <a:glow rad="76200">
                    <a:schemeClr val="accent5">
                      <a:lumMod val="60000"/>
                      <a:lumOff val="40000"/>
                      <a:alpha val="35000"/>
                    </a:schemeClr>
                  </a:glow>
                </a:effectLst>
              </a:rPr>
              <a:t>S</a:t>
            </a:r>
            <a:r>
              <a:rPr lang="en-US" sz="6000" cap="none" spc="-300" dirty="0">
                <a:ln w="10541" cmpd="sng">
                  <a:solidFill>
                    <a:srgbClr val="7D7D7D">
                      <a:tint val="100000"/>
                      <a:shade val="100000"/>
                      <a:satMod val="110000"/>
                    </a:srgbClr>
                  </a:solidFill>
                  <a:prstDash val="solid"/>
                </a:ln>
                <a:solidFill>
                  <a:schemeClr val="tx1">
                    <a:lumMod val="95000"/>
                  </a:schemeClr>
                </a:solidFill>
                <a:effectLst>
                  <a:glow rad="76200">
                    <a:schemeClr val="accent5">
                      <a:lumMod val="60000"/>
                      <a:lumOff val="40000"/>
                      <a:alpha val="35000"/>
                    </a:schemeClr>
                  </a:glow>
                </a:effectLst>
              </a:rPr>
              <a:t> </a:t>
            </a:r>
            <a:r>
              <a:rPr lang="en-US" sz="8800" cap="none" spc="600" dirty="0">
                <a:ln w="10541" cmpd="sng">
                  <a:solidFill>
                    <a:srgbClr val="7D7D7D">
                      <a:tint val="100000"/>
                      <a:shade val="100000"/>
                      <a:satMod val="110000"/>
                    </a:srgbClr>
                  </a:solidFill>
                  <a:prstDash val="solid"/>
                </a:ln>
                <a:solidFill>
                  <a:schemeClr val="tx1">
                    <a:lumMod val="95000"/>
                  </a:schemeClr>
                </a:solidFill>
                <a:effectLst>
                  <a:glow rad="76200">
                    <a:schemeClr val="accent5">
                      <a:lumMod val="60000"/>
                      <a:lumOff val="40000"/>
                      <a:alpha val="35000"/>
                    </a:schemeClr>
                  </a:glow>
                </a:effectLst>
              </a:rPr>
              <a:t>T</a:t>
            </a:r>
          </a:p>
        </p:txBody>
      </p:sp>
      <p:sp>
        <p:nvSpPr>
          <p:cNvPr id="3" name="Subtitle 2"/>
          <p:cNvSpPr>
            <a:spLocks noGrp="1"/>
          </p:cNvSpPr>
          <p:nvPr>
            <p:ph type="subTitle" idx="1"/>
          </p:nvPr>
        </p:nvSpPr>
        <p:spPr>
          <a:xfrm>
            <a:off x="-304800" y="6400800"/>
            <a:ext cx="8077200" cy="395286"/>
          </a:xfrm>
        </p:spPr>
        <p:txBody>
          <a:bodyPr>
            <a:noAutofit/>
          </a:bodyPr>
          <a:lstStyle/>
          <a:p>
            <a:r>
              <a:rPr lang="en-US" spc="600" dirty="0">
                <a:effectLst>
                  <a:outerShdw blurRad="50800" dist="38100" dir="2700000" algn="tl" rotWithShape="0">
                    <a:prstClr val="black">
                      <a:alpha val="40000"/>
                    </a:prstClr>
                  </a:outerShdw>
                </a:effectLst>
              </a:rPr>
              <a:t>Global University of Theological Studies</a:t>
            </a:r>
          </a:p>
        </p:txBody>
      </p:sp>
      <p:sp>
        <p:nvSpPr>
          <p:cNvPr id="12" name="TextBox 11"/>
          <p:cNvSpPr txBox="1"/>
          <p:nvPr/>
        </p:nvSpPr>
        <p:spPr>
          <a:xfrm>
            <a:off x="152400" y="76200"/>
            <a:ext cx="8991600" cy="707886"/>
          </a:xfrm>
          <a:prstGeom prst="rect">
            <a:avLst/>
          </a:prstGeom>
          <a:noFill/>
        </p:spPr>
        <p:txBody>
          <a:bodyPr wrap="square" rtlCol="0">
            <a:spAutoFit/>
          </a:bodyPr>
          <a:lstStyle/>
          <a:p>
            <a:r>
              <a:rPr lang="en-US" sz="4000" dirty="0">
                <a:ln>
                  <a:solidFill>
                    <a:schemeClr val="bg1">
                      <a:lumMod val="50000"/>
                      <a:lumOff val="50000"/>
                    </a:schemeClr>
                  </a:solidFill>
                </a:ln>
                <a:solidFill>
                  <a:schemeClr val="accent5">
                    <a:lumMod val="40000"/>
                    <a:lumOff val="60000"/>
                  </a:schemeClr>
                </a:solidFill>
                <a:effectLst>
                  <a:outerShdw blurRad="50800" dist="38100" dir="5400000" algn="t" rotWithShape="0">
                    <a:prstClr val="black">
                      <a:alpha val="40000"/>
                    </a:prstClr>
                  </a:outerShdw>
                </a:effectLst>
              </a:rPr>
              <a:t>Lesson 2: The Historical Record</a:t>
            </a:r>
          </a:p>
        </p:txBody>
      </p:sp>
      <p:pic>
        <p:nvPicPr>
          <p:cNvPr id="1026" name="Picture 2" descr="C:\Users\Alyssa\Downloads\Pentecost Fire.gif"/>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826485" y="5142620"/>
            <a:ext cx="1088915" cy="1620809"/>
          </a:xfrm>
          <a:prstGeom prst="rect">
            <a:avLst/>
          </a:prstGeom>
          <a:noFill/>
          <a:effectLst>
            <a:glow rad="228600">
              <a:srgbClr val="BA2B0E">
                <a:alpha val="40000"/>
              </a:srgbClr>
            </a:glow>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11694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9067800" cy="715962"/>
          </a:xfrm>
        </p:spPr>
        <p:txBody>
          <a:bodyPr>
            <a:noAutofit/>
            <a:scene3d>
              <a:camera prst="orthographicFront"/>
              <a:lightRig rig="threePt" dir="t"/>
            </a:scene3d>
            <a:sp3d extrusionH="57150">
              <a:bevelT w="38100" h="38100" prst="convex"/>
            </a:sp3d>
          </a:bodyPr>
          <a:lstStyle/>
          <a:p>
            <a:r>
              <a:rPr lang="en-US" sz="3100" dirty="0">
                <a:solidFill>
                  <a:schemeClr val="accent5">
                    <a:lumMod val="40000"/>
                    <a:lumOff val="60000"/>
                  </a:schemeClr>
                </a:solidFill>
              </a:rPr>
              <a:t>A. History Of The Church Still Not Completed</a:t>
            </a:r>
          </a:p>
        </p:txBody>
      </p:sp>
      <p:sp>
        <p:nvSpPr>
          <p:cNvPr id="3" name="Content Placeholder 2"/>
          <p:cNvSpPr>
            <a:spLocks noGrp="1"/>
          </p:cNvSpPr>
          <p:nvPr>
            <p:ph idx="1"/>
          </p:nvPr>
        </p:nvSpPr>
        <p:spPr>
          <a:xfrm>
            <a:off x="152400" y="990600"/>
            <a:ext cx="8012262" cy="5105400"/>
          </a:xfrm>
        </p:spPr>
        <p:txBody>
          <a:bodyPr>
            <a:normAutofit/>
          </a:bodyPr>
          <a:lstStyle/>
          <a:p>
            <a:pPr>
              <a:buClr>
                <a:schemeClr val="accent2">
                  <a:lumMod val="40000"/>
                  <a:lumOff val="60000"/>
                </a:schemeClr>
              </a:buClr>
              <a:buFont typeface="Wingdings" pitchFamily="2" charset="2"/>
              <a:buChar char="v"/>
            </a:pPr>
            <a:r>
              <a:rPr lang="en-US" sz="2800" dirty="0">
                <a:latin typeface="Candara" pitchFamily="34" charset="0"/>
              </a:rPr>
              <a:t>There was a small stream of Pentecostal             blessing even in the darkest hours of church history. </a:t>
            </a:r>
          </a:p>
          <a:p>
            <a:pPr>
              <a:buClr>
                <a:schemeClr val="accent2">
                  <a:lumMod val="40000"/>
                  <a:lumOff val="60000"/>
                </a:schemeClr>
              </a:buClr>
              <a:buFont typeface="Wingdings" pitchFamily="2" charset="2"/>
              <a:buChar char="v"/>
            </a:pPr>
            <a:endParaRPr lang="en-US" sz="2800" dirty="0">
              <a:latin typeface="Candara" pitchFamily="34" charset="0"/>
            </a:endParaRPr>
          </a:p>
          <a:p>
            <a:pPr>
              <a:buClr>
                <a:schemeClr val="accent2">
                  <a:lumMod val="40000"/>
                  <a:lumOff val="60000"/>
                </a:schemeClr>
              </a:buClr>
              <a:buFont typeface="Wingdings" pitchFamily="2" charset="2"/>
              <a:buChar char="v"/>
            </a:pPr>
            <a:r>
              <a:rPr lang="en-US" sz="2800" dirty="0">
                <a:latin typeface="Candara" pitchFamily="34" charset="0"/>
              </a:rPr>
              <a:t>It swelled into a tremendous flood of Pentecostal power in this Latter Rain Outpouring.</a:t>
            </a:r>
            <a:endParaRPr lang="en-US" sz="2800" dirty="0">
              <a:solidFill>
                <a:schemeClr val="accent5">
                  <a:lumMod val="20000"/>
                  <a:lumOff val="80000"/>
                </a:schemeClr>
              </a:solidFill>
              <a:latin typeface="Candara" pitchFamily="34" charset="0"/>
            </a:endParaRPr>
          </a:p>
        </p:txBody>
      </p:sp>
      <p:pic>
        <p:nvPicPr>
          <p:cNvPr id="4" name="Picture 2" descr="C:\Users\Alyssa\Downloads\Pentecost Fire.gi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164662" y="5334000"/>
            <a:ext cx="827680" cy="1231971"/>
          </a:xfrm>
          <a:prstGeom prst="rect">
            <a:avLst/>
          </a:prstGeom>
          <a:noFill/>
          <a:effectLst>
            <a:glow rad="228600">
              <a:srgbClr val="BA2B0E">
                <a:alpha val="40000"/>
              </a:srgbClr>
            </a:glow>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6477000"/>
            <a:ext cx="9144000" cy="369332"/>
          </a:xfrm>
          <a:prstGeom prst="rect">
            <a:avLst/>
          </a:prstGeom>
          <a:noFill/>
        </p:spPr>
        <p:txBody>
          <a:bodyPr wrap="square" rtlCol="0">
            <a:spAutoFit/>
          </a:bodyPr>
          <a:lstStyle/>
          <a:p>
            <a:r>
              <a:rPr lang="en-US" dirty="0"/>
              <a:t>     Lesson 2: The Historical Record               Global University of Theological Studies</a:t>
            </a:r>
          </a:p>
        </p:txBody>
      </p:sp>
      <p:pic>
        <p:nvPicPr>
          <p:cNvPr id="9218" name="Picture 2" descr="http://www.wallpapersworld.net/user-content/uploads/wall/mid/100/prelepa-priroda-02.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47700" y="3886200"/>
            <a:ext cx="2857500" cy="238125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1608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9067800" cy="715962"/>
          </a:xfrm>
        </p:spPr>
        <p:txBody>
          <a:bodyPr>
            <a:noAutofit/>
            <a:scene3d>
              <a:camera prst="orthographicFront"/>
              <a:lightRig rig="threePt" dir="t"/>
            </a:scene3d>
            <a:sp3d extrusionH="57150">
              <a:bevelT w="38100" h="38100" prst="convex"/>
            </a:sp3d>
          </a:bodyPr>
          <a:lstStyle/>
          <a:p>
            <a:r>
              <a:rPr lang="en-US" sz="3600" dirty="0">
                <a:solidFill>
                  <a:schemeClr val="accent5">
                    <a:lumMod val="40000"/>
                    <a:lumOff val="60000"/>
                  </a:schemeClr>
                </a:solidFill>
              </a:rPr>
              <a:t>B. Pentecostal Revivals Throughout History</a:t>
            </a:r>
          </a:p>
        </p:txBody>
      </p:sp>
      <p:sp>
        <p:nvSpPr>
          <p:cNvPr id="3" name="Content Placeholder 2"/>
          <p:cNvSpPr>
            <a:spLocks noGrp="1"/>
          </p:cNvSpPr>
          <p:nvPr>
            <p:ph idx="1"/>
          </p:nvPr>
        </p:nvSpPr>
        <p:spPr>
          <a:xfrm>
            <a:off x="173620" y="914400"/>
            <a:ext cx="7751180" cy="5105400"/>
          </a:xfrm>
        </p:spPr>
        <p:txBody>
          <a:bodyPr>
            <a:normAutofit/>
          </a:bodyPr>
          <a:lstStyle/>
          <a:p>
            <a:pPr marL="36576" indent="0">
              <a:buClr>
                <a:schemeClr val="accent2">
                  <a:lumMod val="40000"/>
                  <a:lumOff val="60000"/>
                </a:schemeClr>
              </a:buClr>
              <a:buNone/>
            </a:pPr>
            <a:r>
              <a:rPr lang="en-US" sz="2800" dirty="0">
                <a:solidFill>
                  <a:schemeClr val="accent5">
                    <a:lumMod val="20000"/>
                    <a:lumOff val="80000"/>
                  </a:schemeClr>
                </a:solidFill>
                <a:latin typeface="Candara" pitchFamily="34" charset="0"/>
              </a:rPr>
              <a:t>1. </a:t>
            </a:r>
            <a:r>
              <a:rPr lang="en-US" sz="2800" dirty="0" err="1">
                <a:solidFill>
                  <a:schemeClr val="accent5">
                    <a:lumMod val="20000"/>
                    <a:lumOff val="80000"/>
                  </a:schemeClr>
                </a:solidFill>
                <a:latin typeface="Candara" pitchFamily="34" charset="0"/>
              </a:rPr>
              <a:t>Irenaeus</a:t>
            </a:r>
            <a:r>
              <a:rPr lang="en-US" sz="2800" dirty="0">
                <a:solidFill>
                  <a:schemeClr val="accent5">
                    <a:lumMod val="20000"/>
                    <a:lumOff val="80000"/>
                  </a:schemeClr>
                </a:solidFill>
                <a:latin typeface="Candara" pitchFamily="34" charset="0"/>
              </a:rPr>
              <a:t> </a:t>
            </a:r>
          </a:p>
          <a:p>
            <a:pPr marL="550926" indent="-514350">
              <a:buClr>
                <a:schemeClr val="accent2">
                  <a:lumMod val="40000"/>
                  <a:lumOff val="60000"/>
                </a:schemeClr>
              </a:buClr>
              <a:buAutoNum type="arabicPeriod"/>
            </a:pPr>
            <a:endParaRPr lang="en-US" sz="1000" dirty="0">
              <a:solidFill>
                <a:schemeClr val="accent5">
                  <a:lumMod val="20000"/>
                  <a:lumOff val="80000"/>
                </a:schemeClr>
              </a:solidFill>
              <a:latin typeface="Candara" pitchFamily="34" charset="0"/>
            </a:endParaRPr>
          </a:p>
          <a:p>
            <a:pPr marL="338328" lvl="1" indent="0">
              <a:buNone/>
            </a:pPr>
            <a:r>
              <a:rPr lang="en-US" dirty="0" err="1">
                <a:latin typeface="Candara" pitchFamily="34" charset="0"/>
              </a:rPr>
              <a:t>Irenaeus</a:t>
            </a:r>
            <a:r>
              <a:rPr lang="en-US" dirty="0">
                <a:latin typeface="Candara" pitchFamily="34" charset="0"/>
              </a:rPr>
              <a:t> lived in the second century and wrote, </a:t>
            </a:r>
          </a:p>
          <a:p>
            <a:pPr marL="338328" lvl="1" indent="0">
              <a:buNone/>
            </a:pPr>
            <a:endParaRPr lang="en-US" sz="1000" dirty="0">
              <a:latin typeface="Candara" pitchFamily="34" charset="0"/>
            </a:endParaRPr>
          </a:p>
          <a:p>
            <a:pPr marL="338328" lvl="1" indent="0" algn="ctr">
              <a:buNone/>
            </a:pPr>
            <a:r>
              <a:rPr lang="en-US" i="1" dirty="0">
                <a:solidFill>
                  <a:schemeClr val="accent5">
                    <a:lumMod val="20000"/>
                    <a:lumOff val="80000"/>
                  </a:schemeClr>
                </a:solidFill>
                <a:latin typeface="Candara" pitchFamily="34" charset="0"/>
              </a:rPr>
              <a:t>“We hear many brethren in the church having prophetic gifts, and speaking in all sorts of languages through the Spirit.” </a:t>
            </a:r>
          </a:p>
          <a:p>
            <a:pPr marL="338328" lvl="1" indent="0">
              <a:buNone/>
            </a:pPr>
            <a:endParaRPr lang="en-US" dirty="0">
              <a:latin typeface="Candara" pitchFamily="34" charset="0"/>
            </a:endParaRPr>
          </a:p>
          <a:p>
            <a:pPr marL="338328" lvl="1" indent="0">
              <a:buNone/>
            </a:pPr>
            <a:r>
              <a:rPr lang="en-US" dirty="0">
                <a:latin typeface="Candara" pitchFamily="34" charset="0"/>
              </a:rPr>
              <a:t>He was a pupil of Polycarp, who was a disciple of the apostle John.</a:t>
            </a:r>
            <a:endParaRPr lang="en-US" dirty="0">
              <a:solidFill>
                <a:schemeClr val="accent5">
                  <a:lumMod val="20000"/>
                  <a:lumOff val="80000"/>
                </a:schemeClr>
              </a:solidFill>
              <a:latin typeface="Candara" pitchFamily="34" charset="0"/>
            </a:endParaRPr>
          </a:p>
        </p:txBody>
      </p:sp>
      <p:pic>
        <p:nvPicPr>
          <p:cNvPr id="4" name="Picture 2" descr="C:\Users\Alyssa\Downloads\Pentecost Fire.gi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164662" y="5334000"/>
            <a:ext cx="827680" cy="1231971"/>
          </a:xfrm>
          <a:prstGeom prst="rect">
            <a:avLst/>
          </a:prstGeom>
          <a:noFill/>
          <a:effectLst>
            <a:glow rad="228600">
              <a:srgbClr val="BA2B0E">
                <a:alpha val="40000"/>
              </a:srgbClr>
            </a:glow>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6477000"/>
            <a:ext cx="9144000" cy="369332"/>
          </a:xfrm>
          <a:prstGeom prst="rect">
            <a:avLst/>
          </a:prstGeom>
          <a:noFill/>
        </p:spPr>
        <p:txBody>
          <a:bodyPr wrap="square" rtlCol="0">
            <a:spAutoFit/>
          </a:bodyPr>
          <a:lstStyle/>
          <a:p>
            <a:r>
              <a:rPr lang="en-US" dirty="0"/>
              <a:t>     Lesson 2: The Historical Record               Global University of Theological Studies</a:t>
            </a:r>
          </a:p>
        </p:txBody>
      </p:sp>
    </p:spTree>
    <p:extLst>
      <p:ext uri="{BB962C8B-B14F-4D97-AF65-F5344CB8AC3E}">
        <p14:creationId xmlns:p14="http://schemas.microsoft.com/office/powerpoint/2010/main" val="25757216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9067800" cy="715962"/>
          </a:xfrm>
        </p:spPr>
        <p:txBody>
          <a:bodyPr>
            <a:noAutofit/>
            <a:scene3d>
              <a:camera prst="orthographicFront"/>
              <a:lightRig rig="threePt" dir="t"/>
            </a:scene3d>
            <a:sp3d extrusionH="57150">
              <a:bevelT w="38100" h="38100" prst="convex"/>
            </a:sp3d>
          </a:bodyPr>
          <a:lstStyle/>
          <a:p>
            <a:r>
              <a:rPr lang="en-US" sz="3600" dirty="0">
                <a:solidFill>
                  <a:schemeClr val="accent5">
                    <a:lumMod val="40000"/>
                    <a:lumOff val="60000"/>
                  </a:schemeClr>
                </a:solidFill>
              </a:rPr>
              <a:t>B. Pentecostal Revivals Throughout History</a:t>
            </a:r>
          </a:p>
        </p:txBody>
      </p:sp>
      <p:sp>
        <p:nvSpPr>
          <p:cNvPr id="3" name="Content Placeholder 2"/>
          <p:cNvSpPr>
            <a:spLocks noGrp="1"/>
          </p:cNvSpPr>
          <p:nvPr>
            <p:ph idx="1"/>
          </p:nvPr>
        </p:nvSpPr>
        <p:spPr>
          <a:xfrm>
            <a:off x="173620" y="914400"/>
            <a:ext cx="7751180" cy="5105400"/>
          </a:xfrm>
        </p:spPr>
        <p:txBody>
          <a:bodyPr>
            <a:normAutofit/>
          </a:bodyPr>
          <a:lstStyle/>
          <a:p>
            <a:pPr marL="36576" indent="0">
              <a:buClr>
                <a:schemeClr val="accent2">
                  <a:lumMod val="40000"/>
                  <a:lumOff val="60000"/>
                </a:schemeClr>
              </a:buClr>
              <a:buNone/>
            </a:pPr>
            <a:r>
              <a:rPr lang="en-US" sz="2800" dirty="0">
                <a:solidFill>
                  <a:schemeClr val="accent5">
                    <a:lumMod val="20000"/>
                    <a:lumOff val="80000"/>
                  </a:schemeClr>
                </a:solidFill>
                <a:latin typeface="Candara" pitchFamily="34" charset="0"/>
              </a:rPr>
              <a:t>2. Tertullian </a:t>
            </a:r>
          </a:p>
          <a:p>
            <a:pPr marL="550926" indent="-514350">
              <a:buClr>
                <a:schemeClr val="accent2">
                  <a:lumMod val="40000"/>
                  <a:lumOff val="60000"/>
                </a:schemeClr>
              </a:buClr>
              <a:buAutoNum type="arabicPeriod"/>
            </a:pPr>
            <a:endParaRPr lang="en-US" sz="1000" dirty="0">
              <a:solidFill>
                <a:schemeClr val="accent5">
                  <a:lumMod val="20000"/>
                  <a:lumOff val="80000"/>
                </a:schemeClr>
              </a:solidFill>
              <a:latin typeface="Candara" pitchFamily="34" charset="0"/>
            </a:endParaRPr>
          </a:p>
          <a:p>
            <a:pPr marL="448056" lvl="1" indent="0">
              <a:buNone/>
            </a:pPr>
            <a:r>
              <a:rPr lang="en-US" sz="2800" dirty="0">
                <a:latin typeface="Candara" pitchFamily="34" charset="0"/>
              </a:rPr>
              <a:t>Tertullian also lived in the second century. </a:t>
            </a:r>
          </a:p>
          <a:p>
            <a:pPr marL="448056" lvl="1" indent="0">
              <a:buNone/>
            </a:pPr>
            <a:endParaRPr lang="en-US" sz="2800" dirty="0">
              <a:latin typeface="Candara" pitchFamily="34" charset="0"/>
            </a:endParaRPr>
          </a:p>
          <a:p>
            <a:pPr marL="448056" lvl="1" indent="0">
              <a:buNone/>
            </a:pPr>
            <a:r>
              <a:rPr lang="en-US" sz="2800" dirty="0">
                <a:latin typeface="Candara" pitchFamily="34" charset="0"/>
              </a:rPr>
              <a:t>He left the record that spiritual gifts, including speaking with tongues, were manifested in the church.</a:t>
            </a:r>
            <a:endParaRPr lang="en-US" dirty="0">
              <a:solidFill>
                <a:schemeClr val="accent5">
                  <a:lumMod val="20000"/>
                  <a:lumOff val="80000"/>
                </a:schemeClr>
              </a:solidFill>
              <a:latin typeface="Candara" pitchFamily="34" charset="0"/>
            </a:endParaRPr>
          </a:p>
        </p:txBody>
      </p:sp>
      <p:pic>
        <p:nvPicPr>
          <p:cNvPr id="4" name="Picture 2" descr="C:\Users\Alyssa\Downloads\Pentecost Fire.gi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164662" y="5334000"/>
            <a:ext cx="827680" cy="1231971"/>
          </a:xfrm>
          <a:prstGeom prst="rect">
            <a:avLst/>
          </a:prstGeom>
          <a:noFill/>
          <a:effectLst>
            <a:glow rad="228600">
              <a:srgbClr val="BA2B0E">
                <a:alpha val="40000"/>
              </a:srgbClr>
            </a:glow>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6477000"/>
            <a:ext cx="9144000" cy="369332"/>
          </a:xfrm>
          <a:prstGeom prst="rect">
            <a:avLst/>
          </a:prstGeom>
          <a:noFill/>
        </p:spPr>
        <p:txBody>
          <a:bodyPr wrap="square" rtlCol="0">
            <a:spAutoFit/>
          </a:bodyPr>
          <a:lstStyle/>
          <a:p>
            <a:r>
              <a:rPr lang="en-US" dirty="0"/>
              <a:t>     Lesson 2: The Historical Record               Global University of Theological Studies</a:t>
            </a:r>
          </a:p>
        </p:txBody>
      </p:sp>
      <p:pic>
        <p:nvPicPr>
          <p:cNvPr id="10242" name="Picture 2" descr="http://upload.wikimedia.org/wikipedia/commons/thumb/e/e9/Tertullian.jpg/220px-Tertullian.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095500" y="3657600"/>
            <a:ext cx="2150852" cy="2590800"/>
          </a:xfrm>
          <a:prstGeom prst="roundRect">
            <a:avLst>
              <a:gd name="adj" fmla="val 8595"/>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23264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9067800" cy="715962"/>
          </a:xfrm>
        </p:spPr>
        <p:txBody>
          <a:bodyPr>
            <a:noAutofit/>
            <a:scene3d>
              <a:camera prst="orthographicFront"/>
              <a:lightRig rig="threePt" dir="t"/>
            </a:scene3d>
            <a:sp3d extrusionH="57150">
              <a:bevelT w="38100" h="38100" prst="convex"/>
            </a:sp3d>
          </a:bodyPr>
          <a:lstStyle/>
          <a:p>
            <a:r>
              <a:rPr lang="en-US" sz="3600" dirty="0">
                <a:solidFill>
                  <a:schemeClr val="accent5">
                    <a:lumMod val="40000"/>
                    <a:lumOff val="60000"/>
                  </a:schemeClr>
                </a:solidFill>
              </a:rPr>
              <a:t>B. Pentecostal Revivals Throughout History</a:t>
            </a:r>
          </a:p>
        </p:txBody>
      </p:sp>
      <p:sp>
        <p:nvSpPr>
          <p:cNvPr id="3" name="Content Placeholder 2"/>
          <p:cNvSpPr>
            <a:spLocks noGrp="1"/>
          </p:cNvSpPr>
          <p:nvPr>
            <p:ph idx="1"/>
          </p:nvPr>
        </p:nvSpPr>
        <p:spPr>
          <a:xfrm>
            <a:off x="173620" y="914400"/>
            <a:ext cx="7751180" cy="5105400"/>
          </a:xfrm>
        </p:spPr>
        <p:txBody>
          <a:bodyPr>
            <a:normAutofit/>
          </a:bodyPr>
          <a:lstStyle/>
          <a:p>
            <a:pPr marL="36576" indent="0">
              <a:buClr>
                <a:schemeClr val="accent2">
                  <a:lumMod val="40000"/>
                  <a:lumOff val="60000"/>
                </a:schemeClr>
              </a:buClr>
              <a:buNone/>
            </a:pPr>
            <a:r>
              <a:rPr lang="en-US" sz="2800" dirty="0">
                <a:solidFill>
                  <a:schemeClr val="accent5">
                    <a:lumMod val="20000"/>
                    <a:lumOff val="80000"/>
                  </a:schemeClr>
                </a:solidFill>
                <a:latin typeface="Candara" pitchFamily="34" charset="0"/>
              </a:rPr>
              <a:t>3. Justin Martyr </a:t>
            </a:r>
          </a:p>
          <a:p>
            <a:pPr marL="550926" indent="-514350">
              <a:buClr>
                <a:schemeClr val="accent2">
                  <a:lumMod val="40000"/>
                  <a:lumOff val="60000"/>
                </a:schemeClr>
              </a:buClr>
              <a:buAutoNum type="arabicPeriod"/>
            </a:pPr>
            <a:endParaRPr lang="en-US" sz="1000" dirty="0">
              <a:solidFill>
                <a:schemeClr val="accent5">
                  <a:lumMod val="20000"/>
                  <a:lumOff val="80000"/>
                </a:schemeClr>
              </a:solidFill>
              <a:latin typeface="Candara" pitchFamily="34" charset="0"/>
            </a:endParaRPr>
          </a:p>
          <a:p>
            <a:pPr marL="448056" lvl="1" indent="0">
              <a:buNone/>
            </a:pPr>
            <a:r>
              <a:rPr lang="en-US" sz="2800" dirty="0">
                <a:latin typeface="Candara" pitchFamily="34" charset="0"/>
              </a:rPr>
              <a:t>Justin Martyr also lived in the second century. </a:t>
            </a:r>
          </a:p>
          <a:p>
            <a:pPr marL="448056" lvl="1" indent="0">
              <a:buNone/>
            </a:pPr>
            <a:endParaRPr lang="en-US" sz="2800" dirty="0">
              <a:latin typeface="Candara" pitchFamily="34" charset="0"/>
            </a:endParaRPr>
          </a:p>
          <a:p>
            <a:pPr marL="448056" lvl="1" indent="0">
              <a:buNone/>
            </a:pPr>
            <a:r>
              <a:rPr lang="en-US" sz="2800" dirty="0">
                <a:latin typeface="Candara" pitchFamily="34" charset="0"/>
              </a:rPr>
              <a:t>He wrote that spiritual gifts were active in the church.</a:t>
            </a:r>
            <a:endParaRPr lang="en-US" dirty="0">
              <a:solidFill>
                <a:schemeClr val="accent5">
                  <a:lumMod val="20000"/>
                  <a:lumOff val="80000"/>
                </a:schemeClr>
              </a:solidFill>
              <a:latin typeface="Candara" pitchFamily="34" charset="0"/>
            </a:endParaRPr>
          </a:p>
        </p:txBody>
      </p:sp>
      <p:pic>
        <p:nvPicPr>
          <p:cNvPr id="4" name="Picture 2" descr="C:\Users\Alyssa\Downloads\Pentecost Fire.gi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164662" y="5334000"/>
            <a:ext cx="827680" cy="1231971"/>
          </a:xfrm>
          <a:prstGeom prst="rect">
            <a:avLst/>
          </a:prstGeom>
          <a:noFill/>
          <a:effectLst>
            <a:glow rad="228600">
              <a:srgbClr val="BA2B0E">
                <a:alpha val="40000"/>
              </a:srgbClr>
            </a:glow>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6477000"/>
            <a:ext cx="9144000" cy="369332"/>
          </a:xfrm>
          <a:prstGeom prst="rect">
            <a:avLst/>
          </a:prstGeom>
          <a:noFill/>
        </p:spPr>
        <p:txBody>
          <a:bodyPr wrap="square" rtlCol="0">
            <a:spAutoFit/>
          </a:bodyPr>
          <a:lstStyle/>
          <a:p>
            <a:r>
              <a:rPr lang="en-US" dirty="0"/>
              <a:t>     Lesson 2: The Historical Record               Global University of Theological Studies</a:t>
            </a:r>
          </a:p>
        </p:txBody>
      </p:sp>
      <p:pic>
        <p:nvPicPr>
          <p:cNvPr id="12290" name="Picture 2" descr="http://commonsenseatheism.com/wp-content/uploads/2009/09/justin_martyr.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59726" y="3962400"/>
            <a:ext cx="2059674" cy="198758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01000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9067800" cy="715962"/>
          </a:xfrm>
        </p:spPr>
        <p:txBody>
          <a:bodyPr>
            <a:noAutofit/>
            <a:scene3d>
              <a:camera prst="orthographicFront"/>
              <a:lightRig rig="threePt" dir="t"/>
            </a:scene3d>
            <a:sp3d extrusionH="57150">
              <a:bevelT w="38100" h="38100" prst="convex"/>
            </a:sp3d>
          </a:bodyPr>
          <a:lstStyle/>
          <a:p>
            <a:r>
              <a:rPr lang="en-US" sz="3600" dirty="0">
                <a:solidFill>
                  <a:schemeClr val="accent5">
                    <a:lumMod val="40000"/>
                    <a:lumOff val="60000"/>
                  </a:schemeClr>
                </a:solidFill>
              </a:rPr>
              <a:t>B. Pentecostal Revivals Throughout History</a:t>
            </a:r>
          </a:p>
        </p:txBody>
      </p:sp>
      <p:sp>
        <p:nvSpPr>
          <p:cNvPr id="3" name="Content Placeholder 2"/>
          <p:cNvSpPr>
            <a:spLocks noGrp="1"/>
          </p:cNvSpPr>
          <p:nvPr>
            <p:ph idx="1"/>
          </p:nvPr>
        </p:nvSpPr>
        <p:spPr>
          <a:xfrm>
            <a:off x="173620" y="914400"/>
            <a:ext cx="7903580" cy="5105400"/>
          </a:xfrm>
        </p:spPr>
        <p:txBody>
          <a:bodyPr>
            <a:normAutofit/>
          </a:bodyPr>
          <a:lstStyle/>
          <a:p>
            <a:pPr marL="36576" indent="0">
              <a:buClr>
                <a:schemeClr val="accent2">
                  <a:lumMod val="40000"/>
                  <a:lumOff val="60000"/>
                </a:schemeClr>
              </a:buClr>
              <a:buNone/>
            </a:pPr>
            <a:r>
              <a:rPr lang="en-US" sz="2800" dirty="0">
                <a:solidFill>
                  <a:schemeClr val="accent5">
                    <a:lumMod val="20000"/>
                    <a:lumOff val="80000"/>
                  </a:schemeClr>
                </a:solidFill>
                <a:latin typeface="Candara" pitchFamily="34" charset="0"/>
              </a:rPr>
              <a:t>4. Chrysostom </a:t>
            </a:r>
          </a:p>
          <a:p>
            <a:pPr marL="550926" indent="-514350">
              <a:buClr>
                <a:schemeClr val="accent2">
                  <a:lumMod val="40000"/>
                  <a:lumOff val="60000"/>
                </a:schemeClr>
              </a:buClr>
              <a:buAutoNum type="arabicPeriod"/>
            </a:pPr>
            <a:endParaRPr lang="en-US" sz="1000" dirty="0">
              <a:solidFill>
                <a:schemeClr val="accent5">
                  <a:lumMod val="20000"/>
                  <a:lumOff val="80000"/>
                </a:schemeClr>
              </a:solidFill>
              <a:latin typeface="Candara" pitchFamily="34" charset="0"/>
            </a:endParaRPr>
          </a:p>
          <a:p>
            <a:pPr marL="448056" lvl="1" indent="0">
              <a:buNone/>
            </a:pPr>
            <a:r>
              <a:rPr lang="en-US" sz="2800" dirty="0">
                <a:latin typeface="Candara" pitchFamily="34" charset="0"/>
              </a:rPr>
              <a:t>Chrysostom lived in the fourth and fifth century. </a:t>
            </a:r>
          </a:p>
          <a:p>
            <a:pPr marL="448056" lvl="1" indent="0">
              <a:buNone/>
            </a:pPr>
            <a:endParaRPr lang="en-US" sz="2800" dirty="0">
              <a:latin typeface="Candara" pitchFamily="34" charset="0"/>
            </a:endParaRPr>
          </a:p>
          <a:p>
            <a:pPr marL="448056" lvl="1" indent="0">
              <a:buNone/>
            </a:pPr>
            <a:r>
              <a:rPr lang="en-US" sz="2800" dirty="0">
                <a:latin typeface="Candara" pitchFamily="34" charset="0"/>
              </a:rPr>
              <a:t>He wrote, </a:t>
            </a:r>
          </a:p>
          <a:p>
            <a:pPr marL="448056" lvl="1" indent="0">
              <a:buNone/>
            </a:pPr>
            <a:endParaRPr lang="en-US" sz="1000" dirty="0">
              <a:latin typeface="Candara" pitchFamily="34" charset="0"/>
            </a:endParaRPr>
          </a:p>
          <a:p>
            <a:pPr marL="448056" lvl="1" indent="0" algn="ctr">
              <a:buNone/>
            </a:pPr>
            <a:r>
              <a:rPr lang="en-US" sz="2800" i="1" dirty="0">
                <a:solidFill>
                  <a:schemeClr val="accent5">
                    <a:lumMod val="20000"/>
                    <a:lumOff val="80000"/>
                  </a:schemeClr>
                </a:solidFill>
                <a:latin typeface="Candara" pitchFamily="34" charset="0"/>
              </a:rPr>
              <a:t>“Whoever was baptized in Apostolic days, he straightway spoke with tongues . . . and one straightway </a:t>
            </a:r>
            <a:r>
              <a:rPr lang="en-US" sz="2800" i="1" dirty="0" err="1">
                <a:solidFill>
                  <a:schemeClr val="accent5">
                    <a:lumMod val="20000"/>
                    <a:lumOff val="80000"/>
                  </a:schemeClr>
                </a:solidFill>
                <a:latin typeface="Candara" pitchFamily="34" charset="0"/>
              </a:rPr>
              <a:t>spake</a:t>
            </a:r>
            <a:r>
              <a:rPr lang="en-US" sz="2800" i="1" dirty="0">
                <a:solidFill>
                  <a:schemeClr val="accent5">
                    <a:lumMod val="20000"/>
                    <a:lumOff val="80000"/>
                  </a:schemeClr>
                </a:solidFill>
                <a:latin typeface="Candara" pitchFamily="34" charset="0"/>
              </a:rPr>
              <a:t> in the Persian language, another in the Roman, another in some other tongue.”</a:t>
            </a:r>
            <a:endParaRPr lang="en-US" i="1" dirty="0">
              <a:solidFill>
                <a:schemeClr val="accent5">
                  <a:lumMod val="20000"/>
                  <a:lumOff val="80000"/>
                </a:schemeClr>
              </a:solidFill>
              <a:latin typeface="Candara" pitchFamily="34" charset="0"/>
            </a:endParaRPr>
          </a:p>
        </p:txBody>
      </p:sp>
      <p:pic>
        <p:nvPicPr>
          <p:cNvPr id="4" name="Picture 2" descr="C:\Users\Alyssa\Downloads\Pentecost Fire.gi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164662" y="5334000"/>
            <a:ext cx="827680" cy="1231971"/>
          </a:xfrm>
          <a:prstGeom prst="rect">
            <a:avLst/>
          </a:prstGeom>
          <a:noFill/>
          <a:effectLst>
            <a:glow rad="228600">
              <a:srgbClr val="BA2B0E">
                <a:alpha val="40000"/>
              </a:srgbClr>
            </a:glow>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6477000"/>
            <a:ext cx="9144000" cy="369332"/>
          </a:xfrm>
          <a:prstGeom prst="rect">
            <a:avLst/>
          </a:prstGeom>
          <a:noFill/>
        </p:spPr>
        <p:txBody>
          <a:bodyPr wrap="square" rtlCol="0">
            <a:spAutoFit/>
          </a:bodyPr>
          <a:lstStyle/>
          <a:p>
            <a:r>
              <a:rPr lang="en-US" dirty="0"/>
              <a:t>     Lesson 2: The Historical Record               Global University of Theological Studies</a:t>
            </a:r>
          </a:p>
        </p:txBody>
      </p:sp>
    </p:spTree>
    <p:extLst>
      <p:ext uri="{BB962C8B-B14F-4D97-AF65-F5344CB8AC3E}">
        <p14:creationId xmlns:p14="http://schemas.microsoft.com/office/powerpoint/2010/main" val="4173484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9067800" cy="715962"/>
          </a:xfrm>
        </p:spPr>
        <p:txBody>
          <a:bodyPr>
            <a:noAutofit/>
            <a:scene3d>
              <a:camera prst="orthographicFront"/>
              <a:lightRig rig="threePt" dir="t"/>
            </a:scene3d>
            <a:sp3d extrusionH="57150">
              <a:bevelT w="38100" h="38100" prst="convex"/>
            </a:sp3d>
          </a:bodyPr>
          <a:lstStyle/>
          <a:p>
            <a:r>
              <a:rPr lang="en-US" sz="3600" dirty="0">
                <a:solidFill>
                  <a:schemeClr val="accent5">
                    <a:lumMod val="40000"/>
                    <a:lumOff val="60000"/>
                  </a:schemeClr>
                </a:solidFill>
              </a:rPr>
              <a:t>B. Pentecostal Revivals Throughout History</a:t>
            </a:r>
          </a:p>
        </p:txBody>
      </p:sp>
      <p:sp>
        <p:nvSpPr>
          <p:cNvPr id="3" name="Content Placeholder 2"/>
          <p:cNvSpPr>
            <a:spLocks noGrp="1"/>
          </p:cNvSpPr>
          <p:nvPr>
            <p:ph idx="1"/>
          </p:nvPr>
        </p:nvSpPr>
        <p:spPr>
          <a:xfrm>
            <a:off x="173620" y="914400"/>
            <a:ext cx="7903580" cy="5105400"/>
          </a:xfrm>
        </p:spPr>
        <p:txBody>
          <a:bodyPr>
            <a:normAutofit/>
          </a:bodyPr>
          <a:lstStyle/>
          <a:p>
            <a:pPr marL="36576" indent="0">
              <a:buClr>
                <a:schemeClr val="accent2">
                  <a:lumMod val="40000"/>
                  <a:lumOff val="60000"/>
                </a:schemeClr>
              </a:buClr>
              <a:buNone/>
            </a:pPr>
            <a:r>
              <a:rPr lang="en-US" sz="2800" dirty="0">
                <a:solidFill>
                  <a:schemeClr val="accent5">
                    <a:lumMod val="20000"/>
                    <a:lumOff val="80000"/>
                  </a:schemeClr>
                </a:solidFill>
                <a:latin typeface="Candara" pitchFamily="34" charset="0"/>
              </a:rPr>
              <a:t>5. Augustine </a:t>
            </a:r>
          </a:p>
          <a:p>
            <a:pPr marL="550926" indent="-514350">
              <a:buClr>
                <a:schemeClr val="accent2">
                  <a:lumMod val="40000"/>
                  <a:lumOff val="60000"/>
                </a:schemeClr>
              </a:buClr>
              <a:buAutoNum type="arabicPeriod"/>
            </a:pPr>
            <a:endParaRPr lang="en-US" sz="1000" dirty="0">
              <a:solidFill>
                <a:schemeClr val="accent5">
                  <a:lumMod val="20000"/>
                  <a:lumOff val="80000"/>
                </a:schemeClr>
              </a:solidFill>
              <a:latin typeface="Candara" pitchFamily="34" charset="0"/>
            </a:endParaRPr>
          </a:p>
          <a:p>
            <a:pPr marL="448056" lvl="1" indent="0">
              <a:buNone/>
            </a:pPr>
            <a:r>
              <a:rPr lang="en-US" sz="2800" dirty="0">
                <a:latin typeface="Candara" pitchFamily="34" charset="0"/>
              </a:rPr>
              <a:t>Augustine lived in the fourth century. </a:t>
            </a:r>
          </a:p>
          <a:p>
            <a:pPr marL="448056" lvl="1" indent="0">
              <a:buNone/>
            </a:pPr>
            <a:endParaRPr lang="en-US" sz="2800" dirty="0">
              <a:latin typeface="Candara" pitchFamily="34" charset="0"/>
            </a:endParaRPr>
          </a:p>
          <a:p>
            <a:pPr marL="448056" lvl="1" indent="0">
              <a:buNone/>
            </a:pPr>
            <a:r>
              <a:rPr lang="en-US" sz="2800" dirty="0">
                <a:latin typeface="Candara" pitchFamily="34" charset="0"/>
              </a:rPr>
              <a:t>He wrote: </a:t>
            </a:r>
            <a:r>
              <a:rPr lang="en-US" sz="2800" i="1" dirty="0">
                <a:solidFill>
                  <a:schemeClr val="accent5">
                    <a:lumMod val="20000"/>
                    <a:lumOff val="80000"/>
                  </a:schemeClr>
                </a:solidFill>
                <a:latin typeface="Candara" pitchFamily="34" charset="0"/>
              </a:rPr>
              <a:t>“We still do what the apostles did when they laid hands on the Samaritans and called down the Holy Spirit on them in the laying on of hands. It is expected that converts should speak with new tongues.”</a:t>
            </a:r>
            <a:endParaRPr lang="en-US" i="1" dirty="0">
              <a:solidFill>
                <a:schemeClr val="accent5">
                  <a:lumMod val="20000"/>
                  <a:lumOff val="80000"/>
                </a:schemeClr>
              </a:solidFill>
              <a:latin typeface="Candara" pitchFamily="34" charset="0"/>
            </a:endParaRPr>
          </a:p>
        </p:txBody>
      </p:sp>
      <p:pic>
        <p:nvPicPr>
          <p:cNvPr id="4" name="Picture 2" descr="C:\Users\Alyssa\Downloads\Pentecost Fire.gi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164662" y="5334000"/>
            <a:ext cx="827680" cy="1231971"/>
          </a:xfrm>
          <a:prstGeom prst="rect">
            <a:avLst/>
          </a:prstGeom>
          <a:noFill/>
          <a:effectLst>
            <a:glow rad="228600">
              <a:srgbClr val="BA2B0E">
                <a:alpha val="40000"/>
              </a:srgbClr>
            </a:glow>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6477000"/>
            <a:ext cx="9144000" cy="369332"/>
          </a:xfrm>
          <a:prstGeom prst="rect">
            <a:avLst/>
          </a:prstGeom>
          <a:noFill/>
        </p:spPr>
        <p:txBody>
          <a:bodyPr wrap="square" rtlCol="0">
            <a:spAutoFit/>
          </a:bodyPr>
          <a:lstStyle/>
          <a:p>
            <a:r>
              <a:rPr lang="en-US" dirty="0"/>
              <a:t>     Lesson 2: The Historical Record               Global University of Theological Studies</a:t>
            </a:r>
          </a:p>
        </p:txBody>
      </p:sp>
    </p:spTree>
    <p:extLst>
      <p:ext uri="{BB962C8B-B14F-4D97-AF65-F5344CB8AC3E}">
        <p14:creationId xmlns:p14="http://schemas.microsoft.com/office/powerpoint/2010/main" val="32272758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9067800" cy="715962"/>
          </a:xfrm>
        </p:spPr>
        <p:txBody>
          <a:bodyPr>
            <a:noAutofit/>
            <a:scene3d>
              <a:camera prst="orthographicFront"/>
              <a:lightRig rig="threePt" dir="t"/>
            </a:scene3d>
            <a:sp3d extrusionH="57150">
              <a:bevelT w="38100" h="38100" prst="convex"/>
            </a:sp3d>
          </a:bodyPr>
          <a:lstStyle/>
          <a:p>
            <a:r>
              <a:rPr lang="en-US" sz="3600" dirty="0">
                <a:solidFill>
                  <a:schemeClr val="accent5">
                    <a:lumMod val="40000"/>
                    <a:lumOff val="60000"/>
                  </a:schemeClr>
                </a:solidFill>
              </a:rPr>
              <a:t>B. Pentecostal Revivals Throughout History</a:t>
            </a:r>
          </a:p>
        </p:txBody>
      </p:sp>
      <p:sp>
        <p:nvSpPr>
          <p:cNvPr id="3" name="Content Placeholder 2"/>
          <p:cNvSpPr>
            <a:spLocks noGrp="1"/>
          </p:cNvSpPr>
          <p:nvPr>
            <p:ph idx="1"/>
          </p:nvPr>
        </p:nvSpPr>
        <p:spPr>
          <a:xfrm>
            <a:off x="173620" y="914400"/>
            <a:ext cx="7903580" cy="5105400"/>
          </a:xfrm>
        </p:spPr>
        <p:txBody>
          <a:bodyPr>
            <a:normAutofit/>
          </a:bodyPr>
          <a:lstStyle/>
          <a:p>
            <a:pPr marL="36576" indent="0">
              <a:buClr>
                <a:schemeClr val="accent2">
                  <a:lumMod val="40000"/>
                  <a:lumOff val="60000"/>
                </a:schemeClr>
              </a:buClr>
              <a:buNone/>
            </a:pPr>
            <a:r>
              <a:rPr lang="en-US" sz="2800" dirty="0">
                <a:solidFill>
                  <a:schemeClr val="accent5">
                    <a:lumMod val="20000"/>
                    <a:lumOff val="80000"/>
                  </a:schemeClr>
                </a:solidFill>
                <a:latin typeface="Candara" pitchFamily="34" charset="0"/>
              </a:rPr>
              <a:t>6. The Encyclopedia Britannica </a:t>
            </a:r>
          </a:p>
          <a:p>
            <a:pPr marL="550926" indent="-514350">
              <a:buClr>
                <a:schemeClr val="accent2">
                  <a:lumMod val="40000"/>
                  <a:lumOff val="60000"/>
                </a:schemeClr>
              </a:buClr>
              <a:buAutoNum type="arabicPeriod"/>
            </a:pPr>
            <a:endParaRPr lang="en-US" sz="1000" dirty="0">
              <a:solidFill>
                <a:schemeClr val="accent5">
                  <a:lumMod val="20000"/>
                  <a:lumOff val="80000"/>
                </a:schemeClr>
              </a:solidFill>
              <a:latin typeface="Candara" pitchFamily="34" charset="0"/>
            </a:endParaRPr>
          </a:p>
          <a:p>
            <a:pPr marL="448056" lvl="1" indent="0">
              <a:buNone/>
            </a:pPr>
            <a:r>
              <a:rPr lang="en-US" sz="2800" dirty="0">
                <a:latin typeface="Candara" pitchFamily="34" charset="0"/>
              </a:rPr>
              <a:t>Glossolalia (speaking with tongues) “recurs in Christian revivals of every age, e.g. among the mendicant friars of the thirteenth century, among the </a:t>
            </a:r>
            <a:r>
              <a:rPr lang="en-US" sz="2800" dirty="0" err="1">
                <a:latin typeface="Candara" pitchFamily="34" charset="0"/>
              </a:rPr>
              <a:t>Jansenists</a:t>
            </a:r>
            <a:r>
              <a:rPr lang="en-US" sz="2800" dirty="0">
                <a:latin typeface="Candara" pitchFamily="34" charset="0"/>
              </a:rPr>
              <a:t> and early Quakers, the converts of Wesley and Whitefield, the persecuted Protestants of Cevennes, and the </a:t>
            </a:r>
            <a:r>
              <a:rPr lang="en-US" sz="2800" dirty="0" err="1">
                <a:latin typeface="Candara" pitchFamily="34" charset="0"/>
              </a:rPr>
              <a:t>Irvingites</a:t>
            </a:r>
            <a:r>
              <a:rPr lang="en-US" sz="2800" dirty="0">
                <a:latin typeface="Candara" pitchFamily="34" charset="0"/>
              </a:rPr>
              <a:t>.” </a:t>
            </a:r>
          </a:p>
          <a:p>
            <a:pPr marL="448056" lvl="1" indent="0">
              <a:buNone/>
            </a:pPr>
            <a:r>
              <a:rPr lang="en-US" sz="2800" dirty="0">
                <a:latin typeface="Candara" pitchFamily="34" charset="0"/>
              </a:rPr>
              <a:t>(Vol. 27, pages 9-10, 11th edition)</a:t>
            </a:r>
            <a:endParaRPr lang="en-US" i="1" dirty="0">
              <a:solidFill>
                <a:schemeClr val="accent5">
                  <a:lumMod val="20000"/>
                  <a:lumOff val="80000"/>
                </a:schemeClr>
              </a:solidFill>
              <a:latin typeface="Candara" pitchFamily="34" charset="0"/>
            </a:endParaRPr>
          </a:p>
        </p:txBody>
      </p:sp>
      <p:pic>
        <p:nvPicPr>
          <p:cNvPr id="4" name="Picture 2" descr="C:\Users\Alyssa\Downloads\Pentecost Fire.gi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164662" y="5334000"/>
            <a:ext cx="827680" cy="1231971"/>
          </a:xfrm>
          <a:prstGeom prst="rect">
            <a:avLst/>
          </a:prstGeom>
          <a:noFill/>
          <a:effectLst>
            <a:glow rad="228600">
              <a:srgbClr val="BA2B0E">
                <a:alpha val="40000"/>
              </a:srgbClr>
            </a:glow>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6477000"/>
            <a:ext cx="9144000" cy="369332"/>
          </a:xfrm>
          <a:prstGeom prst="rect">
            <a:avLst/>
          </a:prstGeom>
          <a:noFill/>
        </p:spPr>
        <p:txBody>
          <a:bodyPr wrap="square" rtlCol="0">
            <a:spAutoFit/>
          </a:bodyPr>
          <a:lstStyle/>
          <a:p>
            <a:r>
              <a:rPr lang="en-US" dirty="0"/>
              <a:t>     Lesson 2: The Historical Record               Global University of Theological Studies</a:t>
            </a:r>
          </a:p>
        </p:txBody>
      </p:sp>
    </p:spTree>
    <p:extLst>
      <p:ext uri="{BB962C8B-B14F-4D97-AF65-F5344CB8AC3E}">
        <p14:creationId xmlns:p14="http://schemas.microsoft.com/office/powerpoint/2010/main" val="19511687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9067800" cy="715962"/>
          </a:xfrm>
        </p:spPr>
        <p:txBody>
          <a:bodyPr>
            <a:noAutofit/>
            <a:scene3d>
              <a:camera prst="orthographicFront"/>
              <a:lightRig rig="threePt" dir="t"/>
            </a:scene3d>
            <a:sp3d extrusionH="57150">
              <a:bevelT w="38100" h="38100" prst="convex"/>
            </a:sp3d>
          </a:bodyPr>
          <a:lstStyle/>
          <a:p>
            <a:r>
              <a:rPr lang="en-US" sz="3600" dirty="0">
                <a:solidFill>
                  <a:schemeClr val="accent5">
                    <a:lumMod val="40000"/>
                    <a:lumOff val="60000"/>
                  </a:schemeClr>
                </a:solidFill>
              </a:rPr>
              <a:t>B. Pentecostal Revivals Throughout History</a:t>
            </a:r>
          </a:p>
        </p:txBody>
      </p:sp>
      <p:sp>
        <p:nvSpPr>
          <p:cNvPr id="3" name="Content Placeholder 2"/>
          <p:cNvSpPr>
            <a:spLocks noGrp="1"/>
          </p:cNvSpPr>
          <p:nvPr>
            <p:ph idx="1"/>
          </p:nvPr>
        </p:nvSpPr>
        <p:spPr>
          <a:xfrm>
            <a:off x="173620" y="914400"/>
            <a:ext cx="7903580" cy="5105400"/>
          </a:xfrm>
        </p:spPr>
        <p:txBody>
          <a:bodyPr>
            <a:normAutofit/>
          </a:bodyPr>
          <a:lstStyle/>
          <a:p>
            <a:pPr marL="36576" indent="0">
              <a:buClr>
                <a:schemeClr val="accent2">
                  <a:lumMod val="40000"/>
                  <a:lumOff val="60000"/>
                </a:schemeClr>
              </a:buClr>
              <a:buNone/>
            </a:pPr>
            <a:r>
              <a:rPr lang="en-US" sz="2800" dirty="0">
                <a:solidFill>
                  <a:schemeClr val="accent5">
                    <a:lumMod val="20000"/>
                    <a:lumOff val="80000"/>
                  </a:schemeClr>
                </a:solidFill>
                <a:latin typeface="Candara" pitchFamily="34" charset="0"/>
              </a:rPr>
              <a:t>7. The </a:t>
            </a:r>
            <a:r>
              <a:rPr lang="en-US" sz="2800" dirty="0" err="1">
                <a:solidFill>
                  <a:schemeClr val="accent5">
                    <a:lumMod val="20000"/>
                    <a:lumOff val="80000"/>
                  </a:schemeClr>
                </a:solidFill>
                <a:latin typeface="Candara" pitchFamily="34" charset="0"/>
              </a:rPr>
              <a:t>Waldenses</a:t>
            </a:r>
            <a:r>
              <a:rPr lang="en-US" sz="2800" dirty="0">
                <a:solidFill>
                  <a:schemeClr val="accent5">
                    <a:lumMod val="20000"/>
                    <a:lumOff val="80000"/>
                  </a:schemeClr>
                </a:solidFill>
                <a:latin typeface="Candara" pitchFamily="34" charset="0"/>
              </a:rPr>
              <a:t> </a:t>
            </a:r>
          </a:p>
          <a:p>
            <a:pPr marL="550926" indent="-514350">
              <a:buClr>
                <a:schemeClr val="accent2">
                  <a:lumMod val="40000"/>
                  <a:lumOff val="60000"/>
                </a:schemeClr>
              </a:buClr>
              <a:buAutoNum type="arabicPeriod"/>
            </a:pPr>
            <a:endParaRPr lang="en-US" sz="1000" dirty="0">
              <a:solidFill>
                <a:schemeClr val="accent5">
                  <a:lumMod val="20000"/>
                  <a:lumOff val="80000"/>
                </a:schemeClr>
              </a:solidFill>
              <a:latin typeface="Candara" pitchFamily="34" charset="0"/>
            </a:endParaRPr>
          </a:p>
          <a:p>
            <a:pPr marL="448056" lvl="1" indent="0">
              <a:buNone/>
            </a:pPr>
            <a:r>
              <a:rPr lang="en-US" sz="2800" dirty="0">
                <a:latin typeface="Candara" pitchFamily="34" charset="0"/>
              </a:rPr>
              <a:t>The </a:t>
            </a:r>
            <a:r>
              <a:rPr lang="en-US" sz="2800" dirty="0" err="1">
                <a:latin typeface="Candara" pitchFamily="34" charset="0"/>
              </a:rPr>
              <a:t>Waldenses</a:t>
            </a:r>
            <a:r>
              <a:rPr lang="en-US" sz="2800" dirty="0">
                <a:latin typeface="Candara" pitchFamily="34" charset="0"/>
              </a:rPr>
              <a:t> were a religious people who were persecuted by the Roman church. </a:t>
            </a:r>
          </a:p>
          <a:p>
            <a:pPr marL="448056" lvl="1" indent="0">
              <a:buNone/>
            </a:pPr>
            <a:endParaRPr lang="en-US" sz="2800" dirty="0">
              <a:latin typeface="Candara" pitchFamily="34" charset="0"/>
            </a:endParaRPr>
          </a:p>
          <a:p>
            <a:pPr marL="448056" lvl="1" indent="0">
              <a:buNone/>
            </a:pPr>
            <a:r>
              <a:rPr lang="en-US" sz="2800" dirty="0">
                <a:latin typeface="Candara" pitchFamily="34" charset="0"/>
              </a:rPr>
              <a:t>They experienced both healing and speaking with tongues in the 12th and 13th centuries.</a:t>
            </a:r>
            <a:endParaRPr lang="en-US" i="1" dirty="0">
              <a:solidFill>
                <a:schemeClr val="accent5">
                  <a:lumMod val="20000"/>
                  <a:lumOff val="80000"/>
                </a:schemeClr>
              </a:solidFill>
              <a:latin typeface="Candara" pitchFamily="34" charset="0"/>
            </a:endParaRPr>
          </a:p>
        </p:txBody>
      </p:sp>
      <p:pic>
        <p:nvPicPr>
          <p:cNvPr id="4" name="Picture 2" descr="C:\Users\Alyssa\Downloads\Pentecost Fire.gi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164662" y="5334000"/>
            <a:ext cx="827680" cy="1231971"/>
          </a:xfrm>
          <a:prstGeom prst="rect">
            <a:avLst/>
          </a:prstGeom>
          <a:noFill/>
          <a:effectLst>
            <a:glow rad="228600">
              <a:srgbClr val="BA2B0E">
                <a:alpha val="40000"/>
              </a:srgbClr>
            </a:glow>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6477000"/>
            <a:ext cx="9144000" cy="369332"/>
          </a:xfrm>
          <a:prstGeom prst="rect">
            <a:avLst/>
          </a:prstGeom>
          <a:noFill/>
        </p:spPr>
        <p:txBody>
          <a:bodyPr wrap="square" rtlCol="0">
            <a:spAutoFit/>
          </a:bodyPr>
          <a:lstStyle/>
          <a:p>
            <a:r>
              <a:rPr lang="en-US" dirty="0"/>
              <a:t>     Lesson 2: The Historical Record               Global University of Theological Studies</a:t>
            </a:r>
          </a:p>
        </p:txBody>
      </p:sp>
      <p:pic>
        <p:nvPicPr>
          <p:cNvPr id="13314" name="Picture 2" descr="http://1.bp.blogspot.com/-YJYhi7CfjE4/Td1H3tQl4wI/AAAAAAAAANs/jnYmeYGP2iY/s1600/WALDENSES+1.bmp"/>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62000" y="4103364"/>
            <a:ext cx="3363144" cy="214503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13801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9067800" cy="715962"/>
          </a:xfrm>
        </p:spPr>
        <p:txBody>
          <a:bodyPr>
            <a:noAutofit/>
            <a:scene3d>
              <a:camera prst="orthographicFront"/>
              <a:lightRig rig="threePt" dir="t"/>
            </a:scene3d>
            <a:sp3d extrusionH="57150">
              <a:bevelT w="38100" h="38100" prst="convex"/>
            </a:sp3d>
          </a:bodyPr>
          <a:lstStyle/>
          <a:p>
            <a:r>
              <a:rPr lang="en-US" sz="3600" dirty="0">
                <a:solidFill>
                  <a:schemeClr val="accent5">
                    <a:lumMod val="40000"/>
                    <a:lumOff val="60000"/>
                  </a:schemeClr>
                </a:solidFill>
              </a:rPr>
              <a:t>B. Pentecostal Revivals Throughout History</a:t>
            </a:r>
          </a:p>
        </p:txBody>
      </p:sp>
      <p:sp>
        <p:nvSpPr>
          <p:cNvPr id="3" name="Content Placeholder 2"/>
          <p:cNvSpPr>
            <a:spLocks noGrp="1"/>
          </p:cNvSpPr>
          <p:nvPr>
            <p:ph idx="1"/>
          </p:nvPr>
        </p:nvSpPr>
        <p:spPr>
          <a:xfrm>
            <a:off x="173620" y="914400"/>
            <a:ext cx="7903580" cy="5105400"/>
          </a:xfrm>
        </p:spPr>
        <p:txBody>
          <a:bodyPr>
            <a:normAutofit/>
          </a:bodyPr>
          <a:lstStyle/>
          <a:p>
            <a:pPr marL="36576" indent="0">
              <a:buClr>
                <a:schemeClr val="accent2">
                  <a:lumMod val="40000"/>
                  <a:lumOff val="60000"/>
                </a:schemeClr>
              </a:buClr>
              <a:buNone/>
            </a:pPr>
            <a:r>
              <a:rPr lang="en-US" sz="2800" dirty="0">
                <a:solidFill>
                  <a:schemeClr val="accent5">
                    <a:lumMod val="20000"/>
                    <a:lumOff val="80000"/>
                  </a:schemeClr>
                </a:solidFill>
                <a:latin typeface="Candara" pitchFamily="34" charset="0"/>
              </a:rPr>
              <a:t>8. The Huguenots </a:t>
            </a:r>
          </a:p>
          <a:p>
            <a:pPr marL="550926" indent="-514350">
              <a:buClr>
                <a:schemeClr val="accent2">
                  <a:lumMod val="40000"/>
                  <a:lumOff val="60000"/>
                </a:schemeClr>
              </a:buClr>
              <a:buAutoNum type="arabicPeriod"/>
            </a:pPr>
            <a:endParaRPr lang="en-US" sz="1000" dirty="0">
              <a:solidFill>
                <a:schemeClr val="accent5">
                  <a:lumMod val="20000"/>
                  <a:lumOff val="80000"/>
                </a:schemeClr>
              </a:solidFill>
              <a:latin typeface="Candara" pitchFamily="34" charset="0"/>
            </a:endParaRPr>
          </a:p>
          <a:p>
            <a:pPr marL="448056" lvl="1" indent="0">
              <a:buNone/>
            </a:pPr>
            <a:r>
              <a:rPr lang="en-US" sz="2800" dirty="0">
                <a:latin typeface="Candara" pitchFamily="34" charset="0"/>
              </a:rPr>
              <a:t>In 1685 Louis XIV revoked the Edict of Nantes that had given religious freedom.</a:t>
            </a:r>
          </a:p>
          <a:p>
            <a:pPr marL="448056" lvl="1" indent="0">
              <a:buNone/>
            </a:pPr>
            <a:endParaRPr lang="en-US" sz="2800" dirty="0">
              <a:latin typeface="Candara" pitchFamily="34" charset="0"/>
            </a:endParaRPr>
          </a:p>
          <a:p>
            <a:pPr marL="448056" lvl="1" indent="0">
              <a:buNone/>
            </a:pPr>
            <a:r>
              <a:rPr lang="en-US" sz="2800" dirty="0">
                <a:latin typeface="Candara" pitchFamily="34" charset="0"/>
              </a:rPr>
              <a:t>He attempted to force all                                 Protestants into the Roman church. </a:t>
            </a:r>
            <a:endParaRPr lang="en-US" i="1" dirty="0">
              <a:solidFill>
                <a:schemeClr val="accent5">
                  <a:lumMod val="20000"/>
                  <a:lumOff val="80000"/>
                </a:schemeClr>
              </a:solidFill>
              <a:latin typeface="Candara" pitchFamily="34" charset="0"/>
            </a:endParaRPr>
          </a:p>
        </p:txBody>
      </p:sp>
      <p:pic>
        <p:nvPicPr>
          <p:cNvPr id="4" name="Picture 2" descr="C:\Users\Alyssa\Downloads\Pentecost Fire.gi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164662" y="5334000"/>
            <a:ext cx="827680" cy="1231971"/>
          </a:xfrm>
          <a:prstGeom prst="rect">
            <a:avLst/>
          </a:prstGeom>
          <a:noFill/>
          <a:effectLst>
            <a:glow rad="228600">
              <a:srgbClr val="BA2B0E">
                <a:alpha val="40000"/>
              </a:srgbClr>
            </a:glow>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6477000"/>
            <a:ext cx="9144000" cy="369332"/>
          </a:xfrm>
          <a:prstGeom prst="rect">
            <a:avLst/>
          </a:prstGeom>
          <a:noFill/>
        </p:spPr>
        <p:txBody>
          <a:bodyPr wrap="square" rtlCol="0">
            <a:spAutoFit/>
          </a:bodyPr>
          <a:lstStyle/>
          <a:p>
            <a:r>
              <a:rPr lang="en-US" dirty="0"/>
              <a:t>     Lesson 2: The Historical Record               Global University of Theological Studies</a:t>
            </a:r>
          </a:p>
        </p:txBody>
      </p:sp>
      <p:pic>
        <p:nvPicPr>
          <p:cNvPr id="18434" name="Picture 2" descr="http://cdn.dipity.com/uploads/events/352b166fbee1c4132999651aec1948ed_1M.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237138" y="2209800"/>
            <a:ext cx="1992462" cy="283201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74922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9067800" cy="715962"/>
          </a:xfrm>
        </p:spPr>
        <p:txBody>
          <a:bodyPr>
            <a:noAutofit/>
            <a:scene3d>
              <a:camera prst="orthographicFront"/>
              <a:lightRig rig="threePt" dir="t"/>
            </a:scene3d>
            <a:sp3d extrusionH="57150">
              <a:bevelT w="38100" h="38100" prst="convex"/>
            </a:sp3d>
          </a:bodyPr>
          <a:lstStyle/>
          <a:p>
            <a:r>
              <a:rPr lang="en-US" sz="3600" dirty="0">
                <a:solidFill>
                  <a:schemeClr val="accent5">
                    <a:lumMod val="40000"/>
                    <a:lumOff val="60000"/>
                  </a:schemeClr>
                </a:solidFill>
              </a:rPr>
              <a:t>B. Pentecostal Revivals Throughout History</a:t>
            </a:r>
          </a:p>
        </p:txBody>
      </p:sp>
      <p:sp>
        <p:nvSpPr>
          <p:cNvPr id="3" name="Content Placeholder 2"/>
          <p:cNvSpPr>
            <a:spLocks noGrp="1"/>
          </p:cNvSpPr>
          <p:nvPr>
            <p:ph idx="1"/>
          </p:nvPr>
        </p:nvSpPr>
        <p:spPr>
          <a:xfrm>
            <a:off x="173620" y="914400"/>
            <a:ext cx="7903580" cy="5105400"/>
          </a:xfrm>
        </p:spPr>
        <p:txBody>
          <a:bodyPr>
            <a:normAutofit/>
          </a:bodyPr>
          <a:lstStyle/>
          <a:p>
            <a:pPr marL="36576" indent="0">
              <a:buClr>
                <a:schemeClr val="accent2">
                  <a:lumMod val="40000"/>
                  <a:lumOff val="60000"/>
                </a:schemeClr>
              </a:buClr>
              <a:buNone/>
            </a:pPr>
            <a:r>
              <a:rPr lang="en-US" sz="2800" dirty="0">
                <a:solidFill>
                  <a:schemeClr val="accent5">
                    <a:lumMod val="20000"/>
                    <a:lumOff val="80000"/>
                  </a:schemeClr>
                </a:solidFill>
                <a:latin typeface="Candara" pitchFamily="34" charset="0"/>
              </a:rPr>
              <a:t>8. The Huguenots </a:t>
            </a:r>
          </a:p>
          <a:p>
            <a:pPr marL="550926" indent="-514350">
              <a:buClr>
                <a:schemeClr val="accent2">
                  <a:lumMod val="40000"/>
                  <a:lumOff val="60000"/>
                </a:schemeClr>
              </a:buClr>
              <a:buAutoNum type="arabicPeriod"/>
            </a:pPr>
            <a:endParaRPr lang="en-US" sz="1000" dirty="0">
              <a:solidFill>
                <a:schemeClr val="accent5">
                  <a:lumMod val="20000"/>
                  <a:lumOff val="80000"/>
                </a:schemeClr>
              </a:solidFill>
              <a:latin typeface="Candara" pitchFamily="34" charset="0"/>
            </a:endParaRPr>
          </a:p>
          <a:p>
            <a:pPr marL="448056" lvl="1" indent="0">
              <a:buNone/>
            </a:pPr>
            <a:r>
              <a:rPr lang="en-US" sz="2800" dirty="0">
                <a:latin typeface="Candara" pitchFamily="34" charset="0"/>
              </a:rPr>
              <a:t>The Huguenots were led by Jean Cavalier into inaccessible mountains. </a:t>
            </a:r>
          </a:p>
          <a:p>
            <a:pPr marL="448056" lvl="1" indent="0">
              <a:buNone/>
            </a:pPr>
            <a:endParaRPr lang="en-US" sz="2800" dirty="0">
              <a:latin typeface="Candara" pitchFamily="34" charset="0"/>
            </a:endParaRPr>
          </a:p>
          <a:p>
            <a:pPr marL="448056" lvl="1" indent="0">
              <a:buNone/>
            </a:pPr>
            <a:r>
              <a:rPr lang="en-US" sz="2800" dirty="0">
                <a:latin typeface="Candara" pitchFamily="34" charset="0"/>
              </a:rPr>
              <a:t>There are records both by friends and enemies that these persecuted people spoke in tongues.</a:t>
            </a:r>
            <a:endParaRPr lang="en-US" i="1" dirty="0">
              <a:solidFill>
                <a:schemeClr val="accent5">
                  <a:lumMod val="20000"/>
                  <a:lumOff val="80000"/>
                </a:schemeClr>
              </a:solidFill>
              <a:latin typeface="Candara" pitchFamily="34" charset="0"/>
            </a:endParaRPr>
          </a:p>
        </p:txBody>
      </p:sp>
      <p:pic>
        <p:nvPicPr>
          <p:cNvPr id="4" name="Picture 2" descr="C:\Users\Alyssa\Downloads\Pentecost Fire.gi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164662" y="5334000"/>
            <a:ext cx="827680" cy="1231971"/>
          </a:xfrm>
          <a:prstGeom prst="rect">
            <a:avLst/>
          </a:prstGeom>
          <a:noFill/>
          <a:effectLst>
            <a:glow rad="228600">
              <a:srgbClr val="BA2B0E">
                <a:alpha val="40000"/>
              </a:srgbClr>
            </a:glow>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6477000"/>
            <a:ext cx="9144000" cy="369332"/>
          </a:xfrm>
          <a:prstGeom prst="rect">
            <a:avLst/>
          </a:prstGeom>
          <a:noFill/>
        </p:spPr>
        <p:txBody>
          <a:bodyPr wrap="square" rtlCol="0">
            <a:spAutoFit/>
          </a:bodyPr>
          <a:lstStyle/>
          <a:p>
            <a:r>
              <a:rPr lang="en-US" dirty="0"/>
              <a:t>     Lesson 2: The Historical Record               Global University of Theological Studies</a:t>
            </a:r>
          </a:p>
        </p:txBody>
      </p:sp>
      <p:pic>
        <p:nvPicPr>
          <p:cNvPr id="17410" name="Picture 2" descr="http://powellspenniesworth.files.wordpress.com/2011/04/huguenot-refugees-at-prayer-image-cape-slavery-heritage-iblog_-co_-za_.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62778" y="4095749"/>
            <a:ext cx="2361422" cy="222885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09756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9067800" cy="715962"/>
          </a:xfrm>
        </p:spPr>
        <p:txBody>
          <a:bodyPr>
            <a:noAutofit/>
            <a:scene3d>
              <a:camera prst="orthographicFront"/>
              <a:lightRig rig="threePt" dir="t"/>
            </a:scene3d>
            <a:sp3d extrusionH="57150">
              <a:bevelT w="38100" h="38100" prst="convex"/>
            </a:sp3d>
          </a:bodyPr>
          <a:lstStyle/>
          <a:p>
            <a:r>
              <a:rPr lang="en-US" sz="3100" dirty="0">
                <a:solidFill>
                  <a:schemeClr val="accent5">
                    <a:lumMod val="40000"/>
                    <a:lumOff val="60000"/>
                  </a:schemeClr>
                </a:solidFill>
              </a:rPr>
              <a:t>A. History Of The Church Still Not Completed</a:t>
            </a:r>
          </a:p>
        </p:txBody>
      </p:sp>
      <p:sp>
        <p:nvSpPr>
          <p:cNvPr id="3" name="Content Placeholder 2"/>
          <p:cNvSpPr>
            <a:spLocks noGrp="1"/>
          </p:cNvSpPr>
          <p:nvPr>
            <p:ph idx="1"/>
          </p:nvPr>
        </p:nvSpPr>
        <p:spPr>
          <a:xfrm>
            <a:off x="152400" y="1066800"/>
            <a:ext cx="7848600" cy="5105400"/>
          </a:xfrm>
        </p:spPr>
        <p:txBody>
          <a:bodyPr>
            <a:normAutofit/>
          </a:bodyPr>
          <a:lstStyle/>
          <a:p>
            <a:pPr>
              <a:buClr>
                <a:schemeClr val="accent2">
                  <a:lumMod val="40000"/>
                  <a:lumOff val="60000"/>
                </a:schemeClr>
              </a:buClr>
              <a:buFont typeface="Wingdings" pitchFamily="2" charset="2"/>
              <a:buChar char="v"/>
            </a:pPr>
            <a:r>
              <a:rPr lang="en-US" sz="2800" dirty="0">
                <a:latin typeface="Candara" pitchFamily="34" charset="0"/>
              </a:rPr>
              <a:t>This unit of study is mainly concerned with the history of the twentieth century Pentecostal revival.</a:t>
            </a:r>
          </a:p>
          <a:p>
            <a:pPr marL="36576" indent="0">
              <a:buClr>
                <a:schemeClr val="accent2">
                  <a:lumMod val="40000"/>
                  <a:lumOff val="60000"/>
                </a:schemeClr>
              </a:buClr>
              <a:buNone/>
            </a:pPr>
            <a:endParaRPr lang="en-US" sz="2800" dirty="0">
              <a:latin typeface="Candara" pitchFamily="34" charset="0"/>
            </a:endParaRPr>
          </a:p>
          <a:p>
            <a:pPr marL="36576" indent="0">
              <a:buClr>
                <a:schemeClr val="accent2">
                  <a:lumMod val="40000"/>
                  <a:lumOff val="60000"/>
                </a:schemeClr>
              </a:buClr>
              <a:buNone/>
            </a:pPr>
            <a:endParaRPr lang="en-US" sz="2800" dirty="0">
              <a:latin typeface="Candara" pitchFamily="34" charset="0"/>
            </a:endParaRPr>
          </a:p>
          <a:p>
            <a:pPr marL="36576" indent="0">
              <a:buClr>
                <a:schemeClr val="accent2">
                  <a:lumMod val="40000"/>
                  <a:lumOff val="60000"/>
                </a:schemeClr>
              </a:buClr>
              <a:buNone/>
            </a:pPr>
            <a:endParaRPr lang="en-US" sz="2800" dirty="0">
              <a:latin typeface="Candara" pitchFamily="34" charset="0"/>
            </a:endParaRPr>
          </a:p>
          <a:p>
            <a:pPr marL="36576" indent="0">
              <a:buClr>
                <a:schemeClr val="accent2">
                  <a:lumMod val="40000"/>
                  <a:lumOff val="60000"/>
                </a:schemeClr>
              </a:buClr>
              <a:buNone/>
            </a:pPr>
            <a:endParaRPr lang="en-US" sz="2800" dirty="0">
              <a:latin typeface="Candara" pitchFamily="34" charset="0"/>
            </a:endParaRPr>
          </a:p>
          <a:p>
            <a:pPr marL="36576" indent="0">
              <a:buClr>
                <a:schemeClr val="accent2">
                  <a:lumMod val="40000"/>
                  <a:lumOff val="60000"/>
                </a:schemeClr>
              </a:buClr>
              <a:buNone/>
            </a:pPr>
            <a:endParaRPr lang="en-US" sz="2800" dirty="0">
              <a:latin typeface="Candara" pitchFamily="34" charset="0"/>
            </a:endParaRPr>
          </a:p>
          <a:p>
            <a:pPr>
              <a:buClr>
                <a:schemeClr val="accent2">
                  <a:lumMod val="40000"/>
                  <a:lumOff val="60000"/>
                </a:schemeClr>
              </a:buClr>
              <a:buFont typeface="Wingdings" pitchFamily="2" charset="2"/>
              <a:buChar char="v"/>
            </a:pPr>
            <a:r>
              <a:rPr lang="en-US" sz="2800" dirty="0">
                <a:latin typeface="Candara" pitchFamily="34" charset="0"/>
              </a:rPr>
              <a:t>However, the revival had its beginning in the upper room on the Day of Pentecost. </a:t>
            </a:r>
          </a:p>
          <a:p>
            <a:pPr>
              <a:buClr>
                <a:schemeClr val="accent2">
                  <a:lumMod val="40000"/>
                  <a:lumOff val="60000"/>
                </a:schemeClr>
              </a:buClr>
              <a:buFont typeface="Wingdings" pitchFamily="2" charset="2"/>
              <a:buChar char="v"/>
            </a:pPr>
            <a:endParaRPr lang="en-US" sz="2800" dirty="0">
              <a:latin typeface="Candara" pitchFamily="34" charset="0"/>
            </a:endParaRPr>
          </a:p>
        </p:txBody>
      </p:sp>
      <p:pic>
        <p:nvPicPr>
          <p:cNvPr id="4" name="Picture 2" descr="C:\Users\Alyssa\Downloads\Pentecost Fire.gi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164662" y="5334000"/>
            <a:ext cx="827680" cy="1231971"/>
          </a:xfrm>
          <a:prstGeom prst="rect">
            <a:avLst/>
          </a:prstGeom>
          <a:noFill/>
          <a:effectLst>
            <a:glow rad="228600">
              <a:srgbClr val="BA2B0E">
                <a:alpha val="40000"/>
              </a:srgbClr>
            </a:glow>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6477000"/>
            <a:ext cx="9144000" cy="369332"/>
          </a:xfrm>
          <a:prstGeom prst="rect">
            <a:avLst/>
          </a:prstGeom>
          <a:noFill/>
        </p:spPr>
        <p:txBody>
          <a:bodyPr wrap="square" rtlCol="0">
            <a:spAutoFit/>
          </a:bodyPr>
          <a:lstStyle/>
          <a:p>
            <a:r>
              <a:rPr lang="en-US" dirty="0"/>
              <a:t>     Lesson 2: The Historical Record               Global University of Theological Studies</a:t>
            </a:r>
          </a:p>
        </p:txBody>
      </p:sp>
      <p:pic>
        <p:nvPicPr>
          <p:cNvPr id="1026" name="Picture 2" descr="http://www.apostolic-pentecostal-churches.org/HelenAdeke7.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2285035" y="2400745"/>
            <a:ext cx="3658565" cy="232365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5410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9067800" cy="715962"/>
          </a:xfrm>
        </p:spPr>
        <p:txBody>
          <a:bodyPr>
            <a:noAutofit/>
            <a:scene3d>
              <a:camera prst="orthographicFront"/>
              <a:lightRig rig="threePt" dir="t"/>
            </a:scene3d>
            <a:sp3d extrusionH="57150">
              <a:bevelT w="38100" h="38100" prst="convex"/>
            </a:sp3d>
          </a:bodyPr>
          <a:lstStyle/>
          <a:p>
            <a:r>
              <a:rPr lang="en-US" sz="3600" dirty="0">
                <a:solidFill>
                  <a:schemeClr val="accent5">
                    <a:lumMod val="40000"/>
                    <a:lumOff val="60000"/>
                  </a:schemeClr>
                </a:solidFill>
              </a:rPr>
              <a:t>B. Pentecostal Revivals Throughout History</a:t>
            </a:r>
          </a:p>
        </p:txBody>
      </p:sp>
      <p:sp>
        <p:nvSpPr>
          <p:cNvPr id="3" name="Content Placeholder 2"/>
          <p:cNvSpPr>
            <a:spLocks noGrp="1"/>
          </p:cNvSpPr>
          <p:nvPr>
            <p:ph idx="1"/>
          </p:nvPr>
        </p:nvSpPr>
        <p:spPr>
          <a:xfrm>
            <a:off x="173620" y="914400"/>
            <a:ext cx="7903580" cy="5105400"/>
          </a:xfrm>
        </p:spPr>
        <p:txBody>
          <a:bodyPr>
            <a:normAutofit/>
          </a:bodyPr>
          <a:lstStyle/>
          <a:p>
            <a:pPr marL="36576" indent="0">
              <a:buClr>
                <a:schemeClr val="accent2">
                  <a:lumMod val="40000"/>
                  <a:lumOff val="60000"/>
                </a:schemeClr>
              </a:buClr>
              <a:buNone/>
            </a:pPr>
            <a:r>
              <a:rPr lang="en-US" sz="2800" dirty="0">
                <a:solidFill>
                  <a:schemeClr val="accent5">
                    <a:lumMod val="20000"/>
                    <a:lumOff val="80000"/>
                  </a:schemeClr>
                </a:solidFill>
                <a:latin typeface="Candara" pitchFamily="34" charset="0"/>
              </a:rPr>
              <a:t>9. Sauer’s Church History</a:t>
            </a:r>
          </a:p>
          <a:p>
            <a:pPr marL="36576" indent="0">
              <a:buClr>
                <a:schemeClr val="accent2">
                  <a:lumMod val="40000"/>
                  <a:lumOff val="60000"/>
                </a:schemeClr>
              </a:buClr>
              <a:buNone/>
            </a:pPr>
            <a:endParaRPr lang="en-US" sz="1000" dirty="0">
              <a:solidFill>
                <a:schemeClr val="accent5">
                  <a:lumMod val="20000"/>
                  <a:lumOff val="80000"/>
                </a:schemeClr>
              </a:solidFill>
              <a:latin typeface="Candara" pitchFamily="34" charset="0"/>
            </a:endParaRPr>
          </a:p>
          <a:p>
            <a:pPr marL="448056" lvl="1" indent="0">
              <a:buNone/>
            </a:pPr>
            <a:r>
              <a:rPr lang="en-US" sz="2800" dirty="0">
                <a:latin typeface="Candara" pitchFamily="34" charset="0"/>
              </a:rPr>
              <a:t>In Theodor Sauer’s </a:t>
            </a:r>
            <a:r>
              <a:rPr lang="en-US" sz="2800" i="1" dirty="0">
                <a:latin typeface="Candara" pitchFamily="34" charset="0"/>
              </a:rPr>
              <a:t>History of the Christian Church</a:t>
            </a:r>
            <a:r>
              <a:rPr lang="en-US" sz="2800" dirty="0">
                <a:latin typeface="Candara" pitchFamily="34" charset="0"/>
              </a:rPr>
              <a:t>, he wrote: </a:t>
            </a:r>
          </a:p>
          <a:p>
            <a:pPr marL="448056" lvl="1" indent="0">
              <a:buNone/>
            </a:pPr>
            <a:endParaRPr lang="en-US" sz="1000" dirty="0">
              <a:latin typeface="Candara" pitchFamily="34" charset="0"/>
            </a:endParaRPr>
          </a:p>
          <a:p>
            <a:pPr marL="448056" lvl="1" indent="0" algn="ctr">
              <a:buNone/>
            </a:pPr>
            <a:r>
              <a:rPr lang="en-US" sz="2800" i="1" dirty="0">
                <a:solidFill>
                  <a:schemeClr val="accent5">
                    <a:lumMod val="20000"/>
                    <a:lumOff val="80000"/>
                  </a:schemeClr>
                </a:solidFill>
                <a:latin typeface="Candara" pitchFamily="34" charset="0"/>
              </a:rPr>
              <a:t>“Doctor Martin Luther was a prophet, evangelist, speaker in tongues, interpreter, and in one person, endowed with all the gifts of the Spirit.”</a:t>
            </a:r>
            <a:endParaRPr lang="en-US" i="1" dirty="0">
              <a:solidFill>
                <a:schemeClr val="accent5">
                  <a:lumMod val="20000"/>
                  <a:lumOff val="80000"/>
                </a:schemeClr>
              </a:solidFill>
              <a:latin typeface="Candara" pitchFamily="34" charset="0"/>
            </a:endParaRPr>
          </a:p>
        </p:txBody>
      </p:sp>
      <p:pic>
        <p:nvPicPr>
          <p:cNvPr id="4" name="Picture 2" descr="C:\Users\Alyssa\Downloads\Pentecost Fire.gi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164662" y="5334000"/>
            <a:ext cx="827680" cy="1231971"/>
          </a:xfrm>
          <a:prstGeom prst="rect">
            <a:avLst/>
          </a:prstGeom>
          <a:noFill/>
          <a:effectLst>
            <a:glow rad="228600">
              <a:srgbClr val="BA2B0E">
                <a:alpha val="40000"/>
              </a:srgbClr>
            </a:glow>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6477000"/>
            <a:ext cx="9144000" cy="369332"/>
          </a:xfrm>
          <a:prstGeom prst="rect">
            <a:avLst/>
          </a:prstGeom>
          <a:noFill/>
        </p:spPr>
        <p:txBody>
          <a:bodyPr wrap="square" rtlCol="0">
            <a:spAutoFit/>
          </a:bodyPr>
          <a:lstStyle/>
          <a:p>
            <a:r>
              <a:rPr lang="en-US" dirty="0"/>
              <a:t>     Lesson 2: The Historical Record               Global University of Theological Studies</a:t>
            </a:r>
          </a:p>
        </p:txBody>
      </p:sp>
      <p:pic>
        <p:nvPicPr>
          <p:cNvPr id="19458" name="Picture 2" descr="http://filebox.vt.edu/users/jabates1/digitaltimeline/Timeline/matinlutherpic.gif"/>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t="26461" b="12780"/>
          <a:stretch/>
        </p:blipFill>
        <p:spPr bwMode="auto">
          <a:xfrm>
            <a:off x="3200400" y="4114800"/>
            <a:ext cx="2057400" cy="216071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09997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9067800" cy="715962"/>
          </a:xfrm>
        </p:spPr>
        <p:txBody>
          <a:bodyPr>
            <a:noAutofit/>
            <a:scene3d>
              <a:camera prst="orthographicFront"/>
              <a:lightRig rig="threePt" dir="t"/>
            </a:scene3d>
            <a:sp3d extrusionH="57150">
              <a:bevelT w="38100" h="38100" prst="convex"/>
            </a:sp3d>
          </a:bodyPr>
          <a:lstStyle/>
          <a:p>
            <a:r>
              <a:rPr lang="en-US" sz="3600" dirty="0">
                <a:solidFill>
                  <a:schemeClr val="accent5">
                    <a:lumMod val="40000"/>
                    <a:lumOff val="60000"/>
                  </a:schemeClr>
                </a:solidFill>
              </a:rPr>
              <a:t>B. Pentecostal Revivals Throughout History</a:t>
            </a:r>
          </a:p>
        </p:txBody>
      </p:sp>
      <p:sp>
        <p:nvSpPr>
          <p:cNvPr id="3" name="Content Placeholder 2"/>
          <p:cNvSpPr>
            <a:spLocks noGrp="1"/>
          </p:cNvSpPr>
          <p:nvPr>
            <p:ph idx="1"/>
          </p:nvPr>
        </p:nvSpPr>
        <p:spPr>
          <a:xfrm>
            <a:off x="173620" y="914400"/>
            <a:ext cx="7903580" cy="5105400"/>
          </a:xfrm>
        </p:spPr>
        <p:txBody>
          <a:bodyPr>
            <a:normAutofit/>
          </a:bodyPr>
          <a:lstStyle/>
          <a:p>
            <a:pPr marL="36576" indent="0">
              <a:buClr>
                <a:schemeClr val="accent2">
                  <a:lumMod val="40000"/>
                  <a:lumOff val="60000"/>
                </a:schemeClr>
              </a:buClr>
              <a:buNone/>
            </a:pPr>
            <a:r>
              <a:rPr lang="en-US" sz="2800" dirty="0">
                <a:solidFill>
                  <a:schemeClr val="accent5">
                    <a:lumMod val="20000"/>
                    <a:lumOff val="80000"/>
                  </a:schemeClr>
                </a:solidFill>
                <a:latin typeface="Candara" pitchFamily="34" charset="0"/>
              </a:rPr>
              <a:t>10. </a:t>
            </a:r>
            <a:r>
              <a:rPr lang="en-US" sz="2800" dirty="0" err="1">
                <a:solidFill>
                  <a:schemeClr val="accent5">
                    <a:lumMod val="20000"/>
                    <a:lumOff val="80000"/>
                  </a:schemeClr>
                </a:solidFill>
                <a:latin typeface="Candara" pitchFamily="34" charset="0"/>
              </a:rPr>
              <a:t>Schaff’s</a:t>
            </a:r>
            <a:r>
              <a:rPr lang="en-US" sz="2800" dirty="0">
                <a:solidFill>
                  <a:schemeClr val="accent5">
                    <a:lumMod val="20000"/>
                    <a:lumOff val="80000"/>
                  </a:schemeClr>
                </a:solidFill>
                <a:latin typeface="Candara" pitchFamily="34" charset="0"/>
              </a:rPr>
              <a:t> Church History</a:t>
            </a:r>
          </a:p>
          <a:p>
            <a:pPr marL="36576" indent="0">
              <a:buClr>
                <a:schemeClr val="accent2">
                  <a:lumMod val="40000"/>
                  <a:lumOff val="60000"/>
                </a:schemeClr>
              </a:buClr>
              <a:buNone/>
            </a:pPr>
            <a:endParaRPr lang="en-US" sz="1000" dirty="0">
              <a:solidFill>
                <a:schemeClr val="accent5">
                  <a:lumMod val="20000"/>
                  <a:lumOff val="80000"/>
                </a:schemeClr>
              </a:solidFill>
              <a:latin typeface="Candara" pitchFamily="34" charset="0"/>
            </a:endParaRPr>
          </a:p>
          <a:p>
            <a:pPr marL="448056" lvl="1" indent="0">
              <a:buNone/>
            </a:pPr>
            <a:r>
              <a:rPr lang="en-US" sz="2800" dirty="0">
                <a:latin typeface="Candara" pitchFamily="34" charset="0"/>
              </a:rPr>
              <a:t>Philip </a:t>
            </a:r>
            <a:r>
              <a:rPr lang="en-US" sz="2800" dirty="0" err="1">
                <a:latin typeface="Candara" pitchFamily="34" charset="0"/>
              </a:rPr>
              <a:t>Schaff’s</a:t>
            </a:r>
            <a:r>
              <a:rPr lang="en-US" sz="2800" dirty="0">
                <a:latin typeface="Candara" pitchFamily="34" charset="0"/>
              </a:rPr>
              <a:t> </a:t>
            </a:r>
            <a:r>
              <a:rPr lang="en-US" sz="2800" i="1" dirty="0">
                <a:latin typeface="Candara" pitchFamily="34" charset="0"/>
              </a:rPr>
              <a:t>History of the Christian Church </a:t>
            </a:r>
            <a:r>
              <a:rPr lang="en-US" sz="2800" dirty="0">
                <a:latin typeface="Candara" pitchFamily="34" charset="0"/>
              </a:rPr>
              <a:t>(1882 edition, page 237).</a:t>
            </a:r>
          </a:p>
          <a:p>
            <a:pPr marL="448056" lvl="1" indent="0">
              <a:buNone/>
            </a:pPr>
            <a:endParaRPr lang="en-US" sz="2800" dirty="0">
              <a:latin typeface="Candara" pitchFamily="34" charset="0"/>
            </a:endParaRPr>
          </a:p>
          <a:p>
            <a:pPr marL="448056" lvl="1" indent="0">
              <a:buNone/>
            </a:pPr>
            <a:r>
              <a:rPr lang="en-US" sz="2800" dirty="0">
                <a:latin typeface="Candara" pitchFamily="34" charset="0"/>
              </a:rPr>
              <a:t>He wrote that speaking in tongues took place in seasons of special religious revivals among the early Quakers and Methodists.</a:t>
            </a:r>
            <a:endParaRPr lang="en-US" i="1" dirty="0">
              <a:solidFill>
                <a:schemeClr val="accent5">
                  <a:lumMod val="20000"/>
                  <a:lumOff val="80000"/>
                </a:schemeClr>
              </a:solidFill>
              <a:latin typeface="Candara" pitchFamily="34" charset="0"/>
            </a:endParaRPr>
          </a:p>
        </p:txBody>
      </p:sp>
      <p:pic>
        <p:nvPicPr>
          <p:cNvPr id="4" name="Picture 2" descr="C:\Users\Alyssa\Downloads\Pentecost Fire.gi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164662" y="5334000"/>
            <a:ext cx="827680" cy="1231971"/>
          </a:xfrm>
          <a:prstGeom prst="rect">
            <a:avLst/>
          </a:prstGeom>
          <a:noFill/>
          <a:effectLst>
            <a:glow rad="228600">
              <a:srgbClr val="BA2B0E">
                <a:alpha val="40000"/>
              </a:srgbClr>
            </a:glow>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6477000"/>
            <a:ext cx="9144000" cy="369332"/>
          </a:xfrm>
          <a:prstGeom prst="rect">
            <a:avLst/>
          </a:prstGeom>
          <a:noFill/>
        </p:spPr>
        <p:txBody>
          <a:bodyPr wrap="square" rtlCol="0">
            <a:spAutoFit/>
          </a:bodyPr>
          <a:lstStyle/>
          <a:p>
            <a:r>
              <a:rPr lang="en-US" dirty="0"/>
              <a:t>     Lesson 2: The Historical Record               Global University of Theological Studies</a:t>
            </a:r>
          </a:p>
        </p:txBody>
      </p:sp>
      <p:pic>
        <p:nvPicPr>
          <p:cNvPr id="20482" name="Picture 2" descr="http://www.buzzle.com/img/articleImages/269450-362314-49.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10000" y="4489415"/>
            <a:ext cx="1905000" cy="1524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20484" name="Picture 4" descr="http://www.umc.org/atf/cf/%7BDB6A45E4-C446-4248-82C8-E131B6424741%7D/umns10_384_1_lightbox.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54921" y="4450465"/>
            <a:ext cx="2826479" cy="184443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84388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9067800" cy="715962"/>
          </a:xfrm>
        </p:spPr>
        <p:txBody>
          <a:bodyPr>
            <a:noAutofit/>
            <a:scene3d>
              <a:camera prst="orthographicFront"/>
              <a:lightRig rig="threePt" dir="t"/>
            </a:scene3d>
            <a:sp3d extrusionH="57150">
              <a:bevelT w="38100" h="38100" prst="convex"/>
            </a:sp3d>
          </a:bodyPr>
          <a:lstStyle/>
          <a:p>
            <a:r>
              <a:rPr lang="en-US" sz="3600" dirty="0">
                <a:solidFill>
                  <a:schemeClr val="accent5">
                    <a:lumMod val="40000"/>
                    <a:lumOff val="60000"/>
                  </a:schemeClr>
                </a:solidFill>
              </a:rPr>
              <a:t>B. Pentecostal Revivals Throughout History</a:t>
            </a:r>
          </a:p>
        </p:txBody>
      </p:sp>
      <p:sp>
        <p:nvSpPr>
          <p:cNvPr id="3" name="Content Placeholder 2"/>
          <p:cNvSpPr>
            <a:spLocks noGrp="1"/>
          </p:cNvSpPr>
          <p:nvPr>
            <p:ph idx="1"/>
          </p:nvPr>
        </p:nvSpPr>
        <p:spPr>
          <a:xfrm>
            <a:off x="173620" y="914400"/>
            <a:ext cx="7903580" cy="5105400"/>
          </a:xfrm>
        </p:spPr>
        <p:txBody>
          <a:bodyPr>
            <a:normAutofit/>
          </a:bodyPr>
          <a:lstStyle/>
          <a:p>
            <a:pPr marL="36576" indent="0">
              <a:buClr>
                <a:schemeClr val="accent2">
                  <a:lumMod val="40000"/>
                  <a:lumOff val="60000"/>
                </a:schemeClr>
              </a:buClr>
              <a:buNone/>
            </a:pPr>
            <a:r>
              <a:rPr lang="en-US" sz="2800" dirty="0">
                <a:solidFill>
                  <a:schemeClr val="accent5">
                    <a:lumMod val="20000"/>
                    <a:lumOff val="80000"/>
                  </a:schemeClr>
                </a:solidFill>
                <a:latin typeface="Candara" pitchFamily="34" charset="0"/>
              </a:rPr>
              <a:t>11. Thomas Walsh</a:t>
            </a:r>
          </a:p>
          <a:p>
            <a:pPr marL="36576" indent="0">
              <a:buClr>
                <a:schemeClr val="accent2">
                  <a:lumMod val="40000"/>
                  <a:lumOff val="60000"/>
                </a:schemeClr>
              </a:buClr>
              <a:buNone/>
            </a:pPr>
            <a:endParaRPr lang="en-US" sz="1000" dirty="0">
              <a:solidFill>
                <a:schemeClr val="accent5">
                  <a:lumMod val="20000"/>
                  <a:lumOff val="80000"/>
                </a:schemeClr>
              </a:solidFill>
              <a:latin typeface="Candara" pitchFamily="34" charset="0"/>
            </a:endParaRPr>
          </a:p>
          <a:p>
            <a:pPr marL="448056" lvl="1" indent="0">
              <a:buNone/>
            </a:pPr>
            <a:r>
              <a:rPr lang="en-US" sz="2800" dirty="0">
                <a:latin typeface="Candara" pitchFamily="34" charset="0"/>
              </a:rPr>
              <a:t>Thomas Walsh was one of Wesley’s prominent preachers. </a:t>
            </a:r>
          </a:p>
          <a:p>
            <a:pPr marL="448056" lvl="1" indent="0">
              <a:buNone/>
            </a:pPr>
            <a:endParaRPr lang="en-US" sz="2800" dirty="0">
              <a:latin typeface="Candara" pitchFamily="34" charset="0"/>
            </a:endParaRPr>
          </a:p>
          <a:p>
            <a:pPr marL="448056" lvl="1" indent="0">
              <a:buNone/>
            </a:pPr>
            <a:r>
              <a:rPr lang="en-US" sz="2800" dirty="0">
                <a:latin typeface="Candara" pitchFamily="34" charset="0"/>
              </a:rPr>
              <a:t>He wrote in his diary on March 8, 1750: </a:t>
            </a:r>
          </a:p>
          <a:p>
            <a:pPr marL="448056" lvl="1" indent="0">
              <a:buNone/>
            </a:pPr>
            <a:endParaRPr lang="en-US" sz="1000" i="1" dirty="0">
              <a:solidFill>
                <a:schemeClr val="accent5">
                  <a:lumMod val="20000"/>
                  <a:lumOff val="80000"/>
                </a:schemeClr>
              </a:solidFill>
              <a:latin typeface="Candara" pitchFamily="34" charset="0"/>
            </a:endParaRPr>
          </a:p>
          <a:p>
            <a:pPr marL="448056" lvl="1" indent="0" algn="ctr">
              <a:buNone/>
            </a:pPr>
            <a:r>
              <a:rPr lang="en-US" sz="2800" i="1" dirty="0">
                <a:solidFill>
                  <a:schemeClr val="accent5">
                    <a:lumMod val="20000"/>
                    <a:lumOff val="80000"/>
                  </a:schemeClr>
                </a:solidFill>
                <a:latin typeface="Candara" pitchFamily="34" charset="0"/>
              </a:rPr>
              <a:t>“This morning the Lord gave me language I knew not of, raising my soul to Him in a wonderful manner.”</a:t>
            </a:r>
            <a:endParaRPr lang="en-US" i="1" dirty="0">
              <a:solidFill>
                <a:schemeClr val="accent5">
                  <a:lumMod val="20000"/>
                  <a:lumOff val="80000"/>
                </a:schemeClr>
              </a:solidFill>
              <a:latin typeface="Candara" pitchFamily="34" charset="0"/>
            </a:endParaRPr>
          </a:p>
        </p:txBody>
      </p:sp>
      <p:pic>
        <p:nvPicPr>
          <p:cNvPr id="4" name="Picture 2" descr="C:\Users\Alyssa\Downloads\Pentecost Fire.gi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164662" y="5334000"/>
            <a:ext cx="827680" cy="1231971"/>
          </a:xfrm>
          <a:prstGeom prst="rect">
            <a:avLst/>
          </a:prstGeom>
          <a:noFill/>
          <a:effectLst>
            <a:glow rad="228600">
              <a:srgbClr val="BA2B0E">
                <a:alpha val="40000"/>
              </a:srgbClr>
            </a:glow>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6477000"/>
            <a:ext cx="9144000" cy="369332"/>
          </a:xfrm>
          <a:prstGeom prst="rect">
            <a:avLst/>
          </a:prstGeom>
          <a:noFill/>
        </p:spPr>
        <p:txBody>
          <a:bodyPr wrap="square" rtlCol="0">
            <a:spAutoFit/>
          </a:bodyPr>
          <a:lstStyle/>
          <a:p>
            <a:r>
              <a:rPr lang="en-US" dirty="0"/>
              <a:t>     Lesson 2: The Historical Record               Global University of Theological Studies</a:t>
            </a:r>
          </a:p>
        </p:txBody>
      </p:sp>
    </p:spTree>
    <p:extLst>
      <p:ext uri="{BB962C8B-B14F-4D97-AF65-F5344CB8AC3E}">
        <p14:creationId xmlns:p14="http://schemas.microsoft.com/office/powerpoint/2010/main" val="23736682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9067800" cy="715962"/>
          </a:xfrm>
        </p:spPr>
        <p:txBody>
          <a:bodyPr>
            <a:noAutofit/>
            <a:scene3d>
              <a:camera prst="orthographicFront"/>
              <a:lightRig rig="threePt" dir="t"/>
            </a:scene3d>
            <a:sp3d extrusionH="57150">
              <a:bevelT w="38100" h="38100" prst="convex"/>
            </a:sp3d>
          </a:bodyPr>
          <a:lstStyle/>
          <a:p>
            <a:r>
              <a:rPr lang="en-US" sz="3800" dirty="0">
                <a:solidFill>
                  <a:schemeClr val="accent5">
                    <a:lumMod val="40000"/>
                    <a:lumOff val="60000"/>
                  </a:schemeClr>
                </a:solidFill>
              </a:rPr>
              <a:t>C. Pentecost in the Nineteenth Century</a:t>
            </a:r>
          </a:p>
        </p:txBody>
      </p:sp>
      <p:sp>
        <p:nvSpPr>
          <p:cNvPr id="3" name="Content Placeholder 2"/>
          <p:cNvSpPr>
            <a:spLocks noGrp="1"/>
          </p:cNvSpPr>
          <p:nvPr>
            <p:ph idx="1"/>
          </p:nvPr>
        </p:nvSpPr>
        <p:spPr>
          <a:xfrm>
            <a:off x="173620" y="1676400"/>
            <a:ext cx="7903580" cy="5105400"/>
          </a:xfrm>
        </p:spPr>
        <p:txBody>
          <a:bodyPr>
            <a:normAutofit/>
          </a:bodyPr>
          <a:lstStyle/>
          <a:p>
            <a:pPr>
              <a:buClr>
                <a:schemeClr val="accent2">
                  <a:lumMod val="40000"/>
                  <a:lumOff val="60000"/>
                </a:schemeClr>
              </a:buClr>
              <a:buFont typeface="Wingdings" pitchFamily="2" charset="2"/>
              <a:buChar char="v"/>
            </a:pPr>
            <a:r>
              <a:rPr lang="en-US" sz="2800" dirty="0">
                <a:latin typeface="Candara" pitchFamily="34" charset="0"/>
              </a:rPr>
              <a:t>Edward Irving was a young                                 Scottish minister who was an                              eloquent and scholarly preacher. </a:t>
            </a:r>
          </a:p>
          <a:p>
            <a:pPr>
              <a:buClr>
                <a:schemeClr val="accent2">
                  <a:lumMod val="40000"/>
                  <a:lumOff val="60000"/>
                </a:schemeClr>
              </a:buClr>
              <a:buFont typeface="Wingdings" pitchFamily="2" charset="2"/>
              <a:buChar char="v"/>
            </a:pPr>
            <a:endParaRPr lang="en-US" sz="2800" dirty="0">
              <a:latin typeface="Candara" pitchFamily="34" charset="0"/>
            </a:endParaRPr>
          </a:p>
          <a:p>
            <a:pPr>
              <a:buClr>
                <a:schemeClr val="accent2">
                  <a:lumMod val="40000"/>
                  <a:lumOff val="60000"/>
                </a:schemeClr>
              </a:buClr>
              <a:buFont typeface="Wingdings" pitchFamily="2" charset="2"/>
              <a:buChar char="v"/>
            </a:pPr>
            <a:endParaRPr lang="en-US" sz="2800" dirty="0">
              <a:latin typeface="Candara" pitchFamily="34" charset="0"/>
            </a:endParaRPr>
          </a:p>
          <a:p>
            <a:pPr>
              <a:buClr>
                <a:schemeClr val="accent2">
                  <a:lumMod val="40000"/>
                  <a:lumOff val="60000"/>
                </a:schemeClr>
              </a:buClr>
              <a:buFont typeface="Wingdings" pitchFamily="2" charset="2"/>
              <a:buChar char="v"/>
            </a:pPr>
            <a:r>
              <a:rPr lang="en-US" sz="2800" dirty="0">
                <a:latin typeface="Candara" pitchFamily="34" charset="0"/>
              </a:rPr>
              <a:t>He pastored in London and                                    became quite famous.</a:t>
            </a:r>
            <a:endParaRPr lang="en-US" i="1" dirty="0">
              <a:solidFill>
                <a:schemeClr val="accent5">
                  <a:lumMod val="20000"/>
                  <a:lumOff val="80000"/>
                </a:schemeClr>
              </a:solidFill>
              <a:latin typeface="Candara" pitchFamily="34" charset="0"/>
            </a:endParaRPr>
          </a:p>
        </p:txBody>
      </p:sp>
      <p:pic>
        <p:nvPicPr>
          <p:cNvPr id="4" name="Picture 2" descr="C:\Users\Alyssa\Downloads\Pentecost Fire.gi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164662" y="5334000"/>
            <a:ext cx="827680" cy="1231971"/>
          </a:xfrm>
          <a:prstGeom prst="rect">
            <a:avLst/>
          </a:prstGeom>
          <a:noFill/>
          <a:effectLst>
            <a:glow rad="228600">
              <a:srgbClr val="BA2B0E">
                <a:alpha val="40000"/>
              </a:srgbClr>
            </a:glow>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6477000"/>
            <a:ext cx="9144000" cy="369332"/>
          </a:xfrm>
          <a:prstGeom prst="rect">
            <a:avLst/>
          </a:prstGeom>
          <a:noFill/>
        </p:spPr>
        <p:txBody>
          <a:bodyPr wrap="square" rtlCol="0">
            <a:spAutoFit/>
          </a:bodyPr>
          <a:lstStyle/>
          <a:p>
            <a:r>
              <a:rPr lang="en-US" dirty="0"/>
              <a:t>     Lesson 2: The Historical Record               Global University of Theological Studies</a:t>
            </a:r>
          </a:p>
        </p:txBody>
      </p:sp>
      <p:pic>
        <p:nvPicPr>
          <p:cNvPr id="21506" name="Picture 2" descr="http://upload.wikimedia.org/wikipedia/commons/thumb/a/a5/Edward_Irving.jpg/250px-Edward_Irving.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715000" y="1676400"/>
            <a:ext cx="2364339" cy="32727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40259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9067800" cy="715962"/>
          </a:xfrm>
        </p:spPr>
        <p:txBody>
          <a:bodyPr>
            <a:noAutofit/>
            <a:scene3d>
              <a:camera prst="orthographicFront"/>
              <a:lightRig rig="threePt" dir="t"/>
            </a:scene3d>
            <a:sp3d extrusionH="57150">
              <a:bevelT w="38100" h="38100" prst="convex"/>
            </a:sp3d>
          </a:bodyPr>
          <a:lstStyle/>
          <a:p>
            <a:r>
              <a:rPr lang="en-US" sz="3800" dirty="0">
                <a:solidFill>
                  <a:schemeClr val="accent5">
                    <a:lumMod val="40000"/>
                    <a:lumOff val="60000"/>
                  </a:schemeClr>
                </a:solidFill>
              </a:rPr>
              <a:t>C. Pentecost in the Nineteenth Century</a:t>
            </a:r>
          </a:p>
        </p:txBody>
      </p:sp>
      <p:sp>
        <p:nvSpPr>
          <p:cNvPr id="3" name="Content Placeholder 2"/>
          <p:cNvSpPr>
            <a:spLocks noGrp="1"/>
          </p:cNvSpPr>
          <p:nvPr>
            <p:ph idx="1"/>
          </p:nvPr>
        </p:nvSpPr>
        <p:spPr>
          <a:xfrm>
            <a:off x="76200" y="1219200"/>
            <a:ext cx="7903580" cy="5105400"/>
          </a:xfrm>
        </p:spPr>
        <p:txBody>
          <a:bodyPr>
            <a:normAutofit/>
          </a:bodyPr>
          <a:lstStyle/>
          <a:p>
            <a:pPr>
              <a:buClr>
                <a:schemeClr val="accent2">
                  <a:lumMod val="40000"/>
                  <a:lumOff val="60000"/>
                </a:schemeClr>
              </a:buClr>
              <a:buFont typeface="Wingdings" pitchFamily="2" charset="2"/>
              <a:buChar char="v"/>
            </a:pPr>
            <a:r>
              <a:rPr lang="en-US" sz="2800" dirty="0">
                <a:latin typeface="Candara" pitchFamily="34" charset="0"/>
              </a:rPr>
              <a:t>In Scotland there lived twin brothers, James and George MacDonald. </a:t>
            </a:r>
          </a:p>
          <a:p>
            <a:pPr>
              <a:buClr>
                <a:schemeClr val="accent2">
                  <a:lumMod val="40000"/>
                  <a:lumOff val="60000"/>
                </a:schemeClr>
              </a:buClr>
              <a:buFont typeface="Wingdings" pitchFamily="2" charset="2"/>
              <a:buChar char="v"/>
            </a:pPr>
            <a:endParaRPr lang="en-US" sz="2800" dirty="0">
              <a:latin typeface="Candara" pitchFamily="34" charset="0"/>
            </a:endParaRPr>
          </a:p>
          <a:p>
            <a:pPr>
              <a:buClr>
                <a:schemeClr val="accent2">
                  <a:lumMod val="40000"/>
                  <a:lumOff val="60000"/>
                </a:schemeClr>
              </a:buClr>
              <a:buFont typeface="Wingdings" pitchFamily="2" charset="2"/>
              <a:buChar char="v"/>
            </a:pPr>
            <a:endParaRPr lang="en-US" sz="2800" dirty="0">
              <a:latin typeface="Candara" pitchFamily="34" charset="0"/>
            </a:endParaRPr>
          </a:p>
          <a:p>
            <a:pPr>
              <a:buClr>
                <a:schemeClr val="accent2">
                  <a:lumMod val="40000"/>
                  <a:lumOff val="60000"/>
                </a:schemeClr>
              </a:buClr>
              <a:buFont typeface="Wingdings" pitchFamily="2" charset="2"/>
              <a:buChar char="v"/>
            </a:pPr>
            <a:r>
              <a:rPr lang="en-US" sz="2800" dirty="0">
                <a:latin typeface="Candara" pitchFamily="34" charset="0"/>
              </a:rPr>
              <a:t>Their sister lay in bed in a dying condition. </a:t>
            </a:r>
          </a:p>
          <a:p>
            <a:pPr>
              <a:buClr>
                <a:schemeClr val="accent2">
                  <a:lumMod val="40000"/>
                  <a:lumOff val="60000"/>
                </a:schemeClr>
              </a:buClr>
              <a:buFont typeface="Wingdings" pitchFamily="2" charset="2"/>
              <a:buChar char="v"/>
            </a:pPr>
            <a:endParaRPr lang="en-US" sz="2800" dirty="0">
              <a:latin typeface="Candara" pitchFamily="34" charset="0"/>
            </a:endParaRPr>
          </a:p>
          <a:p>
            <a:pPr>
              <a:buClr>
                <a:schemeClr val="accent2">
                  <a:lumMod val="40000"/>
                  <a:lumOff val="60000"/>
                </a:schemeClr>
              </a:buClr>
              <a:buFont typeface="Wingdings" pitchFamily="2" charset="2"/>
              <a:buChar char="v"/>
            </a:pPr>
            <a:endParaRPr lang="en-US" sz="2800" dirty="0">
              <a:latin typeface="Candara" pitchFamily="34" charset="0"/>
            </a:endParaRPr>
          </a:p>
          <a:p>
            <a:pPr>
              <a:buClr>
                <a:schemeClr val="accent2">
                  <a:lumMod val="40000"/>
                  <a:lumOff val="60000"/>
                </a:schemeClr>
              </a:buClr>
              <a:buFont typeface="Wingdings" pitchFamily="2" charset="2"/>
              <a:buChar char="v"/>
            </a:pPr>
            <a:r>
              <a:rPr lang="en-US" sz="2800" dirty="0">
                <a:latin typeface="Candara" pitchFamily="34" charset="0"/>
              </a:rPr>
              <a:t>She prayed that James might be endowed with the power of the Holy Ghost. </a:t>
            </a:r>
            <a:endParaRPr lang="en-US" i="1" dirty="0">
              <a:solidFill>
                <a:schemeClr val="accent5">
                  <a:lumMod val="20000"/>
                  <a:lumOff val="80000"/>
                </a:schemeClr>
              </a:solidFill>
              <a:latin typeface="Candara" pitchFamily="34" charset="0"/>
            </a:endParaRPr>
          </a:p>
        </p:txBody>
      </p:sp>
      <p:pic>
        <p:nvPicPr>
          <p:cNvPr id="4" name="Picture 2" descr="C:\Users\Alyssa\Downloads\Pentecost Fire.gi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164662" y="5334000"/>
            <a:ext cx="827680" cy="1231971"/>
          </a:xfrm>
          <a:prstGeom prst="rect">
            <a:avLst/>
          </a:prstGeom>
          <a:noFill/>
          <a:effectLst>
            <a:glow rad="228600">
              <a:srgbClr val="BA2B0E">
                <a:alpha val="40000"/>
              </a:srgbClr>
            </a:glow>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6477000"/>
            <a:ext cx="9144000" cy="369332"/>
          </a:xfrm>
          <a:prstGeom prst="rect">
            <a:avLst/>
          </a:prstGeom>
          <a:noFill/>
        </p:spPr>
        <p:txBody>
          <a:bodyPr wrap="square" rtlCol="0">
            <a:spAutoFit/>
          </a:bodyPr>
          <a:lstStyle/>
          <a:p>
            <a:r>
              <a:rPr lang="en-US" dirty="0"/>
              <a:t>     Lesson 2: The Historical Record               Global University of Theological Studies</a:t>
            </a:r>
          </a:p>
        </p:txBody>
      </p:sp>
    </p:spTree>
    <p:extLst>
      <p:ext uri="{BB962C8B-B14F-4D97-AF65-F5344CB8AC3E}">
        <p14:creationId xmlns:p14="http://schemas.microsoft.com/office/powerpoint/2010/main" val="31286379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9067800" cy="715962"/>
          </a:xfrm>
        </p:spPr>
        <p:txBody>
          <a:bodyPr>
            <a:noAutofit/>
            <a:scene3d>
              <a:camera prst="orthographicFront"/>
              <a:lightRig rig="threePt" dir="t"/>
            </a:scene3d>
            <a:sp3d extrusionH="57150">
              <a:bevelT w="38100" h="38100" prst="convex"/>
            </a:sp3d>
          </a:bodyPr>
          <a:lstStyle/>
          <a:p>
            <a:r>
              <a:rPr lang="en-US" sz="3800" dirty="0">
                <a:solidFill>
                  <a:schemeClr val="accent5">
                    <a:lumMod val="40000"/>
                    <a:lumOff val="60000"/>
                  </a:schemeClr>
                </a:solidFill>
              </a:rPr>
              <a:t>C. Pentecost in the Nineteenth Century</a:t>
            </a:r>
          </a:p>
        </p:txBody>
      </p:sp>
      <p:sp>
        <p:nvSpPr>
          <p:cNvPr id="3" name="Content Placeholder 2"/>
          <p:cNvSpPr>
            <a:spLocks noGrp="1"/>
          </p:cNvSpPr>
          <p:nvPr>
            <p:ph idx="1"/>
          </p:nvPr>
        </p:nvSpPr>
        <p:spPr>
          <a:xfrm>
            <a:off x="76200" y="1828800"/>
            <a:ext cx="7903580" cy="5105400"/>
          </a:xfrm>
        </p:spPr>
        <p:txBody>
          <a:bodyPr>
            <a:normAutofit/>
          </a:bodyPr>
          <a:lstStyle/>
          <a:p>
            <a:pPr>
              <a:buClr>
                <a:schemeClr val="accent2">
                  <a:lumMod val="40000"/>
                  <a:lumOff val="60000"/>
                </a:schemeClr>
              </a:buClr>
              <a:buFont typeface="Wingdings" pitchFamily="2" charset="2"/>
              <a:buChar char="v"/>
            </a:pPr>
            <a:r>
              <a:rPr lang="en-US" sz="2800" dirty="0">
                <a:latin typeface="Candara" pitchFamily="34" charset="0"/>
              </a:rPr>
              <a:t>In 1830 James was filled with the Holy Ghost and commanded his sister to rise from the bed. </a:t>
            </a:r>
          </a:p>
          <a:p>
            <a:pPr>
              <a:buClr>
                <a:schemeClr val="accent2">
                  <a:lumMod val="40000"/>
                  <a:lumOff val="60000"/>
                </a:schemeClr>
              </a:buClr>
              <a:buFont typeface="Wingdings" pitchFamily="2" charset="2"/>
              <a:buChar char="v"/>
            </a:pPr>
            <a:endParaRPr lang="en-US" sz="2800" dirty="0">
              <a:latin typeface="Candara" pitchFamily="34" charset="0"/>
            </a:endParaRPr>
          </a:p>
          <a:p>
            <a:pPr>
              <a:buClr>
                <a:schemeClr val="accent2">
                  <a:lumMod val="40000"/>
                  <a:lumOff val="60000"/>
                </a:schemeClr>
              </a:buClr>
              <a:buFont typeface="Wingdings" pitchFamily="2" charset="2"/>
              <a:buChar char="v"/>
            </a:pPr>
            <a:endParaRPr lang="en-US" sz="2800" dirty="0">
              <a:latin typeface="Candara" pitchFamily="34" charset="0"/>
            </a:endParaRPr>
          </a:p>
          <a:p>
            <a:pPr>
              <a:buClr>
                <a:schemeClr val="accent2">
                  <a:lumMod val="40000"/>
                  <a:lumOff val="60000"/>
                </a:schemeClr>
              </a:buClr>
              <a:buFont typeface="Wingdings" pitchFamily="2" charset="2"/>
              <a:buChar char="v"/>
            </a:pPr>
            <a:endParaRPr lang="en-US" sz="2800" dirty="0">
              <a:latin typeface="Candara" pitchFamily="34" charset="0"/>
            </a:endParaRPr>
          </a:p>
          <a:p>
            <a:pPr>
              <a:buClr>
                <a:schemeClr val="accent2">
                  <a:lumMod val="40000"/>
                  <a:lumOff val="60000"/>
                </a:schemeClr>
              </a:buClr>
              <a:buFont typeface="Wingdings" pitchFamily="2" charset="2"/>
              <a:buChar char="v"/>
            </a:pPr>
            <a:r>
              <a:rPr lang="en-US" sz="2800" dirty="0">
                <a:latin typeface="Candara" pitchFamily="34" charset="0"/>
              </a:rPr>
              <a:t>She was instantly healed. </a:t>
            </a:r>
          </a:p>
          <a:p>
            <a:pPr>
              <a:buClr>
                <a:schemeClr val="accent2">
                  <a:lumMod val="40000"/>
                  <a:lumOff val="60000"/>
                </a:schemeClr>
              </a:buClr>
              <a:buFont typeface="Wingdings" pitchFamily="2" charset="2"/>
              <a:buChar char="v"/>
            </a:pPr>
            <a:endParaRPr lang="en-US" sz="2800" dirty="0">
              <a:latin typeface="Candara" pitchFamily="34" charset="0"/>
            </a:endParaRPr>
          </a:p>
        </p:txBody>
      </p:sp>
      <p:pic>
        <p:nvPicPr>
          <p:cNvPr id="4" name="Picture 2" descr="C:\Users\Alyssa\Downloads\Pentecost Fire.gi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164662" y="5334000"/>
            <a:ext cx="827680" cy="1231971"/>
          </a:xfrm>
          <a:prstGeom prst="rect">
            <a:avLst/>
          </a:prstGeom>
          <a:noFill/>
          <a:effectLst>
            <a:glow rad="228600">
              <a:srgbClr val="BA2B0E">
                <a:alpha val="40000"/>
              </a:srgbClr>
            </a:glow>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6477000"/>
            <a:ext cx="9144000" cy="369332"/>
          </a:xfrm>
          <a:prstGeom prst="rect">
            <a:avLst/>
          </a:prstGeom>
          <a:noFill/>
        </p:spPr>
        <p:txBody>
          <a:bodyPr wrap="square" rtlCol="0">
            <a:spAutoFit/>
          </a:bodyPr>
          <a:lstStyle/>
          <a:p>
            <a:r>
              <a:rPr lang="en-US" dirty="0"/>
              <a:t>     Lesson 2: The Historical Record               Global University of Theological Studies</a:t>
            </a:r>
          </a:p>
        </p:txBody>
      </p:sp>
    </p:spTree>
    <p:extLst>
      <p:ext uri="{BB962C8B-B14F-4D97-AF65-F5344CB8AC3E}">
        <p14:creationId xmlns:p14="http://schemas.microsoft.com/office/powerpoint/2010/main" val="10608907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9067800" cy="715962"/>
          </a:xfrm>
        </p:spPr>
        <p:txBody>
          <a:bodyPr>
            <a:noAutofit/>
            <a:scene3d>
              <a:camera prst="orthographicFront"/>
              <a:lightRig rig="threePt" dir="t"/>
            </a:scene3d>
            <a:sp3d extrusionH="57150">
              <a:bevelT w="38100" h="38100" prst="convex"/>
            </a:sp3d>
          </a:bodyPr>
          <a:lstStyle/>
          <a:p>
            <a:r>
              <a:rPr lang="en-US" sz="3800" dirty="0">
                <a:solidFill>
                  <a:schemeClr val="accent5">
                    <a:lumMod val="40000"/>
                    <a:lumOff val="60000"/>
                  </a:schemeClr>
                </a:solidFill>
              </a:rPr>
              <a:t>C. Pentecost in the Nineteenth Century</a:t>
            </a:r>
          </a:p>
        </p:txBody>
      </p:sp>
      <p:sp>
        <p:nvSpPr>
          <p:cNvPr id="3" name="Content Placeholder 2"/>
          <p:cNvSpPr>
            <a:spLocks noGrp="1"/>
          </p:cNvSpPr>
          <p:nvPr>
            <p:ph idx="1"/>
          </p:nvPr>
        </p:nvSpPr>
        <p:spPr>
          <a:xfrm>
            <a:off x="76200" y="990600"/>
            <a:ext cx="7903580" cy="5105400"/>
          </a:xfrm>
        </p:spPr>
        <p:txBody>
          <a:bodyPr>
            <a:normAutofit/>
          </a:bodyPr>
          <a:lstStyle/>
          <a:p>
            <a:pPr>
              <a:buClr>
                <a:schemeClr val="accent2">
                  <a:lumMod val="40000"/>
                  <a:lumOff val="60000"/>
                </a:schemeClr>
              </a:buClr>
              <a:buFont typeface="Wingdings" pitchFamily="2" charset="2"/>
              <a:buChar char="v"/>
            </a:pPr>
            <a:r>
              <a:rPr lang="en-US" sz="2800" dirty="0">
                <a:latin typeface="Candara" pitchFamily="34" charset="0"/>
              </a:rPr>
              <a:t>Shortly after this, Miss Mary Campbell received a marvelous healing with an outpouring of the Holy Spirit upon her. </a:t>
            </a:r>
          </a:p>
          <a:p>
            <a:pPr>
              <a:buClr>
                <a:schemeClr val="accent2">
                  <a:lumMod val="40000"/>
                  <a:lumOff val="60000"/>
                </a:schemeClr>
              </a:buClr>
              <a:buFont typeface="Wingdings" pitchFamily="2" charset="2"/>
              <a:buChar char="v"/>
            </a:pPr>
            <a:endParaRPr lang="en-US" sz="2800" dirty="0">
              <a:latin typeface="Candara" pitchFamily="34" charset="0"/>
            </a:endParaRPr>
          </a:p>
          <a:p>
            <a:pPr>
              <a:buClr>
                <a:schemeClr val="accent2">
                  <a:lumMod val="40000"/>
                  <a:lumOff val="60000"/>
                </a:schemeClr>
              </a:buClr>
              <a:buFont typeface="Wingdings" pitchFamily="2" charset="2"/>
              <a:buChar char="v"/>
            </a:pPr>
            <a:r>
              <a:rPr lang="en-US" sz="2800" dirty="0">
                <a:latin typeface="Candara" pitchFamily="34" charset="0"/>
              </a:rPr>
              <a:t>Thus a Pentecostal revival broke out in Scotland in 1830.</a:t>
            </a:r>
          </a:p>
        </p:txBody>
      </p:sp>
      <p:pic>
        <p:nvPicPr>
          <p:cNvPr id="4" name="Picture 2" descr="C:\Users\Alyssa\Downloads\Pentecost Fire.gi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164662" y="5334000"/>
            <a:ext cx="827680" cy="1231971"/>
          </a:xfrm>
          <a:prstGeom prst="rect">
            <a:avLst/>
          </a:prstGeom>
          <a:noFill/>
          <a:effectLst>
            <a:glow rad="228600">
              <a:srgbClr val="BA2B0E">
                <a:alpha val="40000"/>
              </a:srgbClr>
            </a:glow>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6477000"/>
            <a:ext cx="9144000" cy="369332"/>
          </a:xfrm>
          <a:prstGeom prst="rect">
            <a:avLst/>
          </a:prstGeom>
          <a:noFill/>
        </p:spPr>
        <p:txBody>
          <a:bodyPr wrap="square" rtlCol="0">
            <a:spAutoFit/>
          </a:bodyPr>
          <a:lstStyle/>
          <a:p>
            <a:r>
              <a:rPr lang="en-US" dirty="0"/>
              <a:t>     Lesson 2: The Historical Record               Global University of Theological Studies</a:t>
            </a:r>
          </a:p>
        </p:txBody>
      </p:sp>
      <p:pic>
        <p:nvPicPr>
          <p:cNvPr id="23554" name="Picture 2" descr="http://www.revival-library.org/images/imagesbooks/revivalmeeting.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3893819"/>
            <a:ext cx="3149940" cy="235458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48230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9067800" cy="715962"/>
          </a:xfrm>
        </p:spPr>
        <p:txBody>
          <a:bodyPr>
            <a:noAutofit/>
            <a:scene3d>
              <a:camera prst="orthographicFront"/>
              <a:lightRig rig="threePt" dir="t"/>
            </a:scene3d>
            <a:sp3d extrusionH="57150">
              <a:bevelT w="38100" h="38100" prst="convex"/>
            </a:sp3d>
          </a:bodyPr>
          <a:lstStyle/>
          <a:p>
            <a:r>
              <a:rPr lang="en-US" sz="3100" dirty="0">
                <a:solidFill>
                  <a:schemeClr val="accent5">
                    <a:lumMod val="40000"/>
                    <a:lumOff val="60000"/>
                  </a:schemeClr>
                </a:solidFill>
              </a:rPr>
              <a:t>A. History Of The Church Still Not Completed</a:t>
            </a:r>
          </a:p>
        </p:txBody>
      </p:sp>
      <p:sp>
        <p:nvSpPr>
          <p:cNvPr id="3" name="Content Placeholder 2"/>
          <p:cNvSpPr>
            <a:spLocks noGrp="1"/>
          </p:cNvSpPr>
          <p:nvPr>
            <p:ph idx="1"/>
          </p:nvPr>
        </p:nvSpPr>
        <p:spPr>
          <a:xfrm>
            <a:off x="152400" y="2057400"/>
            <a:ext cx="7848600" cy="5105400"/>
          </a:xfrm>
        </p:spPr>
        <p:txBody>
          <a:bodyPr>
            <a:normAutofit/>
          </a:bodyPr>
          <a:lstStyle/>
          <a:p>
            <a:pPr>
              <a:buClr>
                <a:schemeClr val="accent2">
                  <a:lumMod val="40000"/>
                  <a:lumOff val="60000"/>
                </a:schemeClr>
              </a:buClr>
              <a:buFont typeface="Wingdings" pitchFamily="2" charset="2"/>
              <a:buChar char="v"/>
            </a:pPr>
            <a:r>
              <a:rPr lang="en-US" sz="2800" dirty="0">
                <a:latin typeface="Candara" pitchFamily="34" charset="0"/>
              </a:rPr>
              <a:t>The Book of Acts in the New Testament gives  the record of the early church. </a:t>
            </a:r>
          </a:p>
          <a:p>
            <a:pPr>
              <a:buClr>
                <a:schemeClr val="accent2">
                  <a:lumMod val="40000"/>
                  <a:lumOff val="60000"/>
                </a:schemeClr>
              </a:buClr>
              <a:buFont typeface="Wingdings" pitchFamily="2" charset="2"/>
              <a:buChar char="v"/>
            </a:pPr>
            <a:endParaRPr lang="en-US" sz="2800" dirty="0">
              <a:latin typeface="Candara" pitchFamily="34" charset="0"/>
            </a:endParaRPr>
          </a:p>
          <a:p>
            <a:pPr>
              <a:buClr>
                <a:schemeClr val="accent2">
                  <a:lumMod val="40000"/>
                  <a:lumOff val="60000"/>
                </a:schemeClr>
              </a:buClr>
              <a:buFont typeface="Wingdings" pitchFamily="2" charset="2"/>
              <a:buChar char="v"/>
            </a:pPr>
            <a:r>
              <a:rPr lang="en-US" sz="2800" dirty="0">
                <a:latin typeface="Candara" pitchFamily="34" charset="0"/>
              </a:rPr>
              <a:t>The Book of Acts contains only twenty-eight chapters.</a:t>
            </a:r>
          </a:p>
          <a:p>
            <a:pPr>
              <a:buClr>
                <a:schemeClr val="accent2">
                  <a:lumMod val="40000"/>
                  <a:lumOff val="60000"/>
                </a:schemeClr>
              </a:buClr>
              <a:buFont typeface="Wingdings" pitchFamily="2" charset="2"/>
              <a:buChar char="v"/>
            </a:pPr>
            <a:endParaRPr lang="en-US" sz="2800" dirty="0">
              <a:latin typeface="Candara" pitchFamily="34" charset="0"/>
            </a:endParaRPr>
          </a:p>
          <a:p>
            <a:pPr>
              <a:buClr>
                <a:schemeClr val="accent2">
                  <a:lumMod val="40000"/>
                  <a:lumOff val="60000"/>
                </a:schemeClr>
              </a:buClr>
              <a:buFont typeface="Wingdings" pitchFamily="2" charset="2"/>
              <a:buChar char="v"/>
            </a:pPr>
            <a:r>
              <a:rPr lang="en-US" sz="2800" dirty="0">
                <a:latin typeface="Candara" pitchFamily="34" charset="0"/>
              </a:rPr>
              <a:t>It simply gives the introduction to the history of the Pentecostal movement.</a:t>
            </a:r>
            <a:endParaRPr lang="en-US" sz="2800" dirty="0">
              <a:solidFill>
                <a:schemeClr val="accent5">
                  <a:lumMod val="20000"/>
                  <a:lumOff val="80000"/>
                </a:schemeClr>
              </a:solidFill>
              <a:latin typeface="Candara" pitchFamily="34" charset="0"/>
            </a:endParaRPr>
          </a:p>
        </p:txBody>
      </p:sp>
      <p:pic>
        <p:nvPicPr>
          <p:cNvPr id="4" name="Picture 2" descr="C:\Users\Alyssa\Downloads\Pentecost Fire.gi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164662" y="5334000"/>
            <a:ext cx="827680" cy="1231971"/>
          </a:xfrm>
          <a:prstGeom prst="rect">
            <a:avLst/>
          </a:prstGeom>
          <a:noFill/>
          <a:effectLst>
            <a:glow rad="228600">
              <a:srgbClr val="BA2B0E">
                <a:alpha val="40000"/>
              </a:srgbClr>
            </a:glow>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6477000"/>
            <a:ext cx="9144000" cy="369332"/>
          </a:xfrm>
          <a:prstGeom prst="rect">
            <a:avLst/>
          </a:prstGeom>
          <a:noFill/>
        </p:spPr>
        <p:txBody>
          <a:bodyPr wrap="square" rtlCol="0">
            <a:spAutoFit/>
          </a:bodyPr>
          <a:lstStyle/>
          <a:p>
            <a:r>
              <a:rPr lang="en-US" dirty="0"/>
              <a:t>     Lesson 2: The Historical Record               Global University of Theological Studies</a:t>
            </a:r>
          </a:p>
        </p:txBody>
      </p:sp>
      <p:pic>
        <p:nvPicPr>
          <p:cNvPr id="2050" name="Picture 2" descr="http://www.newlifehugo.org/wp-content/uploads/2011/12/Acts_Cover1.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85800" y="711902"/>
            <a:ext cx="2743200" cy="126929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44452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9067800" cy="715962"/>
          </a:xfrm>
        </p:spPr>
        <p:txBody>
          <a:bodyPr>
            <a:noAutofit/>
            <a:scene3d>
              <a:camera prst="orthographicFront"/>
              <a:lightRig rig="threePt" dir="t"/>
            </a:scene3d>
            <a:sp3d extrusionH="57150">
              <a:bevelT w="38100" h="38100" prst="convex"/>
            </a:sp3d>
          </a:bodyPr>
          <a:lstStyle/>
          <a:p>
            <a:r>
              <a:rPr lang="en-US" sz="3100" dirty="0">
                <a:solidFill>
                  <a:schemeClr val="accent5">
                    <a:lumMod val="40000"/>
                    <a:lumOff val="60000"/>
                  </a:schemeClr>
                </a:solidFill>
              </a:rPr>
              <a:t>A. History Of The Church Still Not Completed</a:t>
            </a:r>
          </a:p>
        </p:txBody>
      </p:sp>
      <p:sp>
        <p:nvSpPr>
          <p:cNvPr id="3" name="Content Placeholder 2"/>
          <p:cNvSpPr>
            <a:spLocks noGrp="1"/>
          </p:cNvSpPr>
          <p:nvPr>
            <p:ph idx="1"/>
          </p:nvPr>
        </p:nvSpPr>
        <p:spPr>
          <a:xfrm>
            <a:off x="152400" y="1524000"/>
            <a:ext cx="7848600" cy="5105400"/>
          </a:xfrm>
        </p:spPr>
        <p:txBody>
          <a:bodyPr>
            <a:normAutofit/>
          </a:bodyPr>
          <a:lstStyle/>
          <a:p>
            <a:pPr>
              <a:buClr>
                <a:schemeClr val="accent2">
                  <a:lumMod val="40000"/>
                  <a:lumOff val="60000"/>
                </a:schemeClr>
              </a:buClr>
              <a:buFont typeface="Wingdings" pitchFamily="2" charset="2"/>
              <a:buChar char="v"/>
            </a:pPr>
            <a:r>
              <a:rPr lang="en-US" sz="2800" dirty="0">
                <a:latin typeface="Candara" pitchFamily="34" charset="0"/>
              </a:rPr>
              <a:t>Some people believe that between the end of Bible times and the twentieth century God did not baptize anyone with the Holy Ghost.</a:t>
            </a:r>
          </a:p>
          <a:p>
            <a:pPr>
              <a:buClr>
                <a:schemeClr val="accent2">
                  <a:lumMod val="40000"/>
                  <a:lumOff val="60000"/>
                </a:schemeClr>
              </a:buClr>
              <a:buFont typeface="Wingdings" pitchFamily="2" charset="2"/>
              <a:buChar char="v"/>
            </a:pPr>
            <a:endParaRPr lang="en-US" sz="2800" dirty="0">
              <a:latin typeface="Candara" pitchFamily="34" charset="0"/>
            </a:endParaRPr>
          </a:p>
          <a:p>
            <a:pPr>
              <a:buClr>
                <a:schemeClr val="accent2">
                  <a:lumMod val="40000"/>
                  <a:lumOff val="60000"/>
                </a:schemeClr>
              </a:buClr>
              <a:buFont typeface="Wingdings" pitchFamily="2" charset="2"/>
              <a:buChar char="v"/>
            </a:pPr>
            <a:endParaRPr lang="en-US" sz="2800" dirty="0">
              <a:latin typeface="Candara" pitchFamily="34" charset="0"/>
            </a:endParaRPr>
          </a:p>
          <a:p>
            <a:pPr>
              <a:buClr>
                <a:schemeClr val="accent2">
                  <a:lumMod val="40000"/>
                  <a:lumOff val="60000"/>
                </a:schemeClr>
              </a:buClr>
              <a:buFont typeface="Wingdings" pitchFamily="2" charset="2"/>
              <a:buChar char="v"/>
            </a:pPr>
            <a:r>
              <a:rPr lang="en-US" sz="2800" dirty="0">
                <a:latin typeface="Candara" pitchFamily="34" charset="0"/>
              </a:rPr>
              <a:t>Also, that there were no people who enjoyed the Pentecostal experience with the initial evidence of speaking in tongues. </a:t>
            </a:r>
            <a:endParaRPr lang="en-US" sz="2800" dirty="0">
              <a:solidFill>
                <a:schemeClr val="accent5">
                  <a:lumMod val="20000"/>
                  <a:lumOff val="80000"/>
                </a:schemeClr>
              </a:solidFill>
              <a:latin typeface="Candara" pitchFamily="34" charset="0"/>
            </a:endParaRPr>
          </a:p>
        </p:txBody>
      </p:sp>
      <p:pic>
        <p:nvPicPr>
          <p:cNvPr id="4" name="Picture 2" descr="C:\Users\Alyssa\Downloads\Pentecost Fire.gi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164662" y="5334000"/>
            <a:ext cx="827680" cy="1231971"/>
          </a:xfrm>
          <a:prstGeom prst="rect">
            <a:avLst/>
          </a:prstGeom>
          <a:noFill/>
          <a:effectLst>
            <a:glow rad="228600">
              <a:srgbClr val="BA2B0E">
                <a:alpha val="40000"/>
              </a:srgbClr>
            </a:glow>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6477000"/>
            <a:ext cx="9144000" cy="369332"/>
          </a:xfrm>
          <a:prstGeom prst="rect">
            <a:avLst/>
          </a:prstGeom>
          <a:noFill/>
        </p:spPr>
        <p:txBody>
          <a:bodyPr wrap="square" rtlCol="0">
            <a:spAutoFit/>
          </a:bodyPr>
          <a:lstStyle/>
          <a:p>
            <a:r>
              <a:rPr lang="en-US" dirty="0"/>
              <a:t>     Lesson 2: The Historical Record               Global University of Theological Studies</a:t>
            </a:r>
          </a:p>
        </p:txBody>
      </p:sp>
    </p:spTree>
    <p:extLst>
      <p:ext uri="{BB962C8B-B14F-4D97-AF65-F5344CB8AC3E}">
        <p14:creationId xmlns:p14="http://schemas.microsoft.com/office/powerpoint/2010/main" val="18631586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9067800" cy="715962"/>
          </a:xfrm>
        </p:spPr>
        <p:txBody>
          <a:bodyPr>
            <a:noAutofit/>
            <a:scene3d>
              <a:camera prst="orthographicFront"/>
              <a:lightRig rig="threePt" dir="t"/>
            </a:scene3d>
            <a:sp3d extrusionH="57150">
              <a:bevelT w="38100" h="38100" prst="convex"/>
            </a:sp3d>
          </a:bodyPr>
          <a:lstStyle/>
          <a:p>
            <a:r>
              <a:rPr lang="en-US" sz="3100" dirty="0">
                <a:solidFill>
                  <a:schemeClr val="accent5">
                    <a:lumMod val="40000"/>
                    <a:lumOff val="60000"/>
                  </a:schemeClr>
                </a:solidFill>
              </a:rPr>
              <a:t>A. History Of The Church Still Not Completed</a:t>
            </a:r>
          </a:p>
        </p:txBody>
      </p:sp>
      <p:sp>
        <p:nvSpPr>
          <p:cNvPr id="3" name="Content Placeholder 2"/>
          <p:cNvSpPr>
            <a:spLocks noGrp="1"/>
          </p:cNvSpPr>
          <p:nvPr>
            <p:ph idx="1"/>
          </p:nvPr>
        </p:nvSpPr>
        <p:spPr>
          <a:xfrm>
            <a:off x="152400" y="1066800"/>
            <a:ext cx="7848600" cy="5105400"/>
          </a:xfrm>
        </p:spPr>
        <p:txBody>
          <a:bodyPr>
            <a:normAutofit/>
          </a:bodyPr>
          <a:lstStyle/>
          <a:p>
            <a:pPr>
              <a:buClr>
                <a:schemeClr val="accent2">
                  <a:lumMod val="40000"/>
                  <a:lumOff val="60000"/>
                </a:schemeClr>
              </a:buClr>
              <a:buFont typeface="Wingdings" pitchFamily="2" charset="2"/>
              <a:buChar char="v"/>
            </a:pPr>
            <a:r>
              <a:rPr lang="en-US" sz="2800" dirty="0">
                <a:latin typeface="Candara" pitchFamily="34" charset="0"/>
              </a:rPr>
              <a:t>However, this is certainly not the case. </a:t>
            </a:r>
          </a:p>
          <a:p>
            <a:pPr marL="36576" indent="0">
              <a:buClr>
                <a:schemeClr val="accent2">
                  <a:lumMod val="40000"/>
                  <a:lumOff val="60000"/>
                </a:schemeClr>
              </a:buClr>
              <a:buNone/>
            </a:pPr>
            <a:endParaRPr lang="en-US" sz="2800" dirty="0">
              <a:latin typeface="Candara" pitchFamily="34" charset="0"/>
            </a:endParaRPr>
          </a:p>
          <a:p>
            <a:pPr>
              <a:buClr>
                <a:schemeClr val="accent2">
                  <a:lumMod val="40000"/>
                  <a:lumOff val="60000"/>
                </a:schemeClr>
              </a:buClr>
              <a:buFont typeface="Wingdings" pitchFamily="2" charset="2"/>
              <a:buChar char="v"/>
            </a:pPr>
            <a:r>
              <a:rPr lang="en-US" sz="2800" dirty="0">
                <a:latin typeface="Candara" pitchFamily="34" charset="0"/>
              </a:rPr>
              <a:t>Throughout church history God has had His Spirit-filled people and true church.</a:t>
            </a:r>
            <a:endParaRPr lang="en-US" sz="2800" dirty="0">
              <a:solidFill>
                <a:schemeClr val="accent5">
                  <a:lumMod val="20000"/>
                  <a:lumOff val="80000"/>
                </a:schemeClr>
              </a:solidFill>
              <a:latin typeface="Candara" pitchFamily="34" charset="0"/>
            </a:endParaRPr>
          </a:p>
        </p:txBody>
      </p:sp>
      <p:pic>
        <p:nvPicPr>
          <p:cNvPr id="4" name="Picture 2" descr="C:\Users\Alyssa\Downloads\Pentecost Fire.gi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164662" y="5334000"/>
            <a:ext cx="827680" cy="1231971"/>
          </a:xfrm>
          <a:prstGeom prst="rect">
            <a:avLst/>
          </a:prstGeom>
          <a:noFill/>
          <a:effectLst>
            <a:glow rad="228600">
              <a:srgbClr val="BA2B0E">
                <a:alpha val="40000"/>
              </a:srgbClr>
            </a:glow>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6477000"/>
            <a:ext cx="9144000" cy="369332"/>
          </a:xfrm>
          <a:prstGeom prst="rect">
            <a:avLst/>
          </a:prstGeom>
          <a:noFill/>
        </p:spPr>
        <p:txBody>
          <a:bodyPr wrap="square" rtlCol="0">
            <a:spAutoFit/>
          </a:bodyPr>
          <a:lstStyle/>
          <a:p>
            <a:r>
              <a:rPr lang="en-US" dirty="0"/>
              <a:t>     Lesson 2: The Historical Record               Global University of Theological Studies</a:t>
            </a:r>
          </a:p>
        </p:txBody>
      </p:sp>
      <p:pic>
        <p:nvPicPr>
          <p:cNvPr id="4098" name="Picture 2" descr="http://popupc.com/yahoo_site_admin/assets/images/Sept_8_2008_010-2.26302613_std.jpg"/>
          <p:cNvPicPr>
            <a:picLocks noChangeAspect="1" noChangeArrowheads="1"/>
          </p:cNvPicPr>
          <p:nvPr/>
        </p:nvPicPr>
        <p:blipFill>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bwMode="auto">
          <a:xfrm>
            <a:off x="669863" y="3352800"/>
            <a:ext cx="3941503" cy="261799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13530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9067800" cy="715962"/>
          </a:xfrm>
        </p:spPr>
        <p:txBody>
          <a:bodyPr>
            <a:noAutofit/>
            <a:scene3d>
              <a:camera prst="orthographicFront"/>
              <a:lightRig rig="threePt" dir="t"/>
            </a:scene3d>
            <a:sp3d extrusionH="57150">
              <a:bevelT w="38100" h="38100" prst="convex"/>
            </a:sp3d>
          </a:bodyPr>
          <a:lstStyle/>
          <a:p>
            <a:r>
              <a:rPr lang="en-US" sz="3100" dirty="0">
                <a:solidFill>
                  <a:schemeClr val="accent5">
                    <a:lumMod val="40000"/>
                    <a:lumOff val="60000"/>
                  </a:schemeClr>
                </a:solidFill>
              </a:rPr>
              <a:t>A. History Of The Church Still Not Completed</a:t>
            </a:r>
          </a:p>
        </p:txBody>
      </p:sp>
      <p:sp>
        <p:nvSpPr>
          <p:cNvPr id="3" name="Content Placeholder 2"/>
          <p:cNvSpPr>
            <a:spLocks noGrp="1"/>
          </p:cNvSpPr>
          <p:nvPr>
            <p:ph idx="1"/>
          </p:nvPr>
        </p:nvSpPr>
        <p:spPr>
          <a:xfrm>
            <a:off x="228600" y="2286000"/>
            <a:ext cx="7848600" cy="5105400"/>
          </a:xfrm>
        </p:spPr>
        <p:txBody>
          <a:bodyPr>
            <a:normAutofit/>
          </a:bodyPr>
          <a:lstStyle/>
          <a:p>
            <a:pPr marL="36576" indent="0" algn="ctr">
              <a:buClr>
                <a:schemeClr val="accent2">
                  <a:lumMod val="40000"/>
                  <a:lumOff val="60000"/>
                </a:schemeClr>
              </a:buClr>
              <a:buNone/>
            </a:pPr>
            <a:r>
              <a:rPr lang="en-US" sz="2800" i="1" dirty="0">
                <a:latin typeface="Candara" pitchFamily="34" charset="0"/>
              </a:rPr>
              <a:t>“God also bearing them witness, both with signs and wonders, and with divers miracles and gifts of the Holy Ghost, according to His own will?” </a:t>
            </a:r>
            <a:r>
              <a:rPr lang="en-US" sz="2800" dirty="0">
                <a:latin typeface="Candara" pitchFamily="34" charset="0"/>
              </a:rPr>
              <a:t>(Hebrews 2:4)</a:t>
            </a:r>
            <a:endParaRPr lang="en-US" sz="2800" dirty="0">
              <a:solidFill>
                <a:schemeClr val="accent5">
                  <a:lumMod val="20000"/>
                  <a:lumOff val="80000"/>
                </a:schemeClr>
              </a:solidFill>
              <a:latin typeface="Candara" pitchFamily="34" charset="0"/>
            </a:endParaRPr>
          </a:p>
        </p:txBody>
      </p:sp>
      <p:pic>
        <p:nvPicPr>
          <p:cNvPr id="4" name="Picture 2" descr="C:\Users\Alyssa\Downloads\Pentecost Fire.gi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164662" y="5334000"/>
            <a:ext cx="827680" cy="1231971"/>
          </a:xfrm>
          <a:prstGeom prst="rect">
            <a:avLst/>
          </a:prstGeom>
          <a:noFill/>
          <a:effectLst>
            <a:glow rad="228600">
              <a:srgbClr val="BA2B0E">
                <a:alpha val="40000"/>
              </a:srgbClr>
            </a:glow>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6477000"/>
            <a:ext cx="9144000" cy="369332"/>
          </a:xfrm>
          <a:prstGeom prst="rect">
            <a:avLst/>
          </a:prstGeom>
          <a:noFill/>
        </p:spPr>
        <p:txBody>
          <a:bodyPr wrap="square" rtlCol="0">
            <a:spAutoFit/>
          </a:bodyPr>
          <a:lstStyle/>
          <a:p>
            <a:r>
              <a:rPr lang="en-US" dirty="0"/>
              <a:t>     Lesson 2: The Historical Record               Global University of Theological Studies</a:t>
            </a:r>
          </a:p>
        </p:txBody>
      </p:sp>
    </p:spTree>
    <p:extLst>
      <p:ext uri="{BB962C8B-B14F-4D97-AF65-F5344CB8AC3E}">
        <p14:creationId xmlns:p14="http://schemas.microsoft.com/office/powerpoint/2010/main" val="17632823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9067800" cy="715962"/>
          </a:xfrm>
        </p:spPr>
        <p:txBody>
          <a:bodyPr>
            <a:noAutofit/>
            <a:scene3d>
              <a:camera prst="orthographicFront"/>
              <a:lightRig rig="threePt" dir="t"/>
            </a:scene3d>
            <a:sp3d extrusionH="57150">
              <a:bevelT w="38100" h="38100" prst="convex"/>
            </a:sp3d>
          </a:bodyPr>
          <a:lstStyle/>
          <a:p>
            <a:r>
              <a:rPr lang="en-US" sz="3100" dirty="0">
                <a:solidFill>
                  <a:schemeClr val="accent5">
                    <a:lumMod val="40000"/>
                    <a:lumOff val="60000"/>
                  </a:schemeClr>
                </a:solidFill>
              </a:rPr>
              <a:t>A. History Of The Church Still Not Completed</a:t>
            </a:r>
          </a:p>
        </p:txBody>
      </p:sp>
      <p:sp>
        <p:nvSpPr>
          <p:cNvPr id="3" name="Content Placeholder 2"/>
          <p:cNvSpPr>
            <a:spLocks noGrp="1"/>
          </p:cNvSpPr>
          <p:nvPr>
            <p:ph idx="1"/>
          </p:nvPr>
        </p:nvSpPr>
        <p:spPr>
          <a:xfrm>
            <a:off x="152400" y="1143000"/>
            <a:ext cx="7848600" cy="5105400"/>
          </a:xfrm>
        </p:spPr>
        <p:txBody>
          <a:bodyPr>
            <a:normAutofit/>
          </a:bodyPr>
          <a:lstStyle/>
          <a:p>
            <a:pPr>
              <a:buClr>
                <a:schemeClr val="accent2">
                  <a:lumMod val="40000"/>
                  <a:lumOff val="60000"/>
                </a:schemeClr>
              </a:buClr>
              <a:buFont typeface="Wingdings" pitchFamily="2" charset="2"/>
              <a:buChar char="v"/>
            </a:pPr>
            <a:r>
              <a:rPr lang="en-US" sz="2800" dirty="0">
                <a:latin typeface="Candara" pitchFamily="34" charset="0"/>
              </a:rPr>
              <a:t>It is true that the outpouring of the Holy Ghost during the first century may be called the early rain.</a:t>
            </a:r>
          </a:p>
          <a:p>
            <a:pPr>
              <a:buClr>
                <a:schemeClr val="accent2">
                  <a:lumMod val="40000"/>
                  <a:lumOff val="60000"/>
                </a:schemeClr>
              </a:buClr>
              <a:buFont typeface="Wingdings" pitchFamily="2" charset="2"/>
              <a:buChar char="v"/>
            </a:pPr>
            <a:endParaRPr lang="en-US" sz="2800" dirty="0">
              <a:latin typeface="Candara" pitchFamily="34" charset="0"/>
            </a:endParaRPr>
          </a:p>
          <a:p>
            <a:pPr>
              <a:buClr>
                <a:schemeClr val="accent2">
                  <a:lumMod val="40000"/>
                  <a:lumOff val="60000"/>
                </a:schemeClr>
              </a:buClr>
              <a:buFont typeface="Wingdings" pitchFamily="2" charset="2"/>
              <a:buChar char="v"/>
            </a:pPr>
            <a:endParaRPr lang="en-US" sz="2800" dirty="0">
              <a:latin typeface="Candara" pitchFamily="34" charset="0"/>
            </a:endParaRPr>
          </a:p>
          <a:p>
            <a:pPr>
              <a:buClr>
                <a:schemeClr val="accent2">
                  <a:lumMod val="40000"/>
                  <a:lumOff val="60000"/>
                </a:schemeClr>
              </a:buClr>
              <a:buFont typeface="Wingdings" pitchFamily="2" charset="2"/>
              <a:buChar char="v"/>
            </a:pPr>
            <a:endParaRPr lang="en-US" sz="2800" dirty="0">
              <a:latin typeface="Candara" pitchFamily="34" charset="0"/>
            </a:endParaRPr>
          </a:p>
          <a:p>
            <a:pPr>
              <a:buClr>
                <a:schemeClr val="accent2">
                  <a:lumMod val="40000"/>
                  <a:lumOff val="60000"/>
                </a:schemeClr>
              </a:buClr>
              <a:buFont typeface="Wingdings" pitchFamily="2" charset="2"/>
              <a:buChar char="v"/>
            </a:pPr>
            <a:endParaRPr lang="en-US" sz="2800" dirty="0">
              <a:latin typeface="Candara" pitchFamily="34" charset="0"/>
            </a:endParaRPr>
          </a:p>
          <a:p>
            <a:pPr>
              <a:buClr>
                <a:schemeClr val="accent2">
                  <a:lumMod val="40000"/>
                  <a:lumOff val="60000"/>
                </a:schemeClr>
              </a:buClr>
              <a:buFont typeface="Wingdings" pitchFamily="2" charset="2"/>
              <a:buChar char="v"/>
            </a:pPr>
            <a:r>
              <a:rPr lang="en-US" sz="2800" dirty="0">
                <a:latin typeface="Candara" pitchFamily="34" charset="0"/>
              </a:rPr>
              <a:t>The outpouring of the Holy Ghost during this twentieth century may be called the latter rain. </a:t>
            </a:r>
            <a:endParaRPr lang="en-US" sz="2800" dirty="0">
              <a:solidFill>
                <a:schemeClr val="accent5">
                  <a:lumMod val="20000"/>
                  <a:lumOff val="80000"/>
                </a:schemeClr>
              </a:solidFill>
              <a:latin typeface="Candara" pitchFamily="34" charset="0"/>
            </a:endParaRPr>
          </a:p>
        </p:txBody>
      </p:sp>
      <p:pic>
        <p:nvPicPr>
          <p:cNvPr id="4" name="Picture 2" descr="C:\Users\Alyssa\Downloads\Pentecost Fire.gi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164662" y="5334000"/>
            <a:ext cx="827680" cy="1231971"/>
          </a:xfrm>
          <a:prstGeom prst="rect">
            <a:avLst/>
          </a:prstGeom>
          <a:noFill/>
          <a:effectLst>
            <a:glow rad="228600">
              <a:srgbClr val="BA2B0E">
                <a:alpha val="40000"/>
              </a:srgbClr>
            </a:glow>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6477000"/>
            <a:ext cx="9144000" cy="369332"/>
          </a:xfrm>
          <a:prstGeom prst="rect">
            <a:avLst/>
          </a:prstGeom>
          <a:noFill/>
        </p:spPr>
        <p:txBody>
          <a:bodyPr wrap="square" rtlCol="0">
            <a:spAutoFit/>
          </a:bodyPr>
          <a:lstStyle/>
          <a:p>
            <a:r>
              <a:rPr lang="en-US" dirty="0"/>
              <a:t>     Lesson 2: The Historical Record               Global University of Theological Studies</a:t>
            </a:r>
          </a:p>
        </p:txBody>
      </p:sp>
      <p:pic>
        <p:nvPicPr>
          <p:cNvPr id="8194" name="Picture 2" descr="http://aumusiclibrary.files.wordpress.com/2011/02/rain.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667000" y="2133600"/>
            <a:ext cx="3419901" cy="23622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68344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9067800" cy="715962"/>
          </a:xfrm>
        </p:spPr>
        <p:txBody>
          <a:bodyPr>
            <a:noAutofit/>
            <a:scene3d>
              <a:camera prst="orthographicFront"/>
              <a:lightRig rig="threePt" dir="t"/>
            </a:scene3d>
            <a:sp3d extrusionH="57150">
              <a:bevelT w="38100" h="38100" prst="convex"/>
            </a:sp3d>
          </a:bodyPr>
          <a:lstStyle/>
          <a:p>
            <a:r>
              <a:rPr lang="en-US" sz="3100" dirty="0">
                <a:solidFill>
                  <a:schemeClr val="accent5">
                    <a:lumMod val="40000"/>
                    <a:lumOff val="60000"/>
                  </a:schemeClr>
                </a:solidFill>
              </a:rPr>
              <a:t>A. History Of The Church Still Not Completed</a:t>
            </a:r>
          </a:p>
        </p:txBody>
      </p:sp>
      <p:sp>
        <p:nvSpPr>
          <p:cNvPr id="3" name="Content Placeholder 2"/>
          <p:cNvSpPr>
            <a:spLocks noGrp="1"/>
          </p:cNvSpPr>
          <p:nvPr>
            <p:ph idx="1"/>
          </p:nvPr>
        </p:nvSpPr>
        <p:spPr>
          <a:xfrm>
            <a:off x="304800" y="3962400"/>
            <a:ext cx="7848600" cy="5105400"/>
          </a:xfrm>
        </p:spPr>
        <p:txBody>
          <a:bodyPr>
            <a:normAutofit/>
          </a:bodyPr>
          <a:lstStyle/>
          <a:p>
            <a:pPr marL="36576" indent="0" algn="ctr">
              <a:buClr>
                <a:schemeClr val="accent2">
                  <a:lumMod val="40000"/>
                  <a:lumOff val="60000"/>
                </a:schemeClr>
              </a:buClr>
              <a:buNone/>
            </a:pPr>
            <a:r>
              <a:rPr lang="en-US" sz="2800" i="1" dirty="0">
                <a:latin typeface="Candara" pitchFamily="34" charset="0"/>
              </a:rPr>
              <a:t>“Behold the husbandman </a:t>
            </a:r>
            <a:r>
              <a:rPr lang="en-US" sz="2800" i="1" dirty="0" err="1">
                <a:latin typeface="Candara" pitchFamily="34" charset="0"/>
              </a:rPr>
              <a:t>waiteth</a:t>
            </a:r>
            <a:r>
              <a:rPr lang="en-US" sz="2800" i="1" dirty="0">
                <a:latin typeface="Candara" pitchFamily="34" charset="0"/>
              </a:rPr>
              <a:t> for the precious fruit of the earth, and hath long patience for it, until he receive the early and latter rain.” </a:t>
            </a:r>
          </a:p>
          <a:p>
            <a:pPr marL="36576" indent="0" algn="ctr">
              <a:buClr>
                <a:schemeClr val="accent2">
                  <a:lumMod val="40000"/>
                  <a:lumOff val="60000"/>
                </a:schemeClr>
              </a:buClr>
              <a:buNone/>
            </a:pPr>
            <a:r>
              <a:rPr lang="en-US" sz="2800" dirty="0">
                <a:latin typeface="Candara" pitchFamily="34" charset="0"/>
              </a:rPr>
              <a:t>(James 5:7) </a:t>
            </a:r>
            <a:endParaRPr lang="en-US" sz="2800" dirty="0">
              <a:solidFill>
                <a:schemeClr val="accent5">
                  <a:lumMod val="20000"/>
                  <a:lumOff val="80000"/>
                </a:schemeClr>
              </a:solidFill>
              <a:latin typeface="Candara" pitchFamily="34" charset="0"/>
            </a:endParaRPr>
          </a:p>
        </p:txBody>
      </p:sp>
      <p:pic>
        <p:nvPicPr>
          <p:cNvPr id="4" name="Picture 2" descr="C:\Users\Alyssa\Downloads\Pentecost Fire.gi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164662" y="5334000"/>
            <a:ext cx="827680" cy="1231971"/>
          </a:xfrm>
          <a:prstGeom prst="rect">
            <a:avLst/>
          </a:prstGeom>
          <a:noFill/>
          <a:effectLst>
            <a:glow rad="228600">
              <a:srgbClr val="BA2B0E">
                <a:alpha val="40000"/>
              </a:srgbClr>
            </a:glow>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6477000"/>
            <a:ext cx="9144000" cy="369332"/>
          </a:xfrm>
          <a:prstGeom prst="rect">
            <a:avLst/>
          </a:prstGeom>
          <a:noFill/>
        </p:spPr>
        <p:txBody>
          <a:bodyPr wrap="square" rtlCol="0">
            <a:spAutoFit/>
          </a:bodyPr>
          <a:lstStyle/>
          <a:p>
            <a:r>
              <a:rPr lang="en-US" dirty="0"/>
              <a:t>     Lesson 2: The Historical Record               Global University of Theological Studies</a:t>
            </a:r>
          </a:p>
        </p:txBody>
      </p:sp>
      <p:sp>
        <p:nvSpPr>
          <p:cNvPr id="6" name="AutoShape 2" descr="http://www.keyway.ca/jpg/fruit.jpg"/>
          <p:cNvSpPr>
            <a:spLocks noChangeAspect="1" noChangeArrowheads="1"/>
          </p:cNvSpPr>
          <p:nvPr/>
        </p:nvSpPr>
        <p:spPr bwMode="auto">
          <a:xfrm>
            <a:off x="155575" y="-1714500"/>
            <a:ext cx="4286250" cy="35718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172" name="Picture 4" descr="http://www.keyway.ca/jpg/fruit.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2365254" y="990599"/>
            <a:ext cx="3654546" cy="269778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61263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9067800" cy="715962"/>
          </a:xfrm>
        </p:spPr>
        <p:txBody>
          <a:bodyPr>
            <a:noAutofit/>
            <a:scene3d>
              <a:camera prst="orthographicFront"/>
              <a:lightRig rig="threePt" dir="t"/>
            </a:scene3d>
            <a:sp3d extrusionH="57150">
              <a:bevelT w="38100" h="38100" prst="convex"/>
            </a:sp3d>
          </a:bodyPr>
          <a:lstStyle/>
          <a:p>
            <a:r>
              <a:rPr lang="en-US" sz="3100" dirty="0">
                <a:solidFill>
                  <a:schemeClr val="accent5">
                    <a:lumMod val="40000"/>
                    <a:lumOff val="60000"/>
                  </a:schemeClr>
                </a:solidFill>
              </a:rPr>
              <a:t>A. History Of The Church Still Not Completed</a:t>
            </a:r>
          </a:p>
        </p:txBody>
      </p:sp>
      <p:sp>
        <p:nvSpPr>
          <p:cNvPr id="3" name="Content Placeholder 2"/>
          <p:cNvSpPr>
            <a:spLocks noGrp="1"/>
          </p:cNvSpPr>
          <p:nvPr>
            <p:ph idx="1"/>
          </p:nvPr>
        </p:nvSpPr>
        <p:spPr>
          <a:xfrm>
            <a:off x="152400" y="1524000"/>
            <a:ext cx="7848600" cy="5105400"/>
          </a:xfrm>
        </p:spPr>
        <p:txBody>
          <a:bodyPr>
            <a:normAutofit/>
          </a:bodyPr>
          <a:lstStyle/>
          <a:p>
            <a:pPr>
              <a:buClr>
                <a:schemeClr val="accent2">
                  <a:lumMod val="40000"/>
                  <a:lumOff val="60000"/>
                </a:schemeClr>
              </a:buClr>
              <a:buFont typeface="Wingdings" pitchFamily="2" charset="2"/>
              <a:buChar char="v"/>
            </a:pPr>
            <a:r>
              <a:rPr lang="en-US" sz="2800" dirty="0">
                <a:latin typeface="Candara" pitchFamily="34" charset="0"/>
              </a:rPr>
              <a:t>The showers of blessing were outpoured in the first and last centuries of church history. </a:t>
            </a:r>
          </a:p>
          <a:p>
            <a:pPr>
              <a:buClr>
                <a:schemeClr val="accent2">
                  <a:lumMod val="40000"/>
                  <a:lumOff val="60000"/>
                </a:schemeClr>
              </a:buClr>
              <a:buFont typeface="Wingdings" pitchFamily="2" charset="2"/>
              <a:buChar char="v"/>
            </a:pPr>
            <a:endParaRPr lang="en-US" sz="2800" dirty="0">
              <a:latin typeface="Candara" pitchFamily="34" charset="0"/>
            </a:endParaRPr>
          </a:p>
          <a:p>
            <a:pPr>
              <a:buClr>
                <a:schemeClr val="accent2">
                  <a:lumMod val="40000"/>
                  <a:lumOff val="60000"/>
                </a:schemeClr>
              </a:buClr>
              <a:buFont typeface="Wingdings" pitchFamily="2" charset="2"/>
              <a:buChar char="v"/>
            </a:pPr>
            <a:endParaRPr lang="en-US" sz="2800" dirty="0">
              <a:latin typeface="Candara" pitchFamily="34" charset="0"/>
            </a:endParaRPr>
          </a:p>
          <a:p>
            <a:pPr>
              <a:buClr>
                <a:schemeClr val="accent2">
                  <a:lumMod val="40000"/>
                  <a:lumOff val="60000"/>
                </a:schemeClr>
              </a:buClr>
              <a:buFont typeface="Wingdings" pitchFamily="2" charset="2"/>
              <a:buChar char="v"/>
            </a:pPr>
            <a:r>
              <a:rPr lang="en-US" sz="2800" dirty="0">
                <a:latin typeface="Candara" pitchFamily="34" charset="0"/>
              </a:rPr>
              <a:t>Yet throughout all the other                                 centuries the mercy drops have                                  fallen upon hungry hearts.</a:t>
            </a:r>
            <a:endParaRPr lang="en-US" sz="2800" dirty="0">
              <a:solidFill>
                <a:schemeClr val="accent5">
                  <a:lumMod val="20000"/>
                  <a:lumOff val="80000"/>
                </a:schemeClr>
              </a:solidFill>
              <a:latin typeface="Candara" pitchFamily="34" charset="0"/>
            </a:endParaRPr>
          </a:p>
        </p:txBody>
      </p:sp>
      <p:pic>
        <p:nvPicPr>
          <p:cNvPr id="4" name="Picture 2" descr="C:\Users\Alyssa\Downloads\Pentecost Fire.gi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164662" y="5334000"/>
            <a:ext cx="827680" cy="1231971"/>
          </a:xfrm>
          <a:prstGeom prst="rect">
            <a:avLst/>
          </a:prstGeom>
          <a:noFill/>
          <a:effectLst>
            <a:glow rad="228600">
              <a:srgbClr val="BA2B0E">
                <a:alpha val="40000"/>
              </a:srgbClr>
            </a:glow>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6477000"/>
            <a:ext cx="9144000" cy="369332"/>
          </a:xfrm>
          <a:prstGeom prst="rect">
            <a:avLst/>
          </a:prstGeom>
          <a:noFill/>
        </p:spPr>
        <p:txBody>
          <a:bodyPr wrap="square" rtlCol="0">
            <a:spAutoFit/>
          </a:bodyPr>
          <a:lstStyle/>
          <a:p>
            <a:r>
              <a:rPr lang="en-US" dirty="0"/>
              <a:t>     Lesson 2: The Historical Record               Global University of Theological Studies</a:t>
            </a:r>
          </a:p>
        </p:txBody>
      </p:sp>
      <p:pic>
        <p:nvPicPr>
          <p:cNvPr id="6146" name="Picture 2" descr="http://www.sos-arsenic.net/images/monsoon.girl.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680234" y="2667000"/>
            <a:ext cx="1671028" cy="2133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1811674"/>
      </p:ext>
    </p:extLst>
  </p:cSld>
  <p:clrMapOvr>
    <a:masterClrMapping/>
  </p:clrMapOvr>
</p:sld>
</file>

<file path=ppt/theme/theme1.xml><?xml version="1.0" encoding="utf-8"?>
<a:theme xmlns:a="http://schemas.openxmlformats.org/drawingml/2006/main" name="Technic">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10566</TotalTime>
  <Words>1429</Words>
  <Application>Microsoft Office PowerPoint</Application>
  <PresentationFormat>On-screen Show (4:3)</PresentationFormat>
  <Paragraphs>172</Paragraphs>
  <Slides>26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Candara</vt:lpstr>
      <vt:lpstr>Franklin Gothic Book</vt:lpstr>
      <vt:lpstr>Wingdings</vt:lpstr>
      <vt:lpstr>Wingdings 2</vt:lpstr>
      <vt:lpstr>Technic</vt:lpstr>
      <vt:lpstr>H i s t o r y   o f    P E N T E C O S T</vt:lpstr>
      <vt:lpstr>A. History Of The Church Still Not Completed</vt:lpstr>
      <vt:lpstr>A. History Of The Church Still Not Completed</vt:lpstr>
      <vt:lpstr>A. History Of The Church Still Not Completed</vt:lpstr>
      <vt:lpstr>A. History Of The Church Still Not Completed</vt:lpstr>
      <vt:lpstr>A. History Of The Church Still Not Completed</vt:lpstr>
      <vt:lpstr>A. History Of The Church Still Not Completed</vt:lpstr>
      <vt:lpstr>A. History Of The Church Still Not Completed</vt:lpstr>
      <vt:lpstr>A. History Of The Church Still Not Completed</vt:lpstr>
      <vt:lpstr>A. History Of The Church Still Not Completed</vt:lpstr>
      <vt:lpstr>B. Pentecostal Revivals Throughout History</vt:lpstr>
      <vt:lpstr>B. Pentecostal Revivals Throughout History</vt:lpstr>
      <vt:lpstr>B. Pentecostal Revivals Throughout History</vt:lpstr>
      <vt:lpstr>B. Pentecostal Revivals Throughout History</vt:lpstr>
      <vt:lpstr>B. Pentecostal Revivals Throughout History</vt:lpstr>
      <vt:lpstr>B. Pentecostal Revivals Throughout History</vt:lpstr>
      <vt:lpstr>B. Pentecostal Revivals Throughout History</vt:lpstr>
      <vt:lpstr>B. Pentecostal Revivals Throughout History</vt:lpstr>
      <vt:lpstr>B. Pentecostal Revivals Throughout History</vt:lpstr>
      <vt:lpstr>B. Pentecostal Revivals Throughout History</vt:lpstr>
      <vt:lpstr>B. Pentecostal Revivals Throughout History</vt:lpstr>
      <vt:lpstr>B. Pentecostal Revivals Throughout History</vt:lpstr>
      <vt:lpstr>C. Pentecost in the Nineteenth Century</vt:lpstr>
      <vt:lpstr>C. Pentecost in the Nineteenth Century</vt:lpstr>
      <vt:lpstr>C. Pentecost in the Nineteenth Century</vt:lpstr>
      <vt:lpstr>C. Pentecost in the Nineteenth Century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Alyssa</dc:creator>
  <cp:lastModifiedBy>GM Intern1</cp:lastModifiedBy>
  <cp:revision>97</cp:revision>
  <dcterms:created xsi:type="dcterms:W3CDTF">2012-08-21T18:51:11Z</dcterms:created>
  <dcterms:modified xsi:type="dcterms:W3CDTF">2018-05-09T15:37:34Z</dcterms:modified>
</cp:coreProperties>
</file>