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58674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4: Cain And Abel</a:t>
            </a:r>
            <a:endParaRPr lang="en-US" sz="5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C. Cain’s Punishment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9144000" cy="56388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2600" i="1" dirty="0" smtClean="0">
                <a:solidFill>
                  <a:srgbClr val="FFC000"/>
                </a:solidFill>
              </a:rPr>
              <a:t>“My punishment is greater than I can bear” </a:t>
            </a:r>
            <a:endParaRPr lang="en-US" sz="2600" i="1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(</a:t>
            </a:r>
            <a:r>
              <a:rPr lang="en-US" sz="2600" dirty="0" smtClean="0">
                <a:solidFill>
                  <a:srgbClr val="FFC000"/>
                </a:solidFill>
              </a:rPr>
              <a:t>Genesis 4:13</a:t>
            </a:r>
            <a:r>
              <a:rPr lang="en-US" sz="2600" dirty="0" smtClean="0">
                <a:solidFill>
                  <a:srgbClr val="FFC000"/>
                </a:solidFill>
              </a:rPr>
              <a:t>)</a:t>
            </a:r>
          </a:p>
          <a:p>
            <a:pPr algn="ctr">
              <a:buNone/>
            </a:pPr>
            <a:endParaRPr lang="en-US" sz="2600" dirty="0" smtClean="0">
              <a:solidFill>
                <a:srgbClr val="FFC000"/>
              </a:solidFill>
            </a:endParaRPr>
          </a:p>
          <a:p>
            <a:r>
              <a:rPr lang="en-US" sz="2800" dirty="0" smtClean="0"/>
              <a:t>Adam made excuse and tried to hide from God. So it was with his first </a:t>
            </a:r>
            <a:r>
              <a:rPr lang="en-US" sz="2800" dirty="0" smtClean="0"/>
              <a:t>son, Cain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So </a:t>
            </a:r>
            <a:r>
              <a:rPr lang="en-US" sz="2800" dirty="0" smtClean="0"/>
              <a:t>it always has been with the entire human race, the descendants of </a:t>
            </a:r>
            <a:r>
              <a:rPr lang="en-US" sz="2800" dirty="0" smtClean="0"/>
              <a:t>Adam and </a:t>
            </a:r>
            <a:r>
              <a:rPr lang="en-US" sz="2800" dirty="0" smtClean="0"/>
              <a:t>Cain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Sin cannot be hid. “Be sure your sin will find you out.”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Man </a:t>
            </a:r>
            <a:r>
              <a:rPr lang="en-US" sz="2800" dirty="0" smtClean="0"/>
              <a:t>never has </a:t>
            </a:r>
            <a:r>
              <a:rPr lang="en-US" sz="2800" dirty="0" smtClean="0"/>
              <a:t>been able </a:t>
            </a:r>
            <a:r>
              <a:rPr lang="en-US" sz="2800" dirty="0" smtClean="0"/>
              <a:t>to learn this truth.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When </a:t>
            </a:r>
            <a:r>
              <a:rPr lang="en-US" sz="2800" dirty="0" smtClean="0"/>
              <a:t>confronted with his sin, Cain lied and made an excuse</a:t>
            </a:r>
            <a:r>
              <a:rPr lang="en-US" sz="2800" dirty="0" smtClean="0"/>
              <a:t>. “</a:t>
            </a:r>
            <a:r>
              <a:rPr lang="en-US" sz="2800" dirty="0" smtClean="0"/>
              <a:t>I know not. Am I my brother’s keeper?”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C. Cain’s Punishment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63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Cain’s punishment would be severe. Everywhere he went, the ground </a:t>
            </a:r>
            <a:r>
              <a:rPr lang="en-US" sz="2400" dirty="0" smtClean="0"/>
              <a:t>that held </a:t>
            </a:r>
            <a:r>
              <a:rPr lang="en-US" sz="2400" dirty="0" smtClean="0"/>
              <a:t>the blood of his brother would be against him.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Memory </a:t>
            </a:r>
            <a:r>
              <a:rPr lang="en-US" sz="2400" dirty="0" smtClean="0"/>
              <a:t>and remorse </a:t>
            </a:r>
            <a:r>
              <a:rPr lang="en-US" sz="2400" dirty="0" smtClean="0"/>
              <a:t>would always </a:t>
            </a:r>
            <a:r>
              <a:rPr lang="en-US" sz="2400" dirty="0" smtClean="0"/>
              <a:t>follow him, and he would not be content in any one place very long.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would </a:t>
            </a:r>
            <a:r>
              <a:rPr lang="en-US" sz="2400" dirty="0" smtClean="0"/>
              <a:t>be a fugitive and a vagabond.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Like </a:t>
            </a:r>
            <a:r>
              <a:rPr lang="en-US" sz="2400" dirty="0" smtClean="0"/>
              <a:t>thousands of others, Cain now realized that he had done wrong, </a:t>
            </a:r>
            <a:r>
              <a:rPr lang="en-US" sz="2400" dirty="0" smtClean="0"/>
              <a:t>but he </a:t>
            </a:r>
            <a:r>
              <a:rPr lang="en-US" sz="2400" dirty="0" smtClean="0"/>
              <a:t>was still more occupied with his punishment than with the sin that caused it.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C. Cain’s Punishment</a:t>
            </a:r>
            <a:endParaRPr lang="en-US" sz="4000" dirty="0"/>
          </a:p>
        </p:txBody>
      </p:sp>
      <p:pic>
        <p:nvPicPr>
          <p:cNvPr id="7" name="Picture 6" descr="Ocean_waves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0070C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rot="355710">
            <a:off x="5921080" y="312747"/>
            <a:ext cx="1690448" cy="1126965"/>
          </a:xfrm>
          <a:prstGeom prst="rect">
            <a:avLst/>
          </a:prstGeom>
        </p:spPr>
      </p:pic>
      <p:pic>
        <p:nvPicPr>
          <p:cNvPr id="6" name="Picture 5" descr="st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85592">
            <a:off x="7467429" y="293629"/>
            <a:ext cx="1370559" cy="138340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400" b="1" i="1" dirty="0" smtClean="0">
                <a:solidFill>
                  <a:srgbClr val="FFC000"/>
                </a:solidFill>
              </a:rPr>
              <a:t>“And Cain went out from the presence of the Lord, and dwelt in the land </a:t>
            </a:r>
            <a:r>
              <a:rPr lang="en-US" sz="2400" b="1" i="1" dirty="0" smtClean="0">
                <a:solidFill>
                  <a:srgbClr val="FFC000"/>
                </a:solidFill>
              </a:rPr>
              <a:t>of Nod</a:t>
            </a:r>
            <a:r>
              <a:rPr lang="en-US" sz="2400" b="1" i="1" dirty="0" smtClean="0">
                <a:solidFill>
                  <a:srgbClr val="FFC000"/>
                </a:solidFill>
              </a:rPr>
              <a:t>” </a:t>
            </a:r>
            <a:r>
              <a:rPr lang="en-US" sz="2400" b="1" dirty="0" smtClean="0">
                <a:solidFill>
                  <a:srgbClr val="FFC000"/>
                </a:solidFill>
              </a:rPr>
              <a:t>(Genesis 4:16</a:t>
            </a:r>
            <a:r>
              <a:rPr lang="en-US" sz="2400" b="1" dirty="0" smtClean="0">
                <a:solidFill>
                  <a:srgbClr val="FFC000"/>
                </a:solidFill>
              </a:rPr>
              <a:t>) </a:t>
            </a:r>
          </a:p>
          <a:p>
            <a:endParaRPr lang="en-US" sz="2400" i="1" dirty="0" smtClean="0"/>
          </a:p>
          <a:p>
            <a:r>
              <a:rPr lang="en-US" sz="2400" dirty="0" smtClean="0"/>
              <a:t>Nod </a:t>
            </a:r>
            <a:r>
              <a:rPr lang="en-US" sz="2400" dirty="0" smtClean="0"/>
              <a:t>means </a:t>
            </a:r>
            <a:r>
              <a:rPr lang="en-US" sz="2400" i="1" dirty="0" smtClean="0"/>
              <a:t>“wandering.” </a:t>
            </a:r>
            <a:r>
              <a:rPr lang="en-US" sz="2400" dirty="0" smtClean="0"/>
              <a:t>There is no peace or rest for </a:t>
            </a:r>
            <a:r>
              <a:rPr lang="en-US" sz="2400" dirty="0" smtClean="0"/>
              <a:t>the wicked</a:t>
            </a:r>
            <a:r>
              <a:rPr lang="en-US" sz="2400" dirty="0" smtClean="0"/>
              <a:t>. </a:t>
            </a:r>
            <a:r>
              <a:rPr lang="en-US" sz="2400" dirty="0" smtClean="0"/>
              <a:t>They </a:t>
            </a:r>
            <a:r>
              <a:rPr lang="en-US" sz="2400" dirty="0" smtClean="0"/>
              <a:t>are like the waves of the sea, like wandering stars lost in the darkness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US" sz="2400" dirty="0" smtClean="0"/>
              <a:t>Cain’s </a:t>
            </a:r>
            <a:r>
              <a:rPr lang="en-US" sz="2400" dirty="0" smtClean="0"/>
              <a:t>greatest punishment was that of going out from the presence of God.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What complete </a:t>
            </a:r>
            <a:r>
              <a:rPr lang="en-US" sz="2400" dirty="0" smtClean="0"/>
              <a:t>and utter hopeless despair, gloom, sorrow, and remorse!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Such </a:t>
            </a:r>
            <a:r>
              <a:rPr lang="en-US" sz="2400" dirty="0" smtClean="0"/>
              <a:t>is the </a:t>
            </a:r>
            <a:r>
              <a:rPr lang="en-US" sz="2400" dirty="0" smtClean="0"/>
              <a:t>punishment of </a:t>
            </a:r>
            <a:r>
              <a:rPr lang="en-US" sz="2400" dirty="0" smtClean="0"/>
              <a:t>a sinner banished from the presence of God.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</a:t>
            </a:r>
            <a:r>
              <a:rPr lang="en-US" sz="4000" dirty="0" smtClean="0"/>
              <a:t>. Two Classes Of People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2438400"/>
            <a:ext cx="89916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    Cain </a:t>
            </a:r>
            <a:r>
              <a:rPr lang="en-US" sz="2600" dirty="0" smtClean="0"/>
              <a:t>and Abel are representatives of two classes of people, of two </a:t>
            </a:r>
            <a:r>
              <a:rPr lang="en-US" sz="2600" dirty="0" smtClean="0"/>
              <a:t>religions. Both </a:t>
            </a:r>
            <a:r>
              <a:rPr lang="en-US" sz="2600" dirty="0" smtClean="0"/>
              <a:t>were children of fallen parents, born outside of the Garden after the Fall.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3200" dirty="0" smtClean="0"/>
              <a:t>Both needed </a:t>
            </a:r>
            <a:r>
              <a:rPr lang="en-US" sz="3200" dirty="0" smtClean="0"/>
              <a:t>salvation.</a:t>
            </a:r>
            <a:endParaRPr lang="en-US" sz="3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nset-Beach.jpg"/>
          <p:cNvPicPr>
            <a:picLocks noChangeAspect="1"/>
          </p:cNvPicPr>
          <p:nvPr/>
        </p:nvPicPr>
        <p:blipFill>
          <a:blip r:embed="rId3" cstate="print"/>
          <a:srcRect l="13778"/>
          <a:stretch>
            <a:fillRect/>
          </a:stretch>
        </p:blipFill>
        <p:spPr>
          <a:xfrm rot="767594">
            <a:off x="6939166" y="4757528"/>
            <a:ext cx="1856758" cy="1615088"/>
          </a:xfrm>
          <a:prstGeom prst="rect">
            <a:avLst/>
          </a:prstGeom>
        </p:spPr>
      </p:pic>
      <p:pic>
        <p:nvPicPr>
          <p:cNvPr id="9" name="Picture 8" descr="Night-Time-Beach-Scene--Tawharanui--New-Zealand--2010--001--Scaled.jpg"/>
          <p:cNvPicPr>
            <a:picLocks noChangeAspect="1"/>
          </p:cNvPicPr>
          <p:nvPr/>
        </p:nvPicPr>
        <p:blipFill>
          <a:blip r:embed="rId4" cstate="print"/>
          <a:srcRect l="3333" t="6281" r="3333" b="5067"/>
          <a:stretch>
            <a:fillRect/>
          </a:stretch>
        </p:blipFill>
        <p:spPr>
          <a:xfrm rot="20816662">
            <a:off x="367347" y="619944"/>
            <a:ext cx="2286000" cy="1489982"/>
          </a:xfrm>
          <a:prstGeom prst="rect">
            <a:avLst/>
          </a:prstGeom>
        </p:spPr>
      </p:pic>
      <p:pic>
        <p:nvPicPr>
          <p:cNvPr id="8" name="Picture 7" descr="su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20175">
            <a:off x="6744713" y="262756"/>
            <a:ext cx="1994405" cy="1905000"/>
          </a:xfrm>
          <a:prstGeom prst="rect">
            <a:avLst/>
          </a:prstGeom>
        </p:spPr>
      </p:pic>
      <p:pic>
        <p:nvPicPr>
          <p:cNvPr id="7" name="Picture 6" descr="moon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987260">
            <a:off x="470742" y="4636612"/>
            <a:ext cx="1745656" cy="17596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32232"/>
            <a:ext cx="8229600" cy="1399032"/>
          </a:xfrm>
        </p:spPr>
        <p:txBody>
          <a:bodyPr>
            <a:noAutofit/>
          </a:bodyPr>
          <a:lstStyle/>
          <a:p>
            <a:r>
              <a:rPr lang="en-US" sz="4000" dirty="0" smtClean="0"/>
              <a:t>D</a:t>
            </a:r>
            <a:r>
              <a:rPr lang="en-US" sz="4000" dirty="0" smtClean="0"/>
              <a:t>. Two Classes Of People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52400" y="2027237"/>
            <a:ext cx="4343400" cy="345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2400" dirty="0" smtClean="0"/>
              <a:t>Cain </a:t>
            </a:r>
            <a:r>
              <a:rPr lang="en-US" sz="2400" dirty="0" smtClean="0"/>
              <a:t>represents a religion of good works, a </a:t>
            </a:r>
            <a:r>
              <a:rPr lang="en-US" sz="2400" dirty="0" smtClean="0"/>
              <a:t>religion that </a:t>
            </a:r>
            <a:r>
              <a:rPr lang="en-US" sz="2400" dirty="0" smtClean="0"/>
              <a:t>denies the </a:t>
            </a:r>
            <a:r>
              <a:rPr lang="en-US" sz="2400" dirty="0" smtClean="0"/>
              <a:t>Atonement, and </a:t>
            </a:r>
            <a:r>
              <a:rPr lang="en-US" sz="2400" dirty="0" smtClean="0"/>
              <a:t>has only a form of godliness but denies the power thereof. </a:t>
            </a:r>
            <a:endParaRPr lang="en-US" sz="24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953000" y="2103437"/>
            <a:ext cx="3886200" cy="28495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sz="2400" dirty="0" smtClean="0"/>
              <a:t>Abel represents a religion that has faith in the finished work of Calvary and knows the need of repentance and the new birth.</a:t>
            </a:r>
            <a:endParaRPr lang="en-US" sz="2800" dirty="0" smtClean="0">
              <a:solidFill>
                <a:srgbClr val="FFC000"/>
              </a:solidFill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6248"/>
            <a:ext cx="8686800" cy="301752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32232"/>
            <a:ext cx="8229600" cy="1399032"/>
          </a:xfrm>
        </p:spPr>
        <p:txBody>
          <a:bodyPr>
            <a:noAutofit/>
          </a:bodyPr>
          <a:lstStyle/>
          <a:p>
            <a:r>
              <a:rPr lang="en-US" sz="4000" dirty="0" smtClean="0"/>
              <a:t>E. Enoch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914400"/>
            <a:ext cx="8915400" cy="419100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Genesis </a:t>
            </a:r>
            <a:r>
              <a:rPr lang="en-US" sz="2400" dirty="0" smtClean="0"/>
              <a:t>4 gives the names of the lineage of Cain down to the seventh generation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These all were godless and materialistic and all eventually perished in the Flood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This chapter closes with the birth of Adam’s third son, Seth, from which Jesus </a:t>
            </a:r>
            <a:r>
              <a:rPr lang="en-US" sz="2400" dirty="0" smtClean="0"/>
              <a:t>Christ would </a:t>
            </a:r>
            <a:r>
              <a:rPr lang="en-US" sz="2400" dirty="0" smtClean="0"/>
              <a:t>be born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6248"/>
            <a:ext cx="8686800" cy="301752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12" name="Picture 11" descr="manger-ba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4267200"/>
            <a:ext cx="2978166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32232"/>
            <a:ext cx="8229600" cy="1399032"/>
          </a:xfrm>
        </p:spPr>
        <p:txBody>
          <a:bodyPr>
            <a:noAutofit/>
          </a:bodyPr>
          <a:lstStyle/>
          <a:p>
            <a:r>
              <a:rPr lang="en-US" sz="4000" dirty="0" smtClean="0"/>
              <a:t>E. Enoch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9144000" cy="5715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“</a:t>
            </a:r>
            <a:r>
              <a:rPr lang="en-US" sz="2400" i="1" dirty="0" smtClean="0">
                <a:solidFill>
                  <a:srgbClr val="FFC000"/>
                </a:solidFill>
              </a:rPr>
              <a:t>God created man, in </a:t>
            </a:r>
            <a:r>
              <a:rPr lang="en-US" sz="2400" i="1" dirty="0" smtClean="0">
                <a:solidFill>
                  <a:srgbClr val="FFC000"/>
                </a:solidFill>
              </a:rPr>
              <a:t>the likeness </a:t>
            </a:r>
            <a:r>
              <a:rPr lang="en-US" sz="2400" i="1" dirty="0" smtClean="0">
                <a:solidFill>
                  <a:srgbClr val="FFC000"/>
                </a:solidFill>
              </a:rPr>
              <a:t>of God made he him”</a:t>
            </a:r>
            <a:r>
              <a:rPr lang="en-US" sz="2400" dirty="0" smtClean="0">
                <a:solidFill>
                  <a:srgbClr val="FFC000"/>
                </a:solidFill>
              </a:rPr>
              <a:t> (Genesis 5:1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</a:p>
          <a:p>
            <a:pPr algn="ctr">
              <a:buNone/>
            </a:pPr>
            <a:endParaRPr lang="en-US" sz="240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“</a:t>
            </a:r>
            <a:r>
              <a:rPr lang="en-US" sz="2400" i="1" dirty="0" smtClean="0">
                <a:solidFill>
                  <a:srgbClr val="FFC000"/>
                </a:solidFill>
              </a:rPr>
              <a:t>And Adam . . . begat a son in his </a:t>
            </a:r>
            <a:r>
              <a:rPr lang="en-US" sz="2400" i="1" dirty="0" smtClean="0">
                <a:solidFill>
                  <a:srgbClr val="FFC000"/>
                </a:solidFill>
              </a:rPr>
              <a:t>own likeness</a:t>
            </a:r>
            <a:r>
              <a:rPr lang="en-US" sz="2400" i="1" dirty="0" smtClean="0">
                <a:solidFill>
                  <a:srgbClr val="FFC000"/>
                </a:solidFill>
              </a:rPr>
              <a:t>, after his image” </a:t>
            </a:r>
            <a:r>
              <a:rPr lang="en-US" sz="2400" dirty="0" smtClean="0">
                <a:solidFill>
                  <a:srgbClr val="FFC000"/>
                </a:solidFill>
              </a:rPr>
              <a:t>(Genesis 5:3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proves that we are all made in the </a:t>
            </a:r>
            <a:r>
              <a:rPr lang="en-US" sz="2400" dirty="0" smtClean="0"/>
              <a:t>likeness of Adam. </a:t>
            </a:r>
          </a:p>
          <a:p>
            <a:endParaRPr lang="en-US" sz="2400" dirty="0" smtClean="0"/>
          </a:p>
          <a:p>
            <a:r>
              <a:rPr lang="en-US" sz="2400" dirty="0" smtClean="0"/>
              <a:t>Genesis </a:t>
            </a:r>
            <a:r>
              <a:rPr lang="en-US" sz="2400" dirty="0" smtClean="0"/>
              <a:t>5 traces the lineage of Seth, and each one ends with death.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Eight times </a:t>
            </a:r>
            <a:r>
              <a:rPr lang="en-US" sz="2400" dirty="0" smtClean="0"/>
              <a:t>we read, “And he died.” There is an exception when we come to Enoch, </a:t>
            </a:r>
            <a:r>
              <a:rPr lang="en-US" sz="2400" dirty="0" smtClean="0"/>
              <a:t>the seventh </a:t>
            </a:r>
            <a:r>
              <a:rPr lang="en-US" sz="2400" dirty="0" smtClean="0"/>
              <a:t>from Adam.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Enoch </a:t>
            </a:r>
            <a:r>
              <a:rPr lang="en-US" sz="2400" dirty="0" smtClean="0"/>
              <a:t>was a wonderful character. He is one of but two men </a:t>
            </a:r>
            <a:r>
              <a:rPr lang="en-US" sz="2400" dirty="0" smtClean="0"/>
              <a:t>who went </a:t>
            </a:r>
            <a:r>
              <a:rPr lang="en-US" sz="2400" dirty="0" smtClean="0"/>
              <a:t>to Heaven without dying.</a:t>
            </a: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6248"/>
            <a:ext cx="8686800" cy="301752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332232"/>
            <a:ext cx="8229600" cy="1399032"/>
          </a:xfrm>
        </p:spPr>
        <p:txBody>
          <a:bodyPr>
            <a:noAutofit/>
          </a:bodyPr>
          <a:lstStyle/>
          <a:p>
            <a:r>
              <a:rPr lang="en-US" sz="4000" dirty="0" smtClean="0"/>
              <a:t>E. Enoch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76200" y="990600"/>
            <a:ext cx="9144000" cy="5715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Enoch may be studied by the following</a:t>
            </a:r>
            <a:r>
              <a:rPr lang="en-US" sz="2400" dirty="0" smtClean="0"/>
              <a:t>:</a:t>
            </a:r>
          </a:p>
          <a:p>
            <a:endParaRPr lang="en-US" sz="800" dirty="0" smtClean="0"/>
          </a:p>
          <a:p>
            <a:pPr lvl="1"/>
            <a:r>
              <a:rPr lang="en-US" sz="2000" dirty="0" smtClean="0"/>
              <a:t>1. He walked with God. (See Genesis 5:24.)</a:t>
            </a:r>
          </a:p>
          <a:p>
            <a:pPr lvl="1"/>
            <a:r>
              <a:rPr lang="en-US" sz="2000" dirty="0" smtClean="0"/>
              <a:t>2. He pleased God. (See Hebrews 11:5.)</a:t>
            </a:r>
          </a:p>
          <a:p>
            <a:pPr lvl="1"/>
            <a:r>
              <a:rPr lang="en-US" sz="2000" dirty="0" smtClean="0"/>
              <a:t>3. He preached and warned of coming judgment. (See Jude 14.)</a:t>
            </a:r>
          </a:p>
          <a:p>
            <a:pPr lvl="1"/>
            <a:r>
              <a:rPr lang="en-US" sz="2000" dirty="0" smtClean="0"/>
              <a:t>4. He named his son, Methuselah, revealing the revelation he </a:t>
            </a:r>
            <a:r>
              <a:rPr lang="en-US" sz="2000" dirty="0" smtClean="0"/>
              <a:t>had   	   received </a:t>
            </a:r>
            <a:r>
              <a:rPr lang="en-US" sz="2000" dirty="0" smtClean="0"/>
              <a:t>of coming judgment. </a:t>
            </a:r>
            <a:r>
              <a:rPr lang="en-US" sz="2000" i="1" dirty="0" smtClean="0"/>
              <a:t>Methuselah means, “When he is </a:t>
            </a:r>
            <a:r>
              <a:rPr lang="en-US" sz="2000" i="1" dirty="0" smtClean="0"/>
              <a:t>	   dead it </a:t>
            </a:r>
            <a:r>
              <a:rPr lang="en-US" sz="2000" dirty="0" smtClean="0"/>
              <a:t>shall </a:t>
            </a:r>
            <a:r>
              <a:rPr lang="en-US" sz="2000" dirty="0" smtClean="0"/>
              <a:t>be sent.” This may be one reason Methuselah lived </a:t>
            </a:r>
            <a:r>
              <a:rPr lang="en-US" sz="2000" dirty="0" smtClean="0"/>
              <a:t>	   so </a:t>
            </a:r>
            <a:r>
              <a:rPr lang="en-US" sz="2000" dirty="0" smtClean="0"/>
              <a:t>long.</a:t>
            </a:r>
          </a:p>
          <a:p>
            <a:pPr lvl="1"/>
            <a:r>
              <a:rPr lang="en-US" sz="2000" dirty="0" smtClean="0"/>
              <a:t>5. He is a type of the church to be caught away when Jesus </a:t>
            </a:r>
            <a:r>
              <a:rPr lang="en-US" sz="2000" dirty="0" smtClean="0"/>
              <a:t>	   comes.</a:t>
            </a:r>
          </a:p>
          <a:p>
            <a:pPr lvl="1"/>
            <a:endParaRPr lang="en-US" sz="1800" dirty="0" smtClean="0"/>
          </a:p>
          <a:p>
            <a:r>
              <a:rPr lang="en-US" sz="2400" dirty="0" smtClean="0"/>
              <a:t>Before the Flood there was great spiritual darkness, but the testimony </a:t>
            </a:r>
            <a:r>
              <a:rPr lang="en-US" sz="2400" dirty="0" smtClean="0"/>
              <a:t>of Enoch </a:t>
            </a:r>
            <a:r>
              <a:rPr lang="en-US" sz="2400" dirty="0" smtClean="0"/>
              <a:t>stands out like a beacon light. So it is with the true church today.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6248"/>
            <a:ext cx="8686800" cy="301752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A. </a:t>
            </a:r>
            <a:r>
              <a:rPr lang="en-US" sz="4000" dirty="0" smtClean="0"/>
              <a:t>The Two Offerings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9916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above verse does not state that Abel was a more excellent man than </a:t>
            </a:r>
            <a:r>
              <a:rPr lang="en-US" sz="2800" dirty="0" smtClean="0"/>
              <a:t>Cain. </a:t>
            </a:r>
          </a:p>
          <a:p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 smtClean="0"/>
              <a:t>was Abel’s sacrifice that was more excellent.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Cain </a:t>
            </a:r>
            <a:r>
              <a:rPr lang="en-US" sz="2800" dirty="0" smtClean="0"/>
              <a:t>was a religious man. He was </a:t>
            </a:r>
            <a:r>
              <a:rPr lang="en-US" sz="2800" dirty="0" smtClean="0"/>
              <a:t>no infidel </a:t>
            </a:r>
            <a:r>
              <a:rPr lang="en-US" sz="2800" dirty="0" smtClean="0"/>
              <a:t>or atheist.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He </a:t>
            </a:r>
            <a:r>
              <a:rPr lang="en-US" sz="2800" dirty="0" smtClean="0"/>
              <a:t>acknowledged the existence of God and was prepared to </a:t>
            </a:r>
            <a:r>
              <a:rPr lang="en-US" sz="2800" dirty="0" smtClean="0"/>
              <a:t>worship Him </a:t>
            </a:r>
            <a:r>
              <a:rPr lang="en-US" sz="2800" dirty="0" smtClean="0"/>
              <a:t>in his own way.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936248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i="1" dirty="0" smtClean="0">
                <a:solidFill>
                  <a:srgbClr val="FFC000"/>
                </a:solidFill>
              </a:rPr>
              <a:t>“By faith Abel offered unto God a more excellent sacrifice than Cain” </a:t>
            </a:r>
            <a:r>
              <a:rPr lang="en-US" sz="2600" dirty="0" smtClean="0">
                <a:solidFill>
                  <a:srgbClr val="FFC000"/>
                </a:solidFill>
              </a:rPr>
              <a:t>(Hebrews 11:4)</a:t>
            </a:r>
            <a:endParaRPr lang="en-US" sz="26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A. </a:t>
            </a:r>
            <a:r>
              <a:rPr lang="en-US" sz="4000" dirty="0" smtClean="0"/>
              <a:t>The Two Offerings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Cain might have been a fine man in many ways, but he was not a </a:t>
            </a:r>
            <a:r>
              <a:rPr lang="en-US" sz="2400" dirty="0" smtClean="0"/>
              <a:t>spiritual man </a:t>
            </a:r>
            <a:r>
              <a:rPr lang="en-US" sz="2400" dirty="0" smtClean="0"/>
              <a:t>of faith.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The </a:t>
            </a:r>
            <a:r>
              <a:rPr lang="en-US" sz="2400" dirty="0" smtClean="0"/>
              <a:t>sacrifice that he brought to the Lord proved this.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No </a:t>
            </a:r>
            <a:r>
              <a:rPr lang="en-US" sz="2400" dirty="0" smtClean="0"/>
              <a:t>doubt </a:t>
            </a:r>
            <a:r>
              <a:rPr lang="en-US" sz="2400" dirty="0" smtClean="0"/>
              <a:t>Cain’s offering </a:t>
            </a:r>
            <a:r>
              <a:rPr lang="en-US" sz="2400" dirty="0" smtClean="0"/>
              <a:t>was a very beautiful one. Very likely he had selected the choicest fruits </a:t>
            </a:r>
            <a:r>
              <a:rPr lang="en-US" sz="2400" dirty="0" smtClean="0"/>
              <a:t>and the </a:t>
            </a:r>
            <a:r>
              <a:rPr lang="en-US" sz="2400" dirty="0" smtClean="0"/>
              <a:t>most beautiful flowers.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No </a:t>
            </a:r>
            <a:r>
              <a:rPr lang="en-US" sz="2400" dirty="0" smtClean="0"/>
              <a:t>doubt he had worked hard to prepare a beautiful </a:t>
            </a:r>
            <a:r>
              <a:rPr lang="en-US" sz="2400" dirty="0" smtClean="0"/>
              <a:t>and attractive </a:t>
            </a:r>
            <a:r>
              <a:rPr lang="en-US" sz="2400" dirty="0" smtClean="0"/>
              <a:t>altar.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What </a:t>
            </a:r>
            <a:r>
              <a:rPr lang="en-US" sz="2600" dirty="0" smtClean="0">
                <a:solidFill>
                  <a:srgbClr val="FFC000"/>
                </a:solidFill>
              </a:rPr>
              <a:t>was wrong with it? Why did God not accept it?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A. </a:t>
            </a:r>
            <a:r>
              <a:rPr lang="en-US" sz="4000" dirty="0" smtClean="0"/>
              <a:t>The Two Offerings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5715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Let us list the reasons it was unacceptable to the Lord</a:t>
            </a:r>
            <a:r>
              <a:rPr lang="en-US" sz="2400" dirty="0" smtClean="0"/>
              <a:t>: </a:t>
            </a:r>
          </a:p>
          <a:p>
            <a:endParaRPr lang="en-US" sz="800" dirty="0" smtClean="0"/>
          </a:p>
          <a:p>
            <a:pPr lvl="1"/>
            <a:r>
              <a:rPr lang="en-US" sz="2200" dirty="0" smtClean="0"/>
              <a:t>1. Cain’s offering was bloodless, and “without shedding of blood is </a:t>
            </a:r>
            <a:r>
              <a:rPr lang="en-US" sz="2200" dirty="0" smtClean="0"/>
              <a:t>no remission</a:t>
            </a:r>
            <a:r>
              <a:rPr lang="en-US" sz="2200" dirty="0" smtClean="0"/>
              <a:t>” (Hebrews 9:22</a:t>
            </a:r>
            <a:r>
              <a:rPr lang="en-US" sz="2200" dirty="0" smtClean="0"/>
              <a:t>).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2. It was the work of his own hands</a:t>
            </a:r>
            <a:r>
              <a:rPr lang="en-US" sz="2200" dirty="0" smtClean="0"/>
              <a:t>.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3. It was the fruit of the ground, but God had cursed the ground. (</a:t>
            </a:r>
            <a:r>
              <a:rPr lang="en-US" sz="2200" dirty="0" smtClean="0"/>
              <a:t>See Genesis 3:17)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4. It completely lacked the element of faith.</a:t>
            </a:r>
            <a:endParaRPr lang="en-US" sz="2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fruit bask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228600"/>
            <a:ext cx="2540000" cy="1671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am_and_e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63525">
            <a:off x="5977793" y="414419"/>
            <a:ext cx="2308103" cy="27193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A. </a:t>
            </a:r>
            <a:r>
              <a:rPr lang="en-US" sz="4000" dirty="0" smtClean="0"/>
              <a:t>The Two Offerings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0"/>
            <a:ext cx="9144000" cy="5715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Now let us consider why God accepted the sacrifice of Abel</a:t>
            </a:r>
            <a:r>
              <a:rPr lang="en-US" sz="2400" dirty="0" smtClean="0"/>
              <a:t>.</a:t>
            </a:r>
          </a:p>
          <a:p>
            <a:endParaRPr lang="en-US" sz="800" dirty="0" smtClean="0"/>
          </a:p>
          <a:p>
            <a:pPr lvl="1"/>
            <a:r>
              <a:rPr lang="en-US" sz="1800" dirty="0" smtClean="0"/>
              <a:t>1. Abel recognized that blood had to be shed for the remission of sin</a:t>
            </a:r>
            <a:r>
              <a:rPr lang="en-US" sz="1800" dirty="0" smtClean="0"/>
              <a:t>.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2. Abel offered a more excellent sacrifice because he did it “by faith</a:t>
            </a:r>
            <a:r>
              <a:rPr lang="en-US" sz="1800" dirty="0" smtClean="0"/>
              <a:t>.” “</a:t>
            </a:r>
            <a:r>
              <a:rPr lang="en-US" sz="1800" dirty="0" smtClean="0"/>
              <a:t>Faith cometh by hearing” (Romans 10:17). Both Cain and Abel </a:t>
            </a:r>
            <a:r>
              <a:rPr lang="en-US" sz="1800" dirty="0" smtClean="0"/>
              <a:t>had been </a:t>
            </a:r>
            <a:r>
              <a:rPr lang="en-US" sz="1800" dirty="0" smtClean="0"/>
              <a:t>told of God’s act in the Garden in clothing their parents with </a:t>
            </a:r>
            <a:r>
              <a:rPr lang="en-US" sz="1800" dirty="0" smtClean="0"/>
              <a:t>the skins </a:t>
            </a:r>
            <a:r>
              <a:rPr lang="en-US" sz="1800" dirty="0" smtClean="0"/>
              <a:t>of animals signifying that blood had to be shed. However, it </a:t>
            </a:r>
            <a:r>
              <a:rPr lang="en-US" sz="1800" dirty="0" smtClean="0"/>
              <a:t>was Abel </a:t>
            </a:r>
            <a:r>
              <a:rPr lang="en-US" sz="1800" dirty="0" smtClean="0"/>
              <a:t>who believed and obeyed.</a:t>
            </a:r>
            <a:endParaRPr lang="en-US" sz="1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cain and abel's offer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71378">
            <a:off x="511751" y="838200"/>
            <a:ext cx="28956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A. </a:t>
            </a:r>
            <a:r>
              <a:rPr lang="en-US" sz="4000" dirty="0" smtClean="0"/>
              <a:t>The Two Offerings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4953000"/>
            <a:ext cx="9144000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     </a:t>
            </a:r>
            <a:r>
              <a:rPr lang="en-US" sz="2600" dirty="0" smtClean="0"/>
              <a:t>Undoubtedly</a:t>
            </a:r>
            <a:r>
              <a:rPr lang="en-US" sz="2600" dirty="0" smtClean="0"/>
              <a:t>, God accepted Abel’s sacrifice by sending fire to consume </a:t>
            </a:r>
            <a:r>
              <a:rPr lang="en-US" sz="2600" dirty="0" smtClean="0"/>
              <a:t>the sacrifice</a:t>
            </a:r>
            <a:r>
              <a:rPr lang="en-US" sz="2600" dirty="0" smtClean="0"/>
              <a:t>. There was no visible sign of divine approval for Cain’s sacrifice.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9" name="Picture 8" descr="able_and_cain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890524"/>
            <a:ext cx="3276600" cy="3910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B. The First Murder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/>
              <a:t>Cain was angry that all his work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 would </a:t>
            </a:r>
            <a:r>
              <a:rPr lang="en-US" sz="2400" dirty="0" smtClean="0"/>
              <a:t>stand for nothing.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was angry </a:t>
            </a:r>
            <a:r>
              <a:rPr lang="en-US" sz="2400" dirty="0" smtClean="0"/>
              <a:t>that the </a:t>
            </a:r>
            <a:r>
              <a:rPr lang="en-US" sz="2400" dirty="0" smtClean="0"/>
              <a:t>sacrifice of his younger brother should be preferred above his own.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was </a:t>
            </a:r>
            <a:r>
              <a:rPr lang="en-US" sz="2400" dirty="0" smtClean="0"/>
              <a:t>angry and </a:t>
            </a:r>
            <a:r>
              <a:rPr lang="en-US" sz="2400" dirty="0" smtClean="0"/>
              <a:t>jealous of his younger brother.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was fearful that he would lose his </a:t>
            </a:r>
            <a:r>
              <a:rPr lang="en-US" sz="2400" dirty="0" smtClean="0"/>
              <a:t>birthright and </a:t>
            </a:r>
            <a:r>
              <a:rPr lang="en-US" sz="2400" dirty="0" smtClean="0"/>
              <a:t>that Abel would rule over him.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His </a:t>
            </a:r>
            <a:r>
              <a:rPr lang="en-US" sz="2400" dirty="0" smtClean="0"/>
              <a:t>pride and self-righteousness were hurt. </a:t>
            </a:r>
            <a:r>
              <a:rPr lang="en-US" sz="2400" dirty="0" smtClean="0"/>
              <a:t>His attitude </a:t>
            </a:r>
            <a:r>
              <a:rPr lang="en-US" sz="2400" dirty="0" smtClean="0"/>
              <a:t>showed just how wrong Cain really was.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angry-k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31379">
            <a:off x="5807281" y="333673"/>
            <a:ext cx="2666806" cy="1776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B. The First Murder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6388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 </a:t>
            </a:r>
            <a:r>
              <a:rPr lang="en-US" sz="2400" dirty="0" smtClean="0"/>
              <a:t>God spoke to Cain and tried to give him a second chance. </a:t>
            </a:r>
            <a:endParaRPr lang="en-US" sz="2400" dirty="0" smtClean="0"/>
          </a:p>
          <a:p>
            <a:endParaRPr lang="en-US" sz="2400" dirty="0" smtClean="0"/>
          </a:p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     “</a:t>
            </a:r>
            <a:r>
              <a:rPr lang="en-US" sz="2400" i="1" dirty="0" smtClean="0">
                <a:solidFill>
                  <a:srgbClr val="FFC000"/>
                </a:solidFill>
              </a:rPr>
              <a:t>If thou doest </a:t>
            </a:r>
            <a:r>
              <a:rPr lang="en-US" sz="2400" i="1" dirty="0" smtClean="0">
                <a:solidFill>
                  <a:srgbClr val="FFC000"/>
                </a:solidFill>
              </a:rPr>
              <a:t>well, shalt </a:t>
            </a:r>
            <a:r>
              <a:rPr lang="en-US" sz="2400" i="1" dirty="0" smtClean="0">
                <a:solidFill>
                  <a:srgbClr val="FFC000"/>
                </a:solidFill>
              </a:rPr>
              <a:t>thou not be accepted? and if thou doest not well, sin </a:t>
            </a:r>
            <a:r>
              <a:rPr lang="en-US" sz="2400" i="1" dirty="0" err="1" smtClean="0">
                <a:solidFill>
                  <a:srgbClr val="FFC000"/>
                </a:solidFill>
              </a:rPr>
              <a:t>lieth</a:t>
            </a:r>
            <a:r>
              <a:rPr lang="en-US" sz="2400" i="1" dirty="0" smtClean="0">
                <a:solidFill>
                  <a:srgbClr val="FFC000"/>
                </a:solidFill>
              </a:rPr>
              <a:t> at the door. And </a:t>
            </a:r>
            <a:r>
              <a:rPr lang="en-US" sz="2400" i="1" dirty="0" smtClean="0">
                <a:solidFill>
                  <a:srgbClr val="FFC000"/>
                </a:solidFill>
              </a:rPr>
              <a:t>unto thee </a:t>
            </a:r>
            <a:r>
              <a:rPr lang="en-US" sz="2400" i="1" dirty="0" smtClean="0">
                <a:solidFill>
                  <a:srgbClr val="FFC000"/>
                </a:solidFill>
              </a:rPr>
              <a:t>shall be his desire, and thou shalt rule over him” </a:t>
            </a:r>
            <a:r>
              <a:rPr lang="en-US" sz="2400" dirty="0" smtClean="0">
                <a:solidFill>
                  <a:srgbClr val="FFC000"/>
                </a:solidFill>
              </a:rPr>
              <a:t>(Genesis 4:7</a:t>
            </a:r>
            <a:r>
              <a:rPr lang="en-US" sz="2400" dirty="0" smtClean="0">
                <a:solidFill>
                  <a:srgbClr val="FFC000"/>
                </a:solidFill>
              </a:rPr>
              <a:t>) </a:t>
            </a:r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verse is </a:t>
            </a:r>
            <a:r>
              <a:rPr lang="en-US" sz="2400" dirty="0" smtClean="0"/>
              <a:t>difficult to </a:t>
            </a:r>
            <a:r>
              <a:rPr lang="en-US" sz="2400" dirty="0" smtClean="0"/>
              <a:t>explain correctly. A common interpretation is that God told Cain that </a:t>
            </a:r>
            <a:r>
              <a:rPr lang="en-US" sz="2400" dirty="0" smtClean="0"/>
              <a:t>there was </a:t>
            </a:r>
            <a:r>
              <a:rPr lang="en-US" sz="2400" dirty="0" smtClean="0"/>
              <a:t>a proper sacrifice, a sin offering (lamb), lying at the door of his tent.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If </a:t>
            </a:r>
            <a:r>
              <a:rPr lang="en-US" sz="2400" dirty="0" smtClean="0"/>
              <a:t>he </a:t>
            </a:r>
            <a:r>
              <a:rPr lang="en-US" sz="2400" dirty="0" smtClean="0"/>
              <a:t>would present </a:t>
            </a:r>
            <a:r>
              <a:rPr lang="en-US" sz="2400" dirty="0" smtClean="0"/>
              <a:t>this proper sin offering, his sacrifice would be accepted and he would </a:t>
            </a:r>
            <a:r>
              <a:rPr lang="en-US" sz="2400" dirty="0" smtClean="0"/>
              <a:t>still retain </a:t>
            </a:r>
            <a:r>
              <a:rPr lang="en-US" sz="2400" dirty="0" smtClean="0"/>
              <a:t>the right of the firstborn and rule over Abel.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09339">
            <a:off x="555288" y="3890622"/>
            <a:ext cx="1315466" cy="25446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B. The First Murder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At any rate, God had patience with Cain, instructed him, and gave him a </a:t>
            </a:r>
            <a:r>
              <a:rPr lang="en-US" sz="2400" dirty="0" smtClean="0"/>
              <a:t>second chance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However</a:t>
            </a:r>
            <a:r>
              <a:rPr lang="en-US" sz="2400" dirty="0" smtClean="0"/>
              <a:t>, Cain would not accept reproof and correction.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He </a:t>
            </a:r>
            <a:r>
              <a:rPr lang="en-US" sz="2400" dirty="0" smtClean="0"/>
              <a:t>still </a:t>
            </a:r>
            <a:r>
              <a:rPr lang="en-US" sz="2400" dirty="0" smtClean="0"/>
              <a:t>thought that </a:t>
            </a:r>
            <a:r>
              <a:rPr lang="en-US" sz="2400" dirty="0" smtClean="0"/>
              <a:t>his sacrifice was better than that of Abel.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When </a:t>
            </a:r>
            <a:r>
              <a:rPr lang="en-US" sz="2400" dirty="0" smtClean="0"/>
              <a:t>he was alone with Abel, he </a:t>
            </a:r>
            <a:r>
              <a:rPr lang="en-US" sz="2400" dirty="0" smtClean="0"/>
              <a:t>continued the </a:t>
            </a:r>
            <a:r>
              <a:rPr lang="en-US" sz="2400" dirty="0" smtClean="0"/>
              <a:t>argument and in anger he killed his brother.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This </a:t>
            </a:r>
            <a:r>
              <a:rPr lang="en-US" sz="2400" dirty="0" smtClean="0"/>
              <a:t>was the first murder.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4: Cain And Abel</a:t>
            </a:r>
            <a:r>
              <a:rPr lang="en-US" sz="1800" dirty="0" smtClean="0"/>
              <a:t>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1162</TotalTime>
  <Words>1530</Words>
  <Application>Microsoft Office PowerPoint</Application>
  <PresentationFormat>On-screen Show (4:3)</PresentationFormat>
  <Paragraphs>167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Verve</vt:lpstr>
      <vt:lpstr>Genesis</vt:lpstr>
      <vt:lpstr>A. The Two Offerings</vt:lpstr>
      <vt:lpstr>A. The Two Offerings</vt:lpstr>
      <vt:lpstr>A. The Two Offerings</vt:lpstr>
      <vt:lpstr>A. The Two Offerings</vt:lpstr>
      <vt:lpstr>A. The Two Offerings</vt:lpstr>
      <vt:lpstr>B. The First Murder</vt:lpstr>
      <vt:lpstr>B. The First Murder</vt:lpstr>
      <vt:lpstr>B. The First Murder</vt:lpstr>
      <vt:lpstr>C. Cain’s Punishment</vt:lpstr>
      <vt:lpstr>C. Cain’s Punishment</vt:lpstr>
      <vt:lpstr>C. Cain’s Punishment</vt:lpstr>
      <vt:lpstr>D. Two Classes Of People</vt:lpstr>
      <vt:lpstr>D. Two Classes Of People</vt:lpstr>
      <vt:lpstr>E. Enoch</vt:lpstr>
      <vt:lpstr>E. Enoch</vt:lpstr>
      <vt:lpstr>E. Enoch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130</cp:revision>
  <dcterms:created xsi:type="dcterms:W3CDTF">2012-01-07T19:05:28Z</dcterms:created>
  <dcterms:modified xsi:type="dcterms:W3CDTF">2012-01-10T00:48:11Z</dcterms:modified>
</cp:coreProperties>
</file>