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68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3" autoAdjust="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1B3C7-3ED2-43DD-B8BE-27B112723D3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97D14-922C-4E0B-B03D-3CAF8CC968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Global University of Theological Studies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1AE9E9-1CF4-419A-AA12-1D163D7FC5EE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2A694-F7DF-4BFD-A1B1-A34BFB9033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Global University of Theological Studies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A83A19F-3F12-43F0-BFFC-84B36601980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4F7-AAF7-4188-82C1-60238C700AED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B454-983A-4D80-8BCA-2034AE90198B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68C66CE-78E9-49C7-91D6-883546CF9BBA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0BD41B8-0E65-49F0-A010-0C8CF9B37566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C3420FC-47EE-4ED6-A4AD-91AAFDFDED61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6BCD2A-C71E-469F-90ED-013F9E141C08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A046B-DF64-4001-ABC4-E0A29F6BCD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6570C53-3192-4F37-ACE4-24D96E1C3CA7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53F5044-041D-4C5E-9684-3C52B78FF325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0D525C8-3ED1-4BCF-9A6C-09D791CF4212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2894331-6742-4CA5-86CA-FE6919338613}" type="datetime1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Lesson 1: In The Beginning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A0D101B-D2C7-49B8-B9F4-F3676DCCE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362200"/>
            <a:ext cx="8305800" cy="1828800"/>
          </a:xfrm>
        </p:spPr>
        <p:txBody>
          <a:bodyPr>
            <a:noAutofit/>
          </a:bodyPr>
          <a:lstStyle/>
          <a:p>
            <a:pPr algn="ctr"/>
            <a:r>
              <a:rPr lang="en-US" sz="13000" spc="600" dirty="0" smtClean="0">
                <a:solidFill>
                  <a:schemeClr val="tx1"/>
                </a:solidFill>
              </a:rPr>
              <a:t>Genesis</a:t>
            </a:r>
            <a:endParaRPr lang="en-US" sz="13000" spc="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344" y="5943600"/>
            <a:ext cx="9060656" cy="1371600"/>
          </a:xfrm>
        </p:spPr>
        <p:txBody>
          <a:bodyPr>
            <a:noAutofit/>
          </a:bodyPr>
          <a:lstStyle/>
          <a:p>
            <a:pPr algn="l"/>
            <a:r>
              <a:rPr lang="en-US" sz="47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Lesson </a:t>
            </a:r>
            <a:r>
              <a:rPr lang="en-US" sz="47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7: The Call Of Abraham</a:t>
            </a:r>
            <a:endParaRPr lang="en-US" sz="47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9600" y="168275"/>
            <a:ext cx="7924800" cy="365125"/>
          </a:xfrm>
        </p:spPr>
        <p:txBody>
          <a:bodyPr/>
          <a:lstStyle/>
          <a:p>
            <a:r>
              <a:rPr lang="en-US" sz="3200" dirty="0" smtClean="0"/>
              <a:t>Global University of Theological Studies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</a:t>
            </a:r>
            <a:r>
              <a:rPr lang="en-US" sz="3600" spc="-150" dirty="0" smtClean="0"/>
              <a:t>. Abraham’s Call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27145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In this first call Abram only partially obeyed.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There </a:t>
            </a:r>
            <a:r>
              <a:rPr lang="en-US" sz="2400" dirty="0" smtClean="0"/>
              <a:t>were three things God </a:t>
            </a:r>
            <a:r>
              <a:rPr lang="en-US" sz="2400" dirty="0" smtClean="0"/>
              <a:t>commanded him:</a:t>
            </a:r>
          </a:p>
          <a:p>
            <a:endParaRPr lang="en-US" sz="800" dirty="0" smtClean="0"/>
          </a:p>
          <a:p>
            <a:pPr lvl="1"/>
            <a:r>
              <a:rPr lang="en-US" sz="2100" dirty="0" smtClean="0"/>
              <a:t>He </a:t>
            </a:r>
            <a:r>
              <a:rPr lang="en-US" sz="2100" dirty="0" smtClean="0"/>
              <a:t>was to leave his own country.</a:t>
            </a:r>
          </a:p>
          <a:p>
            <a:pPr lvl="1"/>
            <a:r>
              <a:rPr lang="en-US" sz="2100" dirty="0" smtClean="0"/>
              <a:t>He </a:t>
            </a:r>
            <a:r>
              <a:rPr lang="en-US" sz="2100" dirty="0" smtClean="0"/>
              <a:t>was to separate himself from his kindred.</a:t>
            </a:r>
          </a:p>
          <a:p>
            <a:pPr lvl="1"/>
            <a:r>
              <a:rPr lang="en-US" sz="2100" spc="-150" dirty="0" smtClean="0"/>
              <a:t>He </a:t>
            </a:r>
            <a:r>
              <a:rPr lang="en-US" sz="2100" dirty="0" smtClean="0"/>
              <a:t>was</a:t>
            </a:r>
            <a:r>
              <a:rPr lang="en-US" sz="2100" spc="-150" dirty="0" smtClean="0"/>
              <a:t> to go to a </a:t>
            </a:r>
            <a:r>
              <a:rPr lang="en-US" sz="2100" dirty="0" smtClean="0"/>
              <a:t>land</a:t>
            </a:r>
            <a:r>
              <a:rPr lang="en-US" sz="2100" spc="-150" dirty="0" smtClean="0"/>
              <a:t> that God had </a:t>
            </a:r>
            <a:r>
              <a:rPr lang="en-US" sz="2100" dirty="0" smtClean="0"/>
              <a:t>promised</a:t>
            </a:r>
            <a:r>
              <a:rPr lang="en-US" sz="2100" spc="-150" dirty="0" smtClean="0"/>
              <a:t> him.</a:t>
            </a:r>
            <a:endParaRPr lang="en-US" sz="2100" spc="-150" dirty="0">
              <a:solidFill>
                <a:srgbClr val="FFC000"/>
              </a:solidFill>
            </a:endParaRPr>
          </a:p>
        </p:txBody>
      </p:sp>
      <p:pic>
        <p:nvPicPr>
          <p:cNvPr id="9" name="Picture 8" descr="abraham leaving ur.jpg"/>
          <p:cNvPicPr>
            <a:picLocks noChangeAspect="1"/>
          </p:cNvPicPr>
          <p:nvPr/>
        </p:nvPicPr>
        <p:blipFill>
          <a:blip r:embed="rId3" cstate="print"/>
          <a:srcRect l="3426" t="1468" r="4068" b="11900"/>
          <a:stretch>
            <a:fillRect/>
          </a:stretch>
        </p:blipFill>
        <p:spPr>
          <a:xfrm>
            <a:off x="7086600" y="2286000"/>
            <a:ext cx="1917916" cy="4191000"/>
          </a:xfrm>
          <a:prstGeom prst="rect">
            <a:avLst/>
          </a:prstGeom>
        </p:spPr>
      </p:pic>
      <p:pic>
        <p:nvPicPr>
          <p:cNvPr id="10" name="Picture 9" descr="Abraham-journeying-to-Canaa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47112">
            <a:off x="251026" y="3655756"/>
            <a:ext cx="3405104" cy="270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</a:t>
            </a:r>
            <a:r>
              <a:rPr lang="en-US" sz="3600" spc="-150" dirty="0" smtClean="0"/>
              <a:t>. Abraham’s Call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121485"/>
            <a:ext cx="9144000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Abram obeyed the first, but he failed in the last two.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left Chaldea, but </a:t>
            </a:r>
            <a:r>
              <a:rPr lang="en-US" sz="2400" dirty="0" smtClean="0"/>
              <a:t>he took </a:t>
            </a:r>
            <a:r>
              <a:rPr lang="en-US" sz="2400" dirty="0" err="1" smtClean="0"/>
              <a:t>Terah</a:t>
            </a:r>
            <a:r>
              <a:rPr lang="en-US" sz="2400" dirty="0" smtClean="0"/>
              <a:t>, his father, and Lot, his nephew, with him.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name </a:t>
            </a:r>
            <a:r>
              <a:rPr lang="en-US" sz="2400" i="1" dirty="0" err="1" smtClean="0"/>
              <a:t>Terah</a:t>
            </a:r>
            <a:r>
              <a:rPr lang="en-US" sz="2400" i="1" dirty="0" smtClean="0"/>
              <a:t> means “delay</a:t>
            </a:r>
            <a:r>
              <a:rPr lang="en-US" sz="2400" i="1" dirty="0" smtClean="0"/>
              <a:t>.”</a:t>
            </a:r>
          </a:p>
          <a:p>
            <a:endParaRPr lang="en-US" sz="2400" i="1" dirty="0" smtClean="0"/>
          </a:p>
          <a:p>
            <a:r>
              <a:rPr lang="en-US" sz="2400" dirty="0" smtClean="0"/>
              <a:t>Abram was delayed about five </a:t>
            </a:r>
            <a:r>
              <a:rPr lang="en-US" sz="2400" dirty="0" smtClean="0"/>
              <a:t>                                                  years </a:t>
            </a:r>
            <a:r>
              <a:rPr lang="en-US" sz="2400" dirty="0" smtClean="0"/>
              <a:t>in Haran. </a:t>
            </a:r>
            <a:endParaRPr lang="en-US" sz="2400" dirty="0" smtClean="0"/>
          </a:p>
          <a:p>
            <a:endParaRPr lang="en-US" sz="2400" i="1" dirty="0" smtClean="0"/>
          </a:p>
          <a:p>
            <a:r>
              <a:rPr lang="en-US" sz="2400" i="1" dirty="0" smtClean="0"/>
              <a:t>Haran </a:t>
            </a:r>
            <a:r>
              <a:rPr lang="en-US" sz="2400" i="1" dirty="0" smtClean="0"/>
              <a:t>means “parched.”</a:t>
            </a:r>
            <a:endParaRPr lang="en-US" sz="2100" spc="-150" dirty="0">
              <a:solidFill>
                <a:srgbClr val="FFC000"/>
              </a:solidFill>
            </a:endParaRPr>
          </a:p>
        </p:txBody>
      </p:sp>
      <p:pic>
        <p:nvPicPr>
          <p:cNvPr id="8" name="Picture 7" descr="haran.jpg"/>
          <p:cNvPicPr>
            <a:picLocks noChangeAspect="1"/>
          </p:cNvPicPr>
          <p:nvPr/>
        </p:nvPicPr>
        <p:blipFill>
          <a:blip r:embed="rId3" cstate="print"/>
          <a:srcRect b="2360"/>
          <a:stretch>
            <a:fillRect/>
          </a:stretch>
        </p:blipFill>
        <p:spPr>
          <a:xfrm>
            <a:off x="5349655" y="3200400"/>
            <a:ext cx="3641945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</a:t>
            </a:r>
            <a:r>
              <a:rPr lang="en-US" sz="3600" spc="-150" dirty="0" smtClean="0"/>
              <a:t>. Abraham’s Call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623090"/>
            <a:ext cx="914400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It was not until after </a:t>
            </a:r>
            <a:r>
              <a:rPr lang="en-US" sz="2400" dirty="0" err="1" smtClean="0"/>
              <a:t>Terah’s</a:t>
            </a:r>
            <a:r>
              <a:rPr lang="en-US" sz="2400" dirty="0" smtClean="0"/>
              <a:t> death that Abram left Haran and journeyed </a:t>
            </a:r>
            <a:r>
              <a:rPr lang="en-US" sz="2400" dirty="0" smtClean="0"/>
              <a:t>south into </a:t>
            </a:r>
            <a:r>
              <a:rPr lang="en-US" sz="2400" dirty="0" smtClean="0"/>
              <a:t>Canaan.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was now seventy-five years old.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When </a:t>
            </a:r>
            <a:r>
              <a:rPr lang="en-US" sz="2400" dirty="0" smtClean="0"/>
              <a:t>he reached Canaan, the </a:t>
            </a:r>
            <a:r>
              <a:rPr lang="en-US" sz="2400" dirty="0" smtClean="0"/>
              <a:t>Lord appeared </a:t>
            </a:r>
            <a:r>
              <a:rPr lang="en-US" sz="2400" dirty="0" smtClean="0"/>
              <a:t>to him again. We should note that there is no record of Abram </a:t>
            </a:r>
            <a:r>
              <a:rPr lang="en-US" sz="2400" dirty="0" smtClean="0"/>
              <a:t>receiving any </a:t>
            </a:r>
            <a:r>
              <a:rPr lang="en-US" sz="2400" dirty="0" smtClean="0"/>
              <a:t>further revelation from God until His call had been fully obeyed.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At </a:t>
            </a:r>
            <a:r>
              <a:rPr lang="en-US" sz="2400" dirty="0" smtClean="0"/>
              <a:t>the </a:t>
            </a:r>
            <a:r>
              <a:rPr lang="en-US" sz="2400" dirty="0" smtClean="0"/>
              <a:t>first appearing</a:t>
            </a:r>
            <a:r>
              <a:rPr lang="en-US" sz="2400" dirty="0" smtClean="0"/>
              <a:t>, God promised to show him a land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Now </a:t>
            </a:r>
            <a:r>
              <a:rPr lang="en-US" sz="2400" dirty="0" smtClean="0"/>
              <a:t>that he had obeyed, God </a:t>
            </a:r>
            <a:r>
              <a:rPr lang="en-US" sz="2400" dirty="0" smtClean="0"/>
              <a:t>promised to </a:t>
            </a:r>
            <a:r>
              <a:rPr lang="en-US" sz="2400" dirty="0" smtClean="0"/>
              <a:t>give him this land. (See Genesis </a:t>
            </a:r>
            <a:r>
              <a:rPr lang="en-US" sz="2400" dirty="0" smtClean="0"/>
              <a:t>12:7)</a:t>
            </a:r>
            <a:endParaRPr lang="en-US" sz="2100" spc="-15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Abraham’s Second Failure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When Abraham reached Canaan, he did two things</a:t>
            </a:r>
            <a:r>
              <a:rPr lang="en-US" sz="2400" dirty="0" smtClean="0"/>
              <a:t>:</a:t>
            </a:r>
          </a:p>
          <a:p>
            <a:endParaRPr lang="en-US" sz="800" dirty="0" smtClean="0"/>
          </a:p>
          <a:p>
            <a:pPr lvl="1">
              <a:buNone/>
            </a:pPr>
            <a:r>
              <a:rPr lang="en-US" sz="2400" dirty="0" smtClean="0"/>
              <a:t>1. Pitched his tent</a:t>
            </a:r>
          </a:p>
          <a:p>
            <a:pPr lvl="1">
              <a:buNone/>
            </a:pPr>
            <a:r>
              <a:rPr lang="en-US" sz="2400" dirty="0" smtClean="0"/>
              <a:t>2. Built an altar</a:t>
            </a:r>
            <a:endParaRPr lang="en-US" sz="2400" spc="-150" dirty="0">
              <a:solidFill>
                <a:srgbClr val="FFC000"/>
              </a:solidFill>
            </a:endParaRPr>
          </a:p>
        </p:txBody>
      </p:sp>
      <p:pic>
        <p:nvPicPr>
          <p:cNvPr id="8" name="Picture 7" descr="abrahams_alta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14800" y="1589394"/>
            <a:ext cx="3886200" cy="4854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Abraham’s Second Failure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-152400" y="609600"/>
            <a:ext cx="914400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400" dirty="0" smtClean="0"/>
              <a:t>  He </a:t>
            </a:r>
            <a:r>
              <a:rPr lang="en-US" sz="2400" dirty="0" smtClean="0"/>
              <a:t>did this at Bethel, which means “the house of God.”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Pitching </a:t>
            </a:r>
            <a:r>
              <a:rPr lang="en-US" sz="2400" dirty="0" smtClean="0"/>
              <a:t>his </a:t>
            </a:r>
            <a:r>
              <a:rPr lang="en-US" sz="2400" dirty="0" smtClean="0"/>
              <a:t>tent speaks </a:t>
            </a:r>
            <a:r>
              <a:rPr lang="en-US" sz="2400" dirty="0" smtClean="0"/>
              <a:t>to us that he was still a pilgrim in a strange land; building an altar speaks </a:t>
            </a:r>
            <a:r>
              <a:rPr lang="en-US" sz="2400" dirty="0" smtClean="0"/>
              <a:t>to us </a:t>
            </a:r>
            <a:r>
              <a:rPr lang="en-US" sz="2400" dirty="0" smtClean="0"/>
              <a:t>of worship.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He </a:t>
            </a:r>
            <a:r>
              <a:rPr lang="en-US" sz="2400" dirty="0" smtClean="0"/>
              <a:t>had to obey the Lord and recognize that he was only a </a:t>
            </a:r>
            <a:r>
              <a:rPr lang="en-US" sz="2400" dirty="0" smtClean="0"/>
              <a:t>stranger and </a:t>
            </a:r>
            <a:r>
              <a:rPr lang="en-US" sz="2400" dirty="0" smtClean="0"/>
              <a:t>pilgrim before he could worship in a way acceptable to the Lord</a:t>
            </a:r>
            <a:r>
              <a:rPr lang="en-US" sz="2400" dirty="0" smtClean="0"/>
              <a:t>.</a:t>
            </a:r>
          </a:p>
          <a:p>
            <a:pPr algn="ctr">
              <a:buNone/>
            </a:pPr>
            <a:endParaRPr lang="en-US" sz="2400" spc="-150" dirty="0" smtClean="0">
              <a:solidFill>
                <a:srgbClr val="FFC000"/>
              </a:solidFill>
            </a:endParaRPr>
          </a:p>
          <a:p>
            <a:pPr algn="ctr">
              <a:buNone/>
            </a:pPr>
            <a:r>
              <a:rPr lang="en-US" sz="2400" dirty="0" smtClean="0"/>
              <a:t>  If </a:t>
            </a:r>
            <a:r>
              <a:rPr lang="en-US" sz="2400" dirty="0" smtClean="0"/>
              <a:t>Abraham had remained at Bethel, all would have been well. </a:t>
            </a:r>
            <a:endParaRPr lang="en-US" sz="2400" dirty="0" smtClean="0"/>
          </a:p>
          <a:p>
            <a:pPr algn="ctr">
              <a:buNone/>
            </a:pP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  However</a:t>
            </a:r>
            <a:r>
              <a:rPr lang="en-US" sz="2400" dirty="0" smtClean="0"/>
              <a:t>, </a:t>
            </a:r>
            <a:r>
              <a:rPr lang="en-US" sz="2400" dirty="0" smtClean="0"/>
              <a:t>he continued </a:t>
            </a:r>
            <a:r>
              <a:rPr lang="en-US" sz="2400" dirty="0" smtClean="0"/>
              <a:t>toward the south. This southward direction led to Egypt.</a:t>
            </a:r>
            <a:endParaRPr lang="en-US" sz="2400" spc="-15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Abraham’s Second Failure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68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After </a:t>
            </a:r>
            <a:r>
              <a:rPr lang="en-US" sz="2400" dirty="0" smtClean="0"/>
              <a:t>arriving in the Land of Promise, a famine came. </a:t>
            </a:r>
            <a:r>
              <a:rPr lang="en-US" sz="2400" dirty="0" smtClean="0"/>
              <a:t>This </a:t>
            </a:r>
            <a:r>
              <a:rPr lang="en-US" sz="2400" dirty="0" smtClean="0"/>
              <a:t>test and trial </a:t>
            </a:r>
            <a:r>
              <a:rPr lang="en-US" sz="2400" dirty="0" smtClean="0"/>
              <a:t>came right </a:t>
            </a:r>
            <a:r>
              <a:rPr lang="en-US" sz="2400" dirty="0" smtClean="0"/>
              <a:t>after the blessing.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Instead </a:t>
            </a:r>
            <a:r>
              <a:rPr lang="en-US" sz="2400" dirty="0" smtClean="0"/>
              <a:t>of waiting upon the Lord and seeking God’s will </a:t>
            </a:r>
            <a:r>
              <a:rPr lang="en-US" sz="2400" dirty="0" smtClean="0"/>
              <a:t>in prayer</a:t>
            </a:r>
            <a:r>
              <a:rPr lang="en-US" sz="2400" dirty="0" smtClean="0"/>
              <a:t>, Abraham turned to a carnal solution and traveled into Egypt. 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100" dirty="0" smtClean="0"/>
          </a:p>
          <a:p>
            <a:endParaRPr lang="en-US" sz="2400" dirty="0" smtClean="0"/>
          </a:p>
          <a:p>
            <a:r>
              <a:rPr lang="en-US" sz="2400" dirty="0" smtClean="0"/>
              <a:t>He </a:t>
            </a:r>
            <a:r>
              <a:rPr lang="en-US" sz="2400" dirty="0" smtClean="0"/>
              <a:t>had </a:t>
            </a:r>
            <a:r>
              <a:rPr lang="en-US" sz="2400" dirty="0" smtClean="0"/>
              <a:t>traveled all </a:t>
            </a:r>
            <a:r>
              <a:rPr lang="en-US" sz="2400" dirty="0" smtClean="0"/>
              <a:t>the way from Chaldea by faith, but now was unable to trust the Lord in the time </a:t>
            </a:r>
            <a:r>
              <a:rPr lang="en-US" sz="2400" dirty="0" smtClean="0"/>
              <a:t>of famine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6" name="Picture 5" descr="Sphinx_de_gizeh_de_face.jpg"/>
          <p:cNvPicPr>
            <a:picLocks noChangeAspect="1"/>
          </p:cNvPicPr>
          <p:nvPr/>
        </p:nvPicPr>
        <p:blipFill>
          <a:blip r:embed="rId3" cstate="print"/>
          <a:srcRect b="8704"/>
          <a:stretch>
            <a:fillRect/>
          </a:stretch>
        </p:blipFill>
        <p:spPr>
          <a:xfrm>
            <a:off x="3688080" y="3067812"/>
            <a:ext cx="1798320" cy="2189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Abraham’s Second Failure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474482"/>
            <a:ext cx="9144000" cy="3859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One sin led to another.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In </a:t>
            </a:r>
            <a:r>
              <a:rPr lang="en-US" sz="2400" dirty="0" smtClean="0"/>
              <a:t>Egypt he lied and lived a life of </a:t>
            </a:r>
            <a:r>
              <a:rPr lang="en-US" sz="2400" dirty="0" smtClean="0"/>
              <a:t>                               deception</a:t>
            </a:r>
            <a:r>
              <a:rPr lang="en-US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As a result</a:t>
            </a:r>
            <a:r>
              <a:rPr lang="en-US" sz="2400" dirty="0" smtClean="0"/>
              <a:t>, he was rebuked by Pharaoh.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How </a:t>
            </a:r>
            <a:r>
              <a:rPr lang="en-US" sz="2400" dirty="0" smtClean="0"/>
              <a:t>sad it is when a child of God has to </a:t>
            </a:r>
            <a:r>
              <a:rPr lang="en-US" sz="2400" dirty="0" smtClean="0"/>
              <a:t>be rebuked </a:t>
            </a:r>
            <a:r>
              <a:rPr lang="en-US" sz="2400" dirty="0" smtClean="0"/>
              <a:t>by the sinners in the world.</a:t>
            </a:r>
          </a:p>
        </p:txBody>
      </p:sp>
      <p:pic>
        <p:nvPicPr>
          <p:cNvPr id="8" name="Picture 7" descr="Sara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00865">
            <a:off x="5988222" y="494355"/>
            <a:ext cx="2491598" cy="3372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D. Abraham’s Second Failure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2829747"/>
            <a:ext cx="9144000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Abraham traveled back north again to Bethel where he had pitched his tent </a:t>
            </a:r>
            <a:r>
              <a:rPr lang="en-US" sz="2400" dirty="0" smtClean="0"/>
              <a:t>and built </a:t>
            </a:r>
            <a:r>
              <a:rPr lang="en-US" sz="2400" dirty="0" smtClean="0"/>
              <a:t>the altar.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Here </a:t>
            </a:r>
            <a:r>
              <a:rPr lang="en-US" sz="2400" dirty="0" smtClean="0"/>
              <a:t>Abram called on the name of the Lord. (See Genesis 13:4.)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Let us note </a:t>
            </a:r>
            <a:r>
              <a:rPr lang="en-US" sz="2400" dirty="0" smtClean="0"/>
              <a:t>that there was no altar in Egypt, for Abraham was out of communion with God.</a:t>
            </a:r>
          </a:p>
        </p:txBody>
      </p:sp>
      <p:pic>
        <p:nvPicPr>
          <p:cNvPr id="6" name="Picture 5" descr="abrahampray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609599"/>
            <a:ext cx="2133600" cy="21970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E. The </a:t>
            </a:r>
            <a:r>
              <a:rPr lang="en-US" sz="3600" spc="-150" dirty="0" err="1" smtClean="0"/>
              <a:t>Abrahamic</a:t>
            </a:r>
            <a:r>
              <a:rPr lang="en-US" sz="3600" spc="-150" dirty="0" smtClean="0"/>
              <a:t> Covenant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7620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God made a covenant with Abraham. (See Genesis 15:18</a:t>
            </a:r>
            <a:r>
              <a:rPr lang="en-US" sz="2400" dirty="0" smtClean="0"/>
              <a:t>.)</a:t>
            </a:r>
            <a:endParaRPr lang="en-US" sz="2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52400" y="1447800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/>
              <a:t>Abraham’s Part</a:t>
            </a:r>
          </a:p>
          <a:p>
            <a:endParaRPr lang="en-US" sz="1000" b="1" dirty="0" smtClean="0"/>
          </a:p>
          <a:p>
            <a:pPr marL="457200" indent="-457200"/>
            <a:r>
              <a:rPr lang="en-US" sz="2000" dirty="0" smtClean="0"/>
              <a:t>1. Get </a:t>
            </a:r>
            <a:r>
              <a:rPr lang="en-US" sz="2000" dirty="0" smtClean="0"/>
              <a:t>thee out of thy country</a:t>
            </a:r>
            <a:r>
              <a:rPr lang="en-US" sz="2000" dirty="0" smtClean="0"/>
              <a:t>,</a:t>
            </a:r>
            <a:endParaRPr lang="en-US" sz="2000" dirty="0" smtClean="0"/>
          </a:p>
          <a:p>
            <a:r>
              <a:rPr lang="en-US" sz="2000" dirty="0" smtClean="0"/>
              <a:t>2. </a:t>
            </a:r>
            <a:r>
              <a:rPr lang="en-US" sz="2000" dirty="0" smtClean="0"/>
              <a:t>And from thy kindred</a:t>
            </a:r>
            <a:r>
              <a:rPr lang="en-US" sz="2000" dirty="0" smtClean="0"/>
              <a:t>,</a:t>
            </a:r>
            <a:endParaRPr lang="en-US" sz="2000" dirty="0" smtClean="0"/>
          </a:p>
          <a:p>
            <a:r>
              <a:rPr lang="en-US" sz="2000" dirty="0" smtClean="0"/>
              <a:t>3. </a:t>
            </a:r>
            <a:r>
              <a:rPr lang="en-US" sz="2000" dirty="0" smtClean="0"/>
              <a:t>And from thy father’s house</a:t>
            </a:r>
            <a:r>
              <a:rPr lang="en-US" sz="2000" dirty="0" smtClean="0"/>
              <a:t>,</a:t>
            </a:r>
            <a:endParaRPr lang="en-US" sz="2000" dirty="0" smtClean="0"/>
          </a:p>
          <a:p>
            <a:r>
              <a:rPr lang="en-US" sz="2000" dirty="0" smtClean="0"/>
              <a:t>4. </a:t>
            </a:r>
            <a:r>
              <a:rPr lang="en-US" sz="2000" dirty="0" smtClean="0"/>
              <a:t>Unto a land that I will show thee.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152400" y="3477667"/>
            <a:ext cx="914400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 </a:t>
            </a:r>
            <a:r>
              <a:rPr lang="en-US" sz="2200" b="1" dirty="0" smtClean="0"/>
              <a:t>God’s </a:t>
            </a:r>
            <a:r>
              <a:rPr lang="en-US" sz="2200" b="1" dirty="0" smtClean="0"/>
              <a:t>Part</a:t>
            </a:r>
          </a:p>
          <a:p>
            <a:endParaRPr lang="en-US" sz="1000" b="1" dirty="0" smtClean="0"/>
          </a:p>
          <a:p>
            <a:pPr marL="457200" indent="-457200"/>
            <a:r>
              <a:rPr lang="en-US" sz="2100" dirty="0" smtClean="0"/>
              <a:t>1. I </a:t>
            </a:r>
            <a:r>
              <a:rPr lang="en-US" sz="2100" dirty="0" smtClean="0"/>
              <a:t>will make of thee a </a:t>
            </a:r>
            <a:r>
              <a:rPr lang="en-US" sz="2100" dirty="0" smtClean="0"/>
              <a:t>great nation.</a:t>
            </a:r>
          </a:p>
          <a:p>
            <a:r>
              <a:rPr lang="en-US" sz="2100" dirty="0" smtClean="0"/>
              <a:t>2. </a:t>
            </a:r>
            <a:r>
              <a:rPr lang="en-US" sz="2100" dirty="0" smtClean="0"/>
              <a:t>I will bless thee</a:t>
            </a:r>
            <a:r>
              <a:rPr lang="en-US" sz="2100" dirty="0" smtClean="0"/>
              <a:t>.</a:t>
            </a:r>
            <a:endParaRPr lang="en-US" sz="2100" dirty="0" smtClean="0"/>
          </a:p>
          <a:p>
            <a:r>
              <a:rPr lang="en-US" sz="2100" dirty="0" smtClean="0"/>
              <a:t>3. </a:t>
            </a:r>
            <a:r>
              <a:rPr lang="en-US" sz="2100" dirty="0" smtClean="0"/>
              <a:t>And make thy name great</a:t>
            </a:r>
            <a:r>
              <a:rPr lang="en-US" sz="2100" dirty="0" smtClean="0"/>
              <a:t>.</a:t>
            </a:r>
            <a:endParaRPr lang="en-US" sz="2100" dirty="0" smtClean="0"/>
          </a:p>
          <a:p>
            <a:r>
              <a:rPr lang="en-US" sz="2100" dirty="0" smtClean="0"/>
              <a:t>4. </a:t>
            </a:r>
            <a:r>
              <a:rPr lang="en-US" sz="2100" dirty="0" smtClean="0"/>
              <a:t>And thou shalt be a blessing</a:t>
            </a:r>
            <a:r>
              <a:rPr lang="en-US" sz="2100" dirty="0" smtClean="0"/>
              <a:t>,</a:t>
            </a:r>
            <a:endParaRPr lang="en-US" sz="2100" dirty="0" smtClean="0"/>
          </a:p>
          <a:p>
            <a:r>
              <a:rPr lang="en-US" sz="2100" dirty="0" smtClean="0"/>
              <a:t>5. </a:t>
            </a:r>
            <a:r>
              <a:rPr lang="en-US" sz="2100" dirty="0" smtClean="0"/>
              <a:t>I will bless them that bless thee</a:t>
            </a:r>
            <a:r>
              <a:rPr lang="en-US" sz="2100" dirty="0" smtClean="0"/>
              <a:t>,</a:t>
            </a:r>
            <a:endParaRPr lang="en-US" sz="2100" dirty="0" smtClean="0"/>
          </a:p>
          <a:p>
            <a:r>
              <a:rPr lang="en-US" sz="2100" dirty="0" smtClean="0"/>
              <a:t>6. </a:t>
            </a:r>
            <a:r>
              <a:rPr lang="en-US" sz="2100" dirty="0" smtClean="0"/>
              <a:t>And curse him that curses thee</a:t>
            </a:r>
            <a:r>
              <a:rPr lang="en-US" sz="2100" dirty="0" smtClean="0"/>
              <a:t>,</a:t>
            </a:r>
            <a:endParaRPr lang="en-US" sz="2100" dirty="0" smtClean="0"/>
          </a:p>
          <a:p>
            <a:r>
              <a:rPr lang="en-US" sz="2100" dirty="0" smtClean="0"/>
              <a:t>7. </a:t>
            </a:r>
            <a:r>
              <a:rPr lang="en-US" sz="2100" dirty="0" smtClean="0"/>
              <a:t>In thee shall all nations of the </a:t>
            </a:r>
            <a:r>
              <a:rPr lang="en-US" sz="2100" dirty="0" smtClean="0"/>
              <a:t>earth be </a:t>
            </a:r>
            <a:r>
              <a:rPr lang="en-US" sz="2100" dirty="0" smtClean="0"/>
              <a:t>blessed.</a:t>
            </a:r>
            <a:endParaRPr lang="en-US" sz="2100" dirty="0"/>
          </a:p>
        </p:txBody>
      </p:sp>
      <p:pic>
        <p:nvPicPr>
          <p:cNvPr id="10" name="Picture 9" descr="abrahamsarahisaac.jpg"/>
          <p:cNvPicPr>
            <a:picLocks noChangeAspect="1"/>
          </p:cNvPicPr>
          <p:nvPr/>
        </p:nvPicPr>
        <p:blipFill>
          <a:blip r:embed="rId3" cstate="print"/>
          <a:srcRect r="3030" b="2703"/>
          <a:stretch>
            <a:fillRect/>
          </a:stretch>
        </p:blipFill>
        <p:spPr>
          <a:xfrm>
            <a:off x="5334000" y="1697832"/>
            <a:ext cx="3276600" cy="37885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1066800"/>
            <a:ext cx="9144000" cy="548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  Abraham </a:t>
            </a:r>
            <a:r>
              <a:rPr lang="en-US" sz="2800" dirty="0" smtClean="0"/>
              <a:t>is one of the most important characters in the Bible.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  He </a:t>
            </a:r>
            <a:r>
              <a:rPr lang="en-US" sz="2800" dirty="0" smtClean="0"/>
              <a:t>is </a:t>
            </a:r>
            <a:r>
              <a:rPr lang="en-US" sz="2800" dirty="0" smtClean="0"/>
              <a:t>possibly one </a:t>
            </a:r>
            <a:r>
              <a:rPr lang="en-US" sz="2800" dirty="0" smtClean="0"/>
              <a:t>of the best-known characters of ancient history.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He </a:t>
            </a:r>
            <a:r>
              <a:rPr lang="en-US" sz="2800" dirty="0" smtClean="0"/>
              <a:t>is venerated by </a:t>
            </a:r>
            <a:r>
              <a:rPr lang="en-US" sz="2800" dirty="0" smtClean="0"/>
              <a:t>Jews, Christians</a:t>
            </a:r>
            <a:r>
              <a:rPr lang="en-US" sz="2800" dirty="0" smtClean="0"/>
              <a:t>, and Muslims. </a:t>
            </a:r>
            <a:endParaRPr lang="en-US" sz="2800" dirty="0" smtClean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sz="2800" dirty="0" smtClean="0"/>
              <a:t>  He </a:t>
            </a:r>
            <a:r>
              <a:rPr lang="en-US" sz="2800" dirty="0" smtClean="0"/>
              <a:t>is spoken of as being the father of all them </a:t>
            </a:r>
            <a:r>
              <a:rPr lang="en-US" sz="2800" dirty="0" smtClean="0"/>
              <a:t>that believe </a:t>
            </a:r>
            <a:r>
              <a:rPr lang="en-US" sz="2800" dirty="0" smtClean="0"/>
              <a:t>(Romans 4:11).</a:t>
            </a:r>
            <a:endParaRPr lang="en-US" sz="2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486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With Abraham we come to the third beginning in the Book of Genesis, </a:t>
            </a:r>
            <a:r>
              <a:rPr lang="en-US" sz="2600" dirty="0" smtClean="0"/>
              <a:t>the beginning </a:t>
            </a:r>
            <a:r>
              <a:rPr lang="en-US" sz="2600" dirty="0" smtClean="0"/>
              <a:t>of the nation of Israel.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The </a:t>
            </a:r>
            <a:r>
              <a:rPr lang="en-US" sz="2600" dirty="0" smtClean="0"/>
              <a:t>importance of Abraham can be seen by the </a:t>
            </a:r>
            <a:r>
              <a:rPr lang="en-US" sz="2600" dirty="0" smtClean="0"/>
              <a:t>fact that </a:t>
            </a:r>
            <a:r>
              <a:rPr lang="en-US" sz="2600" dirty="0" smtClean="0"/>
              <a:t>three-fourths of Genesis is taken up with the story of Abraham and the first </a:t>
            </a:r>
            <a:r>
              <a:rPr lang="en-US" sz="2600" dirty="0" smtClean="0"/>
              <a:t>three generations </a:t>
            </a:r>
            <a:r>
              <a:rPr lang="en-US" sz="2600" dirty="0" smtClean="0"/>
              <a:t>of his descendants.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The </a:t>
            </a:r>
            <a:r>
              <a:rPr lang="en-US" sz="2600" dirty="0" smtClean="0"/>
              <a:t>first eleven chapters of Genesis deal with </a:t>
            </a:r>
            <a:r>
              <a:rPr lang="en-US" sz="2600" dirty="0" smtClean="0"/>
              <a:t>the entire </a:t>
            </a:r>
            <a:r>
              <a:rPr lang="en-US" sz="2600" dirty="0" smtClean="0"/>
              <a:t>human race, but from the twelfth chapter on, our attention is directed to </a:t>
            </a:r>
            <a:r>
              <a:rPr lang="en-US" sz="2600" dirty="0" smtClean="0"/>
              <a:t>one man </a:t>
            </a:r>
            <a:r>
              <a:rPr lang="en-US" sz="2600" dirty="0" smtClean="0"/>
              <a:t>and his descendants.</a:t>
            </a:r>
            <a:endParaRPr lang="en-US" sz="2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4953000"/>
            <a:ext cx="9144000" cy="548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rgbClr val="FFC000"/>
                </a:solidFill>
              </a:rPr>
              <a:t>  His </a:t>
            </a:r>
            <a:r>
              <a:rPr lang="en-US" sz="2800" dirty="0" smtClean="0">
                <a:solidFill>
                  <a:srgbClr val="FFC000"/>
                </a:solidFill>
              </a:rPr>
              <a:t>name was </a:t>
            </a:r>
            <a:r>
              <a:rPr lang="en-US" sz="2800" i="1" dirty="0" smtClean="0">
                <a:solidFill>
                  <a:srgbClr val="FFC000"/>
                </a:solidFill>
              </a:rPr>
              <a:t>Abram</a:t>
            </a:r>
            <a:r>
              <a:rPr lang="en-US" sz="2800" dirty="0" smtClean="0">
                <a:solidFill>
                  <a:srgbClr val="FFC000"/>
                </a:solidFill>
              </a:rPr>
              <a:t>, but God changed it to </a:t>
            </a:r>
            <a:r>
              <a:rPr lang="en-US" sz="2800" i="1" dirty="0" smtClean="0">
                <a:solidFill>
                  <a:srgbClr val="FFC000"/>
                </a:solidFill>
              </a:rPr>
              <a:t>Abraham, </a:t>
            </a:r>
            <a:r>
              <a:rPr lang="en-US" sz="2800" dirty="0" smtClean="0">
                <a:solidFill>
                  <a:srgbClr val="FFC000"/>
                </a:solidFill>
              </a:rPr>
              <a:t>which means </a:t>
            </a:r>
            <a:r>
              <a:rPr lang="en-US" sz="2800" i="1" dirty="0" smtClean="0">
                <a:solidFill>
                  <a:srgbClr val="FFC000"/>
                </a:solidFill>
              </a:rPr>
              <a:t>“</a:t>
            </a:r>
            <a:r>
              <a:rPr lang="en-US" sz="2800" i="1" dirty="0" smtClean="0">
                <a:solidFill>
                  <a:srgbClr val="FFC000"/>
                </a:solidFill>
              </a:rPr>
              <a:t>Father </a:t>
            </a:r>
            <a:r>
              <a:rPr lang="en-US" sz="2800" dirty="0" smtClean="0">
                <a:solidFill>
                  <a:srgbClr val="FFC000"/>
                </a:solidFill>
              </a:rPr>
              <a:t>of </a:t>
            </a:r>
            <a:r>
              <a:rPr lang="en-US" sz="2800" dirty="0" smtClean="0">
                <a:solidFill>
                  <a:srgbClr val="FFC000"/>
                </a:solidFill>
              </a:rPr>
              <a:t>a multitude” (Genesis 17:5).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abraham-sta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685800"/>
            <a:ext cx="5486399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Abraham </a:t>
            </a:r>
            <a:r>
              <a:rPr lang="en-US" sz="2600" dirty="0" smtClean="0"/>
              <a:t>is the only man in the Old Testament who is called “the friend </a:t>
            </a:r>
            <a:r>
              <a:rPr lang="en-US" sz="2600" dirty="0" smtClean="0"/>
              <a:t>of God</a:t>
            </a:r>
            <a:r>
              <a:rPr lang="en-US" sz="2600" dirty="0" smtClean="0"/>
              <a:t>.”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Abraham </a:t>
            </a:r>
            <a:r>
              <a:rPr lang="en-US" sz="2600" dirty="0" smtClean="0"/>
              <a:t>is the first man after the Fall of whom it is said that God “appeared” </a:t>
            </a:r>
            <a:r>
              <a:rPr lang="en-US" sz="2600" dirty="0" smtClean="0"/>
              <a:t>to him</a:t>
            </a:r>
            <a:r>
              <a:rPr lang="en-US" sz="2600" dirty="0" smtClean="0"/>
              <a:t>. </a:t>
            </a:r>
            <a:endParaRPr lang="en-US" sz="2600" dirty="0" smtClean="0"/>
          </a:p>
          <a:p>
            <a:endParaRPr lang="en-US" sz="2600" dirty="0" smtClean="0"/>
          </a:p>
          <a:p>
            <a:r>
              <a:rPr lang="en-US" sz="2600" dirty="0" smtClean="0"/>
              <a:t>God </a:t>
            </a:r>
            <a:r>
              <a:rPr lang="en-US" sz="2600" dirty="0" smtClean="0"/>
              <a:t>walked with Abel and Noah, but the Bible does not state that </a:t>
            </a:r>
            <a:r>
              <a:rPr lang="en-US" sz="2600" dirty="0" smtClean="0"/>
              <a:t>God “appeared</a:t>
            </a:r>
            <a:r>
              <a:rPr lang="en-US" sz="2600" dirty="0" smtClean="0"/>
              <a:t>” to them</a:t>
            </a:r>
            <a:r>
              <a:rPr lang="en-US" sz="2600" dirty="0" smtClean="0"/>
              <a:t>.</a:t>
            </a:r>
          </a:p>
          <a:p>
            <a:endParaRPr lang="en-US" sz="2600" dirty="0" smtClean="0"/>
          </a:p>
          <a:p>
            <a:r>
              <a:rPr lang="en-US" sz="2600" dirty="0" smtClean="0"/>
              <a:t>God </a:t>
            </a:r>
            <a:r>
              <a:rPr lang="en-US" sz="2600" dirty="0" smtClean="0"/>
              <a:t>appeared to Abraham many times, and this was the </a:t>
            </a:r>
            <a:r>
              <a:rPr lang="en-US" sz="2600" dirty="0" smtClean="0"/>
              <a:t>beginning of </a:t>
            </a:r>
            <a:r>
              <a:rPr lang="en-US" sz="2600" dirty="0" smtClean="0"/>
              <a:t>the </a:t>
            </a:r>
            <a:r>
              <a:rPr lang="en-US" sz="2600" dirty="0" err="1" smtClean="0"/>
              <a:t>theophanies</a:t>
            </a:r>
            <a:r>
              <a:rPr lang="en-US" sz="2600" dirty="0" smtClean="0"/>
              <a:t> of the Old Testament.</a:t>
            </a:r>
            <a:endParaRPr lang="en-US" sz="26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A</a:t>
            </a:r>
            <a:r>
              <a:rPr lang="en-US" sz="3600" spc="-150" dirty="0" smtClean="0"/>
              <a:t>. </a:t>
            </a:r>
            <a:r>
              <a:rPr lang="en-US" sz="3600" spc="-150" dirty="0" smtClean="0"/>
              <a:t>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dirty="0" smtClean="0"/>
              <a:t>    The </a:t>
            </a:r>
            <a:r>
              <a:rPr lang="en-US" sz="2600" dirty="0" smtClean="0"/>
              <a:t>outstanding characteristics were his call out of idolatry, the revelation </a:t>
            </a:r>
            <a:r>
              <a:rPr lang="en-US" sz="2600" dirty="0" smtClean="0"/>
              <a:t>he received </a:t>
            </a:r>
            <a:r>
              <a:rPr lang="en-US" sz="2600" dirty="0" smtClean="0"/>
              <a:t>of the one true God, his faith in God, and his obedience. </a:t>
            </a:r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  </a:t>
            </a:r>
            <a:r>
              <a:rPr lang="en-US" sz="2600" spc="-300" dirty="0" smtClean="0"/>
              <a:t> </a:t>
            </a:r>
            <a:r>
              <a:rPr lang="en-US" sz="2600" dirty="0" smtClean="0"/>
              <a:t>  A </a:t>
            </a:r>
            <a:r>
              <a:rPr lang="en-US" sz="2600" dirty="0" smtClean="0"/>
              <a:t>character </a:t>
            </a:r>
            <a:r>
              <a:rPr lang="en-US" sz="2600" dirty="0" smtClean="0"/>
              <a:t>study of </a:t>
            </a:r>
            <a:r>
              <a:rPr lang="en-US" sz="2600" dirty="0" smtClean="0"/>
              <a:t>this great man will reveal his attributes</a:t>
            </a:r>
            <a:r>
              <a:rPr lang="en-US" sz="2600" dirty="0" smtClean="0"/>
              <a:t>:</a:t>
            </a:r>
          </a:p>
          <a:p>
            <a:endParaRPr lang="en-US" sz="800" dirty="0" smtClean="0"/>
          </a:p>
          <a:p>
            <a:pPr lvl="1">
              <a:buNone/>
            </a:pPr>
            <a:r>
              <a:rPr lang="en-US" sz="2400" dirty="0" smtClean="0"/>
              <a:t>1. Faith</a:t>
            </a:r>
          </a:p>
          <a:p>
            <a:pPr lvl="1">
              <a:buNone/>
            </a:pPr>
            <a:r>
              <a:rPr lang="en-US" sz="2400" dirty="0" smtClean="0"/>
              <a:t>2. Obedience</a:t>
            </a:r>
          </a:p>
          <a:p>
            <a:pPr lvl="1">
              <a:buNone/>
            </a:pPr>
            <a:r>
              <a:rPr lang="en-US" sz="2400" dirty="0" smtClean="0"/>
              <a:t>3. Unselfishness</a:t>
            </a:r>
          </a:p>
          <a:p>
            <a:pPr lvl="1">
              <a:buNone/>
            </a:pPr>
            <a:r>
              <a:rPr lang="en-US" sz="2400" dirty="0" smtClean="0"/>
              <a:t>4. Courage</a:t>
            </a:r>
          </a:p>
          <a:p>
            <a:pPr lvl="1">
              <a:buNone/>
            </a:pPr>
            <a:r>
              <a:rPr lang="en-US" sz="2400" dirty="0" smtClean="0"/>
              <a:t>5. Separation</a:t>
            </a:r>
          </a:p>
          <a:p>
            <a:pPr lvl="1">
              <a:buNone/>
            </a:pPr>
            <a:r>
              <a:rPr lang="en-US" sz="2400" dirty="0" smtClean="0"/>
              <a:t>6. Prayerfulness</a:t>
            </a:r>
            <a:endParaRPr lang="en-US" sz="22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B</a:t>
            </a:r>
            <a:r>
              <a:rPr lang="en-US" sz="3600" spc="-150" dirty="0" smtClean="0"/>
              <a:t>. The Genealogy Of 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1440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Genesis 11 gives us the genealogy of Abraham from Shem, the youngest </a:t>
            </a:r>
            <a:r>
              <a:rPr lang="en-US" sz="2800" dirty="0" smtClean="0"/>
              <a:t>son of </a:t>
            </a:r>
            <a:r>
              <a:rPr lang="en-US" sz="2800" dirty="0" smtClean="0"/>
              <a:t>Noah.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Abram’s </a:t>
            </a:r>
            <a:r>
              <a:rPr lang="en-US" sz="2800" dirty="0" smtClean="0"/>
              <a:t>father, </a:t>
            </a:r>
            <a:r>
              <a:rPr lang="en-US" sz="2800" dirty="0" err="1" smtClean="0"/>
              <a:t>Terah</a:t>
            </a:r>
            <a:r>
              <a:rPr lang="en-US" sz="2800" dirty="0" smtClean="0"/>
              <a:t>, lived in Ur in the country of Chaldea.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It </a:t>
            </a:r>
            <a:r>
              <a:rPr lang="en-US" sz="2800" dirty="0" smtClean="0"/>
              <a:t>was here </a:t>
            </a:r>
            <a:r>
              <a:rPr lang="en-US" sz="2800" dirty="0" smtClean="0"/>
              <a:t>that </a:t>
            </a:r>
            <a:r>
              <a:rPr lang="en-US" sz="2800" dirty="0" smtClean="0"/>
              <a:t>Abram was born.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Ur </a:t>
            </a:r>
            <a:r>
              <a:rPr lang="en-US" sz="2800" dirty="0" smtClean="0"/>
              <a:t>is not far from Babylon, and Abram’s call took place soon </a:t>
            </a:r>
            <a:r>
              <a:rPr lang="en-US" sz="2800" dirty="0" smtClean="0"/>
              <a:t>after the </a:t>
            </a:r>
            <a:r>
              <a:rPr lang="en-US" sz="2800" dirty="0" smtClean="0"/>
              <a:t>confusion of Babel.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All </a:t>
            </a:r>
            <a:r>
              <a:rPr lang="en-US" sz="2800" dirty="0" smtClean="0"/>
              <a:t>of Abram’s family members were idolaters. 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Abram </a:t>
            </a:r>
            <a:r>
              <a:rPr lang="en-US" sz="2800" dirty="0" smtClean="0"/>
              <a:t>had </a:t>
            </a:r>
            <a:r>
              <a:rPr lang="en-US" sz="2800" dirty="0" smtClean="0"/>
              <a:t>two brothers</a:t>
            </a:r>
            <a:r>
              <a:rPr lang="en-US" sz="2800" dirty="0" smtClean="0"/>
              <a:t>, Haran and </a:t>
            </a:r>
            <a:r>
              <a:rPr lang="en-US" sz="2800" dirty="0" err="1" smtClean="0"/>
              <a:t>Nahor</a:t>
            </a:r>
            <a:r>
              <a:rPr lang="en-US" sz="2800" dirty="0" smtClean="0"/>
              <a:t>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B</a:t>
            </a:r>
            <a:r>
              <a:rPr lang="en-US" sz="3600" spc="-150" dirty="0" smtClean="0"/>
              <a:t>. The Genealogy Of Abraham</a:t>
            </a:r>
            <a:endParaRPr lang="en-US" sz="3600" spc="-1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Haran died in Ur, but he had two sons and one daughter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 </a:t>
            </a:r>
            <a:r>
              <a:rPr lang="en-US" sz="2400" dirty="0" smtClean="0"/>
              <a:t>daughter, </a:t>
            </a:r>
            <a:r>
              <a:rPr lang="en-US" sz="2400" dirty="0" err="1" smtClean="0"/>
              <a:t>Milcah</a:t>
            </a:r>
            <a:r>
              <a:rPr lang="en-US" sz="2400" dirty="0" smtClean="0"/>
              <a:t>, married </a:t>
            </a:r>
            <a:r>
              <a:rPr lang="en-US" sz="2400" dirty="0" smtClean="0"/>
              <a:t>her uncle, </a:t>
            </a:r>
            <a:r>
              <a:rPr lang="en-US" sz="2400" dirty="0" err="1" smtClean="0"/>
              <a:t>Nahor</a:t>
            </a:r>
            <a:r>
              <a:rPr lang="en-US" sz="2400" dirty="0" smtClean="0"/>
              <a:t>, and they became the grandparents of </a:t>
            </a:r>
            <a:r>
              <a:rPr lang="en-US" sz="2400" dirty="0" err="1" smtClean="0"/>
              <a:t>Laban</a:t>
            </a:r>
            <a:r>
              <a:rPr lang="en-US" sz="2400" dirty="0" smtClean="0"/>
              <a:t> and </a:t>
            </a:r>
            <a:r>
              <a:rPr lang="en-US" sz="2400" dirty="0" err="1" smtClean="0"/>
              <a:t>Rebekah</a:t>
            </a:r>
            <a:r>
              <a:rPr lang="en-US" sz="2400" dirty="0" smtClean="0"/>
              <a:t> (who </a:t>
            </a:r>
            <a:r>
              <a:rPr lang="en-US" sz="2400" dirty="0" smtClean="0"/>
              <a:t>married Isaac).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err="1" smtClean="0"/>
              <a:t>Laban</a:t>
            </a:r>
            <a:r>
              <a:rPr lang="en-US" sz="2400" dirty="0" smtClean="0"/>
              <a:t> </a:t>
            </a:r>
            <a:r>
              <a:rPr lang="en-US" sz="2400" dirty="0" smtClean="0"/>
              <a:t>was the father of Leah and Rachel, the wives of Jacob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One of Haran’s sons, Lot, </a:t>
            </a:r>
            <a:r>
              <a:rPr lang="en-US" sz="2400" dirty="0" smtClean="0"/>
              <a:t>accompanied                           his </a:t>
            </a:r>
            <a:r>
              <a:rPr lang="en-US" sz="2400" dirty="0" smtClean="0"/>
              <a:t>uncle, Abram.</a:t>
            </a:r>
            <a:endParaRPr lang="en-US" sz="2800" dirty="0" smtClean="0">
              <a:solidFill>
                <a:srgbClr val="FFC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6" name="Picture 5" descr="Abraham_and_Lot_Divide_The_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3810000"/>
            <a:ext cx="2212777" cy="2667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200" y="-76200"/>
            <a:ext cx="9906000" cy="762000"/>
          </a:xfrm>
        </p:spPr>
        <p:txBody>
          <a:bodyPr>
            <a:noAutofit/>
          </a:bodyPr>
          <a:lstStyle/>
          <a:p>
            <a:r>
              <a:rPr lang="en-US" sz="3000" spc="-150" dirty="0" smtClean="0"/>
              <a:t> </a:t>
            </a:r>
            <a:r>
              <a:rPr lang="en-US" sz="3600" spc="-150" dirty="0" smtClean="0"/>
              <a:t>C</a:t>
            </a:r>
            <a:r>
              <a:rPr lang="en-US" sz="3600" spc="-150" dirty="0" smtClean="0"/>
              <a:t>. Abraham’s Call</a:t>
            </a:r>
            <a:endParaRPr lang="en-US" sz="3600" spc="-15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" y="6557169"/>
            <a:ext cx="8534400" cy="300831"/>
          </a:xfrm>
        </p:spPr>
        <p:txBody>
          <a:bodyPr/>
          <a:lstStyle/>
          <a:p>
            <a:pPr algn="l"/>
            <a:r>
              <a:rPr lang="en-US" sz="1800" dirty="0" smtClean="0"/>
              <a:t>Lesson 7</a:t>
            </a:r>
            <a:r>
              <a:rPr lang="en-US" sz="1800" dirty="0" smtClean="0"/>
              <a:t>: The Call Of Abraham          </a:t>
            </a:r>
            <a:r>
              <a:rPr lang="en-US" sz="1800" dirty="0" smtClean="0"/>
              <a:t>Global </a:t>
            </a:r>
            <a:r>
              <a:rPr lang="en-US" sz="1800" dirty="0" smtClean="0"/>
              <a:t>University of Theological Studies</a:t>
            </a:r>
            <a:endParaRPr lang="en-US" sz="1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743201"/>
            <a:ext cx="7315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6858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/>
              <a:t>Abram’s first call took place while he was still at Ur. </a:t>
            </a:r>
            <a:endParaRPr lang="en-US" sz="2400" dirty="0" smtClean="0"/>
          </a:p>
          <a:p>
            <a:endParaRPr lang="en-US" sz="2400" dirty="0" smtClean="0"/>
          </a:p>
          <a:p>
            <a:pPr algn="ctr"/>
            <a:r>
              <a:rPr lang="en-US" sz="2400" i="1" dirty="0" smtClean="0">
                <a:solidFill>
                  <a:srgbClr val="FFC000"/>
                </a:solidFill>
              </a:rPr>
              <a:t>“</a:t>
            </a:r>
            <a:r>
              <a:rPr lang="en-US" sz="2400" i="1" dirty="0" smtClean="0">
                <a:solidFill>
                  <a:srgbClr val="FFC000"/>
                </a:solidFill>
              </a:rPr>
              <a:t>The God of </a:t>
            </a:r>
            <a:r>
              <a:rPr lang="en-US" sz="2400" i="1" dirty="0" smtClean="0">
                <a:solidFill>
                  <a:srgbClr val="FFC000"/>
                </a:solidFill>
              </a:rPr>
              <a:t>glory appeared </a:t>
            </a:r>
            <a:r>
              <a:rPr lang="en-US" sz="2400" i="1" dirty="0" smtClean="0">
                <a:solidFill>
                  <a:srgbClr val="FFC000"/>
                </a:solidFill>
              </a:rPr>
              <a:t>unto our father Abraham, when he was in Mesopotamia before he dwelt in</a:t>
            </a:r>
          </a:p>
          <a:p>
            <a:pPr algn="ctr"/>
            <a:r>
              <a:rPr lang="en-US" sz="2400" i="1" dirty="0" err="1" smtClean="0">
                <a:solidFill>
                  <a:srgbClr val="FFC000"/>
                </a:solidFill>
              </a:rPr>
              <a:t>Charran</a:t>
            </a:r>
            <a:r>
              <a:rPr lang="en-US" sz="2400" i="1" dirty="0" smtClean="0">
                <a:solidFill>
                  <a:srgbClr val="FFC000"/>
                </a:solidFill>
              </a:rPr>
              <a:t>” </a:t>
            </a:r>
            <a:r>
              <a:rPr lang="en-US" sz="2400" dirty="0" smtClean="0">
                <a:solidFill>
                  <a:srgbClr val="FFC000"/>
                </a:solidFill>
              </a:rPr>
              <a:t>(Acts 7:2</a:t>
            </a:r>
            <a:r>
              <a:rPr lang="en-US" sz="2400" dirty="0" smtClean="0">
                <a:solidFill>
                  <a:srgbClr val="FFC000"/>
                </a:solidFill>
              </a:rPr>
              <a:t>)</a:t>
            </a:r>
            <a:endParaRPr lang="en-US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4352</TotalTime>
  <Words>1481</Words>
  <Application>Microsoft Office PowerPoint</Application>
  <PresentationFormat>On-screen Show (4:3)</PresentationFormat>
  <Paragraphs>181</Paragraphs>
  <Slides>18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Genesis</vt:lpstr>
      <vt:lpstr> A. Abraham</vt:lpstr>
      <vt:lpstr> A. Abraham</vt:lpstr>
      <vt:lpstr> A. Abraham</vt:lpstr>
      <vt:lpstr> A. Abraham</vt:lpstr>
      <vt:lpstr> A. Abraham</vt:lpstr>
      <vt:lpstr> B. The Genealogy Of Abraham</vt:lpstr>
      <vt:lpstr> B. The Genealogy Of Abraham</vt:lpstr>
      <vt:lpstr> C. Abraham’s Call</vt:lpstr>
      <vt:lpstr> C. Abraham’s Call</vt:lpstr>
      <vt:lpstr> C. Abraham’s Call</vt:lpstr>
      <vt:lpstr> C. Abraham’s Call</vt:lpstr>
      <vt:lpstr> D. Abraham’s Second Failure</vt:lpstr>
      <vt:lpstr> D. Abraham’s Second Failure</vt:lpstr>
      <vt:lpstr> D. Abraham’s Second Failure</vt:lpstr>
      <vt:lpstr> D. Abraham’s Second Failure</vt:lpstr>
      <vt:lpstr> D. Abraham’s Second Failure</vt:lpstr>
      <vt:lpstr> E. The Abrahamic Covenant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Alyssa</cp:lastModifiedBy>
  <cp:revision>172</cp:revision>
  <dcterms:created xsi:type="dcterms:W3CDTF">2012-01-07T19:05:28Z</dcterms:created>
  <dcterms:modified xsi:type="dcterms:W3CDTF">2012-01-12T05:57:25Z</dcterms:modified>
</cp:coreProperties>
</file>