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3"/>
  </p:notesMasterIdLst>
  <p:handoutMasterIdLst>
    <p:handoutMasterId r:id="rId24"/>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6" r:id="rId16"/>
    <p:sldId id="270" r:id="rId17"/>
    <p:sldId id="272" r:id="rId18"/>
    <p:sldId id="271" r:id="rId19"/>
    <p:sldId id="273" r:id="rId20"/>
    <p:sldId id="274" r:id="rId21"/>
    <p:sldId id="27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68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69" autoAdjust="0"/>
    <p:restoredTop sz="94660"/>
  </p:normalViewPr>
  <p:slideViewPr>
    <p:cSldViewPr>
      <p:cViewPr>
        <p:scale>
          <a:sx n="70" d="100"/>
          <a:sy n="70" d="100"/>
        </p:scale>
        <p:origin x="-1152" y="-29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Global University of Theological Studies</a:t>
            </a: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71B3C7-3ED2-43DD-B8BE-27B112723D3C}" type="datetimeFigureOut">
              <a:rPr lang="en-US" smtClean="0"/>
              <a:pPr/>
              <a:t>1/15/2012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Lesson 1: In The Beginning</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7B97D14-922C-4E0B-B03D-3CAF8CC968E4}" type="slidenum">
              <a:rPr lang="en-US" smtClean="0"/>
              <a:pPr/>
              <a:t>‹#›</a:t>
            </a:fld>
            <a:endParaRPr lang="en-US"/>
          </a:p>
        </p:txBody>
      </p:sp>
    </p:spTree>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Global University of Theological Studies</a:t>
            </a: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1AE9E9-1CF4-419A-AA12-1D163D7FC5EE}" type="datetimeFigureOut">
              <a:rPr lang="en-US" smtClean="0"/>
              <a:pPr/>
              <a:t>1/15/2012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Lesson 1: In The Beginning</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72A694-F7DF-4BFD-A1B1-A34BFB90333C}" type="slidenum">
              <a:rPr lang="en-US" smtClean="0"/>
              <a:pPr/>
              <a:t>‹#›</a:t>
            </a:fld>
            <a:endParaRPr lang="en-US"/>
          </a:p>
        </p:txBody>
      </p:sp>
    </p:spTree>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6" name="Header Placeholder 5"/>
          <p:cNvSpPr>
            <a:spLocks noGrp="1"/>
          </p:cNvSpPr>
          <p:nvPr>
            <p:ph type="hdr" sz="quarter" idx="11"/>
          </p:nvPr>
        </p:nvSpPr>
        <p:spPr/>
        <p:txBody>
          <a:bodyPr/>
          <a:lstStyle/>
          <a:p>
            <a:r>
              <a:rPr lang="en-US" smtClean="0"/>
              <a:t>Global University of Theological Studies</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A83A19F-3F12-43F0-BFFC-84B366019807}" type="datetime1">
              <a:rPr lang="en-US" smtClean="0"/>
              <a:pPr/>
              <a:t>1/15/2012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r>
              <a:rPr lang="en-US" smtClean="0"/>
              <a:t>Lesson 1: In The Beginning</a:t>
            </a:r>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A0D101B-D2C7-49B8-B9F4-F3676DCCEEB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B11D4F7-AAF7-4188-82C1-60238C700AED}" type="datetime1">
              <a:rPr lang="en-US" smtClean="0"/>
              <a:pPr/>
              <a:t>1/15/2012</a:t>
            </a:fld>
            <a:endParaRPr lang="en-US"/>
          </a:p>
        </p:txBody>
      </p:sp>
      <p:sp>
        <p:nvSpPr>
          <p:cNvPr id="5" name="Footer Placeholder 4"/>
          <p:cNvSpPr>
            <a:spLocks noGrp="1"/>
          </p:cNvSpPr>
          <p:nvPr>
            <p:ph type="ftr" sz="quarter" idx="11"/>
          </p:nvPr>
        </p:nvSpPr>
        <p:spPr/>
        <p:txBody>
          <a:bodyPr/>
          <a:lstStyle/>
          <a:p>
            <a:r>
              <a:rPr lang="en-US" smtClean="0"/>
              <a:t>Lesson 1: In The Beginning</a:t>
            </a:r>
            <a:endParaRPr lang="en-US"/>
          </a:p>
        </p:txBody>
      </p:sp>
      <p:sp>
        <p:nvSpPr>
          <p:cNvPr id="6" name="Slide Number Placeholder 5"/>
          <p:cNvSpPr>
            <a:spLocks noGrp="1"/>
          </p:cNvSpPr>
          <p:nvPr>
            <p:ph type="sldNum" sz="quarter" idx="12"/>
          </p:nvPr>
        </p:nvSpPr>
        <p:spPr/>
        <p:txBody>
          <a:bodyPr/>
          <a:lstStyle/>
          <a:p>
            <a:fld id="{9A0D101B-D2C7-49B8-B9F4-F3676DCCEEB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39B454-983A-4D80-8BCA-2034AE90198B}" type="datetime1">
              <a:rPr lang="en-US" smtClean="0"/>
              <a:pPr/>
              <a:t>1/15/2012</a:t>
            </a:fld>
            <a:endParaRPr lang="en-US"/>
          </a:p>
        </p:txBody>
      </p:sp>
      <p:sp>
        <p:nvSpPr>
          <p:cNvPr id="5" name="Footer Placeholder 4"/>
          <p:cNvSpPr>
            <a:spLocks noGrp="1"/>
          </p:cNvSpPr>
          <p:nvPr>
            <p:ph type="ftr" sz="quarter" idx="11"/>
          </p:nvPr>
        </p:nvSpPr>
        <p:spPr/>
        <p:txBody>
          <a:bodyPr/>
          <a:lstStyle/>
          <a:p>
            <a:r>
              <a:rPr lang="en-US" smtClean="0"/>
              <a:t>Lesson 1: In The Beginning</a:t>
            </a:r>
            <a:endParaRPr lang="en-US"/>
          </a:p>
        </p:txBody>
      </p:sp>
      <p:sp>
        <p:nvSpPr>
          <p:cNvPr id="6" name="Slide Number Placeholder 5"/>
          <p:cNvSpPr>
            <a:spLocks noGrp="1"/>
          </p:cNvSpPr>
          <p:nvPr>
            <p:ph type="sldNum" sz="quarter" idx="12"/>
          </p:nvPr>
        </p:nvSpPr>
        <p:spPr/>
        <p:txBody>
          <a:bodyPr/>
          <a:lstStyle/>
          <a:p>
            <a:fld id="{9A0D101B-D2C7-49B8-B9F4-F3676DCCEEB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968C66CE-78E9-49C7-91D6-883546CF9BBA}" type="datetime1">
              <a:rPr lang="en-US" smtClean="0"/>
              <a:pPr/>
              <a:t>1/15/2012</a:t>
            </a:fld>
            <a:endParaRPr lang="en-US"/>
          </a:p>
        </p:txBody>
      </p:sp>
      <p:sp>
        <p:nvSpPr>
          <p:cNvPr id="5" name="Footer Placeholder 4"/>
          <p:cNvSpPr>
            <a:spLocks noGrp="1"/>
          </p:cNvSpPr>
          <p:nvPr>
            <p:ph type="ftr" sz="quarter" idx="11"/>
          </p:nvPr>
        </p:nvSpPr>
        <p:spPr>
          <a:xfrm>
            <a:off x="457200" y="6480969"/>
            <a:ext cx="4260056" cy="300831"/>
          </a:xfrm>
        </p:spPr>
        <p:txBody>
          <a:bodyPr/>
          <a:lstStyle/>
          <a:p>
            <a:r>
              <a:rPr lang="en-US" smtClean="0"/>
              <a:t>Lesson 1: In The Beginning</a:t>
            </a:r>
            <a:endParaRPr lang="en-US"/>
          </a:p>
        </p:txBody>
      </p:sp>
      <p:sp>
        <p:nvSpPr>
          <p:cNvPr id="6" name="Slide Number Placeholder 5"/>
          <p:cNvSpPr>
            <a:spLocks noGrp="1"/>
          </p:cNvSpPr>
          <p:nvPr>
            <p:ph type="sldNum" sz="quarter" idx="12"/>
          </p:nvPr>
        </p:nvSpPr>
        <p:spPr/>
        <p:txBody>
          <a:bodyPr/>
          <a:lstStyle/>
          <a:p>
            <a:fld id="{9A0D101B-D2C7-49B8-B9F4-F3676DCCEE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60BD41B8-0E65-49F0-A010-0C8CF9B37566}" type="datetime1">
              <a:rPr lang="en-US" smtClean="0"/>
              <a:pPr/>
              <a:t>1/15/2012</a:t>
            </a:fld>
            <a:endParaRPr lang="en-US"/>
          </a:p>
        </p:txBody>
      </p:sp>
      <p:sp>
        <p:nvSpPr>
          <p:cNvPr id="5" name="Footer Placeholder 4"/>
          <p:cNvSpPr>
            <a:spLocks noGrp="1"/>
          </p:cNvSpPr>
          <p:nvPr>
            <p:ph type="ftr" sz="quarter" idx="11"/>
          </p:nvPr>
        </p:nvSpPr>
        <p:spPr>
          <a:xfrm>
            <a:off x="2619376" y="6480969"/>
            <a:ext cx="4260056" cy="300831"/>
          </a:xfrm>
        </p:spPr>
        <p:txBody>
          <a:bodyPr/>
          <a:lstStyle/>
          <a:p>
            <a:r>
              <a:rPr lang="en-US" smtClean="0"/>
              <a:t>Lesson 1: In The Beginning</a:t>
            </a:r>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9A0D101B-D2C7-49B8-B9F4-F3676DCCEEBE}"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CC3420FC-47EE-4ED6-A4AD-91AAFDFDED61}" type="datetime1">
              <a:rPr lang="en-US" smtClean="0"/>
              <a:pPr/>
              <a:t>1/15/2012</a:t>
            </a:fld>
            <a:endParaRPr lang="en-US"/>
          </a:p>
        </p:txBody>
      </p:sp>
      <p:sp>
        <p:nvSpPr>
          <p:cNvPr id="6" name="Footer Placeholder 5"/>
          <p:cNvSpPr>
            <a:spLocks noGrp="1"/>
          </p:cNvSpPr>
          <p:nvPr>
            <p:ph type="ftr" sz="quarter" idx="11"/>
          </p:nvPr>
        </p:nvSpPr>
        <p:spPr>
          <a:xfrm>
            <a:off x="457200" y="6480969"/>
            <a:ext cx="4260056" cy="301752"/>
          </a:xfrm>
        </p:spPr>
        <p:txBody>
          <a:bodyPr/>
          <a:lstStyle/>
          <a:p>
            <a:r>
              <a:rPr lang="en-US" smtClean="0"/>
              <a:t>Lesson 1: In The Beginning</a:t>
            </a:r>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9A0D101B-D2C7-49B8-B9F4-F3676DCCEE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B96BCD2A-C71E-469F-90ED-013F9E141C08}" type="datetime1">
              <a:rPr lang="en-US" smtClean="0"/>
              <a:pPr/>
              <a:t>1/15/2012</a:t>
            </a:fld>
            <a:endParaRPr lang="en-US"/>
          </a:p>
        </p:txBody>
      </p:sp>
      <p:sp>
        <p:nvSpPr>
          <p:cNvPr id="8" name="Footer Placeholder 7"/>
          <p:cNvSpPr>
            <a:spLocks noGrp="1"/>
          </p:cNvSpPr>
          <p:nvPr>
            <p:ph type="ftr" sz="quarter" idx="11"/>
          </p:nvPr>
        </p:nvSpPr>
        <p:spPr>
          <a:xfrm>
            <a:off x="457200" y="6480969"/>
            <a:ext cx="4261104" cy="301752"/>
          </a:xfrm>
        </p:spPr>
        <p:txBody>
          <a:bodyPr/>
          <a:lstStyle/>
          <a:p>
            <a:r>
              <a:rPr lang="en-US" smtClean="0"/>
              <a:t>Lesson 1: In The Beginning</a:t>
            </a:r>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9A0D101B-D2C7-49B8-B9F4-F3676DCCEEB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91A046B-DF64-4001-ABC4-E0A29F6BCD25}" type="datetime1">
              <a:rPr lang="en-US" smtClean="0"/>
              <a:pPr/>
              <a:t>1/15/2012</a:t>
            </a:fld>
            <a:endParaRPr lang="en-US"/>
          </a:p>
        </p:txBody>
      </p:sp>
      <p:sp>
        <p:nvSpPr>
          <p:cNvPr id="4" name="Footer Placeholder 3"/>
          <p:cNvSpPr>
            <a:spLocks noGrp="1"/>
          </p:cNvSpPr>
          <p:nvPr>
            <p:ph type="ftr" sz="quarter" idx="11"/>
          </p:nvPr>
        </p:nvSpPr>
        <p:spPr/>
        <p:txBody>
          <a:bodyPr/>
          <a:lstStyle/>
          <a:p>
            <a:r>
              <a:rPr lang="en-US" smtClean="0"/>
              <a:t>Lesson 1: In The Beginning</a:t>
            </a:r>
            <a:endParaRPr lang="en-US"/>
          </a:p>
        </p:txBody>
      </p:sp>
      <p:sp>
        <p:nvSpPr>
          <p:cNvPr id="5" name="Slide Number Placeholder 4"/>
          <p:cNvSpPr>
            <a:spLocks noGrp="1"/>
          </p:cNvSpPr>
          <p:nvPr>
            <p:ph type="sldNum" sz="quarter" idx="12"/>
          </p:nvPr>
        </p:nvSpPr>
        <p:spPr/>
        <p:txBody>
          <a:bodyPr/>
          <a:lstStyle/>
          <a:p>
            <a:fld id="{9A0D101B-D2C7-49B8-B9F4-F3676DCCEE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86570C53-3192-4F37-ACE4-24D96E1C3CA7}" type="datetime1">
              <a:rPr lang="en-US" smtClean="0"/>
              <a:pPr/>
              <a:t>1/15/2012</a:t>
            </a:fld>
            <a:endParaRPr lang="en-US"/>
          </a:p>
        </p:txBody>
      </p:sp>
      <p:sp>
        <p:nvSpPr>
          <p:cNvPr id="3" name="Footer Placeholder 2"/>
          <p:cNvSpPr>
            <a:spLocks noGrp="1"/>
          </p:cNvSpPr>
          <p:nvPr>
            <p:ph type="ftr" sz="quarter" idx="11"/>
          </p:nvPr>
        </p:nvSpPr>
        <p:spPr>
          <a:xfrm>
            <a:off x="457200" y="6481890"/>
            <a:ext cx="4260056" cy="300831"/>
          </a:xfrm>
        </p:spPr>
        <p:txBody>
          <a:bodyPr/>
          <a:lstStyle/>
          <a:p>
            <a:r>
              <a:rPr lang="en-US" smtClean="0"/>
              <a:t>Lesson 1: In The Beginning</a:t>
            </a:r>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9A0D101B-D2C7-49B8-B9F4-F3676DCCEE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53F5044-041D-4C5E-9684-3C52B78FF325}" type="datetime1">
              <a:rPr lang="en-US" smtClean="0"/>
              <a:pPr/>
              <a:t>1/15/2012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r>
              <a:rPr lang="en-US" smtClean="0"/>
              <a:t>Lesson 1: In The Beginning</a:t>
            </a:r>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9A0D101B-D2C7-49B8-B9F4-F3676DCCEEB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80D525C8-3ED1-4BCF-9A6C-09D791CF4212}" type="datetime1">
              <a:rPr lang="en-US" smtClean="0"/>
              <a:pPr/>
              <a:t>1/15/2012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r>
              <a:rPr lang="en-US" smtClean="0"/>
              <a:t>Lesson 1: In The Beginning</a:t>
            </a:r>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9A0D101B-D2C7-49B8-B9F4-F3676DCCEEB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2894331-6742-4CA5-86CA-FE6919338613}" type="datetime1">
              <a:rPr lang="en-US" smtClean="0"/>
              <a:pPr/>
              <a:t>1/15/2012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r>
              <a:rPr lang="en-US" smtClean="0"/>
              <a:t>Lesson 1: In The Beginning</a:t>
            </a:r>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9A0D101B-D2C7-49B8-B9F4-F3676DCCEEB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362200"/>
            <a:ext cx="8305800" cy="1828800"/>
          </a:xfrm>
        </p:spPr>
        <p:txBody>
          <a:bodyPr>
            <a:noAutofit/>
          </a:bodyPr>
          <a:lstStyle/>
          <a:p>
            <a:pPr algn="ctr"/>
            <a:r>
              <a:rPr lang="en-US" sz="13000" spc="600" dirty="0" smtClean="0">
                <a:solidFill>
                  <a:schemeClr val="tx1"/>
                </a:solidFill>
              </a:rPr>
              <a:t>Genesis</a:t>
            </a:r>
            <a:endParaRPr lang="en-US" sz="13000" spc="600" dirty="0">
              <a:solidFill>
                <a:schemeClr val="tx1"/>
              </a:solidFill>
            </a:endParaRPr>
          </a:p>
        </p:txBody>
      </p:sp>
      <p:sp>
        <p:nvSpPr>
          <p:cNvPr id="3" name="Subtitle 2"/>
          <p:cNvSpPr>
            <a:spLocks noGrp="1"/>
          </p:cNvSpPr>
          <p:nvPr>
            <p:ph type="subTitle" idx="1"/>
          </p:nvPr>
        </p:nvSpPr>
        <p:spPr>
          <a:xfrm>
            <a:off x="83344" y="5943600"/>
            <a:ext cx="9060656" cy="1371600"/>
          </a:xfrm>
        </p:spPr>
        <p:txBody>
          <a:bodyPr>
            <a:noAutofit/>
          </a:bodyPr>
          <a:lstStyle/>
          <a:p>
            <a:pPr algn="l"/>
            <a:r>
              <a:rPr lang="en-US" sz="4700" dirty="0" smtClean="0">
                <a:solidFill>
                  <a:schemeClr val="accent1">
                    <a:lumMod val="20000"/>
                    <a:lumOff val="80000"/>
                  </a:schemeClr>
                </a:solidFill>
              </a:rPr>
              <a:t>Lesson 10: Jacob And Esau</a:t>
            </a:r>
            <a:endParaRPr lang="en-US" sz="4700" dirty="0">
              <a:solidFill>
                <a:schemeClr val="accent1">
                  <a:lumMod val="20000"/>
                  <a:lumOff val="80000"/>
                </a:schemeClr>
              </a:solidFill>
            </a:endParaRPr>
          </a:p>
        </p:txBody>
      </p:sp>
      <p:sp>
        <p:nvSpPr>
          <p:cNvPr id="7" name="Footer Placeholder 6"/>
          <p:cNvSpPr>
            <a:spLocks noGrp="1"/>
          </p:cNvSpPr>
          <p:nvPr>
            <p:ph type="ftr" sz="quarter" idx="11"/>
          </p:nvPr>
        </p:nvSpPr>
        <p:spPr>
          <a:xfrm>
            <a:off x="609600" y="168275"/>
            <a:ext cx="7924800" cy="365125"/>
          </a:xfrm>
        </p:spPr>
        <p:txBody>
          <a:bodyPr/>
          <a:lstStyle/>
          <a:p>
            <a:r>
              <a:rPr lang="en-US" sz="3200" dirty="0" smtClean="0"/>
              <a:t>Global University of Theological Studies</a:t>
            </a:r>
            <a:endParaRPr 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C. The Deception Of </a:t>
            </a:r>
            <a:r>
              <a:rPr lang="en-US" sz="3400" dirty="0" err="1" smtClean="0"/>
              <a:t>Rebekah</a:t>
            </a:r>
            <a:r>
              <a:rPr lang="en-US" sz="3400" dirty="0" smtClean="0"/>
              <a:t> And Jacob</a:t>
            </a:r>
            <a:endParaRPr lang="en-US" sz="3400" dirty="0"/>
          </a:p>
        </p:txBody>
      </p:sp>
      <p:sp>
        <p:nvSpPr>
          <p:cNvPr id="3" name="Content Placeholder 2"/>
          <p:cNvSpPr>
            <a:spLocks noGrp="1"/>
          </p:cNvSpPr>
          <p:nvPr>
            <p:ph idx="1"/>
          </p:nvPr>
        </p:nvSpPr>
        <p:spPr>
          <a:xfrm>
            <a:off x="0" y="838200"/>
            <a:ext cx="9144000" cy="5791200"/>
          </a:xfrm>
        </p:spPr>
        <p:txBody>
          <a:bodyPr>
            <a:normAutofit lnSpcReduction="10000"/>
          </a:bodyPr>
          <a:lstStyle/>
          <a:p>
            <a:r>
              <a:rPr lang="en-US" sz="2400" dirty="0" smtClean="0"/>
              <a:t>In the story to be studied here, every member of the family was at fault. </a:t>
            </a:r>
          </a:p>
          <a:p>
            <a:endParaRPr lang="en-US" sz="2400" dirty="0" smtClean="0"/>
          </a:p>
          <a:p>
            <a:r>
              <a:rPr lang="en-US" sz="2400" dirty="0" smtClean="0"/>
              <a:t>Isaac was old and his eyes had begun to fail. However, he was not near death, for he lived forty more years. </a:t>
            </a:r>
          </a:p>
          <a:p>
            <a:endParaRPr lang="en-US" sz="2400" dirty="0" smtClean="0"/>
          </a:p>
          <a:p>
            <a:r>
              <a:rPr lang="en-US" sz="2400" dirty="0" smtClean="0"/>
              <a:t>Because of his favoritism for Esau, he wanted Esau to have the blessing. He was aware of God’s will (see Genesis 25:23), but Isaac wanted to thwart God’s plan. </a:t>
            </a:r>
          </a:p>
          <a:p>
            <a:endParaRPr lang="en-US" sz="2400" dirty="0" smtClean="0"/>
          </a:p>
          <a:p>
            <a:r>
              <a:rPr lang="en-US" sz="2400" dirty="0" smtClean="0"/>
              <a:t>Also, Isaac loved the venison Esau brought him, and he might have been partly motivated by his desire to have another good meal of venison. Undoubtedly, he thought that if he blessed Esau, the matter would be taken care of.</a:t>
            </a:r>
            <a:endParaRPr lang="en-US" sz="26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C. The Deception Of </a:t>
            </a:r>
            <a:r>
              <a:rPr lang="en-US" sz="3400" dirty="0" err="1" smtClean="0"/>
              <a:t>Rebekah</a:t>
            </a:r>
            <a:r>
              <a:rPr lang="en-US" sz="3400" dirty="0" smtClean="0"/>
              <a:t> And Jacob</a:t>
            </a:r>
            <a:endParaRPr lang="en-US" sz="3400" dirty="0"/>
          </a:p>
        </p:txBody>
      </p:sp>
      <p:sp>
        <p:nvSpPr>
          <p:cNvPr id="3" name="Content Placeholder 2"/>
          <p:cNvSpPr>
            <a:spLocks noGrp="1"/>
          </p:cNvSpPr>
          <p:nvPr>
            <p:ph idx="1"/>
          </p:nvPr>
        </p:nvSpPr>
        <p:spPr>
          <a:xfrm>
            <a:off x="0" y="762000"/>
            <a:ext cx="9144000" cy="5791200"/>
          </a:xfrm>
        </p:spPr>
        <p:txBody>
          <a:bodyPr>
            <a:normAutofit/>
          </a:bodyPr>
          <a:lstStyle/>
          <a:p>
            <a:r>
              <a:rPr lang="en-US" sz="2400" dirty="0" err="1" smtClean="0"/>
              <a:t>Rebekah</a:t>
            </a:r>
            <a:r>
              <a:rPr lang="en-US" sz="2400" dirty="0" smtClean="0"/>
              <a:t> was a match for her husband. </a:t>
            </a:r>
          </a:p>
          <a:p>
            <a:endParaRPr lang="en-US" sz="2400" dirty="0" smtClean="0"/>
          </a:p>
          <a:p>
            <a:r>
              <a:rPr lang="en-US" sz="2400" dirty="0" smtClean="0"/>
              <a:t>She knew that she had to act quickly.</a:t>
            </a:r>
          </a:p>
          <a:p>
            <a:endParaRPr lang="en-US" sz="2400" dirty="0" smtClean="0"/>
          </a:p>
          <a:p>
            <a:r>
              <a:rPr lang="en-US" sz="2400" dirty="0" smtClean="0"/>
              <a:t>She influenced Jacob to enter into the act of deception. </a:t>
            </a:r>
          </a:p>
          <a:p>
            <a:endParaRPr lang="en-US" sz="2400" dirty="0" smtClean="0"/>
          </a:p>
          <a:p>
            <a:r>
              <a:rPr lang="en-US" sz="2400" dirty="0" smtClean="0"/>
              <a:t>Jacob showed his true character. Instead of being shocked and refusing to sin, he was only concerned with what might be the terrible consequences. </a:t>
            </a:r>
          </a:p>
          <a:p>
            <a:endParaRPr lang="en-US" sz="2400" dirty="0" smtClean="0"/>
          </a:p>
          <a:p>
            <a:r>
              <a:rPr lang="en-US" sz="2400" dirty="0" smtClean="0"/>
              <a:t>When </a:t>
            </a:r>
            <a:r>
              <a:rPr lang="en-US" sz="2400" dirty="0" err="1" smtClean="0"/>
              <a:t>Rebekah</a:t>
            </a:r>
            <a:r>
              <a:rPr lang="en-US" sz="2400" dirty="0" smtClean="0"/>
              <a:t> assured him that she would take the curse, if any, and suffer the consequences, Jacob was quite willing to carry out the plot.</a:t>
            </a:r>
            <a:endParaRPr lang="en-US" sz="26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C. The Deception Of </a:t>
            </a:r>
            <a:r>
              <a:rPr lang="en-US" sz="3400" dirty="0" err="1" smtClean="0"/>
              <a:t>Rebekah</a:t>
            </a:r>
            <a:r>
              <a:rPr lang="en-US" sz="3400" dirty="0" smtClean="0"/>
              <a:t> And Jacob</a:t>
            </a:r>
            <a:endParaRPr lang="en-US" sz="3400" dirty="0"/>
          </a:p>
        </p:txBody>
      </p:sp>
      <p:sp>
        <p:nvSpPr>
          <p:cNvPr id="3" name="Content Placeholder 2"/>
          <p:cNvSpPr>
            <a:spLocks noGrp="1"/>
          </p:cNvSpPr>
          <p:nvPr>
            <p:ph idx="1"/>
          </p:nvPr>
        </p:nvSpPr>
        <p:spPr>
          <a:xfrm>
            <a:off x="0" y="4267200"/>
            <a:ext cx="9144000" cy="5791200"/>
          </a:xfrm>
        </p:spPr>
        <p:txBody>
          <a:bodyPr>
            <a:normAutofit/>
          </a:bodyPr>
          <a:lstStyle/>
          <a:p>
            <a:pPr algn="ctr">
              <a:buNone/>
            </a:pPr>
            <a:r>
              <a:rPr lang="en-US" sz="2400" dirty="0" smtClean="0"/>
              <a:t>In the blessing that was pronounced upon Jacob, he was made lord over his brother. </a:t>
            </a:r>
          </a:p>
          <a:p>
            <a:pPr algn="ctr">
              <a:buNone/>
            </a:pPr>
            <a:endParaRPr lang="en-US" sz="2400" dirty="0" smtClean="0"/>
          </a:p>
          <a:p>
            <a:pPr algn="ctr">
              <a:buNone/>
            </a:pPr>
            <a:r>
              <a:rPr lang="en-US" sz="2400" dirty="0" smtClean="0"/>
              <a:t>Anyone who cursed him would be cursed, and those who blessed him would be blessed.</a:t>
            </a:r>
            <a:endParaRPr lang="en-US" sz="26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pic>
        <p:nvPicPr>
          <p:cNvPr id="6" name="Picture 5" descr="IsaacBlessesJacob.jpg"/>
          <p:cNvPicPr>
            <a:picLocks noChangeAspect="1"/>
          </p:cNvPicPr>
          <p:nvPr/>
        </p:nvPicPr>
        <p:blipFill>
          <a:blip r:embed="rId3" cstate="print"/>
          <a:stretch>
            <a:fillRect/>
          </a:stretch>
        </p:blipFill>
        <p:spPr>
          <a:xfrm>
            <a:off x="3124200" y="685800"/>
            <a:ext cx="3124200" cy="348271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C. The Deception Of </a:t>
            </a:r>
            <a:r>
              <a:rPr lang="en-US" sz="3400" dirty="0" err="1" smtClean="0"/>
              <a:t>Rebekah</a:t>
            </a:r>
            <a:r>
              <a:rPr lang="en-US" sz="3400" dirty="0" smtClean="0"/>
              <a:t> And Jacob</a:t>
            </a:r>
            <a:endParaRPr lang="en-US" sz="3400" dirty="0"/>
          </a:p>
        </p:txBody>
      </p:sp>
      <p:sp>
        <p:nvSpPr>
          <p:cNvPr id="3" name="Content Placeholder 2"/>
          <p:cNvSpPr>
            <a:spLocks noGrp="1"/>
          </p:cNvSpPr>
          <p:nvPr>
            <p:ph idx="1"/>
          </p:nvPr>
        </p:nvSpPr>
        <p:spPr>
          <a:xfrm>
            <a:off x="0" y="1371600"/>
            <a:ext cx="9144000" cy="5791200"/>
          </a:xfrm>
        </p:spPr>
        <p:txBody>
          <a:bodyPr>
            <a:normAutofit/>
          </a:bodyPr>
          <a:lstStyle/>
          <a:p>
            <a:r>
              <a:rPr lang="en-US" sz="2400" dirty="0" smtClean="0"/>
              <a:t>When Isaac discovered the deception, he trembled very exceedingly. (See Genesis 27:33) </a:t>
            </a:r>
          </a:p>
          <a:p>
            <a:endParaRPr lang="en-US" sz="2400" dirty="0" smtClean="0"/>
          </a:p>
          <a:p>
            <a:endParaRPr lang="en-US" sz="2400" dirty="0" smtClean="0"/>
          </a:p>
          <a:p>
            <a:r>
              <a:rPr lang="en-US" sz="2400" dirty="0" smtClean="0"/>
              <a:t>This was due to the fact that he knew he had been trying to overthrow God’s plan, but that God had overruled and had not permitted it. </a:t>
            </a:r>
          </a:p>
          <a:p>
            <a:endParaRPr lang="en-US" sz="2400" dirty="0" smtClean="0"/>
          </a:p>
          <a:p>
            <a:endParaRPr lang="en-US" sz="2400" dirty="0" smtClean="0"/>
          </a:p>
          <a:p>
            <a:r>
              <a:rPr lang="en-US" sz="2400" dirty="0" smtClean="0"/>
              <a:t>It certainly does not pay to fight against the will of God.</a:t>
            </a:r>
            <a:endParaRPr lang="en-US" sz="26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C. The Deception Of </a:t>
            </a:r>
            <a:r>
              <a:rPr lang="en-US" sz="3400" dirty="0" err="1" smtClean="0"/>
              <a:t>Rebekah</a:t>
            </a:r>
            <a:r>
              <a:rPr lang="en-US" sz="3400" dirty="0" smtClean="0"/>
              <a:t> And Jacob</a:t>
            </a:r>
            <a:endParaRPr lang="en-US" sz="3400" dirty="0"/>
          </a:p>
        </p:txBody>
      </p:sp>
      <p:sp>
        <p:nvSpPr>
          <p:cNvPr id="3" name="Content Placeholder 2"/>
          <p:cNvSpPr>
            <a:spLocks noGrp="1"/>
          </p:cNvSpPr>
          <p:nvPr>
            <p:ph idx="1"/>
          </p:nvPr>
        </p:nvSpPr>
        <p:spPr>
          <a:xfrm>
            <a:off x="0" y="914400"/>
            <a:ext cx="9144000" cy="5791200"/>
          </a:xfrm>
        </p:spPr>
        <p:txBody>
          <a:bodyPr>
            <a:normAutofit lnSpcReduction="10000"/>
          </a:bodyPr>
          <a:lstStyle/>
          <a:p>
            <a:r>
              <a:rPr lang="en-US" sz="2400" dirty="0" smtClean="0"/>
              <a:t>Esau’s reaction was what could be expected. He was angry and keenly disappointed.</a:t>
            </a:r>
          </a:p>
          <a:p>
            <a:endParaRPr lang="en-US" sz="2400" dirty="0" smtClean="0"/>
          </a:p>
          <a:p>
            <a:r>
              <a:rPr lang="en-US" sz="2400" dirty="0" smtClean="0"/>
              <a:t>His plea for a blessing was heartrending and tragic. “Esau lifted up his voice and wept” (Genesis 27:38). </a:t>
            </a:r>
          </a:p>
          <a:p>
            <a:endParaRPr lang="en-US" sz="2400" dirty="0" smtClean="0"/>
          </a:p>
          <a:p>
            <a:r>
              <a:rPr lang="en-US" sz="2400" dirty="0" smtClean="0"/>
              <a:t>What a tragic scene! Apparently now Esau had begun to learn the value of spiritual blessings, but it was too late. </a:t>
            </a:r>
          </a:p>
          <a:p>
            <a:endParaRPr lang="en-US" sz="2400" dirty="0" smtClean="0"/>
          </a:p>
          <a:p>
            <a:r>
              <a:rPr lang="en-US" sz="2400" dirty="0" smtClean="0"/>
              <a:t>He could not change his father’s mind, nor could he undo what he had done. </a:t>
            </a:r>
          </a:p>
          <a:p>
            <a:endParaRPr lang="en-US" sz="2400" dirty="0" smtClean="0"/>
          </a:p>
          <a:p>
            <a:r>
              <a:rPr lang="en-US" sz="2400" dirty="0" smtClean="0"/>
              <a:t>There are some things that repentance simply cannot change. Esau paid bitterly for his wrong.</a:t>
            </a:r>
            <a:endParaRPr lang="en-US" sz="26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C. The Deception Of </a:t>
            </a:r>
            <a:r>
              <a:rPr lang="en-US" sz="3400" dirty="0" err="1" smtClean="0"/>
              <a:t>Rebekah</a:t>
            </a:r>
            <a:r>
              <a:rPr lang="en-US" sz="3400" dirty="0" smtClean="0"/>
              <a:t> And Jacob</a:t>
            </a:r>
            <a:endParaRPr lang="en-US" sz="3400" dirty="0"/>
          </a:p>
        </p:txBody>
      </p:sp>
      <p:sp>
        <p:nvSpPr>
          <p:cNvPr id="3" name="Content Placeholder 2"/>
          <p:cNvSpPr>
            <a:spLocks noGrp="1"/>
          </p:cNvSpPr>
          <p:nvPr>
            <p:ph idx="1"/>
          </p:nvPr>
        </p:nvSpPr>
        <p:spPr>
          <a:xfrm>
            <a:off x="0" y="3048000"/>
            <a:ext cx="9144000" cy="5791200"/>
          </a:xfrm>
        </p:spPr>
        <p:txBody>
          <a:bodyPr>
            <a:normAutofit/>
          </a:bodyPr>
          <a:lstStyle/>
          <a:p>
            <a:r>
              <a:rPr lang="en-US" sz="2300" dirty="0" smtClean="0"/>
              <a:t>Jacob also paid for his sin. He had deceived his father and he in turn was </a:t>
            </a:r>
            <a:r>
              <a:rPr lang="en-US" sz="2300" dirty="0" smtClean="0"/>
              <a:t>to be </a:t>
            </a:r>
            <a:r>
              <a:rPr lang="en-US" sz="2300" dirty="0" smtClean="0"/>
              <a:t>deceived and cheated by his uncle </a:t>
            </a:r>
            <a:r>
              <a:rPr lang="en-US" sz="2300" dirty="0" err="1" smtClean="0"/>
              <a:t>Laban</a:t>
            </a:r>
            <a:r>
              <a:rPr lang="en-US" sz="2300" dirty="0" smtClean="0"/>
              <a:t>. </a:t>
            </a:r>
            <a:endParaRPr lang="en-US" sz="2300" dirty="0" smtClean="0"/>
          </a:p>
          <a:p>
            <a:endParaRPr lang="en-US" sz="2300" dirty="0" smtClean="0"/>
          </a:p>
          <a:p>
            <a:r>
              <a:rPr lang="en-US" sz="2300" dirty="0" err="1" smtClean="0"/>
              <a:t>Rebekah</a:t>
            </a:r>
            <a:r>
              <a:rPr lang="en-US" sz="2300" dirty="0" smtClean="0"/>
              <a:t> </a:t>
            </a:r>
            <a:r>
              <a:rPr lang="en-US" sz="2300" dirty="0" smtClean="0"/>
              <a:t>also paid dearly. She had </a:t>
            </a:r>
            <a:r>
              <a:rPr lang="en-US" sz="2300" dirty="0" smtClean="0"/>
              <a:t>led her </a:t>
            </a:r>
            <a:r>
              <a:rPr lang="en-US" sz="2300" dirty="0" smtClean="0"/>
              <a:t>favorite son into sin and suggested that Jacob leave for Haran in order to </a:t>
            </a:r>
            <a:r>
              <a:rPr lang="en-US" sz="2300" dirty="0" smtClean="0"/>
              <a:t>escape Esau’s </a:t>
            </a:r>
            <a:r>
              <a:rPr lang="en-US" sz="2300" dirty="0" smtClean="0"/>
              <a:t>anger. Little did she know that Jacob would be gone for twenty years and </a:t>
            </a:r>
            <a:r>
              <a:rPr lang="en-US" sz="2300" dirty="0" smtClean="0"/>
              <a:t>she would </a:t>
            </a:r>
            <a:r>
              <a:rPr lang="en-US" sz="2300" dirty="0" smtClean="0"/>
              <a:t>never see him again.</a:t>
            </a:r>
            <a:endParaRPr lang="en-US" sz="23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pic>
        <p:nvPicPr>
          <p:cNvPr id="1026" name="Picture 2"/>
          <p:cNvPicPr>
            <a:picLocks noChangeAspect="1" noChangeArrowheads="1"/>
          </p:cNvPicPr>
          <p:nvPr/>
        </p:nvPicPr>
        <p:blipFill>
          <a:blip r:embed="rId3" cstate="print"/>
          <a:srcRect l="24375" t="20000" r="26250" b="15000"/>
          <a:stretch>
            <a:fillRect/>
          </a:stretch>
        </p:blipFill>
        <p:spPr bwMode="auto">
          <a:xfrm>
            <a:off x="304800" y="685800"/>
            <a:ext cx="2778368" cy="22860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24375" t="20000" r="26250" b="20000"/>
          <a:stretch>
            <a:fillRect/>
          </a:stretch>
        </p:blipFill>
        <p:spPr bwMode="auto">
          <a:xfrm>
            <a:off x="3048000" y="685800"/>
            <a:ext cx="3009900" cy="228600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l="24375" t="20000" r="26250" b="15000"/>
          <a:stretch>
            <a:fillRect/>
          </a:stretch>
        </p:blipFill>
        <p:spPr bwMode="auto">
          <a:xfrm>
            <a:off x="6019800" y="685800"/>
            <a:ext cx="277837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D. Bethel</a:t>
            </a:r>
            <a:endParaRPr lang="en-US" sz="3400" dirty="0"/>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
        <p:nvSpPr>
          <p:cNvPr id="9" name="Content Placeholder 8"/>
          <p:cNvSpPr>
            <a:spLocks noGrp="1"/>
          </p:cNvSpPr>
          <p:nvPr>
            <p:ph idx="1"/>
          </p:nvPr>
        </p:nvSpPr>
        <p:spPr>
          <a:xfrm>
            <a:off x="0" y="914400"/>
            <a:ext cx="9144000" cy="5257800"/>
          </a:xfrm>
        </p:spPr>
        <p:txBody>
          <a:bodyPr>
            <a:noAutofit/>
          </a:bodyPr>
          <a:lstStyle/>
          <a:p>
            <a:r>
              <a:rPr lang="en-US" sz="2600" dirty="0" smtClean="0"/>
              <a:t>Isaac blessed Jacob and sent him to Haran to find a wife. </a:t>
            </a:r>
          </a:p>
          <a:p>
            <a:endParaRPr lang="en-US" sz="2600" dirty="0" smtClean="0"/>
          </a:p>
          <a:p>
            <a:r>
              <a:rPr lang="en-US" sz="2600" dirty="0" smtClean="0"/>
              <a:t>Both Isaac and </a:t>
            </a:r>
            <a:r>
              <a:rPr lang="en-US" sz="2600" dirty="0" err="1" smtClean="0"/>
              <a:t>Rebekah</a:t>
            </a:r>
            <a:r>
              <a:rPr lang="en-US" sz="2600" dirty="0" smtClean="0"/>
              <a:t> had been distressed because Esau had taken two heathen wives. (See Genesis 26:35) </a:t>
            </a:r>
          </a:p>
          <a:p>
            <a:endParaRPr lang="en-US" sz="2600" dirty="0" smtClean="0"/>
          </a:p>
          <a:p>
            <a:r>
              <a:rPr lang="en-US" sz="2600" dirty="0" smtClean="0"/>
              <a:t>Also, </a:t>
            </a:r>
            <a:r>
              <a:rPr lang="en-US" sz="2600" dirty="0" err="1" smtClean="0"/>
              <a:t>Rebekah</a:t>
            </a:r>
            <a:r>
              <a:rPr lang="en-US" sz="2600" dirty="0" smtClean="0"/>
              <a:t> had heard Esau threaten to kill Jacob as soon as Isaac died. </a:t>
            </a:r>
          </a:p>
          <a:p>
            <a:endParaRPr lang="en-US" sz="2600" dirty="0" smtClean="0"/>
          </a:p>
          <a:p>
            <a:r>
              <a:rPr lang="en-US" sz="2600" dirty="0" smtClean="0"/>
              <a:t>Therefore, </a:t>
            </a:r>
            <a:r>
              <a:rPr lang="en-US" sz="2600" dirty="0" err="1" smtClean="0"/>
              <a:t>Rebekah</a:t>
            </a:r>
            <a:r>
              <a:rPr lang="en-US" sz="2600" dirty="0" smtClean="0"/>
              <a:t> influenced Isaac, and they sent Jacob away.</a:t>
            </a:r>
            <a:endParaRPr lang="en-US" sz="2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D. Bethel</a:t>
            </a:r>
            <a:endParaRPr lang="en-US" sz="3400" dirty="0"/>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
        <p:nvSpPr>
          <p:cNvPr id="9" name="Content Placeholder 8"/>
          <p:cNvSpPr>
            <a:spLocks noGrp="1"/>
          </p:cNvSpPr>
          <p:nvPr>
            <p:ph idx="1"/>
          </p:nvPr>
        </p:nvSpPr>
        <p:spPr>
          <a:xfrm>
            <a:off x="0" y="685800"/>
            <a:ext cx="9144000" cy="5867400"/>
          </a:xfrm>
        </p:spPr>
        <p:txBody>
          <a:bodyPr>
            <a:noAutofit/>
          </a:bodyPr>
          <a:lstStyle/>
          <a:p>
            <a:r>
              <a:rPr lang="en-US" sz="2400" dirty="0" smtClean="0"/>
              <a:t>Jacob was instructed to travel north to the land of </a:t>
            </a:r>
            <a:r>
              <a:rPr lang="en-US" sz="2400" dirty="0" err="1" smtClean="0"/>
              <a:t>Padan</a:t>
            </a:r>
            <a:r>
              <a:rPr lang="en-US" sz="2400" dirty="0" smtClean="0"/>
              <a:t>-Aram where Haran was located that he might find a wife in his mother’s family. </a:t>
            </a:r>
          </a:p>
          <a:p>
            <a:endParaRPr lang="en-US" sz="2400" dirty="0" smtClean="0"/>
          </a:p>
          <a:p>
            <a:r>
              <a:rPr lang="en-US" sz="2400" dirty="0" smtClean="0"/>
              <a:t>When night came on, Jacob lay down in the open to sleep. He took some stones for his pillow. </a:t>
            </a:r>
          </a:p>
          <a:p>
            <a:endParaRPr lang="en-US" sz="2400" dirty="0" smtClean="0"/>
          </a:p>
          <a:p>
            <a:r>
              <a:rPr lang="en-US" sz="2400" dirty="0" smtClean="0"/>
              <a:t>He must have been weary, lonely, and somewhat fearful. Unlike Esau, he was not a man of the field. This might have been his first experience of sleeping alone in the open. </a:t>
            </a:r>
          </a:p>
          <a:p>
            <a:endParaRPr lang="en-US" sz="2400" dirty="0" smtClean="0"/>
          </a:p>
          <a:p>
            <a:r>
              <a:rPr lang="en-US" sz="2400" dirty="0" smtClean="0"/>
              <a:t>Certainly Jacob was in a condition that he needed help and encouragement.</a:t>
            </a: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D. Bethel</a:t>
            </a:r>
            <a:endParaRPr lang="en-US" sz="3400" dirty="0"/>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
        <p:nvSpPr>
          <p:cNvPr id="9" name="Content Placeholder 8"/>
          <p:cNvSpPr>
            <a:spLocks noGrp="1"/>
          </p:cNvSpPr>
          <p:nvPr>
            <p:ph idx="1"/>
          </p:nvPr>
        </p:nvSpPr>
        <p:spPr>
          <a:xfrm>
            <a:off x="0" y="1066800"/>
            <a:ext cx="9144000" cy="5867400"/>
          </a:xfrm>
        </p:spPr>
        <p:txBody>
          <a:bodyPr>
            <a:noAutofit/>
          </a:bodyPr>
          <a:lstStyle/>
          <a:p>
            <a:r>
              <a:rPr lang="en-US" sz="2400" dirty="0" smtClean="0"/>
              <a:t>During the night the Lord                                                      appeared to Jacob and spoke                                                  to him through a dream. </a:t>
            </a:r>
          </a:p>
          <a:p>
            <a:pPr>
              <a:buNone/>
            </a:pPr>
            <a:endParaRPr lang="en-US" sz="2400" dirty="0" smtClean="0"/>
          </a:p>
          <a:p>
            <a:r>
              <a:rPr lang="en-US" sz="2400" dirty="0" smtClean="0"/>
              <a:t>The ladder symbolized Jesus                                                   Christ in His dual nature,                                                       humanity and deity. </a:t>
            </a:r>
          </a:p>
          <a:p>
            <a:endParaRPr lang="en-US" sz="2400" dirty="0" smtClean="0"/>
          </a:p>
          <a:p>
            <a:r>
              <a:rPr lang="en-US" sz="2400" dirty="0" smtClean="0"/>
              <a:t>The ladder was set upon earth                                                         and reached to Heaven.                                                    </a:t>
            </a:r>
          </a:p>
          <a:p>
            <a:endParaRPr lang="en-US" sz="2400" dirty="0" smtClean="0"/>
          </a:p>
          <a:p>
            <a:r>
              <a:rPr lang="en-US" sz="2400" dirty="0" smtClean="0"/>
              <a:t>This truth is stated in John 1:51.</a:t>
            </a:r>
            <a:endParaRPr lang="en-US" sz="2400" dirty="0"/>
          </a:p>
        </p:txBody>
      </p:sp>
      <p:pic>
        <p:nvPicPr>
          <p:cNvPr id="6" name="Picture 5" descr="JacobsDream.jpg"/>
          <p:cNvPicPr>
            <a:picLocks noChangeAspect="1"/>
          </p:cNvPicPr>
          <p:nvPr/>
        </p:nvPicPr>
        <p:blipFill>
          <a:blip r:embed="rId3" cstate="print"/>
          <a:stretch>
            <a:fillRect/>
          </a:stretch>
        </p:blipFill>
        <p:spPr>
          <a:xfrm>
            <a:off x="5334000" y="1295400"/>
            <a:ext cx="3572656" cy="41910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D. Bethel</a:t>
            </a:r>
            <a:endParaRPr lang="en-US" sz="3400" dirty="0"/>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
        <p:nvSpPr>
          <p:cNvPr id="9" name="Content Placeholder 8"/>
          <p:cNvSpPr>
            <a:spLocks noGrp="1"/>
          </p:cNvSpPr>
          <p:nvPr>
            <p:ph idx="1"/>
          </p:nvPr>
        </p:nvSpPr>
        <p:spPr>
          <a:xfrm>
            <a:off x="0" y="1371600"/>
            <a:ext cx="9144000" cy="5867400"/>
          </a:xfrm>
        </p:spPr>
        <p:txBody>
          <a:bodyPr>
            <a:noAutofit/>
          </a:bodyPr>
          <a:lstStyle/>
          <a:p>
            <a:pPr algn="ctr">
              <a:buNone/>
            </a:pPr>
            <a:r>
              <a:rPr lang="en-US" sz="2600" dirty="0" smtClean="0"/>
              <a:t>The Lord revealed Himself to Jacob and renewed the promise made to Abraham and Isaac concerning the land. </a:t>
            </a:r>
          </a:p>
          <a:p>
            <a:pPr algn="ctr">
              <a:buNone/>
            </a:pPr>
            <a:endParaRPr lang="en-US" sz="2600" dirty="0" smtClean="0"/>
          </a:p>
          <a:p>
            <a:pPr algn="ctr">
              <a:buNone/>
            </a:pPr>
            <a:r>
              <a:rPr lang="en-US" sz="2600" dirty="0" smtClean="0"/>
              <a:t>He then gave Jacob a fourfold assurance:</a:t>
            </a:r>
          </a:p>
          <a:p>
            <a:pPr algn="ctr">
              <a:buNone/>
            </a:pPr>
            <a:endParaRPr lang="en-US" sz="800" dirty="0" smtClean="0"/>
          </a:p>
          <a:p>
            <a:pPr lvl="1" algn="ctr">
              <a:buNone/>
            </a:pPr>
            <a:r>
              <a:rPr lang="en-US" sz="2400" dirty="0" smtClean="0"/>
              <a:t>1. I am with you.</a:t>
            </a:r>
          </a:p>
          <a:p>
            <a:pPr lvl="1" algn="ctr">
              <a:buNone/>
            </a:pPr>
            <a:r>
              <a:rPr lang="en-US" sz="2400" dirty="0" smtClean="0"/>
              <a:t>2. I will keep you.</a:t>
            </a:r>
          </a:p>
          <a:p>
            <a:pPr lvl="1" algn="ctr">
              <a:buNone/>
            </a:pPr>
            <a:r>
              <a:rPr lang="en-US" sz="2400" dirty="0" smtClean="0"/>
              <a:t>3. I will bring you again to this land.</a:t>
            </a:r>
          </a:p>
          <a:p>
            <a:pPr lvl="1" algn="ctr">
              <a:buNone/>
            </a:pPr>
            <a:r>
              <a:rPr lang="en-US" sz="2400" dirty="0" smtClean="0"/>
              <a:t>4. I will not leave you.</a:t>
            </a: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A. Jacob And Esau</a:t>
            </a:r>
            <a:endParaRPr lang="en-US" sz="3400" dirty="0"/>
          </a:p>
        </p:txBody>
      </p:sp>
      <p:sp>
        <p:nvSpPr>
          <p:cNvPr id="3" name="Content Placeholder 2"/>
          <p:cNvSpPr>
            <a:spLocks noGrp="1"/>
          </p:cNvSpPr>
          <p:nvPr>
            <p:ph idx="1"/>
          </p:nvPr>
        </p:nvSpPr>
        <p:spPr>
          <a:xfrm>
            <a:off x="0" y="1066800"/>
            <a:ext cx="9144000" cy="5791200"/>
          </a:xfrm>
        </p:spPr>
        <p:txBody>
          <a:bodyPr>
            <a:normAutofit/>
          </a:bodyPr>
          <a:lstStyle/>
          <a:p>
            <a:r>
              <a:rPr lang="en-US" sz="2400" dirty="0" smtClean="0"/>
              <a:t>When Isaac was sixty years old, twin sons were born. </a:t>
            </a:r>
          </a:p>
          <a:p>
            <a:endParaRPr lang="en-US" sz="2400" dirty="0" smtClean="0"/>
          </a:p>
          <a:p>
            <a:r>
              <a:rPr lang="en-US" sz="2400" dirty="0" smtClean="0"/>
              <a:t>The first one to be born was named                                         Esau, which means </a:t>
            </a:r>
            <a:r>
              <a:rPr lang="en-US" sz="2400" i="1" dirty="0" smtClean="0"/>
              <a:t>“hairy.” </a:t>
            </a:r>
          </a:p>
          <a:p>
            <a:endParaRPr lang="en-US" sz="2400" i="1" dirty="0" smtClean="0"/>
          </a:p>
          <a:p>
            <a:r>
              <a:rPr lang="en-US" sz="2400" dirty="0" smtClean="0"/>
              <a:t>The younger one reached out and                                                   took hold of Esau’s heel, and therefore, was                    named Jacob, which means </a:t>
            </a:r>
            <a:r>
              <a:rPr lang="en-US" sz="2400" i="1" dirty="0" smtClean="0"/>
              <a:t>“</a:t>
            </a:r>
            <a:r>
              <a:rPr lang="en-US" sz="2400" i="1" dirty="0" err="1" smtClean="0"/>
              <a:t>supplanter</a:t>
            </a:r>
            <a:r>
              <a:rPr lang="en-US" sz="2400" i="1" dirty="0" smtClean="0"/>
              <a:t>.” </a:t>
            </a:r>
          </a:p>
          <a:p>
            <a:endParaRPr lang="en-US" sz="2400" i="1" dirty="0" smtClean="0"/>
          </a:p>
          <a:p>
            <a:r>
              <a:rPr lang="en-US" sz="2400" dirty="0" smtClean="0"/>
              <a:t>Later Jacob showed that he well deserved his name, for his character was subtle and he proved to be a deceiver.</a:t>
            </a:r>
            <a:endParaRPr lang="en-US" sz="24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pic>
        <p:nvPicPr>
          <p:cNvPr id="6" name="Picture 5" descr="esau and jacob babies.jpg"/>
          <p:cNvPicPr>
            <a:picLocks noChangeAspect="1"/>
          </p:cNvPicPr>
          <p:nvPr/>
        </p:nvPicPr>
        <p:blipFill>
          <a:blip r:embed="rId3" cstate="print"/>
          <a:stretch>
            <a:fillRect/>
          </a:stretch>
        </p:blipFill>
        <p:spPr>
          <a:xfrm rot="671999">
            <a:off x="6394023" y="1681465"/>
            <a:ext cx="2264659" cy="208081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D. Bethel</a:t>
            </a:r>
            <a:endParaRPr lang="en-US" sz="3400" dirty="0"/>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
        <p:nvSpPr>
          <p:cNvPr id="9" name="Content Placeholder 8"/>
          <p:cNvSpPr>
            <a:spLocks noGrp="1"/>
          </p:cNvSpPr>
          <p:nvPr>
            <p:ph idx="1"/>
          </p:nvPr>
        </p:nvSpPr>
        <p:spPr>
          <a:xfrm>
            <a:off x="0" y="914400"/>
            <a:ext cx="9144000" cy="5410200"/>
          </a:xfrm>
        </p:spPr>
        <p:txBody>
          <a:bodyPr>
            <a:noAutofit/>
          </a:bodyPr>
          <a:lstStyle/>
          <a:p>
            <a:r>
              <a:rPr lang="en-US" sz="2400" dirty="0" smtClean="0"/>
              <a:t>The dream left a great impression upon Jacob. </a:t>
            </a:r>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endParaRPr lang="en-US" sz="2400" dirty="0" smtClean="0"/>
          </a:p>
          <a:p>
            <a:r>
              <a:rPr lang="en-US" sz="2400" dirty="0" smtClean="0"/>
              <a:t>He erected a memorial and changed the name of the place to </a:t>
            </a:r>
            <a:r>
              <a:rPr lang="en-US" sz="2400" i="1" dirty="0" smtClean="0"/>
              <a:t>Bethel, </a:t>
            </a:r>
            <a:r>
              <a:rPr lang="en-US" sz="2400" dirty="0" smtClean="0"/>
              <a:t>which means </a:t>
            </a:r>
            <a:r>
              <a:rPr lang="en-US" sz="2400" i="1" dirty="0" smtClean="0"/>
              <a:t>“The house of God.” </a:t>
            </a:r>
          </a:p>
          <a:p>
            <a:pPr>
              <a:buNone/>
            </a:pPr>
            <a:endParaRPr lang="en-US" sz="2400" i="1" dirty="0" smtClean="0"/>
          </a:p>
        </p:txBody>
      </p:sp>
      <p:pic>
        <p:nvPicPr>
          <p:cNvPr id="6" name="Picture 5" descr="God blesses Jacob.jpg"/>
          <p:cNvPicPr>
            <a:picLocks noChangeAspect="1"/>
          </p:cNvPicPr>
          <p:nvPr/>
        </p:nvPicPr>
        <p:blipFill>
          <a:blip r:embed="rId3" cstate="print"/>
          <a:stretch>
            <a:fillRect/>
          </a:stretch>
        </p:blipFill>
        <p:spPr>
          <a:xfrm>
            <a:off x="2895600" y="1450657"/>
            <a:ext cx="3429000" cy="3883343"/>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D. Bethel</a:t>
            </a:r>
            <a:endParaRPr lang="en-US" sz="3400" dirty="0"/>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
        <p:nvSpPr>
          <p:cNvPr id="9" name="Content Placeholder 8"/>
          <p:cNvSpPr>
            <a:spLocks noGrp="1"/>
          </p:cNvSpPr>
          <p:nvPr>
            <p:ph idx="1"/>
          </p:nvPr>
        </p:nvSpPr>
        <p:spPr>
          <a:xfrm>
            <a:off x="0" y="609600"/>
            <a:ext cx="9144000" cy="5867400"/>
          </a:xfrm>
        </p:spPr>
        <p:txBody>
          <a:bodyPr>
            <a:noAutofit/>
          </a:bodyPr>
          <a:lstStyle/>
          <a:p>
            <a:r>
              <a:rPr lang="en-US" sz="2400" dirty="0" smtClean="0"/>
              <a:t>He made a vow to the Lord that is typical to </a:t>
            </a:r>
            <a:r>
              <a:rPr lang="en-US" sz="2400" dirty="0" err="1" smtClean="0"/>
              <a:t>hisncharacter</a:t>
            </a:r>
            <a:r>
              <a:rPr lang="en-US" sz="2400" dirty="0" smtClean="0"/>
              <a:t>. </a:t>
            </a:r>
          </a:p>
          <a:p>
            <a:endParaRPr lang="en-US" sz="2400" dirty="0" smtClean="0"/>
          </a:p>
          <a:p>
            <a:r>
              <a:rPr lang="en-US" sz="2400" dirty="0" smtClean="0"/>
              <a:t>He bargained with God and entered into certain stipulations. </a:t>
            </a:r>
          </a:p>
          <a:p>
            <a:endParaRPr lang="en-US" sz="2400" dirty="0" smtClean="0"/>
          </a:p>
          <a:p>
            <a:r>
              <a:rPr lang="en-US" sz="2400" dirty="0" smtClean="0"/>
              <a:t>He laid down certain conditions for God to meet. If these were met, then:</a:t>
            </a:r>
          </a:p>
          <a:p>
            <a:endParaRPr lang="en-US" sz="800" dirty="0" smtClean="0"/>
          </a:p>
          <a:p>
            <a:pPr>
              <a:buNone/>
            </a:pPr>
            <a:r>
              <a:rPr lang="en-US" sz="2200" dirty="0" smtClean="0"/>
              <a:t>		1. The Lord would be his God.</a:t>
            </a:r>
          </a:p>
          <a:p>
            <a:pPr>
              <a:buNone/>
            </a:pPr>
            <a:r>
              <a:rPr lang="en-US" sz="2200" dirty="0" smtClean="0"/>
              <a:t>		2. This stone would be God’s house.</a:t>
            </a:r>
          </a:p>
          <a:p>
            <a:pPr>
              <a:buNone/>
            </a:pPr>
            <a:r>
              <a:rPr lang="en-US" sz="2200" dirty="0" smtClean="0"/>
              <a:t>		3. Jacob would tithe.</a:t>
            </a:r>
          </a:p>
          <a:p>
            <a:pPr>
              <a:buNone/>
            </a:pPr>
            <a:endParaRPr lang="en-US" sz="2200" dirty="0" smtClean="0"/>
          </a:p>
          <a:p>
            <a:r>
              <a:rPr lang="en-US" sz="2400" dirty="0" smtClean="0"/>
              <a:t>Although this was a wonderful spiritual experience, Jacob still had much to learn.</a:t>
            </a:r>
            <a:endParaRPr lang="en-US" sz="2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A. Jacob And Esau</a:t>
            </a:r>
            <a:endParaRPr lang="en-US" sz="3400" dirty="0"/>
          </a:p>
        </p:txBody>
      </p:sp>
      <p:sp>
        <p:nvSpPr>
          <p:cNvPr id="3" name="Content Placeholder 2"/>
          <p:cNvSpPr>
            <a:spLocks noGrp="1"/>
          </p:cNvSpPr>
          <p:nvPr>
            <p:ph idx="1"/>
          </p:nvPr>
        </p:nvSpPr>
        <p:spPr>
          <a:xfrm>
            <a:off x="0" y="685800"/>
            <a:ext cx="9144000" cy="5791200"/>
          </a:xfrm>
        </p:spPr>
        <p:txBody>
          <a:bodyPr>
            <a:normAutofit/>
          </a:bodyPr>
          <a:lstStyle/>
          <a:p>
            <a:r>
              <a:rPr lang="en-US" sz="2400" dirty="0" smtClean="0"/>
              <a:t>In spite of Jacob’s deceptive nature, God loved him. God loved Jacob and hated Esau. </a:t>
            </a:r>
          </a:p>
          <a:p>
            <a:endParaRPr lang="en-US" sz="2400" dirty="0" smtClean="0"/>
          </a:p>
          <a:p>
            <a:r>
              <a:rPr lang="en-US" sz="2400" dirty="0" smtClean="0"/>
              <a:t>This is clearly stated in verse. “As it is written, Jacob have I loved, but Esau have I hated” (Romans 9:13). </a:t>
            </a:r>
          </a:p>
          <a:p>
            <a:endParaRPr lang="en-US" sz="2400" dirty="0" smtClean="0"/>
          </a:p>
          <a:p>
            <a:r>
              <a:rPr lang="en-US" sz="2400" dirty="0" smtClean="0"/>
              <a:t>Why was this? God is no respecter of persons. (See Acts 10:34.) There must be a reason why God hated Esau but loved Jacob. </a:t>
            </a:r>
          </a:p>
          <a:p>
            <a:endParaRPr lang="en-US" sz="2400" dirty="0" smtClean="0"/>
          </a:p>
          <a:p>
            <a:r>
              <a:rPr lang="en-US" sz="2400" dirty="0" smtClean="0"/>
              <a:t>The reason may be stated thus: Esau did not know the value of spiritual and eternal blessings and lived wholly for the natural; Jacob knew the value of eternal blessings.</a:t>
            </a:r>
          </a:p>
          <a:p>
            <a:r>
              <a:rPr lang="en-US" sz="2400" dirty="0" smtClean="0"/>
              <a:t>Esau was carnally minded; Jacob was spiritually minded.</a:t>
            </a:r>
            <a:endParaRPr lang="en-US" sz="24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A. Jacob And Esau</a:t>
            </a:r>
            <a:endParaRPr lang="en-US" sz="3400" dirty="0"/>
          </a:p>
        </p:txBody>
      </p:sp>
      <p:sp>
        <p:nvSpPr>
          <p:cNvPr id="3" name="Content Placeholder 2"/>
          <p:cNvSpPr>
            <a:spLocks noGrp="1"/>
          </p:cNvSpPr>
          <p:nvPr>
            <p:ph idx="1"/>
          </p:nvPr>
        </p:nvSpPr>
        <p:spPr>
          <a:xfrm>
            <a:off x="0" y="1066800"/>
            <a:ext cx="9144000" cy="5791200"/>
          </a:xfrm>
        </p:spPr>
        <p:txBody>
          <a:bodyPr>
            <a:normAutofit/>
          </a:bodyPr>
          <a:lstStyle/>
          <a:p>
            <a:r>
              <a:rPr lang="en-US" sz="2400" dirty="0" smtClean="0"/>
              <a:t>Esau was a cunning hunter and a man of                         the field. </a:t>
            </a:r>
          </a:p>
          <a:p>
            <a:endParaRPr lang="en-US" sz="2400" dirty="0" smtClean="0"/>
          </a:p>
          <a:p>
            <a:r>
              <a:rPr lang="en-US" sz="2400" dirty="0" smtClean="0"/>
              <a:t>Only two men are called “hunters” in the                       Scriptures—Nimrod and Esau. </a:t>
            </a:r>
          </a:p>
          <a:p>
            <a:endParaRPr lang="en-US" sz="2400" dirty="0" smtClean="0"/>
          </a:p>
          <a:p>
            <a:r>
              <a:rPr lang="en-US" sz="2400" dirty="0" smtClean="0"/>
              <a:t>That Esau is linked to Nimrod in this respect is quite significant. </a:t>
            </a:r>
          </a:p>
          <a:p>
            <a:endParaRPr lang="en-US" sz="2400" dirty="0" smtClean="0"/>
          </a:p>
          <a:p>
            <a:r>
              <a:rPr lang="en-US" sz="2400" dirty="0" smtClean="0"/>
              <a:t>“The field is the world” (Matthew 13:38). That Esau was a man of the field would tell us that he was a man of the world.</a:t>
            </a:r>
            <a:endParaRPr lang="en-US" sz="24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pic>
        <p:nvPicPr>
          <p:cNvPr id="6" name="Picture 5" descr="esaujacob soup.jpg"/>
          <p:cNvPicPr>
            <a:picLocks noChangeAspect="1"/>
          </p:cNvPicPr>
          <p:nvPr/>
        </p:nvPicPr>
        <p:blipFill>
          <a:blip r:embed="rId3" cstate="print"/>
          <a:srcRect t="13848" r="42515"/>
          <a:stretch>
            <a:fillRect/>
          </a:stretch>
        </p:blipFill>
        <p:spPr>
          <a:xfrm rot="541982" flipH="1">
            <a:off x="6943328" y="345939"/>
            <a:ext cx="1744814" cy="316612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A. Jacob And Esau</a:t>
            </a:r>
            <a:endParaRPr lang="en-US" sz="3400" dirty="0"/>
          </a:p>
        </p:txBody>
      </p:sp>
      <p:sp>
        <p:nvSpPr>
          <p:cNvPr id="3" name="Content Placeholder 2"/>
          <p:cNvSpPr>
            <a:spLocks noGrp="1"/>
          </p:cNvSpPr>
          <p:nvPr>
            <p:ph idx="1"/>
          </p:nvPr>
        </p:nvSpPr>
        <p:spPr>
          <a:xfrm>
            <a:off x="0" y="3276600"/>
            <a:ext cx="9144000" cy="5791200"/>
          </a:xfrm>
        </p:spPr>
        <p:txBody>
          <a:bodyPr>
            <a:normAutofit/>
          </a:bodyPr>
          <a:lstStyle/>
          <a:p>
            <a:r>
              <a:rPr lang="en-US" sz="2400" dirty="0" smtClean="0"/>
              <a:t>Jacob was a plain man dwelling in tents. </a:t>
            </a:r>
          </a:p>
          <a:p>
            <a:endParaRPr lang="en-US" sz="2400" dirty="0" smtClean="0"/>
          </a:p>
          <a:p>
            <a:r>
              <a:rPr lang="en-US" sz="2400" dirty="0" smtClean="0"/>
              <a:t>The word </a:t>
            </a:r>
            <a:r>
              <a:rPr lang="en-US" sz="2400" i="1" dirty="0" smtClean="0"/>
              <a:t>plain </a:t>
            </a:r>
            <a:r>
              <a:rPr lang="en-US" sz="2400" dirty="0" smtClean="0"/>
              <a:t>comes from a Hebrew word meaning “perfect, upright.” </a:t>
            </a:r>
          </a:p>
          <a:p>
            <a:endParaRPr lang="en-US" sz="2400" dirty="0" smtClean="0"/>
          </a:p>
          <a:p>
            <a:r>
              <a:rPr lang="en-US" sz="2400" dirty="0" smtClean="0"/>
              <a:t>That Jacob dwelt in tents would speak of his spiritual nature, signifying that he was only a pilgrim in this world.</a:t>
            </a:r>
            <a:endParaRPr lang="en-US" sz="24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pic>
        <p:nvPicPr>
          <p:cNvPr id="7" name="Picture 6" descr="tents.jpg"/>
          <p:cNvPicPr>
            <a:picLocks noChangeAspect="1"/>
          </p:cNvPicPr>
          <p:nvPr/>
        </p:nvPicPr>
        <p:blipFill>
          <a:blip r:embed="rId3" cstate="print"/>
          <a:srcRect b="3354"/>
          <a:stretch>
            <a:fillRect/>
          </a:stretch>
        </p:blipFill>
        <p:spPr>
          <a:xfrm rot="561049">
            <a:off x="4406460" y="487275"/>
            <a:ext cx="4352105" cy="281285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B. The Birthright Sold By Esau</a:t>
            </a:r>
            <a:endParaRPr lang="en-US" sz="3400" dirty="0"/>
          </a:p>
        </p:txBody>
      </p:sp>
      <p:sp>
        <p:nvSpPr>
          <p:cNvPr id="3" name="Content Placeholder 2"/>
          <p:cNvSpPr>
            <a:spLocks noGrp="1"/>
          </p:cNvSpPr>
          <p:nvPr>
            <p:ph idx="1"/>
          </p:nvPr>
        </p:nvSpPr>
        <p:spPr>
          <a:xfrm>
            <a:off x="0" y="1981200"/>
            <a:ext cx="9144000" cy="5791200"/>
          </a:xfrm>
        </p:spPr>
        <p:txBody>
          <a:bodyPr>
            <a:normAutofit/>
          </a:bodyPr>
          <a:lstStyle/>
          <a:p>
            <a:pPr algn="ctr">
              <a:buNone/>
            </a:pPr>
            <a:r>
              <a:rPr lang="en-US" sz="2800" i="1" dirty="0" smtClean="0">
                <a:solidFill>
                  <a:srgbClr val="FFC000"/>
                </a:solidFill>
              </a:rPr>
              <a:t>“Thus Esau despised his birthright” </a:t>
            </a:r>
            <a:r>
              <a:rPr lang="en-US" sz="2800" dirty="0" smtClean="0">
                <a:solidFill>
                  <a:srgbClr val="FFC000"/>
                </a:solidFill>
              </a:rPr>
              <a:t>(Genesis 25:34)</a:t>
            </a:r>
          </a:p>
          <a:p>
            <a:pPr algn="ctr">
              <a:buNone/>
            </a:pPr>
            <a:endParaRPr lang="en-US" sz="2400" i="1" dirty="0" smtClean="0"/>
          </a:p>
          <a:p>
            <a:pPr algn="ctr">
              <a:buNone/>
            </a:pPr>
            <a:r>
              <a:rPr lang="en-US" sz="2600" dirty="0" smtClean="0"/>
              <a:t>The birthright was a most cherished possession. </a:t>
            </a:r>
          </a:p>
          <a:p>
            <a:pPr algn="ctr">
              <a:buNone/>
            </a:pPr>
            <a:endParaRPr lang="en-US" sz="2600" dirty="0" smtClean="0"/>
          </a:p>
          <a:p>
            <a:pPr algn="ctr">
              <a:buNone/>
            </a:pPr>
            <a:r>
              <a:rPr lang="en-US" sz="2600" dirty="0" smtClean="0"/>
              <a:t>It was a spiritual heritage and gave the right of being the priest of the family.</a:t>
            </a:r>
            <a:endParaRPr lang="en-US" sz="26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B. The Birthright Sold By Esau</a:t>
            </a:r>
            <a:endParaRPr lang="en-US" sz="3400" dirty="0"/>
          </a:p>
        </p:txBody>
      </p:sp>
      <p:sp>
        <p:nvSpPr>
          <p:cNvPr id="3" name="Content Placeholder 2"/>
          <p:cNvSpPr>
            <a:spLocks noGrp="1"/>
          </p:cNvSpPr>
          <p:nvPr>
            <p:ph idx="1"/>
          </p:nvPr>
        </p:nvSpPr>
        <p:spPr>
          <a:xfrm>
            <a:off x="0" y="838200"/>
            <a:ext cx="9144000" cy="5791200"/>
          </a:xfrm>
        </p:spPr>
        <p:txBody>
          <a:bodyPr>
            <a:normAutofit fontScale="92500" lnSpcReduction="10000"/>
          </a:bodyPr>
          <a:lstStyle/>
          <a:p>
            <a:r>
              <a:rPr lang="en-US" sz="2800" dirty="0" smtClean="0"/>
              <a:t>Esau is described as being a “profane” person. (See Hebrews 12:16) </a:t>
            </a:r>
          </a:p>
          <a:p>
            <a:endParaRPr lang="en-US" sz="2800" dirty="0" smtClean="0"/>
          </a:p>
          <a:p>
            <a:r>
              <a:rPr lang="en-US" sz="2800" dirty="0" smtClean="0"/>
              <a:t>He was profane because he despised his birthright. To him it was of little value. </a:t>
            </a:r>
          </a:p>
          <a:p>
            <a:endParaRPr lang="en-US" sz="2800" dirty="0" smtClean="0"/>
          </a:p>
          <a:p>
            <a:r>
              <a:rPr lang="en-US" sz="2800" dirty="0" smtClean="0"/>
              <a:t>Esau came from the field, hungry and faint. </a:t>
            </a:r>
          </a:p>
          <a:p>
            <a:endParaRPr lang="en-US" sz="2800" dirty="0" smtClean="0"/>
          </a:p>
          <a:p>
            <a:r>
              <a:rPr lang="en-US" sz="2800" dirty="0" smtClean="0"/>
              <a:t>He had hunted but returned empty handed. </a:t>
            </a:r>
          </a:p>
          <a:p>
            <a:endParaRPr lang="en-US" sz="2800" dirty="0" smtClean="0"/>
          </a:p>
          <a:p>
            <a:r>
              <a:rPr lang="en-US" sz="2800" dirty="0" smtClean="0"/>
              <a:t>Such it always is in the world. There is nothing in the world to meet man’s spiritual needs and he always returns empty handed.</a:t>
            </a:r>
            <a:endParaRPr lang="en-US" sz="26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B. The Birthright Sold By Esau</a:t>
            </a:r>
            <a:endParaRPr lang="en-US" sz="3400" dirty="0"/>
          </a:p>
        </p:txBody>
      </p:sp>
      <p:sp>
        <p:nvSpPr>
          <p:cNvPr id="3" name="Content Placeholder 2"/>
          <p:cNvSpPr>
            <a:spLocks noGrp="1"/>
          </p:cNvSpPr>
          <p:nvPr>
            <p:ph idx="1"/>
          </p:nvPr>
        </p:nvSpPr>
        <p:spPr>
          <a:xfrm>
            <a:off x="0" y="1447800"/>
            <a:ext cx="9144000" cy="5791200"/>
          </a:xfrm>
        </p:spPr>
        <p:txBody>
          <a:bodyPr>
            <a:normAutofit/>
          </a:bodyPr>
          <a:lstStyle/>
          <a:p>
            <a:r>
              <a:rPr lang="en-US" sz="2400" dirty="0" smtClean="0"/>
              <a:t>Esau was wholly concerned with the gratification of the appetites of the flesh.</a:t>
            </a:r>
          </a:p>
          <a:p>
            <a:endParaRPr lang="en-US" sz="2400" dirty="0" smtClean="0"/>
          </a:p>
          <a:p>
            <a:r>
              <a:rPr lang="en-US" sz="2400" dirty="0" smtClean="0"/>
              <a:t>Jacob undoubtedly had been                                             waiting for this opportunity and                                                 traded the birthright for one                                                      bowl of pottage. </a:t>
            </a:r>
          </a:p>
          <a:p>
            <a:pPr>
              <a:buNone/>
            </a:pPr>
            <a:endParaRPr lang="en-US" sz="2400" dirty="0" smtClean="0"/>
          </a:p>
          <a:p>
            <a:r>
              <a:rPr lang="en-US" sz="2400" dirty="0" smtClean="0"/>
              <a:t>Esau thought he would die if he did not eat; but like Adam and Eve in the Garden, he did die when he ate.</a:t>
            </a:r>
            <a:endParaRPr lang="en-US" sz="26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pic>
        <p:nvPicPr>
          <p:cNvPr id="6" name="Picture 5" descr="3_1_esau_stew.jpg"/>
          <p:cNvPicPr>
            <a:picLocks noChangeAspect="1"/>
          </p:cNvPicPr>
          <p:nvPr/>
        </p:nvPicPr>
        <p:blipFill>
          <a:blip r:embed="rId3" cstate="print"/>
          <a:stretch>
            <a:fillRect/>
          </a:stretch>
        </p:blipFill>
        <p:spPr>
          <a:xfrm>
            <a:off x="5400916" y="1858327"/>
            <a:ext cx="3453100" cy="2866073"/>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0000">
              <a:schemeClr val="bg2">
                <a:shade val="92000"/>
                <a:satMod val="230000"/>
              </a:schemeClr>
            </a:gs>
            <a:gs pos="100000">
              <a:schemeClr val="bg2">
                <a:tint val="85000"/>
                <a:satMod val="40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9906000" cy="762000"/>
          </a:xfrm>
        </p:spPr>
        <p:txBody>
          <a:bodyPr>
            <a:noAutofit/>
          </a:bodyPr>
          <a:lstStyle/>
          <a:p>
            <a:r>
              <a:rPr lang="en-US" sz="3400" dirty="0" smtClean="0"/>
              <a:t>C. The Deception Of </a:t>
            </a:r>
            <a:r>
              <a:rPr lang="en-US" sz="3400" dirty="0" err="1" smtClean="0"/>
              <a:t>Rebekah</a:t>
            </a:r>
            <a:r>
              <a:rPr lang="en-US" sz="3400" dirty="0" smtClean="0"/>
              <a:t> And Jacob</a:t>
            </a:r>
            <a:endParaRPr lang="en-US" sz="3400" dirty="0"/>
          </a:p>
        </p:txBody>
      </p:sp>
      <p:sp>
        <p:nvSpPr>
          <p:cNvPr id="3" name="Content Placeholder 2"/>
          <p:cNvSpPr>
            <a:spLocks noGrp="1"/>
          </p:cNvSpPr>
          <p:nvPr>
            <p:ph idx="1"/>
          </p:nvPr>
        </p:nvSpPr>
        <p:spPr>
          <a:xfrm>
            <a:off x="0" y="1447800"/>
            <a:ext cx="9144000" cy="5791200"/>
          </a:xfrm>
        </p:spPr>
        <p:txBody>
          <a:bodyPr>
            <a:normAutofit/>
          </a:bodyPr>
          <a:lstStyle/>
          <a:p>
            <a:pPr algn="ctr">
              <a:buNone/>
            </a:pPr>
            <a:r>
              <a:rPr lang="en-US" sz="2400" dirty="0" smtClean="0"/>
              <a:t>In Genesis 27 we read the story of how Jacob received the blessing by wrong means. </a:t>
            </a:r>
          </a:p>
          <a:p>
            <a:pPr algn="ctr">
              <a:buNone/>
            </a:pPr>
            <a:endParaRPr lang="en-US" sz="2400" dirty="0" smtClean="0"/>
          </a:p>
          <a:p>
            <a:pPr algn="ctr">
              <a:buNone/>
            </a:pPr>
            <a:r>
              <a:rPr lang="en-US" sz="2400" dirty="0" smtClean="0"/>
              <a:t>Sometimes people feel justified in using wrong means to gain a good end.</a:t>
            </a:r>
          </a:p>
          <a:p>
            <a:pPr algn="ctr">
              <a:buNone/>
            </a:pPr>
            <a:endParaRPr lang="en-US" sz="2400" dirty="0" smtClean="0"/>
          </a:p>
          <a:p>
            <a:pPr algn="ctr">
              <a:buNone/>
            </a:pPr>
            <a:r>
              <a:rPr lang="en-US" sz="2400" dirty="0" smtClean="0"/>
              <a:t>However, the end never justifies the means. </a:t>
            </a:r>
          </a:p>
          <a:p>
            <a:pPr algn="ctr">
              <a:buNone/>
            </a:pPr>
            <a:endParaRPr lang="en-US" sz="2400" dirty="0" smtClean="0"/>
          </a:p>
          <a:p>
            <a:pPr algn="ctr">
              <a:buNone/>
            </a:pPr>
            <a:r>
              <a:rPr lang="en-US" sz="2400" dirty="0" smtClean="0"/>
              <a:t>Wrong is always wrong, and there is always a penalty to be paid.</a:t>
            </a:r>
            <a:endParaRPr lang="en-US" sz="2600" dirty="0" smtClean="0">
              <a:solidFill>
                <a:srgbClr val="FFC000"/>
              </a:solidFill>
            </a:endParaRPr>
          </a:p>
        </p:txBody>
      </p:sp>
      <p:sp>
        <p:nvSpPr>
          <p:cNvPr id="5" name="Footer Placeholder 4"/>
          <p:cNvSpPr>
            <a:spLocks noGrp="1"/>
          </p:cNvSpPr>
          <p:nvPr>
            <p:ph type="ftr" sz="quarter" idx="11"/>
          </p:nvPr>
        </p:nvSpPr>
        <p:spPr>
          <a:xfrm>
            <a:off x="381000" y="6557169"/>
            <a:ext cx="8534400" cy="300831"/>
          </a:xfrm>
        </p:spPr>
        <p:txBody>
          <a:bodyPr/>
          <a:lstStyle/>
          <a:p>
            <a:pPr algn="l"/>
            <a:r>
              <a:rPr lang="en-US" sz="1800" dirty="0" smtClean="0"/>
              <a:t>Lesson 10: Jacob And Esau                Global University of Theological Studies</a:t>
            </a:r>
            <a:endParaRPr lang="en-US" sz="1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4939</TotalTime>
  <Words>1791</Words>
  <Application>Microsoft Office PowerPoint</Application>
  <PresentationFormat>On-screen Show (4:3)</PresentationFormat>
  <Paragraphs>205</Paragraphs>
  <Slides>21</Slides>
  <Notes>20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Verve</vt:lpstr>
      <vt:lpstr>Genesis</vt:lpstr>
      <vt:lpstr>A. Jacob And Esau</vt:lpstr>
      <vt:lpstr>A. Jacob And Esau</vt:lpstr>
      <vt:lpstr>A. Jacob And Esau</vt:lpstr>
      <vt:lpstr>A. Jacob And Esau</vt:lpstr>
      <vt:lpstr>B. The Birthright Sold By Esau</vt:lpstr>
      <vt:lpstr>B. The Birthright Sold By Esau</vt:lpstr>
      <vt:lpstr>B. The Birthright Sold By Esau</vt:lpstr>
      <vt:lpstr>C. The Deception Of Rebekah And Jacob</vt:lpstr>
      <vt:lpstr>C. The Deception Of Rebekah And Jacob</vt:lpstr>
      <vt:lpstr>C. The Deception Of Rebekah And Jacob</vt:lpstr>
      <vt:lpstr>C. The Deception Of Rebekah And Jacob</vt:lpstr>
      <vt:lpstr>C. The Deception Of Rebekah And Jacob</vt:lpstr>
      <vt:lpstr>C. The Deception Of Rebekah And Jacob</vt:lpstr>
      <vt:lpstr>C. The Deception Of Rebekah And Jacob</vt:lpstr>
      <vt:lpstr>D. Bethel</vt:lpstr>
      <vt:lpstr>D. Bethel</vt:lpstr>
      <vt:lpstr>D. Bethel</vt:lpstr>
      <vt:lpstr>D. Bethel</vt:lpstr>
      <vt:lpstr>D. Bethel</vt:lpstr>
      <vt:lpstr>D. Bethel</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Alyssa</dc:creator>
  <cp:lastModifiedBy>Alyssa</cp:lastModifiedBy>
  <cp:revision>225</cp:revision>
  <dcterms:created xsi:type="dcterms:W3CDTF">2012-01-07T19:05:28Z</dcterms:created>
  <dcterms:modified xsi:type="dcterms:W3CDTF">2012-01-15T20:36:34Z</dcterms:modified>
</cp:coreProperties>
</file>