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58674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3: The Fall</a:t>
            </a:r>
            <a:endParaRPr lang="en-US" sz="5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C. The Temptation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914400"/>
            <a:ext cx="8915400" cy="99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    There </a:t>
            </a:r>
            <a:r>
              <a:rPr lang="en-US" sz="2800" dirty="0" smtClean="0"/>
              <a:t>were five distinct steps in the planting of this unbelief and </a:t>
            </a:r>
            <a:r>
              <a:rPr lang="en-US" sz="2800" dirty="0" smtClean="0"/>
              <a:t>bringing about </a:t>
            </a:r>
            <a:r>
              <a:rPr lang="en-US" sz="2800" dirty="0" smtClean="0"/>
              <a:t>the deception: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133600"/>
            <a:ext cx="8686800" cy="41148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sz="2400" b="1" dirty="0" smtClean="0"/>
              <a:t>4. </a:t>
            </a:r>
            <a:r>
              <a:rPr lang="en-US" sz="2400" dirty="0" smtClean="0"/>
              <a:t>Eve changed God’s Word: “lest ye die.” Eve was saying that there </a:t>
            </a:r>
            <a:r>
              <a:rPr lang="en-US" sz="2400" dirty="0" smtClean="0"/>
              <a:t>was a </a:t>
            </a:r>
            <a:r>
              <a:rPr lang="en-US" sz="2400" dirty="0" smtClean="0"/>
              <a:t>possibility of the penalty of death, but then it might not be. This </a:t>
            </a:r>
            <a:r>
              <a:rPr lang="en-US" sz="2400" dirty="0" smtClean="0"/>
              <a:t>was not </a:t>
            </a:r>
            <a:r>
              <a:rPr lang="en-US" sz="2400" dirty="0" smtClean="0"/>
              <a:t>what God said, for He plainly declared, “Thou shalt surely die</a:t>
            </a:r>
            <a:r>
              <a:rPr lang="en-US" sz="2400" dirty="0" smtClean="0"/>
              <a:t>.”</a:t>
            </a:r>
          </a:p>
          <a:p>
            <a:endParaRPr lang="en-US" sz="2400" dirty="0" smtClean="0"/>
          </a:p>
          <a:p>
            <a:r>
              <a:rPr lang="en-US" sz="2400" b="1" dirty="0" smtClean="0"/>
              <a:t>5. </a:t>
            </a:r>
            <a:r>
              <a:rPr lang="en-US" sz="2400" dirty="0" smtClean="0"/>
              <a:t>Now Satan gained the advantage and boldly denied God’s Word. “</a:t>
            </a:r>
            <a:r>
              <a:rPr lang="en-US" sz="2400" dirty="0" smtClean="0"/>
              <a:t>Ye shall </a:t>
            </a:r>
            <a:r>
              <a:rPr lang="en-US" sz="2400" dirty="0" smtClean="0"/>
              <a:t>not surely die.” This was the first lie. Eve listened to him </a:t>
            </a:r>
            <a:r>
              <a:rPr lang="en-US" sz="2400" dirty="0" smtClean="0"/>
              <a:t>and believed</a:t>
            </a:r>
            <a:r>
              <a:rPr lang="en-US" sz="2400" dirty="0" smtClean="0"/>
              <a:t>. </a:t>
            </a:r>
            <a:r>
              <a:rPr lang="en-US" sz="2400" dirty="0" smtClean="0"/>
              <a:t>Now </a:t>
            </a:r>
            <a:r>
              <a:rPr lang="en-US" sz="2400" dirty="0" smtClean="0"/>
              <a:t>that doubt in God’s Word was planted in Eve’s heart, she </a:t>
            </a:r>
            <a:r>
              <a:rPr lang="en-US" sz="2400" dirty="0" smtClean="0"/>
              <a:t>was prepared </a:t>
            </a:r>
            <a:r>
              <a:rPr lang="en-US" sz="2400" dirty="0" smtClean="0"/>
              <a:t>for the threefold temptation as stated in I John 2:16.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bersweet_oran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72310">
            <a:off x="6832061" y="538861"/>
            <a:ext cx="1879672" cy="2119450"/>
          </a:xfrm>
          <a:prstGeom prst="rect">
            <a:avLst/>
          </a:prstGeom>
        </p:spPr>
      </p:pic>
      <p:pic>
        <p:nvPicPr>
          <p:cNvPr id="13" name="Picture 12" descr="blueberries-300x2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35237">
            <a:off x="5164497" y="414267"/>
            <a:ext cx="1739356" cy="169877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3886200"/>
            <a:ext cx="8686800" cy="28956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/>
              <a:t> Our </a:t>
            </a:r>
            <a:r>
              <a:rPr lang="en-US" sz="2400" dirty="0" smtClean="0"/>
              <a:t>Lord’s temptation in the wilderness also was in this </a:t>
            </a:r>
            <a:r>
              <a:rPr lang="en-US" sz="2400" dirty="0" smtClean="0"/>
              <a:t>   </a:t>
            </a:r>
          </a:p>
          <a:p>
            <a:r>
              <a:rPr lang="en-US" sz="2400" dirty="0" smtClean="0"/>
              <a:t> </a:t>
            </a:r>
            <a:r>
              <a:rPr lang="en-US" sz="2400" dirty="0" smtClean="0"/>
              <a:t>    same </a:t>
            </a:r>
            <a:r>
              <a:rPr lang="en-US" sz="2400" dirty="0" smtClean="0"/>
              <a:t>threefold manner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Jesus </a:t>
            </a:r>
            <a:r>
              <a:rPr lang="en-US" sz="2400" dirty="0" smtClean="0"/>
              <a:t>won the victory by quoting God’s </a:t>
            </a:r>
            <a:r>
              <a:rPr lang="en-US" sz="2400" dirty="0" smtClean="0"/>
              <a:t>Word.</a:t>
            </a:r>
          </a:p>
          <a:p>
            <a:pPr>
              <a:buFont typeface="Wingdings" pitchFamily="2" charset="2"/>
              <a:buChar char="v"/>
            </a:pPr>
            <a:endParaRPr lang="en-US" sz="2400" dirty="0" smtClean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sz="2400" dirty="0" smtClean="0"/>
              <a:t>Eve yielded to sin by doubting </a:t>
            </a:r>
            <a:r>
              <a:rPr lang="en-US" sz="2400" dirty="0" smtClean="0"/>
              <a:t>God’s Word</a:t>
            </a:r>
            <a:r>
              <a:rPr lang="en-US" sz="2400" dirty="0" smtClean="0"/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apples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61987">
            <a:off x="3114808" y="499562"/>
            <a:ext cx="2176090" cy="1456944"/>
          </a:xfrm>
          <a:prstGeom prst="rect">
            <a:avLst/>
          </a:prstGeom>
        </p:spPr>
      </p:pic>
      <p:pic>
        <p:nvPicPr>
          <p:cNvPr id="15" name="Picture 14" descr="strawberries-1024x8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428858">
            <a:off x="1472129" y="534589"/>
            <a:ext cx="1668408" cy="133440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915400" cy="3276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The </a:t>
            </a:r>
            <a:r>
              <a:rPr lang="en-US" sz="2600" dirty="0" smtClean="0">
                <a:solidFill>
                  <a:srgbClr val="FFC000"/>
                </a:solidFill>
              </a:rPr>
              <a:t>fruit was</a:t>
            </a:r>
            <a:r>
              <a:rPr lang="en-US" sz="2600" dirty="0" smtClean="0">
                <a:solidFill>
                  <a:srgbClr val="FFC000"/>
                </a:solidFill>
              </a:rPr>
              <a:t>:</a:t>
            </a:r>
          </a:p>
          <a:p>
            <a:pPr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     1</a:t>
            </a:r>
            <a:r>
              <a:rPr lang="en-US" sz="2600" dirty="0" smtClean="0">
                <a:solidFill>
                  <a:srgbClr val="FFC000"/>
                </a:solidFill>
              </a:rPr>
              <a:t>. God for food (lust of the flesh)</a:t>
            </a:r>
          </a:p>
          <a:p>
            <a:pPr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     2</a:t>
            </a:r>
            <a:r>
              <a:rPr lang="en-US" sz="2600" dirty="0" smtClean="0">
                <a:solidFill>
                  <a:srgbClr val="FFC000"/>
                </a:solidFill>
              </a:rPr>
              <a:t>. Pleasant to the eyes (lust of the eyes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</a:p>
          <a:p>
            <a:pPr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     3</a:t>
            </a:r>
            <a:r>
              <a:rPr lang="en-US" sz="2600" dirty="0" smtClean="0">
                <a:solidFill>
                  <a:srgbClr val="FFC000"/>
                </a:solidFill>
              </a:rPr>
              <a:t>. Desired to make one wise (pride of life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C. The Temptation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15400" cy="5029200"/>
          </a:xfrm>
        </p:spPr>
        <p:txBody>
          <a:bodyPr>
            <a:noAutofit/>
          </a:bodyPr>
          <a:lstStyle/>
          <a:p>
            <a:r>
              <a:rPr lang="en-US" sz="2500" dirty="0" smtClean="0"/>
              <a:t>We might take note from this lesson that Satan works from the outside to </a:t>
            </a:r>
            <a:r>
              <a:rPr lang="en-US" sz="2500" dirty="0" smtClean="0"/>
              <a:t>the heart. </a:t>
            </a:r>
          </a:p>
          <a:p>
            <a:endParaRPr lang="en-US" sz="2500" dirty="0" smtClean="0"/>
          </a:p>
          <a:p>
            <a:r>
              <a:rPr lang="en-US" sz="2500" dirty="0" smtClean="0"/>
              <a:t>God </a:t>
            </a:r>
            <a:r>
              <a:rPr lang="en-US" sz="2500" dirty="0" smtClean="0"/>
              <a:t>works from the heart of man to the outside</a:t>
            </a:r>
            <a:r>
              <a:rPr lang="en-US" sz="2500" dirty="0" smtClean="0"/>
              <a:t>.</a:t>
            </a:r>
          </a:p>
          <a:p>
            <a:endParaRPr lang="en-US" sz="2500" dirty="0" smtClean="0"/>
          </a:p>
          <a:p>
            <a:r>
              <a:rPr lang="en-US" sz="2500" dirty="0" smtClean="0"/>
              <a:t>We </a:t>
            </a:r>
            <a:r>
              <a:rPr lang="en-US" sz="2500" dirty="0" smtClean="0"/>
              <a:t>also should note that although woman was deceived in the </a:t>
            </a:r>
            <a:r>
              <a:rPr lang="en-US" sz="2500" dirty="0" smtClean="0"/>
              <a:t>transgression and </a:t>
            </a:r>
            <a:r>
              <a:rPr lang="en-US" sz="2500" dirty="0" smtClean="0"/>
              <a:t>fell, yet she can be saved through the birth of a child. </a:t>
            </a:r>
            <a:endParaRPr lang="en-US" sz="2500" dirty="0" smtClean="0"/>
          </a:p>
          <a:p>
            <a:pPr>
              <a:buNone/>
            </a:pPr>
            <a:r>
              <a:rPr lang="en-US" sz="2500" dirty="0" smtClean="0"/>
              <a:t> </a:t>
            </a:r>
            <a:r>
              <a:rPr lang="en-US" sz="2500" dirty="0" smtClean="0"/>
              <a:t>   </a:t>
            </a:r>
            <a:r>
              <a:rPr lang="en-US" sz="2500" i="1" dirty="0" smtClean="0"/>
              <a:t>(See I </a:t>
            </a:r>
            <a:r>
              <a:rPr lang="en-US" sz="2500" i="1" dirty="0" smtClean="0"/>
              <a:t>Timothy 2:15.) </a:t>
            </a:r>
            <a:endParaRPr lang="en-US" sz="2500" i="1" dirty="0" smtClean="0"/>
          </a:p>
          <a:p>
            <a:endParaRPr lang="en-US" sz="2500" dirty="0" smtClean="0"/>
          </a:p>
          <a:p>
            <a:r>
              <a:rPr lang="en-US" sz="2500" dirty="0" smtClean="0"/>
              <a:t>This verse </a:t>
            </a:r>
            <a:r>
              <a:rPr lang="en-US" sz="2500" dirty="0" smtClean="0"/>
              <a:t>refers to the birth of Jesus by the virgin Mary.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C. The Temptation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438400"/>
            <a:ext cx="9067800" cy="5029200"/>
          </a:xfrm>
        </p:spPr>
        <p:txBody>
          <a:bodyPr>
            <a:noAutofit/>
          </a:bodyPr>
          <a:lstStyle/>
          <a:p>
            <a:r>
              <a:rPr lang="en-US" sz="2500" dirty="0" smtClean="0"/>
              <a:t>The transgression that brought about the Fall was the act of disobedience</a:t>
            </a:r>
            <a:r>
              <a:rPr lang="en-US" sz="2500" dirty="0" smtClean="0"/>
              <a:t>.</a:t>
            </a:r>
          </a:p>
          <a:p>
            <a:endParaRPr lang="en-US" sz="2500" dirty="0" smtClean="0"/>
          </a:p>
          <a:p>
            <a:r>
              <a:rPr lang="en-US" sz="2500" dirty="0" smtClean="0"/>
              <a:t>Just as </a:t>
            </a:r>
            <a:r>
              <a:rPr lang="en-US" sz="2500" dirty="0" err="1" smtClean="0"/>
              <a:t>Achan</a:t>
            </a:r>
            <a:r>
              <a:rPr lang="en-US" sz="2500" dirty="0" smtClean="0"/>
              <a:t> saw, took, coveted, and hid the garment and the silver </a:t>
            </a:r>
            <a:r>
              <a:rPr lang="en-US" sz="2500" dirty="0" smtClean="0"/>
              <a:t>and gold</a:t>
            </a:r>
            <a:r>
              <a:rPr lang="en-US" sz="2500" dirty="0" smtClean="0"/>
              <a:t>, there were definite steps in Eve’s disobedience. 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She </a:t>
            </a:r>
            <a:r>
              <a:rPr lang="en-US" sz="2500" dirty="0" smtClean="0"/>
              <a:t>looked upon the </a:t>
            </a:r>
            <a:r>
              <a:rPr lang="en-US" sz="2500" dirty="0" smtClean="0"/>
              <a:t>fruit, desired</a:t>
            </a:r>
            <a:r>
              <a:rPr lang="en-US" sz="2500" dirty="0" smtClean="0"/>
              <a:t>, took, ate, and then gave to Adam. </a:t>
            </a:r>
            <a:r>
              <a:rPr lang="en-US" sz="2500" i="1" dirty="0" smtClean="0"/>
              <a:t>(See Genesis 3:6.)</a:t>
            </a:r>
            <a:endParaRPr lang="en-US" sz="25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D. The Fall</a:t>
            </a:r>
            <a:endParaRPr lang="en-US" sz="3000" dirty="0"/>
          </a:p>
        </p:txBody>
      </p:sp>
      <p:pic>
        <p:nvPicPr>
          <p:cNvPr id="6" name="Picture 5" descr="img_Ach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239485"/>
            <a:ext cx="3581400" cy="2046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iting ap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72122">
            <a:off x="5492295" y="454895"/>
            <a:ext cx="3276600" cy="21844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594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Actually, the sin of Adam was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greater </a:t>
            </a:r>
            <a:r>
              <a:rPr lang="en-US" sz="2400" dirty="0" smtClean="0"/>
              <a:t>than that of Eve. </a:t>
            </a:r>
            <a:r>
              <a:rPr lang="en-US" sz="2400" dirty="0" smtClean="0"/>
              <a:t>There 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was </a:t>
            </a:r>
            <a:r>
              <a:rPr lang="en-US" sz="2400" dirty="0" smtClean="0"/>
              <a:t>no </a:t>
            </a:r>
            <a:r>
              <a:rPr lang="en-US" sz="2400" dirty="0" smtClean="0"/>
              <a:t>deception as </a:t>
            </a:r>
            <a:r>
              <a:rPr lang="en-US" sz="2400" dirty="0" smtClean="0"/>
              <a:t>far as he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    was </a:t>
            </a:r>
            <a:r>
              <a:rPr lang="en-US" sz="2400" dirty="0" smtClean="0"/>
              <a:t>concerned. </a:t>
            </a:r>
            <a:endParaRPr lang="en-US" sz="2400" dirty="0" smtClean="0"/>
          </a:p>
          <a:p>
            <a:endParaRPr lang="en-US" sz="20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had to make a decision between fellowship </a:t>
            </a:r>
            <a:r>
              <a:rPr lang="en-US" sz="2400" dirty="0" smtClean="0"/>
              <a:t>with God </a:t>
            </a:r>
            <a:r>
              <a:rPr lang="en-US" sz="2400" dirty="0" smtClean="0"/>
              <a:t>and fellowship with Eve. </a:t>
            </a:r>
            <a:endParaRPr lang="en-US" sz="2400" dirty="0" smtClean="0"/>
          </a:p>
          <a:p>
            <a:endParaRPr lang="en-US" sz="20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deliberately chose Eve in preference to God </a:t>
            </a:r>
            <a:r>
              <a:rPr lang="en-US" sz="2400" dirty="0" smtClean="0"/>
              <a:t>and disobeyed.</a:t>
            </a:r>
          </a:p>
          <a:p>
            <a:endParaRPr lang="en-US" sz="2000" dirty="0" smtClean="0"/>
          </a:p>
          <a:p>
            <a:r>
              <a:rPr lang="en-US" sz="2400" dirty="0" smtClean="0"/>
              <a:t>Undoubtedly, if Adam had kept true to God and refused to yield, God </a:t>
            </a:r>
            <a:r>
              <a:rPr lang="en-US" sz="2400" dirty="0" smtClean="0"/>
              <a:t>would have </a:t>
            </a:r>
            <a:r>
              <a:rPr lang="en-US" sz="2400" dirty="0" smtClean="0"/>
              <a:t>made him a brand new helpmeet.</a:t>
            </a:r>
            <a:endParaRPr lang="en-US" sz="24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D. The Fall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286000"/>
            <a:ext cx="8915400" cy="594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results of the Fall were many and immediate</a:t>
            </a:r>
            <a:r>
              <a:rPr lang="en-US" sz="2400" dirty="0" smtClean="0"/>
              <a:t>:</a:t>
            </a:r>
          </a:p>
          <a:p>
            <a:endParaRPr lang="en-US" sz="800" dirty="0" smtClean="0"/>
          </a:p>
          <a:p>
            <a:pPr marL="994410" lvl="1" indent="-457200">
              <a:buNone/>
            </a:pPr>
            <a:r>
              <a:rPr lang="en-US" sz="2200" dirty="0" smtClean="0"/>
              <a:t>1. Spiritual </a:t>
            </a:r>
            <a:r>
              <a:rPr lang="en-US" sz="2200" dirty="0" smtClean="0"/>
              <a:t>death, which is separation from God, immediately took place</a:t>
            </a:r>
            <a:r>
              <a:rPr lang="en-US" sz="2200" dirty="0" smtClean="0"/>
              <a:t>.</a:t>
            </a:r>
          </a:p>
          <a:p>
            <a:pPr marL="994410" lvl="1" indent="-457200">
              <a:buAutoNum type="arabicPeriod"/>
            </a:pPr>
            <a:endParaRPr lang="en-US" sz="2200" dirty="0" smtClean="0"/>
          </a:p>
          <a:p>
            <a:pPr lvl="1">
              <a:buNone/>
            </a:pPr>
            <a:r>
              <a:rPr lang="en-US" sz="2200" dirty="0" smtClean="0"/>
              <a:t>2. Physical death immediately began to work in his body</a:t>
            </a:r>
            <a:r>
              <a:rPr lang="en-US" sz="2200" dirty="0" smtClean="0"/>
              <a:t>.</a:t>
            </a:r>
          </a:p>
          <a:p>
            <a:pPr lvl="1">
              <a:buNone/>
            </a:pPr>
            <a:endParaRPr lang="en-US" sz="2200" dirty="0" smtClean="0"/>
          </a:p>
          <a:p>
            <a:pPr lvl="1">
              <a:buNone/>
            </a:pPr>
            <a:r>
              <a:rPr lang="en-US" sz="2200" dirty="0" smtClean="0"/>
              <a:t>3. Man’s conscience was awakened into activity</a:t>
            </a:r>
            <a:r>
              <a:rPr lang="en-US" sz="2200" dirty="0" smtClean="0"/>
              <a:t>.</a:t>
            </a:r>
          </a:p>
          <a:p>
            <a:pPr lvl="1">
              <a:buNone/>
            </a:pPr>
            <a:endParaRPr lang="en-US" sz="2200" dirty="0" smtClean="0"/>
          </a:p>
          <a:p>
            <a:pPr lvl="1">
              <a:buNone/>
            </a:pPr>
            <a:r>
              <a:rPr lang="en-US" sz="2200" dirty="0" smtClean="0"/>
              <a:t>4. Man knew shame and that he was naked.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E. The Result Of The Fall</a:t>
            </a:r>
            <a:endParaRPr lang="en-US" sz="3000" dirty="0"/>
          </a:p>
        </p:txBody>
      </p:sp>
      <p:pic>
        <p:nvPicPr>
          <p:cNvPr id="6" name="Picture 5" descr="adam and eve ash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52400"/>
            <a:ext cx="2667000" cy="2033588"/>
          </a:xfrm>
          <a:prstGeom prst="rect">
            <a:avLst/>
          </a:prstGeom>
        </p:spPr>
      </p:pic>
      <p:pic>
        <p:nvPicPr>
          <p:cNvPr id="8" name="Picture 7" descr="single-dead-lamb-sm.jp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3279" t="60656" r="3279" b="3279"/>
          <a:stretch>
            <a:fillRect/>
          </a:stretch>
        </p:blipFill>
        <p:spPr>
          <a:xfrm>
            <a:off x="914400" y="762000"/>
            <a:ext cx="3657600" cy="1411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5943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results of the Fall were many and immediate</a:t>
            </a:r>
            <a:r>
              <a:rPr lang="en-US" sz="2400" dirty="0" smtClean="0"/>
              <a:t>:</a:t>
            </a:r>
          </a:p>
          <a:p>
            <a:endParaRPr lang="en-US" sz="800" dirty="0" smtClean="0"/>
          </a:p>
          <a:p>
            <a:pPr lvl="1">
              <a:buNone/>
            </a:pPr>
            <a:r>
              <a:rPr lang="en-US" sz="2200" dirty="0" smtClean="0"/>
              <a:t>5. Man tried to cover his shame by making aprons of fig leaves. </a:t>
            </a:r>
            <a:r>
              <a:rPr lang="en-US" sz="2200" dirty="0" smtClean="0"/>
              <a:t>We should </a:t>
            </a:r>
            <a:r>
              <a:rPr lang="en-US" sz="2200" dirty="0" smtClean="0"/>
              <a:t>note that the only thing Jesus cursed during His ministry </a:t>
            </a:r>
            <a:r>
              <a:rPr lang="en-US" sz="2200" dirty="0" smtClean="0"/>
              <a:t>was the </a:t>
            </a:r>
            <a:r>
              <a:rPr lang="en-US" sz="2200" dirty="0" smtClean="0"/>
              <a:t>fig tree. Although in that case the fig tree was a type of the </a:t>
            </a:r>
            <a:r>
              <a:rPr lang="en-US" sz="2200" dirty="0" smtClean="0"/>
              <a:t>Jewish nation</a:t>
            </a:r>
            <a:r>
              <a:rPr lang="en-US" sz="2200" dirty="0" smtClean="0"/>
              <a:t>, yet we might see a connection between that and any </a:t>
            </a:r>
            <a:r>
              <a:rPr lang="en-US" sz="2200" dirty="0" smtClean="0"/>
              <a:t>human means </a:t>
            </a:r>
            <a:r>
              <a:rPr lang="en-US" sz="2200" dirty="0" smtClean="0"/>
              <a:t>that man might use to cover his shame. These human </a:t>
            </a:r>
            <a:r>
              <a:rPr lang="en-US" sz="2200" dirty="0" smtClean="0"/>
              <a:t>means are </a:t>
            </a:r>
            <a:r>
              <a:rPr lang="en-US" sz="2200" dirty="0" smtClean="0"/>
              <a:t>cursed by God</a:t>
            </a:r>
            <a:r>
              <a:rPr lang="en-US" sz="2200" dirty="0" smtClean="0"/>
              <a:t>.</a:t>
            </a:r>
          </a:p>
          <a:p>
            <a:pPr lvl="1">
              <a:buNone/>
            </a:pPr>
            <a:endParaRPr lang="en-US" sz="2200" dirty="0" smtClean="0"/>
          </a:p>
          <a:p>
            <a:pPr lvl="1">
              <a:buNone/>
            </a:pPr>
            <a:r>
              <a:rPr lang="en-US" sz="2200" dirty="0" smtClean="0"/>
              <a:t>6. Man hid from God. This would tell us that man’s conscience drives </a:t>
            </a:r>
            <a:r>
              <a:rPr lang="en-US" sz="2200" dirty="0" smtClean="0"/>
              <a:t>man away </a:t>
            </a:r>
            <a:r>
              <a:rPr lang="en-US" sz="2200" dirty="0" smtClean="0"/>
              <a:t>from God. Conscience causes man to be afraid and to hide. </a:t>
            </a:r>
            <a:r>
              <a:rPr lang="en-US" sz="2200" dirty="0" smtClean="0"/>
              <a:t>The Holy </a:t>
            </a:r>
            <a:r>
              <a:rPr lang="en-US" sz="2200" dirty="0" smtClean="0"/>
              <a:t>Spirit draws man to God.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E. The Result Of The Fall</a:t>
            </a:r>
            <a:endParaRPr lang="en-US" sz="3000" dirty="0"/>
          </a:p>
        </p:txBody>
      </p:sp>
      <p:pic>
        <p:nvPicPr>
          <p:cNvPr id="7" name="Picture 6" descr="fig-le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7212802">
            <a:off x="7508326" y="291451"/>
            <a:ext cx="1310852" cy="1375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8915400" cy="594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This question is the cry of Jehovah seeking fallen man.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It </a:t>
            </a:r>
            <a:r>
              <a:rPr lang="en-US" sz="2400" dirty="0" smtClean="0"/>
              <a:t>was not Adam </a:t>
            </a:r>
            <a:r>
              <a:rPr lang="en-US" sz="2400" dirty="0" smtClean="0"/>
              <a:t>who sought </a:t>
            </a:r>
            <a:r>
              <a:rPr lang="en-US" sz="2400" dirty="0" smtClean="0"/>
              <a:t>God, but rather God who sought him.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This </a:t>
            </a:r>
            <a:r>
              <a:rPr lang="en-US" sz="2400" dirty="0" smtClean="0"/>
              <a:t>is the expression of God’s </a:t>
            </a:r>
            <a:r>
              <a:rPr lang="en-US" sz="2400" dirty="0" smtClean="0"/>
              <a:t>infinite condescension</a:t>
            </a:r>
            <a:r>
              <a:rPr lang="en-US" sz="2400" dirty="0" smtClean="0"/>
              <a:t>, love, and mercy.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</a:t>
            </a:r>
            <a:r>
              <a:rPr lang="en-US" sz="2400" i="1" dirty="0" smtClean="0">
                <a:solidFill>
                  <a:srgbClr val="FFC000"/>
                </a:solidFill>
              </a:rPr>
              <a:t>For the Son of man is come to seek and to </a:t>
            </a:r>
            <a:r>
              <a:rPr lang="en-US" sz="2400" i="1" dirty="0" smtClean="0">
                <a:solidFill>
                  <a:srgbClr val="FFC000"/>
                </a:solidFill>
              </a:rPr>
              <a:t>save that </a:t>
            </a:r>
            <a:r>
              <a:rPr lang="en-US" sz="2400" i="1" dirty="0" smtClean="0">
                <a:solidFill>
                  <a:srgbClr val="FFC000"/>
                </a:solidFill>
              </a:rPr>
              <a:t>which is lost” </a:t>
            </a:r>
            <a:r>
              <a:rPr lang="en-US" sz="2400" dirty="0" smtClean="0">
                <a:solidFill>
                  <a:srgbClr val="FFC000"/>
                </a:solidFill>
              </a:rPr>
              <a:t>(Luke 19:10</a:t>
            </a:r>
            <a:r>
              <a:rPr lang="en-US" sz="2400" dirty="0" smtClean="0">
                <a:solidFill>
                  <a:srgbClr val="FFC000"/>
                </a:solidFill>
              </a:rPr>
              <a:t>) 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God </a:t>
            </a:r>
            <a:r>
              <a:rPr lang="en-US" sz="2400" dirty="0" smtClean="0"/>
              <a:t>is still asking the lost, “Where are you?”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F</a:t>
            </a:r>
            <a:r>
              <a:rPr lang="en-US" sz="3000" dirty="0" smtClean="0"/>
              <a:t>. Where Art Thou?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915400" cy="99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God’s plan of salvation is brought out clearly in the third chapter of Genesis.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G</a:t>
            </a:r>
            <a:r>
              <a:rPr lang="en-US" sz="3000" dirty="0" smtClean="0"/>
              <a:t>. Salvation Provided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533400" y="2438400"/>
            <a:ext cx="8458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Atonement: </a:t>
            </a:r>
            <a:r>
              <a:rPr lang="en-US" sz="2400" dirty="0" smtClean="0"/>
              <a:t>“Unto Adam also and to his wife did the Lord God </a:t>
            </a:r>
            <a:r>
              <a:rPr lang="en-US" sz="2400" dirty="0" smtClean="0"/>
              <a:t>make coats </a:t>
            </a:r>
            <a:r>
              <a:rPr lang="en-US" sz="2400" dirty="0" smtClean="0"/>
              <a:t>of skins, and clothed them” (Genesis 3:21). Here we have </a:t>
            </a:r>
            <a:r>
              <a:rPr lang="en-US" sz="2400" dirty="0" smtClean="0"/>
              <a:t>substitution, the </a:t>
            </a:r>
            <a:r>
              <a:rPr lang="en-US" sz="2400" dirty="0" smtClean="0"/>
              <a:t>innocent dying for the guilty. Here we have the shedding </a:t>
            </a:r>
            <a:r>
              <a:rPr lang="en-US" sz="2400" dirty="0" smtClean="0"/>
              <a:t>of blood </a:t>
            </a:r>
            <a:r>
              <a:rPr lang="en-US" sz="2400" dirty="0" smtClean="0"/>
              <a:t>without which there is no remission of sin (Hebrews 9:22). </a:t>
            </a:r>
            <a:r>
              <a:rPr lang="en-US" sz="2400" dirty="0" smtClean="0"/>
              <a:t>Pictured here </a:t>
            </a:r>
            <a:r>
              <a:rPr lang="en-US" sz="2400" dirty="0" smtClean="0"/>
              <a:t>is a sinner’s salvation. Here is a gospel message demonstrated </a:t>
            </a:r>
            <a:r>
              <a:rPr lang="en-US" sz="2400" dirty="0" smtClean="0"/>
              <a:t>by God </a:t>
            </a:r>
            <a:r>
              <a:rPr lang="en-US" sz="2400" dirty="0" smtClean="0"/>
              <a:t>Himself.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915400" cy="99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God’s plan of salvation is brought out clearly in the third chapter of Genesis.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G</a:t>
            </a:r>
            <a:r>
              <a:rPr lang="en-US" sz="3000" dirty="0" smtClean="0"/>
              <a:t>. Salvation Provided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533400" y="2819400"/>
            <a:ext cx="8458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Robes of Righteousness: </a:t>
            </a:r>
            <a:r>
              <a:rPr lang="en-US" sz="2400" dirty="0" smtClean="0"/>
              <a:t>Adam and Eve were clothed with coats </a:t>
            </a:r>
            <a:r>
              <a:rPr lang="en-US" sz="2400" dirty="0" smtClean="0"/>
              <a:t>of skin</a:t>
            </a:r>
            <a:r>
              <a:rPr lang="en-US" sz="2400" dirty="0" smtClean="0"/>
              <a:t>. Please note that God did it. They did nothing. It is God </a:t>
            </a:r>
            <a:r>
              <a:rPr lang="en-US" sz="2400" dirty="0" smtClean="0"/>
              <a:t>who clothes </a:t>
            </a:r>
            <a:r>
              <a:rPr lang="en-US" sz="2400" dirty="0" smtClean="0"/>
              <a:t>the sinner </a:t>
            </a:r>
            <a:r>
              <a:rPr lang="en-US" sz="2400" dirty="0" smtClean="0"/>
              <a:t>with righteousness</a:t>
            </a:r>
            <a:r>
              <a:rPr lang="en-US" sz="2400" dirty="0" smtClean="0"/>
              <a:t>. “He hath clothed me with the garments</a:t>
            </a:r>
          </a:p>
          <a:p>
            <a:r>
              <a:rPr lang="en-US" sz="2400" dirty="0" smtClean="0"/>
              <a:t>of salvation, he hath covered me with the robe of righteousness</a:t>
            </a:r>
            <a:r>
              <a:rPr lang="en-US" sz="2400" dirty="0" smtClean="0"/>
              <a:t>” (</a:t>
            </a:r>
            <a:r>
              <a:rPr lang="en-US" sz="2400" dirty="0" smtClean="0"/>
              <a:t>Isaiah 61:10).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range_tree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20697">
            <a:off x="5416743" y="1201398"/>
            <a:ext cx="2907214" cy="30700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A. </a:t>
            </a:r>
            <a:r>
              <a:rPr lang="en-US" sz="3000" dirty="0" smtClean="0"/>
              <a:t>The Tree Of The Knowledge Of Good And Evil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219200"/>
            <a:ext cx="8382000" cy="4495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  “</a:t>
            </a:r>
            <a:r>
              <a:rPr lang="en-US" sz="2800" i="1" dirty="0" smtClean="0">
                <a:solidFill>
                  <a:srgbClr val="FFC000"/>
                </a:solidFill>
              </a:rPr>
              <a:t>And the Lord God commanded </a:t>
            </a:r>
            <a:endParaRPr lang="en-US" sz="2800" i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</a:t>
            </a:r>
            <a:r>
              <a:rPr lang="en-US" sz="2800" i="1" dirty="0" smtClean="0">
                <a:solidFill>
                  <a:srgbClr val="FFC000"/>
                </a:solidFill>
              </a:rPr>
              <a:t>   the </a:t>
            </a:r>
            <a:r>
              <a:rPr lang="en-US" sz="2800" i="1" dirty="0" smtClean="0">
                <a:solidFill>
                  <a:srgbClr val="FFC000"/>
                </a:solidFill>
              </a:rPr>
              <a:t>man, saying of every </a:t>
            </a:r>
            <a:r>
              <a:rPr lang="en-US" sz="2800" i="1" dirty="0" smtClean="0">
                <a:solidFill>
                  <a:srgbClr val="FFC000"/>
                </a:solidFill>
              </a:rPr>
              <a:t>tree                          of </a:t>
            </a:r>
            <a:r>
              <a:rPr lang="en-US" sz="2800" i="1" dirty="0" smtClean="0">
                <a:solidFill>
                  <a:srgbClr val="FFC000"/>
                </a:solidFill>
              </a:rPr>
              <a:t>the garden </a:t>
            </a:r>
            <a:r>
              <a:rPr lang="en-US" sz="2800" i="1" dirty="0" smtClean="0">
                <a:solidFill>
                  <a:srgbClr val="FFC000"/>
                </a:solidFill>
              </a:rPr>
              <a:t>thou </a:t>
            </a:r>
            <a:r>
              <a:rPr lang="en-US" sz="2800" i="1" dirty="0" err="1" smtClean="0">
                <a:solidFill>
                  <a:srgbClr val="FFC000"/>
                </a:solidFill>
              </a:rPr>
              <a:t>mayest</a:t>
            </a:r>
            <a:r>
              <a:rPr lang="en-US" sz="2800" i="1" dirty="0" smtClean="0">
                <a:solidFill>
                  <a:srgbClr val="FFC000"/>
                </a:solidFill>
              </a:rPr>
              <a:t> 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</a:t>
            </a:r>
            <a:r>
              <a:rPr lang="en-US" sz="2800" i="1" dirty="0" smtClean="0">
                <a:solidFill>
                  <a:srgbClr val="FFC000"/>
                </a:solidFill>
              </a:rPr>
              <a:t>   freely eat</a:t>
            </a:r>
            <a:r>
              <a:rPr lang="en-US" sz="2800" i="1" dirty="0" smtClean="0">
                <a:solidFill>
                  <a:srgbClr val="FFC000"/>
                </a:solidFill>
              </a:rPr>
              <a:t>: But of the tree </a:t>
            </a:r>
            <a:r>
              <a:rPr lang="en-US" sz="2800" i="1" dirty="0" smtClean="0">
                <a:solidFill>
                  <a:srgbClr val="FFC000"/>
                </a:solidFill>
              </a:rPr>
              <a:t>                                 of the knowledge </a:t>
            </a:r>
            <a:r>
              <a:rPr lang="en-US" sz="2800" i="1" dirty="0" smtClean="0">
                <a:solidFill>
                  <a:srgbClr val="FFC000"/>
                </a:solidFill>
              </a:rPr>
              <a:t>of good </a:t>
            </a:r>
            <a:r>
              <a:rPr lang="en-US" sz="2800" i="1" dirty="0" smtClean="0">
                <a:solidFill>
                  <a:srgbClr val="FFC000"/>
                </a:solidFill>
              </a:rPr>
              <a:t>                          and </a:t>
            </a:r>
            <a:r>
              <a:rPr lang="en-US" sz="2800" i="1" dirty="0" smtClean="0">
                <a:solidFill>
                  <a:srgbClr val="FFC000"/>
                </a:solidFill>
              </a:rPr>
              <a:t>evil, </a:t>
            </a:r>
            <a:r>
              <a:rPr lang="en-US" sz="2800" i="1" dirty="0" smtClean="0">
                <a:solidFill>
                  <a:srgbClr val="FFC000"/>
                </a:solidFill>
              </a:rPr>
              <a:t>thou </a:t>
            </a:r>
            <a:r>
              <a:rPr lang="en-US" sz="2800" i="1" dirty="0" smtClean="0">
                <a:solidFill>
                  <a:srgbClr val="FFC000"/>
                </a:solidFill>
              </a:rPr>
              <a:t>shalt not </a:t>
            </a:r>
            <a:r>
              <a:rPr lang="en-US" sz="2800" i="1" dirty="0" smtClean="0">
                <a:solidFill>
                  <a:srgbClr val="FFC000"/>
                </a:solidFill>
              </a:rPr>
              <a:t>eat of                              </a:t>
            </a:r>
            <a:r>
              <a:rPr lang="en-US" sz="2800" i="1" dirty="0" smtClean="0">
                <a:solidFill>
                  <a:srgbClr val="FFC000"/>
                </a:solidFill>
              </a:rPr>
              <a:t>it: for </a:t>
            </a:r>
            <a:r>
              <a:rPr lang="en-US" sz="2800" i="1" dirty="0" smtClean="0">
                <a:solidFill>
                  <a:srgbClr val="FFC000"/>
                </a:solidFill>
              </a:rPr>
              <a:t>in the </a:t>
            </a:r>
            <a:r>
              <a:rPr lang="en-US" sz="2800" i="1" dirty="0" smtClean="0">
                <a:solidFill>
                  <a:srgbClr val="FFC000"/>
                </a:solidFill>
              </a:rPr>
              <a:t>day that thou </a:t>
            </a:r>
            <a:r>
              <a:rPr lang="en-US" sz="2800" i="1" dirty="0" err="1" smtClean="0">
                <a:solidFill>
                  <a:srgbClr val="FFC000"/>
                </a:solidFill>
              </a:rPr>
              <a:t>eatest</a:t>
            </a:r>
            <a:r>
              <a:rPr lang="en-US" sz="2800" i="1" dirty="0" smtClean="0">
                <a:solidFill>
                  <a:srgbClr val="FFC000"/>
                </a:solidFill>
              </a:rPr>
              <a:t> </a:t>
            </a:r>
            <a:r>
              <a:rPr lang="en-US" sz="2800" i="1" dirty="0" smtClean="0">
                <a:solidFill>
                  <a:srgbClr val="FFC000"/>
                </a:solidFill>
              </a:rPr>
              <a:t>                 thereof thou </a:t>
            </a:r>
            <a:r>
              <a:rPr lang="en-US" sz="2800" i="1" dirty="0" smtClean="0">
                <a:solidFill>
                  <a:srgbClr val="FFC000"/>
                </a:solidFill>
              </a:rPr>
              <a:t>shalt surely die</a:t>
            </a:r>
            <a:r>
              <a:rPr lang="en-US" sz="2800" i="1" dirty="0" smtClean="0">
                <a:solidFill>
                  <a:srgbClr val="FFC000"/>
                </a:solidFill>
              </a:rPr>
              <a:t>”</a:t>
            </a:r>
          </a:p>
          <a:p>
            <a:pPr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    (</a:t>
            </a:r>
            <a:r>
              <a:rPr lang="en-US" sz="2800" dirty="0" smtClean="0">
                <a:solidFill>
                  <a:srgbClr val="FFC000"/>
                </a:solidFill>
              </a:rPr>
              <a:t>Genesis 2:16-17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990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God’s plan of salvation is brought out clearly in the third chapter of Genesis</a:t>
            </a:r>
            <a:r>
              <a:rPr lang="en-US" sz="2400" dirty="0" smtClean="0"/>
              <a:t>.</a:t>
            </a: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endParaRPr lang="en-US" sz="2400" i="1" dirty="0" smtClean="0">
              <a:solidFill>
                <a:srgbClr val="FFC000"/>
              </a:solidFill>
            </a:endParaRPr>
          </a:p>
          <a:p>
            <a:r>
              <a:rPr lang="en-US" sz="2400" dirty="0" smtClean="0"/>
              <a:t>At Calvary Satan bruised the heel of the seed of woman, but soon </a:t>
            </a:r>
            <a:r>
              <a:rPr lang="en-US" sz="2400" dirty="0" smtClean="0"/>
              <a:t>Satan’s head </a:t>
            </a:r>
            <a:r>
              <a:rPr lang="en-US" sz="2400" dirty="0" smtClean="0"/>
              <a:t>will be bruised when he will be bound for one thousand years. (See </a:t>
            </a:r>
            <a:r>
              <a:rPr lang="en-US" sz="2400" dirty="0" smtClean="0"/>
              <a:t>Revelation 20:2</a:t>
            </a:r>
            <a:r>
              <a:rPr lang="en-US" sz="2400" dirty="0" smtClean="0"/>
              <a:t>.)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G</a:t>
            </a:r>
            <a:r>
              <a:rPr lang="en-US" sz="3000" dirty="0" smtClean="0"/>
              <a:t>. Salvation Provided</a:t>
            </a:r>
            <a:endParaRPr lang="en-US" sz="3000" dirty="0"/>
          </a:p>
        </p:txBody>
      </p:sp>
      <p:sp>
        <p:nvSpPr>
          <p:cNvPr id="6" name="Rectangle 5"/>
          <p:cNvSpPr/>
          <p:nvPr/>
        </p:nvSpPr>
        <p:spPr>
          <a:xfrm>
            <a:off x="533400" y="1752600"/>
            <a:ext cx="8458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Seed of the Woman: </a:t>
            </a:r>
            <a:r>
              <a:rPr lang="en-US" sz="2400" dirty="0" smtClean="0"/>
              <a:t>“Between thy seed and her seed; it </a:t>
            </a:r>
            <a:r>
              <a:rPr lang="en-US" sz="2400" dirty="0" smtClean="0"/>
              <a:t>shall bruise </a:t>
            </a:r>
            <a:r>
              <a:rPr lang="en-US" sz="2400" dirty="0" smtClean="0"/>
              <a:t>thy head, and thou shalt bruise his heel” (Genesis 3:15). Here </a:t>
            </a:r>
            <a:r>
              <a:rPr lang="en-US" sz="2400" dirty="0" smtClean="0"/>
              <a:t>is stated </a:t>
            </a:r>
            <a:r>
              <a:rPr lang="en-US" sz="2400" dirty="0" smtClean="0"/>
              <a:t>the promise of the coming of the Savior. Jesus Christ is the </a:t>
            </a:r>
            <a:r>
              <a:rPr lang="en-US" sz="2400" dirty="0" smtClean="0"/>
              <a:t>only one </a:t>
            </a:r>
            <a:r>
              <a:rPr lang="en-US" sz="2400" dirty="0" smtClean="0"/>
              <a:t>who ever was born of the seed of the woman. Everyone else </a:t>
            </a:r>
            <a:r>
              <a:rPr lang="en-US" sz="2400" dirty="0" smtClean="0"/>
              <a:t>is born </a:t>
            </a:r>
            <a:r>
              <a:rPr lang="en-US" sz="2400" dirty="0" smtClean="0"/>
              <a:t>of the seed of both a woman and a man. This definitely refers </a:t>
            </a:r>
            <a:r>
              <a:rPr lang="en-US" sz="2400" dirty="0" smtClean="0"/>
              <a:t>to the </a:t>
            </a:r>
            <a:r>
              <a:rPr lang="en-US" sz="2400" dirty="0" smtClean="0"/>
              <a:t>virgin birth.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15400" cy="5638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 was driven out of the Garden of Eden and was barred from returning </a:t>
            </a:r>
            <a:r>
              <a:rPr lang="en-US" sz="2400" dirty="0" smtClean="0"/>
              <a:t>and partaking </a:t>
            </a:r>
            <a:r>
              <a:rPr lang="en-US" sz="2400" dirty="0" smtClean="0"/>
              <a:t>of the tree of life by a flaming sword.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Let </a:t>
            </a:r>
            <a:r>
              <a:rPr lang="en-US" sz="2400" dirty="0" smtClean="0"/>
              <a:t>us remember that the Word of God is the “sword of </a:t>
            </a:r>
            <a:r>
              <a:rPr lang="en-US" sz="2400" dirty="0" smtClean="0"/>
              <a:t>the Spirit</a:t>
            </a:r>
            <a:r>
              <a:rPr lang="en-US" sz="2400" dirty="0" smtClean="0"/>
              <a:t>” (Ephesians 6:17); God is a consuming fire (see Hebrews 12:29); and the </a:t>
            </a:r>
            <a:r>
              <a:rPr lang="en-US" sz="2400" dirty="0" smtClean="0"/>
              <a:t>judgment of </a:t>
            </a:r>
            <a:r>
              <a:rPr lang="en-US" sz="2400" dirty="0" smtClean="0"/>
              <a:t>God is a flaming fire (see II Thessalonians 1:8).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H</a:t>
            </a:r>
            <a:r>
              <a:rPr lang="en-US" sz="3000" dirty="0" smtClean="0"/>
              <a:t>. The Flaming Sword</a:t>
            </a:r>
            <a:endParaRPr lang="en-US" sz="3000" dirty="0"/>
          </a:p>
        </p:txBody>
      </p:sp>
      <p:pic>
        <p:nvPicPr>
          <p:cNvPr id="7" name="Picture 6" descr="Flaming_Swo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1863089"/>
            <a:ext cx="2057400" cy="2708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8915400" cy="5638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   This </a:t>
            </a:r>
            <a:r>
              <a:rPr lang="en-US" sz="2400" dirty="0" smtClean="0"/>
              <a:t>sword of justice was sheathed in the side of Jesus on Calvary, </a:t>
            </a:r>
            <a:r>
              <a:rPr lang="en-US" sz="2400" dirty="0" smtClean="0"/>
              <a:t>and through </a:t>
            </a:r>
            <a:r>
              <a:rPr lang="en-US" sz="2400" dirty="0" smtClean="0"/>
              <a:t>Jesus Christ sinners are able to make their way to the Tree of Life</a:t>
            </a:r>
            <a:r>
              <a:rPr lang="en-US" sz="2400" dirty="0" smtClean="0"/>
              <a:t>.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Jesus </a:t>
            </a:r>
            <a:r>
              <a:rPr lang="en-US" sz="2400" dirty="0" smtClean="0"/>
              <a:t>Christ partook of the entire curse and judgment that fell upon Adam.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  Jesus </a:t>
            </a:r>
            <a:r>
              <a:rPr lang="en-US" sz="2400" dirty="0" smtClean="0"/>
              <a:t>was made a curse, was </a:t>
            </a:r>
            <a:r>
              <a:rPr lang="en-US" sz="2400" dirty="0" smtClean="0"/>
              <a:t>a man </a:t>
            </a:r>
            <a:r>
              <a:rPr lang="en-US" sz="2400" dirty="0" smtClean="0"/>
              <a:t>of sorrows, wore a crown of thorns, sweat drops of blood, and tasted of death </a:t>
            </a:r>
            <a:r>
              <a:rPr lang="en-US" sz="2400" dirty="0" smtClean="0"/>
              <a:t>in order </a:t>
            </a:r>
            <a:r>
              <a:rPr lang="en-US" sz="2400" dirty="0" smtClean="0"/>
              <a:t>to restore everything to man that had been lost in Adam.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 In </a:t>
            </a:r>
            <a:r>
              <a:rPr lang="en-US" sz="2400" dirty="0" smtClean="0"/>
              <a:t>Christ, saints enjoy </a:t>
            </a:r>
            <a:r>
              <a:rPr lang="en-US" sz="2400" dirty="0" smtClean="0"/>
              <a:t>a closer </a:t>
            </a:r>
            <a:r>
              <a:rPr lang="en-US" sz="2400" dirty="0" smtClean="0"/>
              <a:t>fellowship with God than ever was possible in the Garden!</a:t>
            </a:r>
            <a:endParaRPr lang="en-US" sz="2200" i="1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H</a:t>
            </a:r>
            <a:r>
              <a:rPr lang="en-US" sz="3000" dirty="0" smtClean="0"/>
              <a:t>. The Flaming Sword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A. </a:t>
            </a:r>
            <a:r>
              <a:rPr lang="en-US" sz="3000" dirty="0" smtClean="0"/>
              <a:t>The Tree Of The Knowledge Of Good And Evil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Modern thinking has been that man is a product of his heredity and </a:t>
            </a:r>
            <a:r>
              <a:rPr lang="en-US" sz="2800" dirty="0" smtClean="0"/>
              <a:t>environment, that </a:t>
            </a:r>
            <a:r>
              <a:rPr lang="en-US" sz="2800" dirty="0" smtClean="0"/>
              <a:t>it is possible to improve man and make a better individual by </a:t>
            </a:r>
            <a:r>
              <a:rPr lang="en-US" sz="2800" dirty="0" smtClean="0"/>
              <a:t>simply improving </a:t>
            </a:r>
            <a:r>
              <a:rPr lang="en-US" sz="2800" dirty="0" smtClean="0"/>
              <a:t>his environment.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Because </a:t>
            </a:r>
            <a:r>
              <a:rPr lang="en-US" sz="2800" dirty="0" smtClean="0"/>
              <a:t>of this wrong thinking, people blame society </a:t>
            </a:r>
            <a:r>
              <a:rPr lang="en-US" sz="2800" dirty="0" smtClean="0"/>
              <a:t>for the </a:t>
            </a:r>
            <a:r>
              <a:rPr lang="en-US" sz="2800" dirty="0" smtClean="0"/>
              <a:t>ills and crime that are so prevalent everywhere.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story of the fall of man, </a:t>
            </a:r>
            <a:r>
              <a:rPr lang="en-US" sz="2800" dirty="0" smtClean="0"/>
              <a:t>however, reveals </a:t>
            </a:r>
            <a:r>
              <a:rPr lang="en-US" sz="2800" dirty="0" smtClean="0"/>
              <a:t>the fallacy of this </a:t>
            </a:r>
            <a:r>
              <a:rPr lang="en-US" sz="2800" dirty="0" smtClean="0"/>
              <a:t>teaching. </a:t>
            </a:r>
          </a:p>
          <a:p>
            <a:endParaRPr lang="en-US" sz="2800" dirty="0" smtClean="0"/>
          </a:p>
          <a:p>
            <a:r>
              <a:rPr lang="en-US" sz="2800" dirty="0" smtClean="0"/>
              <a:t>Adam </a:t>
            </a:r>
            <a:r>
              <a:rPr lang="en-US" sz="2800" dirty="0" smtClean="0"/>
              <a:t>and Eve were placed in a perfect environment. No evil heredity had </a:t>
            </a:r>
            <a:r>
              <a:rPr lang="en-US" sz="2800" dirty="0" smtClean="0"/>
              <a:t>been handed </a:t>
            </a:r>
            <a:r>
              <a:rPr lang="en-US" sz="2800" dirty="0" smtClean="0"/>
              <a:t>down to them.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 smtClean="0"/>
              <a:t>proves that man’s trouble has always been from within.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A. </a:t>
            </a:r>
            <a:r>
              <a:rPr lang="en-US" sz="3000" dirty="0" smtClean="0"/>
              <a:t>The Tree Of The Knowledge Of Good And Evil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8392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simple restriction had been placed </a:t>
            </a:r>
            <a:r>
              <a:rPr lang="en-US" sz="2400" dirty="0" smtClean="0"/>
              <a:t>    n             upon </a:t>
            </a:r>
            <a:r>
              <a:rPr lang="en-US" sz="2400" dirty="0" smtClean="0"/>
              <a:t>man’s liberty.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Man </a:t>
            </a:r>
            <a:r>
              <a:rPr lang="en-US" sz="2400" dirty="0" smtClean="0"/>
              <a:t>had </a:t>
            </a:r>
            <a:r>
              <a:rPr lang="en-US" sz="2400" dirty="0" smtClean="0"/>
              <a:t>been created </a:t>
            </a:r>
            <a:r>
              <a:rPr lang="en-US" sz="2400" dirty="0" smtClean="0"/>
              <a:t>a responsible </a:t>
            </a:r>
            <a:r>
              <a:rPr lang="en-US" sz="2400" dirty="0" smtClean="0"/>
              <a:t>                                           being</a:t>
            </a:r>
            <a:r>
              <a:rPr lang="en-US" sz="2400" dirty="0" smtClean="0"/>
              <a:t>, responsible to serve, obey, and glorify his Maker.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As a responsible </a:t>
            </a:r>
            <a:r>
              <a:rPr lang="en-US" sz="2400" dirty="0" smtClean="0"/>
              <a:t>creature, man was subject to divine government.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Obedience </a:t>
            </a:r>
            <a:r>
              <a:rPr lang="en-US" sz="2400" dirty="0" smtClean="0"/>
              <a:t>in </a:t>
            </a:r>
            <a:r>
              <a:rPr lang="en-US" sz="2400" dirty="0" smtClean="0"/>
              <a:t>one simple </a:t>
            </a:r>
            <a:r>
              <a:rPr lang="en-US" sz="2400" dirty="0" smtClean="0"/>
              <a:t>thing was all that was required.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Nevertheless</a:t>
            </a:r>
            <a:r>
              <a:rPr lang="en-US" sz="2400" dirty="0" smtClean="0"/>
              <a:t>, man became self-willed </a:t>
            </a:r>
            <a:r>
              <a:rPr lang="en-US" sz="2400" dirty="0" smtClean="0"/>
              <a:t>and disobeyed</a:t>
            </a:r>
            <a:r>
              <a:rPr lang="en-US" sz="2400" dirty="0" smtClean="0"/>
              <a:t>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apple_tempt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80200" y="762000"/>
            <a:ext cx="223520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uppets-on-a-string.jpg"/>
          <p:cNvPicPr>
            <a:picLocks noChangeAspect="1"/>
          </p:cNvPicPr>
          <p:nvPr/>
        </p:nvPicPr>
        <p:blipFill>
          <a:blip r:embed="rId3" cstate="print"/>
          <a:srcRect t="17062"/>
          <a:stretch>
            <a:fillRect/>
          </a:stretch>
        </p:blipFill>
        <p:spPr>
          <a:xfrm rot="809864">
            <a:off x="7611038" y="1990739"/>
            <a:ext cx="1295400" cy="1382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A. </a:t>
            </a:r>
            <a:r>
              <a:rPr lang="en-US" sz="3000" dirty="0" smtClean="0"/>
              <a:t>The Tree Of The Knowledge Of Good And Evil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48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/>
              <a:t>It was God’s desire that He might have real fellowship with man.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True fellowship must </a:t>
            </a:r>
            <a:r>
              <a:rPr lang="en-US" sz="2400" dirty="0" smtClean="0"/>
              <a:t>be the result of one’s own free choice.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God </a:t>
            </a:r>
            <a:r>
              <a:rPr lang="en-US" sz="2400" dirty="0" smtClean="0"/>
              <a:t>did not want to fellowship </a:t>
            </a:r>
            <a:r>
              <a:rPr lang="en-US" sz="2400" dirty="0" smtClean="0"/>
              <a:t>with puppets </a:t>
            </a:r>
            <a:r>
              <a:rPr lang="en-US" sz="2400" dirty="0" smtClean="0"/>
              <a:t>or robots, but with man who was made in the image of God with the </a:t>
            </a:r>
            <a:r>
              <a:rPr lang="en-US" sz="2400" dirty="0" smtClean="0"/>
              <a:t>power to </a:t>
            </a:r>
            <a:r>
              <a:rPr lang="en-US" sz="2400" dirty="0" smtClean="0"/>
              <a:t>choose.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Thus </a:t>
            </a:r>
            <a:r>
              <a:rPr lang="en-US" sz="2400" dirty="0" smtClean="0"/>
              <a:t>it was necessary to place before man a choice, the choice </a:t>
            </a:r>
            <a:r>
              <a:rPr lang="en-US" sz="2400" dirty="0" smtClean="0"/>
              <a:t>between the </a:t>
            </a:r>
            <a:r>
              <a:rPr lang="en-US" sz="2400" dirty="0" smtClean="0"/>
              <a:t>knowledge of good and evil and the state of remaining innocent.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8" name="Picture 7" descr="robo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64602">
            <a:off x="145333" y="2360321"/>
            <a:ext cx="806955" cy="1102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rown_tree_snake_Boiga_irregularis_2_USGS_Photograp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656848"/>
            <a:ext cx="4038600" cy="2695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B. The Tempter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410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Satan came to Eve in the </a:t>
            </a:r>
            <a:r>
              <a:rPr lang="en-US" sz="2300" dirty="0" smtClean="0"/>
              <a:t>                                                   form </a:t>
            </a:r>
            <a:r>
              <a:rPr lang="en-US" sz="2300" dirty="0" smtClean="0"/>
              <a:t>of one of the creatures </a:t>
            </a:r>
            <a:r>
              <a:rPr lang="en-US" sz="2300" dirty="0" smtClean="0"/>
              <a:t>                                                   of </a:t>
            </a:r>
            <a:r>
              <a:rPr lang="en-US" sz="2300" dirty="0" smtClean="0"/>
              <a:t>the Garden, the </a:t>
            </a:r>
            <a:r>
              <a:rPr lang="en-US" sz="2300" dirty="0" smtClean="0"/>
              <a:t>serpent. </a:t>
            </a:r>
          </a:p>
          <a:p>
            <a:pPr>
              <a:buNone/>
            </a:pPr>
            <a:endParaRPr lang="en-US" sz="2300" dirty="0" smtClean="0"/>
          </a:p>
          <a:p>
            <a:r>
              <a:rPr lang="en-US" sz="2300" dirty="0" smtClean="0"/>
              <a:t>In </a:t>
            </a:r>
            <a:r>
              <a:rPr lang="en-US" sz="2300" dirty="0" smtClean="0"/>
              <a:t>Revelation 20:2, Satan is </a:t>
            </a:r>
            <a:r>
              <a:rPr lang="en-US" sz="2300" dirty="0" smtClean="0"/>
              <a:t>                                                    called </a:t>
            </a:r>
            <a:r>
              <a:rPr lang="en-US" sz="2300" dirty="0" smtClean="0"/>
              <a:t>“that old serpent.”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Apparently </a:t>
            </a:r>
            <a:r>
              <a:rPr lang="en-US" sz="2300" dirty="0" smtClean="0"/>
              <a:t>before the </a:t>
            </a:r>
            <a:r>
              <a:rPr lang="en-US" sz="2300" dirty="0" smtClean="0"/>
              <a:t>Fall the </a:t>
            </a:r>
            <a:r>
              <a:rPr lang="en-US" sz="2300" dirty="0" smtClean="0"/>
              <a:t>serpent was a beautiful creature </a:t>
            </a:r>
            <a:r>
              <a:rPr lang="en-US" sz="2300" dirty="0" smtClean="0"/>
              <a:t>and </a:t>
            </a:r>
            <a:r>
              <a:rPr lang="en-US" sz="2300" dirty="0" smtClean="0"/>
              <a:t>one with which Eve was already familiar</a:t>
            </a:r>
            <a:r>
              <a:rPr lang="en-US" sz="2300" dirty="0" smtClean="0"/>
              <a:t>.</a:t>
            </a:r>
          </a:p>
          <a:p>
            <a:endParaRPr lang="en-US" sz="2300" dirty="0" smtClean="0">
              <a:solidFill>
                <a:srgbClr val="FFC000"/>
              </a:solidFill>
            </a:endParaRPr>
          </a:p>
          <a:p>
            <a:r>
              <a:rPr lang="en-US" sz="2300" dirty="0" smtClean="0"/>
              <a:t>To find a description of Satan’s previous exalted position and his great </a:t>
            </a:r>
            <a:r>
              <a:rPr lang="en-US" sz="2300" dirty="0" smtClean="0"/>
              <a:t>beauty, we </a:t>
            </a:r>
            <a:r>
              <a:rPr lang="en-US" sz="2300" dirty="0" smtClean="0"/>
              <a:t>may turn to Isaiah 14:12-15 and Ezekiel 28:12-19.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B. The Tempter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10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In the story of the temptation in the Garden, we learn a great deal </a:t>
            </a:r>
            <a:r>
              <a:rPr lang="en-US" sz="2400" dirty="0" smtClean="0"/>
              <a:t>about Satan’s </a:t>
            </a:r>
            <a:r>
              <a:rPr lang="en-US" sz="2400" dirty="0" smtClean="0"/>
              <a:t>character, his method of approach, and the realm in which he operates.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We find </a:t>
            </a:r>
            <a:r>
              <a:rPr lang="en-US" sz="2400" dirty="0" smtClean="0"/>
              <a:t>that he is a deceiver and a liar and that his approach is subtle.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</a:t>
            </a:r>
            <a:r>
              <a:rPr lang="en-US" sz="2400" dirty="0" smtClean="0"/>
              <a:t>operates </a:t>
            </a:r>
            <a:r>
              <a:rPr lang="en-US" sz="2400" dirty="0" smtClean="0"/>
              <a:t>in the </a:t>
            </a:r>
            <a:r>
              <a:rPr lang="en-US" sz="2400" dirty="0" smtClean="0"/>
              <a:t>religious and spiritual realm.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His </a:t>
            </a:r>
            <a:r>
              <a:rPr lang="en-US" sz="2400" dirty="0" smtClean="0"/>
              <a:t>object is to separate man’s heart from God </a:t>
            </a:r>
            <a:r>
              <a:rPr lang="en-US" sz="2400" dirty="0" smtClean="0"/>
              <a:t>and to </a:t>
            </a:r>
            <a:r>
              <a:rPr lang="en-US" sz="2400" dirty="0" smtClean="0"/>
              <a:t>gain man’s affections and worship.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</a:t>
            </a:r>
            <a:r>
              <a:rPr lang="en-US" sz="2400" dirty="0" smtClean="0"/>
              <a:t>desires to usurp the place of almighty God.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C. The Temptation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8839200" cy="6400800"/>
          </a:xfrm>
        </p:spPr>
        <p:txBody>
          <a:bodyPr>
            <a:noAutofit/>
          </a:bodyPr>
          <a:lstStyle/>
          <a:p>
            <a:r>
              <a:rPr lang="en-US" sz="2600" dirty="0" smtClean="0"/>
              <a:t>The temptation mainly had to do with the planting of unbelief in the heart </a:t>
            </a:r>
            <a:r>
              <a:rPr lang="en-US" sz="2600" dirty="0" smtClean="0"/>
              <a:t>of Eve</a:t>
            </a:r>
            <a:r>
              <a:rPr lang="en-US" sz="2600" dirty="0" smtClean="0"/>
              <a:t>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Before </a:t>
            </a:r>
            <a:r>
              <a:rPr lang="en-US" sz="2600" dirty="0" smtClean="0"/>
              <a:t>she disobeyed God and fell, she was deceived and doubted God. </a:t>
            </a:r>
            <a:endParaRPr lang="en-US" sz="26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“And Adam </a:t>
            </a:r>
            <a:r>
              <a:rPr lang="en-US" sz="2800" i="1" dirty="0" smtClean="0">
                <a:solidFill>
                  <a:srgbClr val="FFC000"/>
                </a:solidFill>
              </a:rPr>
              <a:t>was not deceived, but the woman being </a:t>
            </a:r>
            <a:r>
              <a:rPr lang="en-US" sz="2800" i="1" dirty="0" smtClean="0">
                <a:solidFill>
                  <a:srgbClr val="FFC000"/>
                </a:solidFill>
              </a:rPr>
              <a:t>deceived </a:t>
            </a:r>
            <a:r>
              <a:rPr lang="en-US" sz="2800" i="1" dirty="0" smtClean="0">
                <a:solidFill>
                  <a:srgbClr val="FFC000"/>
                </a:solidFill>
              </a:rPr>
              <a:t>was in the transgression” </a:t>
            </a:r>
            <a:endParaRPr lang="en-US" sz="2800" i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(I Timothy </a:t>
            </a:r>
            <a:r>
              <a:rPr lang="en-US" sz="2800" dirty="0" smtClean="0">
                <a:solidFill>
                  <a:srgbClr val="FFC000"/>
                </a:solidFill>
              </a:rPr>
              <a:t>2:14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dirty="0" smtClean="0"/>
              <a:t>C. The Temptation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914400"/>
            <a:ext cx="8915400" cy="99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    There </a:t>
            </a:r>
            <a:r>
              <a:rPr lang="en-US" sz="2800" dirty="0" smtClean="0"/>
              <a:t>were five distinct steps in the planting of this unbelief and </a:t>
            </a:r>
            <a:r>
              <a:rPr lang="en-US" sz="2800" dirty="0" smtClean="0"/>
              <a:t>bringing about </a:t>
            </a:r>
            <a:r>
              <a:rPr lang="en-US" sz="2800" dirty="0" smtClean="0"/>
              <a:t>the deception: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3: The Fall                  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209800"/>
            <a:ext cx="8686800" cy="45720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457200" indent="-457200"/>
            <a:r>
              <a:rPr lang="en-US" sz="2400" b="1" dirty="0" smtClean="0"/>
              <a:t>1. </a:t>
            </a:r>
            <a:r>
              <a:rPr lang="en-US" sz="2400" dirty="0" smtClean="0"/>
              <a:t>Satan </a:t>
            </a:r>
            <a:r>
              <a:rPr lang="en-US" sz="2400" dirty="0" smtClean="0"/>
              <a:t>questioned the Word of God: “Yea, hath God said . . </a:t>
            </a:r>
            <a:r>
              <a:rPr lang="en-US" sz="2400" dirty="0" smtClean="0"/>
              <a:t>.?”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r>
              <a:rPr lang="en-US" sz="2400" b="1" dirty="0" smtClean="0"/>
              <a:t>2. </a:t>
            </a:r>
            <a:r>
              <a:rPr lang="en-US" sz="2400" dirty="0" smtClean="0"/>
              <a:t>Eve listened to the tempter and entered into a conversation with him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b="1" dirty="0" smtClean="0"/>
              <a:t>3. </a:t>
            </a:r>
            <a:r>
              <a:rPr lang="en-US" sz="2400" dirty="0" smtClean="0"/>
              <a:t>Eve added to the Word of God: “neither shall ye touch it.” God had </a:t>
            </a:r>
            <a:r>
              <a:rPr lang="en-US" sz="2400" dirty="0" smtClean="0"/>
              <a:t>said nothing </a:t>
            </a:r>
            <a:r>
              <a:rPr lang="en-US" sz="2400" dirty="0" smtClean="0"/>
              <a:t>about touching it. Eve added this to make </a:t>
            </a:r>
            <a:r>
              <a:rPr lang="en-US" sz="2400" dirty="0" smtClean="0"/>
              <a:t>God’s commandment more </a:t>
            </a:r>
            <a:r>
              <a:rPr lang="en-US" sz="2400" dirty="0" smtClean="0"/>
              <a:t>burdensome</a:t>
            </a:r>
            <a:r>
              <a:rPr lang="en-US" sz="2400" dirty="0" smtClean="0"/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686</TotalTime>
  <Words>2201</Words>
  <Application>Microsoft Office PowerPoint</Application>
  <PresentationFormat>On-screen Show (4:3)</PresentationFormat>
  <Paragraphs>213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Verve</vt:lpstr>
      <vt:lpstr>Genesis</vt:lpstr>
      <vt:lpstr>A. The Tree Of The Knowledge Of Good And Evil</vt:lpstr>
      <vt:lpstr>A. The Tree Of The Knowledge Of Good And Evil</vt:lpstr>
      <vt:lpstr>A. The Tree Of The Knowledge Of Good And Evil</vt:lpstr>
      <vt:lpstr>A. The Tree Of The Knowledge Of Good And Evil</vt:lpstr>
      <vt:lpstr>B. The Tempter</vt:lpstr>
      <vt:lpstr>B. The Tempter</vt:lpstr>
      <vt:lpstr>C. The Temptation</vt:lpstr>
      <vt:lpstr>C. The Temptation</vt:lpstr>
      <vt:lpstr>C. The Temptation</vt:lpstr>
      <vt:lpstr>C. The Temptation</vt:lpstr>
      <vt:lpstr>C. The Temptation</vt:lpstr>
      <vt:lpstr>D. The Fall</vt:lpstr>
      <vt:lpstr>D. The Fall</vt:lpstr>
      <vt:lpstr>E. The Result Of The Fall</vt:lpstr>
      <vt:lpstr>E. The Result Of The Fall</vt:lpstr>
      <vt:lpstr>F. Where Art Thou?</vt:lpstr>
      <vt:lpstr>G. Salvation Provided</vt:lpstr>
      <vt:lpstr>G. Salvation Provided</vt:lpstr>
      <vt:lpstr>G. Salvation Provided</vt:lpstr>
      <vt:lpstr>H. The Flaming Sword</vt:lpstr>
      <vt:lpstr>H. The Flaming Sword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107</cp:revision>
  <dcterms:created xsi:type="dcterms:W3CDTF">2012-01-07T19:05:28Z</dcterms:created>
  <dcterms:modified xsi:type="dcterms:W3CDTF">2012-01-08T22:02:35Z</dcterms:modified>
</cp:coreProperties>
</file>