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8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33" autoAdjust="0"/>
    <p:restoredTop sz="94660"/>
  </p:normalViewPr>
  <p:slideViewPr>
    <p:cSldViewPr>
      <p:cViewPr>
        <p:scale>
          <a:sx n="80" d="100"/>
          <a:sy n="80" d="100"/>
        </p:scale>
        <p:origin x="-86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Global University of Theological Studies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71B3C7-3ED2-43DD-B8BE-27B112723D3C}" type="datetimeFigureOut">
              <a:rPr lang="en-US" smtClean="0"/>
              <a:pPr/>
              <a:t>1/14/2012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97D14-922C-4E0B-B03D-3CAF8CC968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Global University of Theological Studies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AE9E9-1CF4-419A-AA12-1D163D7FC5EE}" type="datetimeFigureOut">
              <a:rPr lang="en-US" smtClean="0"/>
              <a:pPr/>
              <a:t>1/14/2012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72A694-F7DF-4BFD-A1B1-A34BFB9033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A83A19F-3F12-43F0-BFFC-84B366019807}" type="datetime1">
              <a:rPr lang="en-US" smtClean="0"/>
              <a:pPr/>
              <a:t>1/14/2012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D4F7-AAF7-4188-82C1-60238C700AED}" type="datetime1">
              <a:rPr lang="en-US" smtClean="0"/>
              <a:pPr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9B454-983A-4D80-8BCA-2034AE90198B}" type="datetime1">
              <a:rPr lang="en-US" smtClean="0"/>
              <a:pPr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68C66CE-78E9-49C7-91D6-883546CF9BBA}" type="datetime1">
              <a:rPr lang="en-US" smtClean="0"/>
              <a:pPr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0BD41B8-0E65-49F0-A010-0C8CF9B37566}" type="datetime1">
              <a:rPr lang="en-US" smtClean="0"/>
              <a:pPr/>
              <a:t>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C3420FC-47EE-4ED6-A4AD-91AAFDFDED61}" type="datetime1">
              <a:rPr lang="en-US" smtClean="0"/>
              <a:pPr/>
              <a:t>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96BCD2A-C71E-469F-90ED-013F9E141C08}" type="datetime1">
              <a:rPr lang="en-US" smtClean="0"/>
              <a:pPr/>
              <a:t>1/14/2012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A046B-DF64-4001-ABC4-E0A29F6BCD25}" type="datetime1">
              <a:rPr lang="en-US" smtClean="0"/>
              <a:pPr/>
              <a:t>1/14/2012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6570C53-3192-4F37-ACE4-24D96E1C3CA7}" type="datetime1">
              <a:rPr lang="en-US" smtClean="0"/>
              <a:pPr/>
              <a:t>1/14/2012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53F5044-041D-4C5E-9684-3C52B78FF325}" type="datetime1">
              <a:rPr lang="en-US" smtClean="0"/>
              <a:pPr/>
              <a:t>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0D525C8-3ED1-4BCF-9A6C-09D791CF4212}" type="datetime1">
              <a:rPr lang="en-US" smtClean="0"/>
              <a:pPr/>
              <a:t>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2894331-6742-4CA5-86CA-FE6919338613}" type="datetime1">
              <a:rPr lang="en-US" smtClean="0"/>
              <a:pPr/>
              <a:t>1/14/2012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362200"/>
            <a:ext cx="8305800" cy="1828800"/>
          </a:xfrm>
        </p:spPr>
        <p:txBody>
          <a:bodyPr>
            <a:noAutofit/>
          </a:bodyPr>
          <a:lstStyle/>
          <a:p>
            <a:pPr algn="ctr"/>
            <a:r>
              <a:rPr lang="en-US" sz="13000" spc="600" dirty="0" smtClean="0">
                <a:solidFill>
                  <a:schemeClr val="tx1"/>
                </a:solidFill>
              </a:rPr>
              <a:t>Genesis</a:t>
            </a:r>
            <a:endParaRPr lang="en-US" sz="13000" spc="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344" y="5943600"/>
            <a:ext cx="9060656" cy="1371600"/>
          </a:xfrm>
        </p:spPr>
        <p:txBody>
          <a:bodyPr>
            <a:noAutofit/>
          </a:bodyPr>
          <a:lstStyle/>
          <a:p>
            <a:pPr algn="l"/>
            <a:r>
              <a:rPr lang="en-US" sz="47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Lesson </a:t>
            </a:r>
            <a:r>
              <a:rPr lang="en-US" sz="47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8: Abraham And Lot</a:t>
            </a:r>
            <a:endParaRPr lang="en-US" sz="47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609600" y="168275"/>
            <a:ext cx="7924800" cy="365125"/>
          </a:xfrm>
        </p:spPr>
        <p:txBody>
          <a:bodyPr/>
          <a:lstStyle/>
          <a:p>
            <a:r>
              <a:rPr lang="en-US" sz="3200" dirty="0" smtClean="0"/>
              <a:t>Global University of Theological Studies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791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When Abraham heard that Lot had been </a:t>
            </a:r>
            <a:r>
              <a:rPr lang="en-US" sz="2400" dirty="0" smtClean="0"/>
              <a:t>                        taken </a:t>
            </a:r>
            <a:r>
              <a:rPr lang="en-US" sz="2400" dirty="0" smtClean="0"/>
              <a:t>captive, he did not hesitate.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He armed </a:t>
            </a:r>
            <a:r>
              <a:rPr lang="en-US" sz="2400" dirty="0" smtClean="0"/>
              <a:t>318 servants and set out in bold pursuit.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It </a:t>
            </a:r>
            <a:r>
              <a:rPr lang="en-US" sz="2400" dirty="0" smtClean="0"/>
              <a:t>was a distance of about 120 </a:t>
            </a:r>
            <a:r>
              <a:rPr lang="en-US" sz="2400" dirty="0" smtClean="0"/>
              <a:t>miles before </a:t>
            </a:r>
            <a:r>
              <a:rPr lang="en-US" sz="2400" dirty="0" smtClean="0"/>
              <a:t>he overtook the four heathen kings and defeated them.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Through </a:t>
            </a:r>
            <a:r>
              <a:rPr lang="en-US" sz="2400" dirty="0" smtClean="0"/>
              <a:t>his </a:t>
            </a:r>
            <a:r>
              <a:rPr lang="en-US" sz="2400" dirty="0" smtClean="0"/>
              <a:t>prompt action</a:t>
            </a:r>
            <a:r>
              <a:rPr lang="en-US" sz="2400" dirty="0" smtClean="0"/>
              <a:t>, great courage, and skillful leadership, he won the victory and delivered Lot</a:t>
            </a:r>
            <a:r>
              <a:rPr lang="en-US" sz="2400" dirty="0" smtClean="0"/>
              <a:t>.</a:t>
            </a:r>
            <a:endParaRPr lang="en-US" sz="2300" dirty="0" smtClean="0"/>
          </a:p>
          <a:p>
            <a:endParaRPr lang="en-US" sz="2300" dirty="0" smtClean="0"/>
          </a:p>
          <a:p>
            <a:r>
              <a:rPr lang="en-US" sz="2300" dirty="0" smtClean="0"/>
              <a:t>Power </a:t>
            </a:r>
            <a:r>
              <a:rPr lang="en-US" sz="2300" dirty="0" smtClean="0"/>
              <a:t>with God always comes through </a:t>
            </a:r>
            <a:r>
              <a:rPr lang="en-US" sz="2300" dirty="0" smtClean="0"/>
              <a:t>separation from </a:t>
            </a:r>
            <a:r>
              <a:rPr lang="en-US" sz="2300" dirty="0" smtClean="0"/>
              <a:t>the world and fellowship with God.</a:t>
            </a:r>
            <a:endParaRPr lang="en-US" sz="2300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C. The Battle Of The Kings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8: Abraham And Lot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8" name="Picture 7" descr="Abraham_rescuing_Lot_C-6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86600" y="152400"/>
            <a:ext cx="1600200" cy="19682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791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i="1" dirty="0" smtClean="0">
                <a:solidFill>
                  <a:srgbClr val="FFC000"/>
                </a:solidFill>
              </a:rPr>
              <a:t>“And when Abram heard that his brother was taken captive’’ </a:t>
            </a:r>
            <a:r>
              <a:rPr lang="en-US" sz="2600" dirty="0" smtClean="0">
                <a:solidFill>
                  <a:srgbClr val="FFC000"/>
                </a:solidFill>
              </a:rPr>
              <a:t>(Genesis 14:14</a:t>
            </a:r>
            <a:r>
              <a:rPr lang="en-US" sz="2600" dirty="0" smtClean="0">
                <a:solidFill>
                  <a:srgbClr val="FFC000"/>
                </a:solidFill>
              </a:rPr>
              <a:t>)</a:t>
            </a:r>
          </a:p>
          <a:p>
            <a:endParaRPr lang="en-US" sz="2400" dirty="0" smtClean="0"/>
          </a:p>
          <a:p>
            <a:r>
              <a:rPr lang="en-US" sz="2400" dirty="0" smtClean="0"/>
              <a:t>This verse tells us a great deal.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Note </a:t>
            </a:r>
            <a:r>
              <a:rPr lang="en-US" sz="2400" dirty="0" smtClean="0"/>
              <a:t>that Abraham considered Lot as a brother, not </a:t>
            </a:r>
            <a:r>
              <a:rPr lang="en-US" sz="2400" dirty="0" smtClean="0"/>
              <a:t>a nephew</a:t>
            </a:r>
            <a:r>
              <a:rPr lang="en-US" sz="2400" dirty="0" smtClean="0"/>
              <a:t>. </a:t>
            </a:r>
            <a:endParaRPr lang="en-US" sz="2400" dirty="0" smtClean="0"/>
          </a:p>
          <a:p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What </a:t>
            </a:r>
            <a:r>
              <a:rPr lang="en-US" sz="2400" dirty="0" smtClean="0"/>
              <a:t>should be our action when we hear that </a:t>
            </a:r>
            <a:r>
              <a:rPr lang="en-US" sz="2400" dirty="0" smtClean="0"/>
              <a:t>a “brother</a:t>
            </a:r>
            <a:r>
              <a:rPr lang="en-US" sz="2400" dirty="0" smtClean="0"/>
              <a:t>” has been </a:t>
            </a:r>
            <a:r>
              <a:rPr lang="en-US" sz="2400" dirty="0" smtClean="0"/>
              <a:t>taken captive </a:t>
            </a:r>
            <a:r>
              <a:rPr lang="en-US" sz="2400" dirty="0" smtClean="0"/>
              <a:t>by the enemy?</a:t>
            </a:r>
            <a:endParaRPr lang="en-US" sz="2300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C. The Battle Of The Kings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8: Abraham And Lot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91200"/>
          </a:xfrm>
        </p:spPr>
        <p:txBody>
          <a:bodyPr>
            <a:noAutofit/>
          </a:bodyPr>
          <a:lstStyle/>
          <a:p>
            <a:r>
              <a:rPr lang="en-US" sz="2500" dirty="0" smtClean="0"/>
              <a:t>Abraham showed his complete separation from the world by refusing </a:t>
            </a:r>
            <a:r>
              <a:rPr lang="en-US" sz="2500" dirty="0" smtClean="0"/>
              <a:t>to accept </a:t>
            </a:r>
            <a:r>
              <a:rPr lang="en-US" sz="2500" dirty="0" smtClean="0"/>
              <a:t>anything of the spoils. </a:t>
            </a:r>
            <a:r>
              <a:rPr lang="en-US" sz="2500" dirty="0" smtClean="0"/>
              <a:t>He </a:t>
            </a:r>
            <a:r>
              <a:rPr lang="en-US" sz="2500" dirty="0" smtClean="0"/>
              <a:t>refused to accept even a thread or a shoelace. </a:t>
            </a:r>
            <a:endParaRPr lang="en-US" sz="2500" dirty="0" smtClean="0"/>
          </a:p>
          <a:p>
            <a:endParaRPr lang="en-US" sz="2500" dirty="0" smtClean="0"/>
          </a:p>
          <a:p>
            <a:r>
              <a:rPr lang="en-US" sz="2500" dirty="0" smtClean="0"/>
              <a:t>He would </a:t>
            </a:r>
            <a:r>
              <a:rPr lang="en-US" sz="2500" dirty="0" smtClean="0"/>
              <a:t>not be contaminated with anything out of Sodom. He refused to compromise.</a:t>
            </a:r>
          </a:p>
          <a:p>
            <a:endParaRPr lang="en-US" sz="2500" dirty="0" smtClean="0"/>
          </a:p>
          <a:p>
            <a:r>
              <a:rPr lang="en-US" sz="2500" dirty="0" smtClean="0"/>
              <a:t>This </a:t>
            </a:r>
            <a:r>
              <a:rPr lang="en-US" sz="2500" dirty="0" smtClean="0"/>
              <a:t>was the secret of Abraham’s success. </a:t>
            </a:r>
            <a:endParaRPr lang="en-US" sz="2500" dirty="0" smtClean="0"/>
          </a:p>
          <a:p>
            <a:endParaRPr lang="en-US" sz="2500" dirty="0" smtClean="0"/>
          </a:p>
          <a:p>
            <a:r>
              <a:rPr lang="en-US" sz="2500" dirty="0" smtClean="0"/>
              <a:t>This </a:t>
            </a:r>
            <a:r>
              <a:rPr lang="en-US" sz="2500" dirty="0" smtClean="0"/>
              <a:t>was why he could overthrow </a:t>
            </a:r>
            <a:r>
              <a:rPr lang="en-US" sz="2500" dirty="0" smtClean="0"/>
              <a:t>the heathen </a:t>
            </a:r>
            <a:r>
              <a:rPr lang="en-US" sz="2500" dirty="0" smtClean="0"/>
              <a:t>kings, but Lot went down in defeat.</a:t>
            </a:r>
            <a:endParaRPr lang="en-US" sz="2500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C. The Battle Of The Kings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8: Abraham And Lot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04800" y="914400"/>
            <a:ext cx="9448800" cy="5791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    </a:t>
            </a:r>
            <a:r>
              <a:rPr lang="en-US" sz="2600" dirty="0" smtClean="0"/>
              <a:t>A </a:t>
            </a:r>
            <a:r>
              <a:rPr lang="en-US" sz="2600" dirty="0" smtClean="0"/>
              <a:t>description of Melchizedek is given in the seventh chapter of Hebrews. </a:t>
            </a:r>
            <a:r>
              <a:rPr lang="en-US" sz="2600" dirty="0" smtClean="0"/>
              <a:t>It should </a:t>
            </a:r>
            <a:r>
              <a:rPr lang="en-US" sz="2600" dirty="0" smtClean="0"/>
              <a:t>be pointed out that</a:t>
            </a:r>
            <a:r>
              <a:rPr lang="en-US" sz="2600" dirty="0" smtClean="0"/>
              <a:t>:</a:t>
            </a:r>
          </a:p>
          <a:p>
            <a:pPr>
              <a:buNone/>
            </a:pPr>
            <a:endParaRPr lang="en-US" sz="800" dirty="0" smtClean="0"/>
          </a:p>
          <a:p>
            <a:pPr marL="994410" lvl="1" indent="-457200">
              <a:buNone/>
            </a:pPr>
            <a:r>
              <a:rPr lang="en-US" sz="2400" dirty="0" smtClean="0"/>
              <a:t>1. Melchizedek </a:t>
            </a:r>
            <a:r>
              <a:rPr lang="en-US" sz="2400" dirty="0" smtClean="0"/>
              <a:t>was greater than Abraham</a:t>
            </a:r>
            <a:r>
              <a:rPr lang="en-US" sz="2400" dirty="0" smtClean="0"/>
              <a:t>.</a:t>
            </a:r>
          </a:p>
          <a:p>
            <a:pPr marL="994410" lvl="1" indent="-457200">
              <a:buAutoNum type="arabicPeriod"/>
            </a:pPr>
            <a:endParaRPr lang="en-US" sz="2400" dirty="0" smtClean="0"/>
          </a:p>
          <a:p>
            <a:pPr lvl="1">
              <a:buNone/>
            </a:pPr>
            <a:r>
              <a:rPr lang="en-US" sz="2400" dirty="0" smtClean="0"/>
              <a:t>2. He was both priest and king</a:t>
            </a:r>
            <a:r>
              <a:rPr lang="en-US" sz="2400" dirty="0" smtClean="0"/>
              <a:t>,                                                     </a:t>
            </a:r>
            <a:r>
              <a:rPr lang="en-US" sz="2400" dirty="0" smtClean="0"/>
              <a:t>which was contrary to </a:t>
            </a:r>
            <a:r>
              <a:rPr lang="en-US" sz="2400" dirty="0" smtClean="0"/>
              <a:t>God’s                                              </a:t>
            </a:r>
            <a:r>
              <a:rPr lang="en-US" sz="2400" dirty="0" smtClean="0"/>
              <a:t>order </a:t>
            </a:r>
            <a:r>
              <a:rPr lang="en-US" sz="2400" dirty="0" smtClean="0"/>
              <a:t>until this </a:t>
            </a:r>
            <a:r>
              <a:rPr lang="en-US" sz="2400" dirty="0" smtClean="0"/>
              <a:t>took place </a:t>
            </a:r>
            <a:r>
              <a:rPr lang="en-US" sz="2400" dirty="0" smtClean="0"/>
              <a:t>in                                                  </a:t>
            </a:r>
            <a:r>
              <a:rPr lang="en-US" sz="2400" dirty="0" smtClean="0"/>
              <a:t>the person of Jesus</a:t>
            </a:r>
            <a:r>
              <a:rPr lang="en-US" sz="2400" dirty="0" smtClean="0"/>
              <a:t>.</a:t>
            </a:r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r>
              <a:rPr lang="en-US" sz="2400" dirty="0" smtClean="0"/>
              <a:t>3. He was the priest of the </a:t>
            </a:r>
            <a:r>
              <a:rPr lang="en-US" sz="2400" dirty="0" smtClean="0"/>
              <a:t>most                                                                       </a:t>
            </a:r>
            <a:r>
              <a:rPr lang="en-US" sz="2400" dirty="0" smtClean="0"/>
              <a:t>high God. This meant that </a:t>
            </a:r>
            <a:r>
              <a:rPr lang="en-US" sz="2400" dirty="0" smtClean="0"/>
              <a:t>he                                               </a:t>
            </a:r>
            <a:r>
              <a:rPr lang="en-US" sz="2400" dirty="0" smtClean="0"/>
              <a:t>also </a:t>
            </a:r>
            <a:r>
              <a:rPr lang="en-US" sz="2400" dirty="0" smtClean="0"/>
              <a:t>knew the </a:t>
            </a:r>
            <a:r>
              <a:rPr lang="en-US" sz="2400" dirty="0" smtClean="0"/>
              <a:t>one true God.</a:t>
            </a:r>
            <a:endParaRPr lang="en-US" sz="2100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D</a:t>
            </a:r>
            <a:r>
              <a:rPr lang="en-US" sz="3200" dirty="0" smtClean="0"/>
              <a:t>. Melchizedek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8: Abraham And Lot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6" name="Picture 5" descr="Melchizedek-Blesses-Abraha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34356" y="2438399"/>
            <a:ext cx="3781044" cy="40438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791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800" i="1" dirty="0" smtClean="0">
                <a:solidFill>
                  <a:srgbClr val="FFC000"/>
                </a:solidFill>
              </a:rPr>
              <a:t>“And he gave him tithes of all”</a:t>
            </a:r>
            <a:r>
              <a:rPr lang="en-US" sz="2800" dirty="0" smtClean="0">
                <a:solidFill>
                  <a:srgbClr val="FFC000"/>
                </a:solidFill>
              </a:rPr>
              <a:t> (Genesis 14:20</a:t>
            </a:r>
            <a:r>
              <a:rPr lang="en-US" sz="2800" dirty="0" smtClean="0">
                <a:solidFill>
                  <a:srgbClr val="FFC000"/>
                </a:solidFill>
              </a:rPr>
              <a:t>)</a:t>
            </a:r>
          </a:p>
          <a:p>
            <a:endParaRPr lang="en-US" sz="2800" i="1" dirty="0" smtClean="0"/>
          </a:p>
          <a:p>
            <a:pPr algn="ctr">
              <a:buNone/>
            </a:pPr>
            <a:r>
              <a:rPr lang="en-US" sz="2600" dirty="0" smtClean="0"/>
              <a:t>Here is the beginning of tithing. </a:t>
            </a:r>
            <a:endParaRPr lang="en-US" sz="2600" dirty="0" smtClean="0"/>
          </a:p>
          <a:p>
            <a:pPr algn="ctr">
              <a:buNone/>
            </a:pPr>
            <a:endParaRPr lang="en-US" sz="2600" dirty="0" smtClean="0"/>
          </a:p>
          <a:p>
            <a:pPr algn="ctr">
              <a:buNone/>
            </a:pPr>
            <a:r>
              <a:rPr lang="en-US" sz="2600" dirty="0" smtClean="0"/>
              <a:t>Tithing </a:t>
            </a:r>
            <a:r>
              <a:rPr lang="en-US" sz="2600" dirty="0" smtClean="0"/>
              <a:t>started with Abraham. </a:t>
            </a:r>
            <a:endParaRPr lang="en-US" sz="2600" dirty="0" smtClean="0"/>
          </a:p>
          <a:p>
            <a:pPr algn="ctr">
              <a:buNone/>
            </a:pPr>
            <a:endParaRPr lang="en-US" sz="2600" dirty="0" smtClean="0"/>
          </a:p>
          <a:p>
            <a:pPr algn="ctr">
              <a:buNone/>
            </a:pPr>
            <a:r>
              <a:rPr lang="en-US" sz="2600" dirty="0" smtClean="0"/>
              <a:t>This </a:t>
            </a:r>
            <a:r>
              <a:rPr lang="en-US" sz="2600" dirty="0" smtClean="0"/>
              <a:t>proves </a:t>
            </a:r>
            <a:r>
              <a:rPr lang="en-US" sz="2600" dirty="0" smtClean="0"/>
              <a:t>that it </a:t>
            </a:r>
            <a:r>
              <a:rPr lang="en-US" sz="2600" dirty="0" smtClean="0"/>
              <a:t>is not a legalistic act, but rather an act of faith. </a:t>
            </a:r>
            <a:endParaRPr lang="en-US" sz="2600" dirty="0" smtClean="0"/>
          </a:p>
          <a:p>
            <a:pPr algn="ctr">
              <a:buNone/>
            </a:pPr>
            <a:endParaRPr lang="en-US" sz="2600" dirty="0" smtClean="0"/>
          </a:p>
          <a:p>
            <a:pPr algn="ctr">
              <a:buNone/>
            </a:pPr>
            <a:r>
              <a:rPr lang="en-US" sz="2600" dirty="0" smtClean="0"/>
              <a:t>It </a:t>
            </a:r>
            <a:r>
              <a:rPr lang="en-US" sz="2600" dirty="0" smtClean="0"/>
              <a:t>is an act of faith, obedience, </a:t>
            </a:r>
            <a:r>
              <a:rPr lang="en-US" sz="2600" dirty="0" smtClean="0"/>
              <a:t>and worship</a:t>
            </a:r>
            <a:r>
              <a:rPr lang="en-US" sz="2600" dirty="0" smtClean="0"/>
              <a:t>, and recognition of complete dependence upon almighty God.</a:t>
            </a:r>
            <a:endParaRPr lang="en-US" sz="2600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E. Tithing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8: Abraham And Lot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791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Hagar was an Egyptian maid that Sarah had brought out of Egypt.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The trouble that </a:t>
            </a:r>
            <a:r>
              <a:rPr lang="en-US" sz="2800" dirty="0" smtClean="0"/>
              <a:t>developed from having Hagar in the home was the result of their </a:t>
            </a:r>
            <a:r>
              <a:rPr lang="en-US" sz="2800" dirty="0" smtClean="0"/>
              <a:t>journey into </a:t>
            </a:r>
            <a:r>
              <a:rPr lang="en-US" sz="2800" dirty="0" smtClean="0"/>
              <a:t>Egypt.</a:t>
            </a:r>
            <a:endParaRPr lang="en-US" sz="2600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F. Hagar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8: Abraham And Lot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6" name="Picture 5" descr="hag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95600" y="3533775"/>
            <a:ext cx="3429000" cy="2714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5791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When Abraham came into the land of Canaan at the age of seventy-five, </a:t>
            </a:r>
            <a:r>
              <a:rPr lang="en-US" sz="2400" dirty="0" smtClean="0"/>
              <a:t>God had </a:t>
            </a:r>
            <a:r>
              <a:rPr lang="en-US" sz="2400" dirty="0" smtClean="0"/>
              <a:t>given him a wonderful promise: “I will make of thee a great nation” (</a:t>
            </a:r>
            <a:r>
              <a:rPr lang="en-US" sz="2400" dirty="0" smtClean="0"/>
              <a:t>Genesis 12:2</a:t>
            </a:r>
            <a:r>
              <a:rPr lang="en-US" sz="2400" dirty="0" smtClean="0"/>
              <a:t>).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Ten </a:t>
            </a:r>
            <a:r>
              <a:rPr lang="en-US" sz="2400" dirty="0" smtClean="0"/>
              <a:t>years had now passed and still Abram had no children. It is one thing </a:t>
            </a:r>
            <a:r>
              <a:rPr lang="en-US" sz="2400" dirty="0" smtClean="0"/>
              <a:t>to believe </a:t>
            </a:r>
            <a:r>
              <a:rPr lang="en-US" sz="2400" dirty="0" smtClean="0"/>
              <a:t>God and yet another thing to be able to wait upon God until the promise </a:t>
            </a:r>
            <a:r>
              <a:rPr lang="en-US" sz="2400" dirty="0" smtClean="0"/>
              <a:t>is fulfilled</a:t>
            </a:r>
            <a:r>
              <a:rPr lang="en-US" sz="2400" dirty="0" smtClean="0"/>
              <a:t>. Only too often we try to take things into our own hands and help God out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Abram was now eighty-five years old and Sarah decided that she had the </a:t>
            </a:r>
            <a:r>
              <a:rPr lang="en-US" sz="2400" dirty="0" smtClean="0"/>
              <a:t>answer. She </a:t>
            </a:r>
            <a:r>
              <a:rPr lang="en-US" sz="2400" dirty="0" smtClean="0"/>
              <a:t>gave Abram her maid, Hagar. (See Genesis 16:3.)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F. Hagar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8: Abraham And Lot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91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400" dirty="0" smtClean="0"/>
              <a:t>Adam transgressed by listening to Eve.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Now </a:t>
            </a:r>
            <a:r>
              <a:rPr lang="en-US" sz="2400" dirty="0" smtClean="0"/>
              <a:t>we find Abram doing the same</a:t>
            </a:r>
            <a:r>
              <a:rPr lang="en-US" sz="2400" dirty="0" smtClean="0"/>
              <a:t>.</a:t>
            </a:r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The consequences of this act were soon evident. When Hagar learned that she </a:t>
            </a:r>
            <a:r>
              <a:rPr lang="en-US" sz="2400" dirty="0" smtClean="0"/>
              <a:t>had conceived</a:t>
            </a:r>
            <a:r>
              <a:rPr lang="en-US" sz="2400" dirty="0" smtClean="0"/>
              <a:t>, she was delighted and looked down upon her mistress.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She </a:t>
            </a:r>
            <a:r>
              <a:rPr lang="en-US" sz="2400" dirty="0" smtClean="0"/>
              <a:t>was </a:t>
            </a:r>
            <a:r>
              <a:rPr lang="en-US" sz="2400" dirty="0" smtClean="0"/>
              <a:t>no longer </a:t>
            </a:r>
            <a:r>
              <a:rPr lang="en-US" sz="2400" dirty="0" smtClean="0"/>
              <a:t>respectful or obedient and showed that she despised Sarah.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When Sarah complained </a:t>
            </a:r>
            <a:r>
              <a:rPr lang="en-US" sz="2400" dirty="0" smtClean="0"/>
              <a:t>to Abraham, he refused to accept the blame and left it completely up </a:t>
            </a:r>
            <a:r>
              <a:rPr lang="en-US" sz="2400" dirty="0" smtClean="0"/>
              <a:t>to Sarah </a:t>
            </a:r>
            <a:r>
              <a:rPr lang="en-US" sz="2400" dirty="0" smtClean="0"/>
              <a:t>to deal with Hagar.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F. Hagar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8: Abraham And Lot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91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Hagar fled from the anger of her </a:t>
            </a:r>
            <a:r>
              <a:rPr lang="en-US" sz="2400" dirty="0" smtClean="0"/>
              <a:t>mistress                                   into </a:t>
            </a:r>
            <a:r>
              <a:rPr lang="en-US" sz="2400" dirty="0" smtClean="0"/>
              <a:t>the wilderness.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As </a:t>
            </a:r>
            <a:r>
              <a:rPr lang="en-US" sz="2400" dirty="0" smtClean="0"/>
              <a:t>we read </a:t>
            </a:r>
            <a:r>
              <a:rPr lang="en-US" sz="2400" dirty="0" smtClean="0"/>
              <a:t>this story</a:t>
            </a:r>
            <a:r>
              <a:rPr lang="en-US" sz="2400" dirty="0" smtClean="0"/>
              <a:t>, we again see the </a:t>
            </a:r>
            <a:r>
              <a:rPr lang="en-US" sz="2400" dirty="0" smtClean="0"/>
              <a:t>                       infinite </a:t>
            </a:r>
            <a:r>
              <a:rPr lang="en-US" sz="2400" dirty="0" smtClean="0"/>
              <a:t>grace of a merciful Savior as He </a:t>
            </a:r>
            <a:r>
              <a:rPr lang="en-US" sz="2400" dirty="0" smtClean="0"/>
              <a:t>                         appeared </a:t>
            </a:r>
            <a:r>
              <a:rPr lang="en-US" sz="2400" dirty="0" smtClean="0"/>
              <a:t>to </a:t>
            </a:r>
            <a:r>
              <a:rPr lang="en-US" sz="2400" dirty="0" smtClean="0"/>
              <a:t>Hagar by </a:t>
            </a:r>
            <a:r>
              <a:rPr lang="en-US" sz="2400" dirty="0" smtClean="0"/>
              <a:t>a fountain of water.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 smtClean="0"/>
              <a:t>angel of the Lord is another theophany of God.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fountain of </a:t>
            </a:r>
            <a:r>
              <a:rPr lang="en-US" sz="2400" dirty="0" smtClean="0"/>
              <a:t>water speaks of the wells of salvation.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 smtClean="0"/>
              <a:t>story speaks of a personal </a:t>
            </a:r>
            <a:r>
              <a:rPr lang="en-US" sz="2400" dirty="0" smtClean="0"/>
              <a:t>Savior having </a:t>
            </a:r>
            <a:r>
              <a:rPr lang="en-US" sz="2400" dirty="0" smtClean="0"/>
              <a:t>compassion upon and seeking an outcast who had no claim upon Him. 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F. Hagar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8: Abraham And Lot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6" name="Picture 5" descr="hagar in the wilderne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751534">
            <a:off x="6790500" y="256089"/>
            <a:ext cx="1943261" cy="25910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791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Abraham was eighty-six years old when Ishmael was born.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Thirteen </a:t>
            </a:r>
            <a:r>
              <a:rPr lang="en-US" sz="2400" dirty="0" smtClean="0"/>
              <a:t>years </a:t>
            </a:r>
            <a:r>
              <a:rPr lang="en-US" sz="2400" dirty="0" smtClean="0"/>
              <a:t>later God </a:t>
            </a:r>
            <a:r>
              <a:rPr lang="en-US" sz="2400" dirty="0" smtClean="0"/>
              <a:t>again appeared to Abraham and renewed the covenant and the promise. </a:t>
            </a:r>
            <a:endParaRPr lang="en-US" sz="2400" dirty="0" smtClean="0"/>
          </a:p>
          <a:p>
            <a:endParaRPr lang="en-US" sz="2400" dirty="0" smtClean="0"/>
          </a:p>
          <a:p>
            <a:pPr algn="ctr">
              <a:buNone/>
            </a:pPr>
            <a:r>
              <a:rPr lang="en-US" sz="2600" dirty="0" smtClean="0">
                <a:solidFill>
                  <a:srgbClr val="FFC000"/>
                </a:solidFill>
              </a:rPr>
              <a:t>The Lord </a:t>
            </a:r>
            <a:r>
              <a:rPr lang="en-US" sz="2600" dirty="0" smtClean="0">
                <a:solidFill>
                  <a:srgbClr val="FFC000"/>
                </a:solidFill>
              </a:rPr>
              <a:t>revealed Himself as the “Almighty God” or “El </a:t>
            </a:r>
            <a:r>
              <a:rPr lang="en-US" sz="2600" dirty="0" err="1" smtClean="0">
                <a:solidFill>
                  <a:srgbClr val="FFC000"/>
                </a:solidFill>
              </a:rPr>
              <a:t>Shaddai</a:t>
            </a:r>
            <a:r>
              <a:rPr lang="en-US" sz="2600" dirty="0" smtClean="0">
                <a:solidFill>
                  <a:srgbClr val="FFC000"/>
                </a:solidFill>
              </a:rPr>
              <a:t>,” which brought </a:t>
            </a:r>
            <a:r>
              <a:rPr lang="en-US" sz="2600" dirty="0" smtClean="0">
                <a:solidFill>
                  <a:srgbClr val="FFC000"/>
                </a:solidFill>
              </a:rPr>
              <a:t>the thought </a:t>
            </a:r>
            <a:r>
              <a:rPr lang="en-US" sz="2600" dirty="0" smtClean="0">
                <a:solidFill>
                  <a:srgbClr val="FFC000"/>
                </a:solidFill>
              </a:rPr>
              <a:t>of the “Sufficient God.” (See Genesis </a:t>
            </a:r>
            <a:r>
              <a:rPr lang="en-US" sz="2600" dirty="0" smtClean="0">
                <a:solidFill>
                  <a:srgbClr val="FFC000"/>
                </a:solidFill>
              </a:rPr>
              <a:t>17:1)</a:t>
            </a:r>
            <a:endParaRPr lang="en-US" sz="2600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G. Ninety-Nine Years Of Age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8: Abraham And Lot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A</a:t>
            </a:r>
            <a:r>
              <a:rPr lang="en-US" sz="3200" dirty="0" smtClean="0"/>
              <a:t>. </a:t>
            </a:r>
            <a:r>
              <a:rPr lang="en-US" sz="3200" dirty="0" smtClean="0"/>
              <a:t>Abraham’s Nephew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762000"/>
            <a:ext cx="9144000" cy="57912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Lot was the nephew of Abraham and had traveled with him all the way from </a:t>
            </a:r>
            <a:r>
              <a:rPr lang="en-US" sz="2600" dirty="0" smtClean="0"/>
              <a:t>Ur in </a:t>
            </a:r>
            <a:r>
              <a:rPr lang="en-US" sz="2600" dirty="0" smtClean="0"/>
              <a:t>Chaldea. </a:t>
            </a:r>
            <a:endParaRPr lang="en-US" sz="2600" dirty="0" smtClean="0"/>
          </a:p>
          <a:p>
            <a:endParaRPr lang="en-US" sz="2600" dirty="0" smtClean="0"/>
          </a:p>
          <a:p>
            <a:r>
              <a:rPr lang="en-US" sz="2600" dirty="0" smtClean="0"/>
              <a:t>There </a:t>
            </a:r>
            <a:r>
              <a:rPr lang="en-US" sz="2600" dirty="0" smtClean="0"/>
              <a:t>is a great difference between these two men:</a:t>
            </a:r>
          </a:p>
          <a:p>
            <a:pPr lvl="1"/>
            <a:r>
              <a:rPr lang="en-US" sz="2400" dirty="0" smtClean="0"/>
              <a:t>Abraham </a:t>
            </a:r>
            <a:r>
              <a:rPr lang="en-US" sz="2400" dirty="0" smtClean="0"/>
              <a:t>had received a call; Lot was </a:t>
            </a:r>
            <a:r>
              <a:rPr lang="en-US" sz="2400" dirty="0" smtClean="0"/>
              <a:t>only accompanying </a:t>
            </a:r>
            <a:r>
              <a:rPr lang="en-US" sz="2400" dirty="0" smtClean="0"/>
              <a:t>him.</a:t>
            </a:r>
          </a:p>
          <a:p>
            <a:pPr lvl="1"/>
            <a:r>
              <a:rPr lang="en-US" sz="2400" dirty="0" smtClean="0"/>
              <a:t>Abraham </a:t>
            </a:r>
            <a:r>
              <a:rPr lang="en-US" sz="2400" dirty="0" smtClean="0"/>
              <a:t>walked by faith; Lot walked by sight.</a:t>
            </a:r>
          </a:p>
          <a:p>
            <a:pPr lvl="1"/>
            <a:r>
              <a:rPr lang="en-US" sz="2400" dirty="0" smtClean="0"/>
              <a:t>Abraham </a:t>
            </a:r>
            <a:r>
              <a:rPr lang="en-US" sz="2400" dirty="0" smtClean="0"/>
              <a:t>was generous; Lot was greedy and worldly.</a:t>
            </a:r>
          </a:p>
          <a:p>
            <a:pPr lvl="1"/>
            <a:r>
              <a:rPr lang="en-US" sz="2400" dirty="0" smtClean="0"/>
              <a:t>Abraham </a:t>
            </a:r>
            <a:r>
              <a:rPr lang="en-US" sz="2400" dirty="0" smtClean="0"/>
              <a:t>was a man of prayer; there is no record that Lot prayed.</a:t>
            </a:r>
          </a:p>
          <a:p>
            <a:pPr lvl="1"/>
            <a:r>
              <a:rPr lang="en-US" sz="2400" dirty="0" smtClean="0"/>
              <a:t>Abraham </a:t>
            </a:r>
            <a:r>
              <a:rPr lang="en-US" sz="2400" dirty="0" smtClean="0"/>
              <a:t>sought a city whose builder and maker is God; Lot chose </a:t>
            </a:r>
            <a:r>
              <a:rPr lang="en-US" sz="2400" dirty="0" smtClean="0"/>
              <a:t>a city </a:t>
            </a:r>
            <a:r>
              <a:rPr lang="en-US" sz="2400" dirty="0" smtClean="0"/>
              <a:t>built by man but destroyed by God.</a:t>
            </a:r>
            <a:endParaRPr lang="en-US" sz="22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8: Abraham And Lot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791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At this appearance, God changed Abram’s name to Abraham. </a:t>
            </a:r>
            <a:r>
              <a:rPr lang="en-US" sz="2400" dirty="0" smtClean="0"/>
              <a:t>He </a:t>
            </a:r>
            <a:r>
              <a:rPr lang="en-US" sz="2400" dirty="0" smtClean="0"/>
              <a:t>also </a:t>
            </a:r>
            <a:r>
              <a:rPr lang="en-US" sz="2400" dirty="0" smtClean="0"/>
              <a:t>changed </a:t>
            </a:r>
            <a:r>
              <a:rPr lang="en-US" sz="2400" dirty="0" err="1" smtClean="0"/>
              <a:t>Sarai’s</a:t>
            </a:r>
            <a:r>
              <a:rPr lang="en-US" sz="2400" dirty="0" smtClean="0"/>
              <a:t> </a:t>
            </a:r>
            <a:r>
              <a:rPr lang="en-US" sz="2400" dirty="0" smtClean="0"/>
              <a:t>name to Sarah, for she was to be a mother of nations.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 smtClean="0"/>
              <a:t>promise of a </a:t>
            </a:r>
            <a:r>
              <a:rPr lang="en-US" sz="2400" dirty="0" smtClean="0"/>
              <a:t>son was </a:t>
            </a:r>
            <a:r>
              <a:rPr lang="en-US" sz="2400" dirty="0" smtClean="0"/>
              <a:t>renewed.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Abraham </a:t>
            </a:r>
            <a:r>
              <a:rPr lang="en-US" sz="2400" dirty="0" smtClean="0"/>
              <a:t>laughed, but it was a </a:t>
            </a:r>
            <a:r>
              <a:rPr lang="en-US" sz="2400" dirty="0" smtClean="0"/>
              <a:t>                                              laugh </a:t>
            </a:r>
            <a:r>
              <a:rPr lang="en-US" sz="2400" dirty="0" smtClean="0"/>
              <a:t>of faith. (See Genesis </a:t>
            </a:r>
            <a:r>
              <a:rPr lang="en-US" sz="2400" dirty="0" smtClean="0"/>
              <a:t>17:17)                                                  This should </a:t>
            </a:r>
            <a:r>
              <a:rPr lang="en-US" sz="2400" dirty="0" smtClean="0"/>
              <a:t>be compared to </a:t>
            </a:r>
            <a:r>
              <a:rPr lang="en-US" sz="2400" dirty="0" smtClean="0"/>
              <a:t>Sarah’s                                                           </a:t>
            </a:r>
            <a:r>
              <a:rPr lang="en-US" sz="2400" dirty="0" smtClean="0"/>
              <a:t>laugh of unbelief. </a:t>
            </a:r>
            <a:r>
              <a:rPr lang="en-US" sz="2400" dirty="0" smtClean="0"/>
              <a:t>                                                                     (</a:t>
            </a:r>
            <a:r>
              <a:rPr lang="en-US" sz="2400" dirty="0" smtClean="0"/>
              <a:t>See Genesis 18:13.)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At </a:t>
            </a:r>
            <a:r>
              <a:rPr lang="en-US" sz="2400" dirty="0" smtClean="0"/>
              <a:t>this </a:t>
            </a:r>
            <a:r>
              <a:rPr lang="en-US" sz="2400" dirty="0" smtClean="0"/>
              <a:t>time God </a:t>
            </a:r>
            <a:r>
              <a:rPr lang="en-US" sz="2400" dirty="0" smtClean="0"/>
              <a:t>instituted circumcision, which was a token of separation.</a:t>
            </a:r>
            <a:endParaRPr lang="en-US" sz="2600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G. Ninety-Nine Years Of Age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8: Abraham And Lot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6" name="Picture 5" descr="sarah laugh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95975" y="1676400"/>
            <a:ext cx="3095625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5791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/>
              <a:t>Abraham made a very touching appeal for Ishmael. (See Genesis </a:t>
            </a:r>
            <a:r>
              <a:rPr lang="en-US" sz="2600" dirty="0" smtClean="0"/>
              <a:t>17:18) </a:t>
            </a:r>
          </a:p>
          <a:p>
            <a:pPr algn="ctr">
              <a:buNone/>
            </a:pPr>
            <a:endParaRPr lang="en-US" sz="2600" dirty="0" smtClean="0"/>
          </a:p>
          <a:p>
            <a:pPr algn="ctr">
              <a:buNone/>
            </a:pPr>
            <a:r>
              <a:rPr lang="en-US" sz="2600" dirty="0" smtClean="0"/>
              <a:t>God promised </a:t>
            </a:r>
            <a:r>
              <a:rPr lang="en-US" sz="2600" dirty="0" smtClean="0"/>
              <a:t>to bless Ishmael and also make of him a very great nation. </a:t>
            </a:r>
            <a:endParaRPr lang="en-US" sz="2600" dirty="0" smtClean="0"/>
          </a:p>
          <a:p>
            <a:pPr algn="ctr">
              <a:buNone/>
            </a:pPr>
            <a:endParaRPr lang="en-US" sz="2600" dirty="0" smtClean="0"/>
          </a:p>
          <a:p>
            <a:pPr algn="ctr">
              <a:buNone/>
            </a:pPr>
            <a:r>
              <a:rPr lang="en-US" sz="2600" dirty="0" smtClean="0"/>
              <a:t>Abraham obeyed </a:t>
            </a:r>
            <a:r>
              <a:rPr lang="en-US" sz="2600" dirty="0" smtClean="0"/>
              <a:t>God and was circumcised at ninety-nine years of age, and Ishmael was </a:t>
            </a:r>
            <a:r>
              <a:rPr lang="en-US" sz="2600" dirty="0" smtClean="0"/>
              <a:t>circumcised when </a:t>
            </a:r>
            <a:r>
              <a:rPr lang="en-US" sz="2600" dirty="0" smtClean="0"/>
              <a:t>he was thirteen years old.</a:t>
            </a:r>
            <a:endParaRPr lang="en-US" sz="2600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G. Ninety-Nine Years Of Age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8: Abraham And Lot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791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Shortly afterwards the Lord appeared to Abraham while he sat in the tent door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This appearance was again </a:t>
            </a:r>
            <a:r>
              <a:rPr lang="en-US" sz="2400" dirty="0" smtClean="0"/>
              <a:t>                                                                 a </a:t>
            </a:r>
            <a:r>
              <a:rPr lang="en-US" sz="2400" dirty="0" smtClean="0"/>
              <a:t>theophany, and the Lord </a:t>
            </a:r>
            <a:r>
              <a:rPr lang="en-US" sz="2400" dirty="0" smtClean="0"/>
              <a:t>                                                  was </a:t>
            </a:r>
            <a:r>
              <a:rPr lang="en-US" sz="2400" dirty="0" smtClean="0"/>
              <a:t>accompanied by </a:t>
            </a:r>
            <a:r>
              <a:rPr lang="en-US" sz="2400" dirty="0" smtClean="0"/>
              <a:t>two                                                         angelic </a:t>
            </a:r>
            <a:r>
              <a:rPr lang="en-US" sz="2400" dirty="0" smtClean="0"/>
              <a:t>beings appearing </a:t>
            </a:r>
            <a:r>
              <a:rPr lang="en-US" sz="2400" dirty="0" smtClean="0"/>
              <a:t>in                                                </a:t>
            </a:r>
            <a:r>
              <a:rPr lang="en-US" sz="2400" dirty="0" smtClean="0"/>
              <a:t>human form.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Abraham </a:t>
            </a:r>
            <a:r>
              <a:rPr lang="en-US" sz="2400" dirty="0" smtClean="0"/>
              <a:t>entertained his </a:t>
            </a:r>
            <a:r>
              <a:rPr lang="en-US" sz="2400" dirty="0" smtClean="0"/>
              <a:t>                                                              guests </a:t>
            </a:r>
            <a:r>
              <a:rPr lang="en-US" sz="2400" dirty="0" smtClean="0"/>
              <a:t>with </a:t>
            </a:r>
            <a:r>
              <a:rPr lang="en-US" sz="2400" dirty="0" smtClean="0"/>
              <a:t>true hospitality</a:t>
            </a:r>
            <a:r>
              <a:rPr lang="en-US" sz="2400" dirty="0" smtClean="0"/>
              <a:t>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It </a:t>
            </a:r>
            <a:r>
              <a:rPr lang="en-US" sz="2400" dirty="0" smtClean="0"/>
              <a:t>is interesting to note that the Lord and the two angelic beings ate food.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G. Ninety-Nine Years Of Age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8: Abraham And Lot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6" name="Picture 5" descr="abraham-and-the-three-angel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1524000"/>
            <a:ext cx="4086704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791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400" dirty="0" smtClean="0"/>
              <a:t>The </a:t>
            </a:r>
            <a:r>
              <a:rPr lang="en-US" sz="2400" dirty="0" smtClean="0"/>
              <a:t>faith of Sarah was tested, and she was rebuked for </a:t>
            </a:r>
            <a:r>
              <a:rPr lang="en-US" sz="2400" dirty="0" smtClean="0"/>
              <a:t>her unbelief</a:t>
            </a:r>
            <a:r>
              <a:rPr lang="en-US" sz="2400" dirty="0" smtClean="0"/>
              <a:t>. </a:t>
            </a:r>
            <a:r>
              <a:rPr lang="en-US" sz="2400" dirty="0" smtClean="0"/>
              <a:t>Sarah was </a:t>
            </a:r>
            <a:r>
              <a:rPr lang="en-US" sz="2400" dirty="0" smtClean="0"/>
              <a:t>eighty-nine years of age.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G. Ninety-Nine Years Of Age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8: Abraham And Lot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7" name="Picture 6" descr="sarah rebuk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7400" y="2362200"/>
            <a:ext cx="5029200" cy="37517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791200"/>
          </a:xfrm>
        </p:spPr>
        <p:txBody>
          <a:bodyPr>
            <a:noAutofit/>
          </a:bodyPr>
          <a:lstStyle/>
          <a:p>
            <a:r>
              <a:rPr lang="en-US" sz="2300" dirty="0" smtClean="0"/>
              <a:t>The Lord revealed to Abraham the fact that judgment was about to fall </a:t>
            </a:r>
            <a:r>
              <a:rPr lang="en-US" sz="2300" dirty="0" smtClean="0"/>
              <a:t>on Sodom</a:t>
            </a:r>
            <a:r>
              <a:rPr lang="en-US" sz="2300" dirty="0" smtClean="0"/>
              <a:t>. </a:t>
            </a:r>
            <a:endParaRPr lang="en-US" sz="2300" dirty="0" smtClean="0"/>
          </a:p>
          <a:p>
            <a:endParaRPr lang="en-US" sz="2000" dirty="0" smtClean="0"/>
          </a:p>
          <a:p>
            <a:r>
              <a:rPr lang="en-US" sz="2300" dirty="0" smtClean="0"/>
              <a:t>Abraham </a:t>
            </a:r>
            <a:r>
              <a:rPr lang="en-US" sz="2300" dirty="0" smtClean="0"/>
              <a:t>interceded for Sodom, beginning at fifty righteous, then to </a:t>
            </a:r>
            <a:r>
              <a:rPr lang="en-US" sz="2300" dirty="0" smtClean="0"/>
              <a:t>forty-five, forty</a:t>
            </a:r>
            <a:r>
              <a:rPr lang="en-US" sz="2300" dirty="0" smtClean="0"/>
              <a:t>, thirty, twenty, and finally ten. </a:t>
            </a:r>
            <a:endParaRPr lang="en-US" sz="2300" dirty="0" smtClean="0"/>
          </a:p>
          <a:p>
            <a:endParaRPr lang="en-US" sz="2000" dirty="0" smtClean="0"/>
          </a:p>
          <a:p>
            <a:r>
              <a:rPr lang="en-US" sz="2300" dirty="0" smtClean="0"/>
              <a:t>Each </a:t>
            </a:r>
            <a:r>
              <a:rPr lang="en-US" sz="2300" dirty="0" smtClean="0"/>
              <a:t>time the Lord promised to spare </a:t>
            </a:r>
            <a:r>
              <a:rPr lang="en-US" sz="2300" dirty="0" smtClean="0"/>
              <a:t>Sodom if </a:t>
            </a:r>
            <a:r>
              <a:rPr lang="en-US" sz="2300" dirty="0" smtClean="0"/>
              <a:t>the stated number of righteous could be found</a:t>
            </a:r>
            <a:r>
              <a:rPr lang="en-US" sz="2300" dirty="0" smtClean="0"/>
              <a:t>.</a:t>
            </a:r>
          </a:p>
          <a:p>
            <a:endParaRPr lang="en-US" sz="2000" dirty="0" smtClean="0">
              <a:solidFill>
                <a:srgbClr val="FFC000"/>
              </a:solidFill>
            </a:endParaRPr>
          </a:p>
          <a:p>
            <a:r>
              <a:rPr lang="en-US" sz="2300" dirty="0" smtClean="0"/>
              <a:t>Let us examine carefully Genesis 18:19, “For I know him, that he will command </a:t>
            </a:r>
            <a:r>
              <a:rPr lang="en-US" sz="2300" dirty="0" smtClean="0"/>
              <a:t>his children</a:t>
            </a:r>
            <a:r>
              <a:rPr lang="en-US" sz="2300" dirty="0" smtClean="0"/>
              <a:t>.” </a:t>
            </a:r>
            <a:endParaRPr lang="en-US" sz="2300" dirty="0" smtClean="0"/>
          </a:p>
          <a:p>
            <a:endParaRPr lang="en-US" sz="2000" dirty="0" smtClean="0"/>
          </a:p>
          <a:p>
            <a:r>
              <a:rPr lang="en-US" sz="2300" dirty="0" smtClean="0"/>
              <a:t>This </a:t>
            </a:r>
            <a:r>
              <a:rPr lang="en-US" sz="2300" dirty="0" smtClean="0"/>
              <a:t>was one of the reasons why God trusted Abraham and confided in him.</a:t>
            </a:r>
            <a:endParaRPr lang="en-US" sz="2300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G. Ninety-Nine Years Of Age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8: Abraham And Lot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1600200"/>
            <a:ext cx="9144000" cy="5791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600" dirty="0" smtClean="0"/>
              <a:t>    Genesis </a:t>
            </a:r>
            <a:r>
              <a:rPr lang="en-US" sz="2600" dirty="0" smtClean="0"/>
              <a:t>19 gives us the tragic story of the judgment that fell upon Sodom </a:t>
            </a:r>
            <a:r>
              <a:rPr lang="en-US" sz="2600" dirty="0" smtClean="0"/>
              <a:t>and Gomorrah </a:t>
            </a:r>
            <a:r>
              <a:rPr lang="en-US" sz="2600" dirty="0" smtClean="0"/>
              <a:t>and the end of Lot’s life</a:t>
            </a:r>
            <a:r>
              <a:rPr lang="en-US" sz="2600" dirty="0" smtClean="0"/>
              <a:t>.</a:t>
            </a:r>
          </a:p>
          <a:p>
            <a:pPr algn="ctr">
              <a:buNone/>
            </a:pPr>
            <a:endParaRPr lang="en-US" sz="2600" dirty="0" smtClean="0"/>
          </a:p>
          <a:p>
            <a:pPr algn="ctr">
              <a:buNone/>
            </a:pPr>
            <a:r>
              <a:rPr lang="en-US" sz="2600" dirty="0" smtClean="0"/>
              <a:t>   We </a:t>
            </a:r>
            <a:r>
              <a:rPr lang="en-US" sz="2600" dirty="0" smtClean="0"/>
              <a:t>shall not comment on the sordid story of </a:t>
            </a:r>
            <a:r>
              <a:rPr lang="en-US" sz="2600" dirty="0" smtClean="0"/>
              <a:t>the events </a:t>
            </a:r>
            <a:r>
              <a:rPr lang="en-US" sz="2600" dirty="0" smtClean="0"/>
              <a:t>that took place on that last night in Sodom. The degradation and </a:t>
            </a:r>
            <a:r>
              <a:rPr lang="en-US" sz="2600" dirty="0" smtClean="0"/>
              <a:t>perversion of </a:t>
            </a:r>
            <a:r>
              <a:rPr lang="en-US" sz="2600" dirty="0" smtClean="0"/>
              <a:t>Sodom is unmentionable.</a:t>
            </a:r>
            <a:endParaRPr lang="en-US" sz="2600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H. The Destruction Of Sodom And Gomorrah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8: Abraham And Lot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791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Lot’s </a:t>
            </a:r>
            <a:r>
              <a:rPr lang="en-US" sz="2400" dirty="0" smtClean="0"/>
              <a:t>wife looked back not with </a:t>
            </a:r>
            <a:r>
              <a:rPr lang="en-US" sz="2400" dirty="0" smtClean="0"/>
              <a:t>                                     mere </a:t>
            </a:r>
            <a:r>
              <a:rPr lang="en-US" sz="2400" dirty="0" smtClean="0"/>
              <a:t>curiosity, but with a desire </a:t>
            </a:r>
            <a:r>
              <a:rPr lang="en-US" sz="2400" dirty="0" smtClean="0"/>
              <a:t>                                          to </a:t>
            </a:r>
            <a:r>
              <a:rPr lang="en-US" sz="2400" dirty="0" smtClean="0"/>
              <a:t>return.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daughters </a:t>
            </a:r>
            <a:r>
              <a:rPr lang="en-US" sz="2400" dirty="0" smtClean="0"/>
              <a:t>also revealed </a:t>
            </a:r>
            <a:r>
              <a:rPr lang="en-US" sz="2400" dirty="0" smtClean="0"/>
              <a:t>their                                                  </a:t>
            </a:r>
            <a:r>
              <a:rPr lang="en-US" sz="2400" dirty="0" smtClean="0"/>
              <a:t>sinful condition.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Lot </a:t>
            </a:r>
            <a:r>
              <a:rPr lang="en-US" sz="2400" dirty="0" smtClean="0"/>
              <a:t>was responsible for all of this </a:t>
            </a:r>
            <a:r>
              <a:rPr lang="en-US" sz="2400" dirty="0" smtClean="0"/>
              <a:t>                                            when he </a:t>
            </a:r>
            <a:r>
              <a:rPr lang="en-US" sz="2400" dirty="0" smtClean="0"/>
              <a:t>decided to pitch his tent </a:t>
            </a:r>
            <a:r>
              <a:rPr lang="en-US" sz="2400" dirty="0" smtClean="0"/>
              <a:t>                                 toward </a:t>
            </a:r>
            <a:r>
              <a:rPr lang="en-US" sz="2400" dirty="0" smtClean="0"/>
              <a:t>Sodom.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He </a:t>
            </a:r>
            <a:r>
              <a:rPr lang="en-US" sz="2400" dirty="0" smtClean="0"/>
              <a:t>himself was actually saved by </a:t>
            </a:r>
            <a:r>
              <a:rPr lang="en-US" sz="2400" dirty="0" smtClean="0"/>
              <a:t>the prayers </a:t>
            </a:r>
            <a:r>
              <a:rPr lang="en-US" sz="2400" dirty="0" smtClean="0"/>
              <a:t>of his uncle Abraham.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H. The Destruction Of Sodom And Gomorrah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8: Abraham And Lot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6" name="Picture 5" descr="lot flees sodom.jpg"/>
          <p:cNvPicPr>
            <a:picLocks noChangeAspect="1"/>
          </p:cNvPicPr>
          <p:nvPr/>
        </p:nvPicPr>
        <p:blipFill>
          <a:blip r:embed="rId3" cstate="print"/>
          <a:srcRect l="4023" t="3846" r="4023" b="3846"/>
          <a:stretch>
            <a:fillRect/>
          </a:stretch>
        </p:blipFill>
        <p:spPr>
          <a:xfrm>
            <a:off x="5693228" y="670560"/>
            <a:ext cx="3222171" cy="4511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B. Lot’s Choice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762000"/>
            <a:ext cx="9144000" cy="57912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2800" dirty="0" smtClean="0"/>
              <a:t>When a Christian goes back into the world, there is always a price that </a:t>
            </a:r>
            <a:r>
              <a:rPr lang="en-US" sz="2800" dirty="0" smtClean="0"/>
              <a:t>must be </a:t>
            </a:r>
            <a:r>
              <a:rPr lang="en-US" sz="2800" dirty="0" smtClean="0"/>
              <a:t>paid. </a:t>
            </a:r>
            <a:endParaRPr lang="en-US" sz="2800" dirty="0" smtClean="0"/>
          </a:p>
          <a:p>
            <a:pPr algn="ctr">
              <a:buNone/>
            </a:pPr>
            <a:endParaRPr lang="en-US" sz="2800" dirty="0" smtClean="0"/>
          </a:p>
          <a:p>
            <a:pPr algn="ctr">
              <a:buNone/>
            </a:pPr>
            <a:r>
              <a:rPr lang="en-US" sz="2800" dirty="0" smtClean="0"/>
              <a:t>Thus </a:t>
            </a:r>
            <a:r>
              <a:rPr lang="en-US" sz="2800" dirty="0" smtClean="0"/>
              <a:t>it was when Abraham visited Egypt. Sarah brought back an </a:t>
            </a:r>
            <a:r>
              <a:rPr lang="en-US" sz="2800" dirty="0" smtClean="0"/>
              <a:t>Egyptian maid</a:t>
            </a:r>
            <a:r>
              <a:rPr lang="en-US" sz="2800" dirty="0" smtClean="0"/>
              <a:t>, Hagar, whose presence brought occasion for a great sin and subsequent trouble</a:t>
            </a:r>
            <a:r>
              <a:rPr lang="en-US" sz="2800" dirty="0" smtClean="0"/>
              <a:t>.</a:t>
            </a:r>
          </a:p>
          <a:p>
            <a:pPr algn="ctr">
              <a:buNone/>
            </a:pPr>
            <a:endParaRPr lang="en-US" sz="2800" dirty="0" smtClean="0"/>
          </a:p>
          <a:p>
            <a:pPr algn="ctr">
              <a:buNone/>
            </a:pPr>
            <a:r>
              <a:rPr lang="en-US" sz="2800" dirty="0" smtClean="0"/>
              <a:t>Also, Abraham came back from Egypt a wealthy man. (See Genesis </a:t>
            </a:r>
            <a:r>
              <a:rPr lang="en-US" sz="2800" dirty="0" smtClean="0"/>
              <a:t>13:2) </a:t>
            </a:r>
          </a:p>
          <a:p>
            <a:pPr algn="ctr">
              <a:buNone/>
            </a:pPr>
            <a:endParaRPr lang="en-US" sz="2800" dirty="0" smtClean="0"/>
          </a:p>
          <a:p>
            <a:pPr algn="ctr">
              <a:buNone/>
            </a:pPr>
            <a:r>
              <a:rPr lang="en-US" sz="2800" dirty="0" smtClean="0"/>
              <a:t>It was this </a:t>
            </a:r>
            <a:r>
              <a:rPr lang="en-US" sz="2800" dirty="0" smtClean="0"/>
              <a:t>wealth that brought about a division between Abraham and Lot and pierced </a:t>
            </a:r>
            <a:r>
              <a:rPr lang="en-US" sz="2800" dirty="0" smtClean="0"/>
              <a:t>them with </a:t>
            </a:r>
            <a:r>
              <a:rPr lang="en-US" sz="2800" dirty="0" smtClean="0"/>
              <a:t>many sorrows. (See I Timothy </a:t>
            </a:r>
            <a:r>
              <a:rPr lang="en-US" sz="2800" dirty="0" smtClean="0"/>
              <a:t>6:10)</a:t>
            </a:r>
            <a:endParaRPr lang="en-US" sz="22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8: Abraham And Lot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B. Lot’s Choice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791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Because of the increase in the number of cattle, there was strife among </a:t>
            </a:r>
            <a:r>
              <a:rPr lang="en-US" sz="2400" dirty="0" smtClean="0"/>
              <a:t>the herdsmen</a:t>
            </a:r>
            <a:r>
              <a:rPr lang="en-US" sz="2400" dirty="0" smtClean="0"/>
              <a:t>. 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Although </a:t>
            </a:r>
            <a:r>
              <a:rPr lang="en-US" sz="2400" dirty="0" smtClean="0"/>
              <a:t>Abraham was the elder and could have settled the </a:t>
            </a:r>
            <a:r>
              <a:rPr lang="en-US" sz="2400" dirty="0" smtClean="0"/>
              <a:t>problem another </a:t>
            </a:r>
            <a:r>
              <a:rPr lang="en-US" sz="2400" dirty="0" smtClean="0"/>
              <a:t>way, he showed the true Christian’s attitude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pPr algn="ctr">
              <a:buNone/>
            </a:pPr>
            <a:r>
              <a:rPr lang="en-US" sz="2600" i="1" dirty="0" smtClean="0">
                <a:solidFill>
                  <a:srgbClr val="FFC000"/>
                </a:solidFill>
              </a:rPr>
              <a:t>“As much as </a:t>
            </a:r>
            <a:r>
              <a:rPr lang="en-US" sz="2600" i="1" dirty="0" err="1" smtClean="0">
                <a:solidFill>
                  <a:srgbClr val="FFC000"/>
                </a:solidFill>
              </a:rPr>
              <a:t>lieth</a:t>
            </a:r>
            <a:r>
              <a:rPr lang="en-US" sz="2600" i="1" dirty="0" smtClean="0">
                <a:solidFill>
                  <a:srgbClr val="FFC000"/>
                </a:solidFill>
              </a:rPr>
              <a:t> in you, live peaceably with all men” </a:t>
            </a:r>
            <a:r>
              <a:rPr lang="en-US" sz="2600" dirty="0" smtClean="0">
                <a:solidFill>
                  <a:srgbClr val="FFC000"/>
                </a:solidFill>
              </a:rPr>
              <a:t>(Romans 12:18</a:t>
            </a:r>
            <a:r>
              <a:rPr lang="en-US" sz="2600" dirty="0" smtClean="0">
                <a:solidFill>
                  <a:srgbClr val="FFC000"/>
                </a:solidFill>
              </a:rPr>
              <a:t>)</a:t>
            </a:r>
          </a:p>
          <a:p>
            <a:pPr algn="ctr">
              <a:buNone/>
            </a:pPr>
            <a:endParaRPr lang="en-US" sz="1400" i="1" dirty="0" smtClean="0">
              <a:solidFill>
                <a:srgbClr val="FFC000"/>
              </a:solidFill>
            </a:endParaRPr>
          </a:p>
          <a:p>
            <a:pPr algn="ctr">
              <a:buNone/>
            </a:pPr>
            <a:r>
              <a:rPr lang="en-US" sz="2600" i="1" dirty="0" smtClean="0">
                <a:solidFill>
                  <a:srgbClr val="FFC000"/>
                </a:solidFill>
              </a:rPr>
              <a:t> “</a:t>
            </a:r>
            <a:r>
              <a:rPr lang="en-US" sz="2600" i="1" dirty="0" smtClean="0">
                <a:solidFill>
                  <a:srgbClr val="FFC000"/>
                </a:solidFill>
              </a:rPr>
              <a:t>And the servant of the Lord must not strive” </a:t>
            </a:r>
            <a:endParaRPr lang="en-US" sz="2600" i="1" dirty="0" smtClean="0">
              <a:solidFill>
                <a:srgbClr val="FFC000"/>
              </a:solidFill>
            </a:endParaRPr>
          </a:p>
          <a:p>
            <a:pPr algn="ctr">
              <a:buNone/>
            </a:pPr>
            <a:r>
              <a:rPr lang="en-US" sz="2600" dirty="0" smtClean="0">
                <a:solidFill>
                  <a:srgbClr val="FFC000"/>
                </a:solidFill>
              </a:rPr>
              <a:t>(</a:t>
            </a:r>
            <a:r>
              <a:rPr lang="en-US" sz="2600" dirty="0" smtClean="0">
                <a:solidFill>
                  <a:srgbClr val="FFC000"/>
                </a:solidFill>
              </a:rPr>
              <a:t>II Timothy 2:24</a:t>
            </a:r>
            <a:r>
              <a:rPr lang="en-US" sz="2600" dirty="0" smtClean="0">
                <a:solidFill>
                  <a:srgbClr val="FFC000"/>
                </a:solidFill>
              </a:rPr>
              <a:t>)</a:t>
            </a:r>
            <a:endParaRPr lang="en-US" sz="26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8: Abraham And Lot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6" name="Picture 5" descr="cattle.jpg"/>
          <p:cNvPicPr>
            <a:picLocks noChangeAspect="1"/>
          </p:cNvPicPr>
          <p:nvPr/>
        </p:nvPicPr>
        <p:blipFill>
          <a:blip r:embed="rId3" cstate="print"/>
          <a:srcRect l="1667" t="2374" r="1667" b="2374"/>
          <a:stretch>
            <a:fillRect/>
          </a:stretch>
        </p:blipFill>
        <p:spPr>
          <a:xfrm>
            <a:off x="5334000" y="1295400"/>
            <a:ext cx="3657600" cy="12612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B. Lot’s Choice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5791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Abraham did exactly as the Bible teaches.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He </a:t>
            </a:r>
            <a:r>
              <a:rPr lang="en-US" sz="2400" dirty="0" smtClean="0"/>
              <a:t>told Lot to choose the land </a:t>
            </a:r>
            <a:r>
              <a:rPr lang="en-US" sz="2400" dirty="0" smtClean="0"/>
              <a:t>that he </a:t>
            </a:r>
            <a:r>
              <a:rPr lang="en-US" sz="2400" dirty="0" smtClean="0"/>
              <a:t>wanted. It was better to part in peace than to strive.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Lot’s </a:t>
            </a:r>
            <a:r>
              <a:rPr lang="en-US" sz="2400" dirty="0" smtClean="0"/>
              <a:t>choice revealed </a:t>
            </a:r>
            <a:r>
              <a:rPr lang="en-US" sz="2400" dirty="0" smtClean="0"/>
              <a:t>his                                                 character</a:t>
            </a:r>
            <a:r>
              <a:rPr lang="en-US" sz="2400" dirty="0" smtClean="0"/>
              <a:t>. </a:t>
            </a:r>
            <a:r>
              <a:rPr lang="en-US" sz="2400" dirty="0" smtClean="0"/>
              <a:t>Lot </a:t>
            </a:r>
            <a:r>
              <a:rPr lang="en-US" sz="2400" dirty="0" smtClean="0"/>
              <a:t>lifted up his </a:t>
            </a:r>
            <a:r>
              <a:rPr lang="en-US" sz="2400" dirty="0" smtClean="0"/>
              <a:t>                                                         eyes </a:t>
            </a:r>
            <a:r>
              <a:rPr lang="en-US" sz="2400" dirty="0" smtClean="0"/>
              <a:t>and looked (verse 10).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He </a:t>
            </a:r>
            <a:r>
              <a:rPr lang="en-US" sz="2400" dirty="0" smtClean="0"/>
              <a:t>walked by sight, </a:t>
            </a:r>
            <a:r>
              <a:rPr lang="en-US" sz="2400" dirty="0" smtClean="0"/>
              <a:t>rather than </a:t>
            </a:r>
            <a:r>
              <a:rPr lang="en-US" sz="2400" dirty="0" smtClean="0"/>
              <a:t>by faith.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His </a:t>
            </a:r>
            <a:r>
              <a:rPr lang="en-US" sz="2400" dirty="0" smtClean="0"/>
              <a:t>choice revealed that his heart was centered in material riches. </a:t>
            </a:r>
            <a:r>
              <a:rPr lang="en-US" sz="2400" dirty="0" smtClean="0"/>
              <a:t>He chose </a:t>
            </a:r>
            <a:r>
              <a:rPr lang="en-US" sz="2400" dirty="0" smtClean="0"/>
              <a:t>grass rather than grace.</a:t>
            </a:r>
            <a:endParaRPr lang="en-US" sz="26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8: Abraham And Lot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7" name="Picture 6" descr="abram-and-lot.jpg"/>
          <p:cNvPicPr>
            <a:picLocks noChangeAspect="1"/>
          </p:cNvPicPr>
          <p:nvPr/>
        </p:nvPicPr>
        <p:blipFill>
          <a:blip r:embed="rId3" cstate="print"/>
          <a:srcRect l="2000" t="1839" r="2000" b="1839"/>
          <a:stretch>
            <a:fillRect/>
          </a:stretch>
        </p:blipFill>
        <p:spPr>
          <a:xfrm rot="2203580">
            <a:off x="5670154" y="2689970"/>
            <a:ext cx="2816934" cy="21127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B. Lot’s Choice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791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600" dirty="0" smtClean="0"/>
              <a:t>Let us note carefully Lot’s steps downward</a:t>
            </a:r>
            <a:r>
              <a:rPr lang="en-US" sz="2600" dirty="0" smtClean="0"/>
              <a:t>:</a:t>
            </a:r>
          </a:p>
          <a:p>
            <a:pPr>
              <a:buNone/>
            </a:pPr>
            <a:endParaRPr lang="en-US" sz="800" dirty="0" smtClean="0"/>
          </a:p>
          <a:p>
            <a:pPr lvl="1">
              <a:buNone/>
            </a:pPr>
            <a:r>
              <a:rPr lang="en-US" sz="2400" dirty="0" smtClean="0"/>
              <a:t>1. He lifted up his eyes and looked.</a:t>
            </a:r>
          </a:p>
          <a:p>
            <a:pPr lvl="1">
              <a:buNone/>
            </a:pPr>
            <a:r>
              <a:rPr lang="en-US" sz="2400" dirty="0" smtClean="0"/>
              <a:t>2. He chose all the plain of Jordan.</a:t>
            </a:r>
          </a:p>
          <a:p>
            <a:pPr lvl="1">
              <a:buNone/>
            </a:pPr>
            <a:r>
              <a:rPr lang="en-US" sz="2400" dirty="0" smtClean="0"/>
              <a:t>3. He separated himself from Abraham.</a:t>
            </a:r>
          </a:p>
          <a:p>
            <a:pPr lvl="1">
              <a:buNone/>
            </a:pPr>
            <a:r>
              <a:rPr lang="en-US" sz="2400" dirty="0" smtClean="0"/>
              <a:t>4. He dwelt in the cities of the plain</a:t>
            </a:r>
            <a:r>
              <a:rPr lang="en-US" sz="2400" dirty="0" smtClean="0"/>
              <a:t>.</a:t>
            </a:r>
          </a:p>
          <a:p>
            <a:pPr lvl="1">
              <a:buNone/>
            </a:pPr>
            <a:r>
              <a:rPr lang="en-US" sz="2400" dirty="0" smtClean="0"/>
              <a:t>5. He pitched his tent toward Sodom.</a:t>
            </a:r>
          </a:p>
          <a:p>
            <a:pPr lvl="1">
              <a:buNone/>
            </a:pPr>
            <a:r>
              <a:rPr lang="en-US" sz="2400" dirty="0" smtClean="0"/>
              <a:t>6. He dwelt in Sodom (Genesis 14:12).</a:t>
            </a:r>
          </a:p>
          <a:p>
            <a:pPr lvl="1">
              <a:buNone/>
            </a:pPr>
            <a:r>
              <a:rPr lang="en-US" sz="2400" dirty="0" smtClean="0"/>
              <a:t>7. He sat in its gate (Genesis 19:1).</a:t>
            </a:r>
          </a:p>
          <a:p>
            <a:pPr lvl="1">
              <a:buNone/>
            </a:pPr>
            <a:r>
              <a:rPr lang="en-US" sz="2400" dirty="0" smtClean="0"/>
              <a:t>8. His daughters married men of </a:t>
            </a:r>
            <a:r>
              <a:rPr lang="en-US" sz="2400" dirty="0" smtClean="0"/>
              <a:t>                                         Sodom</a:t>
            </a:r>
            <a:r>
              <a:rPr lang="en-US" sz="2400" dirty="0" smtClean="0"/>
              <a:t>, and so on.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8: Abraham And Lot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6" name="Picture 5" descr="abraham-and-lot-GoodSalt-pppas0290.jpg"/>
          <p:cNvPicPr>
            <a:picLocks noChangeAspect="1"/>
          </p:cNvPicPr>
          <p:nvPr/>
        </p:nvPicPr>
        <p:blipFill>
          <a:blip r:embed="rId3" cstate="print"/>
          <a:srcRect l="33841" t="1259" r="18377" b="63564"/>
          <a:stretch>
            <a:fillRect/>
          </a:stretch>
        </p:blipFill>
        <p:spPr>
          <a:xfrm rot="1693755">
            <a:off x="5945905" y="3423615"/>
            <a:ext cx="2574344" cy="26403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B. Lot’s Choice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7912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Let us not overlook the fact of Lot’s responsibility in his choice.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He </a:t>
            </a:r>
            <a:r>
              <a:rPr lang="en-US" sz="2800" dirty="0" smtClean="0"/>
              <a:t>had </a:t>
            </a:r>
            <a:r>
              <a:rPr lang="en-US" sz="2800" dirty="0" smtClean="0"/>
              <a:t>been given </a:t>
            </a:r>
            <a:r>
              <a:rPr lang="en-US" sz="2800" dirty="0" smtClean="0"/>
              <a:t>the right to choose.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Therefore</a:t>
            </a:r>
            <a:r>
              <a:rPr lang="en-US" sz="2800" dirty="0" smtClean="0"/>
              <a:t>, if he wanted to pitch his tent toward </a:t>
            </a:r>
            <a:r>
              <a:rPr lang="en-US" sz="2800" dirty="0" smtClean="0"/>
              <a:t>Sodom, that </a:t>
            </a:r>
            <a:r>
              <a:rPr lang="en-US" sz="2800" dirty="0" smtClean="0"/>
              <a:t>was his right and privilege.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But </a:t>
            </a:r>
            <a:r>
              <a:rPr lang="en-US" sz="2800" dirty="0" smtClean="0"/>
              <a:t>what right did he have to take with him his </a:t>
            </a:r>
            <a:r>
              <a:rPr lang="en-US" sz="2800" dirty="0" smtClean="0"/>
              <a:t>family, his </a:t>
            </a:r>
            <a:r>
              <a:rPr lang="en-US" sz="2800" dirty="0" smtClean="0"/>
              <a:t>herdsmen, and their families?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There </a:t>
            </a:r>
            <a:r>
              <a:rPr lang="en-US" sz="2800" dirty="0" smtClean="0"/>
              <a:t>was a large group who traveled to </a:t>
            </a:r>
            <a:r>
              <a:rPr lang="en-US" sz="2800" dirty="0" smtClean="0"/>
              <a:t>Sodom with </a:t>
            </a:r>
            <a:r>
              <a:rPr lang="en-US" sz="2800" dirty="0" smtClean="0"/>
              <a:t>Lot and lost their lives there. Lot was clearly responsible for this.</a:t>
            </a:r>
            <a:endParaRPr lang="en-US" sz="24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8: Abraham And Lot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B. Lot’s Choice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28600" y="1371600"/>
            <a:ext cx="9144000" cy="5791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600" dirty="0" smtClean="0"/>
              <a:t>    Likewise</a:t>
            </a:r>
            <a:r>
              <a:rPr lang="en-US" sz="2600" dirty="0" smtClean="0"/>
              <a:t>, if a person makes his choice of living in sin and losing his soul </a:t>
            </a:r>
            <a:r>
              <a:rPr lang="en-US" sz="2600" dirty="0" smtClean="0"/>
              <a:t>in Hell</a:t>
            </a:r>
            <a:r>
              <a:rPr lang="en-US" sz="2600" dirty="0" smtClean="0"/>
              <a:t>, he has been given the right to choose. </a:t>
            </a:r>
            <a:endParaRPr lang="en-US" sz="2600" dirty="0" smtClean="0"/>
          </a:p>
          <a:p>
            <a:pPr algn="ctr">
              <a:buNone/>
            </a:pPr>
            <a:endParaRPr lang="en-US" sz="2600" dirty="0" smtClean="0"/>
          </a:p>
          <a:p>
            <a:pPr algn="ctr">
              <a:buNone/>
            </a:pPr>
            <a:r>
              <a:rPr lang="en-US" sz="2600" dirty="0" smtClean="0"/>
              <a:t>  This </a:t>
            </a:r>
            <a:r>
              <a:rPr lang="en-US" sz="2600" dirty="0" smtClean="0"/>
              <a:t>is his rightful privilege. </a:t>
            </a:r>
            <a:endParaRPr lang="en-US" sz="2600" dirty="0" smtClean="0"/>
          </a:p>
          <a:p>
            <a:pPr algn="ctr">
              <a:buNone/>
            </a:pPr>
            <a:endParaRPr lang="en-US" sz="2600" dirty="0" smtClean="0"/>
          </a:p>
          <a:p>
            <a:pPr algn="ctr">
              <a:buNone/>
            </a:pPr>
            <a:r>
              <a:rPr lang="en-US" sz="2600" dirty="0" smtClean="0"/>
              <a:t>     But what right </a:t>
            </a:r>
            <a:r>
              <a:rPr lang="en-US" sz="2600" dirty="0" smtClean="0"/>
              <a:t>does he have to take others with him? </a:t>
            </a:r>
            <a:endParaRPr lang="en-US" sz="2600" dirty="0" smtClean="0"/>
          </a:p>
          <a:p>
            <a:pPr algn="ctr">
              <a:buNone/>
            </a:pPr>
            <a:endParaRPr lang="en-US" sz="2600" dirty="0" smtClean="0"/>
          </a:p>
          <a:p>
            <a:pPr algn="ctr">
              <a:buNone/>
            </a:pPr>
            <a:r>
              <a:rPr lang="en-US" sz="2600" dirty="0" smtClean="0"/>
              <a:t>  One </a:t>
            </a:r>
            <a:r>
              <a:rPr lang="en-US" sz="2600" dirty="0" smtClean="0"/>
              <a:t>will never go to Hell alone.</a:t>
            </a:r>
            <a:endParaRPr lang="en-US" sz="26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8: Abraham And Lot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old coin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598408">
            <a:off x="6281811" y="721208"/>
            <a:ext cx="2563842" cy="19228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C. The Battle Of The Kings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5791200"/>
          </a:xfrm>
        </p:spPr>
        <p:txBody>
          <a:bodyPr>
            <a:noAutofit/>
          </a:bodyPr>
          <a:lstStyle/>
          <a:p>
            <a:r>
              <a:rPr lang="en-US" sz="2300" dirty="0" smtClean="0"/>
              <a:t>Lot </a:t>
            </a:r>
            <a:r>
              <a:rPr lang="en-US" sz="2300" dirty="0" smtClean="0"/>
              <a:t>moved with his family to Sodom to gain </a:t>
            </a:r>
            <a:r>
              <a:rPr lang="en-US" sz="2300" dirty="0" smtClean="0"/>
              <a:t>                         worldly </a:t>
            </a:r>
            <a:r>
              <a:rPr lang="en-US" sz="2300" dirty="0" smtClean="0"/>
              <a:t>possessions and riches. </a:t>
            </a:r>
            <a:endParaRPr lang="en-US" sz="2300" dirty="0" smtClean="0"/>
          </a:p>
          <a:p>
            <a:endParaRPr lang="en-US" sz="2300" dirty="0" smtClean="0"/>
          </a:p>
          <a:p>
            <a:r>
              <a:rPr lang="en-US" sz="2300" dirty="0" smtClean="0"/>
              <a:t>It was </a:t>
            </a:r>
            <a:r>
              <a:rPr lang="en-US" sz="2300" dirty="0" smtClean="0"/>
              <a:t>not long before he lost everything </a:t>
            </a:r>
            <a:r>
              <a:rPr lang="en-US" sz="2300" dirty="0" smtClean="0"/>
              <a:t>                                        he possessed </a:t>
            </a:r>
            <a:r>
              <a:rPr lang="en-US" sz="2300" dirty="0" smtClean="0"/>
              <a:t>because he was in Sodom. </a:t>
            </a:r>
            <a:endParaRPr lang="en-US" sz="2300" dirty="0" smtClean="0"/>
          </a:p>
          <a:p>
            <a:endParaRPr lang="en-US" sz="2300" dirty="0" smtClean="0"/>
          </a:p>
          <a:p>
            <a:r>
              <a:rPr lang="en-US" sz="2300" dirty="0" smtClean="0"/>
              <a:t>He became </a:t>
            </a:r>
            <a:r>
              <a:rPr lang="en-US" sz="2300" dirty="0" smtClean="0"/>
              <a:t>involved in a conflict between four allied kings against five allied kings. </a:t>
            </a:r>
            <a:r>
              <a:rPr lang="en-US" sz="2300" dirty="0" smtClean="0"/>
              <a:t>Lot had </a:t>
            </a:r>
            <a:r>
              <a:rPr lang="en-US" sz="2300" dirty="0" smtClean="0"/>
              <a:t>no business being involved, but he was. </a:t>
            </a:r>
            <a:endParaRPr lang="en-US" sz="2300" dirty="0" smtClean="0"/>
          </a:p>
          <a:p>
            <a:endParaRPr lang="en-US" sz="2300" dirty="0" smtClean="0"/>
          </a:p>
          <a:p>
            <a:r>
              <a:rPr lang="en-US" sz="2300" dirty="0" smtClean="0"/>
              <a:t>Now </a:t>
            </a:r>
            <a:r>
              <a:rPr lang="en-US" sz="2300" dirty="0" smtClean="0"/>
              <a:t>that a time of crisis and need </a:t>
            </a:r>
            <a:r>
              <a:rPr lang="en-US" sz="2300" dirty="0" smtClean="0"/>
              <a:t>had                                     arisen, Lot </a:t>
            </a:r>
            <a:r>
              <a:rPr lang="en-US" sz="2300" dirty="0" smtClean="0"/>
              <a:t>found himself helpless and powerless. </a:t>
            </a:r>
            <a:endParaRPr lang="en-US" sz="2300" dirty="0" smtClean="0"/>
          </a:p>
          <a:p>
            <a:endParaRPr lang="en-US" sz="2300" dirty="0" smtClean="0"/>
          </a:p>
          <a:p>
            <a:r>
              <a:rPr lang="en-US" sz="2300" dirty="0" smtClean="0"/>
              <a:t>This </a:t>
            </a:r>
            <a:r>
              <a:rPr lang="en-US" sz="2300" dirty="0" smtClean="0"/>
              <a:t>lack of power was directly </a:t>
            </a:r>
            <a:r>
              <a:rPr lang="en-US" sz="2300" dirty="0" smtClean="0"/>
              <a:t>due to </a:t>
            </a:r>
            <a:r>
              <a:rPr lang="en-US" sz="2300" dirty="0" smtClean="0"/>
              <a:t>his own compromise with the world. </a:t>
            </a:r>
            <a:endParaRPr lang="en-US" sz="2300" dirty="0" smtClean="0"/>
          </a:p>
          <a:p>
            <a:endParaRPr lang="en-US" sz="2300" dirty="0" smtClean="0"/>
          </a:p>
          <a:p>
            <a:r>
              <a:rPr lang="en-US" sz="2300" dirty="0" smtClean="0"/>
              <a:t>Power </a:t>
            </a:r>
            <a:r>
              <a:rPr lang="en-US" sz="2300" dirty="0" smtClean="0"/>
              <a:t>with God always comes through </a:t>
            </a:r>
            <a:r>
              <a:rPr lang="en-US" sz="2300" dirty="0" smtClean="0"/>
              <a:t>separation from </a:t>
            </a:r>
            <a:r>
              <a:rPr lang="en-US" sz="2300" dirty="0" smtClean="0"/>
              <a:t>the world and fellowship with God.</a:t>
            </a:r>
            <a:endParaRPr lang="en-US" sz="23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</a:t>
            </a:r>
            <a:r>
              <a:rPr lang="en-US" sz="1800" dirty="0" smtClean="0"/>
              <a:t>8: Abraham And Lot                </a:t>
            </a:r>
            <a:r>
              <a:rPr lang="en-US" sz="1800" dirty="0" smtClean="0"/>
              <a:t>Global University of Theological Studies</a:t>
            </a:r>
            <a:endParaRPr lang="en-US" sz="1800" dirty="0"/>
          </a:p>
        </p:txBody>
      </p:sp>
      <p:pic>
        <p:nvPicPr>
          <p:cNvPr id="6" name="Picture 5" descr="maltese-kings-crown.jpg"/>
          <p:cNvPicPr>
            <a:picLocks noChangeAspect="1"/>
          </p:cNvPicPr>
          <p:nvPr/>
        </p:nvPicPr>
        <p:blipFill>
          <a:blip r:embed="rId4" cstate="print"/>
          <a:srcRect t="18056" b="18055"/>
          <a:stretch>
            <a:fillRect/>
          </a:stretch>
        </p:blipFill>
        <p:spPr>
          <a:xfrm rot="1127153">
            <a:off x="7000260" y="4037486"/>
            <a:ext cx="1866051" cy="1192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4647</TotalTime>
  <Words>2345</Words>
  <Application>Microsoft Office PowerPoint</Application>
  <PresentationFormat>On-screen Show (4:3)</PresentationFormat>
  <Paragraphs>257</Paragraphs>
  <Slides>26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Verve</vt:lpstr>
      <vt:lpstr>Genesis</vt:lpstr>
      <vt:lpstr>A. Abraham’s Nephew</vt:lpstr>
      <vt:lpstr>B. Lot’s Choice</vt:lpstr>
      <vt:lpstr>B. Lot’s Choice</vt:lpstr>
      <vt:lpstr>B. Lot’s Choice</vt:lpstr>
      <vt:lpstr>B. Lot’s Choice</vt:lpstr>
      <vt:lpstr>B. Lot’s Choice</vt:lpstr>
      <vt:lpstr>B. Lot’s Choice</vt:lpstr>
      <vt:lpstr>C. The Battle Of The Kings</vt:lpstr>
      <vt:lpstr>C. The Battle Of The Kings</vt:lpstr>
      <vt:lpstr>C. The Battle Of The Kings</vt:lpstr>
      <vt:lpstr>C. The Battle Of The Kings</vt:lpstr>
      <vt:lpstr>D. Melchizedek</vt:lpstr>
      <vt:lpstr>E. Tithing</vt:lpstr>
      <vt:lpstr>F. Hagar</vt:lpstr>
      <vt:lpstr>F. Hagar</vt:lpstr>
      <vt:lpstr>F. Hagar</vt:lpstr>
      <vt:lpstr>F. Hagar</vt:lpstr>
      <vt:lpstr>G. Ninety-Nine Years Of Age</vt:lpstr>
      <vt:lpstr>G. Ninety-Nine Years Of Age</vt:lpstr>
      <vt:lpstr>G. Ninety-Nine Years Of Age</vt:lpstr>
      <vt:lpstr>G. Ninety-Nine Years Of Age</vt:lpstr>
      <vt:lpstr>G. Ninety-Nine Years Of Age</vt:lpstr>
      <vt:lpstr>G. Ninety-Nine Years Of Age</vt:lpstr>
      <vt:lpstr>H. The Destruction Of Sodom And Gomorrah</vt:lpstr>
      <vt:lpstr>H. The Destruction Of Sodom And Gomorrah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Alyssa</dc:creator>
  <cp:lastModifiedBy>Alyssa</cp:lastModifiedBy>
  <cp:revision>187</cp:revision>
  <dcterms:created xsi:type="dcterms:W3CDTF">2012-01-07T19:05:28Z</dcterms:created>
  <dcterms:modified xsi:type="dcterms:W3CDTF">2012-01-14T23:11:23Z</dcterms:modified>
</cp:coreProperties>
</file>