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68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33" autoAdjust="0"/>
    <p:restoredTop sz="94660"/>
  </p:normalViewPr>
  <p:slideViewPr>
    <p:cSldViewPr>
      <p:cViewPr>
        <p:scale>
          <a:sx n="80" d="100"/>
          <a:sy n="80" d="100"/>
        </p:scale>
        <p:origin x="-8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Global University of Theological Studies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71B3C7-3ED2-43DD-B8BE-27B112723D3C}" type="datetimeFigureOut">
              <a:rPr lang="en-US" smtClean="0"/>
              <a:pPr/>
              <a:t>1/14/2012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B97D14-922C-4E0B-B03D-3CAF8CC968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Global University of Theological Studies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1AE9E9-1CF4-419A-AA12-1D163D7FC5EE}" type="datetimeFigureOut">
              <a:rPr lang="en-US" smtClean="0"/>
              <a:pPr/>
              <a:t>1/14/2012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72A694-F7DF-4BFD-A1B1-A34BFB9033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A83A19F-3F12-43F0-BFFC-84B366019807}" type="datetime1">
              <a:rPr lang="en-US" smtClean="0"/>
              <a:pPr/>
              <a:t>1/14/2012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1D4F7-AAF7-4188-82C1-60238C700AED}" type="datetime1">
              <a:rPr lang="en-US" smtClean="0"/>
              <a:pPr/>
              <a:t>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9B454-983A-4D80-8BCA-2034AE90198B}" type="datetime1">
              <a:rPr lang="en-US" smtClean="0"/>
              <a:pPr/>
              <a:t>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68C66CE-78E9-49C7-91D6-883546CF9BBA}" type="datetime1">
              <a:rPr lang="en-US" smtClean="0"/>
              <a:pPr/>
              <a:t>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0BD41B8-0E65-49F0-A010-0C8CF9B37566}" type="datetime1">
              <a:rPr lang="en-US" smtClean="0"/>
              <a:pPr/>
              <a:t>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C3420FC-47EE-4ED6-A4AD-91AAFDFDED61}" type="datetime1">
              <a:rPr lang="en-US" smtClean="0"/>
              <a:pPr/>
              <a:t>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96BCD2A-C71E-469F-90ED-013F9E141C08}" type="datetime1">
              <a:rPr lang="en-US" smtClean="0"/>
              <a:pPr/>
              <a:t>1/14/2012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A046B-DF64-4001-ABC4-E0A29F6BCD25}" type="datetime1">
              <a:rPr lang="en-US" smtClean="0"/>
              <a:pPr/>
              <a:t>1/14/2012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6570C53-3192-4F37-ACE4-24D96E1C3CA7}" type="datetime1">
              <a:rPr lang="en-US" smtClean="0"/>
              <a:pPr/>
              <a:t>1/14/2012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53F5044-041D-4C5E-9684-3C52B78FF325}" type="datetime1">
              <a:rPr lang="en-US" smtClean="0"/>
              <a:pPr/>
              <a:t>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0D525C8-3ED1-4BCF-9A6C-09D791CF4212}" type="datetime1">
              <a:rPr lang="en-US" smtClean="0"/>
              <a:pPr/>
              <a:t>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2894331-6742-4CA5-86CA-FE6919338613}" type="datetime1">
              <a:rPr lang="en-US" smtClean="0"/>
              <a:pPr/>
              <a:t>1/14/2012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362200"/>
            <a:ext cx="8305800" cy="1828800"/>
          </a:xfrm>
        </p:spPr>
        <p:txBody>
          <a:bodyPr>
            <a:noAutofit/>
          </a:bodyPr>
          <a:lstStyle/>
          <a:p>
            <a:pPr algn="ctr"/>
            <a:r>
              <a:rPr lang="en-US" sz="13000" spc="600" dirty="0" smtClean="0">
                <a:solidFill>
                  <a:schemeClr val="tx1"/>
                </a:solidFill>
              </a:rPr>
              <a:t>Genesis</a:t>
            </a:r>
            <a:endParaRPr lang="en-US" sz="13000" spc="6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344" y="6019800"/>
            <a:ext cx="9060656" cy="1371600"/>
          </a:xfrm>
        </p:spPr>
        <p:txBody>
          <a:bodyPr>
            <a:noAutofit/>
          </a:bodyPr>
          <a:lstStyle/>
          <a:p>
            <a:pPr algn="l"/>
            <a:r>
              <a:rPr lang="en-US" sz="43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Lesson </a:t>
            </a:r>
            <a:r>
              <a:rPr lang="en-US" sz="43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11: Jacob Becomes Israel</a:t>
            </a:r>
            <a:endParaRPr lang="en-US" sz="43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609600" y="168275"/>
            <a:ext cx="7924800" cy="365125"/>
          </a:xfrm>
        </p:spPr>
        <p:txBody>
          <a:bodyPr/>
          <a:lstStyle/>
          <a:p>
            <a:r>
              <a:rPr lang="en-US" sz="3200" dirty="0" smtClean="0"/>
              <a:t>Global University of Theological Studies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400" dirty="0" smtClean="0"/>
              <a:t>C. Jacob At </a:t>
            </a:r>
            <a:r>
              <a:rPr lang="en-US" sz="3400" dirty="0" err="1" smtClean="0"/>
              <a:t>Peniel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895600"/>
            <a:ext cx="9144000" cy="5791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Jacob accused </a:t>
            </a:r>
            <a:r>
              <a:rPr lang="en-US" sz="2400" dirty="0" err="1" smtClean="0"/>
              <a:t>Laban</a:t>
            </a:r>
            <a:r>
              <a:rPr lang="en-US" sz="2400" dirty="0" smtClean="0"/>
              <a:t> that he had changed his wages ten times during </a:t>
            </a:r>
            <a:r>
              <a:rPr lang="en-US" sz="2400" dirty="0" smtClean="0"/>
              <a:t>the twenty </a:t>
            </a:r>
            <a:r>
              <a:rPr lang="en-US" sz="2400" dirty="0" smtClean="0"/>
              <a:t>years.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Finally</a:t>
            </a:r>
            <a:r>
              <a:rPr lang="en-US" sz="2400" dirty="0" smtClean="0"/>
              <a:t>, the two men became reconciled, made a covenant, and </a:t>
            </a:r>
            <a:r>
              <a:rPr lang="en-US" sz="2400" dirty="0" smtClean="0"/>
              <a:t>erected a </a:t>
            </a:r>
            <a:r>
              <a:rPr lang="en-US" sz="2400" dirty="0" smtClean="0"/>
              <a:t>memorial.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err="1" smtClean="0"/>
              <a:t>Laban</a:t>
            </a:r>
            <a:r>
              <a:rPr lang="en-US" sz="2400" dirty="0" smtClean="0"/>
              <a:t> </a:t>
            </a:r>
            <a:r>
              <a:rPr lang="en-US" sz="2400" dirty="0" smtClean="0"/>
              <a:t>kissed his daughters, blessed them, and returned home.</a:t>
            </a:r>
            <a:endParaRPr lang="en-US" sz="24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11: Jacob Becomes Israel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pic>
        <p:nvPicPr>
          <p:cNvPr id="6" name="Picture 5" descr="300px-Foster_Bible_Pictures_0044-2_Jacob_Talks_with_Laban.jpg"/>
          <p:cNvPicPr>
            <a:picLocks noChangeAspect="1"/>
          </p:cNvPicPr>
          <p:nvPr/>
        </p:nvPicPr>
        <p:blipFill>
          <a:blip r:embed="rId3" cstate="print"/>
          <a:srcRect l="2000" t="1282" r="2000" b="3846"/>
          <a:stretch>
            <a:fillRect/>
          </a:stretch>
        </p:blipFill>
        <p:spPr>
          <a:xfrm rot="21145758">
            <a:off x="415014" y="714642"/>
            <a:ext cx="2617102" cy="2017350"/>
          </a:xfrm>
          <a:prstGeom prst="rect">
            <a:avLst/>
          </a:prstGeom>
        </p:spPr>
      </p:pic>
      <p:pic>
        <p:nvPicPr>
          <p:cNvPr id="7" name="Picture 6" descr="jacob-laban-hea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27698">
            <a:off x="4788752" y="199539"/>
            <a:ext cx="3814662" cy="26460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400" dirty="0" smtClean="0"/>
              <a:t>C. Jacob At </a:t>
            </a:r>
            <a:r>
              <a:rPr lang="en-US" sz="3400" dirty="0" err="1" smtClean="0"/>
              <a:t>Peniel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5791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Soon Jacob learned that he was facing trouble. </a:t>
            </a:r>
            <a:endParaRPr lang="en-US" sz="2400" dirty="0" smtClean="0"/>
          </a:p>
          <a:p>
            <a:endParaRPr lang="en-US" sz="2000" dirty="0" smtClean="0"/>
          </a:p>
          <a:p>
            <a:r>
              <a:rPr lang="en-US" sz="2400" dirty="0" smtClean="0"/>
              <a:t>He </a:t>
            </a:r>
            <a:r>
              <a:rPr lang="en-US" sz="2400" dirty="0" smtClean="0"/>
              <a:t>had made peace with </a:t>
            </a:r>
            <a:r>
              <a:rPr lang="en-US" sz="2400" dirty="0" smtClean="0"/>
              <a:t>his father-in-law</a:t>
            </a:r>
            <a:r>
              <a:rPr lang="en-US" sz="2400" dirty="0" smtClean="0"/>
              <a:t>, but now he heard that his brother, Esau, was coming to meet him </a:t>
            </a:r>
            <a:r>
              <a:rPr lang="en-US" sz="2400" dirty="0" smtClean="0"/>
              <a:t>with four </a:t>
            </a:r>
            <a:r>
              <a:rPr lang="en-US" sz="2400" dirty="0" smtClean="0"/>
              <a:t>hundred men. </a:t>
            </a:r>
            <a:endParaRPr lang="en-US" sz="2400" dirty="0" smtClean="0"/>
          </a:p>
          <a:p>
            <a:endParaRPr lang="en-US" sz="2000" dirty="0" smtClean="0"/>
          </a:p>
          <a:p>
            <a:r>
              <a:rPr lang="en-US" sz="2400" dirty="0" smtClean="0"/>
              <a:t>Jacob </a:t>
            </a:r>
            <a:r>
              <a:rPr lang="en-US" sz="2400" dirty="0" smtClean="0"/>
              <a:t>was afraid and his need was great. </a:t>
            </a:r>
            <a:r>
              <a:rPr lang="en-US" sz="2400" dirty="0" smtClean="0"/>
              <a:t>Jacob </a:t>
            </a:r>
            <a:r>
              <a:rPr lang="en-US" sz="2400" dirty="0" smtClean="0"/>
              <a:t>sent on </a:t>
            </a:r>
            <a:r>
              <a:rPr lang="en-US" sz="2400" dirty="0" smtClean="0"/>
              <a:t>ahead peace </a:t>
            </a:r>
            <a:r>
              <a:rPr lang="en-US" sz="2400" dirty="0" smtClean="0"/>
              <a:t>offerings and presents for Esau.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He thought </a:t>
            </a:r>
            <a:r>
              <a:rPr lang="en-US" sz="2400" dirty="0" smtClean="0"/>
              <a:t>that these would appease Esau</a:t>
            </a:r>
            <a:r>
              <a:rPr lang="en-US" sz="2400" dirty="0" smtClean="0"/>
              <a:t>. (</a:t>
            </a:r>
            <a:r>
              <a:rPr lang="en-US" sz="2400" dirty="0" smtClean="0"/>
              <a:t>See Genesis 32:20.)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Finally</a:t>
            </a:r>
            <a:r>
              <a:rPr lang="en-US" sz="2400" dirty="0" smtClean="0"/>
              <a:t>, he sent his wives and children ahead and he was </a:t>
            </a:r>
            <a:r>
              <a:rPr lang="en-US" sz="2400" dirty="0" smtClean="0"/>
              <a:t>left alone</a:t>
            </a:r>
            <a:r>
              <a:rPr lang="en-US" sz="2400" dirty="0" smtClean="0"/>
              <a:t>.</a:t>
            </a:r>
            <a:endParaRPr lang="en-US" sz="24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11: Jacob Becomes Israel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jacobwrestlestheangel-durer.jpg"/>
          <p:cNvPicPr>
            <a:picLocks noChangeAspect="1"/>
          </p:cNvPicPr>
          <p:nvPr/>
        </p:nvPicPr>
        <p:blipFill>
          <a:blip r:embed="rId3" cstate="print"/>
          <a:srcRect b="11945"/>
          <a:stretch>
            <a:fillRect/>
          </a:stretch>
        </p:blipFill>
        <p:spPr>
          <a:xfrm rot="239911">
            <a:off x="5960280" y="248134"/>
            <a:ext cx="2885264" cy="31953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400" dirty="0" smtClean="0"/>
              <a:t>C. Jacob At </a:t>
            </a:r>
            <a:r>
              <a:rPr lang="en-US" sz="3400" dirty="0" err="1" smtClean="0"/>
              <a:t>Peniel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5791200"/>
          </a:xfrm>
        </p:spPr>
        <p:txBody>
          <a:bodyPr>
            <a:noAutofit/>
          </a:bodyPr>
          <a:lstStyle/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At </a:t>
            </a:r>
            <a:r>
              <a:rPr lang="en-US" sz="2400" dirty="0" smtClean="0"/>
              <a:t>this time, Jacob had one of his </a:t>
            </a:r>
            <a:r>
              <a:rPr lang="en-US" sz="2400" dirty="0" smtClean="0"/>
              <a:t>                                   greatest </a:t>
            </a:r>
            <a:r>
              <a:rPr lang="en-US" sz="2400" dirty="0" smtClean="0"/>
              <a:t>spiritual experiences. 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i="1" dirty="0" smtClean="0">
                <a:solidFill>
                  <a:srgbClr val="FFC000"/>
                </a:solidFill>
              </a:rPr>
              <a:t>“</a:t>
            </a:r>
            <a:r>
              <a:rPr lang="en-US" sz="2400" i="1" dirty="0" smtClean="0">
                <a:solidFill>
                  <a:srgbClr val="FFC000"/>
                </a:solidFill>
              </a:rPr>
              <a:t>And Jacob </a:t>
            </a:r>
            <a:r>
              <a:rPr lang="en-US" sz="2400" i="1" dirty="0" smtClean="0">
                <a:solidFill>
                  <a:srgbClr val="FFC000"/>
                </a:solidFill>
              </a:rPr>
              <a:t>was left </a:t>
            </a:r>
            <a:r>
              <a:rPr lang="en-US" sz="2400" i="1" dirty="0" smtClean="0">
                <a:solidFill>
                  <a:srgbClr val="FFC000"/>
                </a:solidFill>
              </a:rPr>
              <a:t>alone; and there wrestled a man with him until the breaking of the day” </a:t>
            </a:r>
            <a:r>
              <a:rPr lang="en-US" sz="2400" dirty="0" smtClean="0">
                <a:solidFill>
                  <a:srgbClr val="FFC000"/>
                </a:solidFill>
              </a:rPr>
              <a:t>(</a:t>
            </a:r>
            <a:r>
              <a:rPr lang="en-US" sz="2400" dirty="0" smtClean="0">
                <a:solidFill>
                  <a:srgbClr val="FFC000"/>
                </a:solidFill>
              </a:rPr>
              <a:t>Genesis 32:24) 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This </a:t>
            </a:r>
            <a:r>
              <a:rPr lang="en-US" sz="2400" dirty="0" smtClean="0"/>
              <a:t>man who wrestled with Jacob was a theophany of God.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We </a:t>
            </a:r>
            <a:r>
              <a:rPr lang="en-US" sz="2400" dirty="0" smtClean="0"/>
              <a:t>should </a:t>
            </a:r>
            <a:r>
              <a:rPr lang="en-US" sz="2400" dirty="0" smtClean="0"/>
              <a:t>note that </a:t>
            </a:r>
            <a:r>
              <a:rPr lang="en-US" sz="2400" dirty="0" smtClean="0"/>
              <a:t>it was not Jacob wrestling with the angel, but the angel with him.</a:t>
            </a:r>
            <a:endParaRPr lang="en-US" sz="24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11: Jacob Becomes Israel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400" dirty="0" smtClean="0"/>
              <a:t>C. Jacob At </a:t>
            </a:r>
            <a:r>
              <a:rPr lang="en-US" sz="3400" dirty="0" err="1" smtClean="0"/>
              <a:t>Peniel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5791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Jacob’s </a:t>
            </a:r>
            <a:r>
              <a:rPr lang="en-US" sz="2400" dirty="0" smtClean="0"/>
              <a:t>resistance had </a:t>
            </a:r>
            <a:r>
              <a:rPr lang="en-US" sz="2400" dirty="0" smtClean="0"/>
              <a:t>to be overcome and his opposition broken down. </a:t>
            </a:r>
            <a:r>
              <a:rPr lang="en-US" sz="2400" dirty="0" smtClean="0"/>
              <a:t>Finally </a:t>
            </a:r>
            <a:r>
              <a:rPr lang="en-US" sz="2400" dirty="0" smtClean="0"/>
              <a:t>Jacob realized </a:t>
            </a:r>
            <a:r>
              <a:rPr lang="en-US" sz="2400" dirty="0" smtClean="0"/>
              <a:t>his helplessness</a:t>
            </a:r>
            <a:r>
              <a:rPr lang="en-US" sz="2400" dirty="0" smtClean="0"/>
              <a:t>; he ceased to strive and began to cling. </a:t>
            </a:r>
            <a:endParaRPr lang="en-US" sz="2400" dirty="0" smtClean="0"/>
          </a:p>
          <a:p>
            <a:endParaRPr lang="en-US" sz="1800" dirty="0" smtClean="0"/>
          </a:p>
          <a:p>
            <a:r>
              <a:rPr lang="en-US" sz="2400" dirty="0" smtClean="0"/>
              <a:t>Then </a:t>
            </a:r>
            <a:r>
              <a:rPr lang="en-US" sz="2400" dirty="0" smtClean="0"/>
              <a:t>came the </a:t>
            </a:r>
            <a:r>
              <a:rPr lang="en-US" sz="2400" dirty="0" smtClean="0"/>
              <a:t>blessing—new power</a:t>
            </a:r>
            <a:r>
              <a:rPr lang="en-US" sz="2400" dirty="0" smtClean="0"/>
              <a:t>, new name. </a:t>
            </a:r>
            <a:endParaRPr lang="en-US" sz="2400" dirty="0" smtClean="0"/>
          </a:p>
          <a:p>
            <a:endParaRPr lang="en-US" sz="1800" dirty="0" smtClean="0"/>
          </a:p>
          <a:p>
            <a:r>
              <a:rPr lang="en-US" sz="2400" dirty="0" smtClean="0"/>
              <a:t>His </a:t>
            </a:r>
            <a:r>
              <a:rPr lang="en-US" sz="2400" dirty="0" smtClean="0"/>
              <a:t>name was changed from Jacob to Israel, for he had power </a:t>
            </a:r>
            <a:r>
              <a:rPr lang="en-US" sz="2400" dirty="0" smtClean="0"/>
              <a:t>with God </a:t>
            </a:r>
            <a:r>
              <a:rPr lang="en-US" sz="2400" dirty="0" smtClean="0"/>
              <a:t>and had prevailed</a:t>
            </a:r>
            <a:r>
              <a:rPr lang="en-US" sz="2400" dirty="0" smtClean="0"/>
              <a:t>.</a:t>
            </a:r>
          </a:p>
          <a:p>
            <a:endParaRPr lang="en-US" sz="1800" dirty="0" smtClean="0">
              <a:solidFill>
                <a:srgbClr val="FFC000"/>
              </a:solidFill>
            </a:endParaRPr>
          </a:p>
          <a:p>
            <a:r>
              <a:rPr lang="en-US" sz="2400" dirty="0" smtClean="0"/>
              <a:t>Jacob named the place </a:t>
            </a:r>
            <a:r>
              <a:rPr lang="en-US" sz="2400" dirty="0" err="1" smtClean="0"/>
              <a:t>Peniel</a:t>
            </a:r>
            <a:r>
              <a:rPr lang="en-US" sz="2400" dirty="0" smtClean="0"/>
              <a:t>, for he had seen God face to face and his life </a:t>
            </a:r>
            <a:r>
              <a:rPr lang="en-US" sz="2400" dirty="0" smtClean="0"/>
              <a:t>had been </a:t>
            </a:r>
            <a:r>
              <a:rPr lang="en-US" sz="2400" dirty="0" smtClean="0"/>
              <a:t>preserved. </a:t>
            </a:r>
            <a:endParaRPr lang="en-US" sz="2400" dirty="0" smtClean="0"/>
          </a:p>
          <a:p>
            <a:endParaRPr lang="en-US" sz="1800" dirty="0" smtClean="0"/>
          </a:p>
          <a:p>
            <a:r>
              <a:rPr lang="en-US" sz="2400" dirty="0" smtClean="0"/>
              <a:t>Jacob </a:t>
            </a:r>
            <a:r>
              <a:rPr lang="en-US" sz="2400" dirty="0" smtClean="0"/>
              <a:t>had “prayed through” and was now ready for the trial that </a:t>
            </a:r>
            <a:r>
              <a:rPr lang="en-US" sz="2400" dirty="0" smtClean="0"/>
              <a:t>lay ahead</a:t>
            </a:r>
            <a:r>
              <a:rPr lang="en-US" sz="2400" dirty="0" smtClean="0"/>
              <a:t>.</a:t>
            </a:r>
            <a:endParaRPr lang="en-US" sz="24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11: Jacob Becomes Israel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400" dirty="0" smtClean="0"/>
              <a:t>D. Back To Bethel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7912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400" dirty="0" smtClean="0"/>
              <a:t>For twenty long years Jacob had nursed a guilty conscience. </a:t>
            </a:r>
            <a:endParaRPr lang="en-US" sz="2400" dirty="0" smtClean="0"/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He </a:t>
            </a:r>
            <a:r>
              <a:rPr lang="en-US" sz="2400" dirty="0" smtClean="0"/>
              <a:t>dreaded </a:t>
            </a:r>
            <a:r>
              <a:rPr lang="en-US" sz="2400" dirty="0" smtClean="0"/>
              <a:t>and feared </a:t>
            </a:r>
            <a:r>
              <a:rPr lang="en-US" sz="2400" dirty="0" smtClean="0"/>
              <a:t>meeting his brother. </a:t>
            </a:r>
            <a:endParaRPr lang="en-US" sz="2400" dirty="0" smtClean="0"/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However</a:t>
            </a:r>
            <a:r>
              <a:rPr lang="en-US" sz="2400" dirty="0" smtClean="0"/>
              <a:t>, after </a:t>
            </a:r>
            <a:r>
              <a:rPr lang="en-US" sz="2400" dirty="0" err="1" smtClean="0"/>
              <a:t>Peniel</a:t>
            </a:r>
            <a:r>
              <a:rPr lang="en-US" sz="2400" dirty="0" smtClean="0"/>
              <a:t>, Jacob was a changed man. </a:t>
            </a:r>
            <a:endParaRPr lang="en-US" sz="2400" dirty="0" smtClean="0"/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He had been </a:t>
            </a:r>
            <a:r>
              <a:rPr lang="en-US" sz="2400" dirty="0" smtClean="0"/>
              <a:t>taught to surrender and cling to God instead of relying upon his own ability. </a:t>
            </a:r>
            <a:endParaRPr lang="en-US" sz="2400" dirty="0" smtClean="0"/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He was </a:t>
            </a:r>
            <a:r>
              <a:rPr lang="en-US" sz="2400" dirty="0" smtClean="0"/>
              <a:t>now ready to meet Esau.</a:t>
            </a:r>
            <a:endParaRPr lang="en-US" sz="24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11: Jacob Becomes Israel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400" dirty="0" smtClean="0"/>
              <a:t>D. Back To Bethel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791200"/>
          </a:xfrm>
        </p:spPr>
        <p:txBody>
          <a:bodyPr>
            <a:noAutofit/>
          </a:bodyPr>
          <a:lstStyle/>
          <a:p>
            <a:r>
              <a:rPr lang="en-US" sz="2600" dirty="0" smtClean="0"/>
              <a:t>Jacob passed over the </a:t>
            </a:r>
            <a:r>
              <a:rPr lang="en-US" sz="2600" dirty="0" smtClean="0"/>
              <a:t>                                                                 brook </a:t>
            </a:r>
            <a:r>
              <a:rPr lang="en-US" sz="2600" dirty="0" err="1" smtClean="0"/>
              <a:t>Jabbok</a:t>
            </a:r>
            <a:r>
              <a:rPr lang="en-US" sz="2600" dirty="0" smtClean="0"/>
              <a:t> and </a:t>
            </a:r>
            <a:r>
              <a:rPr lang="en-US" sz="2600" dirty="0" smtClean="0"/>
              <a:t>                                                              rejoined </a:t>
            </a:r>
            <a:r>
              <a:rPr lang="en-US" sz="2600" dirty="0" smtClean="0"/>
              <a:t>his family.  </a:t>
            </a:r>
            <a:endParaRPr lang="en-US" sz="2600" dirty="0" smtClean="0"/>
          </a:p>
          <a:p>
            <a:endParaRPr lang="en-US" sz="2600" dirty="0" smtClean="0"/>
          </a:p>
          <a:p>
            <a:r>
              <a:rPr lang="en-US" sz="2600" dirty="0" smtClean="0"/>
              <a:t>Almost </a:t>
            </a:r>
            <a:r>
              <a:rPr lang="en-US" sz="2600" dirty="0" smtClean="0"/>
              <a:t>at once </a:t>
            </a:r>
            <a:r>
              <a:rPr lang="en-US" sz="2600" dirty="0" smtClean="0"/>
              <a:t>he saw                                                   Esau </a:t>
            </a:r>
            <a:r>
              <a:rPr lang="en-US" sz="2600" dirty="0" smtClean="0"/>
              <a:t>coming with four </a:t>
            </a:r>
            <a:r>
              <a:rPr lang="en-US" sz="2600" dirty="0" smtClean="0"/>
              <a:t>                                                     hundred </a:t>
            </a:r>
            <a:r>
              <a:rPr lang="en-US" sz="2600" dirty="0" smtClean="0"/>
              <a:t>men. </a:t>
            </a:r>
            <a:endParaRPr lang="en-US" sz="2600" dirty="0" smtClean="0"/>
          </a:p>
          <a:p>
            <a:endParaRPr lang="en-US" sz="2600" dirty="0" smtClean="0"/>
          </a:p>
          <a:p>
            <a:r>
              <a:rPr lang="en-US" sz="2600" dirty="0" smtClean="0"/>
              <a:t>Jacob </a:t>
            </a:r>
            <a:r>
              <a:rPr lang="en-US" sz="2600" dirty="0" smtClean="0"/>
              <a:t>had only enough time to arrange </a:t>
            </a:r>
            <a:r>
              <a:rPr lang="en-US" sz="2600" dirty="0" smtClean="0"/>
              <a:t>his family</a:t>
            </a:r>
            <a:r>
              <a:rPr lang="en-US" sz="2600" dirty="0" smtClean="0"/>
              <a:t>, placing in the rear those whom he loved the most. </a:t>
            </a:r>
            <a:endParaRPr lang="en-US" sz="2600" dirty="0" smtClean="0"/>
          </a:p>
          <a:p>
            <a:endParaRPr lang="en-US" sz="24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11: Jacob Becomes Israel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pic>
        <p:nvPicPr>
          <p:cNvPr id="6" name="Picture 5" descr="Tissot_Jacob_Sees_Esau_Coming_to_Meet_Hi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19600" y="1219200"/>
            <a:ext cx="4495800" cy="32228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400" dirty="0" smtClean="0"/>
              <a:t>D. Back To Bethel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791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As he drew near to Esau, </a:t>
            </a:r>
            <a:r>
              <a:rPr lang="en-US" sz="2400" dirty="0" smtClean="0"/>
              <a:t>he bowed </a:t>
            </a:r>
            <a:r>
              <a:rPr lang="en-US" sz="2400" dirty="0" smtClean="0"/>
              <a:t>to the ground seven times.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He </a:t>
            </a:r>
            <a:r>
              <a:rPr lang="en-US" sz="2400" dirty="0" smtClean="0"/>
              <a:t>seemed anxious to impress Esau that he </a:t>
            </a:r>
            <a:r>
              <a:rPr lang="en-US" sz="2400" dirty="0" smtClean="0"/>
              <a:t>was willing </a:t>
            </a:r>
            <a:r>
              <a:rPr lang="en-US" sz="2400" dirty="0" smtClean="0"/>
              <a:t>to be subordinate to him.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The </a:t>
            </a:r>
            <a:r>
              <a:rPr lang="en-US" sz="2400" dirty="0" smtClean="0"/>
              <a:t>brothers met and the </a:t>
            </a:r>
            <a:r>
              <a:rPr lang="en-US" sz="2400" dirty="0" smtClean="0"/>
              <a:t>                                                   reconciliation </a:t>
            </a:r>
            <a:r>
              <a:rPr lang="en-US" sz="2400" dirty="0" smtClean="0"/>
              <a:t>appeared </a:t>
            </a:r>
            <a:r>
              <a:rPr lang="en-US" sz="2400" dirty="0" smtClean="0"/>
              <a:t>to be                                         genuine</a:t>
            </a:r>
            <a:r>
              <a:rPr lang="en-US" sz="2400" dirty="0" smtClean="0"/>
              <a:t>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However</a:t>
            </a:r>
            <a:r>
              <a:rPr lang="en-US" sz="2400" dirty="0" smtClean="0"/>
              <a:t>, Jacob was quite hypocritical. He was chiefly interested </a:t>
            </a:r>
            <a:r>
              <a:rPr lang="en-US" sz="2400" dirty="0" smtClean="0"/>
              <a:t>in appeasing </a:t>
            </a:r>
            <a:r>
              <a:rPr lang="en-US" sz="2400" dirty="0" smtClean="0"/>
              <a:t>Esau’s wrath and winning the safety of himself and his family.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11: Jacob Becomes Israel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pic>
        <p:nvPicPr>
          <p:cNvPr id="7" name="Picture 6" descr="the-meeting-of-esau-and-jaco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39271" y="2667000"/>
            <a:ext cx="3599929" cy="236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400" dirty="0" smtClean="0"/>
              <a:t>D. Back To Bethel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791200"/>
          </a:xfrm>
        </p:spPr>
        <p:txBody>
          <a:bodyPr>
            <a:noAutofit/>
          </a:bodyPr>
          <a:lstStyle/>
          <a:p>
            <a:r>
              <a:rPr lang="en-US" sz="2300" dirty="0" smtClean="0"/>
              <a:t>Esau offered to escort Jacob on his way home. </a:t>
            </a:r>
            <a:endParaRPr lang="en-US" sz="2300" dirty="0" smtClean="0"/>
          </a:p>
          <a:p>
            <a:endParaRPr lang="en-US" sz="2300" dirty="0" smtClean="0"/>
          </a:p>
          <a:p>
            <a:r>
              <a:rPr lang="en-US" sz="2300" dirty="0" smtClean="0"/>
              <a:t>Jacob </a:t>
            </a:r>
            <a:r>
              <a:rPr lang="en-US" sz="2300" dirty="0" smtClean="0"/>
              <a:t>revealed his old nature </a:t>
            </a:r>
            <a:r>
              <a:rPr lang="en-US" sz="2300" dirty="0" smtClean="0"/>
              <a:t>of suspicion </a:t>
            </a:r>
            <a:r>
              <a:rPr lang="en-US" sz="2300" dirty="0" smtClean="0"/>
              <a:t>and distrust. He made many excuses and promised Esau that he would follow</a:t>
            </a:r>
            <a:r>
              <a:rPr lang="en-US" sz="2300" dirty="0" smtClean="0"/>
              <a:t>.</a:t>
            </a:r>
          </a:p>
          <a:p>
            <a:endParaRPr lang="en-US" sz="2300" dirty="0" smtClean="0"/>
          </a:p>
          <a:p>
            <a:r>
              <a:rPr lang="en-US" sz="2300" dirty="0" smtClean="0"/>
              <a:t>While he promised Esau to follow, he planned otherwise. The dust of Esau’s </a:t>
            </a:r>
            <a:r>
              <a:rPr lang="en-US" sz="2300" dirty="0" smtClean="0"/>
              <a:t>party had </a:t>
            </a:r>
            <a:r>
              <a:rPr lang="en-US" sz="2300" dirty="0" smtClean="0"/>
              <a:t>hardly settled over the horizon when he started traveling in the opposite direction</a:t>
            </a:r>
            <a:r>
              <a:rPr lang="en-US" sz="2300" dirty="0" smtClean="0"/>
              <a:t>.</a:t>
            </a:r>
          </a:p>
          <a:p>
            <a:endParaRPr lang="en-US" sz="2300" dirty="0" smtClean="0"/>
          </a:p>
          <a:p>
            <a:r>
              <a:rPr lang="en-US" sz="2300" dirty="0" smtClean="0"/>
              <a:t>Instead of going southeast, he went directly opposite, northwest. This falsehood </a:t>
            </a:r>
            <a:r>
              <a:rPr lang="en-US" sz="2300" dirty="0" smtClean="0"/>
              <a:t>was absolutely </a:t>
            </a:r>
            <a:r>
              <a:rPr lang="en-US" sz="2300" dirty="0" smtClean="0"/>
              <a:t>inexcusable. </a:t>
            </a:r>
            <a:endParaRPr lang="en-US" sz="2300" dirty="0" smtClean="0"/>
          </a:p>
          <a:p>
            <a:endParaRPr lang="en-US" sz="2300" dirty="0" smtClean="0"/>
          </a:p>
          <a:p>
            <a:r>
              <a:rPr lang="en-US" sz="2300" dirty="0" smtClean="0"/>
              <a:t>This </a:t>
            </a:r>
            <a:r>
              <a:rPr lang="en-US" sz="2300" dirty="0" smtClean="0"/>
              <a:t>shows us that Jacob needed still another experience </a:t>
            </a:r>
            <a:r>
              <a:rPr lang="en-US" sz="2300" dirty="0" smtClean="0"/>
              <a:t>with God</a:t>
            </a:r>
            <a:r>
              <a:rPr lang="en-US" sz="2300" dirty="0" smtClean="0"/>
              <a:t>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11: Jacob Becomes Israel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braham_and_Lot_Divide_The_Lan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898330" flipH="1">
            <a:off x="6459545" y="3787330"/>
            <a:ext cx="2156686" cy="25993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400" dirty="0" smtClean="0"/>
              <a:t>D. Back To Bethel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5791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Because Jacob did not travel on to Bethel, he had to suffer some very </a:t>
            </a:r>
            <a:r>
              <a:rPr lang="en-US" sz="2400" dirty="0" smtClean="0"/>
              <a:t>bitter experiences</a:t>
            </a:r>
            <a:r>
              <a:rPr lang="en-US" sz="2400" dirty="0" smtClean="0"/>
              <a:t>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He </a:t>
            </a:r>
            <a:r>
              <a:rPr lang="en-US" sz="2400" dirty="0" smtClean="0"/>
              <a:t>made his home for a time at Succoth and then moved on to a city </a:t>
            </a:r>
            <a:r>
              <a:rPr lang="en-US" sz="2400" dirty="0" smtClean="0"/>
              <a:t>of </a:t>
            </a:r>
            <a:r>
              <a:rPr lang="en-US" sz="2400" dirty="0" err="1" smtClean="0"/>
              <a:t>Shechem</a:t>
            </a:r>
            <a:r>
              <a:rPr lang="en-US" sz="2400" dirty="0" smtClean="0"/>
              <a:t>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He </a:t>
            </a:r>
            <a:r>
              <a:rPr lang="en-US" sz="2400" dirty="0" smtClean="0"/>
              <a:t>bought property and settled quite close to the Canaanites.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He followed the </a:t>
            </a:r>
            <a:r>
              <a:rPr lang="en-US" sz="2400" dirty="0" smtClean="0"/>
              <a:t>example of Lot, who </a:t>
            </a:r>
            <a:r>
              <a:rPr lang="en-US" sz="2400" dirty="0" smtClean="0"/>
              <a:t>                              pitched </a:t>
            </a:r>
            <a:r>
              <a:rPr lang="en-US" sz="2400" dirty="0" smtClean="0"/>
              <a:t>his tent toward Sodom for </a:t>
            </a:r>
            <a:r>
              <a:rPr lang="en-US" sz="2400" dirty="0" smtClean="0"/>
              <a:t>                                     material </a:t>
            </a:r>
            <a:r>
              <a:rPr lang="en-US" sz="2400" dirty="0" smtClean="0"/>
              <a:t>gain, and as </a:t>
            </a:r>
            <a:r>
              <a:rPr lang="en-US" sz="2400" dirty="0" smtClean="0"/>
              <a:t>a result                                             experienced </a:t>
            </a:r>
            <a:r>
              <a:rPr lang="en-US" sz="2400" dirty="0" smtClean="0"/>
              <a:t>trouble and heartache </a:t>
            </a:r>
            <a:r>
              <a:rPr lang="en-US" sz="2400" dirty="0" smtClean="0"/>
              <a:t>                                with </a:t>
            </a:r>
            <a:r>
              <a:rPr lang="en-US" sz="2400" dirty="0" smtClean="0"/>
              <a:t>his family.</a:t>
            </a:r>
            <a:endParaRPr lang="en-US" sz="23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11: Jacob Becomes Israel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he-red-tent.jpg"/>
          <p:cNvPicPr>
            <a:picLocks noChangeAspect="1"/>
          </p:cNvPicPr>
          <p:nvPr/>
        </p:nvPicPr>
        <p:blipFill>
          <a:blip r:embed="rId3" cstate="print"/>
          <a:srcRect r="3333" b="1913"/>
          <a:stretch>
            <a:fillRect/>
          </a:stretch>
        </p:blipFill>
        <p:spPr>
          <a:xfrm rot="20989216">
            <a:off x="6019800" y="151244"/>
            <a:ext cx="1447800" cy="224034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91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His only daughter, Dinah, </a:t>
            </a:r>
            <a:r>
              <a:rPr lang="en-US" sz="2400" dirty="0" smtClean="0"/>
              <a:t>was ruined</a:t>
            </a:r>
            <a:r>
              <a:rPr lang="en-US" sz="2400" dirty="0" smtClean="0"/>
              <a:t>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The </a:t>
            </a:r>
            <a:r>
              <a:rPr lang="en-US" sz="2400" dirty="0" smtClean="0"/>
              <a:t>treachery and cruelty of his sons </a:t>
            </a:r>
            <a:r>
              <a:rPr lang="en-US" sz="2400" dirty="0" smtClean="0"/>
              <a:t>                            could not </a:t>
            </a:r>
            <a:r>
              <a:rPr lang="en-US" sz="2400" dirty="0" smtClean="0"/>
              <a:t>be excused.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Jacob’s </a:t>
            </a:r>
            <a:r>
              <a:rPr lang="en-US" sz="2400" dirty="0" smtClean="0"/>
              <a:t>rebuke </a:t>
            </a:r>
            <a:r>
              <a:rPr lang="en-US" sz="2400" dirty="0" smtClean="0"/>
              <a:t>to his </a:t>
            </a:r>
            <a:r>
              <a:rPr lang="en-US" sz="2400" dirty="0" smtClean="0"/>
              <a:t>sons was very weak (Genesis 34:30).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He </a:t>
            </a:r>
            <a:r>
              <a:rPr lang="en-US" sz="2400" dirty="0" smtClean="0"/>
              <a:t>thought only of his own reputation </a:t>
            </a:r>
            <a:r>
              <a:rPr lang="en-US" sz="2400" dirty="0" smtClean="0"/>
              <a:t>and safety</a:t>
            </a:r>
            <a:r>
              <a:rPr lang="en-US" sz="2400" dirty="0" smtClean="0"/>
              <a:t>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This </a:t>
            </a:r>
            <a:r>
              <a:rPr lang="en-US" sz="2400" dirty="0" smtClean="0"/>
              <a:t>lesson teaches that one cannot reprove his children unless his own life </a:t>
            </a:r>
            <a:r>
              <a:rPr lang="en-US" sz="2400" dirty="0" smtClean="0"/>
              <a:t>has been </a:t>
            </a:r>
            <a:r>
              <a:rPr lang="en-US" sz="2400" dirty="0" smtClean="0"/>
              <a:t>right.</a:t>
            </a:r>
            <a:endParaRPr lang="en-US" sz="23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400" dirty="0" smtClean="0"/>
              <a:t>D. Back To Bethel</a:t>
            </a:r>
            <a:endParaRPr lang="en-US" sz="3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11: Jacob Becomes Israel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pic>
        <p:nvPicPr>
          <p:cNvPr id="7" name="Picture 6" descr="Figures_Simeon_Levi_Slay_Sichemit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27479">
            <a:off x="7089146" y="517493"/>
            <a:ext cx="1752543" cy="26740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400" dirty="0" smtClean="0"/>
              <a:t>A</a:t>
            </a:r>
            <a:r>
              <a:rPr lang="en-US" sz="3400" dirty="0" smtClean="0"/>
              <a:t>. </a:t>
            </a:r>
            <a:r>
              <a:rPr lang="en-US" sz="3400" dirty="0" smtClean="0"/>
              <a:t>Jacob At </a:t>
            </a:r>
            <a:r>
              <a:rPr lang="en-US" sz="3400" dirty="0" err="1" smtClean="0"/>
              <a:t>Padan</a:t>
            </a:r>
            <a:r>
              <a:rPr lang="en-US" sz="3400" dirty="0" smtClean="0"/>
              <a:t>-Aram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791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spiritual experience that Jacob </a:t>
            </a:r>
            <a:r>
              <a:rPr lang="en-US" sz="2400" dirty="0" smtClean="0"/>
              <a:t>had                                     at </a:t>
            </a:r>
            <a:r>
              <a:rPr lang="en-US" sz="2400" dirty="0" smtClean="0"/>
              <a:t>Bethel encouraged him greatly.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In Hebrew</a:t>
            </a:r>
            <a:r>
              <a:rPr lang="en-US" sz="2400" dirty="0" smtClean="0"/>
              <a:t>, Genesis 29:1 reads, “Then </a:t>
            </a:r>
            <a:r>
              <a:rPr lang="en-US" sz="2400" dirty="0" smtClean="0"/>
              <a:t>                                       Jacob </a:t>
            </a:r>
            <a:r>
              <a:rPr lang="en-US" sz="2400" dirty="0" smtClean="0"/>
              <a:t>lifted up his feet.”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His </a:t>
            </a:r>
            <a:r>
              <a:rPr lang="en-US" sz="2400" dirty="0" smtClean="0"/>
              <a:t>heaviness was </a:t>
            </a:r>
            <a:r>
              <a:rPr lang="en-US" sz="2400" dirty="0" smtClean="0"/>
              <a:t>now gone </a:t>
            </a:r>
            <a:r>
              <a:rPr lang="en-US" sz="2400" dirty="0" smtClean="0"/>
              <a:t>and he went on his way lightheartedly.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It </a:t>
            </a:r>
            <a:r>
              <a:rPr lang="en-US" sz="2400" dirty="0" smtClean="0"/>
              <a:t>was some five hundred miles from </a:t>
            </a:r>
            <a:r>
              <a:rPr lang="en-US" sz="2400" dirty="0" smtClean="0"/>
              <a:t>Beersheba to </a:t>
            </a:r>
            <a:r>
              <a:rPr lang="en-US" sz="2400" dirty="0" err="1" smtClean="0"/>
              <a:t>Padan</a:t>
            </a:r>
            <a:r>
              <a:rPr lang="en-US" sz="2400" dirty="0" smtClean="0"/>
              <a:t>-Aram, and the long journey seemed to be uneventful.</a:t>
            </a:r>
            <a:endParaRPr lang="en-US" sz="24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11: Jacob Becomes Israel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pic>
        <p:nvPicPr>
          <p:cNvPr id="7" name="Picture 6" descr="jacobs_ladder__image_5_sjpg474.jpg"/>
          <p:cNvPicPr>
            <a:picLocks noChangeAspect="1"/>
          </p:cNvPicPr>
          <p:nvPr/>
        </p:nvPicPr>
        <p:blipFill>
          <a:blip r:embed="rId3" cstate="print"/>
          <a:srcRect l="2699" t="2000" r="2699" b="2000"/>
          <a:stretch>
            <a:fillRect/>
          </a:stretch>
        </p:blipFill>
        <p:spPr>
          <a:xfrm rot="706306">
            <a:off x="6396550" y="474831"/>
            <a:ext cx="2340141" cy="30523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5791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God again spoke to Jacob, and he was now ready to return to Bethel.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It </a:t>
            </a:r>
            <a:r>
              <a:rPr lang="en-US" sz="2400" dirty="0" smtClean="0"/>
              <a:t>was </a:t>
            </a:r>
            <a:r>
              <a:rPr lang="en-US" sz="2400" dirty="0" smtClean="0"/>
              <a:t>now ten </a:t>
            </a:r>
            <a:r>
              <a:rPr lang="en-US" sz="2400" dirty="0" smtClean="0"/>
              <a:t>years since his experience with God at </a:t>
            </a:r>
            <a:r>
              <a:rPr lang="en-US" sz="2400" dirty="0" err="1" smtClean="0"/>
              <a:t>Peniel</a:t>
            </a:r>
            <a:r>
              <a:rPr lang="en-US" sz="2400" dirty="0" smtClean="0"/>
              <a:t>, but all this time Bethel was only </a:t>
            </a:r>
            <a:r>
              <a:rPr lang="en-US" sz="2400" dirty="0" smtClean="0"/>
              <a:t>thirty miles </a:t>
            </a:r>
            <a:r>
              <a:rPr lang="en-US" sz="2400" dirty="0" smtClean="0"/>
              <a:t>away.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Here </a:t>
            </a:r>
            <a:r>
              <a:rPr lang="en-US" sz="2400" dirty="0" smtClean="0"/>
              <a:t>at Bethel they cleansed themselves from all the idols they had </a:t>
            </a:r>
            <a:r>
              <a:rPr lang="en-US" sz="2400" dirty="0" smtClean="0"/>
              <a:t>gathered over </a:t>
            </a:r>
            <a:r>
              <a:rPr lang="en-US" sz="2400" dirty="0" smtClean="0"/>
              <a:t>the years.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God </a:t>
            </a:r>
            <a:r>
              <a:rPr lang="en-US" sz="2400" dirty="0" smtClean="0"/>
              <a:t>renewed His covenant to Jacob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r>
              <a:rPr lang="en-US" sz="2400" dirty="0" smtClean="0"/>
              <a:t>Shortly afterward, Benjamin was born. Rachel </a:t>
            </a:r>
            <a:r>
              <a:rPr lang="en-US" sz="2400" dirty="0" smtClean="0"/>
              <a:t>                            died </a:t>
            </a:r>
            <a:r>
              <a:rPr lang="en-US" sz="2400" dirty="0" smtClean="0"/>
              <a:t>in childbirth and was </a:t>
            </a:r>
            <a:r>
              <a:rPr lang="en-US" sz="2400" dirty="0" smtClean="0"/>
              <a:t>buried at </a:t>
            </a:r>
            <a:r>
              <a:rPr lang="en-US" sz="2400" dirty="0" smtClean="0"/>
              <a:t>Bethlehem.</a:t>
            </a:r>
            <a:endParaRPr lang="en-US" sz="23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400" dirty="0" smtClean="0"/>
              <a:t>D. Back To Bethel</a:t>
            </a:r>
            <a:endParaRPr lang="en-US" sz="3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11: Jacob Becomes Israel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pic>
        <p:nvPicPr>
          <p:cNvPr id="6" name="Picture 5" descr="Jacobs%20Wife%20Rachel%20Dies%20While%20Giving%20Birth%20to%20Their%20Youngest%20Son%20Benjamin%20Giclee%20Print%20C12365877.jpe"/>
          <p:cNvPicPr>
            <a:picLocks noChangeAspect="1"/>
          </p:cNvPicPr>
          <p:nvPr/>
        </p:nvPicPr>
        <p:blipFill>
          <a:blip r:embed="rId3" cstate="print"/>
          <a:srcRect l="6000" t="7191" r="6000" b="7191"/>
          <a:stretch>
            <a:fillRect/>
          </a:stretch>
        </p:blipFill>
        <p:spPr>
          <a:xfrm rot="1051914">
            <a:off x="6793831" y="4140951"/>
            <a:ext cx="1905000" cy="13854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400" dirty="0" smtClean="0"/>
              <a:t>A</a:t>
            </a:r>
            <a:r>
              <a:rPr lang="en-US" sz="3400" dirty="0" smtClean="0"/>
              <a:t>. </a:t>
            </a:r>
            <a:r>
              <a:rPr lang="en-US" sz="3400" dirty="0" smtClean="0"/>
              <a:t>Jacob At </a:t>
            </a:r>
            <a:r>
              <a:rPr lang="en-US" sz="3400" dirty="0" err="1" smtClean="0"/>
              <a:t>Padan</a:t>
            </a:r>
            <a:r>
              <a:rPr lang="en-US" sz="3400" dirty="0" smtClean="0"/>
              <a:t>-Aram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5791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We note the difference between Jacob and Abraham’s servant as </a:t>
            </a:r>
            <a:r>
              <a:rPr lang="en-US" sz="2400" dirty="0" smtClean="0"/>
              <a:t>he approached </a:t>
            </a:r>
            <a:r>
              <a:rPr lang="en-US" sz="2400" dirty="0" smtClean="0"/>
              <a:t>Haran.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Abraham’s </a:t>
            </a:r>
            <a:r>
              <a:rPr lang="en-US" sz="2400" dirty="0" smtClean="0"/>
              <a:t>servant prayed and sought God for guidance, but </a:t>
            </a:r>
            <a:r>
              <a:rPr lang="en-US" sz="2400" dirty="0" smtClean="0"/>
              <a:t>there is </a:t>
            </a:r>
            <a:r>
              <a:rPr lang="en-US" sz="2400" dirty="0" smtClean="0"/>
              <a:t>no mention of prayer with Jacob.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Instead</a:t>
            </a:r>
            <a:r>
              <a:rPr lang="en-US" sz="2400" dirty="0" smtClean="0"/>
              <a:t>, he consulted some shepherds</a:t>
            </a:r>
            <a:r>
              <a:rPr lang="en-US" sz="2400" dirty="0" smtClean="0"/>
              <a:t>.</a:t>
            </a:r>
          </a:p>
          <a:p>
            <a:endParaRPr lang="en-US" sz="2400" dirty="0" smtClean="0">
              <a:solidFill>
                <a:srgbClr val="FFC000"/>
              </a:solidFill>
            </a:endParaRPr>
          </a:p>
          <a:p>
            <a:r>
              <a:rPr lang="en-US" sz="2400" dirty="0" smtClean="0"/>
              <a:t>It was not by chance nor accident that Rachel came to the well just when </a:t>
            </a:r>
            <a:r>
              <a:rPr lang="en-US" sz="2400" dirty="0" smtClean="0"/>
              <a:t>she did</a:t>
            </a:r>
            <a:r>
              <a:rPr lang="en-US" sz="2400" dirty="0" smtClean="0"/>
              <a:t>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God </a:t>
            </a:r>
            <a:r>
              <a:rPr lang="en-US" sz="2400" dirty="0" smtClean="0"/>
              <a:t>had the meeting prearranged; the meeting was of divine appointment. It </a:t>
            </a:r>
            <a:r>
              <a:rPr lang="en-US" sz="2400" dirty="0" smtClean="0"/>
              <a:t>was love </a:t>
            </a:r>
            <a:r>
              <a:rPr lang="en-US" sz="2400" dirty="0" smtClean="0"/>
              <a:t>at first sight with Jacob.</a:t>
            </a:r>
            <a:endParaRPr lang="en-US" sz="24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11: Jacob Becomes Israel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400" dirty="0" smtClean="0"/>
              <a:t>A</a:t>
            </a:r>
            <a:r>
              <a:rPr lang="en-US" sz="3400" dirty="0" smtClean="0"/>
              <a:t>. </a:t>
            </a:r>
            <a:r>
              <a:rPr lang="en-US" sz="3400" dirty="0" smtClean="0"/>
              <a:t>Jacob At </a:t>
            </a:r>
            <a:r>
              <a:rPr lang="en-US" sz="3400" dirty="0" err="1" smtClean="0"/>
              <a:t>Padan</a:t>
            </a:r>
            <a:r>
              <a:rPr lang="en-US" sz="3400" dirty="0" smtClean="0"/>
              <a:t>-Aram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791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Here we see another side to </a:t>
            </a:r>
            <a:r>
              <a:rPr lang="en-US" sz="2400" dirty="0" smtClean="0"/>
              <a:t>                                                            Jacob’s </a:t>
            </a:r>
            <a:r>
              <a:rPr lang="en-US" sz="2400" dirty="0" smtClean="0"/>
              <a:t>character.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He </a:t>
            </a:r>
            <a:r>
              <a:rPr lang="en-US" sz="2400" dirty="0" smtClean="0"/>
              <a:t>rolled away the </a:t>
            </a:r>
            <a:r>
              <a:rPr lang="en-US" sz="2400" dirty="0" smtClean="0"/>
              <a:t>stone,                                                watered </a:t>
            </a:r>
            <a:r>
              <a:rPr lang="en-US" sz="2400" dirty="0" smtClean="0"/>
              <a:t>the sheep, kissed </a:t>
            </a:r>
            <a:r>
              <a:rPr lang="en-US" sz="2400" dirty="0" smtClean="0"/>
              <a:t>                                                     Rachel</a:t>
            </a:r>
            <a:r>
              <a:rPr lang="en-US" sz="2400" dirty="0" smtClean="0"/>
              <a:t>, and burst into tears.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We </a:t>
            </a:r>
            <a:r>
              <a:rPr lang="en-US" sz="2400" dirty="0" smtClean="0"/>
              <a:t>find that Jacob </a:t>
            </a:r>
            <a:r>
              <a:rPr lang="en-US" sz="2400" dirty="0" smtClean="0"/>
              <a:t>possessed                                                                warmth </a:t>
            </a:r>
            <a:r>
              <a:rPr lang="en-US" sz="2400" dirty="0" smtClean="0"/>
              <a:t>of natural feeling that </a:t>
            </a:r>
            <a:r>
              <a:rPr lang="en-US" sz="2400" dirty="0" smtClean="0"/>
              <a:t>                                         was </a:t>
            </a:r>
            <a:r>
              <a:rPr lang="en-US" sz="2400" dirty="0" smtClean="0"/>
              <a:t>not revealed until now.</a:t>
            </a:r>
            <a:endParaRPr lang="en-US" sz="24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11: Jacob Becomes Israel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pic>
        <p:nvPicPr>
          <p:cNvPr id="7" name="Picture 6" descr="Jacob%20and%20Rachel-.jpg"/>
          <p:cNvPicPr>
            <a:picLocks noChangeAspect="1"/>
          </p:cNvPicPr>
          <p:nvPr/>
        </p:nvPicPr>
        <p:blipFill>
          <a:blip r:embed="rId3" cstate="print"/>
          <a:srcRect t="9375"/>
          <a:stretch>
            <a:fillRect/>
          </a:stretch>
        </p:blipFill>
        <p:spPr>
          <a:xfrm>
            <a:off x="5188688" y="1295400"/>
            <a:ext cx="3650512" cy="441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400" dirty="0" smtClean="0"/>
              <a:t>A</a:t>
            </a:r>
            <a:r>
              <a:rPr lang="en-US" sz="3400" dirty="0" smtClean="0"/>
              <a:t>. </a:t>
            </a:r>
            <a:r>
              <a:rPr lang="en-US" sz="3400" dirty="0" smtClean="0"/>
              <a:t>Jacob At </a:t>
            </a:r>
            <a:r>
              <a:rPr lang="en-US" sz="3400" dirty="0" err="1" smtClean="0"/>
              <a:t>Padan</a:t>
            </a:r>
            <a:r>
              <a:rPr lang="en-US" sz="3400" dirty="0" smtClean="0"/>
              <a:t>-Aram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2800" y="914400"/>
            <a:ext cx="9144000" cy="5791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Uncle </a:t>
            </a:r>
            <a:r>
              <a:rPr lang="en-US" sz="2400" dirty="0" err="1" smtClean="0"/>
              <a:t>Laban</a:t>
            </a:r>
            <a:r>
              <a:rPr lang="en-US" sz="2400" dirty="0" smtClean="0"/>
              <a:t> gladly welcomed </a:t>
            </a:r>
            <a:r>
              <a:rPr lang="en-US" sz="2400" dirty="0" smtClean="0"/>
              <a:t>                                      Jacob</a:t>
            </a:r>
            <a:r>
              <a:rPr lang="en-US" sz="2400" dirty="0" smtClean="0"/>
              <a:t>, but let him know almost </a:t>
            </a:r>
            <a:r>
              <a:rPr lang="en-US" sz="2400" dirty="0" smtClean="0"/>
              <a:t>                                       immediately that he </a:t>
            </a:r>
            <a:r>
              <a:rPr lang="en-US" sz="2400" dirty="0" smtClean="0"/>
              <a:t>expected </a:t>
            </a:r>
            <a:r>
              <a:rPr lang="en-US" sz="2400" dirty="0" smtClean="0"/>
              <a:t>                                             Jacob </a:t>
            </a:r>
            <a:r>
              <a:rPr lang="en-US" sz="2400" dirty="0" smtClean="0"/>
              <a:t>to work and serve him </a:t>
            </a:r>
            <a:r>
              <a:rPr lang="en-US" sz="2400" dirty="0" smtClean="0"/>
              <a:t>while                                            </a:t>
            </a:r>
            <a:r>
              <a:rPr lang="en-US" sz="2400" dirty="0" smtClean="0"/>
              <a:t>he remained there.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The </a:t>
            </a:r>
            <a:r>
              <a:rPr lang="en-US" sz="2400" dirty="0" smtClean="0"/>
              <a:t>question </a:t>
            </a:r>
            <a:r>
              <a:rPr lang="en-US" sz="2400" dirty="0" smtClean="0"/>
              <a:t>of wages </a:t>
            </a:r>
            <a:r>
              <a:rPr lang="en-US" sz="2400" dirty="0" smtClean="0"/>
              <a:t>was raised, </a:t>
            </a:r>
            <a:r>
              <a:rPr lang="en-US" sz="2400" dirty="0" smtClean="0"/>
              <a:t>                                              and </a:t>
            </a:r>
            <a:r>
              <a:rPr lang="en-US" sz="2400" dirty="0" smtClean="0"/>
              <a:t>Jacob agreed to work seven </a:t>
            </a:r>
            <a:r>
              <a:rPr lang="en-US" sz="2400" dirty="0" smtClean="0"/>
              <a:t>                                           years </a:t>
            </a:r>
            <a:r>
              <a:rPr lang="en-US" sz="2400" dirty="0" smtClean="0"/>
              <a:t>for Rachel.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Jacob loved Rachel </a:t>
            </a:r>
            <a:r>
              <a:rPr lang="en-US" sz="2400" dirty="0" smtClean="0"/>
              <a:t>so much </a:t>
            </a:r>
            <a:r>
              <a:rPr lang="en-US" sz="2400" dirty="0" smtClean="0"/>
              <a:t>that                                      </a:t>
            </a:r>
            <a:r>
              <a:rPr lang="en-US" sz="2400" dirty="0" smtClean="0"/>
              <a:t>the seven years seemed to be but </a:t>
            </a:r>
            <a:r>
              <a:rPr lang="en-US" sz="2400" dirty="0" smtClean="0"/>
              <a:t>                                      a </a:t>
            </a:r>
            <a:r>
              <a:rPr lang="en-US" sz="2400" dirty="0" smtClean="0"/>
              <a:t>few days. (See </a:t>
            </a:r>
            <a:r>
              <a:rPr lang="en-US" sz="2400" dirty="0" smtClean="0"/>
              <a:t>Genesis 29:20)</a:t>
            </a:r>
            <a:endParaRPr lang="en-US" sz="24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11: Jacob Becomes Israel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pic>
        <p:nvPicPr>
          <p:cNvPr id="6" name="Picture 5" descr="jacob n laban.png"/>
          <p:cNvPicPr>
            <a:picLocks noChangeAspect="1"/>
          </p:cNvPicPr>
          <p:nvPr/>
        </p:nvPicPr>
        <p:blipFill>
          <a:blip r:embed="rId3" cstate="print"/>
          <a:srcRect r="13715"/>
          <a:stretch>
            <a:fillRect/>
          </a:stretch>
        </p:blipFill>
        <p:spPr>
          <a:xfrm>
            <a:off x="198172" y="990600"/>
            <a:ext cx="3121291" cy="4591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400" dirty="0" smtClean="0"/>
              <a:t>A</a:t>
            </a:r>
            <a:r>
              <a:rPr lang="en-US" sz="3400" dirty="0" smtClean="0"/>
              <a:t>. </a:t>
            </a:r>
            <a:r>
              <a:rPr lang="en-US" sz="3400" dirty="0" smtClean="0"/>
              <a:t>Jacob At </a:t>
            </a:r>
            <a:r>
              <a:rPr lang="en-US" sz="3400" dirty="0" err="1" smtClean="0"/>
              <a:t>Padan</a:t>
            </a:r>
            <a:r>
              <a:rPr lang="en-US" sz="3400" dirty="0" smtClean="0"/>
              <a:t>-Aram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791200"/>
          </a:xfrm>
        </p:spPr>
        <p:txBody>
          <a:bodyPr>
            <a:normAutofit/>
          </a:bodyPr>
          <a:lstStyle/>
          <a:p>
            <a:r>
              <a:rPr lang="en-US" sz="2300" dirty="0" smtClean="0"/>
              <a:t>We now come to the treachery of </a:t>
            </a:r>
            <a:r>
              <a:rPr lang="en-US" sz="2300" dirty="0" err="1" smtClean="0"/>
              <a:t>Laban</a:t>
            </a:r>
            <a:r>
              <a:rPr lang="en-US" sz="2300" dirty="0" smtClean="0"/>
              <a:t>. </a:t>
            </a:r>
            <a:r>
              <a:rPr lang="en-US" sz="2300" dirty="0" smtClean="0"/>
              <a:t>                           The </a:t>
            </a:r>
            <a:r>
              <a:rPr lang="en-US" sz="2300" dirty="0" smtClean="0"/>
              <a:t>principle that whatsoever a </a:t>
            </a:r>
            <a:r>
              <a:rPr lang="en-US" sz="2300" dirty="0" smtClean="0"/>
              <a:t>man sows                                </a:t>
            </a:r>
            <a:r>
              <a:rPr lang="en-US" sz="2300" dirty="0" smtClean="0"/>
              <a:t>that shall he also reap is certainly seen </a:t>
            </a:r>
            <a:r>
              <a:rPr lang="en-US" sz="2300" dirty="0" smtClean="0"/>
              <a:t>                                    here</a:t>
            </a:r>
            <a:r>
              <a:rPr lang="en-US" sz="2300" dirty="0" smtClean="0"/>
              <a:t>. </a:t>
            </a:r>
            <a:endParaRPr lang="en-US" sz="2300" dirty="0" smtClean="0"/>
          </a:p>
          <a:p>
            <a:endParaRPr lang="en-US" sz="2300" dirty="0" smtClean="0"/>
          </a:p>
          <a:p>
            <a:r>
              <a:rPr lang="en-US" sz="2300" dirty="0" smtClean="0"/>
              <a:t>The </a:t>
            </a:r>
            <a:r>
              <a:rPr lang="en-US" sz="2300" dirty="0" smtClean="0"/>
              <a:t>deceiver was deceived. </a:t>
            </a:r>
            <a:r>
              <a:rPr lang="en-US" sz="2300" dirty="0" smtClean="0"/>
              <a:t>Jacob had                                   deceived </a:t>
            </a:r>
            <a:r>
              <a:rPr lang="en-US" sz="2300" dirty="0" smtClean="0"/>
              <a:t>his father and now was </a:t>
            </a:r>
            <a:r>
              <a:rPr lang="en-US" sz="2300" dirty="0" smtClean="0"/>
              <a:t>                                       deceived </a:t>
            </a:r>
            <a:r>
              <a:rPr lang="en-US" sz="2300" dirty="0" smtClean="0"/>
              <a:t>by his father-in-law. </a:t>
            </a:r>
            <a:endParaRPr lang="en-US" sz="2300" dirty="0" smtClean="0"/>
          </a:p>
          <a:p>
            <a:endParaRPr lang="en-US" sz="2300" dirty="0" smtClean="0"/>
          </a:p>
          <a:p>
            <a:r>
              <a:rPr lang="en-US" sz="2300" dirty="0" smtClean="0"/>
              <a:t>In </a:t>
            </a:r>
            <a:r>
              <a:rPr lang="en-US" sz="2300" dirty="0" smtClean="0"/>
              <a:t>Jacob’s </a:t>
            </a:r>
            <a:r>
              <a:rPr lang="en-US" sz="2300" dirty="0" smtClean="0"/>
              <a:t>deception he</a:t>
            </a:r>
            <a:r>
              <a:rPr lang="en-US" sz="2300" dirty="0" smtClean="0"/>
              <a:t>, the younger, had taken the place of the elder; now, the elder, Leah, took </a:t>
            </a:r>
            <a:r>
              <a:rPr lang="en-US" sz="2300" dirty="0" smtClean="0"/>
              <a:t>the place </a:t>
            </a:r>
            <a:r>
              <a:rPr lang="en-US" sz="2300" dirty="0" smtClean="0"/>
              <a:t>of the younger. </a:t>
            </a:r>
            <a:endParaRPr lang="en-US" sz="2300" dirty="0" smtClean="0"/>
          </a:p>
          <a:p>
            <a:endParaRPr lang="en-US" sz="2300" dirty="0" smtClean="0"/>
          </a:p>
          <a:p>
            <a:r>
              <a:rPr lang="en-US" sz="2300" dirty="0" smtClean="0"/>
              <a:t>Because </a:t>
            </a:r>
            <a:r>
              <a:rPr lang="en-US" sz="2300" dirty="0" smtClean="0"/>
              <a:t>of this, Jacob agreed to serve </a:t>
            </a:r>
            <a:r>
              <a:rPr lang="en-US" sz="2300" dirty="0" err="1" smtClean="0"/>
              <a:t>Laban</a:t>
            </a:r>
            <a:r>
              <a:rPr lang="en-US" sz="2300" dirty="0" smtClean="0"/>
              <a:t> for another </a:t>
            </a:r>
            <a:r>
              <a:rPr lang="en-US" sz="2300" dirty="0" smtClean="0"/>
              <a:t>seven years</a:t>
            </a:r>
            <a:r>
              <a:rPr lang="en-US" sz="2300" dirty="0" smtClean="0"/>
              <a:t>. This tells us much about Jacob’s character.</a:t>
            </a:r>
            <a:endParaRPr lang="en-US" sz="23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11: Jacob Becomes Israel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pic>
        <p:nvPicPr>
          <p:cNvPr id="7" name="Picture 6" descr="Jacob_Laban_and_dtrs_13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53200" y="609600"/>
            <a:ext cx="2343740" cy="30117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400" dirty="0" smtClean="0"/>
              <a:t>B. The Twelve Sons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2600"/>
            <a:ext cx="9144000" cy="5791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600" dirty="0" smtClean="0"/>
              <a:t>Because they became the patriarchs of the twelve tribes of Israel, the </a:t>
            </a:r>
            <a:r>
              <a:rPr lang="en-US" sz="2600" dirty="0" smtClean="0"/>
              <a:t>student should </a:t>
            </a:r>
            <a:r>
              <a:rPr lang="en-US" sz="2600" dirty="0" smtClean="0"/>
              <a:t>be familiar with the names of the twelve sons, their mothers, and the </a:t>
            </a:r>
            <a:r>
              <a:rPr lang="en-US" sz="2600" dirty="0" smtClean="0"/>
              <a:t>meaning of </a:t>
            </a:r>
            <a:r>
              <a:rPr lang="en-US" sz="2600" dirty="0" smtClean="0"/>
              <a:t>each name. </a:t>
            </a:r>
            <a:endParaRPr lang="en-US" sz="2600" dirty="0" smtClean="0"/>
          </a:p>
          <a:p>
            <a:pPr algn="ctr">
              <a:buNone/>
            </a:pPr>
            <a:endParaRPr lang="en-US" sz="2600" dirty="0" smtClean="0"/>
          </a:p>
          <a:p>
            <a:pPr algn="ctr">
              <a:buNone/>
            </a:pPr>
            <a:r>
              <a:rPr lang="en-US" sz="2600" dirty="0" smtClean="0"/>
              <a:t>The </a:t>
            </a:r>
            <a:r>
              <a:rPr lang="en-US" sz="2600" dirty="0" smtClean="0"/>
              <a:t>significance of the meaning of these names and why the </a:t>
            </a:r>
            <a:r>
              <a:rPr lang="en-US" sz="2600" dirty="0" smtClean="0"/>
              <a:t>mothers named </a:t>
            </a:r>
            <a:r>
              <a:rPr lang="en-US" sz="2600" dirty="0" smtClean="0"/>
              <a:t>them thus certainly tells us much about the tribes descended from them.</a:t>
            </a:r>
            <a:endParaRPr lang="en-US" sz="26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11: Jacob Becomes Israel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400" dirty="0" smtClean="0"/>
              <a:t>B. The Twelve Sons</a:t>
            </a:r>
            <a:endParaRPr lang="en-US" sz="3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11: Jacob Becomes Israel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81000" y="762004"/>
          <a:ext cx="8382000" cy="5562596"/>
        </p:xfrm>
        <a:graphic>
          <a:graphicData uri="http://schemas.openxmlformats.org/drawingml/2006/table">
            <a:tbl>
              <a:tblPr firstRow="1" bandRow="1">
                <a:tableStyleId>{125E5076-3810-47DD-B79F-674D7AD40C01}</a:tableStyleId>
              </a:tblPr>
              <a:tblGrid>
                <a:gridCol w="2794000"/>
                <a:gridCol w="2794000"/>
                <a:gridCol w="2794000"/>
              </a:tblGrid>
              <a:tr h="427892">
                <a:tc>
                  <a:txBody>
                    <a:bodyPr/>
                    <a:lstStyle/>
                    <a:p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Mother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/>
                </a:tc>
              </a:tr>
              <a:tr h="427892">
                <a:tc>
                  <a:txBody>
                    <a:bodyPr/>
                    <a:lstStyle/>
                    <a:p>
                      <a:r>
                        <a:rPr lang="en-US" dirty="0" smtClean="0"/>
                        <a:t>Reuben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Leah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See, a</a:t>
                      </a:r>
                      <a:r>
                        <a:rPr lang="en-US" baseline="0" dirty="0" smtClean="0"/>
                        <a:t> Son!</a:t>
                      </a:r>
                      <a:endParaRPr lang="en-US" dirty="0"/>
                    </a:p>
                  </a:txBody>
                  <a:tcPr/>
                </a:tc>
              </a:tr>
              <a:tr h="427892">
                <a:tc>
                  <a:txBody>
                    <a:bodyPr/>
                    <a:lstStyle/>
                    <a:p>
                      <a:r>
                        <a:rPr lang="en-US" dirty="0" smtClean="0"/>
                        <a:t>Simeon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Leah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One that</a:t>
                      </a:r>
                      <a:r>
                        <a:rPr lang="en-US" baseline="0" dirty="0" smtClean="0"/>
                        <a:t> hears</a:t>
                      </a:r>
                      <a:endParaRPr lang="en-US" dirty="0"/>
                    </a:p>
                  </a:txBody>
                  <a:tcPr/>
                </a:tc>
              </a:tr>
              <a:tr h="427892">
                <a:tc>
                  <a:txBody>
                    <a:bodyPr/>
                    <a:lstStyle/>
                    <a:p>
                      <a:r>
                        <a:rPr lang="en-US" dirty="0" smtClean="0"/>
                        <a:t>Levi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Leah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Joined</a:t>
                      </a:r>
                      <a:endParaRPr lang="en-US" dirty="0"/>
                    </a:p>
                  </a:txBody>
                  <a:tcPr/>
                </a:tc>
              </a:tr>
              <a:tr h="427892">
                <a:tc>
                  <a:txBody>
                    <a:bodyPr/>
                    <a:lstStyle/>
                    <a:p>
                      <a:r>
                        <a:rPr lang="en-US" dirty="0" smtClean="0"/>
                        <a:t>Judah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Leah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Praise</a:t>
                      </a:r>
                      <a:endParaRPr lang="en-US" dirty="0"/>
                    </a:p>
                  </a:txBody>
                  <a:tcPr/>
                </a:tc>
              </a:tr>
              <a:tr h="427892">
                <a:tc>
                  <a:txBody>
                    <a:bodyPr/>
                    <a:lstStyle/>
                    <a:p>
                      <a:r>
                        <a:rPr lang="en-US" dirty="0" smtClean="0"/>
                        <a:t>Dan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Bilhah (Rachel’s maid)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Judgment</a:t>
                      </a:r>
                      <a:endParaRPr lang="en-US" dirty="0"/>
                    </a:p>
                  </a:txBody>
                  <a:tcPr/>
                </a:tc>
              </a:tr>
              <a:tr h="427892">
                <a:tc>
                  <a:txBody>
                    <a:bodyPr/>
                    <a:lstStyle/>
                    <a:p>
                      <a:r>
                        <a:rPr lang="en-US" dirty="0" smtClean="0"/>
                        <a:t>Naphtali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Bilhah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Wrestling</a:t>
                      </a:r>
                      <a:endParaRPr lang="en-US" dirty="0"/>
                    </a:p>
                  </a:txBody>
                  <a:tcPr/>
                </a:tc>
              </a:tr>
              <a:tr h="427892">
                <a:tc>
                  <a:txBody>
                    <a:bodyPr/>
                    <a:lstStyle/>
                    <a:p>
                      <a:r>
                        <a:rPr lang="en-US" dirty="0" smtClean="0"/>
                        <a:t>Gad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Zilpah (Leah’s maid)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Troop or Company</a:t>
                      </a:r>
                      <a:endParaRPr lang="en-US" dirty="0"/>
                    </a:p>
                  </a:txBody>
                  <a:tcPr/>
                </a:tc>
              </a:tr>
              <a:tr h="427892">
                <a:tc>
                  <a:txBody>
                    <a:bodyPr/>
                    <a:lstStyle/>
                    <a:p>
                      <a:r>
                        <a:rPr lang="en-US" dirty="0" smtClean="0"/>
                        <a:t>Asher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Zilpah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Happy</a:t>
                      </a:r>
                      <a:endParaRPr lang="en-US" dirty="0"/>
                    </a:p>
                  </a:txBody>
                  <a:tcPr/>
                </a:tc>
              </a:tr>
              <a:tr h="427892">
                <a:tc>
                  <a:txBody>
                    <a:bodyPr/>
                    <a:lstStyle/>
                    <a:p>
                      <a:r>
                        <a:rPr lang="en-US" dirty="0" smtClean="0"/>
                        <a:t>Issachar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Leah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Hire</a:t>
                      </a:r>
                      <a:endParaRPr lang="en-US" dirty="0"/>
                    </a:p>
                  </a:txBody>
                  <a:tcPr/>
                </a:tc>
              </a:tr>
              <a:tr h="427892">
                <a:tc>
                  <a:txBody>
                    <a:bodyPr/>
                    <a:lstStyle/>
                    <a:p>
                      <a:r>
                        <a:rPr lang="en-US" dirty="0" smtClean="0"/>
                        <a:t>Zebulon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Leah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Dwelling</a:t>
                      </a:r>
                      <a:endParaRPr lang="en-US" dirty="0"/>
                    </a:p>
                  </a:txBody>
                  <a:tcPr/>
                </a:tc>
              </a:tr>
              <a:tr h="427892">
                <a:tc>
                  <a:txBody>
                    <a:bodyPr/>
                    <a:lstStyle/>
                    <a:p>
                      <a:r>
                        <a:rPr lang="en-US" dirty="0" smtClean="0"/>
                        <a:t>Joseph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Rachel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Adding</a:t>
                      </a:r>
                      <a:endParaRPr lang="en-US" dirty="0"/>
                    </a:p>
                  </a:txBody>
                  <a:tcPr/>
                </a:tc>
              </a:tr>
              <a:tr h="427892">
                <a:tc>
                  <a:txBody>
                    <a:bodyPr/>
                    <a:lstStyle/>
                    <a:p>
                      <a:r>
                        <a:rPr lang="en-US" dirty="0" smtClean="0"/>
                        <a:t>Benjamin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Rachel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Son of my right hand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400" dirty="0" smtClean="0"/>
              <a:t>C. Jacob At </a:t>
            </a:r>
            <a:r>
              <a:rPr lang="en-US" sz="3400" dirty="0" err="1" smtClean="0"/>
              <a:t>Peniel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5791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After Jacob had spent twenty years at Haran, his prosperity caused envy </a:t>
            </a:r>
            <a:r>
              <a:rPr lang="en-US" sz="2400" dirty="0" smtClean="0"/>
              <a:t>among the </a:t>
            </a:r>
            <a:r>
              <a:rPr lang="en-US" sz="2400" dirty="0" smtClean="0"/>
              <a:t>sons of </a:t>
            </a:r>
            <a:r>
              <a:rPr lang="en-US" sz="2400" dirty="0" err="1" smtClean="0"/>
              <a:t>Laban</a:t>
            </a:r>
            <a:r>
              <a:rPr lang="en-US" sz="2400" dirty="0" smtClean="0"/>
              <a:t>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The </a:t>
            </a:r>
            <a:r>
              <a:rPr lang="en-US" sz="2400" dirty="0" smtClean="0"/>
              <a:t>Lord spoke to Jacob to return to Canaan.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Jacob </a:t>
            </a:r>
            <a:r>
              <a:rPr lang="en-US" sz="2400" dirty="0" smtClean="0"/>
              <a:t>set out </a:t>
            </a:r>
            <a:r>
              <a:rPr lang="en-US" sz="2400" dirty="0" smtClean="0"/>
              <a:t>without telling </a:t>
            </a:r>
            <a:r>
              <a:rPr lang="en-US" sz="2400" dirty="0" err="1" smtClean="0"/>
              <a:t>Laban</a:t>
            </a:r>
            <a:r>
              <a:rPr lang="en-US" sz="2400" dirty="0" smtClean="0"/>
              <a:t>, and </a:t>
            </a:r>
            <a:r>
              <a:rPr lang="en-US" sz="2400" dirty="0" err="1" smtClean="0"/>
              <a:t>Laban</a:t>
            </a:r>
            <a:r>
              <a:rPr lang="en-US" sz="2400" dirty="0" smtClean="0"/>
              <a:t> pursued for a seven-day journey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r>
              <a:rPr lang="en-US" sz="2400" dirty="0" err="1" smtClean="0"/>
              <a:t>Laban</a:t>
            </a:r>
            <a:r>
              <a:rPr lang="en-US" sz="2400" dirty="0" smtClean="0"/>
              <a:t> </a:t>
            </a:r>
            <a:r>
              <a:rPr lang="en-US" sz="2400" dirty="0" smtClean="0"/>
              <a:t>accused Jacob of stealing his gods. Jacob did not know that Rachel </a:t>
            </a:r>
            <a:r>
              <a:rPr lang="en-US" sz="2400" dirty="0" smtClean="0"/>
              <a:t>had taken </a:t>
            </a:r>
            <a:r>
              <a:rPr lang="en-US" sz="2400" dirty="0" smtClean="0"/>
              <a:t>them.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It </a:t>
            </a:r>
            <a:r>
              <a:rPr lang="en-US" sz="2400" dirty="0" smtClean="0"/>
              <a:t>was Rachel who caused Jacob trouble. Rachel had retained her </a:t>
            </a:r>
            <a:r>
              <a:rPr lang="en-US" sz="2400" dirty="0" smtClean="0"/>
              <a:t>idolatry, and </a:t>
            </a:r>
            <a:r>
              <a:rPr lang="en-US" sz="2400" dirty="0" smtClean="0"/>
              <a:t>at this time, she deceived and tricked her own father.</a:t>
            </a:r>
            <a:endParaRPr lang="en-US" sz="24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11: Jacob Becomes Israel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6016</TotalTime>
  <Words>1734</Words>
  <Application>Microsoft Office PowerPoint</Application>
  <PresentationFormat>On-screen Show (4:3)</PresentationFormat>
  <Paragraphs>231</Paragraphs>
  <Slides>20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Verve</vt:lpstr>
      <vt:lpstr>Genesis</vt:lpstr>
      <vt:lpstr>A. Jacob At Padan-Aram</vt:lpstr>
      <vt:lpstr>A. Jacob At Padan-Aram</vt:lpstr>
      <vt:lpstr>A. Jacob At Padan-Aram</vt:lpstr>
      <vt:lpstr>A. Jacob At Padan-Aram</vt:lpstr>
      <vt:lpstr>A. Jacob At Padan-Aram</vt:lpstr>
      <vt:lpstr>B. The Twelve Sons</vt:lpstr>
      <vt:lpstr>B. The Twelve Sons</vt:lpstr>
      <vt:lpstr>C. Jacob At Peniel</vt:lpstr>
      <vt:lpstr>C. Jacob At Peniel</vt:lpstr>
      <vt:lpstr>C. Jacob At Peniel</vt:lpstr>
      <vt:lpstr>C. Jacob At Peniel</vt:lpstr>
      <vt:lpstr>C. Jacob At Peniel</vt:lpstr>
      <vt:lpstr>D. Back To Bethel</vt:lpstr>
      <vt:lpstr>D. Back To Bethel</vt:lpstr>
      <vt:lpstr>D. Back To Bethel</vt:lpstr>
      <vt:lpstr>D. Back To Bethel</vt:lpstr>
      <vt:lpstr>D. Back To Bethel</vt:lpstr>
      <vt:lpstr>D. Back To Bethel</vt:lpstr>
      <vt:lpstr>D. Back To Bethel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Alyssa</dc:creator>
  <cp:lastModifiedBy>Alyssa</cp:lastModifiedBy>
  <cp:revision>238</cp:revision>
  <dcterms:created xsi:type="dcterms:W3CDTF">2012-01-07T19:05:28Z</dcterms:created>
  <dcterms:modified xsi:type="dcterms:W3CDTF">2012-01-15T21:59:41Z</dcterms:modified>
</cp:coreProperties>
</file>