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23"/>
  </p:notesMasterIdLst>
  <p:handoutMasterIdLst>
    <p:handoutMasterId r:id="rId24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6800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433" autoAdjust="0"/>
    <p:restoredTop sz="94660"/>
  </p:normalViewPr>
  <p:slideViewPr>
    <p:cSldViewPr>
      <p:cViewPr varScale="1">
        <p:scale>
          <a:sx n="79" d="100"/>
          <a:sy n="79" d="100"/>
        </p:scale>
        <p:origin x="-8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smtClean="0"/>
              <a:t>Global University of Theological Studies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71B3C7-3ED2-43DD-B8BE-27B112723D3C}" type="datetimeFigureOut">
              <a:rPr lang="en-US" smtClean="0"/>
              <a:pPr/>
              <a:t>1/9/2012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Lesson 1: In The Beginning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B97D14-922C-4E0B-B03D-3CAF8CC968E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smtClean="0"/>
              <a:t>Global University of Theological Studies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1AE9E9-1CF4-419A-AA12-1D163D7FC5EE}" type="datetimeFigureOut">
              <a:rPr lang="en-US" smtClean="0"/>
              <a:pPr/>
              <a:t>1/9/2012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Lesson 1: In The Beginning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72A694-F7DF-4BFD-A1B1-A34BFB90333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smtClean="0"/>
              <a:t>Global University of Theological Studies</a:t>
            </a:r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smtClean="0"/>
              <a:t>Global University of Theological Studies</a:t>
            </a:r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smtClean="0"/>
              <a:t>Global University of Theological Studies</a:t>
            </a:r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smtClean="0"/>
              <a:t>Global University of Theological Studies</a:t>
            </a:r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smtClean="0"/>
              <a:t>Global University of Theological Studies</a:t>
            </a:r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smtClean="0"/>
              <a:t>Global University of Theological Studies</a:t>
            </a:r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smtClean="0"/>
              <a:t>Global University of Theological Studies</a:t>
            </a:r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smtClean="0"/>
              <a:t>Global University of Theological Studies</a:t>
            </a:r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smtClean="0"/>
              <a:t>Global University of Theological Studies</a:t>
            </a:r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smtClean="0"/>
              <a:t>Global University of Theological Studies</a:t>
            </a:r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smtClean="0"/>
              <a:t>Global University of Theological Studies</a:t>
            </a:r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smtClean="0"/>
              <a:t>Global University of Theological Studies</a:t>
            </a:r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smtClean="0"/>
              <a:t>Global University of Theological Studies</a:t>
            </a:r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smtClean="0"/>
              <a:t>Global University of Theological Studies</a:t>
            </a:r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smtClean="0"/>
              <a:t>Global University of Theological Studies</a:t>
            </a:r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smtClean="0"/>
              <a:t>Global University of Theological Studies</a:t>
            </a:r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smtClean="0"/>
              <a:t>Global University of Theological Studies</a:t>
            </a:r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smtClean="0"/>
              <a:t>Global University of Theological Studies</a:t>
            </a:r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smtClean="0"/>
              <a:t>Global University of Theological Studies</a:t>
            </a:r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smtClean="0"/>
              <a:t>Global University of Theological Studies</a:t>
            </a:r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1A83A19F-3F12-43F0-BFFC-84B366019807}" type="datetime1">
              <a:rPr lang="en-US" smtClean="0"/>
              <a:pPr/>
              <a:t>1/9/2012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r>
              <a:rPr lang="en-US" smtClean="0"/>
              <a:t>Lesson 1: In The Beginning</a:t>
            </a:r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9A0D101B-D2C7-49B8-B9F4-F3676DCCEE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11D4F7-AAF7-4188-82C1-60238C700AED}" type="datetime1">
              <a:rPr lang="en-US" smtClean="0"/>
              <a:pPr/>
              <a:t>1/9/2012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Lesson 1: In The Beginning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D101B-D2C7-49B8-B9F4-F3676DCCEE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9B454-983A-4D80-8BCA-2034AE90198B}" type="datetime1">
              <a:rPr lang="en-US" smtClean="0"/>
              <a:pPr/>
              <a:t>1/9/2012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Lesson 1: In The Beginning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D101B-D2C7-49B8-B9F4-F3676DCCEE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968C66CE-78E9-49C7-91D6-883546CF9BBA}" type="datetime1">
              <a:rPr lang="en-US" smtClean="0"/>
              <a:pPr/>
              <a:t>1/9/2012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r>
              <a:rPr lang="en-US" smtClean="0"/>
              <a:t>Lesson 1: In The Beginning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D101B-D2C7-49B8-B9F4-F3676DCCEE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60BD41B8-0E65-49F0-A010-0C8CF9B37566}" type="datetime1">
              <a:rPr lang="en-US" smtClean="0"/>
              <a:pPr/>
              <a:t>1/9/2012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r>
              <a:rPr lang="en-US" smtClean="0"/>
              <a:t>Lesson 1: In The Beginning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9A0D101B-D2C7-49B8-B9F4-F3676DCCEEBE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CC3420FC-47EE-4ED6-A4AD-91AAFDFDED61}" type="datetime1">
              <a:rPr lang="en-US" smtClean="0"/>
              <a:pPr/>
              <a:t>1/9/2012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r>
              <a:rPr lang="en-US" smtClean="0"/>
              <a:t>Lesson 1: In The Beginning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9A0D101B-D2C7-49B8-B9F4-F3676DCCEE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B96BCD2A-C71E-469F-90ED-013F9E141C08}" type="datetime1">
              <a:rPr lang="en-US" smtClean="0"/>
              <a:pPr/>
              <a:t>1/9/2012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r>
              <a:rPr lang="en-US" smtClean="0"/>
              <a:t>Lesson 1: In The Beginning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9A0D101B-D2C7-49B8-B9F4-F3676DCCEE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1A046B-DF64-4001-ABC4-E0A29F6BCD25}" type="datetime1">
              <a:rPr lang="en-US" smtClean="0"/>
              <a:pPr/>
              <a:t>1/9/2012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Lesson 1: In The Beginning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D101B-D2C7-49B8-B9F4-F3676DCCEE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86570C53-3192-4F37-ACE4-24D96E1C3CA7}" type="datetime1">
              <a:rPr lang="en-US" smtClean="0"/>
              <a:pPr/>
              <a:t>1/9/2012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r>
              <a:rPr lang="en-US" smtClean="0"/>
              <a:t>Lesson 1: In The Beginning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9A0D101B-D2C7-49B8-B9F4-F3676DCCEE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453F5044-041D-4C5E-9684-3C52B78FF325}" type="datetime1">
              <a:rPr lang="en-US" smtClean="0"/>
              <a:pPr/>
              <a:t>1/9/2012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r>
              <a:rPr lang="en-US" smtClean="0"/>
              <a:t>Lesson 1: In The Beginning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9A0D101B-D2C7-49B8-B9F4-F3676DCCEE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80D525C8-3ED1-4BCF-9A6C-09D791CF4212}" type="datetime1">
              <a:rPr lang="en-US" smtClean="0"/>
              <a:pPr/>
              <a:t>1/9/2012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r>
              <a:rPr lang="en-US" smtClean="0"/>
              <a:t>Lesson 1: In The Beginning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9A0D101B-D2C7-49B8-B9F4-F3676DCCEE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12894331-6742-4CA5-86CA-FE6919338613}" type="datetime1">
              <a:rPr lang="en-US" smtClean="0"/>
              <a:pPr/>
              <a:t>1/9/2012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Lesson 1: In The Beginning</a:t>
            </a: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9A0D101B-D2C7-49B8-B9F4-F3676DCCEEB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hf sldNum="0" hdr="0" dt="0"/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362200"/>
            <a:ext cx="8305800" cy="1828800"/>
          </a:xfrm>
        </p:spPr>
        <p:txBody>
          <a:bodyPr>
            <a:noAutofit/>
          </a:bodyPr>
          <a:lstStyle/>
          <a:p>
            <a:pPr algn="ctr"/>
            <a:r>
              <a:rPr lang="en-US" sz="13000" spc="600" dirty="0" smtClean="0">
                <a:solidFill>
                  <a:schemeClr val="tx1"/>
                </a:solidFill>
              </a:rPr>
              <a:t>Genesis</a:t>
            </a:r>
            <a:endParaRPr lang="en-US" sz="13000" spc="600" dirty="0">
              <a:solidFill>
                <a:schemeClr val="tx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344" y="5943600"/>
            <a:ext cx="9060656" cy="1371600"/>
          </a:xfrm>
        </p:spPr>
        <p:txBody>
          <a:bodyPr>
            <a:noAutofit/>
          </a:bodyPr>
          <a:lstStyle/>
          <a:p>
            <a:pPr algn="l"/>
            <a:r>
              <a:rPr lang="en-US" sz="49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Lesson </a:t>
            </a:r>
            <a:r>
              <a:rPr lang="en-US" sz="49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6: The Tower Of Babel</a:t>
            </a:r>
            <a:endParaRPr lang="en-US" sz="4900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609600" y="168275"/>
            <a:ext cx="7924800" cy="365125"/>
          </a:xfrm>
        </p:spPr>
        <p:txBody>
          <a:bodyPr/>
          <a:lstStyle/>
          <a:p>
            <a:r>
              <a:rPr lang="en-US" sz="3200" dirty="0" smtClean="0"/>
              <a:t>Global University of Theological Studies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60000">
              <a:schemeClr val="bg2">
                <a:shade val="92000"/>
                <a:satMod val="230000"/>
              </a:schemeClr>
            </a:gs>
            <a:gs pos="100000">
              <a:schemeClr val="bg2">
                <a:tint val="85000"/>
                <a:satMod val="40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457200" y="-76200"/>
            <a:ext cx="9906000" cy="762000"/>
          </a:xfrm>
        </p:spPr>
        <p:txBody>
          <a:bodyPr>
            <a:noAutofit/>
          </a:bodyPr>
          <a:lstStyle/>
          <a:p>
            <a:r>
              <a:rPr lang="en-US" sz="3000" spc="-150" dirty="0" smtClean="0"/>
              <a:t> </a:t>
            </a:r>
            <a:r>
              <a:rPr lang="en-US" sz="3600" spc="-150" dirty="0" smtClean="0"/>
              <a:t>B. Nimrod</a:t>
            </a:r>
            <a:endParaRPr lang="en-US" sz="3600" spc="-15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447800"/>
            <a:ext cx="9144000" cy="60198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Three </a:t>
            </a:r>
            <a:r>
              <a:rPr lang="en-US" sz="2400" dirty="0" smtClean="0"/>
              <a:t>times in this passage and also in I Chronicles 1:10 we find that </a:t>
            </a:r>
            <a:r>
              <a:rPr lang="en-US" sz="2400" dirty="0" smtClean="0"/>
              <a:t>Nimrod was </a:t>
            </a:r>
            <a:r>
              <a:rPr lang="en-US" sz="2400" dirty="0" smtClean="0"/>
              <a:t>mighty. </a:t>
            </a:r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In </a:t>
            </a:r>
            <a:r>
              <a:rPr lang="en-US" sz="2400" dirty="0" smtClean="0"/>
              <a:t>Genesis 10:9 he is described </a:t>
            </a:r>
            <a:endParaRPr lang="en-US" sz="2400" dirty="0" smtClean="0"/>
          </a:p>
          <a:p>
            <a:pPr>
              <a:buNone/>
            </a:pPr>
            <a:r>
              <a:rPr lang="en-US" sz="2400" dirty="0" smtClean="0"/>
              <a:t> </a:t>
            </a:r>
            <a:r>
              <a:rPr lang="en-US" sz="2400" dirty="0" smtClean="0"/>
              <a:t>    as </a:t>
            </a:r>
            <a:r>
              <a:rPr lang="en-US" sz="2400" dirty="0" smtClean="0"/>
              <a:t>being a “mighty hunter </a:t>
            </a:r>
            <a:r>
              <a:rPr lang="en-US" sz="2400" dirty="0" smtClean="0"/>
              <a:t>before                                                               the Lord</a:t>
            </a:r>
            <a:r>
              <a:rPr lang="en-US" sz="2400" dirty="0" smtClean="0"/>
              <a:t>.” </a:t>
            </a:r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This </a:t>
            </a:r>
            <a:r>
              <a:rPr lang="en-US" sz="2400" dirty="0" smtClean="0"/>
              <a:t>infers that he pushed his </a:t>
            </a:r>
            <a:r>
              <a:rPr lang="en-US" sz="2400" dirty="0" smtClean="0"/>
              <a:t>own                                     designs </a:t>
            </a:r>
            <a:r>
              <a:rPr lang="en-US" sz="2400" dirty="0" smtClean="0"/>
              <a:t>in defiance of his Creator.</a:t>
            </a:r>
            <a:endParaRPr lang="en-US" sz="2400" dirty="0" smtClean="0">
              <a:solidFill>
                <a:srgbClr val="FFC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81000" y="6557169"/>
            <a:ext cx="8534400" cy="300831"/>
          </a:xfrm>
        </p:spPr>
        <p:txBody>
          <a:bodyPr/>
          <a:lstStyle/>
          <a:p>
            <a:pPr algn="l"/>
            <a:r>
              <a:rPr lang="en-US" sz="1800" dirty="0" smtClean="0"/>
              <a:t>Lesson </a:t>
            </a:r>
            <a:r>
              <a:rPr lang="en-US" sz="1800" dirty="0" smtClean="0"/>
              <a:t>6: The Tower Of Babel             </a:t>
            </a:r>
            <a:r>
              <a:rPr lang="en-US" sz="1800" dirty="0" smtClean="0"/>
              <a:t>Global </a:t>
            </a:r>
            <a:r>
              <a:rPr lang="en-US" sz="1800" dirty="0" smtClean="0"/>
              <a:t>University of Theological Studies</a:t>
            </a:r>
            <a:endParaRPr lang="en-US" sz="1800" dirty="0"/>
          </a:p>
        </p:txBody>
      </p:sp>
      <p:pic>
        <p:nvPicPr>
          <p:cNvPr id="6" name="Picture 5" descr="NimrodMightyHunterImage24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851358" y="1981200"/>
            <a:ext cx="2759242" cy="3276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60000">
              <a:schemeClr val="bg2">
                <a:shade val="92000"/>
                <a:satMod val="230000"/>
              </a:schemeClr>
            </a:gs>
            <a:gs pos="100000">
              <a:schemeClr val="bg2">
                <a:tint val="85000"/>
                <a:satMod val="40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457200" y="-76200"/>
            <a:ext cx="9906000" cy="762000"/>
          </a:xfrm>
        </p:spPr>
        <p:txBody>
          <a:bodyPr>
            <a:noAutofit/>
          </a:bodyPr>
          <a:lstStyle/>
          <a:p>
            <a:r>
              <a:rPr lang="en-US" sz="3000" spc="-150" dirty="0" smtClean="0"/>
              <a:t> </a:t>
            </a:r>
            <a:r>
              <a:rPr lang="en-US" sz="3600" spc="-150" dirty="0" smtClean="0"/>
              <a:t>C. The Tower Of Babel</a:t>
            </a:r>
            <a:endParaRPr lang="en-US" sz="3600" spc="-15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62000"/>
            <a:ext cx="9144000" cy="60198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2800" i="1" dirty="0" smtClean="0">
                <a:solidFill>
                  <a:srgbClr val="FFC000"/>
                </a:solidFill>
              </a:rPr>
              <a:t>“And the beginning of his kingdom was Babel”</a:t>
            </a:r>
            <a:r>
              <a:rPr lang="en-US" sz="2800" dirty="0" smtClean="0">
                <a:solidFill>
                  <a:srgbClr val="FFC000"/>
                </a:solidFill>
              </a:rPr>
              <a:t> (Genesis 10:10</a:t>
            </a:r>
            <a:r>
              <a:rPr lang="en-US" sz="2800" dirty="0" smtClean="0">
                <a:solidFill>
                  <a:srgbClr val="FFC000"/>
                </a:solidFill>
              </a:rPr>
              <a:t>)</a:t>
            </a:r>
          </a:p>
          <a:p>
            <a:pPr>
              <a:buNone/>
            </a:pPr>
            <a:endParaRPr lang="en-US" sz="1600" i="1" dirty="0" smtClean="0"/>
          </a:p>
          <a:p>
            <a:r>
              <a:rPr lang="en-US" sz="2300" dirty="0" smtClean="0"/>
              <a:t>Here we have the first mention of Babel. </a:t>
            </a:r>
            <a:endParaRPr lang="en-US" sz="2300" dirty="0" smtClean="0"/>
          </a:p>
          <a:p>
            <a:endParaRPr lang="en-US" sz="2300" dirty="0" smtClean="0"/>
          </a:p>
          <a:p>
            <a:r>
              <a:rPr lang="en-US" sz="2300" dirty="0" smtClean="0"/>
              <a:t>In </a:t>
            </a:r>
            <a:r>
              <a:rPr lang="en-US" sz="2300" dirty="0" smtClean="0"/>
              <a:t>the language of that time, </a:t>
            </a:r>
            <a:r>
              <a:rPr lang="en-US" sz="2300" dirty="0" smtClean="0"/>
              <a:t>Babel meant </a:t>
            </a:r>
            <a:r>
              <a:rPr lang="en-US" sz="2300" dirty="0" smtClean="0"/>
              <a:t>“the gate of God” but afterward, because of judgment, it meant “confusion</a:t>
            </a:r>
            <a:r>
              <a:rPr lang="en-US" sz="2300" dirty="0" smtClean="0"/>
              <a:t>.”</a:t>
            </a:r>
          </a:p>
          <a:p>
            <a:endParaRPr lang="en-US" sz="2300" dirty="0" smtClean="0"/>
          </a:p>
          <a:p>
            <a:r>
              <a:rPr lang="en-US" sz="2300" dirty="0" smtClean="0"/>
              <a:t>Here we find that Nimrod had a kingdom and therefore was “king.” </a:t>
            </a:r>
            <a:endParaRPr lang="en-US" sz="2300" dirty="0" smtClean="0"/>
          </a:p>
          <a:p>
            <a:endParaRPr lang="en-US" sz="2300" dirty="0" smtClean="0"/>
          </a:p>
          <a:p>
            <a:r>
              <a:rPr lang="en-US" sz="2300" dirty="0" smtClean="0"/>
              <a:t>Not </a:t>
            </a:r>
            <a:r>
              <a:rPr lang="en-US" sz="2300" dirty="0" smtClean="0"/>
              <a:t>only did </a:t>
            </a:r>
            <a:r>
              <a:rPr lang="en-US" sz="2300" dirty="0" smtClean="0"/>
              <a:t>he start </a:t>
            </a:r>
            <a:r>
              <a:rPr lang="en-US" sz="2300" dirty="0" smtClean="0"/>
              <a:t>a new kingdom but he instituted a new and idolatrous worship.</a:t>
            </a:r>
            <a:endParaRPr lang="en-US" sz="2300" dirty="0" smtClean="0">
              <a:solidFill>
                <a:srgbClr val="FFC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81000" y="6557169"/>
            <a:ext cx="8534400" cy="300831"/>
          </a:xfrm>
        </p:spPr>
        <p:txBody>
          <a:bodyPr/>
          <a:lstStyle/>
          <a:p>
            <a:pPr algn="l"/>
            <a:r>
              <a:rPr lang="en-US" sz="1800" dirty="0" smtClean="0"/>
              <a:t>Lesson </a:t>
            </a:r>
            <a:r>
              <a:rPr lang="en-US" sz="1800" dirty="0" smtClean="0"/>
              <a:t>6: The Tower Of Babel             </a:t>
            </a:r>
            <a:r>
              <a:rPr lang="en-US" sz="1800" dirty="0" smtClean="0"/>
              <a:t>Global </a:t>
            </a:r>
            <a:r>
              <a:rPr lang="en-US" sz="1800" dirty="0" smtClean="0"/>
              <a:t>University of Theological Studies</a:t>
            </a: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60000">
              <a:schemeClr val="bg2">
                <a:shade val="92000"/>
                <a:satMod val="230000"/>
              </a:schemeClr>
            </a:gs>
            <a:gs pos="100000">
              <a:schemeClr val="bg2">
                <a:tint val="85000"/>
                <a:satMod val="40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457200" y="-76200"/>
            <a:ext cx="9906000" cy="762000"/>
          </a:xfrm>
        </p:spPr>
        <p:txBody>
          <a:bodyPr>
            <a:noAutofit/>
          </a:bodyPr>
          <a:lstStyle/>
          <a:p>
            <a:r>
              <a:rPr lang="en-US" sz="3000" spc="-150" dirty="0" smtClean="0"/>
              <a:t> </a:t>
            </a:r>
            <a:r>
              <a:rPr lang="en-US" sz="3600" spc="-150" dirty="0" smtClean="0"/>
              <a:t>C. The Tower Of Babel</a:t>
            </a:r>
            <a:endParaRPr lang="en-US" sz="3600" spc="-15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38200"/>
            <a:ext cx="9144000" cy="60198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500" b="1" dirty="0" smtClean="0"/>
              <a:t>“Let us build us a city”: </a:t>
            </a:r>
            <a:r>
              <a:rPr lang="en-US" sz="2500" dirty="0" smtClean="0"/>
              <a:t>This refers to a political system, a world, an empire</a:t>
            </a:r>
            <a:r>
              <a:rPr lang="en-US" sz="2500" dirty="0" smtClean="0"/>
              <a:t>.</a:t>
            </a:r>
          </a:p>
          <a:p>
            <a:pPr>
              <a:buNone/>
            </a:pPr>
            <a:endParaRPr lang="en-US" sz="2500" dirty="0" smtClean="0"/>
          </a:p>
          <a:p>
            <a:pPr>
              <a:buNone/>
            </a:pPr>
            <a:r>
              <a:rPr lang="en-US" sz="2500" b="1" dirty="0" smtClean="0"/>
              <a:t>“Let us build us a tower”: </a:t>
            </a:r>
            <a:r>
              <a:rPr lang="en-US" sz="2500" dirty="0" smtClean="0"/>
              <a:t>This refers to a religious system, a religion of </a:t>
            </a:r>
            <a:r>
              <a:rPr lang="en-US" sz="2500" dirty="0" smtClean="0"/>
              <a:t>good works</a:t>
            </a:r>
            <a:r>
              <a:rPr lang="en-US" sz="2500" dirty="0" smtClean="0"/>
              <a:t>, reaching Heaven without any help from God. It was a system of </a:t>
            </a:r>
            <a:r>
              <a:rPr lang="en-US" sz="2500" dirty="0" smtClean="0"/>
              <a:t>deifying man</a:t>
            </a:r>
            <a:r>
              <a:rPr lang="en-US" sz="2500" dirty="0" smtClean="0"/>
              <a:t>. It was Cain’s religion beginning again</a:t>
            </a:r>
            <a:r>
              <a:rPr lang="en-US" sz="2500" dirty="0" smtClean="0"/>
              <a:t>.</a:t>
            </a:r>
          </a:p>
          <a:p>
            <a:pPr>
              <a:buNone/>
            </a:pPr>
            <a:endParaRPr lang="en-US" sz="2500" dirty="0" smtClean="0"/>
          </a:p>
          <a:p>
            <a:pPr>
              <a:buNone/>
            </a:pPr>
            <a:r>
              <a:rPr lang="en-US" sz="2500" b="1" dirty="0" smtClean="0"/>
              <a:t>“Let us make us a name”: </a:t>
            </a:r>
            <a:r>
              <a:rPr lang="en-US" sz="2500" dirty="0" smtClean="0"/>
              <a:t>This refers to a desire for fame and power. </a:t>
            </a:r>
            <a:r>
              <a:rPr lang="en-US" sz="2500" dirty="0" smtClean="0"/>
              <a:t>Salvation was </a:t>
            </a:r>
            <a:r>
              <a:rPr lang="en-US" sz="2500" dirty="0" smtClean="0"/>
              <a:t>to come in their name. However, God had a name through </a:t>
            </a:r>
            <a:r>
              <a:rPr lang="en-US" sz="2500" dirty="0" smtClean="0"/>
              <a:t>which there </a:t>
            </a:r>
            <a:r>
              <a:rPr lang="en-US" sz="2500" dirty="0" smtClean="0"/>
              <a:t>would be salvation (Jesus) and it was not yet God’s time to reveal </a:t>
            </a:r>
            <a:r>
              <a:rPr lang="en-US" sz="2500" dirty="0" smtClean="0"/>
              <a:t>that name</a:t>
            </a:r>
            <a:r>
              <a:rPr lang="en-US" sz="2500" dirty="0" smtClean="0"/>
              <a:t>.</a:t>
            </a:r>
            <a:endParaRPr lang="en-US" sz="2500" dirty="0" smtClean="0">
              <a:solidFill>
                <a:srgbClr val="FFC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81000" y="6557169"/>
            <a:ext cx="8534400" cy="300831"/>
          </a:xfrm>
        </p:spPr>
        <p:txBody>
          <a:bodyPr/>
          <a:lstStyle/>
          <a:p>
            <a:pPr algn="l"/>
            <a:r>
              <a:rPr lang="en-US" sz="1800" dirty="0" smtClean="0"/>
              <a:t>Lesson </a:t>
            </a:r>
            <a:r>
              <a:rPr lang="en-US" sz="1800" dirty="0" smtClean="0"/>
              <a:t>6: The Tower Of Babel             </a:t>
            </a:r>
            <a:r>
              <a:rPr lang="en-US" sz="1800" dirty="0" smtClean="0"/>
              <a:t>Global </a:t>
            </a:r>
            <a:r>
              <a:rPr lang="en-US" sz="1800" dirty="0" smtClean="0"/>
              <a:t>University of Theological Studies</a:t>
            </a: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60000">
              <a:schemeClr val="bg2">
                <a:shade val="92000"/>
                <a:satMod val="230000"/>
              </a:schemeClr>
            </a:gs>
            <a:gs pos="100000">
              <a:schemeClr val="bg2">
                <a:tint val="85000"/>
                <a:satMod val="40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457200" y="-76200"/>
            <a:ext cx="9906000" cy="762000"/>
          </a:xfrm>
        </p:spPr>
        <p:txBody>
          <a:bodyPr>
            <a:noAutofit/>
          </a:bodyPr>
          <a:lstStyle/>
          <a:p>
            <a:r>
              <a:rPr lang="en-US" sz="3000" spc="-150" dirty="0" smtClean="0"/>
              <a:t> </a:t>
            </a:r>
            <a:r>
              <a:rPr lang="en-US" sz="3600" spc="-150" dirty="0" smtClean="0"/>
              <a:t>C. The Tower Of Babel</a:t>
            </a:r>
            <a:endParaRPr lang="en-US" sz="3600" spc="-15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152400" y="1066800"/>
            <a:ext cx="9144000" cy="60198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2800" dirty="0" smtClean="0"/>
              <a:t>  Everything </a:t>
            </a:r>
            <a:r>
              <a:rPr lang="en-US" sz="2800" dirty="0" smtClean="0"/>
              <a:t>about Babel was in opposition to God. </a:t>
            </a:r>
            <a:endParaRPr lang="en-US" sz="2800" dirty="0" smtClean="0"/>
          </a:p>
          <a:p>
            <a:pPr algn="ctr">
              <a:buNone/>
            </a:pPr>
            <a:endParaRPr lang="en-US" sz="2800" dirty="0" smtClean="0"/>
          </a:p>
          <a:p>
            <a:pPr algn="ctr">
              <a:buNone/>
            </a:pPr>
            <a:r>
              <a:rPr lang="en-US" sz="2800" dirty="0" smtClean="0"/>
              <a:t>  It </a:t>
            </a:r>
            <a:r>
              <a:rPr lang="en-US" sz="2800" dirty="0" smtClean="0"/>
              <a:t>was because of this </a:t>
            </a:r>
            <a:r>
              <a:rPr lang="en-US" sz="2800" dirty="0" smtClean="0"/>
              <a:t>that judgment </a:t>
            </a:r>
            <a:r>
              <a:rPr lang="en-US" sz="2800" dirty="0" smtClean="0"/>
              <a:t>fell, and God scattered them because of confusion. </a:t>
            </a:r>
            <a:endParaRPr lang="en-US" sz="2800" dirty="0" smtClean="0"/>
          </a:p>
          <a:p>
            <a:pPr algn="ctr">
              <a:buNone/>
            </a:pPr>
            <a:endParaRPr lang="en-US" sz="2800" dirty="0" smtClean="0"/>
          </a:p>
          <a:p>
            <a:pPr algn="ctr">
              <a:buNone/>
            </a:pPr>
            <a:r>
              <a:rPr lang="en-US" sz="2800" dirty="0" smtClean="0"/>
              <a:t>Let </a:t>
            </a:r>
            <a:r>
              <a:rPr lang="en-US" sz="2800" dirty="0" smtClean="0"/>
              <a:t>us ever </a:t>
            </a:r>
            <a:r>
              <a:rPr lang="en-US" sz="2800" dirty="0" smtClean="0"/>
              <a:t>remember that </a:t>
            </a:r>
            <a:r>
              <a:rPr lang="en-US" sz="2800" dirty="0" smtClean="0"/>
              <a:t>the root of all sin is rebellion. </a:t>
            </a:r>
            <a:endParaRPr lang="en-US" sz="2800" dirty="0" smtClean="0"/>
          </a:p>
          <a:p>
            <a:pPr algn="ctr">
              <a:buNone/>
            </a:pPr>
            <a:endParaRPr lang="en-US" sz="2800" dirty="0" smtClean="0"/>
          </a:p>
          <a:p>
            <a:pPr algn="ctr">
              <a:buNone/>
            </a:pPr>
            <a:r>
              <a:rPr lang="en-US" sz="2800" dirty="0" smtClean="0"/>
              <a:t>The </a:t>
            </a:r>
            <a:r>
              <a:rPr lang="en-US" sz="2800" dirty="0" smtClean="0"/>
              <a:t>result is always the same: confusion </a:t>
            </a:r>
            <a:r>
              <a:rPr lang="en-US" sz="2800" dirty="0" smtClean="0"/>
              <a:t>and scattering</a:t>
            </a:r>
            <a:r>
              <a:rPr lang="en-US" sz="2800" dirty="0" smtClean="0"/>
              <a:t>.</a:t>
            </a:r>
            <a:endParaRPr lang="en-US" sz="2500" dirty="0" smtClean="0">
              <a:solidFill>
                <a:srgbClr val="FFC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81000" y="6557169"/>
            <a:ext cx="8534400" cy="300831"/>
          </a:xfrm>
        </p:spPr>
        <p:txBody>
          <a:bodyPr/>
          <a:lstStyle/>
          <a:p>
            <a:pPr algn="l"/>
            <a:r>
              <a:rPr lang="en-US" sz="1800" dirty="0" smtClean="0"/>
              <a:t>Lesson </a:t>
            </a:r>
            <a:r>
              <a:rPr lang="en-US" sz="1800" dirty="0" smtClean="0"/>
              <a:t>6: The Tower Of Babel             </a:t>
            </a:r>
            <a:r>
              <a:rPr lang="en-US" sz="1800" dirty="0" smtClean="0"/>
              <a:t>Global </a:t>
            </a:r>
            <a:r>
              <a:rPr lang="en-US" sz="1800" dirty="0" smtClean="0"/>
              <a:t>University of Theological Studies</a:t>
            </a: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60000">
              <a:schemeClr val="bg2">
                <a:shade val="92000"/>
                <a:satMod val="230000"/>
              </a:schemeClr>
            </a:gs>
            <a:gs pos="100000">
              <a:schemeClr val="bg2">
                <a:tint val="85000"/>
                <a:satMod val="40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457200" y="-76200"/>
            <a:ext cx="9906000" cy="762000"/>
          </a:xfrm>
        </p:spPr>
        <p:txBody>
          <a:bodyPr>
            <a:noAutofit/>
          </a:bodyPr>
          <a:lstStyle/>
          <a:p>
            <a:r>
              <a:rPr lang="en-US" sz="3000" spc="-150" dirty="0" smtClean="0"/>
              <a:t> </a:t>
            </a:r>
            <a:r>
              <a:rPr lang="en-US" sz="3600" spc="-150" dirty="0" smtClean="0"/>
              <a:t>D. The Beginning Of The </a:t>
            </a:r>
            <a:r>
              <a:rPr lang="en-US" sz="3600" spc="-150" dirty="0" err="1" smtClean="0"/>
              <a:t>Babylonish</a:t>
            </a:r>
            <a:r>
              <a:rPr lang="en-US" sz="3600" spc="-150" dirty="0" smtClean="0"/>
              <a:t> Religion</a:t>
            </a:r>
            <a:endParaRPr lang="en-US" sz="3600" spc="-15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62000"/>
            <a:ext cx="9144000" cy="5867400"/>
          </a:xfrm>
        </p:spPr>
        <p:txBody>
          <a:bodyPr>
            <a:normAutofit fontScale="85000" lnSpcReduction="20000"/>
          </a:bodyPr>
          <a:lstStyle/>
          <a:p>
            <a:r>
              <a:rPr lang="en-US" sz="2800" dirty="0" smtClean="0"/>
              <a:t>In </a:t>
            </a:r>
            <a:r>
              <a:rPr lang="en-US" sz="2800" dirty="0" smtClean="0"/>
              <a:t>Revelation 17, we have pictured the false idolatrous religion of the last </a:t>
            </a:r>
            <a:r>
              <a:rPr lang="en-US" sz="2800" dirty="0" smtClean="0"/>
              <a:t>days, a </a:t>
            </a:r>
            <a:r>
              <a:rPr lang="en-US" sz="2800" dirty="0" smtClean="0"/>
              <a:t>harlot sitting upon a scarlet-colored beast, a politico-religious system of </a:t>
            </a:r>
            <a:r>
              <a:rPr lang="en-US" sz="2800" dirty="0" smtClean="0"/>
              <a:t>great power</a:t>
            </a:r>
            <a:r>
              <a:rPr lang="en-US" sz="2800" dirty="0" smtClean="0"/>
              <a:t>. </a:t>
            </a:r>
            <a:endParaRPr lang="en-US" sz="2800" dirty="0" smtClean="0"/>
          </a:p>
          <a:p>
            <a:endParaRPr lang="en-US" sz="2800" dirty="0" smtClean="0"/>
          </a:p>
          <a:p>
            <a:r>
              <a:rPr lang="en-US" sz="2800" dirty="0" smtClean="0"/>
              <a:t>In </a:t>
            </a:r>
            <a:r>
              <a:rPr lang="en-US" sz="2800" dirty="0" smtClean="0"/>
              <a:t>Genesis 11, we find the history of the beginning of this false religion</a:t>
            </a:r>
            <a:r>
              <a:rPr lang="en-US" sz="2800" dirty="0" smtClean="0"/>
              <a:t>.</a:t>
            </a:r>
          </a:p>
          <a:p>
            <a:endParaRPr lang="en-US" sz="2800" dirty="0" smtClean="0">
              <a:solidFill>
                <a:srgbClr val="FFC000"/>
              </a:solidFill>
            </a:endParaRPr>
          </a:p>
          <a:p>
            <a:r>
              <a:rPr lang="en-US" sz="2800" dirty="0" smtClean="0"/>
              <a:t>After the Fall, God clothed our first parents and instituted the true plan of </a:t>
            </a:r>
            <a:r>
              <a:rPr lang="en-US" sz="2800" dirty="0" smtClean="0"/>
              <a:t>salvation and </a:t>
            </a:r>
            <a:r>
              <a:rPr lang="en-US" sz="2800" dirty="0" smtClean="0"/>
              <a:t>worship. </a:t>
            </a:r>
            <a:endParaRPr lang="en-US" sz="2800" dirty="0" smtClean="0"/>
          </a:p>
          <a:p>
            <a:endParaRPr lang="en-US" sz="2800" dirty="0" smtClean="0"/>
          </a:p>
          <a:p>
            <a:r>
              <a:rPr lang="en-US" sz="2800" dirty="0" smtClean="0"/>
              <a:t>We </a:t>
            </a:r>
            <a:r>
              <a:rPr lang="en-US" sz="2800" dirty="0" smtClean="0"/>
              <a:t>find this continued by Abel, Noah, and other men of faith</a:t>
            </a:r>
            <a:r>
              <a:rPr lang="en-US" sz="2800" dirty="0" smtClean="0"/>
              <a:t>.</a:t>
            </a:r>
          </a:p>
          <a:p>
            <a:endParaRPr lang="en-US" sz="2800" dirty="0" smtClean="0"/>
          </a:p>
          <a:p>
            <a:r>
              <a:rPr lang="en-US" sz="2800" dirty="0" smtClean="0"/>
              <a:t>Following the Flood, God instituted the principle of human government, a system </a:t>
            </a:r>
            <a:r>
              <a:rPr lang="en-US" sz="2800" dirty="0" smtClean="0"/>
              <a:t>by which </a:t>
            </a:r>
            <a:r>
              <a:rPr lang="en-US" sz="2800" dirty="0" smtClean="0"/>
              <a:t>God would maintain law and order and preserve peace and harmony.</a:t>
            </a:r>
            <a:endParaRPr lang="en-US" sz="2500" dirty="0" smtClean="0">
              <a:solidFill>
                <a:srgbClr val="FFC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81000" y="6557169"/>
            <a:ext cx="8534400" cy="300831"/>
          </a:xfrm>
        </p:spPr>
        <p:txBody>
          <a:bodyPr/>
          <a:lstStyle/>
          <a:p>
            <a:pPr algn="l"/>
            <a:r>
              <a:rPr lang="en-US" sz="1800" dirty="0" smtClean="0"/>
              <a:t>Lesson </a:t>
            </a:r>
            <a:r>
              <a:rPr lang="en-US" sz="1800" dirty="0" smtClean="0"/>
              <a:t>6: The Tower Of Babel             </a:t>
            </a:r>
            <a:r>
              <a:rPr lang="en-US" sz="1800" dirty="0" smtClean="0"/>
              <a:t>Global </a:t>
            </a:r>
            <a:r>
              <a:rPr lang="en-US" sz="1800" dirty="0" smtClean="0"/>
              <a:t>University of Theological Studies</a:t>
            </a: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60000">
              <a:schemeClr val="bg2">
                <a:shade val="92000"/>
                <a:satMod val="230000"/>
              </a:schemeClr>
            </a:gs>
            <a:gs pos="100000">
              <a:schemeClr val="bg2">
                <a:tint val="85000"/>
                <a:satMod val="40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457200" y="-76200"/>
            <a:ext cx="9906000" cy="762000"/>
          </a:xfrm>
        </p:spPr>
        <p:txBody>
          <a:bodyPr>
            <a:noAutofit/>
          </a:bodyPr>
          <a:lstStyle/>
          <a:p>
            <a:r>
              <a:rPr lang="en-US" sz="3000" spc="-150" dirty="0" smtClean="0"/>
              <a:t> </a:t>
            </a:r>
            <a:r>
              <a:rPr lang="en-US" sz="3600" spc="-150" dirty="0" smtClean="0"/>
              <a:t>D. The Beginning Of The </a:t>
            </a:r>
            <a:r>
              <a:rPr lang="en-US" sz="3600" spc="-150" dirty="0" err="1" smtClean="0"/>
              <a:t>Babylonish</a:t>
            </a:r>
            <a:r>
              <a:rPr lang="en-US" sz="3600" spc="-150" dirty="0" smtClean="0"/>
              <a:t> Religion</a:t>
            </a:r>
            <a:endParaRPr lang="en-US" sz="3600" spc="-15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85800"/>
            <a:ext cx="9144000" cy="5867400"/>
          </a:xfrm>
        </p:spPr>
        <p:txBody>
          <a:bodyPr>
            <a:normAutofit fontScale="92500" lnSpcReduction="10000"/>
          </a:bodyPr>
          <a:lstStyle/>
          <a:p>
            <a:r>
              <a:rPr lang="en-US" sz="2400" dirty="0" smtClean="0"/>
              <a:t>Both of these two institutions were of divine origin. </a:t>
            </a:r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However</a:t>
            </a:r>
            <a:r>
              <a:rPr lang="en-US" sz="2400" dirty="0" smtClean="0"/>
              <a:t>, God </a:t>
            </a:r>
            <a:r>
              <a:rPr lang="en-US" sz="2400" dirty="0" smtClean="0"/>
              <a:t>ordained that </a:t>
            </a:r>
            <a:r>
              <a:rPr lang="en-US" sz="2400" dirty="0" smtClean="0"/>
              <a:t>these two institutions, religion and government, would be kept separate until </a:t>
            </a:r>
            <a:r>
              <a:rPr lang="en-US" sz="2400" dirty="0" smtClean="0"/>
              <a:t>the coming </a:t>
            </a:r>
            <a:r>
              <a:rPr lang="en-US" sz="2400" dirty="0" smtClean="0"/>
              <a:t>of Jesus Christ, who would unite the principle of priest and king in one person</a:t>
            </a:r>
            <a:r>
              <a:rPr lang="en-US" sz="2400" dirty="0" smtClean="0"/>
              <a:t>.</a:t>
            </a:r>
          </a:p>
          <a:p>
            <a:endParaRPr lang="en-US" sz="2400" dirty="0" smtClean="0"/>
          </a:p>
          <a:p>
            <a:r>
              <a:rPr lang="en-US" sz="2400" dirty="0" smtClean="0"/>
              <a:t>Until that time came, these two institutions were to be administered by </a:t>
            </a:r>
            <a:r>
              <a:rPr lang="en-US" sz="2400" dirty="0" smtClean="0"/>
              <a:t>different individuals</a:t>
            </a:r>
            <a:r>
              <a:rPr lang="en-US" sz="2400" dirty="0" smtClean="0"/>
              <a:t>. </a:t>
            </a:r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The </a:t>
            </a:r>
            <a:r>
              <a:rPr lang="en-US" sz="2400" dirty="0" smtClean="0"/>
              <a:t>king must come from the tribe of Judah and the priest must </a:t>
            </a:r>
            <a:r>
              <a:rPr lang="en-US" sz="2400" dirty="0" smtClean="0"/>
              <a:t>come from </a:t>
            </a:r>
            <a:r>
              <a:rPr lang="en-US" sz="2400" dirty="0" smtClean="0"/>
              <a:t>the tribe of Levi. </a:t>
            </a:r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In </a:t>
            </a:r>
            <a:r>
              <a:rPr lang="en-US" sz="2400" dirty="0" smtClean="0"/>
              <a:t>the New Testament, Jesus confirmed this principle when </a:t>
            </a:r>
            <a:r>
              <a:rPr lang="en-US" sz="2400" dirty="0" smtClean="0"/>
              <a:t>He said</a:t>
            </a:r>
            <a:r>
              <a:rPr lang="en-US" sz="2400" dirty="0" smtClean="0"/>
              <a:t>, “Render unto Caesar the things which are Caesar’s and unto God the </a:t>
            </a:r>
            <a:r>
              <a:rPr lang="en-US" sz="2400" dirty="0" smtClean="0"/>
              <a:t>things that </a:t>
            </a:r>
            <a:r>
              <a:rPr lang="en-US" sz="2400" dirty="0" smtClean="0"/>
              <a:t>are God’s.” This is the separation of church and state.</a:t>
            </a:r>
            <a:endParaRPr lang="en-US" sz="2500" dirty="0" smtClean="0">
              <a:solidFill>
                <a:srgbClr val="FFC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81000" y="6557169"/>
            <a:ext cx="8534400" cy="300831"/>
          </a:xfrm>
        </p:spPr>
        <p:txBody>
          <a:bodyPr/>
          <a:lstStyle/>
          <a:p>
            <a:pPr algn="l"/>
            <a:r>
              <a:rPr lang="en-US" sz="1800" dirty="0" smtClean="0"/>
              <a:t>Lesson </a:t>
            </a:r>
            <a:r>
              <a:rPr lang="en-US" sz="1800" dirty="0" smtClean="0"/>
              <a:t>6: The Tower Of Babel             </a:t>
            </a:r>
            <a:r>
              <a:rPr lang="en-US" sz="1800" dirty="0" smtClean="0"/>
              <a:t>Global </a:t>
            </a:r>
            <a:r>
              <a:rPr lang="en-US" sz="1800" dirty="0" smtClean="0"/>
              <a:t>University of Theological Studies</a:t>
            </a: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60000">
              <a:schemeClr val="bg2">
                <a:shade val="92000"/>
                <a:satMod val="230000"/>
              </a:schemeClr>
            </a:gs>
            <a:gs pos="100000">
              <a:schemeClr val="bg2">
                <a:tint val="85000"/>
                <a:satMod val="40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457200" y="-76200"/>
            <a:ext cx="9906000" cy="762000"/>
          </a:xfrm>
        </p:spPr>
        <p:txBody>
          <a:bodyPr>
            <a:noAutofit/>
          </a:bodyPr>
          <a:lstStyle/>
          <a:p>
            <a:r>
              <a:rPr lang="en-US" sz="3000" spc="-150" dirty="0" smtClean="0"/>
              <a:t> </a:t>
            </a:r>
            <a:r>
              <a:rPr lang="en-US" sz="3600" spc="-150" dirty="0" smtClean="0"/>
              <a:t>D. The Beginning Of The </a:t>
            </a:r>
            <a:r>
              <a:rPr lang="en-US" sz="3600" spc="-150" dirty="0" err="1" smtClean="0"/>
              <a:t>Babylonish</a:t>
            </a:r>
            <a:r>
              <a:rPr lang="en-US" sz="3600" spc="-150" dirty="0" smtClean="0"/>
              <a:t> Religion</a:t>
            </a:r>
            <a:endParaRPr lang="en-US" sz="3600" spc="-15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362200"/>
            <a:ext cx="9144000" cy="58674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Nimrod married a girl by the name of </a:t>
            </a:r>
            <a:r>
              <a:rPr lang="en-US" sz="2400" dirty="0" err="1" smtClean="0"/>
              <a:t>Semiramis</a:t>
            </a:r>
            <a:r>
              <a:rPr lang="en-US" sz="2400" dirty="0" smtClean="0"/>
              <a:t>, who bore a son called Tammuz</a:t>
            </a:r>
            <a:r>
              <a:rPr lang="en-US" sz="2400" dirty="0" smtClean="0"/>
              <a:t>.</a:t>
            </a:r>
          </a:p>
          <a:p>
            <a:endParaRPr lang="en-US" sz="2400" dirty="0" smtClean="0"/>
          </a:p>
          <a:p>
            <a:r>
              <a:rPr lang="en-US" sz="2400" dirty="0" smtClean="0"/>
              <a:t>Going back to the promise of Genesis 3:15, </a:t>
            </a:r>
            <a:r>
              <a:rPr lang="en-US" sz="2400" dirty="0" err="1" smtClean="0"/>
              <a:t>Semiramis</a:t>
            </a:r>
            <a:r>
              <a:rPr lang="en-US" sz="2400" dirty="0" smtClean="0"/>
              <a:t> claimed that she </a:t>
            </a:r>
            <a:r>
              <a:rPr lang="en-US" sz="2400" dirty="0" smtClean="0"/>
              <a:t>was the </a:t>
            </a:r>
            <a:r>
              <a:rPr lang="en-US" sz="2400" dirty="0" smtClean="0"/>
              <a:t>woman of the promise and that her son was the seed of the woman. </a:t>
            </a:r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Although they </a:t>
            </a:r>
            <a:r>
              <a:rPr lang="en-US" sz="2400" dirty="0" smtClean="0"/>
              <a:t>had turned their backs upon God, they could not eliminate the knowledge </a:t>
            </a:r>
            <a:r>
              <a:rPr lang="en-US" sz="2400" dirty="0" smtClean="0"/>
              <a:t>that had </a:t>
            </a:r>
            <a:r>
              <a:rPr lang="en-US" sz="2400" dirty="0" smtClean="0"/>
              <a:t>come down to them. </a:t>
            </a:r>
            <a:endParaRPr lang="en-US" sz="2400" dirty="0" smtClean="0"/>
          </a:p>
          <a:p>
            <a:pPr>
              <a:buNone/>
            </a:pPr>
            <a:endParaRPr lang="en-US" sz="2000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81000" y="6557169"/>
            <a:ext cx="8534400" cy="300831"/>
          </a:xfrm>
        </p:spPr>
        <p:txBody>
          <a:bodyPr/>
          <a:lstStyle/>
          <a:p>
            <a:pPr algn="l"/>
            <a:r>
              <a:rPr lang="en-US" sz="1800" dirty="0" smtClean="0"/>
              <a:t>Lesson </a:t>
            </a:r>
            <a:r>
              <a:rPr lang="en-US" sz="1800" dirty="0" smtClean="0"/>
              <a:t>6: The Tower Of Babel             </a:t>
            </a:r>
            <a:r>
              <a:rPr lang="en-US" sz="1800" dirty="0" smtClean="0"/>
              <a:t>Global </a:t>
            </a:r>
            <a:r>
              <a:rPr lang="en-US" sz="1800" dirty="0" smtClean="0"/>
              <a:t>University of Theological Studies</a:t>
            </a:r>
            <a:endParaRPr lang="en-US" sz="1800" dirty="0"/>
          </a:p>
        </p:txBody>
      </p:sp>
      <p:pic>
        <p:nvPicPr>
          <p:cNvPr id="6" name="Picture 5" descr="semiramis and tammuz.jpg"/>
          <p:cNvPicPr>
            <a:picLocks noChangeAspect="1"/>
          </p:cNvPicPr>
          <p:nvPr/>
        </p:nvPicPr>
        <p:blipFill>
          <a:blip r:embed="rId3" cstate="print"/>
          <a:srcRect l="47861" t="2000" r="5080" b="48000"/>
          <a:stretch>
            <a:fillRect/>
          </a:stretch>
        </p:blipFill>
        <p:spPr>
          <a:xfrm>
            <a:off x="3639312" y="609601"/>
            <a:ext cx="1542288" cy="1752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60000">
              <a:schemeClr val="bg2">
                <a:shade val="92000"/>
                <a:satMod val="230000"/>
              </a:schemeClr>
            </a:gs>
            <a:gs pos="100000">
              <a:schemeClr val="bg2">
                <a:tint val="85000"/>
                <a:satMod val="40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457200" y="-76200"/>
            <a:ext cx="9906000" cy="762000"/>
          </a:xfrm>
        </p:spPr>
        <p:txBody>
          <a:bodyPr>
            <a:noAutofit/>
          </a:bodyPr>
          <a:lstStyle/>
          <a:p>
            <a:r>
              <a:rPr lang="en-US" sz="3000" spc="-150" dirty="0" smtClean="0"/>
              <a:t> </a:t>
            </a:r>
            <a:r>
              <a:rPr lang="en-US" sz="3600" spc="-150" dirty="0" smtClean="0"/>
              <a:t>D. The Beginning Of The </a:t>
            </a:r>
            <a:r>
              <a:rPr lang="en-US" sz="3600" spc="-150" dirty="0" err="1" smtClean="0"/>
              <a:t>Babylonish</a:t>
            </a:r>
            <a:r>
              <a:rPr lang="en-US" sz="3600" spc="-150" dirty="0" smtClean="0"/>
              <a:t> Religion</a:t>
            </a:r>
            <a:endParaRPr lang="en-US" sz="3600" spc="-15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09600"/>
            <a:ext cx="9144000" cy="5867400"/>
          </a:xfrm>
        </p:spPr>
        <p:txBody>
          <a:bodyPr>
            <a:normAutofit/>
          </a:bodyPr>
          <a:lstStyle/>
          <a:p>
            <a:r>
              <a:rPr lang="en-US" sz="2400" dirty="0" err="1" smtClean="0"/>
              <a:t>Semiramis</a:t>
            </a:r>
            <a:r>
              <a:rPr lang="en-US" sz="2400" dirty="0" smtClean="0"/>
              <a:t> set herself up as the high priestess of the Babylonian religion. </a:t>
            </a:r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It </a:t>
            </a:r>
            <a:r>
              <a:rPr lang="en-US" sz="2400" dirty="0" smtClean="0"/>
              <a:t>was a religion that centered in the worship of the mother and </a:t>
            </a:r>
            <a:r>
              <a:rPr lang="en-US" sz="2400" dirty="0" smtClean="0"/>
              <a:t>the child</a:t>
            </a:r>
            <a:r>
              <a:rPr lang="en-US" sz="2400" dirty="0" smtClean="0"/>
              <a:t>. </a:t>
            </a:r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The </a:t>
            </a:r>
            <a:r>
              <a:rPr lang="en-US" sz="2400" dirty="0" smtClean="0"/>
              <a:t>sign of this religion was a mother who held a baby in her arms and </a:t>
            </a:r>
            <a:r>
              <a:rPr lang="en-US" sz="2400" dirty="0" smtClean="0"/>
              <a:t>was known </a:t>
            </a:r>
            <a:r>
              <a:rPr lang="en-US" sz="2400" dirty="0" smtClean="0"/>
              <a:t>as the mother-child cult</a:t>
            </a:r>
            <a:r>
              <a:rPr lang="en-US" sz="2400" dirty="0" smtClean="0"/>
              <a:t>.</a:t>
            </a:r>
          </a:p>
          <a:p>
            <a:endParaRPr lang="en-US" sz="2400" dirty="0" smtClean="0"/>
          </a:p>
          <a:p>
            <a:r>
              <a:rPr lang="en-US" sz="2400" dirty="0" smtClean="0"/>
              <a:t> </a:t>
            </a:r>
            <a:r>
              <a:rPr lang="en-US" sz="2400" dirty="0" err="1" smtClean="0"/>
              <a:t>Semiramis</a:t>
            </a:r>
            <a:r>
              <a:rPr lang="en-US" sz="2400" dirty="0" smtClean="0"/>
              <a:t> took for herself the name “The Queen </a:t>
            </a:r>
            <a:r>
              <a:rPr lang="en-US" sz="2400" dirty="0" smtClean="0"/>
              <a:t>of Heaven</a:t>
            </a:r>
            <a:r>
              <a:rPr lang="en-US" sz="2400" dirty="0" smtClean="0"/>
              <a:t>” and taught that access into the presence of God was through her as </a:t>
            </a:r>
            <a:r>
              <a:rPr lang="en-US" sz="2400" dirty="0" smtClean="0"/>
              <a:t>high priestess</a:t>
            </a:r>
            <a:r>
              <a:rPr lang="en-US" sz="2400" dirty="0" smtClean="0"/>
              <a:t>. </a:t>
            </a:r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She </a:t>
            </a:r>
            <a:r>
              <a:rPr lang="en-US" sz="2400" dirty="0" smtClean="0"/>
              <a:t>became a </a:t>
            </a:r>
            <a:r>
              <a:rPr lang="en-US" sz="2400" dirty="0" err="1" smtClean="0"/>
              <a:t>mediatrix</a:t>
            </a:r>
            <a:r>
              <a:rPr lang="en-US" sz="2400" dirty="0" smtClean="0"/>
              <a:t> between God and man.</a:t>
            </a:r>
            <a:endParaRPr lang="en-US" sz="2000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81000" y="6557169"/>
            <a:ext cx="8534400" cy="300831"/>
          </a:xfrm>
        </p:spPr>
        <p:txBody>
          <a:bodyPr/>
          <a:lstStyle/>
          <a:p>
            <a:pPr algn="l"/>
            <a:r>
              <a:rPr lang="en-US" sz="1800" dirty="0" smtClean="0"/>
              <a:t>Lesson </a:t>
            </a:r>
            <a:r>
              <a:rPr lang="en-US" sz="1800" dirty="0" smtClean="0"/>
              <a:t>6: The Tower Of Babel             </a:t>
            </a:r>
            <a:r>
              <a:rPr lang="en-US" sz="1800" dirty="0" smtClean="0"/>
              <a:t>Global </a:t>
            </a:r>
            <a:r>
              <a:rPr lang="en-US" sz="1800" dirty="0" smtClean="0"/>
              <a:t>University of Theological Studies</a:t>
            </a: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60000">
              <a:schemeClr val="bg2">
                <a:shade val="92000"/>
                <a:satMod val="230000"/>
              </a:schemeClr>
            </a:gs>
            <a:gs pos="100000">
              <a:schemeClr val="bg2">
                <a:tint val="85000"/>
                <a:satMod val="40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457200" y="-76200"/>
            <a:ext cx="9906000" cy="762000"/>
          </a:xfrm>
        </p:spPr>
        <p:txBody>
          <a:bodyPr>
            <a:noAutofit/>
          </a:bodyPr>
          <a:lstStyle/>
          <a:p>
            <a:r>
              <a:rPr lang="en-US" sz="3000" spc="-150" dirty="0" smtClean="0"/>
              <a:t> </a:t>
            </a:r>
            <a:r>
              <a:rPr lang="en-US" sz="3600" spc="-150" dirty="0" smtClean="0"/>
              <a:t>D. The Beginning Of The </a:t>
            </a:r>
            <a:r>
              <a:rPr lang="en-US" sz="3600" spc="-150" dirty="0" err="1" smtClean="0"/>
              <a:t>Babylonish</a:t>
            </a:r>
            <a:r>
              <a:rPr lang="en-US" sz="3600" spc="-150" dirty="0" smtClean="0"/>
              <a:t> Religion</a:t>
            </a:r>
            <a:endParaRPr lang="en-US" sz="3600" spc="-15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828800"/>
            <a:ext cx="9144000" cy="58674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When Tammuz came to young </a:t>
            </a:r>
            <a:r>
              <a:rPr lang="en-US" sz="2400" dirty="0" smtClean="0"/>
              <a:t>                                  manhood</a:t>
            </a:r>
            <a:r>
              <a:rPr lang="en-US" sz="2400" dirty="0" smtClean="0"/>
              <a:t>, he was slain while hunting </a:t>
            </a:r>
            <a:r>
              <a:rPr lang="en-US" sz="2400" dirty="0" smtClean="0"/>
              <a:t>                                   a wild boar</a:t>
            </a:r>
            <a:r>
              <a:rPr lang="en-US" sz="2400" dirty="0" smtClean="0"/>
              <a:t>. </a:t>
            </a:r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err="1" smtClean="0"/>
              <a:t>Semiramis</a:t>
            </a:r>
            <a:r>
              <a:rPr lang="en-US" sz="2400" dirty="0" smtClean="0"/>
              <a:t> </a:t>
            </a:r>
            <a:r>
              <a:rPr lang="en-US" sz="2400" dirty="0" smtClean="0"/>
              <a:t>gathered a number of virgins, and after a forty day period of </a:t>
            </a:r>
            <a:r>
              <a:rPr lang="en-US" sz="2400" dirty="0" smtClean="0"/>
              <a:t>prayer and </a:t>
            </a:r>
            <a:r>
              <a:rPr lang="en-US" sz="2400" dirty="0" smtClean="0"/>
              <a:t>fasting, Tammuz was supposed to be resurrected from the dead by the power </a:t>
            </a:r>
            <a:r>
              <a:rPr lang="en-US" sz="2400" dirty="0" smtClean="0"/>
              <a:t>of his </a:t>
            </a:r>
            <a:r>
              <a:rPr lang="en-US" sz="2400" dirty="0" smtClean="0"/>
              <a:t>mother, “The Queen of Heaven.” </a:t>
            </a:r>
            <a:endParaRPr lang="en-US" sz="2400" dirty="0" smtClean="0"/>
          </a:p>
          <a:p>
            <a:pPr>
              <a:buNone/>
            </a:pPr>
            <a:endParaRPr lang="en-US" sz="2400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81000" y="6557169"/>
            <a:ext cx="8534400" cy="300831"/>
          </a:xfrm>
        </p:spPr>
        <p:txBody>
          <a:bodyPr/>
          <a:lstStyle/>
          <a:p>
            <a:pPr algn="l"/>
            <a:r>
              <a:rPr lang="en-US" sz="1800" dirty="0" smtClean="0"/>
              <a:t>Lesson </a:t>
            </a:r>
            <a:r>
              <a:rPr lang="en-US" sz="1800" dirty="0" smtClean="0"/>
              <a:t>6: The Tower Of Babel             </a:t>
            </a:r>
            <a:r>
              <a:rPr lang="en-US" sz="1800" dirty="0" smtClean="0"/>
              <a:t>Global </a:t>
            </a:r>
            <a:r>
              <a:rPr lang="en-US" sz="1800" dirty="0" smtClean="0"/>
              <a:t>University of Theological Studies</a:t>
            </a:r>
            <a:endParaRPr lang="en-US" sz="1800" dirty="0"/>
          </a:p>
        </p:txBody>
      </p:sp>
      <p:pic>
        <p:nvPicPr>
          <p:cNvPr id="6" name="Picture 5" descr="hog-hunting-hog-trapping-wild-boar-00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400800" y="650044"/>
            <a:ext cx="2241550" cy="27789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60000">
              <a:schemeClr val="bg2">
                <a:shade val="92000"/>
                <a:satMod val="230000"/>
              </a:schemeClr>
            </a:gs>
            <a:gs pos="100000">
              <a:schemeClr val="bg2">
                <a:tint val="85000"/>
                <a:satMod val="40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457200" y="-76200"/>
            <a:ext cx="9906000" cy="762000"/>
          </a:xfrm>
        </p:spPr>
        <p:txBody>
          <a:bodyPr>
            <a:noAutofit/>
          </a:bodyPr>
          <a:lstStyle/>
          <a:p>
            <a:r>
              <a:rPr lang="en-US" sz="3000" spc="-150" dirty="0" smtClean="0"/>
              <a:t> </a:t>
            </a:r>
            <a:r>
              <a:rPr lang="en-US" sz="3600" spc="-150" dirty="0" smtClean="0"/>
              <a:t>D. The Beginning Of The </a:t>
            </a:r>
            <a:r>
              <a:rPr lang="en-US" sz="3600" spc="-150" dirty="0" err="1" smtClean="0"/>
              <a:t>Babylonish</a:t>
            </a:r>
            <a:r>
              <a:rPr lang="en-US" sz="3600" spc="-150" dirty="0" smtClean="0"/>
              <a:t> Religion</a:t>
            </a:r>
            <a:endParaRPr lang="en-US" sz="3600" spc="-15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66800"/>
            <a:ext cx="9144000" cy="58674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That forty day period became an annual time of mourning throughout Babylon. </a:t>
            </a:r>
          </a:p>
          <a:p>
            <a:endParaRPr lang="en-US" sz="2400" dirty="0" smtClean="0"/>
          </a:p>
          <a:p>
            <a:r>
              <a:rPr lang="en-US" sz="2400" dirty="0" smtClean="0"/>
              <a:t>At the conclusion they had a feast in honor of </a:t>
            </a:r>
            <a:r>
              <a:rPr lang="en-US" sz="2400" dirty="0" err="1" smtClean="0"/>
              <a:t>Semiramis</a:t>
            </a:r>
            <a:r>
              <a:rPr lang="en-US" sz="2400" dirty="0" smtClean="0"/>
              <a:t> and Tammuz. </a:t>
            </a:r>
          </a:p>
          <a:p>
            <a:endParaRPr lang="en-US" sz="2400" dirty="0" smtClean="0"/>
          </a:p>
          <a:p>
            <a:r>
              <a:rPr lang="en-US" sz="2400" dirty="0" smtClean="0"/>
              <a:t>They made the egg the sacred symbol which signified life out of death. </a:t>
            </a:r>
          </a:p>
          <a:p>
            <a:endParaRPr lang="en-US" sz="2400" dirty="0" smtClean="0"/>
          </a:p>
          <a:p>
            <a:r>
              <a:rPr lang="en-US" sz="2400" dirty="0" smtClean="0"/>
              <a:t>On the birthday of Tammuz, they </a:t>
            </a:r>
            <a:r>
              <a:rPr lang="en-US" sz="2400" dirty="0" smtClean="0"/>
              <a:t>                                     erected </a:t>
            </a:r>
            <a:r>
              <a:rPr lang="en-US" sz="2400" dirty="0" smtClean="0"/>
              <a:t>evergreen trees as the symbol </a:t>
            </a:r>
            <a:r>
              <a:rPr lang="en-US" sz="2400" dirty="0" smtClean="0"/>
              <a:t>                               of </a:t>
            </a:r>
            <a:r>
              <a:rPr lang="en-US" sz="2400" dirty="0" smtClean="0"/>
              <a:t>eternal life.</a:t>
            </a:r>
            <a:endParaRPr lang="en-US" sz="2000" dirty="0" smtClean="0"/>
          </a:p>
          <a:p>
            <a:pPr>
              <a:buNone/>
            </a:pPr>
            <a:endParaRPr lang="en-US" sz="2400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81000" y="6557169"/>
            <a:ext cx="8534400" cy="300831"/>
          </a:xfrm>
        </p:spPr>
        <p:txBody>
          <a:bodyPr/>
          <a:lstStyle/>
          <a:p>
            <a:pPr algn="l"/>
            <a:r>
              <a:rPr lang="en-US" sz="1800" dirty="0" smtClean="0"/>
              <a:t>Lesson </a:t>
            </a:r>
            <a:r>
              <a:rPr lang="en-US" sz="1800" dirty="0" smtClean="0"/>
              <a:t>6: The Tower Of Babel             </a:t>
            </a:r>
            <a:r>
              <a:rPr lang="en-US" sz="1800" dirty="0" smtClean="0"/>
              <a:t>Global </a:t>
            </a:r>
            <a:r>
              <a:rPr lang="en-US" sz="1800" dirty="0" smtClean="0"/>
              <a:t>University of Theological Studies</a:t>
            </a:r>
            <a:endParaRPr lang="en-US" sz="1800" dirty="0"/>
          </a:p>
        </p:txBody>
      </p:sp>
      <p:pic>
        <p:nvPicPr>
          <p:cNvPr id="6" name="Picture 5" descr="ThujaGiant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477000" y="4086416"/>
            <a:ext cx="2362200" cy="238582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60000">
              <a:schemeClr val="bg2">
                <a:shade val="92000"/>
                <a:satMod val="230000"/>
              </a:schemeClr>
            </a:gs>
            <a:gs pos="100000">
              <a:schemeClr val="bg2">
                <a:tint val="85000"/>
                <a:satMod val="40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457200" y="-76200"/>
            <a:ext cx="9906000" cy="762000"/>
          </a:xfrm>
        </p:spPr>
        <p:txBody>
          <a:bodyPr>
            <a:noAutofit/>
          </a:bodyPr>
          <a:lstStyle/>
          <a:p>
            <a:r>
              <a:rPr lang="en-US" sz="3000" spc="-150" dirty="0" smtClean="0"/>
              <a:t> </a:t>
            </a:r>
            <a:r>
              <a:rPr lang="en-US" sz="3600" spc="-150" dirty="0" smtClean="0"/>
              <a:t>A</a:t>
            </a:r>
            <a:r>
              <a:rPr lang="en-US" sz="3600" spc="-150" dirty="0" smtClean="0"/>
              <a:t>. </a:t>
            </a:r>
            <a:r>
              <a:rPr lang="en-US" sz="3600" spc="-150" dirty="0" smtClean="0"/>
              <a:t>Noah’s Three Sons</a:t>
            </a:r>
            <a:endParaRPr lang="en-US" sz="3600" spc="-15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19200"/>
            <a:ext cx="9144000" cy="5486400"/>
          </a:xfrm>
        </p:spPr>
        <p:txBody>
          <a:bodyPr>
            <a:normAutofit/>
          </a:bodyPr>
          <a:lstStyle/>
          <a:p>
            <a:r>
              <a:rPr lang="en-US" sz="2600" dirty="0" smtClean="0"/>
              <a:t>In </a:t>
            </a:r>
            <a:r>
              <a:rPr lang="en-US" sz="2600" dirty="0" smtClean="0"/>
              <a:t>the latter part of Genesis 9, we read the story of Noah’s sin and the part </a:t>
            </a:r>
            <a:r>
              <a:rPr lang="en-US" sz="2600" dirty="0" smtClean="0"/>
              <a:t>that his </a:t>
            </a:r>
            <a:r>
              <a:rPr lang="en-US" sz="2600" dirty="0" smtClean="0"/>
              <a:t>three sons had in the sad downfall of Noah. </a:t>
            </a:r>
            <a:endParaRPr lang="en-US" sz="2600" dirty="0" smtClean="0"/>
          </a:p>
          <a:p>
            <a:endParaRPr lang="en-US" sz="2600" dirty="0" smtClean="0"/>
          </a:p>
          <a:p>
            <a:r>
              <a:rPr lang="en-US" sz="2600" dirty="0" smtClean="0"/>
              <a:t>The </a:t>
            </a:r>
            <a:r>
              <a:rPr lang="en-US" sz="2600" dirty="0" smtClean="0"/>
              <a:t>Bible always faithfully </a:t>
            </a:r>
            <a:r>
              <a:rPr lang="en-US" sz="2600" dirty="0" smtClean="0"/>
              <a:t>records the </a:t>
            </a:r>
            <a:r>
              <a:rPr lang="en-US" sz="2600" dirty="0" smtClean="0"/>
              <a:t>bad along with the good. </a:t>
            </a:r>
            <a:endParaRPr lang="en-US" sz="2600" dirty="0" smtClean="0"/>
          </a:p>
          <a:p>
            <a:endParaRPr lang="en-US" sz="2600" dirty="0" smtClean="0"/>
          </a:p>
          <a:p>
            <a:r>
              <a:rPr lang="en-US" sz="2600" dirty="0" smtClean="0"/>
              <a:t>This </a:t>
            </a:r>
            <a:r>
              <a:rPr lang="en-US" sz="2600" dirty="0" smtClean="0"/>
              <a:t>is true in the account of Noah’s life. </a:t>
            </a:r>
            <a:endParaRPr lang="en-US" sz="2600" dirty="0" smtClean="0"/>
          </a:p>
          <a:p>
            <a:endParaRPr lang="en-US" sz="2600" dirty="0" smtClean="0"/>
          </a:p>
          <a:p>
            <a:r>
              <a:rPr lang="en-US" sz="2600" dirty="0" smtClean="0"/>
              <a:t>Noah’s sins were </a:t>
            </a:r>
            <a:r>
              <a:rPr lang="en-US" sz="2600" dirty="0" smtClean="0"/>
              <a:t>drunkenness and immodesty. </a:t>
            </a:r>
            <a:endParaRPr lang="en-US" sz="2600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81000" y="6557169"/>
            <a:ext cx="8534400" cy="300831"/>
          </a:xfrm>
        </p:spPr>
        <p:txBody>
          <a:bodyPr/>
          <a:lstStyle/>
          <a:p>
            <a:pPr algn="l"/>
            <a:r>
              <a:rPr lang="en-US" sz="1800" dirty="0" smtClean="0"/>
              <a:t>Lesson </a:t>
            </a:r>
            <a:r>
              <a:rPr lang="en-US" sz="1800" dirty="0" smtClean="0"/>
              <a:t>6: The Tower Of Babel             </a:t>
            </a:r>
            <a:r>
              <a:rPr lang="en-US" sz="1800" dirty="0" smtClean="0"/>
              <a:t>Global </a:t>
            </a:r>
            <a:r>
              <a:rPr lang="en-US" sz="1800" dirty="0" smtClean="0"/>
              <a:t>University of Theological Studies</a:t>
            </a: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60000">
              <a:schemeClr val="bg2">
                <a:shade val="92000"/>
                <a:satMod val="230000"/>
              </a:schemeClr>
            </a:gs>
            <a:gs pos="100000">
              <a:schemeClr val="bg2">
                <a:tint val="85000"/>
                <a:satMod val="40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457200" y="-76200"/>
            <a:ext cx="9906000" cy="762000"/>
          </a:xfrm>
        </p:spPr>
        <p:txBody>
          <a:bodyPr>
            <a:noAutofit/>
          </a:bodyPr>
          <a:lstStyle/>
          <a:p>
            <a:r>
              <a:rPr lang="en-US" sz="3000" spc="-150" dirty="0" smtClean="0"/>
              <a:t> </a:t>
            </a:r>
            <a:r>
              <a:rPr lang="en-US" sz="3600" spc="-150" dirty="0" smtClean="0"/>
              <a:t>D. The Beginning Of The </a:t>
            </a:r>
            <a:r>
              <a:rPr lang="en-US" sz="3600" spc="-150" dirty="0" err="1" smtClean="0"/>
              <a:t>Babylonish</a:t>
            </a:r>
            <a:r>
              <a:rPr lang="en-US" sz="3600" spc="-150" dirty="0" smtClean="0"/>
              <a:t> Religion</a:t>
            </a:r>
            <a:endParaRPr lang="en-US" sz="3600" spc="-15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76400"/>
            <a:ext cx="9144000" cy="58674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This religion spread to Phoenicia, Egypt, and Greece</a:t>
            </a:r>
            <a:r>
              <a:rPr lang="en-US" sz="2400" dirty="0" smtClean="0"/>
              <a:t>.</a:t>
            </a:r>
          </a:p>
          <a:p>
            <a:endParaRPr lang="en-US" sz="2400" dirty="0" smtClean="0"/>
          </a:p>
          <a:p>
            <a:r>
              <a:rPr lang="en-US" sz="2400" dirty="0" smtClean="0"/>
              <a:t>However</a:t>
            </a:r>
            <a:r>
              <a:rPr lang="en-US" sz="2400" dirty="0" smtClean="0"/>
              <a:t>, Babylon </a:t>
            </a:r>
            <a:r>
              <a:rPr lang="en-US" sz="2400" dirty="0" smtClean="0"/>
              <a:t>continued as </a:t>
            </a:r>
            <a:r>
              <a:rPr lang="en-US" sz="2400" dirty="0" smtClean="0"/>
              <a:t>the center of this false religious system until her destruction, and then </a:t>
            </a:r>
            <a:r>
              <a:rPr lang="en-US" sz="2400" dirty="0" smtClean="0"/>
              <a:t>the system </a:t>
            </a:r>
            <a:r>
              <a:rPr lang="en-US" sz="2400" dirty="0" smtClean="0"/>
              <a:t>moved to </a:t>
            </a:r>
            <a:r>
              <a:rPr lang="en-US" sz="2400" dirty="0" err="1" smtClean="0"/>
              <a:t>Pergamos</a:t>
            </a:r>
            <a:r>
              <a:rPr lang="en-US" sz="2400" dirty="0" smtClean="0"/>
              <a:t>, and from there to Rome. </a:t>
            </a:r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After </a:t>
            </a:r>
            <a:r>
              <a:rPr lang="en-US" sz="2400" dirty="0" smtClean="0"/>
              <a:t>the professed </a:t>
            </a:r>
            <a:r>
              <a:rPr lang="en-US" sz="2400" dirty="0" smtClean="0"/>
              <a:t>conversion of </a:t>
            </a:r>
            <a:r>
              <a:rPr lang="en-US" sz="2400" dirty="0" smtClean="0"/>
              <a:t>Constantine, </a:t>
            </a:r>
            <a:r>
              <a:rPr lang="en-US" sz="2400" dirty="0" smtClean="0"/>
              <a:t>                  this </a:t>
            </a:r>
            <a:r>
              <a:rPr lang="en-US" sz="2400" dirty="0" smtClean="0"/>
              <a:t>pagan religion that started with Nimrod </a:t>
            </a:r>
            <a:r>
              <a:rPr lang="en-US" sz="2400" dirty="0" smtClean="0"/>
              <a:t>                   was </a:t>
            </a:r>
            <a:r>
              <a:rPr lang="en-US" sz="2400" dirty="0" smtClean="0"/>
              <a:t>superimposed </a:t>
            </a:r>
            <a:r>
              <a:rPr lang="en-US" sz="2400" dirty="0" smtClean="0"/>
              <a:t>upon the </a:t>
            </a:r>
            <a:r>
              <a:rPr lang="en-US" sz="2400" dirty="0" smtClean="0"/>
              <a:t>Christian church.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81000" y="6557169"/>
            <a:ext cx="8534400" cy="300831"/>
          </a:xfrm>
        </p:spPr>
        <p:txBody>
          <a:bodyPr/>
          <a:lstStyle/>
          <a:p>
            <a:pPr algn="l"/>
            <a:r>
              <a:rPr lang="en-US" sz="1800" dirty="0" smtClean="0"/>
              <a:t>Lesson </a:t>
            </a:r>
            <a:r>
              <a:rPr lang="en-US" sz="1800" dirty="0" smtClean="0"/>
              <a:t>6: The Tower Of Babel             </a:t>
            </a:r>
            <a:r>
              <a:rPr lang="en-US" sz="1800" dirty="0" smtClean="0"/>
              <a:t>Global </a:t>
            </a:r>
            <a:r>
              <a:rPr lang="en-US" sz="1800" dirty="0" smtClean="0"/>
              <a:t>University of Theological Studies</a:t>
            </a:r>
            <a:endParaRPr lang="en-US" sz="1800" dirty="0"/>
          </a:p>
        </p:txBody>
      </p:sp>
      <p:pic>
        <p:nvPicPr>
          <p:cNvPr id="7" name="Picture 6" descr="Constantine_Palaiologo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439668" y="3445764"/>
            <a:ext cx="1606325" cy="24978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60000">
              <a:schemeClr val="bg2">
                <a:shade val="92000"/>
                <a:satMod val="230000"/>
              </a:schemeClr>
            </a:gs>
            <a:gs pos="100000">
              <a:schemeClr val="bg2">
                <a:tint val="85000"/>
                <a:satMod val="40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457200" y="-76200"/>
            <a:ext cx="9906000" cy="762000"/>
          </a:xfrm>
        </p:spPr>
        <p:txBody>
          <a:bodyPr>
            <a:noAutofit/>
          </a:bodyPr>
          <a:lstStyle/>
          <a:p>
            <a:r>
              <a:rPr lang="en-US" sz="3000" spc="-150" dirty="0" smtClean="0"/>
              <a:t> </a:t>
            </a:r>
            <a:r>
              <a:rPr lang="en-US" sz="3600" spc="-150" dirty="0" smtClean="0"/>
              <a:t>E. God’s Judgment Upon Babel</a:t>
            </a:r>
            <a:endParaRPr lang="en-US" sz="3600" spc="-15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95400"/>
            <a:ext cx="9144000" cy="58674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The judgment that fell upon </a:t>
            </a:r>
            <a:r>
              <a:rPr lang="en-US" sz="2400" dirty="0" smtClean="0"/>
              <a:t>                                                                Babel </a:t>
            </a:r>
            <a:r>
              <a:rPr lang="en-US" sz="2400" dirty="0" smtClean="0"/>
              <a:t>was a confusion of </a:t>
            </a:r>
            <a:r>
              <a:rPr lang="en-US" sz="2400" dirty="0" smtClean="0"/>
              <a:t>                                                  tongues</a:t>
            </a:r>
            <a:r>
              <a:rPr lang="en-US" sz="2400" dirty="0" smtClean="0"/>
              <a:t>. </a:t>
            </a:r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This </a:t>
            </a:r>
            <a:r>
              <a:rPr lang="en-US" sz="2400" dirty="0" smtClean="0"/>
              <a:t>act </a:t>
            </a:r>
            <a:r>
              <a:rPr lang="en-US" sz="2400" dirty="0" smtClean="0"/>
              <a:t>of God </a:t>
            </a:r>
            <a:r>
              <a:rPr lang="en-US" sz="2400" dirty="0" smtClean="0"/>
              <a:t>should be compared carefully with the miracle that took place on the Day </a:t>
            </a:r>
            <a:r>
              <a:rPr lang="en-US" sz="2400" dirty="0" smtClean="0"/>
              <a:t>of Pentecost</a:t>
            </a:r>
            <a:r>
              <a:rPr lang="en-US" sz="2400" dirty="0" smtClean="0"/>
              <a:t>. </a:t>
            </a:r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At </a:t>
            </a:r>
            <a:r>
              <a:rPr lang="en-US" sz="2400" dirty="0" smtClean="0"/>
              <a:t>Babel there was judgment, confusion, and scattering</a:t>
            </a:r>
            <a:r>
              <a:rPr lang="en-US" sz="2400" dirty="0" smtClean="0"/>
              <a:t>.</a:t>
            </a:r>
          </a:p>
          <a:p>
            <a:endParaRPr lang="en-US" sz="2400" dirty="0" smtClean="0"/>
          </a:p>
          <a:p>
            <a:r>
              <a:rPr lang="en-US" sz="2400" dirty="0" smtClean="0"/>
              <a:t>At Pentecost there </a:t>
            </a:r>
            <a:r>
              <a:rPr lang="en-US" sz="2400" dirty="0" smtClean="0"/>
              <a:t>was blessing, unity, and harmony, and the gospel message was proclaimed.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81000" y="6557169"/>
            <a:ext cx="8534400" cy="300831"/>
          </a:xfrm>
        </p:spPr>
        <p:txBody>
          <a:bodyPr/>
          <a:lstStyle/>
          <a:p>
            <a:pPr algn="l"/>
            <a:r>
              <a:rPr lang="en-US" sz="1800" dirty="0" smtClean="0"/>
              <a:t>Lesson </a:t>
            </a:r>
            <a:r>
              <a:rPr lang="en-US" sz="1800" dirty="0" smtClean="0"/>
              <a:t>6: The Tower Of Babel             </a:t>
            </a:r>
            <a:r>
              <a:rPr lang="en-US" sz="1800" dirty="0" smtClean="0"/>
              <a:t>Global </a:t>
            </a:r>
            <a:r>
              <a:rPr lang="en-US" sz="1800" dirty="0" smtClean="0"/>
              <a:t>University of Theological Studies</a:t>
            </a:r>
            <a:endParaRPr lang="en-US" sz="1800" dirty="0"/>
          </a:p>
        </p:txBody>
      </p:sp>
      <p:pic>
        <p:nvPicPr>
          <p:cNvPr id="6" name="Picture 5" descr="tower_of_babel_3.jpg"/>
          <p:cNvPicPr>
            <a:picLocks noChangeAspect="1"/>
          </p:cNvPicPr>
          <p:nvPr/>
        </p:nvPicPr>
        <p:blipFill>
          <a:blip r:embed="rId3" cstate="print"/>
          <a:srcRect t="3125" b="3125"/>
          <a:stretch>
            <a:fillRect/>
          </a:stretch>
        </p:blipFill>
        <p:spPr>
          <a:xfrm>
            <a:off x="5105400" y="633845"/>
            <a:ext cx="3429000" cy="233795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60000">
              <a:schemeClr val="bg2">
                <a:shade val="92000"/>
                <a:satMod val="230000"/>
              </a:schemeClr>
            </a:gs>
            <a:gs pos="100000">
              <a:schemeClr val="bg2">
                <a:tint val="85000"/>
                <a:satMod val="40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457200" y="-76200"/>
            <a:ext cx="9906000" cy="762000"/>
          </a:xfrm>
        </p:spPr>
        <p:txBody>
          <a:bodyPr>
            <a:noAutofit/>
          </a:bodyPr>
          <a:lstStyle/>
          <a:p>
            <a:r>
              <a:rPr lang="en-US" sz="3000" spc="-150" dirty="0" smtClean="0"/>
              <a:t> </a:t>
            </a:r>
            <a:r>
              <a:rPr lang="en-US" sz="3600" spc="-150" dirty="0" smtClean="0"/>
              <a:t>A</a:t>
            </a:r>
            <a:r>
              <a:rPr lang="en-US" sz="3600" spc="-150" dirty="0" smtClean="0"/>
              <a:t>. </a:t>
            </a:r>
            <a:r>
              <a:rPr lang="en-US" sz="3600" spc="-150" dirty="0" smtClean="0"/>
              <a:t>Noah’s Three Sons</a:t>
            </a:r>
            <a:endParaRPr lang="en-US" sz="3600" spc="-15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62000"/>
            <a:ext cx="9144000" cy="6019800"/>
          </a:xfrm>
        </p:spPr>
        <p:txBody>
          <a:bodyPr>
            <a:normAutofit fontScale="85000" lnSpcReduction="20000"/>
          </a:bodyPr>
          <a:lstStyle/>
          <a:p>
            <a:r>
              <a:rPr lang="en-US" sz="2800" dirty="0" smtClean="0"/>
              <a:t>Noah’s sin gave occasion for his son, Ham, to sin.  </a:t>
            </a:r>
            <a:r>
              <a:rPr lang="en-US" sz="2800" dirty="0" smtClean="0"/>
              <a:t>What </a:t>
            </a:r>
            <a:r>
              <a:rPr lang="en-US" sz="2800" dirty="0" smtClean="0"/>
              <a:t>was Ham’s sin</a:t>
            </a:r>
            <a:r>
              <a:rPr lang="en-US" sz="2800" dirty="0" smtClean="0"/>
              <a:t>?</a:t>
            </a:r>
          </a:p>
          <a:p>
            <a:endParaRPr lang="en-US" sz="2800" dirty="0" smtClean="0"/>
          </a:p>
          <a:p>
            <a:r>
              <a:rPr lang="en-US" sz="2800" dirty="0" smtClean="0"/>
              <a:t>Ham’s sin was his utter failure to honor his father. He was lacking filial love. </a:t>
            </a:r>
            <a:endParaRPr lang="en-US" sz="2800" dirty="0" smtClean="0"/>
          </a:p>
          <a:p>
            <a:endParaRPr lang="en-US" sz="2800" dirty="0" smtClean="0"/>
          </a:p>
          <a:p>
            <a:r>
              <a:rPr lang="en-US" sz="2800" dirty="0" smtClean="0"/>
              <a:t>For a child </a:t>
            </a:r>
            <a:r>
              <a:rPr lang="en-US" sz="2800" dirty="0" smtClean="0"/>
              <a:t>to expose and sneer at his parent’s fall was wickedness of the worst kind. </a:t>
            </a:r>
            <a:endParaRPr lang="en-US" sz="2800" dirty="0" smtClean="0"/>
          </a:p>
          <a:p>
            <a:endParaRPr lang="en-US" sz="2800" dirty="0" smtClean="0"/>
          </a:p>
          <a:p>
            <a:r>
              <a:rPr lang="en-US" sz="2800" dirty="0" smtClean="0"/>
              <a:t>Had he </a:t>
            </a:r>
            <a:r>
              <a:rPr lang="en-US" sz="2800" dirty="0" smtClean="0"/>
              <a:t>really cared for his father, he would have acted as his brothers did. </a:t>
            </a:r>
            <a:endParaRPr lang="en-US" sz="2800" dirty="0" smtClean="0"/>
          </a:p>
          <a:p>
            <a:endParaRPr lang="en-US" sz="2800" dirty="0" smtClean="0"/>
          </a:p>
          <a:p>
            <a:r>
              <a:rPr lang="en-US" sz="2800" dirty="0" smtClean="0"/>
              <a:t>Ham </a:t>
            </a:r>
            <a:r>
              <a:rPr lang="en-US" sz="2800" dirty="0" smtClean="0"/>
              <a:t>sinned </a:t>
            </a:r>
            <a:r>
              <a:rPr lang="en-US" sz="2800" dirty="0" smtClean="0"/>
              <a:t>as a </a:t>
            </a:r>
            <a:r>
              <a:rPr lang="en-US" sz="2800" dirty="0" smtClean="0"/>
              <a:t>son and was punished in his son, Canaan. </a:t>
            </a:r>
            <a:endParaRPr lang="en-US" sz="2800" dirty="0" smtClean="0"/>
          </a:p>
          <a:p>
            <a:endParaRPr lang="en-US" sz="2400" dirty="0" smtClean="0"/>
          </a:p>
          <a:p>
            <a:pPr algn="ctr">
              <a:buNone/>
            </a:pPr>
            <a:r>
              <a:rPr lang="en-US" sz="3500" dirty="0" smtClean="0">
                <a:solidFill>
                  <a:srgbClr val="FFC000"/>
                </a:solidFill>
              </a:rPr>
              <a:t>A </a:t>
            </a:r>
            <a:r>
              <a:rPr lang="en-US" sz="3500" dirty="0" smtClean="0">
                <a:solidFill>
                  <a:srgbClr val="FFC000"/>
                </a:solidFill>
              </a:rPr>
              <a:t>person reaps just what he sows!</a:t>
            </a:r>
            <a:endParaRPr lang="en-US" sz="3500" dirty="0" smtClean="0">
              <a:solidFill>
                <a:srgbClr val="FFC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81000" y="6557169"/>
            <a:ext cx="8534400" cy="300831"/>
          </a:xfrm>
        </p:spPr>
        <p:txBody>
          <a:bodyPr/>
          <a:lstStyle/>
          <a:p>
            <a:pPr algn="l"/>
            <a:r>
              <a:rPr lang="en-US" sz="1800" dirty="0" smtClean="0"/>
              <a:t>Lesson </a:t>
            </a:r>
            <a:r>
              <a:rPr lang="en-US" sz="1800" dirty="0" smtClean="0"/>
              <a:t>6: The Tower Of Babel             </a:t>
            </a:r>
            <a:r>
              <a:rPr lang="en-US" sz="1800" dirty="0" smtClean="0"/>
              <a:t>Global </a:t>
            </a:r>
            <a:r>
              <a:rPr lang="en-US" sz="1800" dirty="0" smtClean="0"/>
              <a:t>University of Theological Studies</a:t>
            </a: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60000">
              <a:schemeClr val="bg2">
                <a:shade val="92000"/>
                <a:satMod val="230000"/>
              </a:schemeClr>
            </a:gs>
            <a:gs pos="100000">
              <a:schemeClr val="bg2">
                <a:tint val="85000"/>
                <a:satMod val="40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457200" y="-76200"/>
            <a:ext cx="9906000" cy="762000"/>
          </a:xfrm>
        </p:spPr>
        <p:txBody>
          <a:bodyPr>
            <a:noAutofit/>
          </a:bodyPr>
          <a:lstStyle/>
          <a:p>
            <a:r>
              <a:rPr lang="en-US" sz="3000" spc="-150" dirty="0" smtClean="0"/>
              <a:t> </a:t>
            </a:r>
            <a:r>
              <a:rPr lang="en-US" sz="3600" spc="-150" dirty="0" smtClean="0"/>
              <a:t>A</a:t>
            </a:r>
            <a:r>
              <a:rPr lang="en-US" sz="3600" spc="-150" dirty="0" smtClean="0"/>
              <a:t>. </a:t>
            </a:r>
            <a:r>
              <a:rPr lang="en-US" sz="3600" spc="-150" dirty="0" smtClean="0"/>
              <a:t>Noah’s Three Sons</a:t>
            </a:r>
            <a:endParaRPr lang="en-US" sz="3600" spc="-15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152400" y="838200"/>
            <a:ext cx="9296400" cy="60198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3200" dirty="0" smtClean="0">
                <a:solidFill>
                  <a:srgbClr val="FFC000"/>
                </a:solidFill>
              </a:rPr>
              <a:t>What was the result? </a:t>
            </a:r>
            <a:endParaRPr lang="en-US" sz="3200" dirty="0" smtClean="0">
              <a:solidFill>
                <a:srgbClr val="FFC000"/>
              </a:solidFill>
            </a:endParaRPr>
          </a:p>
          <a:p>
            <a:pPr algn="ctr">
              <a:buNone/>
            </a:pPr>
            <a:endParaRPr lang="en-US" sz="2400" dirty="0" smtClean="0"/>
          </a:p>
          <a:p>
            <a:pPr algn="ctr">
              <a:buNone/>
            </a:pPr>
            <a:r>
              <a:rPr lang="en-US" sz="2400" dirty="0" smtClean="0"/>
              <a:t>  A </a:t>
            </a:r>
            <a:r>
              <a:rPr lang="en-US" sz="2400" dirty="0" smtClean="0"/>
              <a:t>curse fell upon Ham and especially upon Ham’s </a:t>
            </a:r>
            <a:r>
              <a:rPr lang="en-US" sz="2400" dirty="0" smtClean="0"/>
              <a:t>son, Canaan</a:t>
            </a:r>
            <a:r>
              <a:rPr lang="en-US" sz="2400" dirty="0" smtClean="0"/>
              <a:t>. </a:t>
            </a:r>
            <a:endParaRPr lang="en-US" sz="2400" dirty="0" smtClean="0"/>
          </a:p>
          <a:p>
            <a:pPr algn="ctr">
              <a:buNone/>
            </a:pPr>
            <a:endParaRPr lang="en-US" sz="2400" dirty="0" smtClean="0"/>
          </a:p>
          <a:p>
            <a:pPr algn="ctr">
              <a:buNone/>
            </a:pPr>
            <a:r>
              <a:rPr lang="en-US" sz="2400" dirty="0" smtClean="0"/>
              <a:t>Shem </a:t>
            </a:r>
            <a:r>
              <a:rPr lang="en-US" sz="2400" dirty="0" smtClean="0"/>
              <a:t>was blessed and Japheth was to be enlarged. </a:t>
            </a:r>
            <a:endParaRPr lang="en-US" sz="2400" dirty="0" smtClean="0"/>
          </a:p>
          <a:p>
            <a:pPr algn="ctr">
              <a:buNone/>
            </a:pPr>
            <a:endParaRPr lang="en-US" sz="2400" dirty="0" smtClean="0"/>
          </a:p>
          <a:p>
            <a:pPr algn="ctr">
              <a:buNone/>
            </a:pPr>
            <a:r>
              <a:rPr lang="en-US" sz="2400" dirty="0" smtClean="0"/>
              <a:t>Japheth </a:t>
            </a:r>
            <a:r>
              <a:rPr lang="en-US" sz="2400" dirty="0" smtClean="0"/>
              <a:t>stands for </a:t>
            </a:r>
            <a:r>
              <a:rPr lang="en-US" sz="2400" dirty="0" smtClean="0"/>
              <a:t>the Gentile </a:t>
            </a:r>
            <a:r>
              <a:rPr lang="en-US" sz="2400" dirty="0" smtClean="0"/>
              <a:t>nations</a:t>
            </a:r>
            <a:r>
              <a:rPr lang="en-US" sz="2400" dirty="0" smtClean="0"/>
              <a:t>.</a:t>
            </a:r>
          </a:p>
          <a:p>
            <a:pPr algn="ctr">
              <a:buNone/>
            </a:pPr>
            <a:endParaRPr lang="en-US" sz="2400" dirty="0" smtClean="0"/>
          </a:p>
          <a:p>
            <a:pPr algn="ctr">
              <a:buNone/>
            </a:pPr>
            <a:r>
              <a:rPr lang="en-US" sz="2400" dirty="0" smtClean="0"/>
              <a:t>   Genesis </a:t>
            </a:r>
            <a:r>
              <a:rPr lang="en-US" sz="2400" dirty="0" smtClean="0"/>
              <a:t>10 states and names the descendants of Japheth, Ham, and </a:t>
            </a:r>
            <a:r>
              <a:rPr lang="en-US" sz="2400" dirty="0" smtClean="0"/>
              <a:t>Shem, and </a:t>
            </a:r>
            <a:r>
              <a:rPr lang="en-US" sz="2400" dirty="0" smtClean="0"/>
              <a:t>the nations that developed from them.</a:t>
            </a:r>
            <a:endParaRPr lang="en-US" sz="3500" dirty="0" smtClean="0">
              <a:solidFill>
                <a:srgbClr val="FFC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81000" y="6557169"/>
            <a:ext cx="8534400" cy="300831"/>
          </a:xfrm>
        </p:spPr>
        <p:txBody>
          <a:bodyPr/>
          <a:lstStyle/>
          <a:p>
            <a:pPr algn="l"/>
            <a:r>
              <a:rPr lang="en-US" sz="1800" dirty="0" smtClean="0"/>
              <a:t>Lesson </a:t>
            </a:r>
            <a:r>
              <a:rPr lang="en-US" sz="1800" dirty="0" smtClean="0"/>
              <a:t>6: The Tower Of Babel             </a:t>
            </a:r>
            <a:r>
              <a:rPr lang="en-US" sz="1800" dirty="0" smtClean="0"/>
              <a:t>Global </a:t>
            </a:r>
            <a:r>
              <a:rPr lang="en-US" sz="1800" dirty="0" smtClean="0"/>
              <a:t>University of Theological Studies</a:t>
            </a: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60000">
              <a:schemeClr val="bg2">
                <a:shade val="92000"/>
                <a:satMod val="230000"/>
              </a:schemeClr>
            </a:gs>
            <a:gs pos="100000">
              <a:schemeClr val="bg2">
                <a:tint val="85000"/>
                <a:satMod val="40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457200" y="-76200"/>
            <a:ext cx="9906000" cy="762000"/>
          </a:xfrm>
        </p:spPr>
        <p:txBody>
          <a:bodyPr>
            <a:noAutofit/>
          </a:bodyPr>
          <a:lstStyle/>
          <a:p>
            <a:r>
              <a:rPr lang="en-US" sz="3000" spc="-150" dirty="0" smtClean="0"/>
              <a:t> </a:t>
            </a:r>
            <a:r>
              <a:rPr lang="en-US" sz="3600" spc="-150" dirty="0" smtClean="0"/>
              <a:t>A</a:t>
            </a:r>
            <a:r>
              <a:rPr lang="en-US" sz="3600" spc="-150" dirty="0" smtClean="0"/>
              <a:t>. </a:t>
            </a:r>
            <a:r>
              <a:rPr lang="en-US" sz="3600" spc="-150" dirty="0" smtClean="0"/>
              <a:t>Noah’s Three Sons</a:t>
            </a:r>
            <a:endParaRPr lang="en-US" sz="3600" spc="-15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85800"/>
            <a:ext cx="9144000" cy="6019800"/>
          </a:xfrm>
        </p:spPr>
        <p:txBody>
          <a:bodyPr>
            <a:normAutofit fontScale="92500" lnSpcReduction="10000"/>
          </a:bodyPr>
          <a:lstStyle/>
          <a:p>
            <a:r>
              <a:rPr lang="en-US" sz="2600" dirty="0" smtClean="0"/>
              <a:t>Japheth, being the eldest, is named first. (See Genesis </a:t>
            </a:r>
            <a:r>
              <a:rPr lang="en-US" sz="2600" dirty="0" smtClean="0"/>
              <a:t>10:21) </a:t>
            </a:r>
          </a:p>
          <a:p>
            <a:endParaRPr lang="en-US" sz="2600" dirty="0" smtClean="0"/>
          </a:p>
          <a:p>
            <a:r>
              <a:rPr lang="en-US" sz="2600" dirty="0" smtClean="0"/>
              <a:t>Fourteen nations </a:t>
            </a:r>
            <a:r>
              <a:rPr lang="en-US" sz="2600" dirty="0" smtClean="0"/>
              <a:t>are </a:t>
            </a:r>
            <a:r>
              <a:rPr lang="en-US" sz="2600" dirty="0" smtClean="0"/>
              <a:t>associated                                            </a:t>
            </a:r>
            <a:r>
              <a:rPr lang="en-US" sz="2600" dirty="0" smtClean="0"/>
              <a:t>with him. </a:t>
            </a:r>
            <a:endParaRPr lang="en-US" sz="2600" dirty="0" smtClean="0"/>
          </a:p>
          <a:p>
            <a:endParaRPr lang="en-US" sz="2600" dirty="0" smtClean="0"/>
          </a:p>
          <a:p>
            <a:r>
              <a:rPr lang="en-US" sz="2600" dirty="0" smtClean="0"/>
              <a:t>From </a:t>
            </a:r>
            <a:r>
              <a:rPr lang="en-US" sz="2600" dirty="0" smtClean="0"/>
              <a:t>him came the nations of </a:t>
            </a:r>
            <a:r>
              <a:rPr lang="en-US" sz="2600" dirty="0" smtClean="0"/>
              <a:t>                                           Europe </a:t>
            </a:r>
            <a:r>
              <a:rPr lang="en-US" sz="2600" dirty="0" smtClean="0"/>
              <a:t>and </a:t>
            </a:r>
            <a:r>
              <a:rPr lang="en-US" sz="2600" dirty="0" smtClean="0"/>
              <a:t>the Anglo-Saxon </a:t>
            </a:r>
            <a:r>
              <a:rPr lang="en-US" sz="2600" dirty="0" smtClean="0"/>
              <a:t>race. </a:t>
            </a:r>
            <a:endParaRPr lang="en-US" sz="2600" dirty="0" smtClean="0"/>
          </a:p>
          <a:p>
            <a:pPr algn="ctr">
              <a:buNone/>
            </a:pPr>
            <a:endParaRPr lang="en-US" sz="2200" dirty="0" smtClean="0">
              <a:solidFill>
                <a:srgbClr val="FFC000"/>
              </a:solidFill>
            </a:endParaRPr>
          </a:p>
          <a:p>
            <a:pPr algn="ctr">
              <a:buNone/>
            </a:pPr>
            <a:r>
              <a:rPr lang="en-US" i="1" dirty="0" smtClean="0">
                <a:solidFill>
                  <a:srgbClr val="FFC000"/>
                </a:solidFill>
              </a:rPr>
              <a:t>“</a:t>
            </a:r>
            <a:r>
              <a:rPr lang="en-US" i="1" dirty="0" smtClean="0">
                <a:solidFill>
                  <a:srgbClr val="FFC000"/>
                </a:solidFill>
              </a:rPr>
              <a:t>By these were the isles of the Gentiles divided in their lands</a:t>
            </a:r>
            <a:r>
              <a:rPr lang="en-US" dirty="0" smtClean="0">
                <a:solidFill>
                  <a:srgbClr val="FFC000"/>
                </a:solidFill>
              </a:rPr>
              <a:t>”(</a:t>
            </a:r>
            <a:r>
              <a:rPr lang="en-US" dirty="0" smtClean="0">
                <a:solidFill>
                  <a:srgbClr val="FFC000"/>
                </a:solidFill>
              </a:rPr>
              <a:t>Genesis 10:5</a:t>
            </a:r>
            <a:r>
              <a:rPr lang="en-US" dirty="0" smtClean="0">
                <a:solidFill>
                  <a:srgbClr val="FFC000"/>
                </a:solidFill>
              </a:rPr>
              <a:t>)</a:t>
            </a:r>
          </a:p>
          <a:p>
            <a:endParaRPr lang="en-US" sz="2200" dirty="0" smtClean="0"/>
          </a:p>
          <a:p>
            <a:r>
              <a:rPr lang="en-US" sz="2600" dirty="0" smtClean="0"/>
              <a:t>The </a:t>
            </a:r>
            <a:r>
              <a:rPr lang="en-US" sz="2600" dirty="0" smtClean="0"/>
              <a:t>prophecy that he should dwell in the tents of Shem </a:t>
            </a:r>
            <a:r>
              <a:rPr lang="en-US" sz="2600" dirty="0" smtClean="0"/>
              <a:t>apparently means </a:t>
            </a:r>
            <a:r>
              <a:rPr lang="en-US" sz="2600" dirty="0" smtClean="0"/>
              <a:t>that he should receive blessing from Shem.</a:t>
            </a:r>
            <a:endParaRPr lang="en-US" sz="2600" dirty="0" smtClean="0">
              <a:solidFill>
                <a:srgbClr val="FFC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81000" y="6557169"/>
            <a:ext cx="8534400" cy="300831"/>
          </a:xfrm>
        </p:spPr>
        <p:txBody>
          <a:bodyPr/>
          <a:lstStyle/>
          <a:p>
            <a:pPr algn="l"/>
            <a:r>
              <a:rPr lang="en-US" sz="1800" dirty="0" smtClean="0"/>
              <a:t>Lesson </a:t>
            </a:r>
            <a:r>
              <a:rPr lang="en-US" sz="1800" dirty="0" smtClean="0"/>
              <a:t>6: The Tower Of Babel             </a:t>
            </a:r>
            <a:r>
              <a:rPr lang="en-US" sz="1800" dirty="0" smtClean="0"/>
              <a:t>Global </a:t>
            </a:r>
            <a:r>
              <a:rPr lang="en-US" sz="1800" dirty="0" smtClean="0"/>
              <a:t>University of Theological Studies</a:t>
            </a:r>
            <a:endParaRPr lang="en-US" sz="1800" dirty="0"/>
          </a:p>
        </p:txBody>
      </p:sp>
      <p:pic>
        <p:nvPicPr>
          <p:cNvPr id="6" name="Picture 5" descr="japheths descendant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486400" y="1202212"/>
            <a:ext cx="3352800" cy="205012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60000">
              <a:schemeClr val="bg2">
                <a:shade val="92000"/>
                <a:satMod val="230000"/>
              </a:schemeClr>
            </a:gs>
            <a:gs pos="100000">
              <a:schemeClr val="bg2">
                <a:tint val="85000"/>
                <a:satMod val="40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457200" y="-76200"/>
            <a:ext cx="9906000" cy="762000"/>
          </a:xfrm>
        </p:spPr>
        <p:txBody>
          <a:bodyPr>
            <a:noAutofit/>
          </a:bodyPr>
          <a:lstStyle/>
          <a:p>
            <a:r>
              <a:rPr lang="en-US" sz="3000" spc="-150" dirty="0" smtClean="0"/>
              <a:t> </a:t>
            </a:r>
            <a:r>
              <a:rPr lang="en-US" sz="3600" spc="-150" dirty="0" smtClean="0"/>
              <a:t>A</a:t>
            </a:r>
            <a:r>
              <a:rPr lang="en-US" sz="3600" spc="-150" dirty="0" smtClean="0"/>
              <a:t>. </a:t>
            </a:r>
            <a:r>
              <a:rPr lang="en-US" sz="3600" spc="-150" dirty="0" smtClean="0"/>
              <a:t>Noah’s Three Sons</a:t>
            </a:r>
            <a:endParaRPr lang="en-US" sz="3600" spc="-15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524000"/>
            <a:ext cx="9144000" cy="60198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Ham was the second son. </a:t>
            </a:r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Thirty </a:t>
            </a:r>
            <a:r>
              <a:rPr lang="en-US" sz="2400" dirty="0" smtClean="0"/>
              <a:t>nations are mentioned. </a:t>
            </a:r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Nimrod </a:t>
            </a:r>
            <a:r>
              <a:rPr lang="en-US" sz="2400" dirty="0" smtClean="0"/>
              <a:t>is </a:t>
            </a:r>
            <a:r>
              <a:rPr lang="en-US" sz="2400" dirty="0" smtClean="0"/>
              <a:t>especially mentioned </a:t>
            </a:r>
            <a:r>
              <a:rPr lang="en-US" sz="2400" dirty="0" smtClean="0"/>
              <a:t>because of his opposition to God as seen in Babel. </a:t>
            </a:r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Canaan </a:t>
            </a:r>
            <a:r>
              <a:rPr lang="en-US" sz="2400" dirty="0" smtClean="0"/>
              <a:t>also is </a:t>
            </a:r>
            <a:r>
              <a:rPr lang="en-US" sz="2400" dirty="0" smtClean="0"/>
              <a:t>mentioned because </a:t>
            </a:r>
            <a:r>
              <a:rPr lang="en-US" sz="2400" dirty="0" smtClean="0"/>
              <a:t>of his opposition to Israel in subsequent history.</a:t>
            </a:r>
            <a:endParaRPr lang="en-US" sz="2600" dirty="0" smtClean="0">
              <a:solidFill>
                <a:srgbClr val="FFC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81000" y="6557169"/>
            <a:ext cx="8534400" cy="300831"/>
          </a:xfrm>
        </p:spPr>
        <p:txBody>
          <a:bodyPr/>
          <a:lstStyle/>
          <a:p>
            <a:pPr algn="l"/>
            <a:r>
              <a:rPr lang="en-US" sz="1800" dirty="0" smtClean="0"/>
              <a:t>Lesson </a:t>
            </a:r>
            <a:r>
              <a:rPr lang="en-US" sz="1800" dirty="0" smtClean="0"/>
              <a:t>6: The Tower Of Babel             </a:t>
            </a:r>
            <a:r>
              <a:rPr lang="en-US" sz="1800" dirty="0" smtClean="0"/>
              <a:t>Global </a:t>
            </a:r>
            <a:r>
              <a:rPr lang="en-US" sz="1800" dirty="0" smtClean="0"/>
              <a:t>University of Theological Studies</a:t>
            </a:r>
            <a:endParaRPr lang="en-US" sz="1800" dirty="0"/>
          </a:p>
        </p:txBody>
      </p:sp>
      <p:pic>
        <p:nvPicPr>
          <p:cNvPr id="7" name="Picture 6" descr="TableofNation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53000" y="228600"/>
            <a:ext cx="3962400" cy="2971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60000">
              <a:schemeClr val="bg2">
                <a:shade val="92000"/>
                <a:satMod val="230000"/>
              </a:schemeClr>
            </a:gs>
            <a:gs pos="100000">
              <a:schemeClr val="bg2">
                <a:tint val="85000"/>
                <a:satMod val="40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457200" y="-76200"/>
            <a:ext cx="9906000" cy="762000"/>
          </a:xfrm>
        </p:spPr>
        <p:txBody>
          <a:bodyPr>
            <a:noAutofit/>
          </a:bodyPr>
          <a:lstStyle/>
          <a:p>
            <a:r>
              <a:rPr lang="en-US" sz="3000" spc="-150" dirty="0" smtClean="0"/>
              <a:t> </a:t>
            </a:r>
            <a:r>
              <a:rPr lang="en-US" sz="3600" spc="-150" dirty="0" smtClean="0"/>
              <a:t>A</a:t>
            </a:r>
            <a:r>
              <a:rPr lang="en-US" sz="3600" spc="-150" dirty="0" smtClean="0"/>
              <a:t>. </a:t>
            </a:r>
            <a:r>
              <a:rPr lang="en-US" sz="3600" spc="-150" dirty="0" smtClean="0"/>
              <a:t>Noah’s Three Sons</a:t>
            </a:r>
            <a:endParaRPr lang="en-US" sz="3600" spc="-15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85800"/>
            <a:ext cx="9144000" cy="60198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Shem was the youngest son. </a:t>
            </a:r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Twenty-six </a:t>
            </a:r>
            <a:r>
              <a:rPr lang="en-US" sz="2400" dirty="0" smtClean="0"/>
              <a:t>nations are mentioned here. </a:t>
            </a:r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The emphasis </a:t>
            </a:r>
            <a:r>
              <a:rPr lang="en-US" sz="2400" dirty="0" smtClean="0"/>
              <a:t>is placed upon the direct line to Abraham.</a:t>
            </a:r>
            <a:endParaRPr lang="en-US" sz="2600" dirty="0" smtClean="0">
              <a:solidFill>
                <a:srgbClr val="FFC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81000" y="6557169"/>
            <a:ext cx="8534400" cy="300831"/>
          </a:xfrm>
        </p:spPr>
        <p:txBody>
          <a:bodyPr/>
          <a:lstStyle/>
          <a:p>
            <a:pPr algn="l"/>
            <a:r>
              <a:rPr lang="en-US" sz="1800" dirty="0" smtClean="0"/>
              <a:t>Lesson </a:t>
            </a:r>
            <a:r>
              <a:rPr lang="en-US" sz="1800" dirty="0" smtClean="0"/>
              <a:t>6: The Tower Of Babel             </a:t>
            </a:r>
            <a:r>
              <a:rPr lang="en-US" sz="1800" dirty="0" smtClean="0"/>
              <a:t>Global </a:t>
            </a:r>
            <a:r>
              <a:rPr lang="en-US" sz="1800" dirty="0" smtClean="0"/>
              <a:t>University of Theological Studies</a:t>
            </a:r>
            <a:endParaRPr lang="en-US" sz="1800" dirty="0"/>
          </a:p>
        </p:txBody>
      </p:sp>
      <p:pic>
        <p:nvPicPr>
          <p:cNvPr id="6" name="Picture 5" descr="nations-of-genesis-1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939412" y="2974463"/>
            <a:ext cx="5223388" cy="35025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60000">
              <a:schemeClr val="bg2">
                <a:shade val="92000"/>
                <a:satMod val="230000"/>
              </a:schemeClr>
            </a:gs>
            <a:gs pos="100000">
              <a:schemeClr val="bg2">
                <a:tint val="85000"/>
                <a:satMod val="40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457200" y="-76200"/>
            <a:ext cx="9906000" cy="762000"/>
          </a:xfrm>
        </p:spPr>
        <p:txBody>
          <a:bodyPr>
            <a:noAutofit/>
          </a:bodyPr>
          <a:lstStyle/>
          <a:p>
            <a:r>
              <a:rPr lang="en-US" sz="3000" spc="-150" dirty="0" smtClean="0"/>
              <a:t> </a:t>
            </a:r>
            <a:r>
              <a:rPr lang="en-US" sz="3600" spc="-150" dirty="0" smtClean="0"/>
              <a:t>A</a:t>
            </a:r>
            <a:r>
              <a:rPr lang="en-US" sz="3600" spc="-150" dirty="0" smtClean="0"/>
              <a:t>. </a:t>
            </a:r>
            <a:r>
              <a:rPr lang="en-US" sz="3600" spc="-150" dirty="0" smtClean="0"/>
              <a:t>Noah’s Three Sons</a:t>
            </a:r>
            <a:endParaRPr lang="en-US" sz="3600" spc="-15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304800" y="4267200"/>
            <a:ext cx="9144000" cy="60198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2800" dirty="0" smtClean="0"/>
              <a:t>      This </a:t>
            </a:r>
            <a:r>
              <a:rPr lang="en-US" sz="2800" dirty="0" smtClean="0"/>
              <a:t>chapter teaches</a:t>
            </a:r>
            <a:r>
              <a:rPr lang="en-US" sz="2800" dirty="0" smtClean="0"/>
              <a:t>:</a:t>
            </a:r>
          </a:p>
          <a:p>
            <a:pPr algn="ctr">
              <a:buNone/>
            </a:pPr>
            <a:endParaRPr lang="en-US" sz="800" dirty="0" smtClean="0"/>
          </a:p>
          <a:p>
            <a:pPr lvl="1" algn="ctr">
              <a:buNone/>
            </a:pPr>
            <a:r>
              <a:rPr lang="en-US" sz="2400" dirty="0" smtClean="0"/>
              <a:t>1. Oneness of origin of all men</a:t>
            </a:r>
          </a:p>
          <a:p>
            <a:pPr lvl="1" algn="ctr">
              <a:buNone/>
            </a:pPr>
            <a:r>
              <a:rPr lang="en-US" sz="2400" dirty="0" smtClean="0"/>
              <a:t>2. Oneness of man’s need because of sin</a:t>
            </a:r>
          </a:p>
          <a:p>
            <a:pPr lvl="1" algn="ctr">
              <a:buNone/>
            </a:pPr>
            <a:r>
              <a:rPr lang="en-US" sz="2400" dirty="0" smtClean="0"/>
              <a:t>3. Oneness of redemption through Shem</a:t>
            </a:r>
            <a:endParaRPr lang="en-US" sz="2400" dirty="0" smtClean="0">
              <a:solidFill>
                <a:srgbClr val="FFC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81000" y="6557169"/>
            <a:ext cx="8534400" cy="300831"/>
          </a:xfrm>
        </p:spPr>
        <p:txBody>
          <a:bodyPr/>
          <a:lstStyle/>
          <a:p>
            <a:pPr algn="l"/>
            <a:r>
              <a:rPr lang="en-US" sz="1800" dirty="0" smtClean="0"/>
              <a:t>Lesson </a:t>
            </a:r>
            <a:r>
              <a:rPr lang="en-US" sz="1800" dirty="0" smtClean="0"/>
              <a:t>6: The Tower Of Babel             </a:t>
            </a:r>
            <a:r>
              <a:rPr lang="en-US" sz="1800" dirty="0" smtClean="0"/>
              <a:t>Global </a:t>
            </a:r>
            <a:r>
              <a:rPr lang="en-US" sz="1800" dirty="0" smtClean="0"/>
              <a:t>University of Theological Studies</a:t>
            </a:r>
            <a:endParaRPr lang="en-US" sz="1800" dirty="0"/>
          </a:p>
        </p:txBody>
      </p:sp>
      <p:pic>
        <p:nvPicPr>
          <p:cNvPr id="7" name="Picture 6" descr="ShemHamJapheth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655195">
            <a:off x="6620528" y="354942"/>
            <a:ext cx="2278667" cy="1982440"/>
          </a:xfrm>
          <a:prstGeom prst="rect">
            <a:avLst/>
          </a:prstGeom>
        </p:spPr>
      </p:pic>
      <p:pic>
        <p:nvPicPr>
          <p:cNvPr id="8" name="Picture 7" descr="jacopo-da-empoli-the-drunkenness-of-noah.jpg"/>
          <p:cNvPicPr>
            <a:picLocks noChangeAspect="1"/>
          </p:cNvPicPr>
          <p:nvPr/>
        </p:nvPicPr>
        <p:blipFill>
          <a:blip r:embed="rId4" cstate="print"/>
          <a:srcRect l="8146" t="4098" r="4098" b="7377"/>
          <a:stretch>
            <a:fillRect/>
          </a:stretch>
        </p:blipFill>
        <p:spPr>
          <a:xfrm rot="20579876">
            <a:off x="622986" y="807635"/>
            <a:ext cx="1480441" cy="1991234"/>
          </a:xfrm>
          <a:prstGeom prst="rect">
            <a:avLst/>
          </a:prstGeom>
        </p:spPr>
      </p:pic>
      <p:pic>
        <p:nvPicPr>
          <p:cNvPr id="9" name="Picture 8" descr="noah_descendants-3_sons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667000" y="762000"/>
            <a:ext cx="3505200" cy="32849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60000">
              <a:schemeClr val="bg2">
                <a:shade val="92000"/>
                <a:satMod val="230000"/>
              </a:schemeClr>
            </a:gs>
            <a:gs pos="100000">
              <a:schemeClr val="bg2">
                <a:tint val="85000"/>
                <a:satMod val="40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457200" y="-76200"/>
            <a:ext cx="9906000" cy="762000"/>
          </a:xfrm>
        </p:spPr>
        <p:txBody>
          <a:bodyPr>
            <a:noAutofit/>
          </a:bodyPr>
          <a:lstStyle/>
          <a:p>
            <a:r>
              <a:rPr lang="en-US" sz="3000" spc="-150" dirty="0" smtClean="0"/>
              <a:t> </a:t>
            </a:r>
            <a:r>
              <a:rPr lang="en-US" sz="3600" spc="-150" dirty="0" smtClean="0"/>
              <a:t>B. Nimrod</a:t>
            </a:r>
            <a:endParaRPr lang="en-US" sz="3600" spc="-15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62000"/>
            <a:ext cx="9144000" cy="6019800"/>
          </a:xfrm>
        </p:spPr>
        <p:txBody>
          <a:bodyPr>
            <a:normAutofit fontScale="92500" lnSpcReduction="10000"/>
          </a:bodyPr>
          <a:lstStyle/>
          <a:p>
            <a:r>
              <a:rPr lang="en-US" sz="2800" dirty="0" smtClean="0"/>
              <a:t> </a:t>
            </a:r>
            <a:r>
              <a:rPr lang="en-US" sz="2800" dirty="0" smtClean="0"/>
              <a:t>The story of Nimrod is found in Genesis 10:8-10. </a:t>
            </a:r>
            <a:endParaRPr lang="en-US" sz="2800" dirty="0" smtClean="0"/>
          </a:p>
          <a:p>
            <a:endParaRPr lang="en-US" sz="2800" dirty="0" smtClean="0"/>
          </a:p>
          <a:p>
            <a:r>
              <a:rPr lang="en-US" sz="2800" dirty="0" smtClean="0"/>
              <a:t>Nimrod </a:t>
            </a:r>
            <a:r>
              <a:rPr lang="en-US" sz="2800" dirty="0" smtClean="0"/>
              <a:t>was Ham’s </a:t>
            </a:r>
            <a:r>
              <a:rPr lang="en-US" sz="2800" dirty="0" smtClean="0"/>
              <a:t>grandson; his </a:t>
            </a:r>
            <a:r>
              <a:rPr lang="en-US" sz="2800" dirty="0" smtClean="0"/>
              <a:t>father was Cush. </a:t>
            </a:r>
            <a:endParaRPr lang="en-US" sz="2800" dirty="0" smtClean="0"/>
          </a:p>
          <a:p>
            <a:endParaRPr lang="en-US" sz="2800" dirty="0" smtClean="0"/>
          </a:p>
          <a:p>
            <a:r>
              <a:rPr lang="en-US" sz="2800" dirty="0" smtClean="0"/>
              <a:t>Nimrod </a:t>
            </a:r>
            <a:r>
              <a:rPr lang="en-US" sz="2800" dirty="0" smtClean="0"/>
              <a:t>is a type of the Antichrist. </a:t>
            </a:r>
            <a:endParaRPr lang="en-US" sz="2800" dirty="0" smtClean="0"/>
          </a:p>
          <a:p>
            <a:endParaRPr lang="en-US" sz="2800" dirty="0" smtClean="0"/>
          </a:p>
          <a:p>
            <a:r>
              <a:rPr lang="en-US" sz="2800" dirty="0" smtClean="0"/>
              <a:t>The </a:t>
            </a:r>
            <a:r>
              <a:rPr lang="en-US" sz="2800" dirty="0" smtClean="0"/>
              <a:t>name </a:t>
            </a:r>
            <a:r>
              <a:rPr lang="en-US" sz="2800" i="1" dirty="0" smtClean="0"/>
              <a:t>Nimrod </a:t>
            </a:r>
            <a:r>
              <a:rPr lang="en-US" sz="2800" dirty="0" smtClean="0"/>
              <a:t>means</a:t>
            </a:r>
            <a:r>
              <a:rPr lang="en-US" sz="2800" i="1" dirty="0" smtClean="0"/>
              <a:t> </a:t>
            </a:r>
            <a:r>
              <a:rPr lang="en-US" sz="2800" dirty="0" smtClean="0"/>
              <a:t>“rebel</a:t>
            </a:r>
            <a:r>
              <a:rPr lang="en-US" sz="2800" dirty="0" smtClean="0"/>
              <a:t>.” </a:t>
            </a:r>
            <a:endParaRPr lang="en-US" sz="2800" dirty="0" smtClean="0"/>
          </a:p>
          <a:p>
            <a:endParaRPr lang="en-US" sz="2800" dirty="0" smtClean="0"/>
          </a:p>
          <a:p>
            <a:r>
              <a:rPr lang="en-US" sz="2800" dirty="0" smtClean="0"/>
              <a:t>This </a:t>
            </a:r>
            <a:r>
              <a:rPr lang="en-US" sz="2800" dirty="0" smtClean="0"/>
              <a:t>points forward to one of the titles of the Antichrist given in II </a:t>
            </a:r>
            <a:r>
              <a:rPr lang="en-US" sz="2800" dirty="0" smtClean="0"/>
              <a:t>Thessalonians 2:8</a:t>
            </a:r>
            <a:r>
              <a:rPr lang="en-US" sz="2800" dirty="0" smtClean="0"/>
              <a:t>, “The Lawless One.” </a:t>
            </a:r>
            <a:endParaRPr lang="en-US" sz="2800" dirty="0" smtClean="0"/>
          </a:p>
          <a:p>
            <a:endParaRPr lang="en-US" sz="2800" dirty="0" smtClean="0"/>
          </a:p>
          <a:p>
            <a:r>
              <a:rPr lang="en-US" sz="2800" dirty="0" smtClean="0"/>
              <a:t>Nimrod’s </a:t>
            </a:r>
            <a:r>
              <a:rPr lang="en-US" sz="2800" dirty="0" smtClean="0"/>
              <a:t>rebellion was to lead a movement in </a:t>
            </a:r>
            <a:r>
              <a:rPr lang="en-US" sz="2800" dirty="0" smtClean="0"/>
              <a:t>revolt against </a:t>
            </a:r>
            <a:r>
              <a:rPr lang="en-US" sz="2800" dirty="0" smtClean="0"/>
              <a:t>God.</a:t>
            </a:r>
            <a:endParaRPr lang="en-US" sz="2400" dirty="0" smtClean="0">
              <a:solidFill>
                <a:srgbClr val="FFC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81000" y="6557169"/>
            <a:ext cx="8534400" cy="300831"/>
          </a:xfrm>
        </p:spPr>
        <p:txBody>
          <a:bodyPr/>
          <a:lstStyle/>
          <a:p>
            <a:pPr algn="l"/>
            <a:r>
              <a:rPr lang="en-US" sz="1800" dirty="0" smtClean="0"/>
              <a:t>Lesson </a:t>
            </a:r>
            <a:r>
              <a:rPr lang="en-US" sz="1800" dirty="0" smtClean="0"/>
              <a:t>6: The Tower Of Babel             </a:t>
            </a:r>
            <a:r>
              <a:rPr lang="en-US" sz="1800" dirty="0" smtClean="0"/>
              <a:t>Global </a:t>
            </a:r>
            <a:r>
              <a:rPr lang="en-US" sz="1800" dirty="0" smtClean="0"/>
              <a:t>University of Theological Studies</a:t>
            </a: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4030</TotalTime>
  <Words>1867</Words>
  <Application>Microsoft Office PowerPoint</Application>
  <PresentationFormat>On-screen Show (4:3)</PresentationFormat>
  <Paragraphs>208</Paragraphs>
  <Slides>21</Slides>
  <Notes>20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Verve</vt:lpstr>
      <vt:lpstr>Genesis</vt:lpstr>
      <vt:lpstr> A. Noah’s Three Sons</vt:lpstr>
      <vt:lpstr> A. Noah’s Three Sons</vt:lpstr>
      <vt:lpstr> A. Noah’s Three Sons</vt:lpstr>
      <vt:lpstr> A. Noah’s Three Sons</vt:lpstr>
      <vt:lpstr> A. Noah’s Three Sons</vt:lpstr>
      <vt:lpstr> A. Noah’s Three Sons</vt:lpstr>
      <vt:lpstr> A. Noah’s Three Sons</vt:lpstr>
      <vt:lpstr> B. Nimrod</vt:lpstr>
      <vt:lpstr> B. Nimrod</vt:lpstr>
      <vt:lpstr> C. The Tower Of Babel</vt:lpstr>
      <vt:lpstr> C. The Tower Of Babel</vt:lpstr>
      <vt:lpstr> C. The Tower Of Babel</vt:lpstr>
      <vt:lpstr> D. The Beginning Of The Babylonish Religion</vt:lpstr>
      <vt:lpstr> D. The Beginning Of The Babylonish Religion</vt:lpstr>
      <vt:lpstr> D. The Beginning Of The Babylonish Religion</vt:lpstr>
      <vt:lpstr> D. The Beginning Of The Babylonish Religion</vt:lpstr>
      <vt:lpstr> D. The Beginning Of The Babylonish Religion</vt:lpstr>
      <vt:lpstr> D. The Beginning Of The Babylonish Religion</vt:lpstr>
      <vt:lpstr> D. The Beginning Of The Babylonish Religion</vt:lpstr>
      <vt:lpstr> E. God’s Judgment Upon Babel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Alyssa</dc:creator>
  <cp:lastModifiedBy>Alyssa</cp:lastModifiedBy>
  <cp:revision>162</cp:revision>
  <dcterms:created xsi:type="dcterms:W3CDTF">2012-01-07T19:05:28Z</dcterms:created>
  <dcterms:modified xsi:type="dcterms:W3CDTF">2012-01-12T00:35:30Z</dcterms:modified>
</cp:coreProperties>
</file>