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68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33" autoAdjust="0"/>
    <p:restoredTop sz="94660"/>
  </p:normalViewPr>
  <p:slideViewPr>
    <p:cSldViewPr>
      <p:cViewPr>
        <p:scale>
          <a:sx n="80" d="100"/>
          <a:sy n="80" d="100"/>
        </p:scale>
        <p:origin x="-864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Global University of Theological Studies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1B3C7-3ED2-43DD-B8BE-27B112723D3C}" type="datetimeFigureOut">
              <a:rPr lang="en-US" smtClean="0"/>
              <a:pPr/>
              <a:t>1/14/2012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B97D14-922C-4E0B-B03D-3CAF8CC968E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Global University of Theological Studies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1AE9E9-1CF4-419A-AA12-1D163D7FC5EE}" type="datetimeFigureOut">
              <a:rPr lang="en-US" smtClean="0"/>
              <a:pPr/>
              <a:t>1/14/2012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72A694-F7DF-4BFD-A1B1-A34BFB90333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A83A19F-3F12-43F0-BFFC-84B366019807}" type="datetime1">
              <a:rPr lang="en-US" smtClean="0"/>
              <a:pPr/>
              <a:t>1/14/2012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1D4F7-AAF7-4188-82C1-60238C700AED}" type="datetime1">
              <a:rPr lang="en-US" smtClean="0"/>
              <a:pPr/>
              <a:t>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9B454-983A-4D80-8BCA-2034AE90198B}" type="datetime1">
              <a:rPr lang="en-US" smtClean="0"/>
              <a:pPr/>
              <a:t>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968C66CE-78E9-49C7-91D6-883546CF9BBA}" type="datetime1">
              <a:rPr lang="en-US" smtClean="0"/>
              <a:pPr/>
              <a:t>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60BD41B8-0E65-49F0-A010-0C8CF9B37566}" type="datetime1">
              <a:rPr lang="en-US" smtClean="0"/>
              <a:pPr/>
              <a:t>1/14/2012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CC3420FC-47EE-4ED6-A4AD-91AAFDFDED61}" type="datetime1">
              <a:rPr lang="en-US" smtClean="0"/>
              <a:pPr/>
              <a:t>1/14/2012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96BCD2A-C71E-469F-90ED-013F9E141C08}" type="datetime1">
              <a:rPr lang="en-US" smtClean="0"/>
              <a:pPr/>
              <a:t>1/14/2012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046B-DF64-4001-ABC4-E0A29F6BCD25}" type="datetime1">
              <a:rPr lang="en-US" smtClean="0"/>
              <a:pPr/>
              <a:t>1/14/2012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6570C53-3192-4F37-ACE4-24D96E1C3CA7}" type="datetime1">
              <a:rPr lang="en-US" smtClean="0"/>
              <a:pPr/>
              <a:t>1/14/2012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53F5044-041D-4C5E-9684-3C52B78FF325}" type="datetime1">
              <a:rPr lang="en-US" smtClean="0"/>
              <a:pPr/>
              <a:t>1/14/2012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0D525C8-3ED1-4BCF-9A6C-09D791CF4212}" type="datetime1">
              <a:rPr lang="en-US" smtClean="0"/>
              <a:pPr/>
              <a:t>1/14/2012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2894331-6742-4CA5-86CA-FE6919338613}" type="datetime1">
              <a:rPr lang="en-US" smtClean="0"/>
              <a:pPr/>
              <a:t>1/14/2012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dt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362200"/>
            <a:ext cx="8305800" cy="1828800"/>
          </a:xfrm>
        </p:spPr>
        <p:txBody>
          <a:bodyPr>
            <a:noAutofit/>
          </a:bodyPr>
          <a:lstStyle/>
          <a:p>
            <a:pPr algn="ctr"/>
            <a:r>
              <a:rPr lang="en-US" sz="13000" spc="600" dirty="0" smtClean="0">
                <a:solidFill>
                  <a:schemeClr val="tx1"/>
                </a:solidFill>
              </a:rPr>
              <a:t>Genesis</a:t>
            </a:r>
            <a:endParaRPr lang="en-US" sz="13000" spc="6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344" y="5943600"/>
            <a:ext cx="9060656" cy="1371600"/>
          </a:xfrm>
        </p:spPr>
        <p:txBody>
          <a:bodyPr>
            <a:noAutofit/>
          </a:bodyPr>
          <a:lstStyle/>
          <a:p>
            <a:pPr algn="l"/>
            <a:r>
              <a:rPr lang="en-US" sz="47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Lesson </a:t>
            </a:r>
            <a:r>
              <a:rPr lang="en-US" sz="47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9: Isaac</a:t>
            </a:r>
            <a:endParaRPr lang="en-US" sz="47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609600" y="168275"/>
            <a:ext cx="7924800" cy="365125"/>
          </a:xfrm>
        </p:spPr>
        <p:txBody>
          <a:bodyPr/>
          <a:lstStyle/>
          <a:p>
            <a:r>
              <a:rPr lang="en-US" sz="3200" dirty="0" smtClean="0"/>
              <a:t>Global University of Theological Studies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C. Abraham’s Greatest Test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57912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600" i="1" dirty="0" smtClean="0">
                <a:solidFill>
                  <a:srgbClr val="FFC000"/>
                </a:solidFill>
              </a:rPr>
              <a:t>“And it came to pass after these things, that God did tempt Abraham</a:t>
            </a:r>
            <a:r>
              <a:rPr lang="en-US" sz="2600" dirty="0" smtClean="0">
                <a:solidFill>
                  <a:srgbClr val="FFC000"/>
                </a:solidFill>
              </a:rPr>
              <a:t>” (Genesis 22:1</a:t>
            </a:r>
            <a:r>
              <a:rPr lang="en-US" sz="2600" dirty="0" smtClean="0">
                <a:solidFill>
                  <a:srgbClr val="FFC000"/>
                </a:solidFill>
              </a:rPr>
              <a:t>)</a:t>
            </a:r>
          </a:p>
          <a:p>
            <a:endParaRPr lang="en-US" sz="2000" dirty="0" smtClean="0"/>
          </a:p>
          <a:p>
            <a:r>
              <a:rPr lang="en-US" sz="2400" dirty="0" smtClean="0"/>
              <a:t>The word tempt means to “test” or “prove.” (See James </a:t>
            </a:r>
            <a:r>
              <a:rPr lang="en-US" sz="2400" dirty="0" smtClean="0"/>
              <a:t>1:12-15) </a:t>
            </a:r>
          </a:p>
          <a:p>
            <a:endParaRPr lang="en-US" sz="2000" dirty="0" smtClean="0"/>
          </a:p>
          <a:p>
            <a:r>
              <a:rPr lang="en-US" sz="2400" dirty="0" smtClean="0"/>
              <a:t>Abraham had </a:t>
            </a:r>
            <a:r>
              <a:rPr lang="en-US" sz="2400" dirty="0" smtClean="0"/>
              <a:t>been tested by God on many occasions, but his greatest test took place </a:t>
            </a:r>
            <a:r>
              <a:rPr lang="en-US" sz="2400" dirty="0" smtClean="0"/>
              <a:t>on Mount </a:t>
            </a:r>
            <a:r>
              <a:rPr lang="en-US" sz="2400" dirty="0" err="1" smtClean="0"/>
              <a:t>Moriah</a:t>
            </a:r>
            <a:r>
              <a:rPr lang="en-US" sz="2400" dirty="0" smtClean="0"/>
              <a:t>.</a:t>
            </a:r>
            <a:endParaRPr lang="en-US" sz="2200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  <p:pic>
        <p:nvPicPr>
          <p:cNvPr id="6" name="Picture 5" descr="mount_moriah003V.gif"/>
          <p:cNvPicPr>
            <a:picLocks noChangeAspect="1"/>
          </p:cNvPicPr>
          <p:nvPr/>
        </p:nvPicPr>
        <p:blipFill>
          <a:blip r:embed="rId3" cstate="print"/>
          <a:srcRect r="4000" b="10231"/>
          <a:stretch>
            <a:fillRect/>
          </a:stretch>
        </p:blipFill>
        <p:spPr>
          <a:xfrm>
            <a:off x="3276600" y="4102101"/>
            <a:ext cx="2514600" cy="2374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C. Abraham’s Greatest Test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85800"/>
            <a:ext cx="9144000" cy="5791200"/>
          </a:xfrm>
        </p:spPr>
        <p:txBody>
          <a:bodyPr>
            <a:noAutofit/>
          </a:bodyPr>
          <a:lstStyle/>
          <a:p>
            <a:endParaRPr lang="en-US" sz="2600" dirty="0" smtClean="0"/>
          </a:p>
          <a:p>
            <a:r>
              <a:rPr lang="en-US" sz="2600" dirty="0" smtClean="0"/>
              <a:t>Mount </a:t>
            </a:r>
            <a:r>
              <a:rPr lang="en-US" sz="2600" dirty="0" err="1" smtClean="0"/>
              <a:t>Moriah</a:t>
            </a:r>
            <a:r>
              <a:rPr lang="en-US" sz="2600" dirty="0" smtClean="0"/>
              <a:t> is located within the </a:t>
            </a:r>
            <a:r>
              <a:rPr lang="en-US" sz="2600" dirty="0" smtClean="0"/>
              <a:t>                                     city </a:t>
            </a:r>
            <a:r>
              <a:rPr lang="en-US" sz="2600" dirty="0" smtClean="0"/>
              <a:t>walls of Jerusalem and is the </a:t>
            </a:r>
            <a:r>
              <a:rPr lang="en-US" sz="2600" dirty="0" smtClean="0"/>
              <a:t>                                           same location </a:t>
            </a:r>
            <a:r>
              <a:rPr lang="en-US" sz="2600" dirty="0" smtClean="0"/>
              <a:t>where David </a:t>
            </a:r>
            <a:r>
              <a:rPr lang="en-US" sz="2600" dirty="0" smtClean="0"/>
              <a:t>                                              sacrificed on </a:t>
            </a:r>
            <a:r>
              <a:rPr lang="en-US" sz="2600" dirty="0" smtClean="0"/>
              <a:t>the threshing floor of </a:t>
            </a:r>
            <a:r>
              <a:rPr lang="en-US" sz="2600" dirty="0" smtClean="0"/>
              <a:t>                           </a:t>
            </a:r>
            <a:r>
              <a:rPr lang="en-US" sz="2600" dirty="0" err="1" smtClean="0"/>
              <a:t>Araunah</a:t>
            </a:r>
            <a:r>
              <a:rPr lang="en-US" sz="2600" dirty="0" smtClean="0"/>
              <a:t>. </a:t>
            </a:r>
            <a:endParaRPr lang="en-US" sz="2600" dirty="0" smtClean="0"/>
          </a:p>
          <a:p>
            <a:pPr>
              <a:buNone/>
            </a:pPr>
            <a:endParaRPr lang="en-US" sz="2600" dirty="0" smtClean="0"/>
          </a:p>
          <a:p>
            <a:r>
              <a:rPr lang="en-US" sz="2600" dirty="0" smtClean="0"/>
              <a:t>Ten </a:t>
            </a:r>
            <a:r>
              <a:rPr lang="en-US" sz="2600" dirty="0" smtClean="0"/>
              <a:t>centuries </a:t>
            </a:r>
            <a:r>
              <a:rPr lang="en-US" sz="2600" dirty="0" smtClean="0"/>
              <a:t>after the                                                    offering </a:t>
            </a:r>
            <a:r>
              <a:rPr lang="en-US" sz="2600" dirty="0" smtClean="0"/>
              <a:t>of </a:t>
            </a:r>
            <a:r>
              <a:rPr lang="en-US" sz="2600" dirty="0" smtClean="0"/>
              <a:t>Isaac</a:t>
            </a:r>
            <a:r>
              <a:rPr lang="en-US" sz="2600" dirty="0" smtClean="0"/>
              <a:t>, the </a:t>
            </a:r>
            <a:r>
              <a:rPr lang="en-US" sz="2600" dirty="0" smtClean="0"/>
              <a:t>                                                  Temple of Solomon was                                                            built </a:t>
            </a:r>
            <a:r>
              <a:rPr lang="en-US" sz="2600" dirty="0" smtClean="0"/>
              <a:t>on the </a:t>
            </a:r>
            <a:r>
              <a:rPr lang="en-US" sz="2600" dirty="0" smtClean="0"/>
              <a:t>same </a:t>
            </a:r>
            <a:r>
              <a:rPr lang="en-US" sz="2600" dirty="0" smtClean="0"/>
              <a:t>site.</a:t>
            </a:r>
            <a:endParaRPr lang="en-US" sz="2600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  <p:pic>
        <p:nvPicPr>
          <p:cNvPr id="8" name="Picture 7" descr="david-arauna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302278">
            <a:off x="6177184" y="772985"/>
            <a:ext cx="2522808" cy="3695381"/>
          </a:xfrm>
          <a:prstGeom prst="rect">
            <a:avLst/>
          </a:prstGeom>
        </p:spPr>
      </p:pic>
      <p:pic>
        <p:nvPicPr>
          <p:cNvPr id="7" name="Picture 6" descr="Temple-of-Solomon.jpg"/>
          <p:cNvPicPr>
            <a:picLocks noChangeAspect="1"/>
          </p:cNvPicPr>
          <p:nvPr/>
        </p:nvPicPr>
        <p:blipFill>
          <a:blip r:embed="rId4" cstate="print"/>
          <a:srcRect t="8287" b="4256"/>
          <a:stretch>
            <a:fillRect/>
          </a:stretch>
        </p:blipFill>
        <p:spPr>
          <a:xfrm rot="21258376">
            <a:off x="4427478" y="3624511"/>
            <a:ext cx="4074198" cy="2672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C. Abraham’s Greatest Test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85800"/>
            <a:ext cx="9144000" cy="5791200"/>
          </a:xfrm>
        </p:spPr>
        <p:txBody>
          <a:bodyPr>
            <a:noAutofit/>
          </a:bodyPr>
          <a:lstStyle/>
          <a:p>
            <a:r>
              <a:rPr lang="en-US" sz="2400" dirty="0" smtClean="0"/>
              <a:t>For </a:t>
            </a:r>
            <a:r>
              <a:rPr lang="en-US" sz="2400" dirty="0" smtClean="0"/>
              <a:t>twenty-five years Abraham had waited and believed God for the </a:t>
            </a:r>
            <a:r>
              <a:rPr lang="en-US" sz="2400" dirty="0" smtClean="0"/>
              <a:t>promised son</a:t>
            </a:r>
            <a:r>
              <a:rPr lang="en-US" sz="2400" dirty="0" smtClean="0"/>
              <a:t>, Isaac.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Now </a:t>
            </a:r>
            <a:r>
              <a:rPr lang="en-US" sz="2400" dirty="0" smtClean="0"/>
              <a:t>God was requiring him to offer up the very object of his faith.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This was </a:t>
            </a:r>
            <a:r>
              <a:rPr lang="en-US" sz="2400" dirty="0" smtClean="0"/>
              <a:t>the greatest trial of his faith. “And Abraham rose up early in the morning” (</a:t>
            </a:r>
            <a:r>
              <a:rPr lang="en-US" sz="2400" dirty="0" smtClean="0"/>
              <a:t>Genesis 22:3</a:t>
            </a:r>
            <a:r>
              <a:rPr lang="en-US" sz="2400" dirty="0" smtClean="0"/>
              <a:t>).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Abraham </a:t>
            </a:r>
            <a:r>
              <a:rPr lang="en-US" sz="2400" dirty="0" smtClean="0"/>
              <a:t>immediately obeyed God. There was no argument or delay.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Faith conquered </a:t>
            </a:r>
            <a:r>
              <a:rPr lang="en-US" sz="2400" dirty="0" smtClean="0"/>
              <a:t>his love for Isaac, natural reason, and unbelief.</a:t>
            </a:r>
            <a:endParaRPr lang="en-US" sz="2400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C. Abraham’s Greatest Test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57400"/>
            <a:ext cx="9144000" cy="4876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dirty="0" smtClean="0"/>
              <a:t>1. The two young </a:t>
            </a:r>
            <a:r>
              <a:rPr lang="en-US" sz="2400" dirty="0" smtClean="0"/>
              <a:t>                                                                             men </a:t>
            </a:r>
            <a:r>
              <a:rPr lang="en-US" sz="2400" dirty="0" smtClean="0"/>
              <a:t>represented </a:t>
            </a:r>
            <a:r>
              <a:rPr lang="en-US" sz="2400" dirty="0" smtClean="0"/>
              <a:t>                                                                the </a:t>
            </a:r>
            <a:r>
              <a:rPr lang="en-US" sz="2400" dirty="0" smtClean="0"/>
              <a:t>two thieves crucified </a:t>
            </a:r>
            <a:r>
              <a:rPr lang="en-US" sz="2400" dirty="0" smtClean="0"/>
              <a:t>                                                                 with Jesus, but </a:t>
            </a:r>
            <a:r>
              <a:rPr lang="en-US" sz="2400" dirty="0" smtClean="0"/>
              <a:t>were not </a:t>
            </a:r>
            <a:r>
              <a:rPr lang="en-US" sz="2400" dirty="0" smtClean="0"/>
              <a:t>                                                     permitted </a:t>
            </a:r>
            <a:r>
              <a:rPr lang="en-US" sz="2400" dirty="0" smtClean="0"/>
              <a:t>to witness exactly </a:t>
            </a:r>
            <a:r>
              <a:rPr lang="en-US" sz="2400" dirty="0" smtClean="0"/>
              <a:t>                                                       what </a:t>
            </a:r>
            <a:r>
              <a:rPr lang="en-US" sz="2400" dirty="0" smtClean="0"/>
              <a:t>took place because </a:t>
            </a:r>
            <a:r>
              <a:rPr lang="en-US" sz="2400" dirty="0" smtClean="0"/>
              <a:t>of                                                         the three </a:t>
            </a:r>
            <a:r>
              <a:rPr lang="en-US" sz="2400" dirty="0" smtClean="0"/>
              <a:t>hours of darkness.</a:t>
            </a:r>
            <a:endParaRPr lang="en-US" sz="24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  <p:sp>
        <p:nvSpPr>
          <p:cNvPr id="6" name="Rectangle 5"/>
          <p:cNvSpPr/>
          <p:nvPr/>
        </p:nvSpPr>
        <p:spPr>
          <a:xfrm>
            <a:off x="76200" y="762000"/>
            <a:ext cx="8991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The scene that took place on Mount </a:t>
            </a:r>
            <a:r>
              <a:rPr lang="en-US" sz="2400" dirty="0" err="1" smtClean="0"/>
              <a:t>Moriah</a:t>
            </a:r>
            <a:r>
              <a:rPr lang="en-US" sz="2400" dirty="0" smtClean="0"/>
              <a:t> was one of the clearest types </a:t>
            </a:r>
            <a:r>
              <a:rPr lang="en-US" sz="2400" dirty="0" smtClean="0"/>
              <a:t>to be </a:t>
            </a:r>
            <a:r>
              <a:rPr lang="en-US" sz="2400" dirty="0" smtClean="0"/>
              <a:t>found in the Old </a:t>
            </a:r>
            <a:r>
              <a:rPr lang="en-US" sz="2400" dirty="0" smtClean="0"/>
              <a:t>Testament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7" name="Picture 6" descr="2men left behin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591418">
            <a:off x="4677428" y="1827654"/>
            <a:ext cx="2043469" cy="2813782"/>
          </a:xfrm>
          <a:prstGeom prst="rect">
            <a:avLst/>
          </a:prstGeom>
        </p:spPr>
      </p:pic>
      <p:pic>
        <p:nvPicPr>
          <p:cNvPr id="8" name="Picture 7" descr="tLuk2344Dore_TheDarknessAtTheCrucifixion.jpg"/>
          <p:cNvPicPr>
            <a:picLocks noChangeAspect="1"/>
          </p:cNvPicPr>
          <p:nvPr/>
        </p:nvPicPr>
        <p:blipFill>
          <a:blip r:embed="rId4" cstate="print"/>
          <a:srcRect l="3441" t="8514" r="3441" b="21196"/>
          <a:stretch>
            <a:fillRect/>
          </a:stretch>
        </p:blipFill>
        <p:spPr>
          <a:xfrm rot="531235">
            <a:off x="5778981" y="3223111"/>
            <a:ext cx="2981887" cy="3042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Jesus_Carrying,the_Cross_.jpg"/>
          <p:cNvPicPr>
            <a:picLocks noChangeAspect="1"/>
          </p:cNvPicPr>
          <p:nvPr/>
        </p:nvPicPr>
        <p:blipFill>
          <a:blip r:embed="rId3" cstate="print"/>
          <a:srcRect r="7529"/>
          <a:stretch>
            <a:fillRect/>
          </a:stretch>
        </p:blipFill>
        <p:spPr>
          <a:xfrm rot="21308899" flipH="1">
            <a:off x="1478888" y="3077067"/>
            <a:ext cx="4424477" cy="31470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C. Abraham’s Greatest Test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57400"/>
            <a:ext cx="9144000" cy="4876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dirty="0" smtClean="0"/>
              <a:t>2. Isaac carrying the wood pointed </a:t>
            </a:r>
            <a:r>
              <a:rPr lang="en-US" sz="2400" dirty="0" smtClean="0"/>
              <a:t>                                          forward </a:t>
            </a:r>
            <a:r>
              <a:rPr lang="en-US" sz="2400" dirty="0" smtClean="0"/>
              <a:t>to Jesus carrying the cross.</a:t>
            </a:r>
            <a:endParaRPr lang="en-US" sz="24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  <p:sp>
        <p:nvSpPr>
          <p:cNvPr id="6" name="Rectangle 5"/>
          <p:cNvSpPr/>
          <p:nvPr/>
        </p:nvSpPr>
        <p:spPr>
          <a:xfrm>
            <a:off x="76200" y="762000"/>
            <a:ext cx="8991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The scene that took place on Mount </a:t>
            </a:r>
            <a:r>
              <a:rPr lang="en-US" sz="2400" dirty="0" err="1" smtClean="0"/>
              <a:t>Moriah</a:t>
            </a:r>
            <a:r>
              <a:rPr lang="en-US" sz="2400" dirty="0" smtClean="0"/>
              <a:t> was one of the clearest types </a:t>
            </a:r>
            <a:r>
              <a:rPr lang="en-US" sz="2400" dirty="0" smtClean="0"/>
              <a:t>to be </a:t>
            </a:r>
            <a:r>
              <a:rPr lang="en-US" sz="2400" dirty="0" smtClean="0"/>
              <a:t>found in the Old </a:t>
            </a:r>
            <a:r>
              <a:rPr lang="en-US" sz="2400" dirty="0" smtClean="0"/>
              <a:t>Testament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10" name="Picture 9" descr="abraham-and-isaac-57977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430850">
            <a:off x="5589124" y="1870546"/>
            <a:ext cx="3106097" cy="4353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C. Abraham’s Greatest Test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57400"/>
            <a:ext cx="9144000" cy="4876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dirty="0" smtClean="0"/>
              <a:t>3. Isaac’s submission is a type of Christ’s submission. Let us note that </a:t>
            </a:r>
            <a:r>
              <a:rPr lang="en-US" sz="2400" dirty="0" smtClean="0"/>
              <a:t>if Isaac </a:t>
            </a:r>
            <a:r>
              <a:rPr lang="en-US" sz="2400" dirty="0" smtClean="0"/>
              <a:t>could have carried the wood, he could have resisted his </a:t>
            </a:r>
            <a:r>
              <a:rPr lang="en-US" sz="2400" dirty="0" smtClean="0"/>
              <a:t>aged father</a:t>
            </a:r>
            <a:r>
              <a:rPr lang="en-US" sz="2400" dirty="0" smtClean="0"/>
              <a:t>.</a:t>
            </a:r>
            <a:endParaRPr lang="en-US" sz="24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  <p:sp>
        <p:nvSpPr>
          <p:cNvPr id="6" name="Rectangle 5"/>
          <p:cNvSpPr/>
          <p:nvPr/>
        </p:nvSpPr>
        <p:spPr>
          <a:xfrm>
            <a:off x="76200" y="762000"/>
            <a:ext cx="8991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The scene that took place on Mount </a:t>
            </a:r>
            <a:r>
              <a:rPr lang="en-US" sz="2400" dirty="0" err="1" smtClean="0"/>
              <a:t>Moriah</a:t>
            </a:r>
            <a:r>
              <a:rPr lang="en-US" sz="2400" dirty="0" smtClean="0"/>
              <a:t> was one of the clearest types </a:t>
            </a:r>
            <a:r>
              <a:rPr lang="en-US" sz="2400" dirty="0" smtClean="0"/>
              <a:t>to be </a:t>
            </a:r>
            <a:r>
              <a:rPr lang="en-US" sz="2400" dirty="0" smtClean="0"/>
              <a:t>found in the Old </a:t>
            </a:r>
            <a:r>
              <a:rPr lang="en-US" sz="2400" dirty="0" smtClean="0"/>
              <a:t>Testament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9" name="Picture 8" descr="jesus-nailed-to-the-cross-john-lautermilc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310606">
            <a:off x="2972808" y="3397112"/>
            <a:ext cx="2533650" cy="3048000"/>
          </a:xfrm>
          <a:prstGeom prst="rect">
            <a:avLst/>
          </a:prstGeom>
        </p:spPr>
      </p:pic>
      <p:pic>
        <p:nvPicPr>
          <p:cNvPr id="8" name="Picture 7" descr="abraham_isaac_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3276600"/>
            <a:ext cx="2679382" cy="3199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ram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391076">
            <a:off x="3152606" y="4409229"/>
            <a:ext cx="2771136" cy="20008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C. Abraham’s Greatest Test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81200"/>
            <a:ext cx="9144000" cy="4876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dirty="0" smtClean="0"/>
              <a:t>4. The type passes from Isaac to the </a:t>
            </a:r>
            <a:r>
              <a:rPr lang="en-US" sz="2400" dirty="0" smtClean="0"/>
              <a:t>                                               ram</a:t>
            </a:r>
            <a:r>
              <a:rPr lang="en-US" sz="2400" dirty="0" smtClean="0"/>
              <a:t>, teaching substitution. At </a:t>
            </a:r>
            <a:r>
              <a:rPr lang="en-US" sz="2400" dirty="0" smtClean="0"/>
              <a:t>this                                        point</a:t>
            </a:r>
            <a:r>
              <a:rPr lang="en-US" sz="2400" dirty="0" smtClean="0"/>
              <a:t>, Isaac became the type of </a:t>
            </a:r>
            <a:r>
              <a:rPr lang="en-US" sz="2400" dirty="0" smtClean="0"/>
              <a:t>                                   sinners</a:t>
            </a:r>
            <a:r>
              <a:rPr lang="en-US" sz="2400" dirty="0" smtClean="0"/>
              <a:t>, bound, unable to help </a:t>
            </a:r>
            <a:r>
              <a:rPr lang="en-US" sz="2400" dirty="0" smtClean="0"/>
              <a:t>                                     themselves, with </a:t>
            </a:r>
            <a:r>
              <a:rPr lang="en-US" sz="2400" dirty="0" smtClean="0"/>
              <a:t>the knife of divine </a:t>
            </a:r>
            <a:r>
              <a:rPr lang="en-US" sz="2400" dirty="0" smtClean="0"/>
              <a:t>                                       justice </a:t>
            </a:r>
            <a:r>
              <a:rPr lang="en-US" sz="2400" dirty="0" smtClean="0"/>
              <a:t>suspended over them.</a:t>
            </a:r>
            <a:endParaRPr lang="en-US" sz="24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  <p:sp>
        <p:nvSpPr>
          <p:cNvPr id="6" name="Rectangle 5"/>
          <p:cNvSpPr/>
          <p:nvPr/>
        </p:nvSpPr>
        <p:spPr>
          <a:xfrm>
            <a:off x="76200" y="762000"/>
            <a:ext cx="8991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The scene that took place on Mount </a:t>
            </a:r>
            <a:r>
              <a:rPr lang="en-US" sz="2400" dirty="0" err="1" smtClean="0"/>
              <a:t>Moriah</a:t>
            </a:r>
            <a:r>
              <a:rPr lang="en-US" sz="2400" dirty="0" smtClean="0"/>
              <a:t> was one of the clearest types </a:t>
            </a:r>
            <a:r>
              <a:rPr lang="en-US" sz="2400" dirty="0" smtClean="0"/>
              <a:t>to be </a:t>
            </a:r>
            <a:r>
              <a:rPr lang="en-US" sz="2400" dirty="0" smtClean="0"/>
              <a:t>found in the Old </a:t>
            </a:r>
            <a:r>
              <a:rPr lang="en-US" sz="2400" dirty="0" smtClean="0"/>
              <a:t>Testament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pic>
        <p:nvPicPr>
          <p:cNvPr id="11" name="Picture 10" descr="abraham-and-isaac-on-mount-moria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89383" y="1902409"/>
            <a:ext cx="2926017" cy="4422191"/>
          </a:xfrm>
          <a:prstGeom prst="rect">
            <a:avLst/>
          </a:prstGeom>
        </p:spPr>
      </p:pic>
      <p:pic>
        <p:nvPicPr>
          <p:cNvPr id="12" name="Picture 11" descr="jesus-crucifixion-wallpaper-10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" y="4343400"/>
            <a:ext cx="284480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C. Abraham’s Greatest Test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48768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800" i="1" dirty="0" smtClean="0">
                <a:solidFill>
                  <a:srgbClr val="FFC000"/>
                </a:solidFill>
              </a:rPr>
              <a:t>“And Abraham said, My son, God will provide himself a lamb for a burnt offering</a:t>
            </a:r>
            <a:r>
              <a:rPr lang="en-US" sz="2800" i="1" dirty="0" smtClean="0">
                <a:solidFill>
                  <a:srgbClr val="FFC000"/>
                </a:solidFill>
              </a:rPr>
              <a:t>” </a:t>
            </a:r>
          </a:p>
          <a:p>
            <a:pPr algn="ctr">
              <a:buNone/>
            </a:pPr>
            <a:r>
              <a:rPr lang="en-US" sz="2800" dirty="0" smtClean="0">
                <a:solidFill>
                  <a:srgbClr val="FFC000"/>
                </a:solidFill>
              </a:rPr>
              <a:t>(</a:t>
            </a:r>
            <a:r>
              <a:rPr lang="en-US" sz="2800" dirty="0" smtClean="0">
                <a:solidFill>
                  <a:srgbClr val="FFC000"/>
                </a:solidFill>
              </a:rPr>
              <a:t>Genesis 22:8</a:t>
            </a:r>
            <a:r>
              <a:rPr lang="en-US" sz="2800" dirty="0" smtClean="0">
                <a:solidFill>
                  <a:srgbClr val="FFC000"/>
                </a:solidFill>
              </a:rPr>
              <a:t>)</a:t>
            </a:r>
          </a:p>
          <a:p>
            <a:endParaRPr lang="en-US" sz="2400" dirty="0" smtClean="0"/>
          </a:p>
          <a:p>
            <a:endParaRPr lang="en-US" sz="900" dirty="0" smtClean="0"/>
          </a:p>
          <a:p>
            <a:r>
              <a:rPr lang="en-US" sz="2400" dirty="0" smtClean="0"/>
              <a:t>These words of Abraham tell us that God would provide the lamb and that </a:t>
            </a:r>
            <a:r>
              <a:rPr lang="en-US" sz="2400" dirty="0" smtClean="0"/>
              <a:t>the lamb </a:t>
            </a:r>
            <a:r>
              <a:rPr lang="en-US" sz="2400" dirty="0" smtClean="0"/>
              <a:t>was “for himself.”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Nothing </a:t>
            </a:r>
            <a:r>
              <a:rPr lang="en-US" sz="2400" dirty="0" smtClean="0"/>
              <a:t>of man could meet the divine requirements.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The “lamb</a:t>
            </a:r>
            <a:r>
              <a:rPr lang="en-US" sz="2400" dirty="0" smtClean="0"/>
              <a:t>” would be provided by God and for God.</a:t>
            </a:r>
            <a:endParaRPr lang="en-US" sz="24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C. Abraham’s Greatest Test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4876800"/>
          </a:xfrm>
        </p:spPr>
        <p:txBody>
          <a:bodyPr>
            <a:noAutofit/>
          </a:bodyPr>
          <a:lstStyle/>
          <a:p>
            <a:r>
              <a:rPr lang="en-US" sz="2400" dirty="0" smtClean="0"/>
              <a:t>In Hebrews 11:17-19 we read that Abraham believed that God would at </a:t>
            </a:r>
            <a:r>
              <a:rPr lang="en-US" sz="2400" dirty="0" smtClean="0"/>
              <a:t>once raise </a:t>
            </a:r>
            <a:r>
              <a:rPr lang="en-US" sz="2400" dirty="0" smtClean="0"/>
              <a:t>Isaac from the dead.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This </a:t>
            </a:r>
            <a:r>
              <a:rPr lang="en-US" sz="2400" dirty="0" smtClean="0"/>
              <a:t>fact is brought out in his words to the young men, “</a:t>
            </a:r>
            <a:r>
              <a:rPr lang="en-US" sz="2400" dirty="0" smtClean="0"/>
              <a:t>I and </a:t>
            </a:r>
            <a:r>
              <a:rPr lang="en-US" sz="2400" dirty="0" smtClean="0"/>
              <a:t>the lad will go yonder and worship and come again to you” (Genesis 22:5).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This faith </a:t>
            </a:r>
            <a:r>
              <a:rPr lang="en-US" sz="2400" dirty="0" smtClean="0"/>
              <a:t>was remarkable because there had not been a resurrection before this time</a:t>
            </a:r>
            <a:r>
              <a:rPr lang="en-US" sz="2400" dirty="0" smtClean="0"/>
              <a:t>.</a:t>
            </a:r>
          </a:p>
          <a:p>
            <a:endParaRPr lang="en-US" sz="2400" dirty="0" smtClean="0"/>
          </a:p>
          <a:p>
            <a:r>
              <a:rPr lang="en-US" sz="2400" dirty="0" smtClean="0"/>
              <a:t>We have one of the most beautiful of our Lord’s titles introduced here: </a:t>
            </a:r>
            <a:r>
              <a:rPr lang="en-US" sz="2400" dirty="0" smtClean="0"/>
              <a:t>Jehovah-</a:t>
            </a:r>
            <a:r>
              <a:rPr lang="en-US" sz="2400" dirty="0" err="1" smtClean="0"/>
              <a:t>Jireh</a:t>
            </a:r>
            <a:r>
              <a:rPr lang="en-US" sz="2400" dirty="0" smtClean="0"/>
              <a:t>, “The Lord will provide.”</a:t>
            </a:r>
            <a:endParaRPr lang="en-US" sz="24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D. A Bride For Isaac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48768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400" dirty="0" smtClean="0"/>
              <a:t>Abraham’s concern that Isaac should not marry a young woman from the </a:t>
            </a:r>
            <a:r>
              <a:rPr lang="en-US" sz="2400" dirty="0" smtClean="0"/>
              <a:t>heathen nations </a:t>
            </a:r>
            <a:r>
              <a:rPr lang="en-US" sz="2400" dirty="0" smtClean="0"/>
              <a:t>around him strongly teaches the truth of separation and just how </a:t>
            </a:r>
            <a:r>
              <a:rPr lang="en-US" sz="2400" dirty="0" smtClean="0"/>
              <a:t>wrong it </a:t>
            </a:r>
            <a:r>
              <a:rPr lang="en-US" sz="2400" dirty="0" smtClean="0"/>
              <a:t>is for a Christian to marry an unbeliever. </a:t>
            </a:r>
            <a:endParaRPr lang="en-US" sz="2400" dirty="0" smtClean="0"/>
          </a:p>
          <a:p>
            <a:pPr algn="ctr">
              <a:buNone/>
            </a:pPr>
            <a:endParaRPr lang="en-US" sz="2400" dirty="0" smtClean="0"/>
          </a:p>
          <a:p>
            <a:pPr algn="ctr">
              <a:buNone/>
            </a:pPr>
            <a:r>
              <a:rPr lang="en-US" sz="2400" dirty="0" smtClean="0"/>
              <a:t>Israel </a:t>
            </a:r>
            <a:r>
              <a:rPr lang="en-US" sz="2400" dirty="0" smtClean="0"/>
              <a:t>also got into trouble when </a:t>
            </a:r>
            <a:r>
              <a:rPr lang="en-US" sz="2400" dirty="0" smtClean="0"/>
              <a:t>intermarriage took </a:t>
            </a:r>
            <a:r>
              <a:rPr lang="en-US" sz="2400" dirty="0" smtClean="0"/>
              <a:t>place with the heathen nations</a:t>
            </a:r>
            <a:r>
              <a:rPr lang="en-US" sz="2400" dirty="0" smtClean="0"/>
              <a:t>.</a:t>
            </a:r>
          </a:p>
          <a:p>
            <a:pPr algn="ctr">
              <a:buNone/>
            </a:pPr>
            <a:endParaRPr lang="en-US" sz="2400" dirty="0" smtClean="0"/>
          </a:p>
          <a:p>
            <a:pPr algn="ctr">
              <a:buNone/>
            </a:pPr>
            <a:r>
              <a:rPr lang="en-US" sz="2400" dirty="0" smtClean="0"/>
              <a:t>Also, his concern that Isaac should never return to the land from which he </a:t>
            </a:r>
            <a:r>
              <a:rPr lang="en-US" sz="2400" dirty="0" smtClean="0"/>
              <a:t>had come </a:t>
            </a:r>
            <a:r>
              <a:rPr lang="en-US" sz="2400" dirty="0" smtClean="0"/>
              <a:t>teaches the necessity of maintaining the separation from the world.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A</a:t>
            </a:r>
            <a:r>
              <a:rPr lang="en-US" sz="4000" dirty="0" smtClean="0"/>
              <a:t>. </a:t>
            </a:r>
            <a:r>
              <a:rPr lang="en-US" sz="4000" dirty="0" smtClean="0"/>
              <a:t>Isaac, The Promised Son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5791200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Twenty-five years after the promise had been given, Isaac was born. </a:t>
            </a:r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 smtClean="0"/>
              <a:t>Abraham was </a:t>
            </a:r>
            <a:r>
              <a:rPr lang="en-US" sz="2800" dirty="0" smtClean="0"/>
              <a:t>now one hundred years old, Sarah was ninety years, and Ishmael was fourteen</a:t>
            </a:r>
            <a:r>
              <a:rPr lang="en-US" sz="2800" dirty="0" smtClean="0"/>
              <a:t>.</a:t>
            </a:r>
          </a:p>
          <a:p>
            <a:pPr algn="ctr">
              <a:buNone/>
            </a:pPr>
            <a:endParaRPr lang="en-US" sz="2800" dirty="0" smtClean="0">
              <a:solidFill>
                <a:srgbClr val="FFC000"/>
              </a:solidFill>
            </a:endParaRPr>
          </a:p>
          <a:p>
            <a:r>
              <a:rPr lang="en-US" sz="2800" dirty="0" smtClean="0"/>
              <a:t>The name </a:t>
            </a:r>
            <a:r>
              <a:rPr lang="en-US" sz="2800" i="1" dirty="0" smtClean="0"/>
              <a:t>Isaac means “Laughter.”</a:t>
            </a:r>
          </a:p>
          <a:p>
            <a:endParaRPr lang="en-US" sz="2800" i="1" dirty="0" smtClean="0">
              <a:solidFill>
                <a:srgbClr val="FFC000"/>
              </a:solidFill>
            </a:endParaRPr>
          </a:p>
          <a:p>
            <a:r>
              <a:rPr lang="en-US" sz="2800" dirty="0" smtClean="0"/>
              <a:t>Although Isaac lived longer than the other patriarchs, we have less written about him in the Bible. </a:t>
            </a:r>
          </a:p>
          <a:p>
            <a:endParaRPr lang="en-US" sz="2800" dirty="0" smtClean="0"/>
          </a:p>
          <a:p>
            <a:r>
              <a:rPr lang="en-US" sz="2800" dirty="0" smtClean="0"/>
              <a:t>He died when he was 180 years of age.</a:t>
            </a:r>
            <a:endParaRPr lang="en-US" sz="2800" dirty="0" smtClean="0">
              <a:solidFill>
                <a:srgbClr val="FFC000"/>
              </a:solidFill>
            </a:endParaRPr>
          </a:p>
          <a:p>
            <a:pPr algn="ctr">
              <a:buNone/>
            </a:pPr>
            <a:endParaRPr lang="en-US" sz="2800" dirty="0" smtClean="0">
              <a:solidFill>
                <a:srgbClr val="FFC000"/>
              </a:solidFill>
            </a:endParaRPr>
          </a:p>
          <a:p>
            <a:pPr algn="ctr">
              <a:buNone/>
            </a:pPr>
            <a:endParaRPr lang="en-US" sz="2600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D. A Bride For Isaac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4876800"/>
          </a:xfrm>
        </p:spPr>
        <p:txBody>
          <a:bodyPr>
            <a:noAutofit/>
          </a:bodyPr>
          <a:lstStyle/>
          <a:p>
            <a:r>
              <a:rPr lang="en-US" sz="2400" dirty="0" smtClean="0"/>
              <a:t>The faithful servant is a type of </a:t>
            </a:r>
            <a:r>
              <a:rPr lang="en-US" sz="2400" dirty="0" smtClean="0"/>
              <a:t>                                                       the </a:t>
            </a:r>
            <a:r>
              <a:rPr lang="en-US" sz="2400" dirty="0" smtClean="0"/>
              <a:t>Holy Spirit seeking out a </a:t>
            </a:r>
            <a:r>
              <a:rPr lang="en-US" sz="2400" dirty="0" smtClean="0"/>
              <a:t>                                              bride </a:t>
            </a:r>
            <a:r>
              <a:rPr lang="en-US" sz="2400" dirty="0" smtClean="0"/>
              <a:t>for Christ</a:t>
            </a:r>
            <a:r>
              <a:rPr lang="en-US" sz="2400" dirty="0" smtClean="0"/>
              <a:t>.</a:t>
            </a:r>
          </a:p>
          <a:p>
            <a:pPr>
              <a:buNone/>
            </a:pPr>
            <a:endParaRPr lang="en-US" sz="2400" dirty="0" smtClean="0"/>
          </a:p>
          <a:p>
            <a:r>
              <a:rPr lang="en-US" sz="2400" dirty="0" err="1" smtClean="0"/>
              <a:t>Rebekah</a:t>
            </a:r>
            <a:r>
              <a:rPr lang="en-US" sz="2400" dirty="0" smtClean="0"/>
              <a:t> is a type of the </a:t>
            </a:r>
            <a:r>
              <a:rPr lang="en-US" sz="2400" dirty="0" smtClean="0"/>
              <a:t>                                                      church</a:t>
            </a:r>
            <a:r>
              <a:rPr lang="en-US" sz="2400" dirty="0" smtClean="0"/>
              <a:t>, the bride of Christ.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The </a:t>
            </a:r>
            <a:r>
              <a:rPr lang="en-US" sz="2400" dirty="0" smtClean="0"/>
              <a:t>gifts presented typify </a:t>
            </a:r>
            <a:r>
              <a:rPr lang="en-US" sz="2400" dirty="0" smtClean="0"/>
              <a:t>the gifts </a:t>
            </a:r>
            <a:r>
              <a:rPr lang="en-US" sz="2400" dirty="0" smtClean="0"/>
              <a:t>of the Spirit.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As </a:t>
            </a:r>
            <a:r>
              <a:rPr lang="en-US" sz="2400" dirty="0" smtClean="0"/>
              <a:t>her relatives tried to delay her departure even for ten days, </a:t>
            </a:r>
            <a:r>
              <a:rPr lang="en-US" sz="2400" dirty="0" smtClean="0"/>
              <a:t>so the </a:t>
            </a:r>
            <a:r>
              <a:rPr lang="en-US" sz="2400" dirty="0" smtClean="0"/>
              <a:t>world tries to have the church procrastinate and put off salvation.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  <p:pic>
        <p:nvPicPr>
          <p:cNvPr id="6" name="Picture 5" descr="Rebekah_At_The_Well.jpg"/>
          <p:cNvPicPr>
            <a:picLocks noChangeAspect="1"/>
          </p:cNvPicPr>
          <p:nvPr/>
        </p:nvPicPr>
        <p:blipFill>
          <a:blip r:embed="rId3" cstate="print"/>
          <a:srcRect l="5340" t="18889" r="3165" b="31111"/>
          <a:stretch>
            <a:fillRect/>
          </a:stretch>
        </p:blipFill>
        <p:spPr>
          <a:xfrm rot="1465800">
            <a:off x="4827860" y="825103"/>
            <a:ext cx="3861415" cy="28101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4876800"/>
          </a:xfrm>
        </p:spPr>
        <p:txBody>
          <a:bodyPr>
            <a:noAutofit/>
          </a:bodyPr>
          <a:lstStyle/>
          <a:p>
            <a:r>
              <a:rPr lang="en-US" sz="2400" dirty="0" smtClean="0"/>
              <a:t>The final decision had to be </a:t>
            </a:r>
            <a:r>
              <a:rPr lang="en-US" sz="2400" dirty="0" smtClean="0"/>
              <a:t>                                            </a:t>
            </a:r>
            <a:r>
              <a:rPr lang="en-US" sz="2400" dirty="0" err="1" smtClean="0"/>
              <a:t>Rebekah’s</a:t>
            </a:r>
            <a:r>
              <a:rPr lang="en-US" sz="2400" dirty="0" smtClean="0"/>
              <a:t>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Only </a:t>
            </a:r>
            <a:r>
              <a:rPr lang="en-US" sz="2400" dirty="0" smtClean="0"/>
              <a:t>she could decide.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So </a:t>
            </a:r>
            <a:r>
              <a:rPr lang="en-US" sz="2400" dirty="0" smtClean="0"/>
              <a:t>it is </a:t>
            </a:r>
            <a:r>
              <a:rPr lang="en-US" sz="2400" dirty="0" smtClean="0"/>
              <a:t>that every </a:t>
            </a:r>
            <a:r>
              <a:rPr lang="en-US" sz="2400" dirty="0" smtClean="0"/>
              <a:t>sinner coming </a:t>
            </a:r>
            <a:r>
              <a:rPr lang="en-US" sz="2400" dirty="0" smtClean="0"/>
              <a:t>                                          to </a:t>
            </a:r>
            <a:r>
              <a:rPr lang="en-US" sz="2400" dirty="0" smtClean="0"/>
              <a:t>Christ must make his own </a:t>
            </a:r>
            <a:r>
              <a:rPr lang="en-US" sz="2400" dirty="0" smtClean="0"/>
              <a:t>                                                    decision </a:t>
            </a:r>
            <a:r>
              <a:rPr lang="en-US" sz="2400" dirty="0" smtClean="0"/>
              <a:t>and say, </a:t>
            </a:r>
            <a:r>
              <a:rPr lang="en-US" sz="2400" dirty="0" smtClean="0"/>
              <a:t>“</a:t>
            </a:r>
            <a:r>
              <a:rPr lang="en-US" sz="2400" dirty="0" smtClean="0"/>
              <a:t>I will go.” </a:t>
            </a:r>
            <a:r>
              <a:rPr lang="en-US" sz="2400" dirty="0" smtClean="0"/>
              <a:t>                                            (See Genesis 24:58) </a:t>
            </a:r>
          </a:p>
          <a:p>
            <a:endParaRPr lang="en-US" sz="2400" dirty="0" smtClean="0"/>
          </a:p>
          <a:p>
            <a:r>
              <a:rPr lang="en-US" sz="2400" dirty="0" smtClean="0"/>
              <a:t>The </a:t>
            </a:r>
            <a:r>
              <a:rPr lang="en-US" sz="2400" dirty="0" smtClean="0"/>
              <a:t>long, weary camel ride is </a:t>
            </a:r>
            <a:r>
              <a:rPr lang="en-US" sz="2400" dirty="0" smtClean="0"/>
              <a:t>                                                            a </a:t>
            </a:r>
            <a:r>
              <a:rPr lang="en-US" sz="2400" dirty="0" smtClean="0"/>
              <a:t>type of the church’s </a:t>
            </a:r>
            <a:r>
              <a:rPr lang="en-US" sz="2400" dirty="0" smtClean="0"/>
              <a:t>                                                   pilgrimage </a:t>
            </a:r>
            <a:r>
              <a:rPr lang="en-US" sz="2400" dirty="0" smtClean="0"/>
              <a:t>here.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23750" t="20000" r="25625" b="20000"/>
          <a:stretch>
            <a:fillRect/>
          </a:stretch>
        </p:blipFill>
        <p:spPr bwMode="auto">
          <a:xfrm rot="520074">
            <a:off x="4963872" y="451066"/>
            <a:ext cx="3855736" cy="285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D. A Bride For Isaac</a:t>
            </a:r>
            <a:endParaRPr lang="en-US" sz="4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26094" t="17000" r="26250" b="17000"/>
          <a:stretch>
            <a:fillRect/>
          </a:stretch>
        </p:blipFill>
        <p:spPr bwMode="auto">
          <a:xfrm rot="21048497">
            <a:off x="5252380" y="3208357"/>
            <a:ext cx="3558746" cy="3080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4876800"/>
          </a:xfrm>
        </p:spPr>
        <p:txBody>
          <a:bodyPr>
            <a:noAutofit/>
          </a:bodyPr>
          <a:lstStyle/>
          <a:p>
            <a:r>
              <a:rPr lang="en-US" sz="2400" dirty="0" err="1" smtClean="0"/>
              <a:t>Rebekah</a:t>
            </a:r>
            <a:r>
              <a:rPr lang="en-US" sz="2400" dirty="0" smtClean="0"/>
              <a:t> was the granddaughter of </a:t>
            </a:r>
            <a:r>
              <a:rPr lang="en-US" sz="2400" dirty="0" err="1" smtClean="0"/>
              <a:t>Nahor</a:t>
            </a:r>
            <a:r>
              <a:rPr lang="en-US" sz="2400" dirty="0" smtClean="0"/>
              <a:t>, the brother of Abraham.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Her father, </a:t>
            </a:r>
            <a:r>
              <a:rPr lang="en-US" sz="2400" dirty="0" err="1" smtClean="0"/>
              <a:t>Bethuel</a:t>
            </a:r>
            <a:r>
              <a:rPr lang="en-US" sz="2400" dirty="0" smtClean="0"/>
              <a:t>, was a first cousin of Isaac.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Isaac </a:t>
            </a:r>
            <a:r>
              <a:rPr lang="en-US" sz="2400" dirty="0" smtClean="0"/>
              <a:t>was forty years old </a:t>
            </a:r>
            <a:r>
              <a:rPr lang="en-US" sz="2400" dirty="0" smtClean="0"/>
              <a:t>when                                                       </a:t>
            </a:r>
            <a:r>
              <a:rPr lang="en-US" sz="2400" dirty="0" smtClean="0"/>
              <a:t>he </a:t>
            </a:r>
            <a:r>
              <a:rPr lang="en-US" sz="2400" dirty="0" smtClean="0"/>
              <a:t>married </a:t>
            </a:r>
            <a:r>
              <a:rPr lang="en-US" sz="2400" dirty="0" err="1" smtClean="0"/>
              <a:t>Rebekah</a:t>
            </a:r>
            <a:r>
              <a:rPr lang="en-US" sz="2400" dirty="0" smtClean="0"/>
              <a:t> </a:t>
            </a:r>
            <a:r>
              <a:rPr lang="en-US" sz="2400" dirty="0" smtClean="0"/>
              <a:t>and was </a:t>
            </a:r>
            <a:r>
              <a:rPr lang="en-US" sz="2400" dirty="0" smtClean="0"/>
              <a:t>                                           sixty </a:t>
            </a:r>
            <a:r>
              <a:rPr lang="en-US" sz="2400" dirty="0" smtClean="0"/>
              <a:t>years of age when the </a:t>
            </a:r>
            <a:r>
              <a:rPr lang="en-US" sz="2400" dirty="0" smtClean="0"/>
              <a:t>                                               twin </a:t>
            </a:r>
            <a:r>
              <a:rPr lang="en-US" sz="2400" dirty="0" smtClean="0"/>
              <a:t>sons, Esau and Jacob, </a:t>
            </a:r>
            <a:r>
              <a:rPr lang="en-US" sz="2400" dirty="0" smtClean="0"/>
              <a:t>                                                    were born</a:t>
            </a:r>
            <a:r>
              <a:rPr lang="en-US" sz="2400" dirty="0" smtClean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D. A Bride For Isaac</a:t>
            </a:r>
            <a:endParaRPr lang="en-US" sz="4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24375" t="15000" r="26250" b="15000"/>
          <a:stretch>
            <a:fillRect/>
          </a:stretch>
        </p:blipFill>
        <p:spPr bwMode="auto">
          <a:xfrm rot="467841">
            <a:off x="5050154" y="2979688"/>
            <a:ext cx="3710309" cy="3287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48768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de-DE" sz="2800" i="1" dirty="0" smtClean="0">
                <a:solidFill>
                  <a:srgbClr val="FFC000"/>
                </a:solidFill>
              </a:rPr>
              <a:t>“And Isaac dwelt in Gerar” </a:t>
            </a:r>
            <a:r>
              <a:rPr lang="de-DE" sz="2800" dirty="0" smtClean="0">
                <a:solidFill>
                  <a:srgbClr val="FFC000"/>
                </a:solidFill>
              </a:rPr>
              <a:t>(Genesis 26:6</a:t>
            </a:r>
            <a:r>
              <a:rPr lang="de-DE" sz="2800" dirty="0" smtClean="0">
                <a:solidFill>
                  <a:srgbClr val="FFC000"/>
                </a:solidFill>
              </a:rPr>
              <a:t>)</a:t>
            </a:r>
          </a:p>
          <a:p>
            <a:pPr algn="ctr">
              <a:buNone/>
            </a:pPr>
            <a:endParaRPr lang="de-DE" sz="800" dirty="0" smtClean="0">
              <a:solidFill>
                <a:srgbClr val="FFC000"/>
              </a:solidFill>
            </a:endParaRPr>
          </a:p>
          <a:p>
            <a:endParaRPr lang="de-DE" sz="2400" i="1" dirty="0" smtClean="0"/>
          </a:p>
          <a:p>
            <a:r>
              <a:rPr lang="en-US" sz="2400" dirty="0" smtClean="0"/>
              <a:t>This one verse tells us how Isaac repeated the sin of his father by lying </a:t>
            </a:r>
            <a:r>
              <a:rPr lang="en-US" sz="2400" dirty="0" smtClean="0"/>
              <a:t>about his </a:t>
            </a:r>
            <a:r>
              <a:rPr lang="en-US" sz="2400" dirty="0" smtClean="0"/>
              <a:t>wife, and saying that she was his sister.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In </a:t>
            </a:r>
            <a:r>
              <a:rPr lang="en-US" sz="2400" dirty="0" smtClean="0"/>
              <a:t>the time of famine, he started </a:t>
            </a:r>
            <a:r>
              <a:rPr lang="en-US" sz="2400" dirty="0" smtClean="0"/>
              <a:t>for Egypt</a:t>
            </a:r>
            <a:r>
              <a:rPr lang="en-US" sz="2400" dirty="0" smtClean="0"/>
              <a:t>, but he listened to God and remained in Palestine.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However</a:t>
            </a:r>
            <a:r>
              <a:rPr lang="en-US" sz="2400" dirty="0" smtClean="0"/>
              <a:t>, during this </a:t>
            </a:r>
            <a:r>
              <a:rPr lang="en-US" sz="2400" dirty="0" smtClean="0"/>
              <a:t>time he </a:t>
            </a:r>
            <a:r>
              <a:rPr lang="en-US" sz="2400" dirty="0" smtClean="0"/>
              <a:t>dwelt in the land of the Philistines.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E. The Well Digger</a:t>
            </a:r>
            <a:endParaRPr lang="en-US" sz="4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4876800"/>
          </a:xfrm>
        </p:spPr>
        <p:txBody>
          <a:bodyPr>
            <a:noAutofit/>
          </a:bodyPr>
          <a:lstStyle/>
          <a:p>
            <a:r>
              <a:rPr lang="en-US" sz="2400" dirty="0" smtClean="0"/>
              <a:t>Isaac was a man of peace and did his utmost to live at peace with his neighbors</a:t>
            </a:r>
            <a:r>
              <a:rPr lang="en-US" sz="2400" dirty="0" smtClean="0"/>
              <a:t>.</a:t>
            </a:r>
          </a:p>
          <a:p>
            <a:endParaRPr lang="en-US" sz="2400" dirty="0" smtClean="0"/>
          </a:p>
          <a:p>
            <a:r>
              <a:rPr lang="en-US" sz="2400" dirty="0" smtClean="0"/>
              <a:t>Because of this, he was </a:t>
            </a:r>
            <a:r>
              <a:rPr lang="en-US" sz="2400" dirty="0" smtClean="0"/>
              <a:t>                                                       constantly </a:t>
            </a:r>
            <a:r>
              <a:rPr lang="en-US" sz="2400" dirty="0" smtClean="0"/>
              <a:t>on the move and </a:t>
            </a:r>
            <a:r>
              <a:rPr lang="en-US" sz="2400" dirty="0" smtClean="0"/>
              <a:t>                                                                      digging </a:t>
            </a:r>
            <a:r>
              <a:rPr lang="en-US" sz="2400" dirty="0" smtClean="0"/>
              <a:t>new wells.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Wherever Isaac </a:t>
            </a:r>
            <a:r>
              <a:rPr lang="en-US" sz="2400" dirty="0" smtClean="0"/>
              <a:t>went, he left </a:t>
            </a:r>
            <a:r>
              <a:rPr lang="en-US" sz="2400" dirty="0" smtClean="0"/>
              <a:t>                                                  behind </a:t>
            </a:r>
            <a:r>
              <a:rPr lang="en-US" sz="2400" dirty="0" smtClean="0"/>
              <a:t>him a well of water. </a:t>
            </a:r>
            <a:endParaRPr lang="en-US" sz="2400" dirty="0" smtClean="0"/>
          </a:p>
          <a:p>
            <a:endParaRPr lang="en-US" sz="2400" dirty="0" smtClean="0"/>
          </a:p>
          <a:p>
            <a:pPr algn="ctr">
              <a:buNone/>
            </a:pPr>
            <a:r>
              <a:rPr lang="en-US" sz="2400" dirty="0" smtClean="0"/>
              <a:t>What </a:t>
            </a:r>
            <a:r>
              <a:rPr lang="en-US" sz="2400" dirty="0" smtClean="0"/>
              <a:t>a lesson is here for us today </a:t>
            </a:r>
            <a:r>
              <a:rPr lang="en-US" sz="2400" dirty="0" smtClean="0"/>
              <a:t>to do </a:t>
            </a:r>
            <a:r>
              <a:rPr lang="en-US" sz="2400" dirty="0" smtClean="0"/>
              <a:t>our utmost to live at peace with our neighbors and dig for them wells of </a:t>
            </a:r>
            <a:r>
              <a:rPr lang="en-US" sz="2400" dirty="0" smtClean="0"/>
              <a:t>living water</a:t>
            </a:r>
            <a:r>
              <a:rPr lang="en-US" sz="2400" dirty="0" smtClean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E. The Well Digger</a:t>
            </a:r>
            <a:endParaRPr lang="en-US" sz="4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  <p:pic>
        <p:nvPicPr>
          <p:cNvPr id="6" name="Picture 5" descr="isaa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1447800"/>
            <a:ext cx="3886200" cy="35393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A</a:t>
            </a:r>
            <a:r>
              <a:rPr lang="en-US" sz="4000" dirty="0" smtClean="0"/>
              <a:t>. </a:t>
            </a:r>
            <a:r>
              <a:rPr lang="en-US" sz="4000" dirty="0" smtClean="0"/>
              <a:t>Isaac, The Promised Son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85800"/>
            <a:ext cx="9144000" cy="5791200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r>
              <a:rPr lang="en-US" sz="2400" dirty="0" smtClean="0"/>
              <a:t>Abraham </a:t>
            </a:r>
            <a:r>
              <a:rPr lang="en-US" sz="2400" dirty="0" smtClean="0"/>
              <a:t>laughed in faith and </a:t>
            </a:r>
            <a:r>
              <a:rPr lang="en-US" sz="2400" dirty="0" smtClean="0"/>
              <a:t>joy when                                   the </a:t>
            </a:r>
            <a:r>
              <a:rPr lang="en-US" sz="2400" dirty="0" smtClean="0"/>
              <a:t>Lord confirmed the promise </a:t>
            </a:r>
            <a:r>
              <a:rPr lang="en-US" sz="2400" dirty="0" smtClean="0"/>
              <a:t>to </a:t>
            </a:r>
            <a:r>
              <a:rPr lang="en-US" sz="2400" dirty="0" smtClean="0"/>
              <a:t>him. </a:t>
            </a:r>
            <a:r>
              <a:rPr lang="en-US" sz="2400" dirty="0" smtClean="0"/>
              <a:t>                                 (</a:t>
            </a:r>
            <a:r>
              <a:rPr lang="en-US" sz="2400" dirty="0" smtClean="0"/>
              <a:t>See Genesis 17:17) </a:t>
            </a:r>
          </a:p>
          <a:p>
            <a:endParaRPr lang="en-US" sz="2400" dirty="0" smtClean="0"/>
          </a:p>
          <a:p>
            <a:r>
              <a:rPr lang="en-US" sz="2400" dirty="0" smtClean="0"/>
              <a:t>At first Sarah laughed in unbelief </a:t>
            </a:r>
            <a:r>
              <a:rPr lang="en-US" sz="2400" dirty="0" smtClean="0"/>
              <a:t>                                             (</a:t>
            </a:r>
            <a:r>
              <a:rPr lang="en-US" sz="2400" dirty="0" smtClean="0"/>
              <a:t>see </a:t>
            </a:r>
            <a:r>
              <a:rPr lang="en-US" sz="2400" dirty="0" smtClean="0"/>
              <a:t>Genesis </a:t>
            </a:r>
            <a:r>
              <a:rPr lang="en-US" sz="2400" dirty="0" smtClean="0"/>
              <a:t>18:12), but later she </a:t>
            </a:r>
            <a:r>
              <a:rPr lang="en-US" sz="2400" dirty="0" smtClean="0"/>
              <a:t>                                       laughed </a:t>
            </a:r>
            <a:r>
              <a:rPr lang="en-US" sz="2400" dirty="0" smtClean="0"/>
              <a:t>with true delight at the birth </a:t>
            </a:r>
            <a:r>
              <a:rPr lang="en-US" sz="2400" dirty="0" smtClean="0"/>
              <a:t>                                            of </a:t>
            </a:r>
            <a:r>
              <a:rPr lang="en-US" sz="2400" dirty="0" smtClean="0"/>
              <a:t>Isaac.</a:t>
            </a:r>
          </a:p>
          <a:p>
            <a:pPr>
              <a:buNone/>
            </a:pPr>
            <a:endParaRPr lang="en-US" sz="2400" dirty="0" smtClean="0"/>
          </a:p>
          <a:p>
            <a:endParaRPr lang="en-US" sz="2400" dirty="0" smtClean="0"/>
          </a:p>
          <a:p>
            <a:pPr algn="ctr">
              <a:buNone/>
            </a:pPr>
            <a:r>
              <a:rPr lang="en-US" sz="2400" i="1" dirty="0" smtClean="0">
                <a:solidFill>
                  <a:srgbClr val="FFC000"/>
                </a:solidFill>
              </a:rPr>
              <a:t>“And Sarah said, God hath made </a:t>
            </a:r>
            <a:r>
              <a:rPr lang="en-US" sz="2400" i="1" dirty="0" smtClean="0">
                <a:solidFill>
                  <a:srgbClr val="FFC000"/>
                </a:solidFill>
              </a:rPr>
              <a:t>me to </a:t>
            </a:r>
            <a:r>
              <a:rPr lang="en-US" sz="2400" i="1" dirty="0" smtClean="0">
                <a:solidFill>
                  <a:srgbClr val="FFC000"/>
                </a:solidFill>
              </a:rPr>
              <a:t>laugh, so that all that hear will laugh with me” </a:t>
            </a:r>
            <a:r>
              <a:rPr lang="en-US" sz="2400" dirty="0" smtClean="0">
                <a:solidFill>
                  <a:srgbClr val="FFC000"/>
                </a:solidFill>
              </a:rPr>
              <a:t>(Genesis 21:6)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  <p:pic>
        <p:nvPicPr>
          <p:cNvPr id="6" name="Picture 5" descr="SarahLaughed.png"/>
          <p:cNvPicPr>
            <a:picLocks noChangeAspect="1"/>
          </p:cNvPicPr>
          <p:nvPr/>
        </p:nvPicPr>
        <p:blipFill>
          <a:blip r:embed="rId3" cstate="print"/>
          <a:srcRect b="3448"/>
          <a:stretch>
            <a:fillRect/>
          </a:stretch>
        </p:blipFill>
        <p:spPr>
          <a:xfrm rot="505361">
            <a:off x="6491841" y="512589"/>
            <a:ext cx="2212012" cy="45273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A</a:t>
            </a:r>
            <a:r>
              <a:rPr lang="en-US" sz="4000" dirty="0" smtClean="0"/>
              <a:t>. </a:t>
            </a:r>
            <a:r>
              <a:rPr lang="en-US" sz="4000" dirty="0" smtClean="0"/>
              <a:t>Isaac, The Promised Son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5791200"/>
          </a:xfrm>
        </p:spPr>
        <p:txBody>
          <a:bodyPr>
            <a:normAutofit/>
          </a:bodyPr>
          <a:lstStyle/>
          <a:p>
            <a:r>
              <a:rPr lang="en-US" sz="2300" dirty="0" smtClean="0"/>
              <a:t>Isaac was considerably different from his father Abraham. </a:t>
            </a:r>
            <a:endParaRPr lang="en-US" sz="2300" dirty="0" smtClean="0"/>
          </a:p>
          <a:p>
            <a:endParaRPr lang="en-US" sz="2300" dirty="0" smtClean="0"/>
          </a:p>
          <a:p>
            <a:r>
              <a:rPr lang="en-US" sz="2300" dirty="0" smtClean="0"/>
              <a:t>He </a:t>
            </a:r>
            <a:r>
              <a:rPr lang="en-US" sz="2300" dirty="0" smtClean="0"/>
              <a:t>was a gentle </a:t>
            </a:r>
            <a:r>
              <a:rPr lang="en-US" sz="2300" dirty="0" smtClean="0"/>
              <a:t>and peaceful </a:t>
            </a:r>
            <a:r>
              <a:rPr lang="en-US" sz="2300" dirty="0" smtClean="0"/>
              <a:t>man. His character is clearly seen in his submission on Mount </a:t>
            </a:r>
            <a:r>
              <a:rPr lang="en-US" sz="2300" dirty="0" err="1" smtClean="0"/>
              <a:t>Moriah</a:t>
            </a:r>
            <a:r>
              <a:rPr lang="en-US" sz="2300" dirty="0" smtClean="0"/>
              <a:t>. </a:t>
            </a:r>
            <a:endParaRPr lang="en-US" sz="2300" dirty="0" smtClean="0"/>
          </a:p>
          <a:p>
            <a:endParaRPr lang="en-US" sz="2300" dirty="0" smtClean="0"/>
          </a:p>
          <a:p>
            <a:r>
              <a:rPr lang="en-US" sz="2300" dirty="0" smtClean="0"/>
              <a:t>As Abraham </a:t>
            </a:r>
            <a:r>
              <a:rPr lang="en-US" sz="2300" dirty="0" smtClean="0"/>
              <a:t>was the man of the “altar,” </a:t>
            </a:r>
            <a:r>
              <a:rPr lang="en-US" sz="2300" dirty="0" smtClean="0"/>
              <a:t>                                      Isaac </a:t>
            </a:r>
            <a:r>
              <a:rPr lang="en-US" sz="2300" dirty="0" smtClean="0"/>
              <a:t>was the man of the “well.” </a:t>
            </a:r>
            <a:endParaRPr lang="en-US" sz="2300" dirty="0" smtClean="0"/>
          </a:p>
          <a:p>
            <a:endParaRPr lang="en-US" sz="2300" dirty="0" smtClean="0"/>
          </a:p>
          <a:p>
            <a:r>
              <a:rPr lang="en-US" sz="2300" dirty="0" smtClean="0"/>
              <a:t>As Abraham’s life </a:t>
            </a:r>
            <a:r>
              <a:rPr lang="en-US" sz="2300" dirty="0" smtClean="0"/>
              <a:t>would speak to us of </a:t>
            </a:r>
            <a:r>
              <a:rPr lang="en-US" sz="2300" dirty="0" smtClean="0"/>
              <a:t>                         Calvary</a:t>
            </a:r>
            <a:r>
              <a:rPr lang="en-US" sz="2300" dirty="0" smtClean="0"/>
              <a:t>, Isaac’s life would point us forward to Pentecost</a:t>
            </a:r>
            <a:r>
              <a:rPr lang="en-US" sz="2300" dirty="0" smtClean="0"/>
              <a:t>.</a:t>
            </a:r>
          </a:p>
          <a:p>
            <a:endParaRPr lang="en-US" sz="2300" dirty="0" smtClean="0"/>
          </a:p>
          <a:p>
            <a:r>
              <a:rPr lang="en-US" sz="2300" dirty="0" smtClean="0"/>
              <a:t>Isaac left wells of water wherever he went. He even reopened wells that enemies </a:t>
            </a:r>
            <a:r>
              <a:rPr lang="en-US" sz="2300" dirty="0" smtClean="0"/>
              <a:t>had stopped </a:t>
            </a:r>
            <a:r>
              <a:rPr lang="en-US" sz="2300" dirty="0" smtClean="0"/>
              <a:t>and the waters flowed again. (See Genesis </a:t>
            </a:r>
            <a:r>
              <a:rPr lang="en-US" sz="2300" dirty="0" smtClean="0"/>
              <a:t>26:18)</a:t>
            </a:r>
            <a:endParaRPr lang="en-US" sz="2300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  <p:pic>
        <p:nvPicPr>
          <p:cNvPr id="7" name="Picture 6" descr="Isaac and Abraha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29400" y="2076581"/>
            <a:ext cx="1981200" cy="22668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B. God’s Provision For Ishmael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5791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Isaac was circumcised when he was eight days old. (See Genesis </a:t>
            </a:r>
            <a:r>
              <a:rPr lang="en-US" sz="2400" dirty="0" smtClean="0"/>
              <a:t>21:4)</a:t>
            </a:r>
          </a:p>
          <a:p>
            <a:endParaRPr lang="en-US" sz="2400" dirty="0" smtClean="0"/>
          </a:p>
          <a:p>
            <a:r>
              <a:rPr lang="en-US" sz="2400" dirty="0" smtClean="0"/>
              <a:t>According to Eastern custom, Isaac was weaned when he was from three to five </a:t>
            </a:r>
            <a:r>
              <a:rPr lang="en-US" sz="2400" dirty="0" smtClean="0"/>
              <a:t>years old</a:t>
            </a:r>
            <a:r>
              <a:rPr lang="en-US" sz="2400" dirty="0" smtClean="0"/>
              <a:t>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When </a:t>
            </a:r>
            <a:r>
              <a:rPr lang="en-US" sz="2400" dirty="0" smtClean="0"/>
              <a:t>he was weaned, </a:t>
            </a:r>
            <a:r>
              <a:rPr lang="en-US" sz="2400" dirty="0" smtClean="0"/>
              <a:t>                                                         Abraham </a:t>
            </a:r>
            <a:r>
              <a:rPr lang="en-US" sz="2400" dirty="0" smtClean="0"/>
              <a:t>made a great </a:t>
            </a:r>
            <a:r>
              <a:rPr lang="en-US" sz="2400" dirty="0" smtClean="0"/>
              <a:t>                                                              feast </a:t>
            </a:r>
            <a:r>
              <a:rPr lang="en-US" sz="2400" dirty="0" smtClean="0"/>
              <a:t>to celebrate the </a:t>
            </a:r>
            <a:r>
              <a:rPr lang="en-US" sz="2400" dirty="0" smtClean="0"/>
              <a:t>                                                                   occasion</a:t>
            </a:r>
            <a:r>
              <a:rPr lang="en-US" sz="2400" dirty="0" smtClean="0"/>
              <a:t>.</a:t>
            </a:r>
            <a:endParaRPr lang="en-US" sz="2300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  <p:pic>
        <p:nvPicPr>
          <p:cNvPr id="6" name="Picture 5" descr="ishmael mocking isaac.jpg"/>
          <p:cNvPicPr>
            <a:picLocks noChangeAspect="1"/>
          </p:cNvPicPr>
          <p:nvPr/>
        </p:nvPicPr>
        <p:blipFill>
          <a:blip r:embed="rId3" cstate="print"/>
          <a:srcRect b="1020"/>
          <a:stretch>
            <a:fillRect/>
          </a:stretch>
        </p:blipFill>
        <p:spPr>
          <a:xfrm>
            <a:off x="4343400" y="2955974"/>
            <a:ext cx="4495800" cy="3354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B. God’s Provision For Ishmael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5791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Ishmael was now about seventeen years of age.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Very </a:t>
            </a:r>
            <a:r>
              <a:rPr lang="en-US" sz="2400" dirty="0" smtClean="0"/>
              <a:t>likely up to this time, </a:t>
            </a:r>
            <a:r>
              <a:rPr lang="en-US" sz="2400" dirty="0" smtClean="0"/>
              <a:t>he had </a:t>
            </a:r>
            <a:r>
              <a:rPr lang="en-US" sz="2400" dirty="0" smtClean="0"/>
              <a:t>been a very wonderful son, but now his true character showed up.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He </a:t>
            </a:r>
            <a:r>
              <a:rPr lang="en-US" sz="2400" dirty="0" smtClean="0"/>
              <a:t>was </a:t>
            </a:r>
            <a:r>
              <a:rPr lang="en-US" sz="2400" dirty="0" smtClean="0"/>
              <a:t>keenly disappointed </a:t>
            </a:r>
            <a:r>
              <a:rPr lang="en-US" sz="2400" dirty="0" smtClean="0"/>
              <a:t>and very jealous.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He </a:t>
            </a:r>
            <a:r>
              <a:rPr lang="en-US" sz="2400" dirty="0" smtClean="0"/>
              <a:t>began to mock Isaac.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This </a:t>
            </a:r>
            <a:r>
              <a:rPr lang="en-US" sz="2400" dirty="0" smtClean="0"/>
              <a:t>mockery is called </a:t>
            </a:r>
            <a:r>
              <a:rPr lang="en-US" sz="2400" dirty="0" smtClean="0"/>
              <a:t>persecution in </a:t>
            </a:r>
            <a:r>
              <a:rPr lang="en-US" sz="2400" dirty="0" smtClean="0"/>
              <a:t>Galatians 4:29</a:t>
            </a:r>
            <a:r>
              <a:rPr lang="en-US" sz="2400" dirty="0" smtClean="0"/>
              <a:t>.</a:t>
            </a:r>
          </a:p>
          <a:p>
            <a:endParaRPr lang="en-US" sz="2400" dirty="0" smtClean="0"/>
          </a:p>
          <a:p>
            <a:r>
              <a:rPr lang="en-US" sz="2400" dirty="0" smtClean="0"/>
              <a:t> </a:t>
            </a:r>
            <a:r>
              <a:rPr lang="en-US" sz="2400" dirty="0" smtClean="0"/>
              <a:t>Naturally, Sarah resented this and acted accordingly.</a:t>
            </a:r>
            <a:endParaRPr lang="en-US" sz="2300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B. God’s Provision For Ishmael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28600" y="1295400"/>
            <a:ext cx="9372600" cy="5791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500" dirty="0" smtClean="0"/>
              <a:t>  The </a:t>
            </a:r>
            <a:r>
              <a:rPr lang="en-US" sz="2500" dirty="0" smtClean="0"/>
              <a:t>conflict between Ishmael and Isaac is a type of the conflict between </a:t>
            </a:r>
            <a:r>
              <a:rPr lang="en-US" sz="2500" dirty="0" smtClean="0"/>
              <a:t>the flesh </a:t>
            </a:r>
            <a:r>
              <a:rPr lang="en-US" sz="2500" dirty="0" smtClean="0"/>
              <a:t>and the Spirit. </a:t>
            </a:r>
            <a:endParaRPr lang="en-US" sz="2500" dirty="0" smtClean="0"/>
          </a:p>
          <a:p>
            <a:pPr algn="ctr">
              <a:buNone/>
            </a:pPr>
            <a:endParaRPr lang="en-US" sz="2500" dirty="0" smtClean="0"/>
          </a:p>
          <a:p>
            <a:pPr algn="ctr">
              <a:buNone/>
            </a:pPr>
            <a:r>
              <a:rPr lang="en-US" sz="2500" dirty="0" smtClean="0"/>
              <a:t>  The </a:t>
            </a:r>
            <a:r>
              <a:rPr lang="en-US" sz="2500" dirty="0" smtClean="0"/>
              <a:t>flesh lusts against the Spirit. (See Galatians </a:t>
            </a:r>
            <a:r>
              <a:rPr lang="en-US" sz="2500" dirty="0" smtClean="0"/>
              <a:t>5:17) </a:t>
            </a:r>
          </a:p>
          <a:p>
            <a:pPr algn="ctr">
              <a:buNone/>
            </a:pPr>
            <a:endParaRPr lang="en-US" sz="2500" dirty="0" smtClean="0"/>
          </a:p>
          <a:p>
            <a:pPr algn="ctr">
              <a:buNone/>
            </a:pPr>
            <a:r>
              <a:rPr lang="en-US" sz="2500" dirty="0" smtClean="0"/>
              <a:t>    Another lesson we </a:t>
            </a:r>
            <a:r>
              <a:rPr lang="en-US" sz="2500" dirty="0" smtClean="0"/>
              <a:t>may learn is that the true nature and character of the flesh is not revealed </a:t>
            </a:r>
            <a:r>
              <a:rPr lang="en-US" sz="2500" dirty="0" smtClean="0"/>
              <a:t>until we </a:t>
            </a:r>
            <a:r>
              <a:rPr lang="en-US" sz="2500" dirty="0" smtClean="0"/>
              <a:t>are born of the Spirit. </a:t>
            </a:r>
            <a:endParaRPr lang="en-US" sz="2500" dirty="0" smtClean="0"/>
          </a:p>
          <a:p>
            <a:pPr algn="ctr">
              <a:buNone/>
            </a:pPr>
            <a:endParaRPr lang="en-US" sz="2500" dirty="0" smtClean="0"/>
          </a:p>
          <a:p>
            <a:pPr algn="ctr">
              <a:buNone/>
            </a:pPr>
            <a:r>
              <a:rPr lang="en-US" sz="2500" dirty="0" smtClean="0"/>
              <a:t>  It </a:t>
            </a:r>
            <a:r>
              <a:rPr lang="en-US" sz="2500" dirty="0" smtClean="0"/>
              <a:t>is then revealed just </a:t>
            </a:r>
            <a:r>
              <a:rPr lang="en-US" sz="2500" spc="-150" dirty="0" smtClean="0"/>
              <a:t>how</a:t>
            </a:r>
            <a:r>
              <a:rPr lang="en-US" sz="2500" dirty="0" smtClean="0"/>
              <a:t> mean </a:t>
            </a:r>
            <a:r>
              <a:rPr lang="en-US" sz="2500" spc="-150" dirty="0" smtClean="0"/>
              <a:t>and</a:t>
            </a:r>
            <a:r>
              <a:rPr lang="en-US" sz="2500" dirty="0" smtClean="0"/>
              <a:t> vile the flesh can be.</a:t>
            </a:r>
            <a:endParaRPr lang="en-US" sz="2500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B. God’s Provision For Ishmael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733800"/>
            <a:ext cx="9144000" cy="5791200"/>
          </a:xfrm>
        </p:spPr>
        <p:txBody>
          <a:bodyPr>
            <a:normAutofit/>
          </a:bodyPr>
          <a:lstStyle/>
          <a:p>
            <a:r>
              <a:rPr lang="en-US" sz="2600" dirty="0" smtClean="0"/>
              <a:t>Naturally </a:t>
            </a:r>
            <a:r>
              <a:rPr lang="en-US" sz="2600" dirty="0" smtClean="0"/>
              <a:t>Abraham was greatly distressed when Sarah insisted that Hagar </a:t>
            </a:r>
            <a:r>
              <a:rPr lang="en-US" sz="2600" dirty="0" smtClean="0"/>
              <a:t>and her </a:t>
            </a:r>
            <a:r>
              <a:rPr lang="en-US" sz="2600" dirty="0" smtClean="0"/>
              <a:t>son be cast out. </a:t>
            </a:r>
            <a:endParaRPr lang="en-US" sz="2600" dirty="0" smtClean="0"/>
          </a:p>
          <a:p>
            <a:endParaRPr lang="en-US" sz="2600" dirty="0" smtClean="0"/>
          </a:p>
          <a:p>
            <a:r>
              <a:rPr lang="en-US" sz="2600" dirty="0" smtClean="0"/>
              <a:t>God </a:t>
            </a:r>
            <a:r>
              <a:rPr lang="en-US" sz="2600" dirty="0" smtClean="0"/>
              <a:t>comforted Abraham and promised to make of Ishmael </a:t>
            </a:r>
            <a:r>
              <a:rPr lang="en-US" sz="2600" dirty="0" smtClean="0"/>
              <a:t>a great </a:t>
            </a:r>
            <a:r>
              <a:rPr lang="en-US" sz="2600" dirty="0" smtClean="0"/>
              <a:t>nation because he was the seed of Abraham.</a:t>
            </a:r>
            <a:endParaRPr lang="en-US" sz="2600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  <p:pic>
        <p:nvPicPr>
          <p:cNvPr id="6" name="Picture 5" descr="hagar dismiss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93282" y="685800"/>
            <a:ext cx="4236118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B. God’s Provision For Ishmael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85800"/>
            <a:ext cx="9144000" cy="5791200"/>
          </a:xfrm>
        </p:spPr>
        <p:txBody>
          <a:bodyPr>
            <a:noAutofit/>
          </a:bodyPr>
          <a:lstStyle/>
          <a:p>
            <a:r>
              <a:rPr lang="en-US" sz="2200" dirty="0" smtClean="0"/>
              <a:t>God provided for Ishmael </a:t>
            </a:r>
            <a:r>
              <a:rPr lang="en-US" sz="2200" dirty="0" smtClean="0"/>
              <a:t>by leading </a:t>
            </a:r>
            <a:r>
              <a:rPr lang="en-US" sz="2200" dirty="0" smtClean="0"/>
              <a:t>Hagar to a well of water. </a:t>
            </a:r>
            <a:endParaRPr lang="en-US" sz="2200" dirty="0" smtClean="0"/>
          </a:p>
          <a:p>
            <a:endParaRPr lang="en-US" sz="2000" dirty="0" smtClean="0"/>
          </a:p>
          <a:p>
            <a:r>
              <a:rPr lang="en-US" sz="2200" dirty="0" smtClean="0"/>
              <a:t>Ishmael </a:t>
            </a:r>
            <a:r>
              <a:rPr lang="en-US" sz="2200" dirty="0" smtClean="0"/>
              <a:t>married a wife out of Egypt, the </a:t>
            </a:r>
            <a:r>
              <a:rPr lang="en-US" sz="2200" dirty="0" smtClean="0"/>
              <a:t>same nationality </a:t>
            </a:r>
            <a:r>
              <a:rPr lang="en-US" sz="2200" dirty="0" smtClean="0"/>
              <a:t>as his mother. This Egyptian wife was the mother of twelve sons </a:t>
            </a:r>
            <a:r>
              <a:rPr lang="en-US" sz="2200" dirty="0" smtClean="0"/>
              <a:t>who became </a:t>
            </a:r>
            <a:r>
              <a:rPr lang="en-US" sz="2200" dirty="0" smtClean="0"/>
              <a:t>princes. </a:t>
            </a:r>
            <a:endParaRPr lang="en-US" sz="2200" dirty="0" smtClean="0"/>
          </a:p>
          <a:p>
            <a:endParaRPr lang="en-US" sz="2000" dirty="0" smtClean="0"/>
          </a:p>
          <a:p>
            <a:r>
              <a:rPr lang="en-US" sz="2200" dirty="0" smtClean="0"/>
              <a:t>They </a:t>
            </a:r>
            <a:r>
              <a:rPr lang="en-US" sz="2200" dirty="0" smtClean="0"/>
              <a:t>eventually formed the chief element of the Arab nations. </a:t>
            </a:r>
            <a:endParaRPr lang="en-US" sz="2200" dirty="0" smtClean="0"/>
          </a:p>
          <a:p>
            <a:endParaRPr lang="en-US" sz="2000" dirty="0" smtClean="0"/>
          </a:p>
          <a:p>
            <a:r>
              <a:rPr lang="en-US" sz="2200" dirty="0" smtClean="0"/>
              <a:t>The conflict </a:t>
            </a:r>
            <a:r>
              <a:rPr lang="en-US" sz="2200" dirty="0" smtClean="0"/>
              <a:t>that began in the tent of Abraham is still going on today</a:t>
            </a:r>
            <a:r>
              <a:rPr lang="en-US" sz="2200" dirty="0" smtClean="0"/>
              <a:t>.</a:t>
            </a:r>
          </a:p>
          <a:p>
            <a:endParaRPr lang="en-US" sz="2000" dirty="0" smtClean="0"/>
          </a:p>
          <a:p>
            <a:r>
              <a:rPr lang="en-US" sz="2200" dirty="0" smtClean="0"/>
              <a:t>Ishmael was present at the burial of his father, Abraham. (See Genesis </a:t>
            </a:r>
            <a:r>
              <a:rPr lang="en-US" sz="2200" dirty="0" smtClean="0"/>
              <a:t>25:9)</a:t>
            </a:r>
          </a:p>
          <a:p>
            <a:endParaRPr lang="en-US" sz="2000" dirty="0" smtClean="0"/>
          </a:p>
          <a:p>
            <a:r>
              <a:rPr lang="en-US" sz="2200" dirty="0" smtClean="0"/>
              <a:t>Ishmael died at the age of 137 years. (See Genesis </a:t>
            </a:r>
            <a:r>
              <a:rPr lang="en-US" sz="2200" dirty="0" smtClean="0"/>
              <a:t>25:17)</a:t>
            </a:r>
            <a:endParaRPr lang="en-US" sz="2200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1000" y="6557169"/>
            <a:ext cx="85344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</a:t>
            </a:r>
            <a:r>
              <a:rPr lang="en-US" sz="1800" dirty="0" smtClean="0"/>
              <a:t>9: Isaac                                      </a:t>
            </a:r>
            <a:r>
              <a:rPr lang="en-US" sz="1800" dirty="0" smtClean="0"/>
              <a:t>Global University of Theological Studies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4805</TotalTime>
  <Words>1957</Words>
  <Application>Microsoft Office PowerPoint</Application>
  <PresentationFormat>On-screen Show (4:3)</PresentationFormat>
  <Paragraphs>215</Paragraphs>
  <Slides>24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Verve</vt:lpstr>
      <vt:lpstr>Genesis</vt:lpstr>
      <vt:lpstr>A. Isaac, The Promised Son</vt:lpstr>
      <vt:lpstr>A. Isaac, The Promised Son</vt:lpstr>
      <vt:lpstr>A. Isaac, The Promised Son</vt:lpstr>
      <vt:lpstr>B. God’s Provision For Ishmael</vt:lpstr>
      <vt:lpstr>B. God’s Provision For Ishmael</vt:lpstr>
      <vt:lpstr>B. God’s Provision For Ishmael</vt:lpstr>
      <vt:lpstr>B. God’s Provision For Ishmael</vt:lpstr>
      <vt:lpstr>B. God’s Provision For Ishmael</vt:lpstr>
      <vt:lpstr>C. Abraham’s Greatest Test</vt:lpstr>
      <vt:lpstr>C. Abraham’s Greatest Test</vt:lpstr>
      <vt:lpstr>C. Abraham’s Greatest Test</vt:lpstr>
      <vt:lpstr>C. Abraham’s Greatest Test</vt:lpstr>
      <vt:lpstr>C. Abraham’s Greatest Test</vt:lpstr>
      <vt:lpstr>C. Abraham’s Greatest Test</vt:lpstr>
      <vt:lpstr>C. Abraham’s Greatest Test</vt:lpstr>
      <vt:lpstr>C. Abraham’s Greatest Test</vt:lpstr>
      <vt:lpstr>C. Abraham’s Greatest Test</vt:lpstr>
      <vt:lpstr>D. A Bride For Isaac</vt:lpstr>
      <vt:lpstr>D. A Bride For Isaac</vt:lpstr>
      <vt:lpstr>D. A Bride For Isaac</vt:lpstr>
      <vt:lpstr>D. A Bride For Isaac</vt:lpstr>
      <vt:lpstr>E. The Well Digger</vt:lpstr>
      <vt:lpstr>E. The Well Digger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Alyssa</dc:creator>
  <cp:lastModifiedBy>Alyssa</cp:lastModifiedBy>
  <cp:revision>206</cp:revision>
  <dcterms:created xsi:type="dcterms:W3CDTF">2012-01-07T19:05:28Z</dcterms:created>
  <dcterms:modified xsi:type="dcterms:W3CDTF">2012-01-15T01:48:40Z</dcterms:modified>
</cp:coreProperties>
</file>