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58674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2: Creation</a:t>
            </a:r>
            <a:endParaRPr lang="en-US" sz="5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Desolate And Empty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86200"/>
            <a:ext cx="8458200" cy="2086725"/>
          </a:xfrm>
        </p:spPr>
        <p:txBody>
          <a:bodyPr wrap="square" anchor="ctr">
            <a:spAutoFit/>
          </a:bodyPr>
          <a:lstStyle/>
          <a:p>
            <a:pPr>
              <a:buNone/>
            </a:pPr>
            <a:r>
              <a:rPr lang="en-US" sz="2400" dirty="0" smtClean="0"/>
              <a:t>Two other versions of Genesis 1:2</a:t>
            </a:r>
          </a:p>
          <a:p>
            <a:pPr>
              <a:buNone/>
            </a:pPr>
            <a:r>
              <a:rPr lang="en-US" sz="2400" dirty="0" smtClean="0"/>
              <a:t>	Septuagint: </a:t>
            </a:r>
            <a:r>
              <a:rPr lang="en-US" sz="2400" i="1" dirty="0" smtClean="0"/>
              <a:t>“But the earth had become unfurnished and empty.”</a:t>
            </a:r>
          </a:p>
          <a:p>
            <a:pPr>
              <a:buNone/>
            </a:pPr>
            <a:r>
              <a:rPr lang="en-US" sz="2400" dirty="0" smtClean="0"/>
              <a:t>	Aramaic: </a:t>
            </a:r>
            <a:r>
              <a:rPr lang="en-US" sz="2400" i="1" dirty="0" smtClean="0"/>
              <a:t>“And the earth had become ruined and uninhabited.”</a:t>
            </a:r>
            <a:endParaRPr lang="en-US" sz="2400" i="1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381000" y="13716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en-US" sz="2400" dirty="0" smtClean="0"/>
              <a:t>The </a:t>
            </a:r>
            <a:r>
              <a:rPr lang="en-US" sz="2400" dirty="0"/>
              <a:t>Hebrew </a:t>
            </a:r>
            <a:r>
              <a:rPr lang="en-US" sz="2400" dirty="0" smtClean="0"/>
              <a:t>commonly used “was</a:t>
            </a:r>
            <a:r>
              <a:rPr lang="en-US" sz="2400" dirty="0"/>
              <a:t>” </a:t>
            </a:r>
            <a:r>
              <a:rPr lang="en-US" sz="2400" dirty="0" smtClean="0"/>
              <a:t>in </a:t>
            </a:r>
            <a:r>
              <a:rPr lang="en-US" sz="2400" dirty="0"/>
              <a:t>the sense of “to become.” The Hebrew, having no exact word for become, uses this word. </a:t>
            </a:r>
          </a:p>
          <a:p>
            <a:pPr>
              <a:buNone/>
            </a:pPr>
            <a:endParaRPr lang="en-US" sz="2400" i="1" dirty="0"/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“Man became a living soul” </a:t>
            </a:r>
            <a:r>
              <a:rPr lang="en-US" sz="2400" dirty="0" smtClean="0">
                <a:solidFill>
                  <a:srgbClr val="FFC000"/>
                </a:solidFill>
              </a:rPr>
              <a:t>(Genesis 2:7)</a:t>
            </a:r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“And she became a pillar of salt” </a:t>
            </a:r>
            <a:r>
              <a:rPr lang="en-US" sz="2400" dirty="0" smtClean="0">
                <a:solidFill>
                  <a:srgbClr val="FFC000"/>
                </a:solidFill>
              </a:rPr>
              <a:t>(Genesis 19:26)</a:t>
            </a:r>
          </a:p>
          <a:p>
            <a:endParaRPr lang="en-US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Desolate And Empty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056495"/>
          </a:xfrm>
        </p:spPr>
        <p:txBody>
          <a:bodyPr wrap="square" anchor="ctr">
            <a:spAutoFit/>
          </a:bodyPr>
          <a:lstStyle/>
          <a:p>
            <a:r>
              <a:rPr lang="en-US" sz="2300" dirty="0" smtClean="0"/>
              <a:t>Undoubtedly, judgment fell upon the earth at a period prior to the time that man was placed here. </a:t>
            </a:r>
          </a:p>
          <a:p>
            <a:endParaRPr lang="en-US" sz="2300" dirty="0" smtClean="0"/>
          </a:p>
          <a:p>
            <a:r>
              <a:rPr lang="en-US" sz="2300" dirty="0" smtClean="0"/>
              <a:t>The earth bears many marks of a terrible cataclysm. </a:t>
            </a:r>
          </a:p>
          <a:p>
            <a:endParaRPr lang="en-US" sz="2300" dirty="0" smtClean="0"/>
          </a:p>
          <a:p>
            <a:r>
              <a:rPr lang="en-US" sz="2300" dirty="0" smtClean="0"/>
              <a:t>The fossil remains in the rocks show that life existed that had no relation to the present order.</a:t>
            </a:r>
          </a:p>
          <a:p>
            <a:endParaRPr lang="en-US" sz="2300" dirty="0" smtClean="0"/>
          </a:p>
          <a:p>
            <a:r>
              <a:rPr lang="en-US" sz="2300" dirty="0" smtClean="0"/>
              <a:t>In this act of judgment the original order of creation had been wiped out.</a:t>
            </a:r>
            <a:endParaRPr lang="en-US" sz="2300" i="1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8" name="Picture 7" descr="pikespeak_fossil-fi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45859" y="5029200"/>
            <a:ext cx="2478741" cy="1418492"/>
          </a:xfrm>
          <a:prstGeom prst="rect">
            <a:avLst/>
          </a:prstGeom>
        </p:spPr>
      </p:pic>
      <p:pic>
        <p:nvPicPr>
          <p:cNvPr id="9" name="Picture 8" descr="dinosau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4554572"/>
            <a:ext cx="2357628" cy="1901059"/>
          </a:xfrm>
          <a:prstGeom prst="rect">
            <a:avLst/>
          </a:prstGeom>
        </p:spPr>
      </p:pic>
      <p:pic>
        <p:nvPicPr>
          <p:cNvPr id="10" name="Picture 9" descr="grand cany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4876800"/>
            <a:ext cx="3354639" cy="1594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Desolate And Empty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081117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The record given in Genesis                                      deals with a new order,                                         subject to the control of man,                             created in the image of God. </a:t>
            </a:r>
          </a:p>
          <a:p>
            <a:endParaRPr lang="en-US" sz="2400" dirty="0" smtClean="0"/>
          </a:p>
          <a:p>
            <a:r>
              <a:rPr lang="en-US" sz="2400" dirty="0" smtClean="0"/>
              <a:t>Man was given dominion over all creatures and was instructed to “replenish” the earth (Genesis 1:28). </a:t>
            </a:r>
          </a:p>
          <a:p>
            <a:endParaRPr lang="en-US" sz="2400" dirty="0" smtClean="0"/>
          </a:p>
          <a:p>
            <a:r>
              <a:rPr lang="en-US" sz="2400" dirty="0" smtClean="0"/>
              <a:t>This infers that there was life here upon this planet before this act of judgment took place.</a:t>
            </a:r>
            <a:endParaRPr lang="en-US" sz="2300" i="1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11" name="Picture 10" descr="adam naming anima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914400"/>
            <a:ext cx="3276600" cy="2460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D. Let There Be Light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830997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Attention should be given to the order in which God began to work during the six days: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2286000"/>
            <a:ext cx="8458200" cy="1200329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457200" indent="-457200"/>
            <a:r>
              <a:rPr lang="en-US" sz="2400" dirty="0" smtClean="0"/>
              <a:t>1. The </a:t>
            </a:r>
            <a:r>
              <a:rPr lang="en-US" sz="2400" dirty="0"/>
              <a:t>Spirit of God moved </a:t>
            </a:r>
            <a:r>
              <a:rPr lang="en-US" sz="2400" dirty="0" smtClean="0"/>
              <a:t>upon the </a:t>
            </a:r>
            <a:r>
              <a:rPr lang="en-US" sz="2400" dirty="0"/>
              <a:t>face of the waters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2. </a:t>
            </a:r>
            <a:r>
              <a:rPr lang="en-US" sz="2400" dirty="0" smtClean="0"/>
              <a:t>God </a:t>
            </a:r>
            <a:r>
              <a:rPr lang="en-US" sz="2400" dirty="0"/>
              <a:t>spoke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3. Light appeared.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8600" y="3733800"/>
            <a:ext cx="8763000" cy="830997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en-US" sz="2400" dirty="0"/>
              <a:t>This is the same order in which a man is brought to the experience of salvation: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4876800"/>
            <a:ext cx="8610600" cy="1200329"/>
          </a:xfrm>
          <a:prstGeom prst="rect">
            <a:avLst/>
          </a:prstGeom>
        </p:spPr>
        <p:txBody>
          <a:bodyPr vert="horz" wrap="square" anchor="ctr">
            <a:spAutoFit/>
          </a:bodyPr>
          <a:lstStyle/>
          <a:p>
            <a:pPr marL="457200" indent="-457200"/>
            <a:r>
              <a:rPr lang="en-US" sz="2400" dirty="0" smtClean="0"/>
              <a:t>1. The </a:t>
            </a:r>
            <a:r>
              <a:rPr lang="en-US" sz="2400" dirty="0"/>
              <a:t>Holy Spirit deals with him</a:t>
            </a:r>
            <a:r>
              <a:rPr lang="en-US" sz="2400" dirty="0" smtClean="0"/>
              <a:t>.</a:t>
            </a:r>
            <a:endParaRPr lang="en-US" sz="2400" dirty="0"/>
          </a:p>
          <a:p>
            <a:r>
              <a:rPr lang="en-US" sz="2400" dirty="0"/>
              <a:t>2. He hears the Word </a:t>
            </a:r>
            <a:r>
              <a:rPr lang="en-US" sz="2400" dirty="0" smtClean="0"/>
              <a:t>of God.</a:t>
            </a:r>
            <a:endParaRPr lang="en-US" sz="2400" dirty="0"/>
          </a:p>
          <a:p>
            <a:r>
              <a:rPr lang="en-US" sz="2400" dirty="0"/>
              <a:t>3. Light breaks into his </a:t>
            </a:r>
            <a:r>
              <a:rPr lang="en-US" sz="2400" dirty="0" smtClean="0"/>
              <a:t>soul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D. Let There Be Light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54544"/>
            <a:ext cx="8229600" cy="4592026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Just as the Holy Spirit overshadowed Mary in the Incarnation, the Spirit of God overshadowed the earth in its chaotic condition. </a:t>
            </a:r>
          </a:p>
          <a:p>
            <a:endParaRPr lang="en-US" sz="2000" dirty="0" smtClean="0"/>
          </a:p>
          <a:p>
            <a:r>
              <a:rPr lang="en-US" sz="2400" dirty="0" smtClean="0"/>
              <a:t>It is not stated that God created light. He simply spoke and commanded light. </a:t>
            </a:r>
          </a:p>
          <a:p>
            <a:endParaRPr lang="en-US" sz="2400" dirty="0" smtClean="0"/>
          </a:p>
          <a:p>
            <a:r>
              <a:rPr lang="en-US" sz="2400" dirty="0" smtClean="0"/>
              <a:t>He said, “</a:t>
            </a:r>
            <a:r>
              <a:rPr lang="en-US" sz="2400" i="1" dirty="0" smtClean="0"/>
              <a:t>Let light be</a:t>
            </a:r>
            <a:r>
              <a:rPr lang="en-US" sz="2400" dirty="0" smtClean="0"/>
              <a:t>.” </a:t>
            </a:r>
          </a:p>
          <a:p>
            <a:endParaRPr lang="en-US" sz="2400" dirty="0" smtClean="0"/>
          </a:p>
          <a:p>
            <a:pPr algn="ctr">
              <a:buNone/>
            </a:pPr>
            <a:r>
              <a:rPr lang="en-US" sz="2600" i="1" dirty="0" smtClean="0">
                <a:solidFill>
                  <a:srgbClr val="FFC000"/>
                </a:solidFill>
              </a:rPr>
              <a:t>“For God, who commanded the light to shine out of darkness” </a:t>
            </a:r>
            <a:r>
              <a:rPr lang="en-US" sz="2600" dirty="0" smtClean="0">
                <a:solidFill>
                  <a:srgbClr val="FFC000"/>
                </a:solidFill>
              </a:rPr>
              <a:t>(II Corinthians 4:6)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D. Let There Be Light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867400" cy="4228850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Light is not a substance, but a manifestation of force. </a:t>
            </a:r>
          </a:p>
          <a:p>
            <a:endParaRPr lang="en-US" sz="2400" dirty="0" smtClean="0"/>
          </a:p>
          <a:p>
            <a:r>
              <a:rPr lang="en-US" sz="2400" dirty="0" smtClean="0"/>
              <a:t>Light is energy. </a:t>
            </a:r>
          </a:p>
          <a:p>
            <a:endParaRPr lang="en-US" sz="2400" dirty="0" smtClean="0"/>
          </a:p>
          <a:p>
            <a:r>
              <a:rPr lang="en-US" sz="2400" dirty="0" smtClean="0"/>
              <a:t>Light involves motion,                traveling more than 186,000       miles per second.</a:t>
            </a:r>
          </a:p>
          <a:p>
            <a:endParaRPr lang="en-US" sz="2400" dirty="0" smtClean="0"/>
          </a:p>
          <a:p>
            <a:r>
              <a:rPr lang="en-US" sz="2400" dirty="0" smtClean="0"/>
              <a:t>Light is the symbol of God.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7" name="Picture 6" descr="Light_shining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19491">
            <a:off x="4738821" y="1687063"/>
            <a:ext cx="3857793" cy="26072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28600" y="5715000"/>
            <a:ext cx="883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“God is light. In Him is no darkness at all”</a:t>
            </a:r>
            <a:r>
              <a:rPr lang="en-US" sz="2600" dirty="0" smtClean="0">
                <a:solidFill>
                  <a:srgbClr val="FFC000"/>
                </a:solidFill>
              </a:rPr>
              <a:t>(I John 1:5)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E. The Six Days Of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67614"/>
            <a:ext cx="8610600" cy="3490186"/>
          </a:xfrm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en-US" sz="2400" dirty="0" smtClean="0"/>
              <a:t>The earth was “without form” and “void.” 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This means that the earth was formless and empty.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During the first three days, God caused the earth to receive its form.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During the last three days God gave the earth fullness.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2682">
            <a:off x="4377302" y="1716130"/>
            <a:ext cx="1950720" cy="129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E. The Six Days Of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2952"/>
            <a:ext cx="5867400" cy="4672048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This may be studied as follows:</a:t>
            </a:r>
          </a:p>
          <a:p>
            <a:endParaRPr lang="en-US" sz="2400" dirty="0" smtClean="0"/>
          </a:p>
          <a:p>
            <a:pPr lvl="1"/>
            <a:r>
              <a:rPr lang="en-US" sz="2000" dirty="0" smtClean="0"/>
              <a:t>First Day: Light</a:t>
            </a:r>
          </a:p>
          <a:p>
            <a:pPr lvl="1"/>
            <a:r>
              <a:rPr lang="en-US" sz="2000" dirty="0" smtClean="0"/>
              <a:t>Second Day: Air</a:t>
            </a:r>
          </a:p>
          <a:p>
            <a:pPr lvl="1"/>
            <a:r>
              <a:rPr lang="en-US" sz="2000" dirty="0" smtClean="0"/>
              <a:t>Second Day: Water</a:t>
            </a:r>
          </a:p>
          <a:p>
            <a:pPr lvl="1"/>
            <a:r>
              <a:rPr lang="en-US" sz="2000" dirty="0" smtClean="0"/>
              <a:t>Third Day: Land</a:t>
            </a:r>
          </a:p>
          <a:p>
            <a:pPr lvl="1"/>
            <a:r>
              <a:rPr lang="en-US" sz="2000" dirty="0" smtClean="0"/>
              <a:t>Third Day: Plants</a:t>
            </a:r>
          </a:p>
          <a:p>
            <a:pPr lvl="1"/>
            <a:r>
              <a:rPr lang="en-US" sz="2000" dirty="0" smtClean="0"/>
              <a:t>Fourth Day: Lights</a:t>
            </a:r>
          </a:p>
          <a:p>
            <a:pPr lvl="1"/>
            <a:r>
              <a:rPr lang="en-US" sz="2000" dirty="0" smtClean="0"/>
              <a:t>Fifth Day: Fowls</a:t>
            </a:r>
          </a:p>
          <a:p>
            <a:pPr lvl="1"/>
            <a:r>
              <a:rPr lang="en-US" sz="2000" dirty="0" smtClean="0"/>
              <a:t>Fifth Day: Fish</a:t>
            </a:r>
          </a:p>
          <a:p>
            <a:pPr lvl="1"/>
            <a:r>
              <a:rPr lang="en-US" sz="2000" dirty="0" smtClean="0"/>
              <a:t>Sixth Day: Animals</a:t>
            </a:r>
          </a:p>
          <a:p>
            <a:pPr lvl="1"/>
            <a:r>
              <a:rPr lang="en-US" sz="2000" dirty="0" smtClean="0"/>
              <a:t>Sixth Day: Man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6" name="Picture 5" descr="Light_shinin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04800"/>
            <a:ext cx="2743200" cy="2057400"/>
          </a:xfrm>
          <a:prstGeom prst="rect">
            <a:avLst/>
          </a:prstGeom>
        </p:spPr>
      </p:pic>
      <p:pic>
        <p:nvPicPr>
          <p:cNvPr id="9" name="Picture 8" descr="aloe-plant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16120">
            <a:off x="6679269" y="1987717"/>
            <a:ext cx="2032000" cy="1884680"/>
          </a:xfrm>
          <a:prstGeom prst="rect">
            <a:avLst/>
          </a:prstGeom>
        </p:spPr>
      </p:pic>
      <p:pic>
        <p:nvPicPr>
          <p:cNvPr id="7" name="Picture 6" descr="Ocean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654671">
            <a:off x="4637403" y="3037642"/>
            <a:ext cx="2286000" cy="1714500"/>
          </a:xfrm>
          <a:prstGeom prst="rect">
            <a:avLst/>
          </a:prstGeom>
        </p:spPr>
      </p:pic>
      <p:pic>
        <p:nvPicPr>
          <p:cNvPr id="10" name="Picture 9" descr="Wild-birds_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363575">
            <a:off x="6451600" y="4038600"/>
            <a:ext cx="2387600" cy="1790700"/>
          </a:xfrm>
          <a:prstGeom prst="rect">
            <a:avLst/>
          </a:prstGeom>
        </p:spPr>
      </p:pic>
      <p:pic>
        <p:nvPicPr>
          <p:cNvPr id="11" name="Picture 10" descr="jungleanimalsborder.jpg"/>
          <p:cNvPicPr>
            <a:picLocks noChangeAspect="1"/>
          </p:cNvPicPr>
          <p:nvPr/>
        </p:nvPicPr>
        <p:blipFill>
          <a:blip r:embed="rId8" cstate="print"/>
          <a:srcRect l="-286" t="7423" r="-286" b="5182"/>
          <a:stretch>
            <a:fillRect/>
          </a:stretch>
        </p:blipFill>
        <p:spPr>
          <a:xfrm>
            <a:off x="3429000" y="4876800"/>
            <a:ext cx="3598985" cy="1595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The Seventh Day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08392"/>
            <a:ext cx="8077200" cy="3625608"/>
          </a:xfrm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“And on the seventh day God ended his work which he had made; and he rested on the seventh day from all his work which he had made. And God blessed the seventh day, and sanctified it: because that in it he had rested from all his work which God created and made”</a:t>
            </a:r>
          </a:p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 </a:t>
            </a:r>
            <a:r>
              <a:rPr lang="en-US" sz="2800" dirty="0" smtClean="0">
                <a:solidFill>
                  <a:srgbClr val="FFC000"/>
                </a:solidFill>
              </a:rPr>
              <a:t>(Genesis 2:2-3)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zz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69836">
            <a:off x="6971280" y="1091650"/>
            <a:ext cx="2180823" cy="15250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The Seventh Day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14600"/>
            <a:ext cx="8077200" cy="3785652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No, absolutely not. He could have continued all eternity speaking universes into existence. </a:t>
            </a:r>
          </a:p>
          <a:p>
            <a:endParaRPr lang="en-US" sz="2400" dirty="0" smtClean="0"/>
          </a:p>
          <a:p>
            <a:r>
              <a:rPr lang="en-US" sz="2400" dirty="0" smtClean="0"/>
              <a:t>What then does this mean? It signifies a completion, a perfection of a finished product. </a:t>
            </a:r>
          </a:p>
          <a:p>
            <a:endParaRPr lang="en-US" sz="2400" dirty="0" smtClean="0"/>
          </a:p>
          <a:p>
            <a:r>
              <a:rPr lang="en-US" sz="2400" dirty="0" smtClean="0"/>
              <a:t>The job was completed.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God saw that it was good and was satisfied.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52400" y="868740"/>
            <a:ext cx="883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Did God need to rest? </a:t>
            </a:r>
          </a:p>
          <a:p>
            <a:pPr algn="ctr"/>
            <a:r>
              <a:rPr lang="en-US" sz="4800" dirty="0" smtClean="0"/>
              <a:t>Was He weary?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A. Difference Between Creating And Making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5943600" cy="4495800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There is a great difference between </a:t>
            </a:r>
            <a:r>
              <a:rPr lang="en-US" sz="2800" i="1" dirty="0" smtClean="0"/>
              <a:t>creating and making. 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Creating is bringing </a:t>
            </a:r>
            <a:r>
              <a:rPr lang="en-US" sz="2800" dirty="0" smtClean="0"/>
              <a:t>something into existence out of nothing. </a:t>
            </a:r>
          </a:p>
          <a:p>
            <a:endParaRPr lang="en-US" sz="2800" dirty="0" smtClean="0"/>
          </a:p>
          <a:p>
            <a:r>
              <a:rPr lang="en-US" sz="2800" dirty="0" smtClean="0"/>
              <a:t>Only God can create. Man can make furniture, but he must have material with which to work; man cannot create.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8" name="Picture 7" descr="Wooden-Chair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56300">
            <a:off x="6248095" y="1464267"/>
            <a:ext cx="2525999" cy="44890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The Seventh Day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170646"/>
          </a:xfrm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en-US" sz="2200" dirty="0" smtClean="0"/>
              <a:t>God “sanctified” the seventh day. 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This is the introduction of the act of sanctification.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It means to set apart, to separate. 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The seventh day was set apart from the other six days. 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A principle was established here that man should set apart one day out of seven to rest and to worship the Lord. </a:t>
            </a:r>
          </a:p>
          <a:p>
            <a:pPr algn="ctr">
              <a:buNone/>
            </a:pPr>
            <a:endParaRPr lang="en-US" sz="2200" dirty="0" smtClean="0"/>
          </a:p>
          <a:p>
            <a:pPr algn="ctr">
              <a:buNone/>
            </a:pPr>
            <a:r>
              <a:rPr lang="en-US" sz="2200" dirty="0" smtClean="0"/>
              <a:t>The seven-day work week brings a judgment of wrecked health and shortened lives.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A Living Soul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10600" cy="4505849"/>
          </a:xfrm>
        </p:spPr>
        <p:txBody>
          <a:bodyPr wrap="square" anchor="ctr">
            <a:spAutoFit/>
          </a:bodyPr>
          <a:lstStyle/>
          <a:p>
            <a:r>
              <a:rPr lang="en-US" sz="2300" dirty="0" smtClean="0"/>
              <a:t>It is incorrect to state that man has a soul because man is a living soul.</a:t>
            </a:r>
          </a:p>
          <a:p>
            <a:endParaRPr lang="en-US" sz="1600" dirty="0" smtClean="0"/>
          </a:p>
          <a:p>
            <a:r>
              <a:rPr lang="en-US" sz="2300" dirty="0" smtClean="0"/>
              <a:t>Man is body, soul, and spirit. </a:t>
            </a:r>
          </a:p>
          <a:p>
            <a:endParaRPr lang="en-US" sz="1600" dirty="0" smtClean="0"/>
          </a:p>
          <a:p>
            <a:r>
              <a:rPr lang="en-US" sz="2300" dirty="0" smtClean="0"/>
              <a:t>The soul gives man self-consciousness, the spirit gives man God-consciousness, and the body gives man physical-consciousness.</a:t>
            </a:r>
          </a:p>
          <a:p>
            <a:endParaRPr lang="en-US" sz="1600" dirty="0" smtClean="0"/>
          </a:p>
          <a:p>
            <a:r>
              <a:rPr lang="en-US" sz="2300" dirty="0" smtClean="0"/>
              <a:t>God made man’s body from the dust of the ground, created man’s soul in His own image, and breathed into man His spirit.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0" y="990600"/>
            <a:ext cx="9144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i="1" dirty="0">
                <a:solidFill>
                  <a:srgbClr val="FFC000"/>
                </a:solidFill>
              </a:rPr>
              <a:t>“And man became a living soul” </a:t>
            </a:r>
            <a:r>
              <a:rPr lang="en-US" sz="3100" dirty="0">
                <a:solidFill>
                  <a:srgbClr val="FFC000"/>
                </a:solidFill>
              </a:rPr>
              <a:t>(Genesis 2:7</a:t>
            </a:r>
            <a:r>
              <a:rPr lang="en-US" sz="3100" dirty="0" smtClean="0">
                <a:solidFill>
                  <a:srgbClr val="FFC000"/>
                </a:solidFill>
              </a:rPr>
              <a:t>)</a:t>
            </a:r>
            <a:endParaRPr lang="en-US" sz="31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H. Let Us Make Man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01906"/>
            <a:ext cx="8610600" cy="4222694"/>
          </a:xfrm>
        </p:spPr>
        <p:txBody>
          <a:bodyPr wrap="square" anchor="ctr">
            <a:spAutoFit/>
          </a:bodyPr>
          <a:lstStyle/>
          <a:p>
            <a:r>
              <a:rPr lang="en-US" sz="2200" dirty="0" smtClean="0"/>
              <a:t>Does the pronoun </a:t>
            </a:r>
            <a:r>
              <a:rPr lang="en-US" sz="2200" i="1" dirty="0" smtClean="0"/>
              <a:t>us </a:t>
            </a:r>
            <a:r>
              <a:rPr lang="en-US" sz="2200" dirty="0" smtClean="0"/>
              <a:t>teach a plurality of persons in the Godhead? </a:t>
            </a:r>
          </a:p>
          <a:p>
            <a:endParaRPr lang="en-US" sz="2200" dirty="0" smtClean="0"/>
          </a:p>
          <a:p>
            <a:r>
              <a:rPr lang="en-US" sz="2200" dirty="0" smtClean="0"/>
              <a:t>We find the right answer to this in the following verse: </a:t>
            </a:r>
            <a:r>
              <a:rPr lang="en-US" sz="2200" i="1" dirty="0" smtClean="0"/>
              <a:t>“So God created man in his own image”</a:t>
            </a:r>
            <a:r>
              <a:rPr lang="en-US" sz="2200" dirty="0" smtClean="0"/>
              <a:t>(verse 27).</a:t>
            </a:r>
          </a:p>
          <a:p>
            <a:endParaRPr lang="en-US" sz="2200" dirty="0" smtClean="0"/>
          </a:p>
          <a:p>
            <a:r>
              <a:rPr lang="en-US" sz="2200" dirty="0" smtClean="0"/>
              <a:t> God did not create man in their images, but in His image. </a:t>
            </a:r>
          </a:p>
          <a:p>
            <a:endParaRPr lang="en-US" sz="2200" dirty="0" smtClean="0"/>
          </a:p>
          <a:p>
            <a:r>
              <a:rPr lang="en-US" sz="2200" dirty="0" smtClean="0"/>
              <a:t>Creation did not take place in secret. The angelic hosts were spectators and God was addressing them when He made this statement.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0" y="9144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i="1" dirty="0">
                <a:solidFill>
                  <a:srgbClr val="FFC000"/>
                </a:solidFill>
              </a:rPr>
              <a:t>“And God said, Let us make man in our image” </a:t>
            </a:r>
            <a:r>
              <a:rPr lang="en-US" sz="3000" dirty="0">
                <a:solidFill>
                  <a:srgbClr val="FFC000"/>
                </a:solidFill>
              </a:rPr>
              <a:t>(Genesis 1:26</a:t>
            </a:r>
            <a:r>
              <a:rPr lang="en-US" sz="3000" dirty="0" smtClean="0">
                <a:solidFill>
                  <a:srgbClr val="FFC000"/>
                </a:solidFill>
              </a:rPr>
              <a:t>)</a:t>
            </a:r>
            <a:endParaRPr lang="en-US" sz="3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I. Man’s Helpmeet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4672048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God knew that man needed love and fellowship. </a:t>
            </a:r>
          </a:p>
          <a:p>
            <a:endParaRPr lang="en-US" sz="2400" dirty="0" smtClean="0"/>
          </a:p>
          <a:p>
            <a:r>
              <a:rPr lang="en-US" sz="2400" dirty="0" smtClean="0"/>
              <a:t>He could have created another soul and spirit and molded another body, but then the human race would have two distinct origins. </a:t>
            </a:r>
          </a:p>
          <a:p>
            <a:endParaRPr lang="en-US" sz="2400" dirty="0" smtClean="0"/>
          </a:p>
          <a:p>
            <a:r>
              <a:rPr lang="en-US" sz="2400" dirty="0" smtClean="0"/>
              <a:t>God designed that man and woman would have a very close union, oneness of soul, spirit, and body. </a:t>
            </a:r>
          </a:p>
          <a:p>
            <a:endParaRPr lang="en-US" sz="2400" dirty="0" smtClean="0"/>
          </a:p>
          <a:p>
            <a:r>
              <a:rPr lang="en-US" sz="2400" dirty="0" smtClean="0"/>
              <a:t>Therefore, He took a part from next to man’s heart and built the woman.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lva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4323">
            <a:off x="5616939" y="2314965"/>
            <a:ext cx="2627014" cy="1750659"/>
          </a:xfrm>
          <a:prstGeom prst="rect">
            <a:avLst/>
          </a:prstGeom>
        </p:spPr>
      </p:pic>
      <p:pic>
        <p:nvPicPr>
          <p:cNvPr id="7" name="Picture 6" descr="Wedding_ring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602442">
            <a:off x="1333910" y="2415092"/>
            <a:ext cx="2209800" cy="1657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I. Man’s Helpmeet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38357"/>
          </a:xfrm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“She was called woman because she was taken out of man” </a:t>
            </a:r>
            <a:r>
              <a:rPr lang="en-US" sz="2800" dirty="0" smtClean="0">
                <a:solidFill>
                  <a:srgbClr val="FFC000"/>
                </a:solidFill>
              </a:rPr>
              <a:t>(Genesis 2:23)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God ordained the first marriage and home and performed the first marriage.</a:t>
            </a:r>
          </a:p>
          <a:p>
            <a:endParaRPr lang="en-US" sz="2400" dirty="0" smtClean="0"/>
          </a:p>
          <a:p>
            <a:r>
              <a:rPr lang="en-US" sz="2400" dirty="0" smtClean="0"/>
              <a:t>Eve is a type of the church taken from the side of Christ pierced at Calvary.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6" name="Picture 5" descr="holy_family_chur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1905000"/>
            <a:ext cx="2137710" cy="2135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A. Difference Between Creating And Making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4191000"/>
          </a:xfrm>
        </p:spPr>
        <p:txBody>
          <a:bodyPr>
            <a:noAutofit/>
          </a:bodyPr>
          <a:lstStyle/>
          <a:p>
            <a:r>
              <a:rPr lang="en-US" sz="2200" dirty="0" smtClean="0"/>
              <a:t>The word </a:t>
            </a:r>
            <a:r>
              <a:rPr lang="en-US" sz="2200" i="1" dirty="0" err="1" smtClean="0"/>
              <a:t>bara</a:t>
            </a:r>
            <a:r>
              <a:rPr lang="en-US" sz="2200" i="1" dirty="0" smtClean="0"/>
              <a:t>, </a:t>
            </a:r>
            <a:r>
              <a:rPr lang="en-US" sz="2200" dirty="0" smtClean="0"/>
              <a:t>translated in Genesis 1:1</a:t>
            </a:r>
            <a:r>
              <a:rPr lang="en-US" sz="2200" i="1" dirty="0" smtClean="0"/>
              <a:t> “as creation,”</a:t>
            </a:r>
          </a:p>
          <a:p>
            <a:endParaRPr lang="en-US" sz="2200" i="1" dirty="0" smtClean="0"/>
          </a:p>
          <a:p>
            <a:r>
              <a:rPr lang="en-US" sz="2200" dirty="0" smtClean="0"/>
              <a:t>It</a:t>
            </a:r>
            <a:r>
              <a:rPr lang="en-US" sz="2200" i="1" dirty="0" smtClean="0"/>
              <a:t> </a:t>
            </a:r>
            <a:r>
              <a:rPr lang="en-US" sz="2200" dirty="0" smtClean="0"/>
              <a:t>is used forty-eight</a:t>
            </a:r>
            <a:r>
              <a:rPr lang="en-US" sz="2200" i="1" dirty="0" smtClean="0"/>
              <a:t> </a:t>
            </a:r>
            <a:r>
              <a:rPr lang="en-US" sz="2200" dirty="0" smtClean="0"/>
              <a:t>times in the Bible and always refers to God. </a:t>
            </a:r>
          </a:p>
          <a:p>
            <a:endParaRPr lang="en-US" sz="2200" dirty="0" smtClean="0"/>
          </a:p>
          <a:p>
            <a:r>
              <a:rPr lang="en-US" sz="2200" dirty="0" smtClean="0"/>
              <a:t>It is used in the account of the six days only for the creation of man and the animal creation placed here with him. </a:t>
            </a:r>
          </a:p>
          <a:p>
            <a:endParaRPr lang="en-US" sz="2200" dirty="0" smtClean="0"/>
          </a:p>
          <a:p>
            <a:r>
              <a:rPr lang="en-US" sz="2200" dirty="0" smtClean="0"/>
              <a:t>This had to do with the creating of man’s spirit. His body was made out of preexisting material.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52400" y="1150203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In Genesis 1 and 2 we have the record of God both </a:t>
            </a:r>
            <a:r>
              <a:rPr lang="en-US" sz="2400" i="1" dirty="0" smtClean="0">
                <a:solidFill>
                  <a:srgbClr val="FFC000"/>
                </a:solidFill>
              </a:rPr>
              <a:t>creating </a:t>
            </a:r>
            <a:r>
              <a:rPr lang="en-US" sz="2400" dirty="0" smtClean="0">
                <a:solidFill>
                  <a:srgbClr val="FFC000"/>
                </a:solidFill>
              </a:rPr>
              <a:t>and</a:t>
            </a:r>
            <a:r>
              <a:rPr lang="en-US" sz="2400" i="1" dirty="0" smtClean="0">
                <a:solidFill>
                  <a:srgbClr val="FFC000"/>
                </a:solidFill>
              </a:rPr>
              <a:t> making.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A. Difference Between Creating And Making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3962400"/>
          </a:xfrm>
        </p:spPr>
        <p:txBody>
          <a:bodyPr>
            <a:noAutofit/>
          </a:bodyPr>
          <a:lstStyle/>
          <a:p>
            <a:r>
              <a:rPr lang="en-US" sz="2200" dirty="0" smtClean="0"/>
              <a:t>The word </a:t>
            </a:r>
            <a:r>
              <a:rPr lang="en-US" sz="2200" i="1" dirty="0" err="1" smtClean="0"/>
              <a:t>asah</a:t>
            </a:r>
            <a:r>
              <a:rPr lang="en-US" sz="2200" dirty="0" smtClean="0"/>
              <a:t> is used to mean </a:t>
            </a:r>
            <a:r>
              <a:rPr lang="en-US" sz="2200" i="1" dirty="0" smtClean="0"/>
              <a:t>“forming or fashioning from existing materials.”</a:t>
            </a:r>
          </a:p>
          <a:p>
            <a:endParaRPr lang="en-US" sz="1800" i="1" dirty="0" smtClean="0"/>
          </a:p>
          <a:p>
            <a:r>
              <a:rPr lang="en-US" sz="2200" dirty="0" smtClean="0"/>
              <a:t>This is the word that is used chiefly in referring to the work of the six days.</a:t>
            </a:r>
          </a:p>
          <a:p>
            <a:endParaRPr lang="en-US" sz="1800" dirty="0" smtClean="0"/>
          </a:p>
          <a:p>
            <a:r>
              <a:rPr lang="en-US" sz="2200" dirty="0" smtClean="0"/>
              <a:t>In salvation man becomes a new “</a:t>
            </a:r>
            <a:r>
              <a:rPr lang="en-US" sz="2200" i="1" dirty="0" smtClean="0"/>
              <a:t>creation</a:t>
            </a:r>
            <a:r>
              <a:rPr lang="en-US" sz="2200" dirty="0" smtClean="0"/>
              <a:t>” (II Corinthians 5:17). </a:t>
            </a:r>
          </a:p>
          <a:p>
            <a:endParaRPr lang="en-US" sz="1800" dirty="0" smtClean="0"/>
          </a:p>
          <a:p>
            <a:r>
              <a:rPr lang="en-US" sz="2200" dirty="0" smtClean="0"/>
              <a:t>He is not something that is patched up and made over, but a brand new creature.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52400" y="1150203"/>
            <a:ext cx="8991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In Genesis 1 and 2 we have the record of God both </a:t>
            </a:r>
            <a:r>
              <a:rPr lang="en-US" sz="2400" i="1" dirty="0" smtClean="0">
                <a:solidFill>
                  <a:srgbClr val="FFC000"/>
                </a:solidFill>
              </a:rPr>
              <a:t>creating </a:t>
            </a:r>
            <a:r>
              <a:rPr lang="en-US" sz="2400" dirty="0" smtClean="0">
                <a:solidFill>
                  <a:srgbClr val="FFC000"/>
                </a:solidFill>
              </a:rPr>
              <a:t>and</a:t>
            </a:r>
            <a:r>
              <a:rPr lang="en-US" sz="2400" i="1" dirty="0" smtClean="0">
                <a:solidFill>
                  <a:srgbClr val="FFC000"/>
                </a:solidFill>
              </a:rPr>
              <a:t> making.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The Original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153400" cy="3352800"/>
          </a:xfrm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en-US" sz="2400" i="1" dirty="0" smtClean="0"/>
              <a:t>    </a:t>
            </a:r>
            <a:r>
              <a:rPr lang="en-US" sz="2800" i="1" dirty="0" smtClean="0">
                <a:solidFill>
                  <a:srgbClr val="FFC000"/>
                </a:solidFill>
              </a:rPr>
              <a:t>“In the beginning God created the heaven and the earth. And the earth was without form, and void; and darkness was upon the face of the deep. And the Spirit of God moved upon the face of the waters” </a:t>
            </a:r>
            <a:r>
              <a:rPr lang="en-US" sz="2800" dirty="0" smtClean="0">
                <a:solidFill>
                  <a:srgbClr val="FFC000"/>
                </a:solidFill>
              </a:rPr>
              <a:t>(Genesis 1:1-2)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arth.jpg"/>
          <p:cNvPicPr>
            <a:picLocks noChangeAspect="1"/>
          </p:cNvPicPr>
          <p:nvPr/>
        </p:nvPicPr>
        <p:blipFill>
          <a:blip r:embed="rId3" cstate="print"/>
          <a:srcRect l="22034" r="24576"/>
          <a:stretch>
            <a:fillRect/>
          </a:stretch>
        </p:blipFill>
        <p:spPr>
          <a:xfrm rot="21357215">
            <a:off x="4552717" y="670668"/>
            <a:ext cx="1790055" cy="167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The Original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100590"/>
            <a:ext cx="8458200" cy="3071610"/>
          </a:xfrm>
        </p:spPr>
        <p:txBody>
          <a:bodyPr wrap="square" anchor="ctr">
            <a:spAutoFit/>
          </a:bodyPr>
          <a:lstStyle/>
          <a:p>
            <a:r>
              <a:rPr lang="en-US" sz="2200" dirty="0" smtClean="0"/>
              <a:t>We do not know if creation took place a few thousand or a few million years ago.</a:t>
            </a:r>
          </a:p>
          <a:p>
            <a:endParaRPr lang="en-US" sz="2200" dirty="0" smtClean="0"/>
          </a:p>
          <a:p>
            <a:r>
              <a:rPr lang="en-US" sz="2200" dirty="0" smtClean="0"/>
              <a:t>“In the beginning God created.” This tells us that God Himself was before the beginning and therefore, eternal. </a:t>
            </a:r>
          </a:p>
          <a:p>
            <a:endParaRPr lang="en-US" sz="2200" dirty="0" smtClean="0"/>
          </a:p>
          <a:p>
            <a:r>
              <a:rPr lang="en-US" sz="2200" dirty="0" smtClean="0"/>
              <a:t>It also tells us that God is personal, infinite, and omnipotent.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76200" y="11430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The Bible does not tell us the              date or time of the original         creation.</a:t>
            </a:r>
          </a:p>
        </p:txBody>
      </p:sp>
      <p:pic>
        <p:nvPicPr>
          <p:cNvPr id="6" name="Picture 5" descr="flipping calendar.jpg"/>
          <p:cNvPicPr>
            <a:picLocks noChangeAspect="1"/>
          </p:cNvPicPr>
          <p:nvPr/>
        </p:nvPicPr>
        <p:blipFill>
          <a:blip r:embed="rId4" cstate="print"/>
          <a:srcRect l="19445" t="19444" r="19444" b="19445"/>
          <a:stretch>
            <a:fillRect/>
          </a:stretch>
        </p:blipFill>
        <p:spPr>
          <a:xfrm rot="899609">
            <a:off x="6292449" y="501248"/>
            <a:ext cx="2426570" cy="2426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The Original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639943"/>
            <a:ext cx="8458200" cy="2456057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The word </a:t>
            </a:r>
            <a:r>
              <a:rPr lang="en-US" sz="2400" i="1" dirty="0" smtClean="0"/>
              <a:t>heaven </a:t>
            </a:r>
            <a:r>
              <a:rPr lang="en-US" sz="2400" dirty="0" smtClean="0"/>
              <a:t>refers to the universe, the infinity of space with all the heavenly</a:t>
            </a:r>
            <a:r>
              <a:rPr lang="en-US" sz="2400" i="1" dirty="0" smtClean="0"/>
              <a:t> </a:t>
            </a:r>
            <a:r>
              <a:rPr lang="en-US" sz="2400" dirty="0" smtClean="0"/>
              <a:t>bodies it contains. </a:t>
            </a:r>
          </a:p>
          <a:p>
            <a:endParaRPr lang="en-US" sz="2400" dirty="0" smtClean="0"/>
          </a:p>
          <a:p>
            <a:r>
              <a:rPr lang="en-US" sz="2400" dirty="0" smtClean="0"/>
              <a:t>Earth is mentioned separately because the Bible, God’s revelation to man, has mainly to do with this planet.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11" name="Picture 10" descr="-venus-c.jpg"/>
          <p:cNvPicPr>
            <a:picLocks noChangeAspect="1"/>
          </p:cNvPicPr>
          <p:nvPr/>
        </p:nvPicPr>
        <p:blipFill>
          <a:blip r:embed="rId3" cstate="print"/>
          <a:srcRect l="12188" t="10000" r="15625" b="10000"/>
          <a:stretch>
            <a:fillRect/>
          </a:stretch>
        </p:blipFill>
        <p:spPr>
          <a:xfrm rot="20705742">
            <a:off x="429589" y="1623274"/>
            <a:ext cx="2231495" cy="1854749"/>
          </a:xfrm>
          <a:prstGeom prst="rect">
            <a:avLst/>
          </a:prstGeom>
        </p:spPr>
      </p:pic>
      <p:pic>
        <p:nvPicPr>
          <p:cNvPr id="12" name="Picture 11" descr="mo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77217">
            <a:off x="6759975" y="524622"/>
            <a:ext cx="1824053" cy="2080753"/>
          </a:xfrm>
          <a:prstGeom prst="rect">
            <a:avLst/>
          </a:prstGeom>
        </p:spPr>
      </p:pic>
      <p:pic>
        <p:nvPicPr>
          <p:cNvPr id="10" name="Picture 9" descr="universe.jpg"/>
          <p:cNvPicPr>
            <a:picLocks noChangeAspect="1"/>
          </p:cNvPicPr>
          <p:nvPr/>
        </p:nvPicPr>
        <p:blipFill>
          <a:blip r:embed="rId5" cstate="print"/>
          <a:srcRect l="9184" t="3548" r="10816"/>
          <a:stretch>
            <a:fillRect/>
          </a:stretch>
        </p:blipFill>
        <p:spPr>
          <a:xfrm>
            <a:off x="2438400" y="914400"/>
            <a:ext cx="45720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The Original Creation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4228850"/>
          </a:xfrm>
        </p:spPr>
        <p:txBody>
          <a:bodyPr wrap="square" anchor="ctr">
            <a:spAutoFit/>
          </a:bodyPr>
          <a:lstStyle/>
          <a:p>
            <a:r>
              <a:rPr lang="en-US" sz="2400" dirty="0" smtClean="0"/>
              <a:t>It used to be an accepted fact that creation took place over a long period of time through many geological ages. </a:t>
            </a:r>
          </a:p>
          <a:p>
            <a:endParaRPr lang="en-US" sz="2400" dirty="0" smtClean="0"/>
          </a:p>
          <a:p>
            <a:r>
              <a:rPr lang="en-US" sz="2400" dirty="0" smtClean="0"/>
              <a:t>This is proven now to be false. </a:t>
            </a:r>
          </a:p>
          <a:p>
            <a:endParaRPr lang="en-US" sz="2400" dirty="0" smtClean="0"/>
          </a:p>
          <a:p>
            <a:r>
              <a:rPr lang="en-US" sz="2400" dirty="0" smtClean="0"/>
              <a:t>Matter did not always exist. </a:t>
            </a:r>
          </a:p>
          <a:p>
            <a:endParaRPr lang="en-US" sz="2400" dirty="0" smtClean="0"/>
          </a:p>
          <a:p>
            <a:r>
              <a:rPr lang="en-US" sz="2400" dirty="0" smtClean="0"/>
              <a:t>All known elements in the universe came into existence practically at one time.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pic>
        <p:nvPicPr>
          <p:cNvPr id="8" name="Picture 7" descr="periodic_table_of_element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667000"/>
            <a:ext cx="3602736" cy="2121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Desolate And Empty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66656"/>
            <a:ext cx="8458200" cy="3053144"/>
          </a:xfrm>
        </p:spPr>
        <p:txBody>
          <a:bodyPr wrap="square" anchor="ctr">
            <a:spAutoFit/>
          </a:bodyPr>
          <a:lstStyle/>
          <a:p>
            <a:r>
              <a:rPr lang="en-US" sz="2600" dirty="0" smtClean="0"/>
              <a:t>Something took place between verses one and two that brought a chaotic condition to the earth. </a:t>
            </a:r>
          </a:p>
          <a:p>
            <a:endParaRPr lang="en-US" sz="2600" dirty="0" smtClean="0"/>
          </a:p>
          <a:p>
            <a:r>
              <a:rPr lang="en-US" sz="2600" dirty="0" smtClean="0"/>
              <a:t>We should be careful to note that something happened to the “earth” and that it did not involve the rest of the universe.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ctr"/>
            <a:r>
              <a:rPr lang="en-US" sz="1800" dirty="0" smtClean="0"/>
              <a:t>Lesson 2: Creation                                Global University of Theological Studies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533400" y="1371600"/>
            <a:ext cx="8077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i="1" dirty="0" smtClean="0">
                <a:solidFill>
                  <a:srgbClr val="FFC000"/>
                </a:solidFill>
              </a:rPr>
              <a:t>“And the earth was without form, and void”</a:t>
            </a:r>
            <a:r>
              <a:rPr lang="en-US" sz="2800" dirty="0" smtClean="0">
                <a:solidFill>
                  <a:srgbClr val="FFC000"/>
                </a:solidFill>
              </a:rPr>
              <a:t> (Genesis 1:2)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578</TotalTime>
  <Words>1906</Words>
  <Application>Microsoft Office PowerPoint</Application>
  <PresentationFormat>On-screen Show (4:3)</PresentationFormat>
  <Paragraphs>228</Paragraphs>
  <Slides>24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Verve</vt:lpstr>
      <vt:lpstr>Genesis</vt:lpstr>
      <vt:lpstr>A. Difference Between Creating And Making</vt:lpstr>
      <vt:lpstr>A. Difference Between Creating And Making</vt:lpstr>
      <vt:lpstr>A. Difference Between Creating And Making</vt:lpstr>
      <vt:lpstr>B. The Original Creation</vt:lpstr>
      <vt:lpstr>B. The Original Creation</vt:lpstr>
      <vt:lpstr>B. The Original Creation</vt:lpstr>
      <vt:lpstr>B. The Original Creation</vt:lpstr>
      <vt:lpstr>C. Desolate And Empty</vt:lpstr>
      <vt:lpstr>C. Desolate And Empty</vt:lpstr>
      <vt:lpstr>C. Desolate And Empty</vt:lpstr>
      <vt:lpstr>C. Desolate And Empty</vt:lpstr>
      <vt:lpstr>D. Let There Be Light</vt:lpstr>
      <vt:lpstr>D. Let There Be Light</vt:lpstr>
      <vt:lpstr>D. Let There Be Light</vt:lpstr>
      <vt:lpstr>E. The Six Days Of Creation</vt:lpstr>
      <vt:lpstr>E. The Six Days Of Creation</vt:lpstr>
      <vt:lpstr>F. The Seventh Day</vt:lpstr>
      <vt:lpstr>F. The Seventh Day</vt:lpstr>
      <vt:lpstr>F. The Seventh Day</vt:lpstr>
      <vt:lpstr>G. A Living Soul</vt:lpstr>
      <vt:lpstr>H. Let Us Make Man</vt:lpstr>
      <vt:lpstr>I. Man’s Helpmeet</vt:lpstr>
      <vt:lpstr>I. Man’s Helpmeet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85</cp:revision>
  <dcterms:created xsi:type="dcterms:W3CDTF">2012-01-07T19:05:28Z</dcterms:created>
  <dcterms:modified xsi:type="dcterms:W3CDTF">2012-01-09T03:16:29Z</dcterms:modified>
</cp:coreProperties>
</file>