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8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33" autoAdjust="0"/>
    <p:restoredTop sz="94660"/>
  </p:normalViewPr>
  <p:slideViewPr>
    <p:cSldViewPr>
      <p:cViewPr>
        <p:scale>
          <a:sx n="80" d="100"/>
          <a:sy n="80" d="100"/>
        </p:scale>
        <p:origin x="-88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Global University of Theological Studies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1B3C7-3ED2-43DD-B8BE-27B112723D3C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B97D14-922C-4E0B-B03D-3CAF8CC968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Global University of Theological Studies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1AE9E9-1CF4-419A-AA12-1D163D7FC5EE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2A694-F7DF-4BFD-A1B1-A34BFB9033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Global University of Theological Studies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1A83A19F-3F12-43F0-BFFC-84B366019807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1D4F7-AAF7-4188-82C1-60238C700AED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9B454-983A-4D80-8BCA-2034AE90198B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68C66CE-78E9-49C7-91D6-883546CF9BBA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0BD41B8-0E65-49F0-A010-0C8CF9B37566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CC3420FC-47EE-4ED6-A4AD-91AAFDFDED61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96BCD2A-C71E-469F-90ED-013F9E141C08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046B-DF64-4001-ABC4-E0A29F6BCD25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6570C53-3192-4F37-ACE4-24D96E1C3CA7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53F5044-041D-4C5E-9684-3C52B78FF325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0D525C8-3ED1-4BCF-9A6C-09D791CF4212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12894331-6742-4CA5-86CA-FE6919338613}" type="datetime1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Lesson 1: In The Beginning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A0D101B-D2C7-49B8-B9F4-F3676DCCEE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362200"/>
            <a:ext cx="8305800" cy="1828800"/>
          </a:xfrm>
        </p:spPr>
        <p:txBody>
          <a:bodyPr>
            <a:noAutofit/>
          </a:bodyPr>
          <a:lstStyle/>
          <a:p>
            <a:pPr algn="ctr"/>
            <a:r>
              <a:rPr lang="en-US" sz="13000" spc="600" dirty="0" smtClean="0">
                <a:solidFill>
                  <a:schemeClr val="tx1"/>
                </a:solidFill>
              </a:rPr>
              <a:t>Genesis</a:t>
            </a:r>
            <a:endParaRPr lang="en-US" sz="13000" spc="600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44" y="6019800"/>
            <a:ext cx="9060656" cy="1371600"/>
          </a:xfrm>
        </p:spPr>
        <p:txBody>
          <a:bodyPr>
            <a:noAutofit/>
          </a:bodyPr>
          <a:lstStyle/>
          <a:p>
            <a:pPr algn="l"/>
            <a:r>
              <a:rPr lang="en-US" sz="41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Lesson 12: Joseph And His Brethren</a:t>
            </a:r>
            <a:endParaRPr lang="en-US" sz="41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09600" y="168275"/>
            <a:ext cx="7924800" cy="365125"/>
          </a:xfrm>
        </p:spPr>
        <p:txBody>
          <a:bodyPr/>
          <a:lstStyle/>
          <a:p>
            <a:r>
              <a:rPr lang="en-US" sz="3200" dirty="0" smtClean="0"/>
              <a:t>Global University of Theological Studies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endParaRPr lang="en-US" sz="2400" dirty="0" smtClean="0"/>
          </a:p>
          <a:p>
            <a:r>
              <a:rPr lang="en-US" sz="2400" dirty="0" smtClean="0"/>
              <a:t>Undoubtedly, Joseph was tempted,                                      but he did not yield in the slightest                                                     degree. </a:t>
            </a:r>
          </a:p>
          <a:p>
            <a:endParaRPr lang="en-US" sz="2400" dirty="0" smtClean="0"/>
          </a:p>
          <a:p>
            <a:r>
              <a:rPr lang="en-US" sz="2400" dirty="0" smtClean="0"/>
              <a:t>His strong stand for moral purity                                               speaks to us of strength </a:t>
            </a:r>
            <a:r>
              <a:rPr lang="en-US" sz="2400" spc="-150" dirty="0" smtClean="0"/>
              <a:t>of</a:t>
            </a:r>
            <a:r>
              <a:rPr lang="en-US" sz="2400" dirty="0" smtClean="0"/>
              <a:t> character                                                        and true convictions. </a:t>
            </a:r>
          </a:p>
          <a:p>
            <a:endParaRPr lang="en-US" sz="2400" dirty="0" smtClean="0"/>
          </a:p>
          <a:p>
            <a:r>
              <a:rPr lang="en-US" sz="2400" dirty="0" smtClean="0"/>
              <a:t>Joseph stood for the principle that                                                 all sin is an attack against God.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oseph_res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19800" y="1676400"/>
            <a:ext cx="3048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secret of his victory lay in the question that he asked </a:t>
            </a:r>
            <a:r>
              <a:rPr lang="en-US" sz="2400" dirty="0" err="1" smtClean="0"/>
              <a:t>Potiphar’s</a:t>
            </a:r>
            <a:r>
              <a:rPr lang="en-US" sz="2400" dirty="0" smtClean="0"/>
              <a:t> wife,</a:t>
            </a:r>
          </a:p>
          <a:p>
            <a:endParaRPr lang="en-US" sz="2400" dirty="0" smtClean="0"/>
          </a:p>
          <a:p>
            <a:pPr algn="ctr">
              <a:buNone/>
            </a:pPr>
            <a:r>
              <a:rPr lang="en-US" sz="2600" i="1" dirty="0" smtClean="0">
                <a:solidFill>
                  <a:srgbClr val="FFC000"/>
                </a:solidFill>
              </a:rPr>
              <a:t>“How can I do this great wickedness, and sin against God?” </a:t>
            </a:r>
            <a:r>
              <a:rPr lang="en-US" sz="2600" dirty="0" smtClean="0">
                <a:solidFill>
                  <a:srgbClr val="FFC000"/>
                </a:solidFill>
              </a:rPr>
              <a:t>(Genesis 39:9) </a:t>
            </a:r>
          </a:p>
          <a:p>
            <a:endParaRPr lang="en-US" sz="2400" dirty="0" smtClean="0"/>
          </a:p>
          <a:p>
            <a:r>
              <a:rPr lang="en-US" sz="2400" dirty="0" smtClean="0"/>
              <a:t>When this sinful woman took hold of Joseph, we again find the secret of his victory—he fled. </a:t>
            </a:r>
          </a:p>
          <a:p>
            <a:endParaRPr lang="en-US" sz="2400" b="1" dirty="0" smtClean="0">
              <a:solidFill>
                <a:srgbClr val="FFC000"/>
              </a:solidFill>
            </a:endParaRPr>
          </a:p>
          <a:p>
            <a:r>
              <a:rPr lang="en-US" sz="2400" dirty="0" smtClean="0"/>
              <a:t>There are times that we had better not even stop to pray; at that time there is only one thing to do: run for your life.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At this particular time, Joseph had to experience the testing of:</a:t>
            </a:r>
            <a:br>
              <a:rPr lang="en-US" sz="2400" dirty="0" smtClean="0"/>
            </a:br>
            <a:endParaRPr lang="en-US" sz="2400" dirty="0" smtClean="0"/>
          </a:p>
          <a:p>
            <a:pPr marL="994410" lvl="1" indent="-457200">
              <a:buNone/>
            </a:pPr>
            <a:r>
              <a:rPr lang="en-US" sz="2400" dirty="0" smtClean="0"/>
              <a:t>1. Slavery</a:t>
            </a:r>
          </a:p>
          <a:p>
            <a:pPr marL="994410" lvl="1" indent="-457200">
              <a:buAutoNum type="arabicPeriod"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r>
              <a:rPr lang="en-US" sz="2400" dirty="0" smtClean="0"/>
              <a:t>2. Temptation</a:t>
            </a:r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endParaRPr lang="en-US" sz="2400" dirty="0" smtClean="0"/>
          </a:p>
          <a:p>
            <a:pPr lvl="1">
              <a:buNone/>
            </a:pPr>
            <a:r>
              <a:rPr lang="en-US" sz="2400" dirty="0" smtClean="0"/>
              <a:t>3. Slander</a:t>
            </a:r>
          </a:p>
          <a:p>
            <a:pPr lvl="1">
              <a:buNone/>
            </a:pP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Through each of them Joseph was victorious.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pic>
        <p:nvPicPr>
          <p:cNvPr id="8" name="Picture 7" descr="potiphars wife lies.png"/>
          <p:cNvPicPr>
            <a:picLocks noChangeAspect="1"/>
          </p:cNvPicPr>
          <p:nvPr/>
        </p:nvPicPr>
        <p:blipFill>
          <a:blip r:embed="rId3" cstate="print"/>
          <a:srcRect t="28849" b="24549"/>
          <a:stretch>
            <a:fillRect/>
          </a:stretch>
        </p:blipFill>
        <p:spPr>
          <a:xfrm rot="263046">
            <a:off x="5485500" y="3644295"/>
            <a:ext cx="3288864" cy="21505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hands-in-chain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93476">
            <a:off x="6823237" y="1276489"/>
            <a:ext cx="1965267" cy="2616479"/>
          </a:xfrm>
          <a:prstGeom prst="rect">
            <a:avLst/>
          </a:prstGeom>
        </p:spPr>
      </p:pic>
      <p:pic>
        <p:nvPicPr>
          <p:cNvPr id="7" name="Picture 6" descr="joseph-resists-potiphars-wife-1-GoodSalt-prcas2718.jpg"/>
          <p:cNvPicPr>
            <a:picLocks noChangeAspect="1"/>
          </p:cNvPicPr>
          <p:nvPr/>
        </p:nvPicPr>
        <p:blipFill>
          <a:blip r:embed="rId5" cstate="print"/>
          <a:srcRect l="12596" t="26137" r="34038" b="48222"/>
          <a:stretch>
            <a:fillRect/>
          </a:stretch>
        </p:blipFill>
        <p:spPr>
          <a:xfrm rot="20884266">
            <a:off x="4466972" y="2253557"/>
            <a:ext cx="2835487" cy="19158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He was now thrown into prison.</a:t>
            </a:r>
          </a:p>
          <a:p>
            <a:endParaRPr lang="en-US" sz="2400" dirty="0" smtClean="0"/>
          </a:p>
          <a:p>
            <a:r>
              <a:rPr lang="en-US" sz="2400" dirty="0" smtClean="0"/>
              <a:t>Again, he prospered, for the                                                     Lord was with him. </a:t>
            </a:r>
          </a:p>
          <a:p>
            <a:endParaRPr lang="en-US" sz="2400" dirty="0" smtClean="0"/>
          </a:p>
          <a:p>
            <a:r>
              <a:rPr lang="en-US" sz="2400" dirty="0" smtClean="0"/>
              <a:t>Four times it is stated in Genesis 39 that the Lord was with Joseph. </a:t>
            </a:r>
          </a:p>
          <a:p>
            <a:endParaRPr lang="en-US" sz="2400" dirty="0" smtClean="0"/>
          </a:p>
          <a:p>
            <a:r>
              <a:rPr lang="en-US" sz="2400" dirty="0" smtClean="0"/>
              <a:t>Both in the house of </a:t>
            </a:r>
            <a:r>
              <a:rPr lang="en-US" sz="2400" dirty="0" err="1" smtClean="0"/>
              <a:t>Potiphar</a:t>
            </a:r>
            <a:r>
              <a:rPr lang="en-US" sz="2400" dirty="0" smtClean="0"/>
              <a:t> and in prison there were prosperity, for the Lord blessed “for Joseph’s sake” (Genesis 39:5).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AIL BA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7437">
            <a:off x="5215801" y="439237"/>
            <a:ext cx="3657600" cy="2725674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prison there were                                                                            two men, the chief of                                                                      the butlers and the                                                                             chief of the bakers.</a:t>
            </a:r>
          </a:p>
          <a:p>
            <a:endParaRPr lang="en-US" sz="2400" dirty="0" smtClean="0"/>
          </a:p>
          <a:p>
            <a:r>
              <a:rPr lang="en-US" sz="2400" dirty="0" smtClean="0"/>
              <a:t>Both of these men had                                                              dreams that Joseph                                                         interpreted and in each case                                             the interpretation came true. </a:t>
            </a:r>
          </a:p>
          <a:p>
            <a:endParaRPr lang="en-US" sz="2400" dirty="0" smtClean="0"/>
          </a:p>
          <a:p>
            <a:r>
              <a:rPr lang="en-US" sz="2400" dirty="0" smtClean="0"/>
              <a:t>The butler was pardoned and the baker was executed. </a:t>
            </a:r>
          </a:p>
          <a:p>
            <a:endParaRPr lang="en-US" sz="2400" dirty="0" smtClean="0"/>
          </a:p>
          <a:p>
            <a:r>
              <a:rPr lang="en-US" sz="2400" dirty="0" smtClean="0"/>
              <a:t>After this came two full years of waiting.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8" name="Picture 7" descr="bakers dre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67757">
            <a:off x="4112544" y="365585"/>
            <a:ext cx="2560153" cy="2480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31250" t="15000" r="36875" b="36000"/>
          <a:stretch>
            <a:fillRect/>
          </a:stretch>
        </p:blipFill>
        <p:spPr bwMode="auto">
          <a:xfrm rot="533695" flipH="1">
            <a:off x="5180195" y="2595296"/>
            <a:ext cx="2283892" cy="2194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joseph_interprets_dream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77799">
            <a:off x="6399149" y="410899"/>
            <a:ext cx="2425273" cy="291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838200"/>
            <a:ext cx="55626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400" dirty="0" smtClean="0"/>
              <a:t> Finally, Pharaoh had two </a:t>
            </a:r>
          </a:p>
          <a:p>
            <a:pPr algn="ctr">
              <a:buNone/>
            </a:pPr>
            <a:r>
              <a:rPr lang="en-US" sz="2400" dirty="0" smtClean="0"/>
              <a:t>dreams that none of the  </a:t>
            </a:r>
          </a:p>
          <a:p>
            <a:pPr algn="ctr">
              <a:buNone/>
            </a:pPr>
            <a:r>
              <a:rPr lang="en-US" sz="2400" dirty="0" smtClean="0"/>
              <a:t>magicians of Egypt could </a:t>
            </a:r>
          </a:p>
          <a:p>
            <a:pPr algn="ctr">
              <a:buNone/>
            </a:pPr>
            <a:r>
              <a:rPr lang="en-US" sz="2400" dirty="0" smtClean="0"/>
              <a:t>interpret. </a:t>
            </a:r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     </a:t>
            </a:r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endParaRPr lang="en-US" sz="2400" dirty="0" smtClean="0"/>
          </a:p>
          <a:p>
            <a:pPr algn="ctr">
              <a:buNone/>
            </a:pPr>
            <a:r>
              <a:rPr lang="en-US" sz="2400" dirty="0" smtClean="0"/>
              <a:t>    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3125" t="15000" r="36875" b="25000"/>
          <a:stretch>
            <a:fillRect/>
          </a:stretch>
        </p:blipFill>
        <p:spPr bwMode="auto">
          <a:xfrm rot="21036188">
            <a:off x="228600" y="811591"/>
            <a:ext cx="2336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13125" t="15000" r="36875" b="25000"/>
          <a:stretch>
            <a:fillRect/>
          </a:stretch>
        </p:blipFill>
        <p:spPr bwMode="auto">
          <a:xfrm rot="543621" flipH="1">
            <a:off x="6578600" y="249260"/>
            <a:ext cx="2336800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 l="13750" t="15000" r="37500" b="22000"/>
          <a:stretch>
            <a:fillRect/>
          </a:stretch>
        </p:blipFill>
        <p:spPr bwMode="auto">
          <a:xfrm rot="371592">
            <a:off x="1782712" y="2858103"/>
            <a:ext cx="2615336" cy="211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191000" y="3066871"/>
            <a:ext cx="4724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The butler remembered Joseph, and they brought Joseph to Pharaoh. 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-533400" y="5029200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Now came the promotion and elevation                         to the second most powerful office in the country.</a:t>
            </a:r>
            <a:endParaRPr lang="en-US" sz="24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 l="13750" t="15000" r="36875" b="18000"/>
          <a:stretch>
            <a:fillRect/>
          </a:stretch>
        </p:blipFill>
        <p:spPr bwMode="auto">
          <a:xfrm rot="21161465">
            <a:off x="6332743" y="4340607"/>
            <a:ext cx="2486642" cy="210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With this honor and heavy                                             responsibility came Joseph’s                                              greatest temptation. </a:t>
            </a:r>
          </a:p>
          <a:p>
            <a:endParaRPr lang="en-US" sz="2400" dirty="0" smtClean="0"/>
          </a:p>
          <a:p>
            <a:r>
              <a:rPr lang="en-US" sz="2400" dirty="0" smtClean="0"/>
              <a:t>Many men can keep humble, spiritual, and prayerful during adversity only to lose out when honor and wealth come. </a:t>
            </a:r>
          </a:p>
          <a:p>
            <a:endParaRPr lang="en-US" sz="2400" dirty="0" smtClean="0"/>
          </a:p>
          <a:p>
            <a:r>
              <a:rPr lang="en-US" sz="2400" dirty="0" smtClean="0"/>
              <a:t>We find that Joseph did not allow the honor to go to his head but remained upright and true. </a:t>
            </a:r>
          </a:p>
          <a:p>
            <a:endParaRPr lang="en-US" sz="2400" dirty="0" smtClean="0"/>
          </a:p>
          <a:p>
            <a:r>
              <a:rPr lang="en-US" sz="2400" dirty="0" smtClean="0"/>
              <a:t>God was still with him in the administrations of a great country.   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l="13125" t="15000" r="36875" b="23000"/>
          <a:stretch>
            <a:fillRect/>
          </a:stretch>
        </p:blipFill>
        <p:spPr bwMode="auto">
          <a:xfrm>
            <a:off x="5302045" y="152400"/>
            <a:ext cx="3079955" cy="2386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C. Joseph And His Brethren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Twenty years had passed since Joseph had been sold into Egypt.</a:t>
            </a:r>
          </a:p>
          <a:p>
            <a:endParaRPr lang="en-US" sz="2400" dirty="0" smtClean="0"/>
          </a:p>
          <a:p>
            <a:r>
              <a:rPr lang="en-US" sz="2400" dirty="0" smtClean="0"/>
              <a:t>Joseph’s ten brethren came to him to buy corn. </a:t>
            </a:r>
          </a:p>
          <a:p>
            <a:endParaRPr lang="en-US" sz="2400" dirty="0" smtClean="0"/>
          </a:p>
          <a:p>
            <a:r>
              <a:rPr lang="en-US" sz="2400" dirty="0" smtClean="0"/>
              <a:t>They bowed before him with their faces to the earth. Thus was Joseph’s dreams fulfilled. (See Genesis 42:6) </a:t>
            </a:r>
          </a:p>
          <a:p>
            <a:endParaRPr lang="en-US" sz="2400" dirty="0" smtClean="0"/>
          </a:p>
          <a:p>
            <a:r>
              <a:rPr lang="en-US" sz="2400" dirty="0" smtClean="0"/>
              <a:t>Joseph treated them harshly and accused them of being spies.</a:t>
            </a:r>
          </a:p>
          <a:p>
            <a:endParaRPr lang="en-US" sz="2400" dirty="0" smtClean="0"/>
          </a:p>
          <a:p>
            <a:r>
              <a:rPr lang="en-US" sz="2400" dirty="0" smtClean="0"/>
              <a:t>To test them further, he kept Simeon bound as a hostage and demanded that they bring Benjamin with them on their next visit.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C. Joseph And His Brethren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600" dirty="0" smtClean="0"/>
              <a:t>Genesis 42:21-23 is very significant. </a:t>
            </a:r>
          </a:p>
          <a:p>
            <a:pPr algn="ctr">
              <a:buNone/>
            </a:pPr>
            <a:endParaRPr lang="en-US" sz="2600" dirty="0" smtClean="0"/>
          </a:p>
          <a:p>
            <a:pPr algn="ctr">
              <a:buNone/>
            </a:pPr>
            <a:r>
              <a:rPr lang="en-US" sz="2600" dirty="0" smtClean="0"/>
              <a:t>It tells us that their guilty conscience was still troubling them after twenty years. </a:t>
            </a:r>
          </a:p>
          <a:p>
            <a:pPr algn="ctr">
              <a:buNone/>
            </a:pPr>
            <a:endParaRPr lang="en-US" sz="2600" dirty="0" smtClean="0"/>
          </a:p>
          <a:p>
            <a:pPr algn="ctr">
              <a:buNone/>
            </a:pPr>
            <a:r>
              <a:rPr lang="en-US" sz="2600" dirty="0" smtClean="0"/>
              <a:t>Their father Jacob also had nursed a guilty conscience for twenty years. </a:t>
            </a:r>
          </a:p>
          <a:p>
            <a:pPr algn="ctr">
              <a:buNone/>
            </a:pPr>
            <a:endParaRPr lang="en-US" sz="2600" dirty="0" smtClean="0"/>
          </a:p>
          <a:p>
            <a:pPr algn="ctr">
              <a:buNone/>
            </a:pPr>
            <a:r>
              <a:rPr lang="en-US" sz="2600" dirty="0" smtClean="0"/>
              <a:t>The recognition of their guilt showed that considerable change had taken place in these men.</a:t>
            </a:r>
            <a:endParaRPr lang="en-US" sz="26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C. Joseph And His Brethren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 their second journey, Judah stood surety for Benjamin. (See Genesis 43:9)</a:t>
            </a:r>
          </a:p>
          <a:p>
            <a:endParaRPr lang="en-US" sz="2400" dirty="0" smtClean="0"/>
          </a:p>
          <a:p>
            <a:r>
              <a:rPr lang="en-US" sz="2400" dirty="0" smtClean="0"/>
              <a:t>Judah’s intercession for Benjamin                                   gave Joseph all the proof he                                               needed. </a:t>
            </a:r>
          </a:p>
          <a:p>
            <a:endParaRPr lang="en-US" sz="2400" dirty="0" smtClean="0"/>
          </a:p>
          <a:p>
            <a:r>
              <a:rPr lang="en-US" sz="2400" dirty="0" smtClean="0"/>
              <a:t>It was Judah’s self-sacrifice and his                                               plea to take Benjamin’s place in                                        order to spare his aged father                                                 further anguish that melted the                                                  heart of Joseph. 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udah plea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2625" y="1729113"/>
            <a:ext cx="3076575" cy="42144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Joseph was the elder son of Rachel. </a:t>
            </a:r>
          </a:p>
          <a:p>
            <a:endParaRPr lang="en-US" sz="2400" dirty="0" smtClean="0"/>
          </a:p>
          <a:p>
            <a:r>
              <a:rPr lang="en-US" sz="2400" dirty="0" smtClean="0"/>
              <a:t>He was five or six years old when his father left </a:t>
            </a:r>
            <a:r>
              <a:rPr lang="en-US" sz="2400" dirty="0" err="1" smtClean="0"/>
              <a:t>Padan</a:t>
            </a:r>
            <a:r>
              <a:rPr lang="en-US" sz="2400" dirty="0" smtClean="0"/>
              <a:t>-Aram. </a:t>
            </a:r>
          </a:p>
          <a:p>
            <a:endParaRPr lang="en-US" sz="2400" dirty="0" smtClean="0"/>
          </a:p>
          <a:p>
            <a:r>
              <a:rPr lang="en-US" sz="2400" dirty="0" smtClean="0"/>
              <a:t>He escaped some of the years of jealousy and deceit that had taken place there. </a:t>
            </a:r>
          </a:p>
          <a:p>
            <a:endParaRPr lang="en-US" sz="2400" dirty="0" smtClean="0"/>
          </a:p>
          <a:p>
            <a:r>
              <a:rPr lang="en-US" sz="2400" dirty="0" smtClean="0"/>
              <a:t>While his brothers  had been influenced by the old Jacob, he had been raised under the influence of the new Jacob or “Israel.” </a:t>
            </a:r>
          </a:p>
          <a:p>
            <a:endParaRPr lang="en-US" sz="2400" dirty="0" smtClean="0"/>
          </a:p>
          <a:p>
            <a:r>
              <a:rPr lang="en-US" sz="2400" dirty="0" smtClean="0"/>
              <a:t>We begin to study Joseph when he is seventeen years old.</a:t>
            </a:r>
            <a:endParaRPr lang="en-US" sz="24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C. Joseph And His Brethren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He dismissed all Egyptians from his presence.</a:t>
            </a:r>
          </a:p>
          <a:p>
            <a:endParaRPr lang="en-US" sz="2400" dirty="0" smtClean="0"/>
          </a:p>
          <a:p>
            <a:r>
              <a:rPr lang="en-US" sz="2400" dirty="0" smtClean="0"/>
              <a:t>Then with much tears made himself known to his brethren. </a:t>
            </a:r>
          </a:p>
          <a:p>
            <a:endParaRPr lang="en-US" sz="2400" dirty="0" smtClean="0"/>
          </a:p>
          <a:p>
            <a:r>
              <a:rPr lang="en-US" sz="2400" dirty="0" smtClean="0"/>
              <a:t>It was a beautiful reconciliation                                                  and a very happy ending to a                                              tragic and wicked act. </a:t>
            </a:r>
          </a:p>
          <a:p>
            <a:endParaRPr lang="en-US" sz="2400" dirty="0" smtClean="0"/>
          </a:p>
          <a:p>
            <a:r>
              <a:rPr lang="en-US" sz="2400" dirty="0" smtClean="0"/>
              <a:t>It was entirely due to the grace of God and the fact that He overruled and had His will accomplished.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oseph-br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5950" y="2560320"/>
            <a:ext cx="2990850" cy="2392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C. Joseph And His Brethren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2133600"/>
            <a:ext cx="91440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i="1" dirty="0" smtClean="0">
                <a:solidFill>
                  <a:srgbClr val="FFC000"/>
                </a:solidFill>
              </a:rPr>
              <a:t>“How shall I go up to my father, and the lad be    not with me?” </a:t>
            </a:r>
            <a:r>
              <a:rPr lang="en-US" sz="2800" dirty="0" smtClean="0">
                <a:solidFill>
                  <a:srgbClr val="FFC000"/>
                </a:solidFill>
              </a:rPr>
              <a:t>(Genesis 44:34)</a:t>
            </a:r>
          </a:p>
          <a:p>
            <a:endParaRPr lang="en-US" sz="2400" dirty="0" smtClean="0"/>
          </a:p>
          <a:p>
            <a:pPr algn="ctr">
              <a:buNone/>
            </a:pPr>
            <a:r>
              <a:rPr lang="en-US" sz="2600" dirty="0" smtClean="0"/>
              <a:t>  This question of Judah to Joseph is one that we all should ask if we have loved ones who are unsaved.</a:t>
            </a:r>
            <a:endParaRPr lang="en-US" sz="26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D. The Death Of Jacob And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9906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Jacob was 130 years of age, when he went down to Egypt. </a:t>
            </a:r>
          </a:p>
          <a:p>
            <a:endParaRPr lang="en-US" sz="2400" dirty="0" smtClean="0"/>
          </a:p>
          <a:p>
            <a:r>
              <a:rPr lang="en-US" sz="2400" dirty="0" smtClean="0"/>
              <a:t>He was introduced to Pharaoh and lived in Egypt another seventeen years. </a:t>
            </a:r>
          </a:p>
          <a:p>
            <a:endParaRPr lang="en-US" sz="2800" dirty="0" smtClean="0"/>
          </a:p>
          <a:p>
            <a:r>
              <a:rPr lang="en-US" sz="2400" dirty="0" smtClean="0"/>
              <a:t>Before his death he blessed                                                          his sons and gave a prophecy                                                         concerning each one. </a:t>
            </a:r>
          </a:p>
          <a:p>
            <a:endParaRPr lang="en-US" sz="2800" dirty="0" smtClean="0"/>
          </a:p>
          <a:p>
            <a:r>
              <a:rPr lang="en-US" sz="2400" dirty="0" smtClean="0"/>
              <a:t>After his death, his body was embalmed and Joseph and his brethren carried him back to Canaan for burial.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acobBlessingHisSons____.jpg"/>
          <p:cNvPicPr>
            <a:picLocks noChangeAspect="1"/>
          </p:cNvPicPr>
          <p:nvPr/>
        </p:nvPicPr>
        <p:blipFill>
          <a:blip r:embed="rId3" cstate="print"/>
          <a:srcRect l="1667" t="2473" r="1667" b="2473"/>
          <a:stretch>
            <a:fillRect/>
          </a:stretch>
        </p:blipFill>
        <p:spPr>
          <a:xfrm>
            <a:off x="5029200" y="2702473"/>
            <a:ext cx="3886200" cy="2479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osephs-dea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3657064"/>
            <a:ext cx="4114800" cy="27383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D. The Death Of Jacob And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8382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Joseph died when he was 110 years of age. </a:t>
            </a:r>
          </a:p>
          <a:p>
            <a:endParaRPr lang="en-US" sz="2400" dirty="0" smtClean="0"/>
          </a:p>
          <a:p>
            <a:r>
              <a:rPr lang="en-US" sz="2400" dirty="0" smtClean="0"/>
              <a:t>His body also was embalmed.</a:t>
            </a:r>
          </a:p>
          <a:p>
            <a:endParaRPr lang="en-US" sz="2400" dirty="0" smtClean="0"/>
          </a:p>
          <a:p>
            <a:r>
              <a:rPr lang="en-US" sz="2400" dirty="0" smtClean="0"/>
              <a:t>However, his body remained in Egypt until the exodus of </a:t>
            </a:r>
            <a:r>
              <a:rPr lang="en-US" sz="2400" spc="-150" dirty="0" smtClean="0"/>
              <a:t>the</a:t>
            </a:r>
            <a:r>
              <a:rPr lang="en-US" sz="2400" dirty="0" smtClean="0"/>
              <a:t> children </a:t>
            </a:r>
            <a:r>
              <a:rPr lang="en-US" sz="2400" spc="-150" dirty="0" smtClean="0"/>
              <a:t>of</a:t>
            </a:r>
            <a:r>
              <a:rPr lang="en-US" sz="2400" dirty="0" smtClean="0"/>
              <a:t> Israel </a:t>
            </a:r>
            <a:r>
              <a:rPr lang="en-US" sz="2400" spc="-150" dirty="0" smtClean="0"/>
              <a:t>out</a:t>
            </a:r>
            <a:r>
              <a:rPr lang="en-US" sz="2400" dirty="0" smtClean="0"/>
              <a:t> </a:t>
            </a:r>
            <a:r>
              <a:rPr lang="en-US" sz="2400" spc="-150" dirty="0" smtClean="0"/>
              <a:t>of</a:t>
            </a:r>
            <a:r>
              <a:rPr lang="en-US" sz="2400" dirty="0" smtClean="0"/>
              <a:t> Egypt. (See Exodus 13:19 </a:t>
            </a:r>
            <a:r>
              <a:rPr lang="en-US" sz="2400" spc="-150" dirty="0" smtClean="0"/>
              <a:t>and</a:t>
            </a:r>
            <a:r>
              <a:rPr lang="en-US" sz="2400" dirty="0" smtClean="0"/>
              <a:t> Hebrews 11:22)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D. The Death Of Jacob And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18288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we conclude our study,                                                  we must mention the two sons                                             of Joseph born of a Gentile                                                  mother, Ephraim and Manasseh. </a:t>
            </a:r>
          </a:p>
          <a:p>
            <a:endParaRPr lang="en-US" sz="2400" dirty="0" smtClean="0"/>
          </a:p>
          <a:p>
            <a:r>
              <a:rPr lang="en-US" sz="2400" dirty="0" smtClean="0"/>
              <a:t>Each of these became a tribe of                                              Israel and many times are                                               mentioned instead of their father.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6" name="Picture 5" descr="jacob blessing joseph's son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1412392"/>
            <a:ext cx="3276600" cy="39978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-7620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1242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Joseph’s brethren hated him, and his dreams intensified that hatred. </a:t>
            </a:r>
          </a:p>
          <a:p>
            <a:endParaRPr lang="en-US" sz="2000" dirty="0" smtClean="0"/>
          </a:p>
          <a:p>
            <a:r>
              <a:rPr lang="en-US" sz="2400" dirty="0" smtClean="0"/>
              <a:t>Joseph is one of the finest characters in the Old Testament. </a:t>
            </a:r>
          </a:p>
          <a:p>
            <a:endParaRPr lang="en-US" sz="2000" dirty="0" smtClean="0"/>
          </a:p>
          <a:p>
            <a:r>
              <a:rPr lang="en-US" sz="2400" dirty="0" smtClean="0"/>
              <a:t>His moral purity and upright life must have been a great rebuke to his brethren.</a:t>
            </a:r>
            <a:endParaRPr lang="en-US" sz="24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4375" t="17000" r="26250" b="22000"/>
          <a:stretch>
            <a:fillRect/>
          </a:stretch>
        </p:blipFill>
        <p:spPr bwMode="auto">
          <a:xfrm rot="649139">
            <a:off x="5730210" y="128679"/>
            <a:ext cx="3397945" cy="26237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24375" t="17000" r="26250" b="24000"/>
          <a:stretch>
            <a:fillRect/>
          </a:stretch>
        </p:blipFill>
        <p:spPr bwMode="auto">
          <a:xfrm rot="21019241">
            <a:off x="144765" y="618287"/>
            <a:ext cx="3429153" cy="25610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 l="24375" t="17000" r="26250" b="17000"/>
          <a:stretch>
            <a:fillRect/>
          </a:stretch>
        </p:blipFill>
        <p:spPr bwMode="auto">
          <a:xfrm>
            <a:off x="3200400" y="609600"/>
            <a:ext cx="2948709" cy="24634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3528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Genesis 37 is the story of Joseph being sold into Egypt.</a:t>
            </a:r>
          </a:p>
          <a:p>
            <a:endParaRPr lang="en-US" sz="2400" dirty="0" smtClean="0"/>
          </a:p>
          <a:p>
            <a:r>
              <a:rPr lang="en-US" sz="2400" dirty="0" smtClean="0"/>
              <a:t>Joseph is hated and betrayed by his own brethren, then he is sold for twenty pieces of silver.</a:t>
            </a:r>
          </a:p>
          <a:p>
            <a:endParaRPr lang="en-US" sz="2400" dirty="0" smtClean="0"/>
          </a:p>
          <a:p>
            <a:r>
              <a:rPr lang="en-US" sz="2400" dirty="0" smtClean="0"/>
              <a:t>This is a type of Jesus Christ being sold for thirty pieces of silver.</a:t>
            </a:r>
            <a:endParaRPr lang="en-US" sz="2400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4375" t="16000" r="25625" b="21000"/>
          <a:stretch>
            <a:fillRect/>
          </a:stretch>
        </p:blipFill>
        <p:spPr bwMode="auto">
          <a:xfrm>
            <a:off x="152400" y="762000"/>
            <a:ext cx="299961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 l="24375" t="16000" r="26250" b="19000"/>
          <a:stretch>
            <a:fillRect/>
          </a:stretch>
        </p:blipFill>
        <p:spPr bwMode="auto">
          <a:xfrm>
            <a:off x="3200400" y="762000"/>
            <a:ext cx="2870981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 l="24375" t="17000" r="26250" b="19000"/>
          <a:stretch>
            <a:fillRect/>
          </a:stretch>
        </p:blipFill>
        <p:spPr bwMode="auto">
          <a:xfrm>
            <a:off x="6096000" y="762000"/>
            <a:ext cx="2895600" cy="234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600" dirty="0" smtClean="0"/>
              <a:t>Why was it necessary that Joseph had to go to Egypt? </a:t>
            </a:r>
          </a:p>
          <a:p>
            <a:endParaRPr lang="en-US" sz="2400" dirty="0" smtClean="0"/>
          </a:p>
          <a:p>
            <a:r>
              <a:rPr lang="en-US" sz="2400" dirty="0" smtClean="0"/>
              <a:t>When Joseph revealed himself to his                               brethren, he said, </a:t>
            </a:r>
          </a:p>
          <a:p>
            <a:endParaRPr lang="en-US" sz="800" dirty="0" smtClean="0"/>
          </a:p>
          <a:p>
            <a:pPr>
              <a:buNone/>
            </a:pPr>
            <a:r>
              <a:rPr lang="en-US" sz="2000" dirty="0" smtClean="0">
                <a:solidFill>
                  <a:srgbClr val="FFC000"/>
                </a:solidFill>
              </a:rPr>
              <a:t>	</a:t>
            </a:r>
            <a:r>
              <a:rPr lang="en-US" sz="2400" i="1" dirty="0" smtClean="0">
                <a:solidFill>
                  <a:srgbClr val="FFC000"/>
                </a:solidFill>
              </a:rPr>
              <a:t>	“And God sent me before you to                                        	preserve you a posterity in the earth,                                        	and to save your lives by a great                                    	deliverance. So now it was not you                                             	that sent me hither, but God. . .”                                   </a:t>
            </a:r>
            <a:r>
              <a:rPr lang="en-US" sz="2400" dirty="0" smtClean="0">
                <a:solidFill>
                  <a:srgbClr val="FFC000"/>
                </a:solidFill>
              </a:rPr>
              <a:t>	(Genesis 45:7-8). </a:t>
            </a:r>
          </a:p>
          <a:p>
            <a:endParaRPr lang="en-US" sz="2400" dirty="0" smtClean="0"/>
          </a:p>
          <a:p>
            <a:r>
              <a:rPr lang="en-US" sz="2400" dirty="0" smtClean="0"/>
              <a:t>According to this verse, it was God who sent Joseph into Egypt.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8" name="Picture 7" descr="Joseph_reveals_himself_to_his_brothers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8821" y="1752599"/>
            <a:ext cx="2582779" cy="3140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791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smtClean="0"/>
              <a:t>What was God’s purpose behind this?</a:t>
            </a:r>
          </a:p>
          <a:p>
            <a:pPr algn="ctr">
              <a:buNone/>
            </a:pPr>
            <a:endParaRPr lang="en-US" sz="2600" dirty="0" smtClean="0">
              <a:solidFill>
                <a:srgbClr val="FFC000"/>
              </a:solidFill>
            </a:endParaRPr>
          </a:p>
          <a:p>
            <a:pPr algn="ctr">
              <a:buNone/>
            </a:pPr>
            <a:r>
              <a:rPr lang="en-US" sz="2800" dirty="0" smtClean="0"/>
              <a:t>The reason commonly accepted is that Joseph was sent into Egypt to save the lives of his family during the famine. </a:t>
            </a:r>
          </a:p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r>
              <a:rPr lang="en-US" sz="2800" dirty="0" smtClean="0"/>
              <a:t>However, </a:t>
            </a:r>
            <a:r>
              <a:rPr lang="en-US" sz="2800" spc="-150" dirty="0" smtClean="0"/>
              <a:t>the</a:t>
            </a:r>
            <a:r>
              <a:rPr lang="en-US" sz="2800" dirty="0" smtClean="0"/>
              <a:t> purpose </a:t>
            </a:r>
            <a:r>
              <a:rPr lang="en-US" sz="2800" spc="-150" dirty="0" smtClean="0"/>
              <a:t>of</a:t>
            </a:r>
            <a:r>
              <a:rPr lang="en-US" sz="2800" dirty="0" smtClean="0"/>
              <a:t> God was greater than this.</a:t>
            </a:r>
            <a:endParaRPr lang="en-US" sz="26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A. Sold Into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 Genesis 38, we read why it was absolutely necessary for Joseph to be sold into Egypt. </a:t>
            </a:r>
          </a:p>
          <a:p>
            <a:endParaRPr lang="en-US" sz="2400" dirty="0" smtClean="0"/>
          </a:p>
          <a:p>
            <a:r>
              <a:rPr lang="en-US" sz="2400" dirty="0" smtClean="0"/>
              <a:t>The contamination and spiritual pollution that was experienced by their association with the Canaanites had to be stopped. </a:t>
            </a:r>
          </a:p>
          <a:p>
            <a:endParaRPr lang="en-US" sz="2400" dirty="0" smtClean="0"/>
          </a:p>
          <a:p>
            <a:r>
              <a:rPr lang="en-US" sz="2400" dirty="0" smtClean="0"/>
              <a:t>Egypt then became essential for the family of Jacob to be pure.</a:t>
            </a:r>
          </a:p>
          <a:p>
            <a:endParaRPr lang="en-US" sz="2400" dirty="0" smtClean="0"/>
          </a:p>
          <a:p>
            <a:r>
              <a:rPr lang="en-US" sz="2400" dirty="0" smtClean="0"/>
              <a:t>Let us note that in the deception of Joseph’s brethren to their father, Jacob again was reaping exactly what he sowed.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Joseph’s first great test was the hatred and treachery of his own brethren.</a:t>
            </a:r>
          </a:p>
          <a:p>
            <a:endParaRPr lang="en-US" sz="2400" dirty="0" smtClean="0"/>
          </a:p>
          <a:p>
            <a:r>
              <a:rPr lang="en-US" sz="2400" dirty="0" smtClean="0"/>
              <a:t>Next, slavery and imprisonment awaited                                 him in Egypt. 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Joseph came through every trial and test.                        His conduct and life in Egypt were without fault. </a:t>
            </a:r>
          </a:p>
          <a:p>
            <a:endParaRPr lang="en-US" sz="2400" dirty="0" smtClean="0"/>
          </a:p>
          <a:p>
            <a:r>
              <a:rPr lang="en-US" sz="2400" dirty="0" smtClean="0"/>
              <a:t>He must have experienced loneliness, homesickness, distress, and discouragement, but through it all he kept true to his convictions.</a:t>
            </a:r>
            <a:endParaRPr lang="en-US" sz="2400" b="1" dirty="0" smtClean="0">
              <a:solidFill>
                <a:srgbClr val="FFC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  <p:pic>
        <p:nvPicPr>
          <p:cNvPr id="8" name="Picture 7" descr="chains.png"/>
          <p:cNvPicPr>
            <a:picLocks noChangeAspect="1"/>
          </p:cNvPicPr>
          <p:nvPr/>
        </p:nvPicPr>
        <p:blipFill>
          <a:blip r:embed="rId3" cstate="print"/>
          <a:srcRect l="2000" t="2096" r="2000" b="2096"/>
          <a:stretch>
            <a:fillRect/>
          </a:stretch>
        </p:blipFill>
        <p:spPr>
          <a:xfrm>
            <a:off x="6860520" y="1596060"/>
            <a:ext cx="1826280" cy="2366340"/>
          </a:xfrm>
          <a:prstGeom prst="roundRect">
            <a:avLst>
              <a:gd name="adj" fmla="val 2167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otiphars-Wif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85137">
            <a:off x="4591630" y="1032587"/>
            <a:ext cx="4249716" cy="2778252"/>
          </a:xfrm>
          <a:prstGeom prst="roundRect">
            <a:avLst>
              <a:gd name="adj" fmla="val 688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0"/>
            <a:ext cx="9906000" cy="762000"/>
          </a:xfrm>
        </p:spPr>
        <p:txBody>
          <a:bodyPr>
            <a:noAutofit/>
          </a:bodyPr>
          <a:lstStyle/>
          <a:p>
            <a:r>
              <a:rPr lang="en-US" sz="3300" dirty="0" smtClean="0"/>
              <a:t>B. Joseph In Egypt</a:t>
            </a:r>
            <a:endParaRPr lang="en-US" sz="33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791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Joseph was sold as a slave                                                   to </a:t>
            </a:r>
            <a:r>
              <a:rPr lang="en-US" sz="2400" dirty="0" err="1" smtClean="0"/>
              <a:t>Potiphar</a:t>
            </a:r>
            <a:r>
              <a:rPr lang="en-US" sz="2400" dirty="0" smtClean="0"/>
              <a:t>, and here he                                                                        met a great temptation.</a:t>
            </a:r>
          </a:p>
          <a:p>
            <a:endParaRPr lang="en-US" sz="2400" dirty="0" smtClean="0"/>
          </a:p>
          <a:p>
            <a:r>
              <a:rPr lang="en-US" sz="2400" dirty="0" smtClean="0"/>
              <a:t>Joseph was described as                                                           being a “goodly person and                                                          well </a:t>
            </a:r>
            <a:r>
              <a:rPr lang="en-US" sz="2400" dirty="0" err="1" smtClean="0"/>
              <a:t>favoured</a:t>
            </a:r>
            <a:r>
              <a:rPr lang="en-US" sz="2400" dirty="0" smtClean="0"/>
              <a:t>” (Genesis 39:6).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Potiphar’s</a:t>
            </a:r>
            <a:r>
              <a:rPr lang="en-US" sz="2400" dirty="0" smtClean="0"/>
              <a:t> wife desired him and tried to seduce him. </a:t>
            </a: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2400" y="6557169"/>
            <a:ext cx="8839200" cy="300831"/>
          </a:xfrm>
        </p:spPr>
        <p:txBody>
          <a:bodyPr/>
          <a:lstStyle/>
          <a:p>
            <a:pPr algn="l"/>
            <a:r>
              <a:rPr lang="en-US" sz="1800" dirty="0" smtClean="0"/>
              <a:t>Lesson 12: Joseph And His Brethren        Global University of Theological Studies 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6182</TotalTime>
  <Words>1754</Words>
  <Application>Microsoft Office PowerPoint</Application>
  <PresentationFormat>On-screen Show (4:3)</PresentationFormat>
  <Paragraphs>225</Paragraphs>
  <Slides>24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Verve</vt:lpstr>
      <vt:lpstr>Genesis</vt:lpstr>
      <vt:lpstr>A. Sold Into Egypt</vt:lpstr>
      <vt:lpstr>A. Sold Into Egypt</vt:lpstr>
      <vt:lpstr>A. Sold Into Egypt</vt:lpstr>
      <vt:lpstr>A. Sold Into Egypt</vt:lpstr>
      <vt:lpstr>A. Sold Into Egypt</vt:lpstr>
      <vt:lpstr>A. Sold Into Egypt</vt:lpstr>
      <vt:lpstr>B. Joseph In Egypt</vt:lpstr>
      <vt:lpstr>B. Joseph In Egypt</vt:lpstr>
      <vt:lpstr>B. Joseph In Egypt</vt:lpstr>
      <vt:lpstr>B. Joseph In Egypt</vt:lpstr>
      <vt:lpstr>B. Joseph In Egypt</vt:lpstr>
      <vt:lpstr>B. Joseph In Egypt</vt:lpstr>
      <vt:lpstr>B. Joseph In Egypt</vt:lpstr>
      <vt:lpstr>B. Joseph In Egypt</vt:lpstr>
      <vt:lpstr>B. Joseph In Egypt</vt:lpstr>
      <vt:lpstr>C. Joseph And His Brethren</vt:lpstr>
      <vt:lpstr>C. Joseph And His Brethren</vt:lpstr>
      <vt:lpstr>C. Joseph And His Brethren</vt:lpstr>
      <vt:lpstr>C. Joseph And His Brethren</vt:lpstr>
      <vt:lpstr>C. Joseph And His Brethren</vt:lpstr>
      <vt:lpstr>D. The Death Of Jacob And Joseph In Egypt</vt:lpstr>
      <vt:lpstr>D. The Death Of Jacob And Joseph In Egypt</vt:lpstr>
      <vt:lpstr>D. The Death Of Jacob And Joseph In Egypt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Alyssa</dc:creator>
  <cp:lastModifiedBy>jpoitras</cp:lastModifiedBy>
  <cp:revision>270</cp:revision>
  <dcterms:created xsi:type="dcterms:W3CDTF">2012-01-07T19:05:28Z</dcterms:created>
  <dcterms:modified xsi:type="dcterms:W3CDTF">2012-01-29T23:19:23Z</dcterms:modified>
</cp:coreProperties>
</file>