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68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33" autoAdjust="0"/>
    <p:restoredTop sz="94660"/>
  </p:normalViewPr>
  <p:slideViewPr>
    <p:cSldViewPr>
      <p:cViewPr varScale="1">
        <p:scale>
          <a:sx n="79" d="100"/>
          <a:sy n="79" d="100"/>
        </p:scale>
        <p:origin x="-89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Global University of Theological Studies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71B3C7-3ED2-43DD-B8BE-27B112723D3C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B97D14-922C-4E0B-B03D-3CAF8CC968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Global University of Theological Studies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1AE9E9-1CF4-419A-AA12-1D163D7FC5EE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72A694-F7DF-4BFD-A1B1-A34BFB9033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A83A19F-3F12-43F0-BFFC-84B366019807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1D4F7-AAF7-4188-82C1-60238C700AED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9B454-983A-4D80-8BCA-2034AE90198B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68C66CE-78E9-49C7-91D6-883546CF9BBA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0BD41B8-0E65-49F0-A010-0C8CF9B37566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C3420FC-47EE-4ED6-A4AD-91AAFDFDED61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96BCD2A-C71E-469F-90ED-013F9E141C08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A046B-DF64-4001-ABC4-E0A29F6BCD25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6570C53-3192-4F37-ACE4-24D96E1C3CA7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53F5044-041D-4C5E-9684-3C52B78FF325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0D525C8-3ED1-4BCF-9A6C-09D791CF4212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2894331-6742-4CA5-86CA-FE6919338613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362200"/>
            <a:ext cx="8305800" cy="1828800"/>
          </a:xfrm>
        </p:spPr>
        <p:txBody>
          <a:bodyPr>
            <a:noAutofit/>
          </a:bodyPr>
          <a:lstStyle/>
          <a:p>
            <a:pPr algn="ctr"/>
            <a:r>
              <a:rPr lang="en-US" sz="13000" spc="600" dirty="0" smtClean="0">
                <a:solidFill>
                  <a:schemeClr val="tx1"/>
                </a:solidFill>
              </a:rPr>
              <a:t>Genesis</a:t>
            </a:r>
            <a:endParaRPr lang="en-US" sz="13000" spc="6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5867400"/>
            <a:ext cx="9060656" cy="1371600"/>
          </a:xfrm>
        </p:spPr>
        <p:txBody>
          <a:bodyPr>
            <a:noAutofit/>
          </a:bodyPr>
          <a:lstStyle/>
          <a:p>
            <a:pPr algn="l"/>
            <a:r>
              <a:rPr lang="en-US" sz="56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Lesson </a:t>
            </a:r>
            <a:r>
              <a:rPr lang="en-US" sz="56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5: The Flood</a:t>
            </a:r>
            <a:endParaRPr lang="en-US" sz="56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609600" y="168275"/>
            <a:ext cx="7924800" cy="365125"/>
          </a:xfrm>
        </p:spPr>
        <p:txBody>
          <a:bodyPr/>
          <a:lstStyle/>
          <a:p>
            <a:r>
              <a:rPr lang="en-US" sz="3200" dirty="0" smtClean="0"/>
              <a:t>Global University of Theological Studies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C. The Ark</a:t>
            </a:r>
            <a:endParaRPr lang="en-US" sz="3000" spc="-1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52400" y="1371600"/>
            <a:ext cx="9144000" cy="5791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600" dirty="0" smtClean="0"/>
              <a:t>   The </a:t>
            </a:r>
            <a:r>
              <a:rPr lang="en-US" sz="2600" dirty="0" smtClean="0"/>
              <a:t>window in the top of the ark caused Noah only to be able to look up. </a:t>
            </a:r>
            <a:endParaRPr lang="en-US" sz="2600" dirty="0" smtClean="0"/>
          </a:p>
          <a:p>
            <a:pPr algn="ctr">
              <a:buNone/>
            </a:pPr>
            <a:endParaRPr lang="en-US" sz="2600" dirty="0" smtClean="0"/>
          </a:p>
          <a:p>
            <a:pPr algn="ctr">
              <a:buNone/>
            </a:pPr>
            <a:r>
              <a:rPr lang="en-US" sz="2600" dirty="0" smtClean="0"/>
              <a:t>   Noah and </a:t>
            </a:r>
            <a:r>
              <a:rPr lang="en-US" sz="2600" dirty="0" smtClean="0"/>
              <a:t>his family were not to look around them upon the scene of destruction and </a:t>
            </a:r>
            <a:r>
              <a:rPr lang="en-US" sz="2600" dirty="0" smtClean="0"/>
              <a:t>judgment, but </a:t>
            </a:r>
            <a:r>
              <a:rPr lang="en-US" sz="2600" dirty="0" smtClean="0"/>
              <a:t>up toward the living God. </a:t>
            </a:r>
            <a:endParaRPr lang="en-US" sz="2600" dirty="0" smtClean="0"/>
          </a:p>
          <a:p>
            <a:pPr algn="ctr">
              <a:buNone/>
            </a:pPr>
            <a:endParaRPr lang="en-US" sz="2600" dirty="0" smtClean="0"/>
          </a:p>
          <a:p>
            <a:pPr algn="ctr">
              <a:buNone/>
            </a:pPr>
            <a:r>
              <a:rPr lang="en-US" sz="2600" dirty="0" smtClean="0"/>
              <a:t>  This </a:t>
            </a:r>
            <a:r>
              <a:rPr lang="en-US" sz="2600" dirty="0" smtClean="0"/>
              <a:t>teaches us that we should look up and </a:t>
            </a:r>
            <a:r>
              <a:rPr lang="en-US" sz="2600" dirty="0" smtClean="0"/>
              <a:t>not around </a:t>
            </a:r>
            <a:r>
              <a:rPr lang="en-US" sz="2600" dirty="0" smtClean="0"/>
              <a:t>us.</a:t>
            </a:r>
            <a:endParaRPr lang="en-US" sz="26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5: The Flood                    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D. The Flood</a:t>
            </a:r>
            <a:endParaRPr lang="en-US" sz="3000" spc="-1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5791200"/>
          </a:xfrm>
        </p:spPr>
        <p:txBody>
          <a:bodyPr>
            <a:normAutofit fontScale="92500" lnSpcReduction="10000"/>
          </a:bodyPr>
          <a:lstStyle/>
          <a:p>
            <a:r>
              <a:rPr lang="en-US" sz="2600" dirty="0" smtClean="0"/>
              <a:t>   </a:t>
            </a:r>
            <a:r>
              <a:rPr lang="en-US" sz="2800" dirty="0" smtClean="0"/>
              <a:t>When the ark was completed, the Lord said, </a:t>
            </a: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 algn="ctr">
              <a:buNone/>
            </a:pPr>
            <a:r>
              <a:rPr lang="en-US" sz="2800" i="1" dirty="0" smtClean="0">
                <a:solidFill>
                  <a:srgbClr val="FFC000"/>
                </a:solidFill>
              </a:rPr>
              <a:t>“</a:t>
            </a:r>
            <a:r>
              <a:rPr lang="en-US" sz="2800" i="1" dirty="0" smtClean="0">
                <a:solidFill>
                  <a:srgbClr val="FFC000"/>
                </a:solidFill>
              </a:rPr>
              <a:t>Come thou and all thy house </a:t>
            </a:r>
            <a:r>
              <a:rPr lang="en-US" sz="2800" i="1" dirty="0" smtClean="0">
                <a:solidFill>
                  <a:srgbClr val="FFC000"/>
                </a:solidFill>
              </a:rPr>
              <a:t>into the </a:t>
            </a:r>
            <a:r>
              <a:rPr lang="en-US" sz="2800" i="1" dirty="0" smtClean="0">
                <a:solidFill>
                  <a:srgbClr val="FFC000"/>
                </a:solidFill>
              </a:rPr>
              <a:t>ark” </a:t>
            </a:r>
            <a:r>
              <a:rPr lang="en-US" sz="2800" dirty="0" smtClean="0">
                <a:solidFill>
                  <a:srgbClr val="FFC000"/>
                </a:solidFill>
              </a:rPr>
              <a:t>(Genesis 7:1</a:t>
            </a:r>
            <a:r>
              <a:rPr lang="en-US" sz="2800" dirty="0" smtClean="0">
                <a:solidFill>
                  <a:srgbClr val="FFC000"/>
                </a:solidFill>
              </a:rPr>
              <a:t>)</a:t>
            </a:r>
          </a:p>
          <a:p>
            <a:endParaRPr lang="en-US" sz="2800" dirty="0" smtClean="0"/>
          </a:p>
          <a:p>
            <a:r>
              <a:rPr lang="en-US" sz="2800" dirty="0" smtClean="0"/>
              <a:t>We </a:t>
            </a:r>
            <a:r>
              <a:rPr lang="en-US" sz="2800" dirty="0" smtClean="0"/>
              <a:t>should note that God </a:t>
            </a:r>
            <a:r>
              <a:rPr lang="en-US" sz="2800" dirty="0" smtClean="0"/>
              <a:t>said</a:t>
            </a:r>
          </a:p>
          <a:p>
            <a:pPr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  </a:t>
            </a:r>
            <a:r>
              <a:rPr lang="en-US" sz="2800" dirty="0" smtClean="0"/>
              <a:t>“Come,” </a:t>
            </a:r>
            <a:r>
              <a:rPr lang="en-US" sz="2800" dirty="0" smtClean="0"/>
              <a:t>not “Go</a:t>
            </a:r>
            <a:r>
              <a:rPr lang="en-US" sz="2800" dirty="0" smtClean="0"/>
              <a:t>.” 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The gospel message </a:t>
            </a:r>
            <a:r>
              <a:rPr lang="en-US" sz="2800" dirty="0" smtClean="0"/>
              <a:t>is always </a:t>
            </a:r>
            <a:r>
              <a:rPr lang="en-US" sz="2800" dirty="0" smtClean="0"/>
              <a:t>                                     an </a:t>
            </a:r>
            <a:r>
              <a:rPr lang="en-US" sz="2800" dirty="0" smtClean="0"/>
              <a:t>invitation</a:t>
            </a:r>
            <a:r>
              <a:rPr lang="en-US" sz="2800" dirty="0" smtClean="0"/>
              <a:t>.</a:t>
            </a:r>
          </a:p>
          <a:p>
            <a:endParaRPr lang="en-US" sz="2800" dirty="0" smtClean="0"/>
          </a:p>
          <a:p>
            <a:r>
              <a:rPr lang="en-US" sz="2800" dirty="0" smtClean="0"/>
              <a:t>The </a:t>
            </a:r>
            <a:r>
              <a:rPr lang="en-US" sz="2800" dirty="0" smtClean="0"/>
              <a:t>Lord is still inviting men </a:t>
            </a:r>
            <a:r>
              <a:rPr lang="en-US" sz="2800" dirty="0" smtClean="0"/>
              <a:t>                             and </a:t>
            </a:r>
            <a:r>
              <a:rPr lang="en-US" sz="2800" dirty="0" smtClean="0"/>
              <a:t>women to come.</a:t>
            </a:r>
            <a:endParaRPr lang="en-US" sz="26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5: The Flood                    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  <p:pic>
        <p:nvPicPr>
          <p:cNvPr id="6" name="Picture 5" descr="Ark_1_243903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7400" y="2362200"/>
            <a:ext cx="2800350" cy="3905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D. The Flood</a:t>
            </a:r>
            <a:endParaRPr lang="en-US" sz="3000" spc="-1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791200"/>
          </a:xfrm>
        </p:spPr>
        <p:txBody>
          <a:bodyPr>
            <a:noAutofit/>
          </a:bodyPr>
          <a:lstStyle/>
          <a:p>
            <a:r>
              <a:rPr lang="en-US" sz="2300" dirty="0" smtClean="0"/>
              <a:t>The rain did not begin to fall nor did judgment come until all were in the ark </a:t>
            </a:r>
            <a:r>
              <a:rPr lang="en-US" sz="2300" dirty="0" smtClean="0"/>
              <a:t>and God </a:t>
            </a:r>
            <a:r>
              <a:rPr lang="en-US" sz="2300" dirty="0" smtClean="0"/>
              <a:t>had shut the door. </a:t>
            </a:r>
            <a:endParaRPr lang="en-US" sz="2300" dirty="0" smtClean="0"/>
          </a:p>
          <a:p>
            <a:endParaRPr lang="en-US" sz="2300" dirty="0" smtClean="0"/>
          </a:p>
          <a:p>
            <a:r>
              <a:rPr lang="en-US" sz="2300" dirty="0" smtClean="0"/>
              <a:t>Their </a:t>
            </a:r>
            <a:r>
              <a:rPr lang="en-US" sz="2300" dirty="0" smtClean="0"/>
              <a:t>entrance into the ark was an act of obedience and faith</a:t>
            </a:r>
            <a:r>
              <a:rPr lang="en-US" sz="2300" dirty="0" smtClean="0"/>
              <a:t>.</a:t>
            </a:r>
            <a:endParaRPr lang="en-US" sz="2300" dirty="0" smtClean="0"/>
          </a:p>
          <a:p>
            <a:endParaRPr lang="en-US" sz="2300" dirty="0" smtClean="0">
              <a:solidFill>
                <a:srgbClr val="FFC000"/>
              </a:solidFill>
            </a:endParaRPr>
          </a:p>
          <a:p>
            <a:r>
              <a:rPr lang="en-US" sz="2300" dirty="0" smtClean="0"/>
              <a:t>The rain began to fall in the six hundredth year of Noah’s life, the </a:t>
            </a:r>
            <a:r>
              <a:rPr lang="en-US" sz="2300" dirty="0" smtClean="0"/>
              <a:t>seventeenth day </a:t>
            </a:r>
            <a:r>
              <a:rPr lang="en-US" sz="2300" dirty="0" smtClean="0"/>
              <a:t>of the second month. (See Genesis 7:11.) </a:t>
            </a:r>
            <a:endParaRPr lang="en-US" sz="2300" dirty="0" smtClean="0"/>
          </a:p>
          <a:p>
            <a:endParaRPr lang="en-US" sz="2300" dirty="0" smtClean="0"/>
          </a:p>
          <a:p>
            <a:r>
              <a:rPr lang="en-US" sz="2300" dirty="0" smtClean="0"/>
              <a:t>Noah </a:t>
            </a:r>
            <a:r>
              <a:rPr lang="en-US" sz="2300" dirty="0" smtClean="0"/>
              <a:t>and his family left the ark in </a:t>
            </a:r>
            <a:r>
              <a:rPr lang="en-US" sz="2300" dirty="0" smtClean="0"/>
              <a:t>the six </a:t>
            </a:r>
            <a:r>
              <a:rPr lang="en-US" sz="2300" dirty="0" smtClean="0"/>
              <a:t>hundredth and first year, the twenty-seventh day of the second month. </a:t>
            </a:r>
            <a:endParaRPr lang="en-US" sz="2300" dirty="0" smtClean="0"/>
          </a:p>
          <a:p>
            <a:endParaRPr lang="en-US" sz="2300" dirty="0" smtClean="0"/>
          </a:p>
          <a:p>
            <a:r>
              <a:rPr lang="en-US" sz="2300" dirty="0" smtClean="0"/>
              <a:t>Therefore, they </a:t>
            </a:r>
            <a:r>
              <a:rPr lang="en-US" sz="2300" dirty="0" smtClean="0"/>
              <a:t>were in the ark one year and ten days. (See Genesis 8:14.)</a:t>
            </a:r>
            <a:endParaRPr lang="en-US" sz="23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5: The Flood                    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D. The Flood</a:t>
            </a:r>
            <a:endParaRPr lang="en-US" sz="3000" spc="-1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791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It rained for forty days. </a:t>
            </a:r>
            <a:r>
              <a:rPr lang="en-US" sz="2400" dirty="0" smtClean="0"/>
              <a:t>The waters                              </a:t>
            </a:r>
            <a:r>
              <a:rPr lang="en-US" sz="2400" dirty="0" smtClean="0"/>
              <a:t>prevailed for 150 days.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On </a:t>
            </a:r>
            <a:r>
              <a:rPr lang="en-US" sz="2400" dirty="0" smtClean="0"/>
              <a:t>the </a:t>
            </a:r>
            <a:r>
              <a:rPr lang="en-US" sz="2400" dirty="0" smtClean="0"/>
              <a:t>seventeenth day </a:t>
            </a:r>
            <a:r>
              <a:rPr lang="en-US" sz="2400" dirty="0" smtClean="0"/>
              <a:t>of the </a:t>
            </a:r>
            <a:r>
              <a:rPr lang="en-US" sz="2400" dirty="0" smtClean="0"/>
              <a:t>seventh </a:t>
            </a:r>
            <a:r>
              <a:rPr lang="en-US" sz="2400" dirty="0" smtClean="0"/>
              <a:t>month the ark rested upon the mountains of Ararat.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The </a:t>
            </a:r>
            <a:r>
              <a:rPr lang="en-US" sz="2400" dirty="0" smtClean="0"/>
              <a:t>tops </a:t>
            </a:r>
            <a:r>
              <a:rPr lang="en-US" sz="2400" dirty="0" smtClean="0"/>
              <a:t>of the </a:t>
            </a:r>
            <a:r>
              <a:rPr lang="en-US" sz="2400" dirty="0" smtClean="0"/>
              <a:t>mountains were seen on the first day of the tenth month.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At </a:t>
            </a:r>
            <a:r>
              <a:rPr lang="en-US" sz="2400" dirty="0" smtClean="0"/>
              <a:t>the end of </a:t>
            </a:r>
            <a:r>
              <a:rPr lang="en-US" sz="2400" dirty="0" smtClean="0"/>
              <a:t>another forty </a:t>
            </a:r>
            <a:r>
              <a:rPr lang="en-US" sz="2400" dirty="0" smtClean="0"/>
              <a:t>day period Noah opened the window of the ark and sent forth a raven.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The balance of </a:t>
            </a:r>
            <a:r>
              <a:rPr lang="en-US" sz="2400" dirty="0" smtClean="0"/>
              <a:t>the time was spent waiting for the land to dry.</a:t>
            </a:r>
            <a:endParaRPr lang="en-US" sz="23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5: The Flood                    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  <p:pic>
        <p:nvPicPr>
          <p:cNvPr id="6" name="Picture 5" descr="noahs-ark-afloat.jpg"/>
          <p:cNvPicPr>
            <a:picLocks noChangeAspect="1"/>
          </p:cNvPicPr>
          <p:nvPr/>
        </p:nvPicPr>
        <p:blipFill>
          <a:blip r:embed="rId3" cstate="print"/>
          <a:srcRect t="12086" b="10721"/>
          <a:stretch>
            <a:fillRect/>
          </a:stretch>
        </p:blipFill>
        <p:spPr>
          <a:xfrm>
            <a:off x="5867400" y="152400"/>
            <a:ext cx="2895600" cy="167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D. The Flood</a:t>
            </a:r>
            <a:endParaRPr lang="en-US" sz="3000" spc="-1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28600" y="1600200"/>
            <a:ext cx="9144000" cy="57912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400" dirty="0" smtClean="0"/>
              <a:t>     Although </a:t>
            </a:r>
            <a:r>
              <a:rPr lang="en-US" sz="2400" dirty="0" smtClean="0"/>
              <a:t>the Flood was an act of judgment destroying all life, it was </a:t>
            </a:r>
            <a:r>
              <a:rPr lang="en-US" sz="2400" dirty="0" smtClean="0"/>
              <a:t>the world’s </a:t>
            </a:r>
            <a:r>
              <a:rPr lang="en-US" sz="2400" dirty="0" smtClean="0"/>
              <a:t>baptism by water, and as such it was a purifying and cleansing process. </a:t>
            </a:r>
            <a:endParaRPr lang="en-US" sz="2400" dirty="0" smtClean="0"/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The earth </a:t>
            </a:r>
            <a:r>
              <a:rPr lang="en-US" sz="2400" dirty="0" smtClean="0"/>
              <a:t>was purified by the Flood. </a:t>
            </a:r>
            <a:endParaRPr lang="en-US" sz="2400" dirty="0" smtClean="0"/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    At </a:t>
            </a:r>
            <a:r>
              <a:rPr lang="en-US" sz="2400" dirty="0" smtClean="0"/>
              <a:t>the present time, the world awaits its baptism </a:t>
            </a:r>
            <a:r>
              <a:rPr lang="en-US" sz="2400" dirty="0" smtClean="0"/>
              <a:t>of fire </a:t>
            </a:r>
            <a:r>
              <a:rPr lang="en-US" sz="2400" dirty="0" smtClean="0"/>
              <a:t>when once again it will be cleansed and purified by judgment.</a:t>
            </a:r>
            <a:endParaRPr lang="en-US" sz="23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5: The Flood                    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E. God’s Covenan</a:t>
            </a:r>
            <a:r>
              <a:rPr lang="en-US" sz="3000" spc="-150" dirty="0" smtClean="0"/>
              <a:t>t With Noah</a:t>
            </a:r>
            <a:endParaRPr lang="en-US" sz="3000" spc="-1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791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After </a:t>
            </a:r>
            <a:r>
              <a:rPr lang="en-US" sz="2400" dirty="0" smtClean="0"/>
              <a:t>the Flood we come to the second beginning of Genesis. 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This </a:t>
            </a:r>
            <a:r>
              <a:rPr lang="en-US" sz="2400" dirty="0" smtClean="0"/>
              <a:t>new </a:t>
            </a:r>
            <a:r>
              <a:rPr lang="en-US" sz="2400" dirty="0" smtClean="0"/>
              <a:t>beginning resembled </a:t>
            </a:r>
            <a:r>
              <a:rPr lang="en-US" sz="2400" dirty="0" smtClean="0"/>
              <a:t>the first beginning in the command to be fruitful and multiply and </a:t>
            </a:r>
            <a:r>
              <a:rPr lang="en-US" sz="2400" dirty="0" smtClean="0"/>
              <a:t>in the </a:t>
            </a:r>
            <a:r>
              <a:rPr lang="en-US" sz="2400" dirty="0" smtClean="0"/>
              <a:t>subjection of the earth to man’s dominion.</a:t>
            </a:r>
            <a:endParaRPr lang="en-US" sz="23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5: The Flood                    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  <p:pic>
        <p:nvPicPr>
          <p:cNvPr id="6" name="Picture 5" descr="noahs_ark 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24200" y="1752600"/>
            <a:ext cx="2895600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590800"/>
            <a:ext cx="9144000" cy="5791200"/>
          </a:xfrm>
        </p:spPr>
        <p:txBody>
          <a:bodyPr>
            <a:noAutofit/>
          </a:bodyPr>
          <a:lstStyle/>
          <a:p>
            <a:r>
              <a:rPr lang="en-US" sz="2300" dirty="0" smtClean="0"/>
              <a:t>Upon leaving the ark, Noah’s first act was to build, not a house for himself, </a:t>
            </a:r>
            <a:r>
              <a:rPr lang="en-US" sz="2300" dirty="0" smtClean="0"/>
              <a:t>but an </a:t>
            </a:r>
            <a:r>
              <a:rPr lang="en-US" sz="2300" dirty="0" smtClean="0"/>
              <a:t>altar “unto the Lord” on which he presented burnt offerings. </a:t>
            </a:r>
            <a:endParaRPr lang="en-US" sz="2300" dirty="0" smtClean="0"/>
          </a:p>
          <a:p>
            <a:endParaRPr lang="en-US" sz="2000" dirty="0" smtClean="0"/>
          </a:p>
          <a:p>
            <a:r>
              <a:rPr lang="en-US" sz="2300" dirty="0" smtClean="0"/>
              <a:t>These </a:t>
            </a:r>
            <a:r>
              <a:rPr lang="en-US" sz="2300" dirty="0" smtClean="0"/>
              <a:t>were a </a:t>
            </a:r>
            <a:r>
              <a:rPr lang="en-US" sz="2300" dirty="0" smtClean="0"/>
              <a:t>sweet savor </a:t>
            </a:r>
            <a:r>
              <a:rPr lang="en-US" sz="2300" dirty="0" smtClean="0"/>
              <a:t>unto the Lord. </a:t>
            </a:r>
            <a:endParaRPr lang="en-US" sz="2300" dirty="0" smtClean="0"/>
          </a:p>
          <a:p>
            <a:endParaRPr lang="en-US" sz="2000" dirty="0" smtClean="0"/>
          </a:p>
          <a:p>
            <a:r>
              <a:rPr lang="en-US" sz="2300" dirty="0" smtClean="0"/>
              <a:t>After </a:t>
            </a:r>
            <a:r>
              <a:rPr lang="en-US" sz="2300" dirty="0" smtClean="0"/>
              <a:t>declaring that He would not curse the ground anymore </a:t>
            </a:r>
            <a:r>
              <a:rPr lang="en-US" sz="2300" dirty="0" smtClean="0"/>
              <a:t>for man’s </a:t>
            </a:r>
            <a:r>
              <a:rPr lang="en-US" sz="2300" dirty="0" smtClean="0"/>
              <a:t>sake, and after promising that while the earth remained its seasons should </a:t>
            </a:r>
            <a:r>
              <a:rPr lang="en-US" sz="2300" dirty="0" smtClean="0"/>
              <a:t>not cease</a:t>
            </a:r>
            <a:r>
              <a:rPr lang="en-US" sz="2300" dirty="0" smtClean="0"/>
              <a:t>, God blessed Noah and his sons.</a:t>
            </a:r>
            <a:endParaRPr lang="en-US" sz="2300" dirty="0" smtClean="0">
              <a:solidFill>
                <a:srgbClr val="FFC000"/>
              </a:solidFill>
            </a:endParaRPr>
          </a:p>
        </p:txBody>
      </p:sp>
      <p:pic>
        <p:nvPicPr>
          <p:cNvPr id="9" name="Picture 8" descr="ra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33740">
            <a:off x="6631458" y="347465"/>
            <a:ext cx="2318078" cy="16011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E. God’s Covenan</a:t>
            </a:r>
            <a:r>
              <a:rPr lang="en-US" sz="3000" spc="-150" dirty="0" smtClean="0"/>
              <a:t>t With Noah</a:t>
            </a:r>
            <a:endParaRPr lang="en-US" sz="3000" spc="-15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5: The Flood                    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  <p:pic>
        <p:nvPicPr>
          <p:cNvPr id="7" name="Picture 6" descr="Noahs-Ark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29199" y="484908"/>
            <a:ext cx="2665873" cy="2105891"/>
          </a:xfrm>
          <a:prstGeom prst="rect">
            <a:avLst/>
          </a:prstGeom>
        </p:spPr>
      </p:pic>
      <p:pic>
        <p:nvPicPr>
          <p:cNvPr id="8" name="Picture 7" descr="noah_galler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1378113">
            <a:off x="708137" y="618683"/>
            <a:ext cx="2874483" cy="18856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5791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Noah became the second head of the human race.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God </a:t>
            </a:r>
            <a:r>
              <a:rPr lang="en-US" sz="2400" dirty="0" smtClean="0"/>
              <a:t>gave Noah a </a:t>
            </a:r>
            <a:r>
              <a:rPr lang="en-US" sz="2400" dirty="0" smtClean="0"/>
              <a:t>new covenant </a:t>
            </a:r>
            <a:r>
              <a:rPr lang="en-US" sz="2400" dirty="0" smtClean="0"/>
              <a:t>and the dispensation of Human Government began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r>
              <a:rPr lang="en-US" sz="2400" dirty="0" smtClean="0"/>
              <a:t>God gave Noah a token in order to remember the covenant.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This </a:t>
            </a:r>
            <a:r>
              <a:rPr lang="en-US" sz="2400" dirty="0" smtClean="0"/>
              <a:t>token </a:t>
            </a:r>
            <a:r>
              <a:rPr lang="en-US" sz="2400" dirty="0" smtClean="0"/>
              <a:t>was the rainbow                                                     </a:t>
            </a:r>
            <a:r>
              <a:rPr lang="en-US" sz="2400" dirty="0" smtClean="0"/>
              <a:t>in the sky.</a:t>
            </a:r>
            <a:endParaRPr lang="en-US" sz="2300" dirty="0" smtClean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E. God’s Covenan</a:t>
            </a:r>
            <a:r>
              <a:rPr lang="en-US" sz="3000" spc="-150" dirty="0" smtClean="0"/>
              <a:t>t With Noah</a:t>
            </a:r>
            <a:endParaRPr lang="en-US" sz="3000" spc="-15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5: The Flood                    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  <p:pic>
        <p:nvPicPr>
          <p:cNvPr id="10" name="Picture 9" descr="rainbo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3505200"/>
            <a:ext cx="4267200" cy="2872154"/>
          </a:xfrm>
          <a:prstGeom prst="rect">
            <a:avLst/>
          </a:prstGeom>
        </p:spPr>
      </p:pic>
      <p:pic>
        <p:nvPicPr>
          <p:cNvPr id="11" name="Picture 10" descr="rainbow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8200" y="5020171"/>
            <a:ext cx="2814198" cy="14568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6507_image0_20070629_auto.jpg"/>
          <p:cNvPicPr>
            <a:picLocks noChangeAspect="1"/>
          </p:cNvPicPr>
          <p:nvPr/>
        </p:nvPicPr>
        <p:blipFill>
          <a:blip r:embed="rId3" cstate="print"/>
          <a:srcRect l="2000" t="2941" r="3333" b="2941"/>
          <a:stretch>
            <a:fillRect/>
          </a:stretch>
        </p:blipFill>
        <p:spPr>
          <a:xfrm>
            <a:off x="5638800" y="228600"/>
            <a:ext cx="3048000" cy="208637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791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All the colors of the spectrum of the rainbow come from </a:t>
            </a:r>
            <a:r>
              <a:rPr lang="en-US" sz="2400" dirty="0" smtClean="0"/>
              <a:t>white light </a:t>
            </a:r>
            <a:r>
              <a:rPr lang="en-US" sz="2400" dirty="0" smtClean="0"/>
              <a:t>and speak to us of God Himself.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God </a:t>
            </a:r>
            <a:r>
              <a:rPr lang="en-US" sz="2400" dirty="0" smtClean="0"/>
              <a:t>is light and many times He reveals </a:t>
            </a:r>
            <a:r>
              <a:rPr lang="en-US" sz="2400" dirty="0" smtClean="0"/>
              <a:t>Himself in </a:t>
            </a:r>
            <a:r>
              <a:rPr lang="en-US" sz="2400" dirty="0" smtClean="0"/>
              <a:t>His distinct attributes.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The </a:t>
            </a:r>
            <a:r>
              <a:rPr lang="en-US" sz="2400" dirty="0" smtClean="0"/>
              <a:t>rainbow also speaks to us of the grace of God.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As the rainbow </a:t>
            </a:r>
            <a:r>
              <a:rPr lang="en-US" sz="2400" dirty="0" smtClean="0"/>
              <a:t>is the joint product of storm and sunshine, so grace is the unmerited favor </a:t>
            </a:r>
            <a:r>
              <a:rPr lang="en-US" sz="2400" dirty="0" smtClean="0"/>
              <a:t>of God </a:t>
            </a:r>
            <a:r>
              <a:rPr lang="en-US" sz="2400" dirty="0" smtClean="0"/>
              <a:t>on the dark background of man’s sin.</a:t>
            </a:r>
            <a:endParaRPr lang="en-US" sz="2300" dirty="0" smtClean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E. God’s Covenan</a:t>
            </a:r>
            <a:r>
              <a:rPr lang="en-US" sz="3000" spc="-150" dirty="0" smtClean="0"/>
              <a:t>t With Noah</a:t>
            </a:r>
            <a:endParaRPr lang="en-US" sz="3000" spc="-15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5: The Flood                    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A</a:t>
            </a:r>
            <a:r>
              <a:rPr lang="en-US" sz="3000" spc="-150" dirty="0" smtClean="0"/>
              <a:t>. </a:t>
            </a:r>
            <a:r>
              <a:rPr lang="en-US" sz="3000" spc="-150" dirty="0" smtClean="0"/>
              <a:t>The Condition Upon The Earth Before The Flood</a:t>
            </a:r>
            <a:endParaRPr lang="en-US" sz="3000" spc="-1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52400" y="1828800"/>
            <a:ext cx="8991600" cy="4495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dirty="0" smtClean="0"/>
              <a:t>   There </a:t>
            </a:r>
            <a:r>
              <a:rPr lang="en-US" sz="2800" dirty="0" smtClean="0"/>
              <a:t>were approximately two thousand years between the expulsion from </a:t>
            </a:r>
            <a:r>
              <a:rPr lang="en-US" sz="2800" dirty="0" smtClean="0"/>
              <a:t>the Garden </a:t>
            </a:r>
            <a:r>
              <a:rPr lang="en-US" sz="2800" dirty="0" smtClean="0"/>
              <a:t>and the Flood. </a:t>
            </a:r>
            <a:endParaRPr lang="en-US" sz="2800" dirty="0" smtClean="0"/>
          </a:p>
          <a:p>
            <a:pPr algn="ctr">
              <a:buNone/>
            </a:pPr>
            <a:endParaRPr lang="en-US" sz="2800" dirty="0" smtClean="0"/>
          </a:p>
          <a:p>
            <a:pPr algn="ctr">
              <a:buNone/>
            </a:pPr>
            <a:r>
              <a:rPr lang="en-US" sz="2800" dirty="0" smtClean="0"/>
              <a:t>   During </a:t>
            </a:r>
            <a:r>
              <a:rPr lang="en-US" sz="2800" dirty="0" smtClean="0"/>
              <a:t>this period of time conditions upon the earth </a:t>
            </a:r>
            <a:r>
              <a:rPr lang="en-US" sz="2800" dirty="0" smtClean="0"/>
              <a:t>continued to </a:t>
            </a:r>
            <a:r>
              <a:rPr lang="en-US" sz="2800" dirty="0" smtClean="0"/>
              <a:t>grow worse and wickedness continued to increase.</a:t>
            </a:r>
            <a:endParaRPr lang="en-US" sz="28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5: The Flood                    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A</a:t>
            </a:r>
            <a:r>
              <a:rPr lang="en-US" sz="3000" spc="-150" dirty="0" smtClean="0"/>
              <a:t>. </a:t>
            </a:r>
            <a:r>
              <a:rPr lang="en-US" sz="3000" spc="-150" dirty="0" smtClean="0"/>
              <a:t>The Condition Upon The Earth Before The Flood</a:t>
            </a:r>
            <a:endParaRPr lang="en-US" sz="3000" spc="-1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8991600" cy="50292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sz="2800" i="1" dirty="0" smtClean="0">
                <a:solidFill>
                  <a:srgbClr val="FFC000"/>
                </a:solidFill>
              </a:rPr>
              <a:t>  “</a:t>
            </a:r>
            <a:r>
              <a:rPr lang="en-US" sz="2800" i="1" dirty="0" smtClean="0">
                <a:solidFill>
                  <a:srgbClr val="FFC000"/>
                </a:solidFill>
              </a:rPr>
              <a:t>And God saw that the wickedness of man was great in the earth, </a:t>
            </a:r>
            <a:r>
              <a:rPr lang="en-US" sz="2800" i="1" dirty="0" smtClean="0">
                <a:solidFill>
                  <a:srgbClr val="FFC000"/>
                </a:solidFill>
              </a:rPr>
              <a:t>and that </a:t>
            </a:r>
            <a:r>
              <a:rPr lang="en-US" sz="2800" i="1" dirty="0" smtClean="0">
                <a:solidFill>
                  <a:srgbClr val="FFC000"/>
                </a:solidFill>
              </a:rPr>
              <a:t>every imagination of the thoughts of his heart was only evil continually</a:t>
            </a:r>
            <a:r>
              <a:rPr lang="en-US" sz="2800" i="1" dirty="0" smtClean="0">
                <a:solidFill>
                  <a:srgbClr val="FFC000"/>
                </a:solidFill>
              </a:rPr>
              <a:t>” </a:t>
            </a:r>
            <a:r>
              <a:rPr lang="en-US" sz="2800" dirty="0" smtClean="0">
                <a:solidFill>
                  <a:srgbClr val="FFC000"/>
                </a:solidFill>
              </a:rPr>
              <a:t>(</a:t>
            </a:r>
            <a:r>
              <a:rPr lang="en-US" sz="2800" dirty="0" smtClean="0">
                <a:solidFill>
                  <a:srgbClr val="FFC000"/>
                </a:solidFill>
              </a:rPr>
              <a:t>Genesis 6:5</a:t>
            </a:r>
            <a:r>
              <a:rPr lang="en-US" sz="2800" dirty="0" smtClean="0">
                <a:solidFill>
                  <a:srgbClr val="FFC000"/>
                </a:solidFill>
              </a:rPr>
              <a:t>)</a:t>
            </a:r>
          </a:p>
          <a:p>
            <a:pPr algn="ctr">
              <a:buNone/>
            </a:pPr>
            <a:endParaRPr lang="en-US" sz="2800" dirty="0" smtClean="0">
              <a:solidFill>
                <a:srgbClr val="FFC000"/>
              </a:solidFill>
            </a:endParaRPr>
          </a:p>
          <a:p>
            <a:pPr algn="ctr">
              <a:buNone/>
            </a:pPr>
            <a:r>
              <a:rPr lang="en-US" sz="2800" i="1" dirty="0" smtClean="0">
                <a:solidFill>
                  <a:srgbClr val="FFC000"/>
                </a:solidFill>
              </a:rPr>
              <a:t>  “</a:t>
            </a:r>
            <a:r>
              <a:rPr lang="en-US" sz="2800" i="1" dirty="0" smtClean="0">
                <a:solidFill>
                  <a:srgbClr val="FFC000"/>
                </a:solidFill>
              </a:rPr>
              <a:t>The earth also was corrupt before God, and the earth was filled </a:t>
            </a:r>
            <a:r>
              <a:rPr lang="en-US" sz="2800" i="1" dirty="0" smtClean="0">
                <a:solidFill>
                  <a:srgbClr val="FFC000"/>
                </a:solidFill>
              </a:rPr>
              <a:t>with violence</a:t>
            </a:r>
            <a:r>
              <a:rPr lang="en-US" sz="2800" i="1" dirty="0" smtClean="0">
                <a:solidFill>
                  <a:srgbClr val="FFC000"/>
                </a:solidFill>
              </a:rPr>
              <a:t>” </a:t>
            </a:r>
            <a:r>
              <a:rPr lang="en-US" sz="2800" dirty="0" smtClean="0">
                <a:solidFill>
                  <a:srgbClr val="FFC000"/>
                </a:solidFill>
              </a:rPr>
              <a:t>(Genesis 6:11</a:t>
            </a:r>
            <a:r>
              <a:rPr lang="en-US" sz="2800" dirty="0" smtClean="0">
                <a:solidFill>
                  <a:srgbClr val="FFC000"/>
                </a:solidFill>
              </a:rPr>
              <a:t>)</a:t>
            </a:r>
          </a:p>
          <a:p>
            <a:pPr algn="ctr">
              <a:buNone/>
            </a:pPr>
            <a:endParaRPr lang="en-US" sz="2800" i="1" dirty="0" smtClean="0">
              <a:solidFill>
                <a:srgbClr val="FFC000"/>
              </a:solidFill>
            </a:endParaRPr>
          </a:p>
          <a:p>
            <a:pPr algn="ctr">
              <a:buNone/>
            </a:pPr>
            <a:r>
              <a:rPr lang="en-US" sz="2800" i="1" dirty="0" smtClean="0">
                <a:solidFill>
                  <a:srgbClr val="FFC000"/>
                </a:solidFill>
              </a:rPr>
              <a:t>   “</a:t>
            </a:r>
            <a:r>
              <a:rPr lang="en-US" sz="2800" i="1" dirty="0" smtClean="0">
                <a:solidFill>
                  <a:srgbClr val="FFC000"/>
                </a:solidFill>
              </a:rPr>
              <a:t>For as in the days that were before the flood they were eating </a:t>
            </a:r>
            <a:r>
              <a:rPr lang="en-US" sz="2800" i="1" dirty="0" smtClean="0">
                <a:solidFill>
                  <a:srgbClr val="FFC000"/>
                </a:solidFill>
              </a:rPr>
              <a:t>and drinking</a:t>
            </a:r>
            <a:r>
              <a:rPr lang="en-US" sz="2800" i="1" dirty="0" smtClean="0">
                <a:solidFill>
                  <a:srgbClr val="FFC000"/>
                </a:solidFill>
              </a:rPr>
              <a:t>, marrying and giving in marriage, until the day that </a:t>
            </a:r>
            <a:r>
              <a:rPr lang="en-US" sz="2800" i="1" dirty="0" smtClean="0">
                <a:solidFill>
                  <a:srgbClr val="FFC000"/>
                </a:solidFill>
              </a:rPr>
              <a:t>Noah entered into </a:t>
            </a:r>
            <a:r>
              <a:rPr lang="en-US" sz="2800" i="1" dirty="0" smtClean="0">
                <a:solidFill>
                  <a:srgbClr val="FFC000"/>
                </a:solidFill>
              </a:rPr>
              <a:t>the ark” </a:t>
            </a:r>
            <a:r>
              <a:rPr lang="en-US" sz="2800" dirty="0" smtClean="0">
                <a:solidFill>
                  <a:srgbClr val="FFC000"/>
                </a:solidFill>
              </a:rPr>
              <a:t>(Matthew 24:38</a:t>
            </a:r>
            <a:r>
              <a:rPr lang="en-US" sz="2800" dirty="0" smtClean="0">
                <a:solidFill>
                  <a:srgbClr val="FFC000"/>
                </a:solidFill>
              </a:rPr>
              <a:t>)</a:t>
            </a:r>
            <a:endParaRPr lang="en-US" sz="28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5: The Flood                    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A</a:t>
            </a:r>
            <a:r>
              <a:rPr lang="en-US" sz="3000" spc="-150" dirty="0" smtClean="0"/>
              <a:t>. </a:t>
            </a:r>
            <a:r>
              <a:rPr lang="en-US" sz="3000" spc="-150" dirty="0" smtClean="0"/>
              <a:t>The Condition Upon The Earth Before The Flood</a:t>
            </a:r>
            <a:endParaRPr lang="en-US" sz="3000" spc="-1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8991600" cy="5029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These </a:t>
            </a:r>
            <a:r>
              <a:rPr lang="en-US" sz="2400" dirty="0" smtClean="0"/>
              <a:t>verses </a:t>
            </a:r>
            <a:r>
              <a:rPr lang="en-US" sz="2400" dirty="0" smtClean="0"/>
              <a:t>give a description of complete corruption and great </a:t>
            </a:r>
            <a:r>
              <a:rPr lang="en-US" sz="2400" dirty="0" smtClean="0"/>
              <a:t>spiritual darkness</a:t>
            </a:r>
            <a:r>
              <a:rPr lang="en-US" sz="2400" dirty="0" smtClean="0"/>
              <a:t>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Men </a:t>
            </a:r>
            <a:r>
              <a:rPr lang="en-US" sz="2400" dirty="0" smtClean="0"/>
              <a:t>turned from God to their own ways.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The </a:t>
            </a:r>
            <a:r>
              <a:rPr lang="en-US" sz="2400" dirty="0" smtClean="0"/>
              <a:t>thoughts of their hearts </a:t>
            </a:r>
            <a:r>
              <a:rPr lang="en-US" sz="2400" dirty="0" smtClean="0"/>
              <a:t>were continually </a:t>
            </a:r>
            <a:r>
              <a:rPr lang="en-US" sz="2400" dirty="0" smtClean="0"/>
              <a:t>filled with sin.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The </a:t>
            </a:r>
            <a:r>
              <a:rPr lang="en-US" sz="2400" dirty="0" smtClean="0"/>
              <a:t>rejection of God produces godlessness.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When God’s Word </a:t>
            </a:r>
            <a:r>
              <a:rPr lang="en-US" sz="2400" dirty="0" smtClean="0"/>
              <a:t>is disregarded, spiritual chaos follows.</a:t>
            </a:r>
            <a:endParaRPr lang="en-US" sz="28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5: The Flood                    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A</a:t>
            </a:r>
            <a:r>
              <a:rPr lang="en-US" sz="3000" spc="-150" dirty="0" smtClean="0"/>
              <a:t>. </a:t>
            </a:r>
            <a:r>
              <a:rPr lang="en-US" sz="3000" spc="-150" dirty="0" smtClean="0"/>
              <a:t>The Condition Upon The Earth Before The Flood</a:t>
            </a:r>
            <a:endParaRPr lang="en-US" sz="3000" spc="-1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8991600" cy="5029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descendants of Cain became exceedingly wicked, and the </a:t>
            </a:r>
            <a:r>
              <a:rPr lang="en-US" sz="2400" dirty="0" smtClean="0"/>
              <a:t>descendants of </a:t>
            </a:r>
            <a:r>
              <a:rPr lang="en-US" sz="2400" dirty="0" smtClean="0"/>
              <a:t>Seth became apostate.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There </a:t>
            </a:r>
            <a:r>
              <a:rPr lang="en-US" sz="2400" dirty="0" smtClean="0"/>
              <a:t>had been a line of demarcation showing sharp </a:t>
            </a:r>
            <a:r>
              <a:rPr lang="en-US" sz="2400" dirty="0" smtClean="0"/>
              <a:t>contrast between </a:t>
            </a:r>
            <a:r>
              <a:rPr lang="en-US" sz="2400" dirty="0" smtClean="0"/>
              <a:t>the descendants of Cain and Seth.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They </a:t>
            </a:r>
            <a:r>
              <a:rPr lang="en-US" sz="2400" dirty="0" smtClean="0"/>
              <a:t>began to intermarry and intermingle</a:t>
            </a:r>
            <a:r>
              <a:rPr lang="en-US" sz="2400" dirty="0" smtClean="0"/>
              <a:t>. (</a:t>
            </a:r>
            <a:r>
              <a:rPr lang="en-US" sz="2400" dirty="0" smtClean="0"/>
              <a:t>See Genesis 6:2.) The sin and corruption that resulted merited judgment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r>
              <a:rPr lang="en-US" sz="2400" dirty="0" smtClean="0"/>
              <a:t>The Flood came as a result and </a:t>
            </a:r>
            <a:r>
              <a:rPr lang="en-US" sz="2400" dirty="0" smtClean="0"/>
              <a:t>took                            </a:t>
            </a:r>
            <a:r>
              <a:rPr lang="en-US" sz="2400" dirty="0" smtClean="0"/>
              <a:t>them all away. (See Matthew 24:39.)</a:t>
            </a:r>
            <a:endParaRPr lang="en-US" sz="28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5: The Flood                    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  <p:pic>
        <p:nvPicPr>
          <p:cNvPr id="6" name="Picture 5" descr="oceans_encyclopaedia_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72200" y="4419600"/>
            <a:ext cx="2590800" cy="1940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A</a:t>
            </a:r>
            <a:r>
              <a:rPr lang="en-US" sz="3000" spc="-150" dirty="0" smtClean="0"/>
              <a:t>. </a:t>
            </a:r>
            <a:r>
              <a:rPr lang="en-US" sz="3000" spc="-150" dirty="0" smtClean="0"/>
              <a:t>The Condition Upon The Earth Before The Flood</a:t>
            </a:r>
            <a:endParaRPr lang="en-US" sz="3000" spc="-1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" y="2286000"/>
            <a:ext cx="8991600" cy="5029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600" dirty="0" smtClean="0"/>
              <a:t>  Jesus </a:t>
            </a:r>
            <a:r>
              <a:rPr lang="en-US" sz="2600" dirty="0" smtClean="0"/>
              <a:t>compared the conditions existing before His second advent to those </a:t>
            </a:r>
            <a:r>
              <a:rPr lang="en-US" sz="2600" dirty="0" smtClean="0"/>
              <a:t>at the </a:t>
            </a:r>
            <a:r>
              <a:rPr lang="en-US" sz="2600" dirty="0" smtClean="0"/>
              <a:t>time of Noah. </a:t>
            </a:r>
            <a:endParaRPr lang="en-US" sz="2600" dirty="0" smtClean="0"/>
          </a:p>
          <a:p>
            <a:pPr algn="ctr">
              <a:buNone/>
            </a:pPr>
            <a:endParaRPr lang="en-US" sz="2600" dirty="0" smtClean="0"/>
          </a:p>
          <a:p>
            <a:pPr algn="ctr">
              <a:buNone/>
            </a:pPr>
            <a:r>
              <a:rPr lang="en-US" sz="2600" dirty="0" smtClean="0"/>
              <a:t>  As </a:t>
            </a:r>
            <a:r>
              <a:rPr lang="en-US" sz="2600" dirty="0" smtClean="0"/>
              <a:t>we study the conditions in the world today, we can </a:t>
            </a:r>
            <a:r>
              <a:rPr lang="en-US" sz="2600" dirty="0" smtClean="0"/>
              <a:t>understand that </a:t>
            </a:r>
            <a:r>
              <a:rPr lang="en-US" sz="2600" dirty="0" smtClean="0"/>
              <a:t>judgment will soon come.</a:t>
            </a:r>
            <a:endParaRPr lang="en-US" sz="26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5: The Flood                    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B. The Preacher Of Righteousness</a:t>
            </a:r>
            <a:endParaRPr lang="en-US" sz="3000" spc="-1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791200"/>
          </a:xfrm>
        </p:spPr>
        <p:txBody>
          <a:bodyPr>
            <a:normAutofit fontScale="85000" lnSpcReduction="10000"/>
          </a:bodyPr>
          <a:lstStyle/>
          <a:p>
            <a:r>
              <a:rPr lang="en-US" sz="2800" dirty="0" smtClean="0"/>
              <a:t>God </a:t>
            </a:r>
            <a:r>
              <a:rPr lang="en-US" sz="2800" dirty="0" smtClean="0"/>
              <a:t>always sees that there is a witness upon earth. </a:t>
            </a:r>
            <a:r>
              <a:rPr lang="en-US" sz="2800" dirty="0" smtClean="0"/>
              <a:t>After </a:t>
            </a:r>
            <a:r>
              <a:rPr lang="en-US" sz="2800" dirty="0" smtClean="0"/>
              <a:t>the translation of </a:t>
            </a:r>
            <a:r>
              <a:rPr lang="en-US" sz="2800" dirty="0" smtClean="0"/>
              <a:t>Enoch, He </a:t>
            </a:r>
            <a:r>
              <a:rPr lang="en-US" sz="2800" dirty="0" smtClean="0"/>
              <a:t>raised </a:t>
            </a:r>
            <a:r>
              <a:rPr lang="en-US" sz="2800" dirty="0" smtClean="0"/>
              <a:t>up Noah</a:t>
            </a:r>
            <a:r>
              <a:rPr lang="en-US" sz="2800" dirty="0" smtClean="0"/>
              <a:t>, a preacher of righteousness. 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When </a:t>
            </a:r>
            <a:r>
              <a:rPr lang="en-US" sz="2800" dirty="0" smtClean="0"/>
              <a:t>we consider the darkness of </a:t>
            </a:r>
            <a:r>
              <a:rPr lang="en-US" sz="2800" dirty="0" smtClean="0"/>
              <a:t>that hour</a:t>
            </a:r>
            <a:r>
              <a:rPr lang="en-US" sz="2800" dirty="0" smtClean="0"/>
              <a:t>, we can appreciate the character of Noah</a:t>
            </a:r>
            <a:r>
              <a:rPr lang="en-US" sz="2800" dirty="0" smtClean="0"/>
              <a:t>.</a:t>
            </a:r>
          </a:p>
          <a:p>
            <a:endParaRPr lang="en-US" sz="2800" dirty="0" smtClean="0">
              <a:solidFill>
                <a:srgbClr val="FFC000"/>
              </a:solidFill>
            </a:endParaRPr>
          </a:p>
          <a:p>
            <a:r>
              <a:rPr lang="en-US" sz="2800" dirty="0" smtClean="0"/>
              <a:t>Noah was described as follows</a:t>
            </a:r>
            <a:r>
              <a:rPr lang="en-US" sz="2800" dirty="0" smtClean="0"/>
              <a:t>:</a:t>
            </a:r>
          </a:p>
          <a:p>
            <a:endParaRPr lang="en-US" sz="900" dirty="0" smtClean="0">
              <a:solidFill>
                <a:srgbClr val="FFC000"/>
              </a:solidFill>
            </a:endParaRPr>
          </a:p>
          <a:p>
            <a:pPr lvl="1">
              <a:buNone/>
            </a:pPr>
            <a:r>
              <a:rPr lang="en-US" sz="2500" dirty="0" smtClean="0"/>
              <a:t>1. He found grace in the eyes of God. (See Genesis 6:8.) This </a:t>
            </a:r>
            <a:r>
              <a:rPr lang="en-US" sz="2500" dirty="0" smtClean="0"/>
              <a:t>meant that he </a:t>
            </a:r>
            <a:r>
              <a:rPr lang="en-US" sz="2500" dirty="0" smtClean="0"/>
              <a:t>had God’s favor and blessing.</a:t>
            </a:r>
          </a:p>
          <a:p>
            <a:pPr lvl="1">
              <a:buNone/>
            </a:pPr>
            <a:r>
              <a:rPr lang="en-US" sz="2500" dirty="0" smtClean="0"/>
              <a:t>2. He was a just man and perfect and walked with God. (See </a:t>
            </a:r>
            <a:r>
              <a:rPr lang="en-US" sz="2500" dirty="0" smtClean="0"/>
              <a:t>Genesis 6:9</a:t>
            </a:r>
            <a:r>
              <a:rPr lang="en-US" sz="2500" dirty="0" smtClean="0"/>
              <a:t>.) He had fellowship with God.</a:t>
            </a:r>
          </a:p>
          <a:p>
            <a:pPr lvl="1">
              <a:buNone/>
            </a:pPr>
            <a:r>
              <a:rPr lang="en-US" sz="2500" dirty="0" smtClean="0"/>
              <a:t>3. He was a man of godly fear and faith. (See Hebrews 11:7.)</a:t>
            </a:r>
          </a:p>
          <a:p>
            <a:pPr lvl="1">
              <a:buNone/>
            </a:pPr>
            <a:r>
              <a:rPr lang="en-US" sz="2500" dirty="0" smtClean="0"/>
              <a:t>4. He was a man of obedience. He obeyed God in every </a:t>
            </a:r>
            <a:r>
              <a:rPr lang="en-US" sz="2500" dirty="0" smtClean="0"/>
              <a:t>	   detail</a:t>
            </a:r>
            <a:r>
              <a:rPr lang="en-US" sz="2500" dirty="0" smtClean="0"/>
              <a:t>.</a:t>
            </a:r>
          </a:p>
          <a:p>
            <a:pPr lvl="1">
              <a:buNone/>
            </a:pPr>
            <a:r>
              <a:rPr lang="en-US" sz="2500" dirty="0" smtClean="0"/>
              <a:t>5. He saved his family.</a:t>
            </a:r>
            <a:endParaRPr lang="en-US" sz="25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5: The Flood                    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B. The Preacher Of Righteousness</a:t>
            </a:r>
            <a:endParaRPr lang="en-US" sz="3000" spc="-1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5791200"/>
          </a:xfrm>
        </p:spPr>
        <p:txBody>
          <a:bodyPr>
            <a:normAutofit fontScale="92500"/>
          </a:bodyPr>
          <a:lstStyle/>
          <a:p>
            <a:r>
              <a:rPr lang="en-US" sz="2400" dirty="0" smtClean="0"/>
              <a:t>The practical proof of Noah’s righteousness is that he did “according unto </a:t>
            </a:r>
            <a:r>
              <a:rPr lang="en-US" sz="2400" dirty="0" smtClean="0"/>
              <a:t>all that </a:t>
            </a:r>
            <a:r>
              <a:rPr lang="en-US" sz="2400" dirty="0" smtClean="0"/>
              <a:t>the Lord commanded him” (Genesis 7:6).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Obedience </a:t>
            </a:r>
            <a:r>
              <a:rPr lang="en-US" sz="2400" dirty="0" smtClean="0"/>
              <a:t>is the best testimony </a:t>
            </a:r>
            <a:r>
              <a:rPr lang="en-US" sz="2400" dirty="0" smtClean="0"/>
              <a:t>to righteousness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r>
              <a:rPr lang="en-US" sz="2400" dirty="0" smtClean="0"/>
              <a:t>The </a:t>
            </a:r>
            <a:r>
              <a:rPr lang="en-US" sz="2400" dirty="0" smtClean="0"/>
              <a:t>message that Noah preached was a warning of coming judgment.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The building </a:t>
            </a:r>
            <a:r>
              <a:rPr lang="en-US" sz="2400" dirty="0" smtClean="0"/>
              <a:t>of the ark was a message of salvation, but when no one heeded the </a:t>
            </a:r>
            <a:r>
              <a:rPr lang="en-US" sz="2400" dirty="0" smtClean="0"/>
              <a:t>message, it </a:t>
            </a:r>
            <a:r>
              <a:rPr lang="en-US" sz="2400" dirty="0" smtClean="0"/>
              <a:t>brought condemnation (Hebrews 11:7).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The obedient </a:t>
            </a:r>
            <a:r>
              <a:rPr lang="en-US" sz="2400" dirty="0" smtClean="0"/>
              <a:t>lives of the saints and the message of the coming of Jesus condemn </a:t>
            </a:r>
            <a:r>
              <a:rPr lang="en-US" sz="2400" dirty="0" smtClean="0"/>
              <a:t>the world </a:t>
            </a:r>
            <a:r>
              <a:rPr lang="en-US" sz="2400" dirty="0" smtClean="0"/>
              <a:t>that refuses to take heed.</a:t>
            </a:r>
            <a:endParaRPr lang="en-US" sz="25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5: The Flood                    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noahs-ark.jpg"/>
          <p:cNvPicPr>
            <a:picLocks noChangeAspect="1"/>
          </p:cNvPicPr>
          <p:nvPr/>
        </p:nvPicPr>
        <p:blipFill>
          <a:blip r:embed="rId3" cstate="print"/>
          <a:srcRect b="6706"/>
          <a:stretch>
            <a:fillRect/>
          </a:stretch>
        </p:blipFill>
        <p:spPr>
          <a:xfrm>
            <a:off x="2667000" y="152400"/>
            <a:ext cx="3733800" cy="2438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C. The Ark</a:t>
            </a:r>
            <a:endParaRPr lang="en-US" sz="3000" spc="-1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590800"/>
            <a:ext cx="9144000" cy="5791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ark was three hundred cubits in length, fifty cubits in breadth, and </a:t>
            </a:r>
            <a:r>
              <a:rPr lang="en-US" sz="2400" dirty="0" smtClean="0"/>
              <a:t>thirty cubits </a:t>
            </a:r>
            <a:r>
              <a:rPr lang="en-US" sz="2400" dirty="0" smtClean="0"/>
              <a:t>in height.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The </a:t>
            </a:r>
            <a:r>
              <a:rPr lang="en-US" sz="2400" dirty="0" smtClean="0"/>
              <a:t>cubit was about eighteen inches. Therefore, the ark was </a:t>
            </a:r>
            <a:r>
              <a:rPr lang="en-US" sz="2400" dirty="0" smtClean="0"/>
              <a:t>450 feet </a:t>
            </a:r>
            <a:r>
              <a:rPr lang="en-US" sz="2400" dirty="0" smtClean="0"/>
              <a:t>long, seventy-five feet wide, and forty-five feet high. 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It </a:t>
            </a:r>
            <a:r>
              <a:rPr lang="en-US" sz="2400" dirty="0" smtClean="0"/>
              <a:t>had no mast, sail, or rudder. It had three stories with </a:t>
            </a:r>
            <a:r>
              <a:rPr lang="en-US" sz="2400" dirty="0" smtClean="0"/>
              <a:t>one door </a:t>
            </a:r>
            <a:r>
              <a:rPr lang="en-US" sz="2400" dirty="0" smtClean="0"/>
              <a:t>on the side and one window on top.</a:t>
            </a:r>
            <a:endParaRPr lang="en-US" sz="24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5: The Flood                    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2169</TotalTime>
  <Words>1585</Words>
  <Application>Microsoft Office PowerPoint</Application>
  <PresentationFormat>On-screen Show (4:3)</PresentationFormat>
  <Paragraphs>172</Paragraphs>
  <Slides>18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Verve</vt:lpstr>
      <vt:lpstr>Genesis</vt:lpstr>
      <vt:lpstr> A. The Condition Upon The Earth Before The Flood</vt:lpstr>
      <vt:lpstr> A. The Condition Upon The Earth Before The Flood</vt:lpstr>
      <vt:lpstr> A. The Condition Upon The Earth Before The Flood</vt:lpstr>
      <vt:lpstr> A. The Condition Upon The Earth Before The Flood</vt:lpstr>
      <vt:lpstr> A. The Condition Upon The Earth Before The Flood</vt:lpstr>
      <vt:lpstr> B. The Preacher Of Righteousness</vt:lpstr>
      <vt:lpstr> B. The Preacher Of Righteousness</vt:lpstr>
      <vt:lpstr> C. The Ark</vt:lpstr>
      <vt:lpstr> C. The Ark</vt:lpstr>
      <vt:lpstr> D. The Flood</vt:lpstr>
      <vt:lpstr> D. The Flood</vt:lpstr>
      <vt:lpstr> D. The Flood</vt:lpstr>
      <vt:lpstr> D. The Flood</vt:lpstr>
      <vt:lpstr> E. God’s Covenant With Noah</vt:lpstr>
      <vt:lpstr> E. God’s Covenant With Noah</vt:lpstr>
      <vt:lpstr> E. God’s Covenant With Noah</vt:lpstr>
      <vt:lpstr> E. God’s Covenant With Noah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Alyssa</dc:creator>
  <cp:lastModifiedBy>Alyssa</cp:lastModifiedBy>
  <cp:revision>145</cp:revision>
  <dcterms:created xsi:type="dcterms:W3CDTF">2012-01-07T19:05:28Z</dcterms:created>
  <dcterms:modified xsi:type="dcterms:W3CDTF">2012-01-10T17:34:38Z</dcterms:modified>
</cp:coreProperties>
</file>