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9" r:id="rId4"/>
    <p:sldId id="258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1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9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D2CC2-CFE5-40B1-B5C7-61EC0DEBDEC3}" type="datetimeFigureOut">
              <a:rPr lang="fr-FR"/>
              <a:pPr>
                <a:defRPr/>
              </a:pPr>
              <a:t>7/31/12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30DE6-3DB4-450B-94F5-47B04D87BE1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F75BD-CFFB-4A9E-A453-7F0605439275}" type="datetimeFigureOut">
              <a:rPr lang="fr-FR"/>
              <a:pPr>
                <a:defRPr/>
              </a:pPr>
              <a:t>7/31/12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35AEE-AC7B-468D-AA93-7CFA73D0D5F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BEEBF-7B67-4F45-99F0-B1F3ADBB502D}" type="datetimeFigureOut">
              <a:rPr lang="fr-FR"/>
              <a:pPr>
                <a:defRPr/>
              </a:pPr>
              <a:t>7/31/12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2AA1B-D8B6-4A2D-B502-B3FA9AF35DC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A527B-8660-4095-B21B-F6ED087996A5}" type="datetimeFigureOut">
              <a:rPr lang="fr-FR"/>
              <a:pPr>
                <a:defRPr/>
              </a:pPr>
              <a:t>7/31/12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1567A-7171-4FFF-AC2C-32A082BF383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804FB-5749-4BC8-8CBE-F0B8DD53522F}" type="datetimeFigureOut">
              <a:rPr lang="fr-FR"/>
              <a:pPr>
                <a:defRPr/>
              </a:pPr>
              <a:t>7/31/12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3DF38-4D5C-4B17-860D-CAECE5224D5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C03CD-0847-44FD-A544-5EA8AEB7B837}" type="datetimeFigureOut">
              <a:rPr lang="fr-FR"/>
              <a:pPr>
                <a:defRPr/>
              </a:pPr>
              <a:t>7/31/12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11B40-35F2-4A68-A05C-B3DD4B368D6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21A33-F2F5-4BE9-9312-4B440E560B30}" type="datetimeFigureOut">
              <a:rPr lang="fr-FR"/>
              <a:pPr>
                <a:defRPr/>
              </a:pPr>
              <a:t>7/31/12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F6A16-9DA9-4E25-9EBA-6FEE8F8898A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2F117-02FC-4714-947B-96E099995D06}" type="datetimeFigureOut">
              <a:rPr lang="fr-FR"/>
              <a:pPr>
                <a:defRPr/>
              </a:pPr>
              <a:t>7/31/12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96B41-F86E-46E5-A09D-314A5B4FE23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929F8-2894-4791-9C70-F0ED9BF92547}" type="datetimeFigureOut">
              <a:rPr lang="fr-FR"/>
              <a:pPr>
                <a:defRPr/>
              </a:pPr>
              <a:t>7/31/12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1CCB-D2DA-4D5C-86D4-F01434417F0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51AA3-819F-4299-9D29-495525344B22}" type="datetimeFigureOut">
              <a:rPr lang="fr-FR"/>
              <a:pPr>
                <a:defRPr/>
              </a:pPr>
              <a:t>7/31/12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A03F7-BE44-47AD-90BA-F75A98A47EC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72070-034E-4281-81DB-1F2097AC6DAC}" type="datetimeFigureOut">
              <a:rPr lang="fr-FR"/>
              <a:pPr>
                <a:defRPr/>
              </a:pPr>
              <a:t>7/31/12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21E37-0C31-4FAF-B910-5AB0E6F2708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8DC321-37F0-4543-8DD7-58CB3610D8E3}" type="datetimeFigureOut">
              <a:rPr lang="fr-FR"/>
              <a:pPr>
                <a:defRPr/>
              </a:pPr>
              <a:t>7/31/12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569BC7-8811-4FED-BEB0-830C5B50C1B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eg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1115616" y="2600325"/>
            <a:ext cx="7804373" cy="8143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</a:rPr>
              <a:t>The Pentecostal Minister</a:t>
            </a: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2429048" y="3607296"/>
            <a:ext cx="6247408" cy="685800"/>
          </a:xfrm>
        </p:spPr>
        <p:txBody>
          <a:bodyPr/>
          <a:lstStyle/>
          <a:p>
            <a:pPr algn="l"/>
            <a:r>
              <a:rPr lang="en-US" sz="2400" i="1" dirty="0" smtClean="0">
                <a:solidFill>
                  <a:srgbClr val="481F15"/>
                </a:solidFill>
              </a:rPr>
              <a:t>Edited by J.L. Hall &amp; David K. Bernard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79712" y="226758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Global Association of Theological Studies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01317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Chapter 1: The Minister’s Personal Life </a:t>
            </a:r>
          </a:p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Part 1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Character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3652" y="1988840"/>
            <a:ext cx="9120348" cy="442912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353537"/>
                </a:solidFill>
              </a:rPr>
              <a:t>The minister’s private life with God is the secret of Christian Character, the source of power for service, the lifeline of all that the minister must be and do.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99792" y="11663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Global Association of Theological Studies</a:t>
            </a:r>
            <a:endParaRPr lang="en-US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2" descr="shutterstock_5541622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717032"/>
            <a:ext cx="4464496" cy="28885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43846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143125" y="274638"/>
            <a:ext cx="6543675" cy="1143000"/>
          </a:xfrm>
        </p:spPr>
        <p:txBody>
          <a:bodyPr/>
          <a:lstStyle/>
          <a:p>
            <a:r>
              <a:rPr lang="en-US" dirty="0" smtClean="0">
                <a:solidFill>
                  <a:srgbClr val="481F15"/>
                </a:solidFill>
              </a:rPr>
              <a:t>Character Continued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071688" y="1600200"/>
            <a:ext cx="661511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i="1" dirty="0" smtClean="0">
                <a:solidFill>
                  <a:srgbClr val="CA4B05"/>
                </a:solidFill>
              </a:rPr>
              <a:t>The inner life of the soul nourishes the outer life that everyone can see</a:t>
            </a:r>
            <a:r>
              <a:rPr lang="en-US" sz="2800" dirty="0" smtClean="0">
                <a:solidFill>
                  <a:srgbClr val="353537"/>
                </a:solidFill>
              </a:rPr>
              <a:t>. </a:t>
            </a:r>
          </a:p>
          <a:p>
            <a:pPr marL="0" indent="0">
              <a:buNone/>
            </a:pPr>
            <a:endParaRPr lang="en-US" sz="800" dirty="0">
              <a:solidFill>
                <a:srgbClr val="353537"/>
              </a:solidFill>
            </a:endParaRPr>
          </a:p>
          <a:p>
            <a:pPr marL="0" indent="0">
              <a:buNone/>
            </a:pPr>
            <a:r>
              <a:rPr lang="en-US" sz="2800" i="1" dirty="0" smtClean="0">
                <a:solidFill>
                  <a:srgbClr val="353537"/>
                </a:solidFill>
              </a:rPr>
              <a:t>Henry </a:t>
            </a:r>
            <a:r>
              <a:rPr lang="en-US" sz="2800" i="1" dirty="0" err="1" smtClean="0">
                <a:solidFill>
                  <a:srgbClr val="353537"/>
                </a:solidFill>
              </a:rPr>
              <a:t>Martyn</a:t>
            </a:r>
            <a:r>
              <a:rPr lang="en-US" sz="2800" i="1" dirty="0" smtClean="0">
                <a:solidFill>
                  <a:srgbClr val="353537"/>
                </a:solidFill>
              </a:rPr>
              <a:t> </a:t>
            </a:r>
            <a:r>
              <a:rPr lang="en-US" sz="2800" dirty="0" smtClean="0">
                <a:solidFill>
                  <a:srgbClr val="353537"/>
                </a:solidFill>
              </a:rPr>
              <a:t>wrote:</a:t>
            </a:r>
          </a:p>
          <a:p>
            <a:pPr marL="0" indent="0">
              <a:buNone/>
            </a:pPr>
            <a:endParaRPr lang="en-US" sz="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/>
              <a:t>“Let me be taught that the first great business </a:t>
            </a:r>
            <a:r>
              <a:rPr lang="en-US" sz="2400" dirty="0" smtClean="0"/>
              <a:t>on earth </a:t>
            </a:r>
            <a:r>
              <a:rPr lang="en-US" sz="2400" dirty="0"/>
              <a:t>is the sanctification of my own soul; so shall I </a:t>
            </a:r>
            <a:r>
              <a:rPr lang="en-US" sz="2400" dirty="0" smtClean="0"/>
              <a:t>be rendered </a:t>
            </a:r>
            <a:r>
              <a:rPr lang="en-US" sz="2400" dirty="0"/>
              <a:t>more capable of performing the duties of </a:t>
            </a:r>
            <a:r>
              <a:rPr lang="en-US" sz="2400" dirty="0" smtClean="0"/>
              <a:t>the ministry </a:t>
            </a:r>
            <a:r>
              <a:rPr lang="en-US" sz="2400" dirty="0"/>
              <a:t>in a holy solemn </a:t>
            </a:r>
            <a:r>
              <a:rPr lang="en-US" sz="2400" dirty="0" smtClean="0"/>
              <a:t>manner</a:t>
            </a:r>
            <a:r>
              <a:rPr lang="en-US" sz="2400" dirty="0"/>
              <a:t>.”</a:t>
            </a:r>
            <a:endParaRPr lang="en-US" sz="2400" dirty="0">
              <a:solidFill>
                <a:srgbClr val="353537"/>
              </a:solidFill>
            </a:endParaRPr>
          </a:p>
          <a:p>
            <a:endParaRPr lang="en-US" sz="2400" dirty="0" smtClean="0">
              <a:solidFill>
                <a:srgbClr val="35353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11663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Global Association of Theological Studies</a:t>
            </a:r>
            <a:endParaRPr lang="en-US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502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143125" y="274638"/>
            <a:ext cx="6543675" cy="1143000"/>
          </a:xfrm>
        </p:spPr>
        <p:txBody>
          <a:bodyPr/>
          <a:lstStyle/>
          <a:p>
            <a:r>
              <a:rPr lang="en-US" dirty="0" smtClean="0">
                <a:solidFill>
                  <a:srgbClr val="481F15"/>
                </a:solidFill>
              </a:rPr>
              <a:t>Character Continued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071688" y="1600200"/>
            <a:ext cx="6615112" cy="4525963"/>
          </a:xfrm>
        </p:spPr>
        <p:txBody>
          <a:bodyPr/>
          <a:lstStyle/>
          <a:p>
            <a:r>
              <a:rPr lang="en-US" sz="2800" dirty="0" smtClean="0">
                <a:solidFill>
                  <a:srgbClr val="CA4B05"/>
                </a:solidFill>
              </a:rPr>
              <a:t>Integrity</a:t>
            </a:r>
            <a:r>
              <a:rPr lang="en-US" sz="2800" dirty="0" smtClean="0">
                <a:solidFill>
                  <a:srgbClr val="353537"/>
                </a:solidFill>
              </a:rPr>
              <a:t> means whole, sound,  and unimpaired</a:t>
            </a:r>
          </a:p>
          <a:p>
            <a:pPr marL="0" indent="0">
              <a:buNone/>
            </a:pPr>
            <a:endParaRPr lang="en-US" sz="800" dirty="0" smtClean="0">
              <a:solidFill>
                <a:srgbClr val="353537"/>
              </a:solidFill>
            </a:endParaRPr>
          </a:p>
          <a:p>
            <a:r>
              <a:rPr lang="en-US" sz="2800" dirty="0" smtClean="0">
                <a:solidFill>
                  <a:srgbClr val="353537"/>
                </a:solidFill>
              </a:rPr>
              <a:t>Also means that a person is the same on the inside as he is on the outside.</a:t>
            </a:r>
          </a:p>
          <a:p>
            <a:pPr marL="0" indent="0">
              <a:buNone/>
            </a:pPr>
            <a:endParaRPr lang="en-US" sz="800" dirty="0" smtClean="0">
              <a:solidFill>
                <a:srgbClr val="353537"/>
              </a:solidFill>
            </a:endParaRPr>
          </a:p>
          <a:p>
            <a:r>
              <a:rPr lang="en-US" sz="2800" dirty="0" smtClean="0">
                <a:solidFill>
                  <a:srgbClr val="353537"/>
                </a:solidFill>
              </a:rPr>
              <a:t>Daniel, appointed a president over 120 ruling princes by King Darius, is great example of integrity. </a:t>
            </a:r>
          </a:p>
          <a:p>
            <a:pPr lvl="1"/>
            <a:r>
              <a:rPr lang="en-US" sz="2400" dirty="0" smtClean="0">
                <a:solidFill>
                  <a:srgbClr val="CA4B05"/>
                </a:solidFill>
              </a:rPr>
              <a:t>Daniel 6:4-5; 5:13-14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99792" y="11663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Global Association of Theological Studies</a:t>
            </a:r>
            <a:endParaRPr lang="en-US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87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7820677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4506">
            <a:off x="5270532" y="2652446"/>
            <a:ext cx="3727643" cy="4081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143125" y="274638"/>
            <a:ext cx="6543675" cy="1143000"/>
          </a:xfrm>
        </p:spPr>
        <p:txBody>
          <a:bodyPr/>
          <a:lstStyle/>
          <a:p>
            <a:r>
              <a:rPr lang="en-US" dirty="0" smtClean="0">
                <a:solidFill>
                  <a:srgbClr val="481F15"/>
                </a:solidFill>
              </a:rPr>
              <a:t>Character Continued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071688" y="1600200"/>
            <a:ext cx="6615112" cy="4525963"/>
          </a:xfrm>
        </p:spPr>
        <p:txBody>
          <a:bodyPr/>
          <a:lstStyle/>
          <a:p>
            <a:r>
              <a:rPr lang="en-US" sz="2800" dirty="0" smtClean="0">
                <a:solidFill>
                  <a:srgbClr val="353537"/>
                </a:solidFill>
              </a:rPr>
              <a:t>The ministry is a </a:t>
            </a:r>
            <a:r>
              <a:rPr lang="en-US" sz="2800" dirty="0" smtClean="0">
                <a:solidFill>
                  <a:srgbClr val="CA4B05"/>
                </a:solidFill>
              </a:rPr>
              <a:t>character</a:t>
            </a:r>
            <a:r>
              <a:rPr lang="en-US" sz="2800" dirty="0" smtClean="0">
                <a:solidFill>
                  <a:srgbClr val="353537"/>
                </a:solidFill>
              </a:rPr>
              <a:t> profession.</a:t>
            </a:r>
          </a:p>
          <a:p>
            <a:pPr marL="0" indent="0">
              <a:buNone/>
            </a:pPr>
            <a:endParaRPr lang="en-US" sz="800" dirty="0" smtClean="0">
              <a:solidFill>
                <a:srgbClr val="353537"/>
              </a:solidFill>
            </a:endParaRPr>
          </a:p>
          <a:p>
            <a:r>
              <a:rPr lang="en-US" sz="2800" dirty="0" smtClean="0">
                <a:solidFill>
                  <a:srgbClr val="353537"/>
                </a:solidFill>
              </a:rPr>
              <a:t>Uniqueness lies within our ministry to people is based on their confidence in our </a:t>
            </a:r>
            <a:r>
              <a:rPr lang="en-US" sz="2800" dirty="0" smtClean="0">
                <a:solidFill>
                  <a:srgbClr val="CA4B05"/>
                </a:solidFill>
              </a:rPr>
              <a:t>walk with God</a:t>
            </a:r>
            <a:r>
              <a:rPr lang="en-US" sz="2800" dirty="0" smtClean="0">
                <a:solidFill>
                  <a:srgbClr val="353537"/>
                </a:solidFill>
              </a:rPr>
              <a:t>.</a:t>
            </a:r>
            <a:endParaRPr lang="en-US" sz="800" dirty="0" smtClean="0">
              <a:solidFill>
                <a:srgbClr val="35353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11663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Global Association of Theological Studies</a:t>
            </a:r>
            <a:endParaRPr lang="en-US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214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143125" y="274638"/>
            <a:ext cx="6543675" cy="1143000"/>
          </a:xfrm>
        </p:spPr>
        <p:txBody>
          <a:bodyPr/>
          <a:lstStyle/>
          <a:p>
            <a:r>
              <a:rPr lang="en-US" dirty="0" smtClean="0">
                <a:solidFill>
                  <a:srgbClr val="481F15"/>
                </a:solidFill>
              </a:rPr>
              <a:t>Character Continued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071688" y="1600200"/>
            <a:ext cx="6615112" cy="4525963"/>
          </a:xfrm>
        </p:spPr>
        <p:txBody>
          <a:bodyPr/>
          <a:lstStyle/>
          <a:p>
            <a:r>
              <a:rPr lang="en-US" sz="2800" dirty="0">
                <a:solidFill>
                  <a:srgbClr val="353537"/>
                </a:solidFill>
              </a:rPr>
              <a:t>If those we serve have reason to </a:t>
            </a:r>
            <a:r>
              <a:rPr lang="en-US" sz="2800" dirty="0">
                <a:solidFill>
                  <a:srgbClr val="CA4B05"/>
                </a:solidFill>
              </a:rPr>
              <a:t>doubt</a:t>
            </a:r>
            <a:r>
              <a:rPr lang="en-US" sz="2800" dirty="0">
                <a:solidFill>
                  <a:srgbClr val="353537"/>
                </a:solidFill>
              </a:rPr>
              <a:t> our integrity, our ministry to them is finished</a:t>
            </a:r>
            <a:r>
              <a:rPr lang="en-US" sz="2800" dirty="0" smtClean="0">
                <a:solidFill>
                  <a:srgbClr val="353537"/>
                </a:solidFill>
              </a:rPr>
              <a:t>.</a:t>
            </a:r>
          </a:p>
          <a:p>
            <a:pPr marL="0" indent="0">
              <a:buNone/>
            </a:pPr>
            <a:endParaRPr lang="en-US" sz="800" dirty="0" smtClean="0">
              <a:solidFill>
                <a:srgbClr val="353537"/>
              </a:solidFill>
            </a:endParaRPr>
          </a:p>
          <a:p>
            <a:r>
              <a:rPr lang="en-US" sz="2800" dirty="0" smtClean="0">
                <a:solidFill>
                  <a:srgbClr val="353537"/>
                </a:solidFill>
              </a:rPr>
              <a:t>No one in Scriptures who had high visibility in ministry </a:t>
            </a:r>
            <a:r>
              <a:rPr lang="en-US" sz="2800" dirty="0" smtClean="0">
                <a:solidFill>
                  <a:srgbClr val="CA4B05"/>
                </a:solidFill>
              </a:rPr>
              <a:t>compromised</a:t>
            </a:r>
            <a:r>
              <a:rPr lang="en-US" sz="2800" dirty="0" smtClean="0">
                <a:solidFill>
                  <a:srgbClr val="353537"/>
                </a:solidFill>
              </a:rPr>
              <a:t> morally or ethically.</a:t>
            </a:r>
          </a:p>
          <a:p>
            <a:endParaRPr lang="en-US" sz="800" dirty="0" smtClean="0">
              <a:solidFill>
                <a:srgbClr val="353537"/>
              </a:solidFill>
            </a:endParaRPr>
          </a:p>
          <a:p>
            <a:r>
              <a:rPr lang="en-US" sz="2800" dirty="0" smtClean="0">
                <a:solidFill>
                  <a:srgbClr val="353537"/>
                </a:solidFill>
              </a:rPr>
              <a:t>David was left as King but did not hold the office of priest, and the sin still blemished his record (</a:t>
            </a:r>
            <a:r>
              <a:rPr lang="en-US" sz="2800" dirty="0" smtClean="0">
                <a:solidFill>
                  <a:srgbClr val="CA4B05"/>
                </a:solidFill>
              </a:rPr>
              <a:t>see also 1 Kings 15:5</a:t>
            </a:r>
            <a:r>
              <a:rPr lang="en-US" sz="2800" dirty="0" smtClean="0">
                <a:solidFill>
                  <a:srgbClr val="353537"/>
                </a:solidFill>
              </a:rPr>
              <a:t>).</a:t>
            </a:r>
            <a:endParaRPr lang="en-US" sz="800" dirty="0">
              <a:solidFill>
                <a:srgbClr val="353537"/>
              </a:solidFill>
            </a:endParaRPr>
          </a:p>
          <a:p>
            <a:pPr marL="0" indent="0">
              <a:buNone/>
            </a:pPr>
            <a:endParaRPr lang="en-US" sz="800" dirty="0" smtClean="0">
              <a:solidFill>
                <a:srgbClr val="35353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11663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Global Association of Theological Studies</a:t>
            </a:r>
            <a:endParaRPr lang="en-US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693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143125" y="274638"/>
            <a:ext cx="6543675" cy="1143000"/>
          </a:xfrm>
        </p:spPr>
        <p:txBody>
          <a:bodyPr/>
          <a:lstStyle/>
          <a:p>
            <a:r>
              <a:rPr lang="en-US" dirty="0" smtClean="0">
                <a:solidFill>
                  <a:srgbClr val="481F15"/>
                </a:solidFill>
              </a:rPr>
              <a:t>Character Continued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071688" y="1600200"/>
            <a:ext cx="6615112" cy="4525963"/>
          </a:xfrm>
        </p:spPr>
        <p:txBody>
          <a:bodyPr/>
          <a:lstStyle/>
          <a:p>
            <a:r>
              <a:rPr lang="en-US" sz="2800" dirty="0" smtClean="0">
                <a:solidFill>
                  <a:srgbClr val="CA4B05"/>
                </a:solidFill>
              </a:rPr>
              <a:t>Qualifications</a:t>
            </a:r>
            <a:r>
              <a:rPr lang="en-US" sz="2800" dirty="0" smtClean="0">
                <a:solidFill>
                  <a:srgbClr val="353537"/>
                </a:solidFill>
              </a:rPr>
              <a:t> of those who labor in the Lord are found in: </a:t>
            </a:r>
          </a:p>
          <a:p>
            <a:pPr lvl="1"/>
            <a:r>
              <a:rPr lang="en-US" sz="2400" dirty="0" smtClean="0">
                <a:solidFill>
                  <a:srgbClr val="CA4B05"/>
                </a:solidFill>
              </a:rPr>
              <a:t>I Timothy 3</a:t>
            </a:r>
          </a:p>
          <a:p>
            <a:pPr lvl="1"/>
            <a:r>
              <a:rPr lang="en-US" sz="2400" dirty="0" smtClean="0">
                <a:solidFill>
                  <a:srgbClr val="CA4B05"/>
                </a:solidFill>
              </a:rPr>
              <a:t>Titus 1</a:t>
            </a:r>
          </a:p>
          <a:p>
            <a:pPr marL="457200" lvl="1" indent="0">
              <a:buNone/>
            </a:pPr>
            <a:endParaRPr lang="en-US" sz="800" dirty="0" smtClean="0">
              <a:solidFill>
                <a:srgbClr val="CA4B05"/>
              </a:solidFill>
            </a:endParaRPr>
          </a:p>
          <a:p>
            <a:r>
              <a:rPr lang="en-US" sz="2800" dirty="0" smtClean="0">
                <a:solidFill>
                  <a:srgbClr val="CA4B05"/>
                </a:solidFill>
              </a:rPr>
              <a:t>Flaws</a:t>
            </a:r>
            <a:r>
              <a:rPr lang="en-US" sz="2800" dirty="0" smtClean="0">
                <a:solidFill>
                  <a:srgbClr val="353537"/>
                </a:solidFill>
              </a:rPr>
              <a:t> of character that may be unknown to anyone will bleed through and affect what a minister says.</a:t>
            </a:r>
            <a:endParaRPr lang="en-US" sz="2800" dirty="0">
              <a:solidFill>
                <a:srgbClr val="353537"/>
              </a:solidFill>
            </a:endParaRPr>
          </a:p>
          <a:p>
            <a:pPr marL="0" indent="0">
              <a:buNone/>
            </a:pPr>
            <a:endParaRPr lang="en-US" sz="800" dirty="0" smtClean="0">
              <a:solidFill>
                <a:srgbClr val="35353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11663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Global Association of Theological Studies</a:t>
            </a:r>
            <a:endParaRPr lang="en-US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784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143125" y="274638"/>
            <a:ext cx="6543675" cy="1143000"/>
          </a:xfrm>
        </p:spPr>
        <p:txBody>
          <a:bodyPr/>
          <a:lstStyle/>
          <a:p>
            <a:r>
              <a:rPr lang="en-US" dirty="0" smtClean="0">
                <a:solidFill>
                  <a:srgbClr val="481F15"/>
                </a:solidFill>
              </a:rPr>
              <a:t>Character Continued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195736" y="1639341"/>
            <a:ext cx="365244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dirty="0"/>
              <a:t>Preachers are </a:t>
            </a:r>
            <a:r>
              <a:rPr lang="en-US" sz="2800" dirty="0" smtClean="0"/>
              <a:t>not lecturers</a:t>
            </a:r>
            <a:r>
              <a:rPr lang="en-US" sz="2800" dirty="0"/>
              <a:t>, who can speak on topics that are remote </a:t>
            </a:r>
            <a:r>
              <a:rPr lang="en-US" sz="2800" dirty="0" smtClean="0"/>
              <a:t>from their </a:t>
            </a:r>
            <a:r>
              <a:rPr lang="en-US" sz="2800" dirty="0"/>
              <a:t>own experience and belief; </a:t>
            </a:r>
            <a:r>
              <a:rPr lang="en-US" sz="2800" dirty="0" smtClean="0"/>
              <a:t>they </a:t>
            </a:r>
            <a:r>
              <a:rPr lang="en-US" sz="2800" dirty="0"/>
              <a:t>must be </a:t>
            </a:r>
            <a:r>
              <a:rPr lang="en-US" sz="2800" dirty="0" smtClean="0"/>
              <a:t>personally committed </a:t>
            </a:r>
            <a:r>
              <a:rPr lang="en-US" sz="2800" dirty="0"/>
              <a:t>to their message</a:t>
            </a:r>
            <a:r>
              <a:rPr lang="en-US" sz="2800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99792" y="11663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Global Association of Theological Studies</a:t>
            </a:r>
            <a:endParaRPr lang="en-US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332" y="1940024"/>
            <a:ext cx="2324100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8601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143125" y="274638"/>
            <a:ext cx="6543675" cy="1143000"/>
          </a:xfrm>
        </p:spPr>
        <p:txBody>
          <a:bodyPr/>
          <a:lstStyle/>
          <a:p>
            <a:r>
              <a:rPr lang="en-US" dirty="0" smtClean="0">
                <a:solidFill>
                  <a:srgbClr val="481F15"/>
                </a:solidFill>
              </a:rPr>
              <a:t>Character Continued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071688" y="1600200"/>
            <a:ext cx="661511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solidFill>
                  <a:srgbClr val="CA4B05"/>
                </a:solidFill>
              </a:rPr>
              <a:t>Charles Spurgeon </a:t>
            </a:r>
            <a:r>
              <a:rPr lang="en-US" sz="2800" dirty="0" smtClean="0"/>
              <a:t>wrote:</a:t>
            </a:r>
          </a:p>
          <a:p>
            <a:pPr marL="0" indent="0" algn="ctr">
              <a:buNone/>
            </a:pPr>
            <a:endParaRPr lang="en-US" sz="2400" i="1" dirty="0" smtClean="0"/>
          </a:p>
          <a:p>
            <a:pPr marL="0" indent="0" algn="ctr">
              <a:buNone/>
            </a:pPr>
            <a:r>
              <a:rPr lang="en-US" sz="2400" i="1" dirty="0" smtClean="0"/>
              <a:t>A </a:t>
            </a:r>
            <a:r>
              <a:rPr lang="en-US" sz="2400" i="1" dirty="0"/>
              <a:t>graceless pastor is a blind man elected to a </a:t>
            </a:r>
            <a:r>
              <a:rPr lang="en-US" sz="2400" i="1" dirty="0" smtClean="0"/>
              <a:t>professorship of </a:t>
            </a:r>
            <a:r>
              <a:rPr lang="en-US" sz="2400" i="1" dirty="0"/>
              <a:t>optics</a:t>
            </a:r>
            <a:r>
              <a:rPr lang="en-US" sz="2400" i="1" dirty="0" smtClean="0"/>
              <a:t>, philosophizing </a:t>
            </a:r>
            <a:r>
              <a:rPr lang="en-US" sz="2400" i="1" dirty="0"/>
              <a:t>upon light </a:t>
            </a:r>
            <a:r>
              <a:rPr lang="en-US" sz="2400" i="1" dirty="0" smtClean="0"/>
              <a:t>and vision </a:t>
            </a:r>
            <a:r>
              <a:rPr lang="en-US" sz="2400" i="1" dirty="0"/>
              <a:t>while he himself is absolutely in the dark! He </a:t>
            </a:r>
            <a:r>
              <a:rPr lang="en-US" sz="2400" i="1" dirty="0" smtClean="0"/>
              <a:t>is </a:t>
            </a:r>
            <a:r>
              <a:rPr lang="en-US" sz="2400" i="1" dirty="0"/>
              <a:t>a dumb man elevated to the chair </a:t>
            </a:r>
            <a:r>
              <a:rPr lang="en-US" sz="2400" i="1" dirty="0" smtClean="0"/>
              <a:t>of music</a:t>
            </a:r>
            <a:r>
              <a:rPr lang="en-US" sz="2400" i="1" dirty="0"/>
              <a:t>; a </a:t>
            </a:r>
            <a:r>
              <a:rPr lang="en-US" sz="2400" i="1" dirty="0" smtClean="0"/>
              <a:t>deaf man </a:t>
            </a:r>
            <a:r>
              <a:rPr lang="en-US" sz="2400" i="1" dirty="0"/>
              <a:t>fluent upon symphonies and harmonies. He is </a:t>
            </a:r>
            <a:r>
              <a:rPr lang="en-US" sz="2400" i="1" dirty="0" smtClean="0"/>
              <a:t>a mole </a:t>
            </a:r>
            <a:r>
              <a:rPr lang="en-US" sz="2400" i="1" dirty="0"/>
              <a:t>professing to educate eaglets; a limpet </a:t>
            </a:r>
            <a:r>
              <a:rPr lang="en-US" sz="2400" i="1" dirty="0" smtClean="0"/>
              <a:t>elected to </a:t>
            </a:r>
            <a:r>
              <a:rPr lang="en-US" sz="2400" i="1" dirty="0"/>
              <a:t>preside over angels.</a:t>
            </a:r>
            <a:endParaRPr lang="en-US" sz="2400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699792" y="11663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Global Association of Theological Studies</a:t>
            </a:r>
            <a:endParaRPr lang="en-US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841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143125" y="274638"/>
            <a:ext cx="6543675" cy="1143000"/>
          </a:xfrm>
        </p:spPr>
        <p:txBody>
          <a:bodyPr/>
          <a:lstStyle/>
          <a:p>
            <a:r>
              <a:rPr lang="en-US" dirty="0" smtClean="0">
                <a:solidFill>
                  <a:srgbClr val="481F15"/>
                </a:solidFill>
              </a:rPr>
              <a:t>Character Continued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071688" y="1600200"/>
            <a:ext cx="6615112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CA4B05"/>
                </a:solidFill>
              </a:rPr>
              <a:t>Paul</a:t>
            </a:r>
            <a:r>
              <a:rPr lang="en-US" sz="2800" dirty="0" smtClean="0"/>
              <a:t> admonishes:</a:t>
            </a:r>
          </a:p>
          <a:p>
            <a:pPr marL="0" indent="0" algn="ctr">
              <a:buNone/>
            </a:pPr>
            <a:endParaRPr lang="en-US" sz="800" i="1" dirty="0" smtClean="0"/>
          </a:p>
          <a:p>
            <a:r>
              <a:rPr lang="en-US" sz="2400" dirty="0"/>
              <a:t>“Take heed therefore unto yourselves, and </a:t>
            </a:r>
            <a:r>
              <a:rPr lang="en-US" sz="2400" dirty="0" smtClean="0"/>
              <a:t>to all </a:t>
            </a:r>
            <a:r>
              <a:rPr lang="en-US" sz="2400" dirty="0"/>
              <a:t>the flock, over the which the Holy Ghost hath </a:t>
            </a:r>
            <a:r>
              <a:rPr lang="en-US" sz="2400" dirty="0" smtClean="0"/>
              <a:t>made you </a:t>
            </a:r>
            <a:r>
              <a:rPr lang="en-US" sz="2400" dirty="0"/>
              <a:t>overseers, to feed the church of God, which he </a:t>
            </a:r>
            <a:r>
              <a:rPr lang="en-US" sz="2400" dirty="0" smtClean="0"/>
              <a:t>hath purchased </a:t>
            </a:r>
            <a:r>
              <a:rPr lang="en-US" sz="2400" dirty="0"/>
              <a:t>with his own blood.</a:t>
            </a:r>
            <a:r>
              <a:rPr lang="en-US" sz="2400" dirty="0" smtClean="0"/>
              <a:t>” (</a:t>
            </a:r>
            <a:r>
              <a:rPr lang="en-US" sz="2400" dirty="0" smtClean="0">
                <a:solidFill>
                  <a:srgbClr val="CA4B05"/>
                </a:solidFill>
              </a:rPr>
              <a:t>Acts 20:28</a:t>
            </a:r>
            <a:r>
              <a:rPr lang="en-US" sz="2400" dirty="0" smtClean="0"/>
              <a:t>).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2400" dirty="0"/>
              <a:t>“Giving no </a:t>
            </a:r>
            <a:r>
              <a:rPr lang="en-US" sz="2400" dirty="0" smtClean="0"/>
              <a:t>offence in </a:t>
            </a:r>
            <a:r>
              <a:rPr lang="en-US" sz="2400" dirty="0"/>
              <a:t>any thing, that the ministry be not blamed.</a:t>
            </a:r>
            <a:r>
              <a:rPr lang="en-US" sz="2400" dirty="0" smtClean="0"/>
              <a:t>” (</a:t>
            </a:r>
            <a:r>
              <a:rPr lang="en-US" sz="2400" dirty="0" smtClean="0">
                <a:solidFill>
                  <a:srgbClr val="CA4B05"/>
                </a:solidFill>
              </a:rPr>
              <a:t>II Cor. 6:3</a:t>
            </a:r>
            <a:r>
              <a:rPr lang="en-US" sz="2400" dirty="0" smtClean="0"/>
              <a:t>).</a:t>
            </a:r>
            <a:endParaRPr lang="en-US" sz="2400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699792" y="11663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Global Association of Theological Studies</a:t>
            </a:r>
            <a:endParaRPr lang="en-US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382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The Minister’s Personal Life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99792" y="11663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Global Association of Theological Studies</a:t>
            </a:r>
            <a:endParaRPr lang="en-US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1331640" y="509431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21599971" lon="0" rev="0"/>
              </a:camera>
              <a:lightRig rig="threePt" dir="t"/>
            </a:scene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2000" b="1" dirty="0" smtClean="0">
                <a:solidFill>
                  <a:srgbClr val="1E1C11">
                    <a:alpha val="15000"/>
                  </a:srgbClr>
                </a:solidFill>
              </a:rPr>
              <a:t>End Part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908720"/>
            <a:ext cx="3312368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62065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The Minister’s Personal Life</a:t>
            </a: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64171"/>
            <a:ext cx="8229600" cy="4429125"/>
          </a:xfrm>
        </p:spPr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sz="2800" b="1" dirty="0" smtClean="0">
                <a:solidFill>
                  <a:srgbClr val="37373A"/>
                </a:solidFill>
              </a:rPr>
              <a:t>Calling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b="1" dirty="0" smtClean="0">
                <a:solidFill>
                  <a:srgbClr val="37373A"/>
                </a:solidFill>
              </a:rPr>
              <a:t>Character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smtClean="0">
                <a:solidFill>
                  <a:srgbClr val="37373A"/>
                </a:solidFill>
              </a:rPr>
              <a:t>Devotional Life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smtClean="0">
                <a:solidFill>
                  <a:srgbClr val="37373A"/>
                </a:solidFill>
              </a:rPr>
              <a:t>Fellowship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smtClean="0">
                <a:solidFill>
                  <a:srgbClr val="37373A"/>
                </a:solidFill>
              </a:rPr>
              <a:t>Priorities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smtClean="0">
                <a:solidFill>
                  <a:srgbClr val="37373A"/>
                </a:solidFill>
              </a:rPr>
              <a:t>Self-Discipline and Self-Motivation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smtClean="0">
                <a:solidFill>
                  <a:srgbClr val="37373A"/>
                </a:solidFill>
              </a:rPr>
              <a:t>Continuing Education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smtClean="0">
                <a:solidFill>
                  <a:srgbClr val="37373A"/>
                </a:solidFill>
              </a:rPr>
              <a:t>Stewardship of the Body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smtClean="0">
                <a:solidFill>
                  <a:srgbClr val="37373A"/>
                </a:solidFill>
              </a:rPr>
              <a:t>Pitfalls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99792" y="11663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Global Association of Theological Studies</a:t>
            </a:r>
            <a:endParaRPr lang="en-US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119675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2">
                    <a:lumMod val="10000"/>
                  </a:schemeClr>
                </a:solidFill>
              </a:rPr>
              <a:t>By Cleveland M. Becton</a:t>
            </a:r>
            <a:endParaRPr lang="en-US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2535088" y="509431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21599971" lon="0" rev="0"/>
              </a:camera>
              <a:lightRig rig="threePt" dir="t"/>
            </a:scene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2000" b="1" dirty="0" smtClean="0">
                <a:solidFill>
                  <a:srgbClr val="1E1C11">
                    <a:alpha val="15000"/>
                  </a:srgbClr>
                </a:solidFill>
              </a:rPr>
              <a:t>Part 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Calling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024211"/>
            <a:ext cx="8229600" cy="442912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353537"/>
                </a:solidFill>
              </a:rPr>
              <a:t>Preacher’s supreme task upon earth is to minister to the </a:t>
            </a:r>
            <a:r>
              <a:rPr lang="en-US" dirty="0" smtClean="0">
                <a:solidFill>
                  <a:srgbClr val="CA4B05"/>
                </a:solidFill>
              </a:rPr>
              <a:t>needs</a:t>
            </a:r>
            <a:r>
              <a:rPr lang="en-US" dirty="0" smtClean="0">
                <a:solidFill>
                  <a:srgbClr val="353537"/>
                </a:solidFill>
              </a:rPr>
              <a:t> of the world and presenting the </a:t>
            </a:r>
            <a:r>
              <a:rPr lang="en-US" dirty="0" smtClean="0">
                <a:solidFill>
                  <a:srgbClr val="CA4B05"/>
                </a:solidFill>
              </a:rPr>
              <a:t>gospel</a:t>
            </a:r>
            <a:r>
              <a:rPr lang="en-US" dirty="0" smtClean="0">
                <a:solidFill>
                  <a:srgbClr val="353537"/>
                </a:solidFill>
              </a:rPr>
              <a:t> to the lost and dying.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99792" y="11663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Global Association of Theological Studies</a:t>
            </a:r>
            <a:endParaRPr lang="en-US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3728" y="3793934"/>
            <a:ext cx="4773938" cy="306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143125" y="274638"/>
            <a:ext cx="6543675" cy="1143000"/>
          </a:xfrm>
        </p:spPr>
        <p:txBody>
          <a:bodyPr/>
          <a:lstStyle/>
          <a:p>
            <a:r>
              <a:rPr lang="en-US" dirty="0" smtClean="0">
                <a:solidFill>
                  <a:srgbClr val="481F15"/>
                </a:solidFill>
              </a:rPr>
              <a:t>Calling Continued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071688" y="1600200"/>
            <a:ext cx="6615112" cy="4525963"/>
          </a:xfrm>
        </p:spPr>
        <p:txBody>
          <a:bodyPr/>
          <a:lstStyle/>
          <a:p>
            <a:r>
              <a:rPr lang="en-US" sz="2800" dirty="0" smtClean="0">
                <a:solidFill>
                  <a:srgbClr val="353537"/>
                </a:solidFill>
              </a:rPr>
              <a:t>A person cannot learn how to be a preacher.</a:t>
            </a:r>
          </a:p>
          <a:p>
            <a:pPr marL="0" indent="0">
              <a:buNone/>
            </a:pPr>
            <a:endParaRPr lang="en-US" sz="2800" dirty="0" smtClean="0">
              <a:solidFill>
                <a:srgbClr val="353537"/>
              </a:solidFill>
            </a:endParaRPr>
          </a:p>
          <a:p>
            <a:r>
              <a:rPr lang="en-US" sz="2800" dirty="0" smtClean="0">
                <a:solidFill>
                  <a:srgbClr val="353537"/>
                </a:solidFill>
              </a:rPr>
              <a:t>Preacher must have a sense of calling and respect for the bidding of the Master.</a:t>
            </a:r>
          </a:p>
          <a:p>
            <a:pPr lvl="1"/>
            <a:r>
              <a:rPr lang="en-US" sz="2400" dirty="0" smtClean="0">
                <a:solidFill>
                  <a:srgbClr val="CA4B05"/>
                </a:solidFill>
              </a:rPr>
              <a:t>Matthew 20:28</a:t>
            </a:r>
          </a:p>
          <a:p>
            <a:pPr lvl="1"/>
            <a:endParaRPr lang="en-US" sz="2000" dirty="0">
              <a:solidFill>
                <a:srgbClr val="353537"/>
              </a:solidFill>
            </a:endParaRPr>
          </a:p>
          <a:p>
            <a:r>
              <a:rPr lang="en-US" sz="2800" dirty="0" smtClean="0">
                <a:solidFill>
                  <a:srgbClr val="353537"/>
                </a:solidFill>
              </a:rPr>
              <a:t>The apostle Paul’s sense of calling</a:t>
            </a:r>
          </a:p>
          <a:p>
            <a:pPr lvl="1"/>
            <a:r>
              <a:rPr lang="en-US" sz="2400" dirty="0" smtClean="0">
                <a:solidFill>
                  <a:srgbClr val="CA4B05"/>
                </a:solidFill>
              </a:rPr>
              <a:t>Galatians 1:15-16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99792" y="11663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Global Association of Theological Studies</a:t>
            </a:r>
            <a:endParaRPr lang="en-US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143125" y="274638"/>
            <a:ext cx="6543675" cy="1143000"/>
          </a:xfrm>
        </p:spPr>
        <p:txBody>
          <a:bodyPr/>
          <a:lstStyle/>
          <a:p>
            <a:r>
              <a:rPr lang="en-US" dirty="0" smtClean="0">
                <a:solidFill>
                  <a:srgbClr val="481F15"/>
                </a:solidFill>
              </a:rPr>
              <a:t>Calling Continued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071688" y="1600200"/>
            <a:ext cx="6615112" cy="4525963"/>
          </a:xfrm>
        </p:spPr>
        <p:txBody>
          <a:bodyPr/>
          <a:lstStyle/>
          <a:p>
            <a:r>
              <a:rPr lang="en-US" sz="2800" dirty="0" smtClean="0">
                <a:solidFill>
                  <a:srgbClr val="353537"/>
                </a:solidFill>
              </a:rPr>
              <a:t>Minister must be sure of his “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divine call</a:t>
            </a:r>
            <a:r>
              <a:rPr lang="en-US" sz="2800" dirty="0" smtClean="0">
                <a:solidFill>
                  <a:srgbClr val="353537"/>
                </a:solidFill>
              </a:rPr>
              <a:t>”.</a:t>
            </a:r>
          </a:p>
          <a:p>
            <a:endParaRPr lang="en-US" sz="2800" dirty="0">
              <a:solidFill>
                <a:srgbClr val="353537"/>
              </a:solidFill>
            </a:endParaRPr>
          </a:p>
          <a:p>
            <a:pPr marL="0" indent="0" algn="ctr">
              <a:buNone/>
            </a:pPr>
            <a:r>
              <a:rPr lang="en-US" sz="2800" dirty="0"/>
              <a:t>A true </a:t>
            </a:r>
            <a:r>
              <a:rPr lang="en-US" sz="2800" dirty="0" smtClean="0"/>
              <a:t>minister does </a:t>
            </a:r>
            <a:r>
              <a:rPr lang="en-US" sz="2800" dirty="0"/>
              <a:t>not labor for plaudits of men but for the </a:t>
            </a:r>
            <a:r>
              <a:rPr lang="en-US" sz="2800" dirty="0">
                <a:solidFill>
                  <a:srgbClr val="CA4B05"/>
                </a:solidFill>
              </a:rPr>
              <a:t>approval </a:t>
            </a:r>
            <a:r>
              <a:rPr lang="en-US" sz="2800" dirty="0" smtClean="0">
                <a:solidFill>
                  <a:srgbClr val="CA4B05"/>
                </a:solidFill>
              </a:rPr>
              <a:t>of God</a:t>
            </a:r>
            <a:r>
              <a:rPr lang="en-US" sz="2800" dirty="0"/>
              <a:t>; only eternity will reveal what he has </a:t>
            </a:r>
            <a:r>
              <a:rPr lang="en-US" sz="2800" dirty="0" smtClean="0"/>
              <a:t>1actually </a:t>
            </a:r>
            <a:r>
              <a:rPr lang="en-US" sz="2800" dirty="0"/>
              <a:t>accomplished</a:t>
            </a:r>
            <a:r>
              <a:rPr lang="en-US" sz="2800" dirty="0" smtClean="0"/>
              <a:t>.</a:t>
            </a:r>
          </a:p>
          <a:p>
            <a:pPr marL="0" indent="0" algn="ctr">
              <a:buNone/>
            </a:pPr>
            <a:endParaRPr lang="en-US" sz="2800" dirty="0">
              <a:solidFill>
                <a:srgbClr val="353537"/>
              </a:solidFill>
            </a:endParaRPr>
          </a:p>
          <a:p>
            <a:endParaRPr lang="en-US" sz="2400" dirty="0" smtClean="0">
              <a:solidFill>
                <a:srgbClr val="35353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11663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Global Association of Theological Studies</a:t>
            </a:r>
            <a:endParaRPr lang="en-US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695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486">
            <a:off x="5004009" y="4107688"/>
            <a:ext cx="3289300" cy="246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143125" y="274638"/>
            <a:ext cx="6543675" cy="1143000"/>
          </a:xfrm>
        </p:spPr>
        <p:txBody>
          <a:bodyPr/>
          <a:lstStyle/>
          <a:p>
            <a:r>
              <a:rPr lang="en-US" dirty="0" smtClean="0">
                <a:solidFill>
                  <a:srgbClr val="481F15"/>
                </a:solidFill>
              </a:rPr>
              <a:t>Calling Continued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1907704" y="1412776"/>
            <a:ext cx="6676776" cy="4525963"/>
          </a:xfrm>
        </p:spPr>
        <p:txBody>
          <a:bodyPr/>
          <a:lstStyle/>
          <a:p>
            <a:r>
              <a:rPr lang="en-US" sz="2800" dirty="0" smtClean="0">
                <a:solidFill>
                  <a:srgbClr val="353537"/>
                </a:solidFill>
              </a:rPr>
              <a:t>Samuel’s story illustrates hearing and responding to the voice of God.</a:t>
            </a:r>
          </a:p>
          <a:p>
            <a:pPr lvl="1"/>
            <a:r>
              <a:rPr lang="en-US" sz="2400" dirty="0" smtClean="0">
                <a:solidFill>
                  <a:srgbClr val="CA4B05"/>
                </a:solidFill>
              </a:rPr>
              <a:t>I Samuel 3:1</a:t>
            </a:r>
          </a:p>
          <a:p>
            <a:pPr marL="457200" lvl="1" indent="0">
              <a:buNone/>
            </a:pPr>
            <a:endParaRPr lang="en-US" sz="800" dirty="0" smtClean="0">
              <a:solidFill>
                <a:srgbClr val="353537"/>
              </a:solidFill>
            </a:endParaRPr>
          </a:p>
          <a:p>
            <a:r>
              <a:rPr lang="en-US" sz="2800" dirty="0" smtClean="0"/>
              <a:t>Samuel hears a voice three times, until Eli realizes it was God and then tells Samuel how to respond.</a:t>
            </a:r>
          </a:p>
          <a:p>
            <a:pPr lvl="1"/>
            <a:r>
              <a:rPr lang="en-US" sz="2400" dirty="0" smtClean="0">
                <a:solidFill>
                  <a:srgbClr val="CA4B05"/>
                </a:solidFill>
              </a:rPr>
              <a:t>I Samuel 3:10</a:t>
            </a:r>
          </a:p>
          <a:p>
            <a:pPr marL="0" indent="0" algn="ctr">
              <a:buNone/>
            </a:pPr>
            <a:endParaRPr lang="en-US" sz="2800" dirty="0">
              <a:solidFill>
                <a:srgbClr val="353537"/>
              </a:solidFill>
            </a:endParaRPr>
          </a:p>
          <a:p>
            <a:endParaRPr lang="en-US" sz="2400" dirty="0" smtClean="0">
              <a:solidFill>
                <a:srgbClr val="35353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11663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Global Association of Theological Studies</a:t>
            </a:r>
            <a:endParaRPr lang="en-US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265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143125" y="274638"/>
            <a:ext cx="6543675" cy="1143000"/>
          </a:xfrm>
        </p:spPr>
        <p:txBody>
          <a:bodyPr/>
          <a:lstStyle/>
          <a:p>
            <a:r>
              <a:rPr lang="en-US" dirty="0" smtClean="0">
                <a:solidFill>
                  <a:srgbClr val="481F15"/>
                </a:solidFill>
              </a:rPr>
              <a:t>Calling Continued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071688" y="1600200"/>
            <a:ext cx="6615112" cy="4525963"/>
          </a:xfrm>
        </p:spPr>
        <p:txBody>
          <a:bodyPr/>
          <a:lstStyle/>
          <a:p>
            <a:r>
              <a:rPr lang="en-US" sz="2800" dirty="0" smtClean="0">
                <a:solidFill>
                  <a:srgbClr val="353537"/>
                </a:solidFill>
              </a:rPr>
              <a:t>God </a:t>
            </a:r>
            <a:r>
              <a:rPr lang="en-US" sz="2800" dirty="0" smtClean="0">
                <a:solidFill>
                  <a:srgbClr val="CA4B05"/>
                </a:solidFill>
              </a:rPr>
              <a:t>does not always </a:t>
            </a:r>
            <a:r>
              <a:rPr lang="en-US" sz="2800" dirty="0" smtClean="0">
                <a:solidFill>
                  <a:srgbClr val="353537"/>
                </a:solidFill>
              </a:rPr>
              <a:t>grant an audible voice or grand experience but speaks with us through His word and other ways.</a:t>
            </a:r>
          </a:p>
          <a:p>
            <a:pPr marL="0" indent="0">
              <a:buNone/>
            </a:pPr>
            <a:endParaRPr lang="en-US" sz="2800" dirty="0" smtClean="0">
              <a:solidFill>
                <a:srgbClr val="353537"/>
              </a:solidFill>
            </a:endParaRPr>
          </a:p>
          <a:p>
            <a:r>
              <a:rPr lang="en-US" sz="2800" dirty="0" smtClean="0">
                <a:solidFill>
                  <a:srgbClr val="353537"/>
                </a:solidFill>
              </a:rPr>
              <a:t>The “</a:t>
            </a:r>
            <a:r>
              <a:rPr lang="en-US" sz="2800" dirty="0" smtClean="0">
                <a:solidFill>
                  <a:srgbClr val="CA4B05"/>
                </a:solidFill>
              </a:rPr>
              <a:t>calling</a:t>
            </a:r>
            <a:r>
              <a:rPr lang="en-US" sz="2800" dirty="0" smtClean="0">
                <a:solidFill>
                  <a:srgbClr val="353537"/>
                </a:solidFill>
              </a:rPr>
              <a:t>” may come in any different manner, but if God is calling, you will know it.</a:t>
            </a:r>
          </a:p>
          <a:p>
            <a:endParaRPr lang="en-US" sz="2800" dirty="0">
              <a:solidFill>
                <a:srgbClr val="353537"/>
              </a:solidFill>
            </a:endParaRPr>
          </a:p>
          <a:p>
            <a:pPr marL="0" indent="0" algn="ctr">
              <a:buNone/>
            </a:pPr>
            <a:endParaRPr lang="en-US" sz="2800" dirty="0">
              <a:solidFill>
                <a:srgbClr val="353537"/>
              </a:solidFill>
            </a:endParaRPr>
          </a:p>
          <a:p>
            <a:endParaRPr lang="en-US" sz="2400" dirty="0" smtClean="0">
              <a:solidFill>
                <a:srgbClr val="35353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11663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Global Association of Theological Studies</a:t>
            </a:r>
            <a:endParaRPr lang="en-US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171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143125" y="274638"/>
            <a:ext cx="6543675" cy="1143000"/>
          </a:xfrm>
        </p:spPr>
        <p:txBody>
          <a:bodyPr/>
          <a:lstStyle/>
          <a:p>
            <a:r>
              <a:rPr lang="en-US" dirty="0" smtClean="0">
                <a:solidFill>
                  <a:srgbClr val="481F15"/>
                </a:solidFill>
              </a:rPr>
              <a:t>Calling Continued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071688" y="1600200"/>
            <a:ext cx="6615112" cy="4525963"/>
          </a:xfrm>
        </p:spPr>
        <p:txBody>
          <a:bodyPr/>
          <a:lstStyle/>
          <a:p>
            <a:r>
              <a:rPr lang="en-US" sz="2800" dirty="0" smtClean="0">
                <a:solidFill>
                  <a:srgbClr val="353537"/>
                </a:solidFill>
              </a:rPr>
              <a:t>God moved upon all the characters </a:t>
            </a:r>
            <a:r>
              <a:rPr lang="en-US" sz="2800" dirty="0">
                <a:solidFill>
                  <a:srgbClr val="353537"/>
                </a:solidFill>
              </a:rPr>
              <a:t>in the Bible  </a:t>
            </a:r>
            <a:r>
              <a:rPr lang="en-US" sz="2800" dirty="0" smtClean="0">
                <a:solidFill>
                  <a:srgbClr val="353537"/>
                </a:solidFill>
              </a:rPr>
              <a:t>to do a work for Him; they did not simply choose ministry as a profession.</a:t>
            </a:r>
          </a:p>
          <a:p>
            <a:pPr marL="0" indent="0">
              <a:buNone/>
            </a:pPr>
            <a:endParaRPr lang="en-US" sz="2800" dirty="0" smtClean="0">
              <a:solidFill>
                <a:srgbClr val="353537"/>
              </a:solidFill>
            </a:endParaRPr>
          </a:p>
          <a:p>
            <a:pPr lvl="1"/>
            <a:r>
              <a:rPr lang="en-US" sz="2400" dirty="0" smtClean="0">
                <a:solidFill>
                  <a:srgbClr val="353537"/>
                </a:solidFill>
              </a:rPr>
              <a:t>God confided in Noah His plan to destroy the earth.</a:t>
            </a:r>
          </a:p>
          <a:p>
            <a:pPr marL="457200" lvl="1" indent="0">
              <a:buNone/>
            </a:pPr>
            <a:endParaRPr lang="en-US" sz="2400" dirty="0" smtClean="0">
              <a:solidFill>
                <a:srgbClr val="353537"/>
              </a:solidFill>
            </a:endParaRPr>
          </a:p>
          <a:p>
            <a:pPr lvl="1"/>
            <a:r>
              <a:rPr lang="en-US" sz="2400" dirty="0" smtClean="0">
                <a:solidFill>
                  <a:srgbClr val="353537"/>
                </a:solidFill>
              </a:rPr>
              <a:t>Though Moses doubted his ability to lead Israel, he could not doubt God’s calling.</a:t>
            </a:r>
            <a:endParaRPr lang="en-US" sz="2400" dirty="0">
              <a:solidFill>
                <a:srgbClr val="353537"/>
              </a:solidFill>
            </a:endParaRPr>
          </a:p>
          <a:p>
            <a:pPr marL="0" indent="0" algn="ctr">
              <a:buNone/>
            </a:pPr>
            <a:endParaRPr lang="en-US" sz="2800" dirty="0">
              <a:solidFill>
                <a:srgbClr val="353537"/>
              </a:solidFill>
            </a:endParaRPr>
          </a:p>
          <a:p>
            <a:endParaRPr lang="en-US" sz="2400" dirty="0" smtClean="0">
              <a:solidFill>
                <a:srgbClr val="35353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11663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Global Association of Theological Studies</a:t>
            </a:r>
            <a:endParaRPr lang="en-US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81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143125" y="274638"/>
            <a:ext cx="6543675" cy="1143000"/>
          </a:xfrm>
        </p:spPr>
        <p:txBody>
          <a:bodyPr/>
          <a:lstStyle/>
          <a:p>
            <a:r>
              <a:rPr lang="en-US" dirty="0" smtClean="0">
                <a:solidFill>
                  <a:srgbClr val="481F15"/>
                </a:solidFill>
              </a:rPr>
              <a:t>Calling Continued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071688" y="1600200"/>
            <a:ext cx="6615112" cy="4525963"/>
          </a:xfrm>
        </p:spPr>
        <p:txBody>
          <a:bodyPr/>
          <a:lstStyle/>
          <a:p>
            <a:r>
              <a:rPr lang="en-US" sz="2800" dirty="0" smtClean="0">
                <a:solidFill>
                  <a:srgbClr val="353537"/>
                </a:solidFill>
              </a:rPr>
              <a:t>Ministerial call is more than just a call, it means being;</a:t>
            </a:r>
            <a:endParaRPr lang="en-US" sz="2000" dirty="0" smtClean="0">
              <a:solidFill>
                <a:srgbClr val="353537"/>
              </a:solidFill>
            </a:endParaRPr>
          </a:p>
          <a:p>
            <a:pPr lvl="1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Consumed</a:t>
            </a:r>
          </a:p>
          <a:p>
            <a:pPr lvl="1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Possessed</a:t>
            </a:r>
          </a:p>
          <a:p>
            <a:pPr lvl="1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Even losing strength and finding it again as we meet the Master face to face.</a:t>
            </a:r>
          </a:p>
          <a:p>
            <a:pPr lvl="1"/>
            <a:endParaRPr lang="en-US" sz="2000" dirty="0" smtClean="0">
              <a:solidFill>
                <a:srgbClr val="353537"/>
              </a:solidFill>
            </a:endParaRP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“I was made a minister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, according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to the gift of the grace of God given unto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me by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the effectual working of his power.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” (</a:t>
            </a:r>
            <a:r>
              <a:rPr lang="en-US" sz="2800" dirty="0" smtClean="0">
                <a:solidFill>
                  <a:srgbClr val="CA4B05"/>
                </a:solidFill>
              </a:rPr>
              <a:t>Eph. 3:7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US" sz="2800" dirty="0">
              <a:solidFill>
                <a:srgbClr val="353537"/>
              </a:solidFill>
            </a:endParaRPr>
          </a:p>
          <a:p>
            <a:endParaRPr lang="en-US" sz="2400" dirty="0" smtClean="0">
              <a:solidFill>
                <a:srgbClr val="35353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11663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Global Association of Theological Studies</a:t>
            </a:r>
            <a:endParaRPr lang="en-US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088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theme/theme1.xml><?xml version="1.0" encoding="utf-8"?>
<a:theme xmlns:a="http://schemas.openxmlformats.org/drawingml/2006/main" name="Ministerial Duties_Lesson 1_Church Government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B7538F1-FA40-45C8-9299-699EE950BF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Ministerial Duties_Lesson 1_Church Government.potx</Template>
  <TotalTime>1481</TotalTime>
  <Words>944</Words>
  <Application>Microsoft Macintosh PowerPoint</Application>
  <PresentationFormat>On-screen Show (4:3)</PresentationFormat>
  <Paragraphs>119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Ministerial Duties_Lesson 1_Church Government</vt:lpstr>
      <vt:lpstr>The Pentecostal Minister</vt:lpstr>
      <vt:lpstr>The Minister’s Personal Life</vt:lpstr>
      <vt:lpstr>Calling</vt:lpstr>
      <vt:lpstr>Calling Continued</vt:lpstr>
      <vt:lpstr>Calling Continued</vt:lpstr>
      <vt:lpstr>Calling Continued</vt:lpstr>
      <vt:lpstr>Calling Continued</vt:lpstr>
      <vt:lpstr>Calling Continued</vt:lpstr>
      <vt:lpstr>Calling Continued</vt:lpstr>
      <vt:lpstr>Character</vt:lpstr>
      <vt:lpstr>Character Continued</vt:lpstr>
      <vt:lpstr>Character Continued</vt:lpstr>
      <vt:lpstr>Character Continued</vt:lpstr>
      <vt:lpstr>Character Continued</vt:lpstr>
      <vt:lpstr>Character Continued</vt:lpstr>
      <vt:lpstr>Character Continued</vt:lpstr>
      <vt:lpstr>Character Continued</vt:lpstr>
      <vt:lpstr>Character Continued</vt:lpstr>
      <vt:lpstr>The Minister’s Personal Life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Ministerial Duties</dc:title>
  <dc:subject/>
  <dc:creator/>
  <cp:keywords/>
  <dc:description/>
  <cp:lastModifiedBy>Matthew Mullins</cp:lastModifiedBy>
  <cp:revision>27</cp:revision>
  <dcterms:modified xsi:type="dcterms:W3CDTF">2012-08-01T03:55:40Z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TC103807069990</vt:lpwstr>
  </property>
</Properties>
</file>