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80" r:id="rId3"/>
    <p:sldId id="314" r:id="rId4"/>
    <p:sldId id="295" r:id="rId5"/>
    <p:sldId id="315" r:id="rId6"/>
    <p:sldId id="316" r:id="rId7"/>
    <p:sldId id="318" r:id="rId8"/>
    <p:sldId id="317" r:id="rId9"/>
    <p:sldId id="319" r:id="rId10"/>
    <p:sldId id="320" r:id="rId11"/>
    <p:sldId id="321" r:id="rId12"/>
    <p:sldId id="322" r:id="rId13"/>
    <p:sldId id="271" r:id="rId14"/>
    <p:sldId id="301" r:id="rId15"/>
    <p:sldId id="286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02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5/8/12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401717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000" dirty="0" smtClean="0"/>
          </a:p>
          <a:p>
            <a:endParaRPr lang="en-US" sz="4000" dirty="0"/>
          </a:p>
          <a:p>
            <a:r>
              <a:rPr lang="en-US" sz="4000" dirty="0" smtClean="0"/>
              <a:t>Lessons 10 &amp; 11: Church Membership, Fellowship and Discipline	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9052"/>
            <a:ext cx="8229600" cy="909138"/>
          </a:xfrm>
        </p:spPr>
        <p:txBody>
          <a:bodyPr/>
          <a:lstStyle/>
          <a:p>
            <a:r>
              <a:rPr lang="en-US" dirty="0" smtClean="0"/>
              <a:t>Fellowship and Unity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209789"/>
            <a:ext cx="8314266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A6717"/>
                </a:solidFill>
              </a:rPr>
              <a:t>Fellowship</a:t>
            </a:r>
            <a:r>
              <a:rPr lang="en-US" dirty="0" smtClean="0">
                <a:solidFill>
                  <a:schemeClr val="accent6"/>
                </a:solidFill>
              </a:rPr>
              <a:t> is an intimate relationship in which there is a common sharing and spiritual communion. 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“</a:t>
            </a:r>
            <a:r>
              <a:rPr lang="en-US" b="1" dirty="0">
                <a:solidFill>
                  <a:srgbClr val="4A6717"/>
                </a:solidFill>
              </a:rPr>
              <a:t>If we </a:t>
            </a:r>
            <a:r>
              <a:rPr lang="en-US" b="1" dirty="0" smtClean="0">
                <a:solidFill>
                  <a:srgbClr val="4A6717"/>
                </a:solidFill>
              </a:rPr>
              <a:t>walk in </a:t>
            </a:r>
            <a:r>
              <a:rPr lang="en-US" b="1" dirty="0">
                <a:solidFill>
                  <a:srgbClr val="4A6717"/>
                </a:solidFill>
              </a:rPr>
              <a:t>the light, as he is in the light, we have fellowship one with another” </a:t>
            </a:r>
            <a:r>
              <a:rPr lang="en-US" dirty="0"/>
              <a:t>(I John 1:7)</a:t>
            </a:r>
            <a:r>
              <a:rPr lang="en-US" b="1" dirty="0"/>
              <a:t>.</a:t>
            </a: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844800" y="4252826"/>
            <a:ext cx="2937933" cy="19479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62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7866"/>
            <a:ext cx="8229600" cy="909138"/>
          </a:xfrm>
        </p:spPr>
        <p:txBody>
          <a:bodyPr/>
          <a:lstStyle/>
          <a:p>
            <a:r>
              <a:rPr lang="en-US" dirty="0" smtClean="0"/>
              <a:t>Rules in Preserving Unity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074325"/>
            <a:ext cx="4639733" cy="41571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Give the assembly regular </a:t>
            </a:r>
            <a:r>
              <a:rPr lang="en-US" dirty="0">
                <a:solidFill>
                  <a:srgbClr val="4A6717"/>
                </a:solidFill>
              </a:rPr>
              <a:t>teaching</a:t>
            </a:r>
            <a:r>
              <a:rPr lang="en-US" dirty="0"/>
              <a:t> on unity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Keep </a:t>
            </a:r>
            <a:r>
              <a:rPr lang="en-US" dirty="0"/>
              <a:t>the saints busy </a:t>
            </a:r>
            <a:r>
              <a:rPr lang="en-US" dirty="0">
                <a:solidFill>
                  <a:srgbClr val="4A6717"/>
                </a:solidFill>
              </a:rPr>
              <a:t>working</a:t>
            </a:r>
            <a:r>
              <a:rPr lang="en-US" dirty="0"/>
              <a:t> for Jesus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Never </a:t>
            </a:r>
            <a:r>
              <a:rPr lang="en-US" dirty="0"/>
              <a:t>show </a:t>
            </a:r>
            <a:r>
              <a:rPr lang="en-US" dirty="0">
                <a:solidFill>
                  <a:srgbClr val="4A6717"/>
                </a:solidFill>
              </a:rPr>
              <a:t>favoritism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731" y="2040120"/>
            <a:ext cx="2925233" cy="392041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27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119"/>
            <a:ext cx="8229600" cy="909138"/>
          </a:xfrm>
        </p:spPr>
        <p:txBody>
          <a:bodyPr/>
          <a:lstStyle/>
          <a:p>
            <a:r>
              <a:rPr lang="en-US" dirty="0" smtClean="0"/>
              <a:t>Rules in Preserving Unity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412985"/>
            <a:ext cx="8314266" cy="41571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All signs of </a:t>
            </a:r>
            <a:r>
              <a:rPr lang="en-US" dirty="0">
                <a:solidFill>
                  <a:srgbClr val="4A6717"/>
                </a:solidFill>
              </a:rPr>
              <a:t>divisions and difficulties </a:t>
            </a:r>
            <a:r>
              <a:rPr lang="en-US" dirty="0"/>
              <a:t>should be carefully and </a:t>
            </a:r>
            <a:r>
              <a:rPr lang="en-US" dirty="0" smtClean="0"/>
              <a:t>prayerfully dealt </a:t>
            </a:r>
            <a:r>
              <a:rPr lang="en-US" dirty="0"/>
              <a:t>with immediately.</a:t>
            </a:r>
            <a:endParaRPr lang="en-US" dirty="0" smtClean="0"/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Keep </a:t>
            </a:r>
            <a:r>
              <a:rPr lang="en-US" dirty="0"/>
              <a:t>all </a:t>
            </a:r>
            <a:r>
              <a:rPr lang="en-US" dirty="0">
                <a:solidFill>
                  <a:srgbClr val="4A6717"/>
                </a:solidFill>
              </a:rPr>
              <a:t>finances and business </a:t>
            </a:r>
            <a:r>
              <a:rPr lang="en-US" dirty="0"/>
              <a:t>in a straightforward manner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/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Visit </a:t>
            </a:r>
            <a:r>
              <a:rPr lang="en-US" dirty="0"/>
              <a:t>the </a:t>
            </a:r>
            <a:r>
              <a:rPr lang="en-US" dirty="0">
                <a:solidFill>
                  <a:srgbClr val="4A6717"/>
                </a:solidFill>
              </a:rPr>
              <a:t>assembly</a:t>
            </a:r>
            <a:r>
              <a:rPr lang="en-US" dirty="0"/>
              <a:t> regularly and faithfully.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035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10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06383" y="1710233"/>
            <a:ext cx="8229600" cy="1600200"/>
          </a:xfrm>
        </p:spPr>
        <p:txBody>
          <a:bodyPr/>
          <a:lstStyle/>
          <a:p>
            <a:r>
              <a:rPr lang="en-US" dirty="0" smtClean="0"/>
              <a:t>Church Discipline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0790" y="192192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Lesson 11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1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Church Discipline is Needed in the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5"/>
            <a:ext cx="8398933" cy="20743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solidFill>
                  <a:srgbClr val="4A6717"/>
                </a:solidFill>
              </a:rPr>
              <a:t>“Obey them that have the rule over you, </a:t>
            </a:r>
            <a:r>
              <a:rPr lang="en-US" dirty="0" smtClean="0">
                <a:solidFill>
                  <a:srgbClr val="4A6717"/>
                </a:solidFill>
              </a:rPr>
              <a:t>and submit </a:t>
            </a:r>
            <a:r>
              <a:rPr lang="en-US" dirty="0">
                <a:solidFill>
                  <a:srgbClr val="4A6717"/>
                </a:solidFill>
              </a:rPr>
              <a:t>yourselves” </a:t>
            </a:r>
            <a:r>
              <a:rPr lang="en-US" dirty="0"/>
              <a:t>(Hebrews 13:17)</a:t>
            </a:r>
            <a:r>
              <a:rPr lang="en-US" dirty="0" smtClean="0"/>
              <a:t>.</a:t>
            </a:r>
          </a:p>
          <a:p>
            <a:pPr marL="0" indent="0" algn="ctr">
              <a:buNone/>
            </a:pPr>
            <a:endParaRPr lang="en-US" sz="800" b="1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dirty="0"/>
              <a:t>This applies to both ministry and laity; </a:t>
            </a:r>
            <a:r>
              <a:rPr lang="en-US" b="1" dirty="0">
                <a:solidFill>
                  <a:srgbClr val="4A6717"/>
                </a:solidFill>
              </a:rPr>
              <a:t>no </a:t>
            </a:r>
            <a:r>
              <a:rPr lang="en-US" b="1" dirty="0" smtClean="0">
                <a:solidFill>
                  <a:srgbClr val="4A6717"/>
                </a:solidFill>
              </a:rPr>
              <a:t>man is </a:t>
            </a:r>
            <a:r>
              <a:rPr lang="en-US" b="1" dirty="0">
                <a:solidFill>
                  <a:srgbClr val="4A6717"/>
                </a:solidFill>
              </a:rPr>
              <a:t>exempt.</a:t>
            </a:r>
            <a:endParaRPr lang="en-US" b="1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022" y="4292595"/>
            <a:ext cx="42799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0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Church Discipline is Needed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4"/>
            <a:ext cx="8398933" cy="363221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Local assembly </a:t>
            </a:r>
            <a:r>
              <a:rPr lang="en-US" dirty="0" smtClean="0">
                <a:solidFill>
                  <a:srgbClr val="758085"/>
                </a:solidFill>
              </a:rPr>
              <a:t>needs church discipline to safeguard public testimony and deal with sin. </a:t>
            </a:r>
          </a:p>
          <a:p>
            <a:pPr marL="0" indent="0">
              <a:buNone/>
            </a:pPr>
            <a:endParaRPr lang="en-US" b="1" dirty="0">
              <a:solidFill>
                <a:srgbClr val="4A6717"/>
              </a:solidFill>
            </a:endParaRPr>
          </a:p>
          <a:p>
            <a:r>
              <a:rPr lang="en-US" dirty="0">
                <a:solidFill>
                  <a:srgbClr val="4A6717"/>
                </a:solidFill>
              </a:rPr>
              <a:t>“A little </a:t>
            </a:r>
            <a:r>
              <a:rPr lang="en-US" dirty="0" smtClean="0">
                <a:solidFill>
                  <a:srgbClr val="4A6717"/>
                </a:solidFill>
              </a:rPr>
              <a:t>leaven </a:t>
            </a:r>
            <a:r>
              <a:rPr lang="en-US" dirty="0" err="1" smtClean="0">
                <a:solidFill>
                  <a:srgbClr val="4A6717"/>
                </a:solidFill>
              </a:rPr>
              <a:t>leaveneth</a:t>
            </a:r>
            <a:r>
              <a:rPr lang="en-US" dirty="0" smtClean="0">
                <a:solidFill>
                  <a:srgbClr val="4A6717"/>
                </a:solidFill>
              </a:rPr>
              <a:t> </a:t>
            </a:r>
            <a:r>
              <a:rPr lang="en-US" dirty="0">
                <a:solidFill>
                  <a:srgbClr val="4A6717"/>
                </a:solidFill>
              </a:rPr>
              <a:t>the whole lump” </a:t>
            </a:r>
            <a:r>
              <a:rPr lang="en-US" dirty="0">
                <a:solidFill>
                  <a:schemeClr val="accent6"/>
                </a:solidFill>
              </a:rPr>
              <a:t>(I Corinthians 5:6)</a:t>
            </a:r>
            <a:r>
              <a:rPr lang="en-US" dirty="0" smtClean="0">
                <a:solidFill>
                  <a:srgbClr val="4A6717"/>
                </a:solidFill>
              </a:rPr>
              <a:t>.</a:t>
            </a:r>
          </a:p>
          <a:p>
            <a:endParaRPr lang="en-US" b="1" dirty="0">
              <a:solidFill>
                <a:srgbClr val="4A6717"/>
              </a:solidFill>
            </a:endParaRPr>
          </a:p>
          <a:p>
            <a:r>
              <a:rPr lang="en-US" b="1" dirty="0" smtClean="0">
                <a:solidFill>
                  <a:srgbClr val="4A6717"/>
                </a:solidFill>
              </a:rPr>
              <a:t>Remember: </a:t>
            </a:r>
            <a:r>
              <a:rPr lang="en-US" i="1" dirty="0"/>
              <a:t>One rotten apple in the barrel can spoil all. Removing the one rotten apple </a:t>
            </a:r>
            <a:r>
              <a:rPr lang="en-US" i="1" dirty="0" smtClean="0"/>
              <a:t>will protect </a:t>
            </a:r>
            <a:r>
              <a:rPr lang="en-US" i="1" dirty="0"/>
              <a:t>the entire barrel</a:t>
            </a:r>
            <a:endParaRPr lang="en-US" b="1" i="1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245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Discipline Must be Administered in Love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5" y="2412984"/>
            <a:ext cx="5164666" cy="363221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58085"/>
                </a:solidFill>
              </a:rPr>
              <a:t>Pastor is not the Lord over God’s heritage, but he is a </a:t>
            </a:r>
            <a:r>
              <a:rPr lang="en-US" dirty="0" smtClean="0">
                <a:solidFill>
                  <a:srgbClr val="4A6717"/>
                </a:solidFill>
              </a:rPr>
              <a:t>spiritual father. 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Duty is to restore the brother </a:t>
            </a:r>
            <a:r>
              <a:rPr lang="en-US" dirty="0" smtClean="0">
                <a:solidFill>
                  <a:srgbClr val="758085"/>
                </a:solidFill>
              </a:rPr>
              <a:t>to</a:t>
            </a:r>
            <a:r>
              <a:rPr lang="en-US" dirty="0" smtClean="0">
                <a:solidFill>
                  <a:srgbClr val="758085"/>
                </a:solidFill>
              </a:rPr>
              <a:t> </a:t>
            </a:r>
            <a:r>
              <a:rPr lang="en-US" dirty="0" smtClean="0">
                <a:solidFill>
                  <a:srgbClr val="758085"/>
                </a:solidFill>
              </a:rPr>
              <a:t>a </a:t>
            </a:r>
            <a:r>
              <a:rPr lang="en-US" dirty="0" smtClean="0">
                <a:solidFill>
                  <a:srgbClr val="4A6717"/>
                </a:solidFill>
              </a:rPr>
              <a:t>spirit of repentance</a:t>
            </a:r>
            <a:r>
              <a:rPr lang="en-US" dirty="0" smtClean="0">
                <a:solidFill>
                  <a:srgbClr val="758085"/>
                </a:solidFill>
              </a:rPr>
              <a:t>.</a:t>
            </a:r>
          </a:p>
          <a:p>
            <a:endParaRPr lang="en-US" dirty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See also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Galatians 6:1</a:t>
            </a:r>
            <a:r>
              <a:rPr lang="en-US" dirty="0" smtClean="0">
                <a:solidFill>
                  <a:srgbClr val="758085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61534">
            <a:off x="5440944" y="2840568"/>
            <a:ext cx="28321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628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Jesus Gave Right Steps to Take For Church 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4"/>
            <a:ext cx="8398933" cy="3632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Key Scripture: </a:t>
            </a:r>
            <a:r>
              <a:rPr lang="en-US" dirty="0" smtClean="0">
                <a:solidFill>
                  <a:srgbClr val="4A6717"/>
                </a:solidFill>
              </a:rPr>
              <a:t>Matthew </a:t>
            </a:r>
            <a:r>
              <a:rPr lang="en-US" dirty="0">
                <a:solidFill>
                  <a:srgbClr val="4A6717"/>
                </a:solidFill>
              </a:rPr>
              <a:t>18:15-17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endParaRPr lang="en-US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2000" dirty="0" smtClean="0">
                <a:solidFill>
                  <a:srgbClr val="4A6717"/>
                </a:solidFill>
              </a:rPr>
              <a:t>“</a:t>
            </a:r>
            <a:r>
              <a:rPr lang="en-US" sz="2000" dirty="0">
                <a:solidFill>
                  <a:srgbClr val="4A6717"/>
                </a:solidFill>
              </a:rPr>
              <a:t>Moreover if thy brother shall trespass against thee, go and </a:t>
            </a:r>
            <a:r>
              <a:rPr lang="en-US" sz="2000" dirty="0" smtClean="0">
                <a:solidFill>
                  <a:srgbClr val="4A6717"/>
                </a:solidFill>
              </a:rPr>
              <a:t>tell him </a:t>
            </a:r>
            <a:r>
              <a:rPr lang="en-US" sz="2000" dirty="0">
                <a:solidFill>
                  <a:srgbClr val="4A6717"/>
                </a:solidFill>
              </a:rPr>
              <a:t>his fault between thee and him alone: if he shall hear thee, thou hast gained </a:t>
            </a:r>
            <a:r>
              <a:rPr lang="en-US" sz="2000" dirty="0" smtClean="0">
                <a:solidFill>
                  <a:srgbClr val="4A6717"/>
                </a:solidFill>
              </a:rPr>
              <a:t>thy brother</a:t>
            </a:r>
            <a:r>
              <a:rPr lang="en-US" sz="2000" dirty="0">
                <a:solidFill>
                  <a:srgbClr val="4A6717"/>
                </a:solidFill>
              </a:rPr>
              <a:t>. But if he wiII not hear thee, then take with thee one or two more, that in </a:t>
            </a:r>
            <a:r>
              <a:rPr lang="en-US" sz="2000" dirty="0" smtClean="0">
                <a:solidFill>
                  <a:srgbClr val="4A6717"/>
                </a:solidFill>
              </a:rPr>
              <a:t>the mouth </a:t>
            </a:r>
            <a:r>
              <a:rPr lang="en-US" sz="2000" dirty="0">
                <a:solidFill>
                  <a:srgbClr val="4A6717"/>
                </a:solidFill>
              </a:rPr>
              <a:t>of two or three witnesses every word may be established. And if he shall </a:t>
            </a:r>
            <a:r>
              <a:rPr lang="en-US" sz="2000" dirty="0" smtClean="0">
                <a:solidFill>
                  <a:srgbClr val="4A6717"/>
                </a:solidFill>
              </a:rPr>
              <a:t>neglect to </a:t>
            </a:r>
            <a:r>
              <a:rPr lang="en-US" sz="2000" dirty="0">
                <a:solidFill>
                  <a:srgbClr val="4A6717"/>
                </a:solidFill>
              </a:rPr>
              <a:t>hear them, tell it unto the church: but if he neglect to hear the church, let </a:t>
            </a:r>
            <a:r>
              <a:rPr lang="en-US" sz="2000" dirty="0" smtClean="0">
                <a:solidFill>
                  <a:srgbClr val="4A6717"/>
                </a:solidFill>
              </a:rPr>
              <a:t>him be </a:t>
            </a:r>
            <a:r>
              <a:rPr lang="en-US" sz="2000" dirty="0">
                <a:solidFill>
                  <a:srgbClr val="4A6717"/>
                </a:solidFill>
              </a:rPr>
              <a:t>unto thee as an heathen man and a publican</a:t>
            </a:r>
            <a:r>
              <a:rPr lang="en-US" sz="2000" dirty="0" smtClean="0">
                <a:solidFill>
                  <a:srgbClr val="4A6717"/>
                </a:solidFill>
              </a:rPr>
              <a:t>.”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29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Scriptural Order of Church 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4"/>
            <a:ext cx="8398933" cy="36322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Privately</a:t>
            </a:r>
            <a:r>
              <a:rPr lang="en-US" dirty="0" smtClean="0">
                <a:solidFill>
                  <a:schemeClr val="accent6"/>
                </a:solidFill>
              </a:rPr>
              <a:t>: First, Discipline should be done as quietly as possible, after first praying and then dealing in a spirit of love.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Then, before the </a:t>
            </a:r>
            <a:r>
              <a:rPr lang="en-US" dirty="0" smtClean="0">
                <a:solidFill>
                  <a:srgbClr val="4A6717"/>
                </a:solidFill>
              </a:rPr>
              <a:t>church board </a:t>
            </a:r>
            <a:r>
              <a:rPr lang="en-US" dirty="0" smtClean="0">
                <a:solidFill>
                  <a:schemeClr val="accent6"/>
                </a:solidFill>
              </a:rPr>
              <a:t>of elders or deacons.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Publicly</a:t>
            </a:r>
            <a:r>
              <a:rPr lang="en-US" dirty="0" smtClean="0">
                <a:solidFill>
                  <a:schemeClr val="accent6"/>
                </a:solidFill>
              </a:rPr>
              <a:t>: Should only be used as a last resort.</a:t>
            </a:r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477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2" y="2573816"/>
            <a:ext cx="8229600" cy="1600200"/>
          </a:xfrm>
        </p:spPr>
        <p:txBody>
          <a:bodyPr/>
          <a:lstStyle/>
          <a:p>
            <a:r>
              <a:rPr lang="en-US" dirty="0" smtClean="0"/>
              <a:t>Church Membership and Fellowship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0790" y="192192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Lesson 10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19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NT Forms of Church Discipline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4"/>
            <a:ext cx="8398933" cy="36322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4A6717"/>
                </a:solidFill>
              </a:rPr>
              <a:t>Admonition</a:t>
            </a:r>
            <a:r>
              <a:rPr lang="en-US" dirty="0" smtClean="0">
                <a:solidFill>
                  <a:schemeClr val="accent6"/>
                </a:solidFill>
              </a:rPr>
              <a:t> –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857250" lvl="1" indent="-457200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1 Thessalonians 5:14</a:t>
            </a:r>
          </a:p>
          <a:p>
            <a:pPr marL="857250" lvl="1" indent="-457200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II Thessalonians 3:15</a:t>
            </a:r>
          </a:p>
          <a:p>
            <a:pPr marL="857250" lvl="1" indent="-457200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Titus 3:10</a:t>
            </a:r>
          </a:p>
          <a:p>
            <a:pPr marL="857250" lvl="1" indent="-457200">
              <a:buFont typeface="+mj-lt"/>
              <a:buAutoNum type="arabicPeriod"/>
            </a:pPr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4A6717"/>
                </a:solidFill>
              </a:rPr>
              <a:t>Mildest</a:t>
            </a:r>
            <a:r>
              <a:rPr lang="en-US" dirty="0" smtClean="0">
                <a:solidFill>
                  <a:schemeClr val="accent6"/>
                </a:solidFill>
              </a:rPr>
              <a:t> form of discipline most often used.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671106">
            <a:off x="5376333" y="2218268"/>
            <a:ext cx="2590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3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NT Forms of Church Discipline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4"/>
            <a:ext cx="8398933" cy="36322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4A6717"/>
                </a:solidFill>
              </a:rPr>
              <a:t>Delivering over to Satan</a:t>
            </a:r>
            <a:r>
              <a:rPr lang="en-US" dirty="0" smtClean="0">
                <a:solidFill>
                  <a:schemeClr val="accent6"/>
                </a:solidFill>
              </a:rPr>
              <a:t>– 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“Put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“To deliver such an one unto Satan for the destruction of the flesh, that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spirit may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be saved in the day of the Lord Jesus” </a:t>
            </a:r>
            <a:r>
              <a:rPr lang="en-US" dirty="0"/>
              <a:t>(I Corinthians 5:5).</a:t>
            </a:r>
            <a:endParaRPr lang="en-US" dirty="0" smtClean="0">
              <a:solidFill>
                <a:srgbClr val="758085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758085"/>
                </a:solidFill>
              </a:rPr>
              <a:t>Most </a:t>
            </a:r>
            <a:r>
              <a:rPr lang="en-US" dirty="0" smtClean="0">
                <a:solidFill>
                  <a:srgbClr val="4A6717"/>
                </a:solidFill>
              </a:rPr>
              <a:t>drastic</a:t>
            </a:r>
            <a:r>
              <a:rPr lang="en-US" dirty="0" smtClean="0">
                <a:solidFill>
                  <a:srgbClr val="758085"/>
                </a:solidFill>
              </a:rPr>
              <a:t> form of punishment, meant to bring repentance through severe punishment.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631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NT Forms of Church Discipline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412984"/>
            <a:ext cx="8398933" cy="3632215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4A6717"/>
                </a:solidFill>
              </a:rPr>
              <a:t>Removal from Fellowship</a:t>
            </a:r>
            <a:r>
              <a:rPr lang="en-US" dirty="0" smtClean="0">
                <a:solidFill>
                  <a:schemeClr val="accent6"/>
                </a:solidFill>
              </a:rPr>
              <a:t> – 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marL="857250" lvl="1" indent="-457200"/>
            <a:r>
              <a:rPr lang="en-US" sz="2400" dirty="0">
                <a:solidFill>
                  <a:srgbClr val="4A6717"/>
                </a:solidFill>
              </a:rPr>
              <a:t>“Put away from among yourselves that wicked person” </a:t>
            </a:r>
            <a:r>
              <a:rPr lang="en-US" sz="2400" dirty="0">
                <a:solidFill>
                  <a:schemeClr val="accent6"/>
                </a:solidFill>
              </a:rPr>
              <a:t>(I Corinthians 5:13)</a:t>
            </a:r>
            <a:r>
              <a:rPr lang="en-US" sz="2400" dirty="0">
                <a:solidFill>
                  <a:srgbClr val="4A6717"/>
                </a:solidFill>
              </a:rPr>
              <a:t>.</a:t>
            </a:r>
            <a:endParaRPr lang="en-US" dirty="0">
              <a:solidFill>
                <a:srgbClr val="4A6717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758085"/>
                </a:solidFill>
              </a:rPr>
              <a:t>Done only in very </a:t>
            </a:r>
            <a:r>
              <a:rPr lang="en-US" dirty="0" smtClean="0">
                <a:solidFill>
                  <a:srgbClr val="4A6717"/>
                </a:solidFill>
              </a:rPr>
              <a:t>serious offenses</a:t>
            </a:r>
            <a:r>
              <a:rPr lang="en-US" dirty="0" smtClean="0">
                <a:solidFill>
                  <a:srgbClr val="758085"/>
                </a:solidFill>
              </a:rPr>
              <a:t>, never hurriedly, and be the act of the entire church.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450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24000"/>
          </a:blip>
          <a:stretch>
            <a:fillRect/>
          </a:stretch>
        </p:blipFill>
        <p:spPr>
          <a:xfrm rot="554372">
            <a:off x="5347100" y="2976032"/>
            <a:ext cx="3068767" cy="23918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Principles Regarding Discipline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226721"/>
            <a:ext cx="5740399" cy="363221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Pray</a:t>
            </a:r>
            <a:r>
              <a:rPr lang="en-US" dirty="0" smtClean="0">
                <a:solidFill>
                  <a:srgbClr val="758085"/>
                </a:solidFill>
              </a:rPr>
              <a:t> much over every individual case.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rgbClr val="758085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758085"/>
                </a:solidFill>
              </a:rPr>
              <a:t>Love, patience, firmness, discernment, and wisdom are all </a:t>
            </a:r>
            <a:r>
              <a:rPr lang="en-US" dirty="0" smtClean="0">
                <a:solidFill>
                  <a:srgbClr val="4A6717"/>
                </a:solidFill>
              </a:rPr>
              <a:t>needed</a:t>
            </a:r>
            <a:r>
              <a:rPr lang="en-US" dirty="0" smtClean="0">
                <a:solidFill>
                  <a:srgbClr val="758085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rgbClr val="758085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758085"/>
                </a:solidFill>
              </a:rPr>
              <a:t>Get all the </a:t>
            </a:r>
            <a:r>
              <a:rPr lang="en-US" dirty="0" smtClean="0">
                <a:solidFill>
                  <a:srgbClr val="4A6717"/>
                </a:solidFill>
              </a:rPr>
              <a:t>facts</a:t>
            </a:r>
            <a:r>
              <a:rPr lang="en-US" dirty="0" smtClean="0">
                <a:solidFill>
                  <a:srgbClr val="758085"/>
                </a:solidFill>
              </a:rPr>
              <a:t> before expressing or committing yourself.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Principles Regarding Discipline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4" y="2226721"/>
            <a:ext cx="8263466" cy="3632215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Be sure you hear both sides of the </a:t>
            </a:r>
            <a:r>
              <a:rPr lang="en-US" dirty="0">
                <a:solidFill>
                  <a:srgbClr val="4A6717"/>
                </a:solidFill>
              </a:rPr>
              <a:t>story</a:t>
            </a:r>
            <a:r>
              <a:rPr lang="en-US" dirty="0"/>
              <a:t> if there are two sides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 startAt="4"/>
            </a:pPr>
            <a:endParaRPr lang="en-US" sz="800" dirty="0"/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Be </a:t>
            </a:r>
            <a:r>
              <a:rPr lang="en-US" dirty="0"/>
              <a:t>slow in </a:t>
            </a:r>
            <a:r>
              <a:rPr lang="en-US" dirty="0">
                <a:solidFill>
                  <a:srgbClr val="4A6717"/>
                </a:solidFill>
              </a:rPr>
              <a:t>forming</a:t>
            </a:r>
            <a:r>
              <a:rPr lang="en-US" dirty="0"/>
              <a:t> </a:t>
            </a:r>
            <a:r>
              <a:rPr lang="en-US" dirty="0">
                <a:solidFill>
                  <a:srgbClr val="4A6717"/>
                </a:solidFill>
              </a:rPr>
              <a:t>decisions</a:t>
            </a:r>
            <a:r>
              <a:rPr lang="en-US" dirty="0"/>
              <a:t> but when made carry them out; be </a:t>
            </a:r>
            <a:r>
              <a:rPr lang="en-US" dirty="0" smtClean="0">
                <a:solidFill>
                  <a:srgbClr val="4A6717"/>
                </a:solidFill>
              </a:rPr>
              <a:t>firm</a:t>
            </a:r>
            <a:r>
              <a:rPr lang="en-US" dirty="0" smtClean="0"/>
              <a:t> but </a:t>
            </a:r>
            <a:r>
              <a:rPr lang="en-US" dirty="0"/>
              <a:t>nevertheless patient and gentle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 startAt="4"/>
            </a:pPr>
            <a:endParaRPr lang="en-US" sz="800" dirty="0"/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Make </a:t>
            </a:r>
            <a:r>
              <a:rPr lang="en-US" dirty="0"/>
              <a:t>certain every accusation is </a:t>
            </a:r>
            <a:r>
              <a:rPr lang="en-US" dirty="0">
                <a:solidFill>
                  <a:srgbClr val="4A6717"/>
                </a:solidFill>
              </a:rPr>
              <a:t>proven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endParaRPr lang="en-US" sz="800" dirty="0" smtClean="0"/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/>
              <a:t>Jesus </a:t>
            </a:r>
            <a:r>
              <a:rPr lang="en-US" dirty="0">
                <a:solidFill>
                  <a:srgbClr val="4A6717"/>
                </a:solidFill>
              </a:rPr>
              <a:t>alone</a:t>
            </a:r>
            <a:r>
              <a:rPr lang="en-US" dirty="0"/>
              <a:t> knows their hearts. Never set yourself up as a </a:t>
            </a:r>
            <a:r>
              <a:rPr lang="en-US" dirty="0">
                <a:solidFill>
                  <a:srgbClr val="4A6717"/>
                </a:solidFill>
              </a:rPr>
              <a:t>judge</a:t>
            </a:r>
            <a:r>
              <a:rPr lang="en-US" dirty="0"/>
              <a:t> </a:t>
            </a:r>
            <a:r>
              <a:rPr lang="en-US" dirty="0" smtClean="0"/>
              <a:t>but deal </a:t>
            </a:r>
            <a:r>
              <a:rPr lang="en-US" dirty="0"/>
              <a:t>with known facts.</a:t>
            </a:r>
            <a:endParaRPr lang="en-US" dirty="0" smtClean="0">
              <a:solidFill>
                <a:srgbClr val="75808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34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41584">
            <a:off x="5329600" y="2611966"/>
            <a:ext cx="3505200" cy="2311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Principles Regarding Discipline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333" y="2226721"/>
            <a:ext cx="5096934" cy="3632215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 startAt="8"/>
            </a:pPr>
            <a:r>
              <a:rPr lang="en-US" dirty="0"/>
              <a:t>Believe everyone </a:t>
            </a:r>
            <a:r>
              <a:rPr lang="en-US" dirty="0">
                <a:solidFill>
                  <a:srgbClr val="4A6717"/>
                </a:solidFill>
              </a:rPr>
              <a:t>innocent</a:t>
            </a:r>
            <a:r>
              <a:rPr lang="en-US" dirty="0"/>
              <a:t> until proven guilty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 startAt="8"/>
            </a:pPr>
            <a:endParaRPr lang="en-US" dirty="0"/>
          </a:p>
          <a:p>
            <a:pPr marL="457200" indent="-457200">
              <a:buFont typeface="+mj-lt"/>
              <a:buAutoNum type="arabicPeriod" startAt="8"/>
            </a:pPr>
            <a:r>
              <a:rPr lang="en-US" dirty="0" smtClean="0"/>
              <a:t>Try </a:t>
            </a:r>
            <a:r>
              <a:rPr lang="en-US" dirty="0"/>
              <a:t>the </a:t>
            </a:r>
            <a:r>
              <a:rPr lang="en-US" dirty="0">
                <a:solidFill>
                  <a:srgbClr val="4A6717"/>
                </a:solidFill>
              </a:rPr>
              <a:t>less severe </a:t>
            </a:r>
            <a:r>
              <a:rPr lang="en-US" dirty="0"/>
              <a:t>forms of discipline such as admonition or probation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 startAt="8"/>
            </a:pPr>
            <a:endParaRPr lang="en-US" dirty="0"/>
          </a:p>
          <a:p>
            <a:pPr marL="457200" indent="-457200">
              <a:buFont typeface="+mj-lt"/>
              <a:buAutoNum type="arabicPeriod" startAt="8"/>
            </a:pPr>
            <a:r>
              <a:rPr lang="en-US" dirty="0" smtClean="0"/>
              <a:t>Never </a:t>
            </a:r>
            <a:r>
              <a:rPr lang="en-US" dirty="0">
                <a:solidFill>
                  <a:srgbClr val="4A6717"/>
                </a:solidFill>
              </a:rPr>
              <a:t>impose</a:t>
            </a:r>
            <a:r>
              <a:rPr lang="en-US" dirty="0"/>
              <a:t> discipline that you are not prepared to enforce and </a:t>
            </a:r>
            <a:r>
              <a:rPr lang="en-US" dirty="0" smtClean="0"/>
              <a:t>carry out</a:t>
            </a:r>
            <a:r>
              <a:rPr lang="en-US" dirty="0"/>
              <a:t>.</a:t>
            </a:r>
            <a:endParaRPr lang="en-US" dirty="0" smtClean="0">
              <a:solidFill>
                <a:srgbClr val="75808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975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11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73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Uniting Together to Form Assemblies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277521"/>
            <a:ext cx="5740398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Argument</a:t>
            </a:r>
            <a:r>
              <a:rPr lang="en-US" dirty="0">
                <a:solidFill>
                  <a:schemeClr val="accent6"/>
                </a:solidFill>
              </a:rPr>
              <a:t>: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N</a:t>
            </a:r>
            <a:r>
              <a:rPr lang="en-US" dirty="0" smtClean="0">
                <a:solidFill>
                  <a:schemeClr val="accent6"/>
                </a:solidFill>
              </a:rPr>
              <a:t>ewly baptized Pentecostal saints continuing to worship in previous church home.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4A6717"/>
                </a:solidFill>
              </a:rPr>
              <a:t>If a believer continues trying to maintain former fellowship, he/she </a:t>
            </a:r>
            <a:r>
              <a:rPr lang="en-US" dirty="0">
                <a:solidFill>
                  <a:srgbClr val="4A6717"/>
                </a:solidFill>
              </a:rPr>
              <a:t>is bound to yield to pressure and to compromise on truth. </a:t>
            </a:r>
            <a:r>
              <a:rPr lang="en-US" dirty="0" smtClean="0">
                <a:solidFill>
                  <a:srgbClr val="4A6717"/>
                </a:solidFill>
              </a:rPr>
              <a:t>It will </a:t>
            </a:r>
            <a:r>
              <a:rPr lang="en-US" dirty="0">
                <a:solidFill>
                  <a:srgbClr val="4A6717"/>
                </a:solidFill>
              </a:rPr>
              <a:t>be only a matter of time before he loses out with God.</a:t>
            </a:r>
            <a:endParaRPr lang="en-US" dirty="0" smtClean="0">
              <a:solidFill>
                <a:srgbClr val="4A6717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335" y="2531516"/>
            <a:ext cx="2857500" cy="2857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313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Uniting Together to Form Assemblies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277521"/>
            <a:ext cx="8466665" cy="41571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/>
              <a:t>“</a:t>
            </a:r>
            <a:r>
              <a:rPr lang="en-US" dirty="0">
                <a:solidFill>
                  <a:srgbClr val="4A6717"/>
                </a:solidFill>
              </a:rPr>
              <a:t>What fellowship hath righteousness with unrighteousness? and what communion hath light with darkness? . . . Wherefore come out from among them, and be ye separate, </a:t>
            </a:r>
            <a:r>
              <a:rPr lang="en-US" dirty="0" err="1">
                <a:solidFill>
                  <a:srgbClr val="4A6717"/>
                </a:solidFill>
              </a:rPr>
              <a:t>saith</a:t>
            </a:r>
            <a:r>
              <a:rPr lang="en-US" dirty="0">
                <a:solidFill>
                  <a:srgbClr val="4A6717"/>
                </a:solidFill>
              </a:rPr>
              <a:t> the Lord” </a:t>
            </a:r>
            <a:r>
              <a:rPr lang="en-US" dirty="0"/>
              <a:t>(II Corinthians 6:14-17)</a:t>
            </a:r>
            <a:r>
              <a:rPr lang="en-US" b="1" dirty="0"/>
              <a:t>.</a:t>
            </a: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One body, united, known as the “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flock</a:t>
            </a:r>
            <a:r>
              <a:rPr lang="en-US" dirty="0" smtClean="0">
                <a:solidFill>
                  <a:schemeClr val="accent6"/>
                </a:solidFill>
              </a:rPr>
              <a:t>” Acts 20.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Work in the hands of </a:t>
            </a:r>
            <a:r>
              <a:rPr lang="en-US" dirty="0" smtClean="0">
                <a:solidFill>
                  <a:srgbClr val="4A6717"/>
                </a:solidFill>
              </a:rPr>
              <a:t>God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35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Necessity of Church Membership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277521"/>
            <a:ext cx="8466665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While the pastor of </a:t>
            </a:r>
            <a:r>
              <a:rPr lang="en-US" dirty="0" smtClean="0">
                <a:solidFill>
                  <a:srgbClr val="4A6717"/>
                </a:solidFill>
              </a:rPr>
              <a:t>small</a:t>
            </a:r>
            <a:r>
              <a:rPr lang="en-US" dirty="0" smtClean="0">
                <a:solidFill>
                  <a:schemeClr val="accent6"/>
                </a:solidFill>
              </a:rPr>
              <a:t> (rural) churches sometimes may not seek to organize, it is necessary for </a:t>
            </a:r>
            <a:r>
              <a:rPr lang="en-US" dirty="0" smtClean="0">
                <a:solidFill>
                  <a:srgbClr val="4A6717"/>
                </a:solidFill>
              </a:rPr>
              <a:t>large</a:t>
            </a:r>
            <a:r>
              <a:rPr lang="en-US" dirty="0" smtClean="0">
                <a:solidFill>
                  <a:schemeClr val="accent6"/>
                </a:solidFill>
              </a:rPr>
              <a:t> (urban) churches to be well organized. 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Strongest argument </a:t>
            </a:r>
            <a:r>
              <a:rPr lang="en-US" dirty="0" smtClean="0">
                <a:solidFill>
                  <a:srgbClr val="4A6717"/>
                </a:solidFill>
              </a:rPr>
              <a:t>against</a:t>
            </a:r>
            <a:r>
              <a:rPr lang="en-US" dirty="0" smtClean="0">
                <a:solidFill>
                  <a:schemeClr val="accent6"/>
                </a:solidFill>
              </a:rPr>
              <a:t> membership</a:t>
            </a:r>
            <a:r>
              <a:rPr lang="en-US" dirty="0" smtClean="0">
                <a:solidFill>
                  <a:srgbClr val="4A6717"/>
                </a:solidFill>
              </a:rPr>
              <a:t>: Saints written in the Lambs book of Life is “God’s business”, membership cannot save someone.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382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Necessity of Church Membership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396052"/>
            <a:ext cx="8466665" cy="4157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4A6717"/>
                </a:solidFill>
              </a:rPr>
              <a:t>Arguments</a:t>
            </a:r>
            <a:r>
              <a:rPr lang="en-US" dirty="0" smtClean="0">
                <a:solidFill>
                  <a:schemeClr val="accent6"/>
                </a:solidFill>
              </a:rPr>
              <a:t> (reasons) for church membership: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Local assembly membership role should only be a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copy</a:t>
            </a:r>
            <a:r>
              <a:rPr lang="en-US" dirty="0" smtClean="0">
                <a:solidFill>
                  <a:schemeClr val="accent6"/>
                </a:solidFill>
              </a:rPr>
              <a:t> of a part of the roll in Heaven.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Pentecostal saints bring practical </a:t>
            </a:r>
            <a:r>
              <a:rPr lang="en-US" dirty="0" smtClean="0">
                <a:solidFill>
                  <a:srgbClr val="4A6717"/>
                </a:solidFill>
              </a:rPr>
              <a:t>encouragement</a:t>
            </a:r>
            <a:r>
              <a:rPr lang="en-US" dirty="0" smtClean="0">
                <a:solidFill>
                  <a:schemeClr val="accent6"/>
                </a:solidFill>
              </a:rPr>
              <a:t> to like believers.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442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Necessity of Church Membership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3" y="2187570"/>
            <a:ext cx="4944533" cy="4157140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>
                <a:solidFill>
                  <a:schemeClr val="accent6"/>
                </a:solidFill>
              </a:rPr>
              <a:t>Church membership places spiritual and financial </a:t>
            </a:r>
            <a:r>
              <a:rPr lang="en-US" dirty="0">
                <a:solidFill>
                  <a:srgbClr val="4A6717"/>
                </a:solidFill>
              </a:rPr>
              <a:t>responsibilities</a:t>
            </a:r>
            <a:r>
              <a:rPr lang="en-US" dirty="0">
                <a:solidFill>
                  <a:schemeClr val="accent6"/>
                </a:solidFill>
              </a:rPr>
              <a:t> upon entire body. </a:t>
            </a: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endParaRPr lang="en-US" sz="900" dirty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/>
                </a:solidFill>
              </a:rPr>
              <a:t>Confines </a:t>
            </a:r>
            <a:r>
              <a:rPr lang="en-US" dirty="0" smtClean="0">
                <a:solidFill>
                  <a:srgbClr val="4A6717"/>
                </a:solidFill>
              </a:rPr>
              <a:t>Christian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rgbClr val="4A6717"/>
                </a:solidFill>
              </a:rPr>
              <a:t>service</a:t>
            </a:r>
            <a:r>
              <a:rPr lang="en-US" dirty="0" smtClean="0">
                <a:solidFill>
                  <a:schemeClr val="accent6"/>
                </a:solidFill>
              </a:rPr>
              <a:t> to recognized and responsible members.</a:t>
            </a:r>
          </a:p>
          <a:p>
            <a:pPr marL="457200" indent="-457200">
              <a:buFont typeface="+mj-lt"/>
              <a:buAutoNum type="arabicPeriod" startAt="3"/>
            </a:pPr>
            <a:endParaRPr lang="en-US" sz="800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en-US" dirty="0" smtClean="0">
                <a:solidFill>
                  <a:schemeClr val="accent6"/>
                </a:solidFill>
              </a:rPr>
              <a:t>Brings personal </a:t>
            </a:r>
            <a:r>
              <a:rPr lang="en-US" dirty="0" smtClean="0">
                <a:solidFill>
                  <a:srgbClr val="4A6717"/>
                </a:solidFill>
              </a:rPr>
              <a:t>benefit</a:t>
            </a:r>
            <a:r>
              <a:rPr lang="en-US" dirty="0" smtClean="0">
                <a:solidFill>
                  <a:schemeClr val="accent6"/>
                </a:solidFill>
              </a:rPr>
              <a:t> of spiritual care by the pastor  to each member.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30321">
            <a:off x="5173134" y="2846917"/>
            <a:ext cx="3505200" cy="2324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676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Necessity of Church Membership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565382"/>
            <a:ext cx="8314266" cy="41571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dirty="0" smtClean="0">
                <a:solidFill>
                  <a:schemeClr val="accent6"/>
                </a:solidFill>
              </a:rPr>
              <a:t>Church </a:t>
            </a:r>
            <a:r>
              <a:rPr lang="en-US" dirty="0" smtClean="0">
                <a:solidFill>
                  <a:srgbClr val="4A6717"/>
                </a:solidFill>
              </a:rPr>
              <a:t>discipline</a:t>
            </a:r>
            <a:r>
              <a:rPr lang="en-US" dirty="0" smtClean="0">
                <a:solidFill>
                  <a:schemeClr val="accent6"/>
                </a:solidFill>
              </a:rPr>
              <a:t> impossible without member role.</a:t>
            </a:r>
          </a:p>
          <a:p>
            <a:pPr marL="457200" indent="-457200">
              <a:buFont typeface="+mj-lt"/>
              <a:buAutoNum type="arabicPeriod" startAt="6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dirty="0" smtClean="0">
                <a:solidFill>
                  <a:srgbClr val="4A6717"/>
                </a:solidFill>
              </a:rPr>
              <a:t>Safeguards</a:t>
            </a:r>
            <a:r>
              <a:rPr lang="en-US" dirty="0" smtClean="0">
                <a:solidFill>
                  <a:schemeClr val="accent6"/>
                </a:solidFill>
              </a:rPr>
              <a:t> the public testimony of the assembly. </a:t>
            </a:r>
          </a:p>
          <a:p>
            <a:pPr marL="457200" indent="-457200">
              <a:buFont typeface="+mj-lt"/>
              <a:buAutoNum type="arabicPeriod" startAt="6"/>
            </a:pPr>
            <a:endParaRPr lang="en-US" dirty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dirty="0" smtClean="0">
                <a:solidFill>
                  <a:schemeClr val="accent6"/>
                </a:solidFill>
              </a:rPr>
              <a:t>Every child of God should have a </a:t>
            </a:r>
            <a:r>
              <a:rPr lang="en-US" dirty="0" smtClean="0">
                <a:solidFill>
                  <a:srgbClr val="4A6717"/>
                </a:solidFill>
              </a:rPr>
              <a:t>spiritual home </a:t>
            </a:r>
            <a:r>
              <a:rPr lang="en-US" dirty="0" smtClean="0">
                <a:solidFill>
                  <a:schemeClr val="accent6"/>
                </a:solidFill>
              </a:rPr>
              <a:t>to receive proper and prayerful spiritual shepherding.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330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Fellowship and Unity Essential to Assembly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4" y="2565382"/>
            <a:ext cx="8314266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Saints do not lose </a:t>
            </a:r>
            <a:r>
              <a:rPr lang="en-US" dirty="0" smtClean="0">
                <a:solidFill>
                  <a:srgbClr val="4A6717"/>
                </a:solidFill>
              </a:rPr>
              <a:t>individualism</a:t>
            </a:r>
            <a:r>
              <a:rPr lang="en-US" dirty="0" smtClean="0">
                <a:solidFill>
                  <a:schemeClr val="accent6"/>
                </a:solidFill>
              </a:rPr>
              <a:t> upon conversion. 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Apostle Paul exhorted Ephesian church to endeavor to keep the </a:t>
            </a:r>
            <a:r>
              <a:rPr lang="en-US" dirty="0" smtClean="0">
                <a:solidFill>
                  <a:srgbClr val="4A6717"/>
                </a:solidFill>
              </a:rPr>
              <a:t>unity of the Spirit.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Fellowship and unity go </a:t>
            </a:r>
            <a:r>
              <a:rPr lang="en-US" dirty="0" smtClean="0">
                <a:solidFill>
                  <a:srgbClr val="4A6717"/>
                </a:solidFill>
              </a:rPr>
              <a:t>together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1200" y="6200803"/>
            <a:ext cx="7704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10 &amp; 11: Church Membership, Fellowship, and  Discipline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636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9729</TotalTime>
  <Words>1586</Words>
  <Application>Microsoft Macintosh PowerPoint</Application>
  <PresentationFormat>On-screen Show (4:3)</PresentationFormat>
  <Paragraphs>183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Executive</vt:lpstr>
      <vt:lpstr>Pastoral Studies</vt:lpstr>
      <vt:lpstr>Church Membership and Fellowship</vt:lpstr>
      <vt:lpstr>Uniting Together to Form Assemblies</vt:lpstr>
      <vt:lpstr>Uniting Together to Form Assemblies Continued</vt:lpstr>
      <vt:lpstr>Necessity of Church Membership</vt:lpstr>
      <vt:lpstr>Necessity of Church Membership Continued</vt:lpstr>
      <vt:lpstr>Necessity of Church Membership Continued</vt:lpstr>
      <vt:lpstr>Necessity of Church Membership Continued</vt:lpstr>
      <vt:lpstr>Fellowship and Unity Essential to Assembly</vt:lpstr>
      <vt:lpstr>Fellowship and Unity Continued</vt:lpstr>
      <vt:lpstr>Rules in Preserving Unity</vt:lpstr>
      <vt:lpstr>Rules in Preserving Unity Continued</vt:lpstr>
      <vt:lpstr>End of Lesson 10</vt:lpstr>
      <vt:lpstr>Church Discipline</vt:lpstr>
      <vt:lpstr>Church Discipline is Needed in the Church</vt:lpstr>
      <vt:lpstr>Church Discipline is Needed Continued</vt:lpstr>
      <vt:lpstr>Discipline Must be Administered in Love</vt:lpstr>
      <vt:lpstr>Jesus Gave Right Steps to Take For Church Discipline</vt:lpstr>
      <vt:lpstr>Scriptural Order of Church Discipline</vt:lpstr>
      <vt:lpstr>NT Forms of Church Discipline</vt:lpstr>
      <vt:lpstr>NT Forms of Church Discipline Continued</vt:lpstr>
      <vt:lpstr>NT Forms of Church Discipline Continued</vt:lpstr>
      <vt:lpstr>Principles Regarding Discipline </vt:lpstr>
      <vt:lpstr>Principles Regarding Discipline </vt:lpstr>
      <vt:lpstr>Principles Regarding Discipline </vt:lpstr>
      <vt:lpstr>End of Lesson 11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127</cp:revision>
  <cp:lastPrinted>2012-04-26T22:00:02Z</cp:lastPrinted>
  <dcterms:created xsi:type="dcterms:W3CDTF">2012-04-21T00:47:00Z</dcterms:created>
  <dcterms:modified xsi:type="dcterms:W3CDTF">2012-05-08T18:38:01Z</dcterms:modified>
</cp:coreProperties>
</file>