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59" r:id="rId4"/>
    <p:sldId id="26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760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4/27/12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740377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Lesson 2: The Pentecostal Pastor 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1600200"/>
          </a:xfrm>
        </p:spPr>
        <p:txBody>
          <a:bodyPr/>
          <a:lstStyle/>
          <a:p>
            <a:r>
              <a:rPr lang="en-US" dirty="0" smtClean="0"/>
              <a:t>Pastor’s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195"/>
            <a:ext cx="8229600" cy="4525963"/>
          </a:xfrm>
        </p:spPr>
        <p:txBody>
          <a:bodyPr/>
          <a:lstStyle/>
          <a:p>
            <a:r>
              <a:rPr lang="en-US" b="1" dirty="0" smtClean="0">
                <a:solidFill>
                  <a:srgbClr val="4A6717"/>
                </a:solidFill>
              </a:rPr>
              <a:t>Greatest characteristic of a pastor is that of love and sacrifice.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Shepherd must be guided by the Spirit and an example of the Chief Shepherd. 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Matthew 10:39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John 12:24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“Heart Power” </a:t>
            </a:r>
            <a:r>
              <a:rPr lang="en-US" dirty="0" smtClean="0">
                <a:solidFill>
                  <a:schemeClr val="accent6"/>
                </a:solidFill>
              </a:rPr>
              <a:t>- Church requires</a:t>
            </a:r>
            <a:r>
              <a:rPr lang="en-US" dirty="0" smtClean="0">
                <a:solidFill>
                  <a:srgbClr val="4A6717"/>
                </a:solidFill>
              </a:rPr>
              <a:t> </a:t>
            </a:r>
            <a:r>
              <a:rPr lang="en-US" dirty="0" smtClean="0">
                <a:solidFill>
                  <a:srgbClr val="4A6717"/>
                </a:solidFill>
              </a:rPr>
              <a:t>love</a:t>
            </a:r>
            <a:r>
              <a:rPr lang="en-US" dirty="0">
                <a:solidFill>
                  <a:schemeClr val="accent6"/>
                </a:solidFill>
              </a:rPr>
              <a:t>;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6"/>
                </a:solidFill>
              </a:rPr>
              <a:t>pastor should have </a:t>
            </a:r>
            <a:r>
              <a:rPr lang="en-US" dirty="0" smtClean="0">
                <a:solidFill>
                  <a:srgbClr val="4A6717"/>
                </a:solidFill>
              </a:rPr>
              <a:t>love</a:t>
            </a:r>
            <a:r>
              <a:rPr lang="en-US" dirty="0" smtClean="0">
                <a:solidFill>
                  <a:schemeClr val="accent6"/>
                </a:solidFill>
              </a:rPr>
              <a:t> in his heart for the people.</a:t>
            </a:r>
          </a:p>
          <a:p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591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258"/>
            <a:ext cx="8229600" cy="1600200"/>
          </a:xfrm>
        </p:spPr>
        <p:txBody>
          <a:bodyPr/>
          <a:lstStyle/>
          <a:p>
            <a:r>
              <a:rPr lang="en-US" dirty="0" smtClean="0"/>
              <a:t>Pastor’s Characteristics</a:t>
            </a:r>
            <a:br>
              <a:rPr lang="en-US" dirty="0" smtClean="0"/>
            </a:br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133" y="197272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Church saints are seeking love, sympathy, understanding and patience.</a:t>
            </a:r>
          </a:p>
          <a:p>
            <a:pPr marL="0" indent="0">
              <a:buNone/>
            </a:pPr>
            <a:endParaRPr lang="en-US" sz="1600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4A6717"/>
                </a:solidFill>
              </a:rPr>
              <a:t>It is the ministers business to try to understand their battles and struggles. </a:t>
            </a:r>
          </a:p>
          <a:p>
            <a:pPr marL="0" indent="0">
              <a:buNone/>
            </a:pPr>
            <a:endParaRPr lang="en-US" sz="1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Pastors should live on the same level and standard of living as his church.</a:t>
            </a:r>
          </a:p>
          <a:p>
            <a:r>
              <a:rPr lang="en-US" dirty="0" smtClean="0">
                <a:solidFill>
                  <a:srgbClr val="758085"/>
                </a:solidFill>
              </a:rPr>
              <a:t>A pastor should be married with at least (1) child, biological or adopted.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807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66213">
            <a:off x="5084234" y="2917709"/>
            <a:ext cx="3263900" cy="2489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7080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Pastors Acquaintance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751015"/>
            <a:ext cx="4775201" cy="4779958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First few weeks of pastorate extremely critical.</a:t>
            </a: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“honeymoon” period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sz="1600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Get acquainted with all departments and workers   of the church. </a:t>
            </a:r>
          </a:p>
          <a:p>
            <a:endParaRPr lang="en-US" sz="16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Check for or create a church roll.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930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124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Pastors Acquaintance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582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Great task is to win the confidence, respect, and love of his flock.</a:t>
            </a:r>
          </a:p>
          <a:p>
            <a:pPr marL="0" indent="0">
              <a:buNone/>
            </a:pPr>
            <a:endParaRPr lang="en-US" sz="14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May be called upon to reprove and rebuke.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(See II Timothy 4:2)</a:t>
            </a:r>
          </a:p>
          <a:p>
            <a:pPr marL="457200" lvl="1" indent="0">
              <a:buNone/>
            </a:pPr>
            <a:endParaRPr lang="en-US" sz="1400" dirty="0" smtClean="0">
              <a:solidFill>
                <a:srgbClr val="4A6717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WARNING</a:t>
            </a:r>
            <a:r>
              <a:rPr lang="en-US" dirty="0" smtClean="0">
                <a:solidFill>
                  <a:schemeClr val="accent6"/>
                </a:solidFill>
              </a:rPr>
              <a:t> - They must know your voice: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John 10:5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23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124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 Must Maintain Correct Attitudes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582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Never allow spirit of envy or jealousy to arise in your heart against former </a:t>
            </a:r>
            <a:r>
              <a:rPr lang="en-US" dirty="0" smtClean="0">
                <a:solidFill>
                  <a:schemeClr val="accent6"/>
                </a:solidFill>
              </a:rPr>
              <a:t>minister.</a:t>
            </a:r>
            <a:endParaRPr lang="en-US" dirty="0" smtClean="0">
              <a:solidFill>
                <a:schemeClr val="accent6"/>
              </a:solidFill>
            </a:endParaRPr>
          </a:p>
          <a:p>
            <a:endParaRPr lang="en-US" sz="105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Never compare </a:t>
            </a:r>
            <a:r>
              <a:rPr lang="en-US" dirty="0" smtClean="0">
                <a:solidFill>
                  <a:schemeClr val="accent6"/>
                </a:solidFill>
              </a:rPr>
              <a:t>ministries.</a:t>
            </a: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sz="1050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A6717"/>
                </a:solidFill>
              </a:rPr>
              <a:t>One </a:t>
            </a:r>
            <a:r>
              <a:rPr lang="en-US" b="1" dirty="0">
                <a:solidFill>
                  <a:srgbClr val="4A6717"/>
                </a:solidFill>
              </a:rPr>
              <a:t>minister sows, another waters, and still a third may reap, but it is God who </a:t>
            </a:r>
            <a:r>
              <a:rPr lang="en-US" b="1" dirty="0" smtClean="0">
                <a:solidFill>
                  <a:srgbClr val="4A6717"/>
                </a:solidFill>
              </a:rPr>
              <a:t>gives the </a:t>
            </a:r>
            <a:r>
              <a:rPr lang="en-US" b="1" dirty="0">
                <a:solidFill>
                  <a:srgbClr val="4A6717"/>
                </a:solidFill>
              </a:rPr>
              <a:t>increase. </a:t>
            </a:r>
            <a:r>
              <a:rPr lang="en-US" i="1" dirty="0">
                <a:solidFill>
                  <a:srgbClr val="4A6717"/>
                </a:solidFill>
              </a:rPr>
              <a:t>(See </a:t>
            </a:r>
            <a:r>
              <a:rPr lang="en-US" i="1" dirty="0" smtClean="0">
                <a:solidFill>
                  <a:srgbClr val="4A6717"/>
                </a:solidFill>
              </a:rPr>
              <a:t>   I </a:t>
            </a:r>
            <a:r>
              <a:rPr lang="en-US" i="1" dirty="0">
                <a:solidFill>
                  <a:srgbClr val="4A6717"/>
                </a:solidFill>
              </a:rPr>
              <a:t>Corinthians 3:6-7.)</a:t>
            </a:r>
            <a:endParaRPr lang="en-US" sz="2000" i="1" dirty="0" smtClean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4124"/>
            <a:ext cx="8229600" cy="1600200"/>
          </a:xfrm>
        </p:spPr>
        <p:txBody>
          <a:bodyPr/>
          <a:lstStyle/>
          <a:p>
            <a:r>
              <a:rPr lang="en-US" sz="4800" dirty="0" smtClean="0"/>
              <a:t>The Pastor Must Maintain Correct Attitudes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582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Departing pastor should sever connections and never seek to influence or give advice to former people.</a:t>
            </a:r>
          </a:p>
          <a:p>
            <a:pPr marL="0" indent="0">
              <a:buNone/>
            </a:pPr>
            <a:endParaRPr lang="en-US" sz="1050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4A6717"/>
                </a:solidFill>
              </a:rPr>
              <a:t>Principle</a:t>
            </a:r>
            <a:r>
              <a:rPr lang="en-US" b="1" dirty="0" smtClean="0">
                <a:solidFill>
                  <a:srgbClr val="4A6717"/>
                </a:solidFill>
              </a:rPr>
              <a:t>:</a:t>
            </a:r>
          </a:p>
          <a:p>
            <a:r>
              <a:rPr lang="en-US" b="1" dirty="0" smtClean="0">
                <a:solidFill>
                  <a:srgbClr val="4A6717"/>
                </a:solidFill>
              </a:rPr>
              <a:t> </a:t>
            </a:r>
            <a:r>
              <a:rPr lang="en-US" b="1" i="1" dirty="0" smtClean="0">
                <a:solidFill>
                  <a:srgbClr val="4A6717"/>
                </a:solidFill>
              </a:rPr>
              <a:t>If the saints speak well of their former pastor, in all probability they will speak well also of the incoming pastor when he leaves</a:t>
            </a:r>
            <a:r>
              <a:rPr lang="en-US" b="1" dirty="0" smtClean="0">
                <a:solidFill>
                  <a:srgbClr val="4A6717"/>
                </a:solidFill>
              </a:rPr>
              <a:t>. </a:t>
            </a:r>
            <a:endParaRPr lang="en-US" sz="2000" i="1" dirty="0" smtClean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998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2</a:t>
            </a:r>
            <a:endParaRPr lang="en-US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2: The Pentecostal Pastor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25"/>
            <a:ext cx="8229600" cy="1600200"/>
          </a:xfrm>
        </p:spPr>
        <p:txBody>
          <a:bodyPr/>
          <a:lstStyle/>
          <a:p>
            <a:r>
              <a:rPr lang="en-US" dirty="0" smtClean="0"/>
              <a:t>The Pastor is the Shepherd of the Flock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4453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Meaning of the word pastor is “shepherd” or “feeder”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Jeremiah’s words on the office of pastor:</a:t>
            </a:r>
          </a:p>
          <a:p>
            <a:r>
              <a:rPr lang="en-US" b="1" dirty="0">
                <a:solidFill>
                  <a:srgbClr val="4A6717"/>
                </a:solidFill>
              </a:rPr>
              <a:t>“And I will give you pastors according to mine heart, which shall feed </a:t>
            </a:r>
            <a:r>
              <a:rPr lang="en-US" b="1" dirty="0" smtClean="0">
                <a:solidFill>
                  <a:srgbClr val="4A6717"/>
                </a:solidFill>
              </a:rPr>
              <a:t>you with </a:t>
            </a:r>
            <a:r>
              <a:rPr lang="en-US" b="1" dirty="0">
                <a:solidFill>
                  <a:srgbClr val="4A6717"/>
                </a:solidFill>
              </a:rPr>
              <a:t>knowledge and understanding” </a:t>
            </a:r>
            <a:r>
              <a:rPr lang="en-US" i="1" dirty="0">
                <a:solidFill>
                  <a:srgbClr val="4A6717"/>
                </a:solidFill>
              </a:rPr>
              <a:t>(Jeremiah 3:15)</a:t>
            </a:r>
            <a:r>
              <a:rPr lang="en-US" b="1" dirty="0">
                <a:solidFill>
                  <a:srgbClr val="4A6717"/>
                </a:solidFill>
              </a:rPr>
              <a:t>. </a:t>
            </a:r>
            <a:endParaRPr lang="en-US" b="1" dirty="0" smtClean="0">
              <a:solidFill>
                <a:srgbClr val="4A6717"/>
              </a:solidFill>
            </a:endParaRPr>
          </a:p>
          <a:p>
            <a:pPr marL="0" indent="0">
              <a:buNone/>
            </a:pPr>
            <a:endParaRPr lang="en-US" b="1" dirty="0" smtClean="0"/>
          </a:p>
          <a:p>
            <a:r>
              <a:rPr lang="en-US" b="1" dirty="0" smtClean="0">
                <a:solidFill>
                  <a:srgbClr val="4A6717"/>
                </a:solidFill>
              </a:rPr>
              <a:t>“</a:t>
            </a:r>
            <a:r>
              <a:rPr lang="en-US" b="1" dirty="0">
                <a:solidFill>
                  <a:srgbClr val="4A6717"/>
                </a:solidFill>
              </a:rPr>
              <a:t>And I will set up </a:t>
            </a:r>
            <a:r>
              <a:rPr lang="en-US" b="1" dirty="0" smtClean="0">
                <a:solidFill>
                  <a:srgbClr val="4A6717"/>
                </a:solidFill>
              </a:rPr>
              <a:t>shepherds over </a:t>
            </a:r>
            <a:r>
              <a:rPr lang="en-US" b="1" dirty="0">
                <a:solidFill>
                  <a:srgbClr val="4A6717"/>
                </a:solidFill>
              </a:rPr>
              <a:t>them which shall feed them” </a:t>
            </a:r>
            <a:r>
              <a:rPr lang="en-US" i="1" dirty="0">
                <a:solidFill>
                  <a:srgbClr val="4A6717"/>
                </a:solidFill>
              </a:rPr>
              <a:t>(Jeremiah 23:4)</a:t>
            </a:r>
            <a:r>
              <a:rPr lang="en-US" b="1" dirty="0">
                <a:solidFill>
                  <a:srgbClr val="4A6717"/>
                </a:solidFill>
              </a:rPr>
              <a:t>.</a:t>
            </a:r>
            <a:endParaRPr lang="en-US" dirty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Pastor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330"/>
            <a:ext cx="8229600" cy="1600200"/>
          </a:xfrm>
        </p:spPr>
        <p:txBody>
          <a:bodyPr/>
          <a:lstStyle/>
          <a:p>
            <a:r>
              <a:rPr lang="en-US" dirty="0" smtClean="0"/>
              <a:t>Feeding God’s Sheep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1964261"/>
            <a:ext cx="8449733" cy="379307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First obligation is to feed the sheep.</a:t>
            </a:r>
          </a:p>
          <a:p>
            <a:pPr marL="457200" indent="-457200">
              <a:buFont typeface="+mj-lt"/>
              <a:buAutoNum type="arabicPeriod"/>
            </a:pPr>
            <a:endParaRPr lang="en-US" sz="1100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Jesus commanded Paul to feed His lambs once and twice to feed His sheep.  </a:t>
            </a:r>
          </a:p>
          <a:p>
            <a:pPr marL="457200" indent="-457200">
              <a:buFont typeface="+mj-lt"/>
              <a:buAutoNum type="arabicPeriod"/>
            </a:pPr>
            <a:endParaRPr lang="en-US" sz="1100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Jesus wanted to impress indelibly upon Peter’s heart, and so He repeated it three times:</a:t>
            </a:r>
          </a:p>
          <a:p>
            <a:pPr lvl="1"/>
            <a:endParaRPr lang="en-US" sz="1100" dirty="0" smtClean="0"/>
          </a:p>
          <a:p>
            <a:pPr lvl="1"/>
            <a:r>
              <a:rPr lang="en-US" sz="2000" dirty="0" smtClean="0"/>
              <a:t>“</a:t>
            </a:r>
            <a:r>
              <a:rPr lang="en-US" sz="2000" dirty="0"/>
              <a:t>Feed my Sheep”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</a:rPr>
              <a:t>(John 21:16)</a:t>
            </a:r>
          </a:p>
          <a:p>
            <a:pPr lvl="1"/>
            <a:r>
              <a:rPr lang="en-US" sz="2000" dirty="0"/>
              <a:t>“Feed the flock of God which is among you” </a:t>
            </a:r>
            <a:r>
              <a:rPr lang="en-US" sz="2000" dirty="0">
                <a:solidFill>
                  <a:srgbClr val="4A6717"/>
                </a:solidFill>
              </a:rPr>
              <a:t>(1 Peter 5:2)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Pastor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The Pastor’s Great Work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065859"/>
            <a:ext cx="8449733" cy="4182540"/>
          </a:xfrm>
        </p:spPr>
        <p:txBody>
          <a:bodyPr>
            <a:normAutofit/>
          </a:bodyPr>
          <a:lstStyle/>
          <a:p>
            <a:r>
              <a:rPr lang="en-US" dirty="0" smtClean="0"/>
              <a:t>Teach</a:t>
            </a:r>
            <a:endParaRPr lang="en-US" dirty="0">
              <a:solidFill>
                <a:srgbClr val="4A6717"/>
              </a:solidFill>
            </a:endParaRPr>
          </a:p>
          <a:p>
            <a:r>
              <a:rPr lang="en-US" sz="2400" dirty="0" smtClean="0">
                <a:solidFill>
                  <a:schemeClr val="accent6"/>
                </a:solidFill>
              </a:rPr>
              <a:t>Instruct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Father the Flock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0" indent="0">
              <a:buNone/>
            </a:pPr>
            <a:endParaRPr lang="en-US" b="1" dirty="0" smtClean="0">
              <a:solidFill>
                <a:srgbClr val="4A6717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4A6717"/>
                </a:solidFill>
              </a:rPr>
              <a:t>A pastor’s responsibility is the ensure the church is healthy and spiritual.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4A6717"/>
                </a:solidFill>
              </a:rPr>
              <a:t> </a:t>
            </a:r>
          </a:p>
          <a:p>
            <a:pPr marL="0" indent="0" algn="ctr">
              <a:buNone/>
            </a:pPr>
            <a:r>
              <a:rPr lang="en-US" sz="2400" i="1" dirty="0" smtClean="0">
                <a:solidFill>
                  <a:srgbClr val="4A6717"/>
                </a:solidFill>
              </a:rPr>
              <a:t>A pastor must be a constant student</a:t>
            </a:r>
            <a:r>
              <a:rPr lang="en-US" sz="2400" b="1" dirty="0" smtClean="0">
                <a:solidFill>
                  <a:srgbClr val="4A6717"/>
                </a:solidFill>
              </a:rPr>
              <a:t>.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1966" y="1696534"/>
            <a:ext cx="3378200" cy="2413000"/>
          </a:xfrm>
          <a:prstGeom prst="rect">
            <a:avLst/>
          </a:prstGeom>
          <a:effectLst>
            <a:outerShdw blurRad="152400" dist="254000" dir="2700000" sx="98000" sy="98000" algn="tl" rotWithShape="0">
              <a:srgbClr val="000000">
                <a:alpha val="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2800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1600200"/>
          </a:xfrm>
        </p:spPr>
        <p:txBody>
          <a:bodyPr/>
          <a:lstStyle/>
          <a:p>
            <a:r>
              <a:rPr lang="en-US" dirty="0" smtClean="0"/>
              <a:t>Divine Pastoral Calling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8731"/>
            <a:ext cx="8229600" cy="4525963"/>
          </a:xfrm>
        </p:spPr>
        <p:txBody>
          <a:bodyPr/>
          <a:lstStyle/>
          <a:p>
            <a:r>
              <a:rPr lang="en-US" dirty="0" smtClean="0"/>
              <a:t>One </a:t>
            </a:r>
            <a:r>
              <a:rPr lang="en-US" dirty="0"/>
              <a:t>of the greatest needs in the present-day church is for pastors with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4A6717"/>
                </a:solidFill>
              </a:rPr>
              <a:t>divine </a:t>
            </a:r>
            <a:r>
              <a:rPr lang="en-US" dirty="0">
                <a:solidFill>
                  <a:srgbClr val="4A6717"/>
                </a:solidFill>
              </a:rPr>
              <a:t>call </a:t>
            </a:r>
            <a:r>
              <a:rPr lang="en-US" dirty="0"/>
              <a:t>to pastor or shepherd the flock of God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Many are preachers with the ability, talent and training to entertain, </a:t>
            </a:r>
            <a:r>
              <a:rPr lang="en-US" dirty="0" smtClean="0">
                <a:solidFill>
                  <a:srgbClr val="4A6717"/>
                </a:solidFill>
              </a:rPr>
              <a:t>few </a:t>
            </a:r>
            <a:r>
              <a:rPr lang="en-US" dirty="0" smtClean="0"/>
              <a:t>are pastors after God’s own heart who sacrifice.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Spiritual father to flock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1 Corinthians 4:15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615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191"/>
            <a:ext cx="8229600" cy="1600200"/>
          </a:xfrm>
        </p:spPr>
        <p:txBody>
          <a:bodyPr/>
          <a:lstStyle/>
          <a:p>
            <a:r>
              <a:rPr lang="en-US" dirty="0" smtClean="0"/>
              <a:t>Pastor’s Ministry Lies Mainly Within the Church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669" y="3344300"/>
            <a:ext cx="4724400" cy="3920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4A6717"/>
                </a:solidFill>
              </a:rPr>
              <a:t>“And he gave some, apostles; and some, prophets; and some, evangelists; and some</a:t>
            </a:r>
            <a:r>
              <a:rPr lang="en-US" b="1" dirty="0" smtClean="0">
                <a:solidFill>
                  <a:srgbClr val="4A6717"/>
                </a:solidFill>
              </a:rPr>
              <a:t>, pastors and teachers</a:t>
            </a:r>
            <a:r>
              <a:rPr lang="en-US" b="1" i="1" dirty="0" smtClean="0">
                <a:solidFill>
                  <a:srgbClr val="4A6717"/>
                </a:solidFill>
              </a:rPr>
              <a:t>”   </a:t>
            </a:r>
            <a:r>
              <a:rPr lang="en-US" i="1" dirty="0" smtClean="0">
                <a:solidFill>
                  <a:srgbClr val="4A6717"/>
                </a:solidFill>
              </a:rPr>
              <a:t>          </a:t>
            </a:r>
          </a:p>
          <a:p>
            <a:pPr marL="0" indent="0">
              <a:buNone/>
            </a:pPr>
            <a:r>
              <a:rPr lang="en-US" i="1" dirty="0">
                <a:solidFill>
                  <a:srgbClr val="4A6717"/>
                </a:solidFill>
              </a:rPr>
              <a:t>	</a:t>
            </a:r>
            <a:r>
              <a:rPr lang="en-US" i="1" dirty="0" smtClean="0">
                <a:solidFill>
                  <a:srgbClr val="4A6717"/>
                </a:solidFill>
              </a:rPr>
              <a:t>	   </a:t>
            </a:r>
            <a:r>
              <a:rPr lang="en-US" i="1" dirty="0" smtClean="0"/>
              <a:t>(</a:t>
            </a:r>
            <a:r>
              <a:rPr lang="en-US" i="1" dirty="0"/>
              <a:t>Ephesians 4:11).</a:t>
            </a:r>
            <a:endParaRPr lang="en-US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600" y="2816251"/>
            <a:ext cx="3505200" cy="23241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8669" y="2624666"/>
            <a:ext cx="37422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+mj-lt"/>
              </a:rPr>
              <a:t>Scripture</a:t>
            </a:r>
            <a:r>
              <a:rPr lang="en-US" sz="2400" i="1" dirty="0" smtClean="0"/>
              <a:t> </a:t>
            </a:r>
            <a:r>
              <a:rPr lang="en-US" sz="2400" i="1" dirty="0" smtClean="0">
                <a:latin typeface="Century Gothic"/>
                <a:cs typeface="Century Gothic"/>
              </a:rPr>
              <a:t>Reference</a:t>
            </a:r>
            <a:r>
              <a:rPr lang="en-US" sz="2400" i="1" dirty="0" smtClean="0"/>
              <a:t>: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467601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1600200"/>
          </a:xfrm>
        </p:spPr>
        <p:txBody>
          <a:bodyPr/>
          <a:lstStyle/>
          <a:p>
            <a:r>
              <a:rPr lang="en-US" dirty="0" smtClean="0"/>
              <a:t>Ministry of 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195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rgbClr val="4A6717"/>
                </a:solidFill>
              </a:rPr>
              <a:t>Jesus Himself has placed pastors in the church to minister to the church.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Ephesians 4:11-16 </a:t>
            </a:r>
            <a:r>
              <a:rPr lang="en-US" dirty="0" smtClean="0"/>
              <a:t>defines pastoral work as:</a:t>
            </a:r>
          </a:p>
          <a:p>
            <a:pPr marL="0" indent="0"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Perfecting the saints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Work of the ministry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Edifying the body of Christ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98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1600200"/>
          </a:xfrm>
        </p:spPr>
        <p:txBody>
          <a:bodyPr/>
          <a:lstStyle/>
          <a:p>
            <a:r>
              <a:rPr lang="en-US" dirty="0" smtClean="0"/>
              <a:t>Ministry of Labor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195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The healthy condition of the church naturally makes increase of itself in love.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(See Acts 2:47)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4A6717"/>
                </a:solidFill>
              </a:rPr>
              <a:t>It takes real effort, time, and prayer to shepherd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Backsliders and wandering sheep.</a:t>
            </a:r>
          </a:p>
          <a:p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629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258"/>
            <a:ext cx="8229600" cy="1600200"/>
          </a:xfrm>
        </p:spPr>
        <p:txBody>
          <a:bodyPr/>
          <a:lstStyle/>
          <a:p>
            <a:r>
              <a:rPr lang="en-US" dirty="0" smtClean="0"/>
              <a:t>The Pastor Must Love the Flock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3928533" cy="4119571"/>
          </a:xfrm>
        </p:spPr>
        <p:txBody>
          <a:bodyPr/>
          <a:lstStyle/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>
                <a:solidFill>
                  <a:schemeClr val="tx1"/>
                </a:solidFill>
              </a:rPr>
              <a:t>Scripture Reference:</a:t>
            </a:r>
            <a:endParaRPr lang="en-US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1600" b="1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“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The good shepherd giveth his life for the sheep” </a:t>
            </a:r>
            <a:r>
              <a:rPr lang="en-US" i="1" dirty="0"/>
              <a:t>(John 10:11)</a:t>
            </a:r>
            <a:r>
              <a:rPr lang="en-US" b="1" dirty="0"/>
              <a:t>.</a:t>
            </a:r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</a:t>
            </a:r>
            <a:r>
              <a:rPr lang="en-US" dirty="0"/>
              <a:t>Lesson 2: The Pentecostal </a:t>
            </a:r>
            <a:r>
              <a:rPr lang="en-US" dirty="0" smtClean="0"/>
              <a:t>Pastor</a:t>
            </a:r>
          </a:p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6334" y="2584240"/>
            <a:ext cx="4004733" cy="2525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491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5392</TotalTime>
  <Words>937</Words>
  <Application>Microsoft Macintosh PowerPoint</Application>
  <PresentationFormat>On-screen Show (4:3)</PresentationFormat>
  <Paragraphs>137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Pastoral Studies</vt:lpstr>
      <vt:lpstr>The Pastor is the Shepherd of the Flock</vt:lpstr>
      <vt:lpstr>Feeding God’s Sheep</vt:lpstr>
      <vt:lpstr>The Pastor’s Great Work</vt:lpstr>
      <vt:lpstr>Divine Pastoral Calling</vt:lpstr>
      <vt:lpstr>Pastor’s Ministry Lies Mainly Within the Church</vt:lpstr>
      <vt:lpstr>Ministry of Importance</vt:lpstr>
      <vt:lpstr>Ministry of Labor</vt:lpstr>
      <vt:lpstr>The Pastor Must Love the Flock</vt:lpstr>
      <vt:lpstr>Pastor’s Characteristics</vt:lpstr>
      <vt:lpstr>Pastor’s Characteristics Continued</vt:lpstr>
      <vt:lpstr>The Pastors Acquaintance</vt:lpstr>
      <vt:lpstr>The Pastors Acquaintance Continued</vt:lpstr>
      <vt:lpstr>The Pastor Must Maintain Correct Attitudes</vt:lpstr>
      <vt:lpstr>The Pastor Must Maintain Correct Attitudes Continued</vt:lpstr>
      <vt:lpstr>End of Lesson 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61</cp:revision>
  <cp:lastPrinted>2012-04-26T22:00:02Z</cp:lastPrinted>
  <dcterms:created xsi:type="dcterms:W3CDTF">2012-04-21T00:47:00Z</dcterms:created>
  <dcterms:modified xsi:type="dcterms:W3CDTF">2012-04-27T18:01:17Z</dcterms:modified>
</cp:coreProperties>
</file>