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sldIdLst>
    <p:sldId id="256" r:id="rId2"/>
    <p:sldId id="258" r:id="rId3"/>
    <p:sldId id="259" r:id="rId4"/>
    <p:sldId id="260" r:id="rId5"/>
    <p:sldId id="272" r:id="rId6"/>
    <p:sldId id="262" r:id="rId7"/>
    <p:sldId id="273" r:id="rId8"/>
    <p:sldId id="261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78" autoAdjust="0"/>
  </p:normalViewPr>
  <p:slideViewPr>
    <p:cSldViewPr snapToGrid="0" snapToObjects="1">
      <p:cViewPr>
        <p:scale>
          <a:sx n="75" d="100"/>
          <a:sy n="75" d="100"/>
        </p:scale>
        <p:origin x="-1760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4/24/12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4A6734C-E115-4BC5-9FB0-F9BF6FABFDA0}" type="datetimeFigureOut">
              <a:rPr lang="en-US" smtClean="0"/>
              <a:t>4/24/12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 amt="1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 trans="9000" crackSpacing="39"/>
                    </a14:imgEffect>
                    <a14:imgEffect>
                      <a14:brightnessContrast bright="2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32300" y="994834"/>
            <a:ext cx="2844800" cy="2857500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533" y="-719667"/>
            <a:ext cx="8873067" cy="4267200"/>
          </a:xfrm>
        </p:spPr>
        <p:txBody>
          <a:bodyPr/>
          <a:lstStyle/>
          <a:p>
            <a:r>
              <a:rPr lang="en-US" sz="8800" dirty="0" smtClean="0"/>
              <a:t>Pastoral Studies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5561" y="2082800"/>
            <a:ext cx="6400800" cy="1219200"/>
          </a:xfrm>
        </p:spPr>
        <p:txBody>
          <a:bodyPr/>
          <a:lstStyle/>
          <a:p>
            <a:r>
              <a:rPr lang="en-US" dirty="0" smtClean="0"/>
              <a:t>Global Association of Theological Studies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76300" y="3390900"/>
            <a:ext cx="6400800" cy="148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algn="l"/>
            <a:r>
              <a:rPr lang="en-US" sz="2000" i="1" dirty="0"/>
              <a:t>a</a:t>
            </a:r>
            <a:r>
              <a:rPr lang="en-US" sz="2000" i="1" dirty="0" smtClean="0"/>
              <a:t>n International Alpha Bible Course</a:t>
            </a:r>
          </a:p>
          <a:p>
            <a:endParaRPr lang="en-US" dirty="0" smtClean="0"/>
          </a:p>
          <a:p>
            <a:r>
              <a:rPr lang="en-US" dirty="0" smtClean="0"/>
              <a:t>               </a:t>
            </a:r>
            <a:r>
              <a:rPr lang="en-US" b="1" dirty="0" smtClean="0"/>
              <a:t>Ralph Vincent Reynolds</a:t>
            </a:r>
            <a:endParaRPr lang="en-US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" y="5740377"/>
            <a:ext cx="9144000" cy="10159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US" sz="4800" dirty="0" smtClean="0"/>
          </a:p>
          <a:p>
            <a:endParaRPr lang="en-US" sz="4800" dirty="0"/>
          </a:p>
          <a:p>
            <a:r>
              <a:rPr lang="en-US" sz="4800" dirty="0" smtClean="0"/>
              <a:t>Lesson 1: Church Government 	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28938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6757" y="3932767"/>
            <a:ext cx="3683000" cy="2209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397"/>
            <a:ext cx="8229600" cy="1600200"/>
          </a:xfrm>
        </p:spPr>
        <p:txBody>
          <a:bodyPr/>
          <a:lstStyle/>
          <a:p>
            <a:r>
              <a:rPr lang="en-US" sz="4800" dirty="0" smtClean="0"/>
              <a:t>Theocracy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6205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857250" lvl="1" indent="-457200">
              <a:buFont typeface="+mj-lt"/>
              <a:buAutoNum type="arabicPeriod"/>
            </a:pP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Understanding Church Theocracy</a:t>
            </a:r>
          </a:p>
          <a:p>
            <a:pPr marL="400050" lvl="1" indent="0">
              <a:buNone/>
            </a:pPr>
            <a:endParaRPr lang="en-US" sz="2400" dirty="0"/>
          </a:p>
          <a:p>
            <a:pPr marL="1257300" lvl="2" indent="-457200">
              <a:buFont typeface="+mj-lt"/>
              <a:buAutoNum type="arabicPeriod"/>
            </a:pPr>
            <a:r>
              <a:rPr lang="en-US" sz="2400" dirty="0" smtClean="0"/>
              <a:t>Balance between two extremes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sz="2400" dirty="0" smtClean="0"/>
              <a:t>Pastor as head, not a “lord over God’s heritage”</a:t>
            </a:r>
          </a:p>
          <a:p>
            <a:pPr marL="1257300" lvl="2" indent="-457200">
              <a:buFont typeface="+mj-lt"/>
              <a:buAutoNum type="arabicPeriod"/>
            </a:pPr>
            <a:r>
              <a:rPr lang="en-US" sz="2400" dirty="0" smtClean="0"/>
              <a:t>Godly Submission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1: Church Government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905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25744">
            <a:off x="5080070" y="2669282"/>
            <a:ext cx="2290454" cy="35889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3325"/>
            <a:ext cx="8229600" cy="1600200"/>
          </a:xfrm>
        </p:spPr>
        <p:txBody>
          <a:bodyPr/>
          <a:lstStyle/>
          <a:p>
            <a:r>
              <a:rPr lang="en-US" sz="4800" dirty="0" smtClean="0"/>
              <a:t>Organization is a Means to and End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58989"/>
            <a:ext cx="6807200" cy="45259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4A6717"/>
                </a:solidFill>
              </a:rPr>
              <a:t>Organization for global evangelism</a:t>
            </a:r>
          </a:p>
          <a:p>
            <a:pPr marL="0" indent="0">
              <a:buNone/>
            </a:pPr>
            <a:endParaRPr lang="en-US" dirty="0" smtClean="0">
              <a:solidFill>
                <a:srgbClr val="4A671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4A6717"/>
                </a:solidFill>
              </a:rPr>
              <a:t>The Great Commission</a:t>
            </a:r>
          </a:p>
          <a:p>
            <a:pPr marL="0" indent="0">
              <a:buNone/>
            </a:pPr>
            <a:endParaRPr lang="en-US" dirty="0" smtClean="0">
              <a:solidFill>
                <a:srgbClr val="4A671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4A6717"/>
                </a:solidFill>
              </a:rPr>
              <a:t>Organizational unity</a:t>
            </a:r>
          </a:p>
          <a:p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1: Church Government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946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3866"/>
            <a:ext cx="8229600" cy="1600200"/>
          </a:xfrm>
        </p:spPr>
        <p:txBody>
          <a:bodyPr/>
          <a:lstStyle/>
          <a:p>
            <a:r>
              <a:rPr lang="en-US" sz="4800" dirty="0" smtClean="0"/>
              <a:t>Order of Local Assembly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88533" y="2158989"/>
            <a:ext cx="6807200" cy="45259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4A6717"/>
                </a:solidFill>
              </a:rPr>
              <a:t>Local assembly organization</a:t>
            </a:r>
            <a:endParaRPr lang="en-US" dirty="0" smtClean="0">
              <a:solidFill>
                <a:srgbClr val="E3E6E7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4A671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4A6717"/>
                </a:solidFill>
              </a:rPr>
              <a:t>“Born Again” leadership</a:t>
            </a:r>
          </a:p>
          <a:p>
            <a:pPr marL="0" indent="0">
              <a:buNone/>
            </a:pPr>
            <a:endParaRPr lang="en-US" dirty="0" smtClean="0">
              <a:solidFill>
                <a:srgbClr val="4A6717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4A6717"/>
                </a:solidFill>
              </a:rPr>
              <a:t>Business meeting for church organization</a:t>
            </a:r>
          </a:p>
          <a:p>
            <a:pPr marL="857250" lvl="1" indent="-457200">
              <a:buFont typeface="+mj-lt"/>
              <a:buAutoNum type="arabicPeriod"/>
            </a:pPr>
            <a:endParaRPr lang="en-US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1: Church Government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870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933" y="0"/>
            <a:ext cx="8585200" cy="1600200"/>
          </a:xfrm>
        </p:spPr>
        <p:txBody>
          <a:bodyPr/>
          <a:lstStyle/>
          <a:p>
            <a:r>
              <a:rPr lang="en-US" sz="4800" dirty="0" smtClean="0"/>
              <a:t>Installed Pastor by Presbytery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933" y="2158989"/>
            <a:ext cx="8585200" cy="34798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Pastors receive a measure of prestige and recognition of authority when properly installed by presbytery.</a:t>
            </a:r>
          </a:p>
          <a:p>
            <a:pPr marL="857250" lvl="1" indent="-457200">
              <a:buFont typeface="+mj-lt"/>
              <a:buAutoNum type="arabicPeriod"/>
            </a:pPr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857250" lvl="1" indent="-457200"/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Pastoral Authority</a:t>
            </a:r>
          </a:p>
          <a:p>
            <a:pPr marL="400050" lvl="1" indent="0">
              <a:buNone/>
            </a:pPr>
            <a:endParaRPr lang="en-US" sz="2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857250" lvl="1" indent="-457200"/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Congregational protection</a:t>
            </a:r>
          </a:p>
          <a:p>
            <a:pPr marL="400050" lvl="1" indent="0">
              <a:buNone/>
            </a:pPr>
            <a:endParaRPr lang="en-US" sz="24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857250" lvl="1" indent="-457200"/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Pastoral protection and support </a:t>
            </a:r>
          </a:p>
          <a:p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1: Church Government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370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933" y="423325"/>
            <a:ext cx="8585200" cy="1600200"/>
          </a:xfrm>
        </p:spPr>
        <p:txBody>
          <a:bodyPr/>
          <a:lstStyle/>
          <a:p>
            <a:r>
              <a:rPr lang="en-US" sz="4800" dirty="0" smtClean="0"/>
              <a:t>Three Main Ways of    Selecting Pastor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933" y="2362185"/>
            <a:ext cx="8585200" cy="390314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Pioneer preacher who has raised up an assembly through personal ministry.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Placed and appointed pastor by presbyter, bishop, or superintendent of the district.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May be called by the majority vote of the congregation.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1: Church Government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954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764" y="67735"/>
            <a:ext cx="8585200" cy="1600200"/>
          </a:xfrm>
        </p:spPr>
        <p:txBody>
          <a:bodyPr/>
          <a:lstStyle/>
          <a:p>
            <a:r>
              <a:rPr lang="en-US" dirty="0" smtClean="0"/>
              <a:t>God’s Call to Pastor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1: Church Government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1521" y="2468042"/>
            <a:ext cx="4178443" cy="259503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52367" y="1878570"/>
            <a:ext cx="4470437" cy="3489301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Method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is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Secondary: </a:t>
            </a:r>
            <a:r>
              <a:rPr lang="en-US" dirty="0" smtClean="0"/>
              <a:t>Knowing God’s will, being called to pastor by the </a:t>
            </a:r>
            <a:r>
              <a:rPr lang="en-US" dirty="0" smtClean="0">
                <a:solidFill>
                  <a:srgbClr val="4A6717"/>
                </a:solidFill>
              </a:rPr>
              <a:t>Chief Shepherd </a:t>
            </a:r>
            <a:r>
              <a:rPr lang="en-US" dirty="0" smtClean="0"/>
              <a:t>is of greatest importance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533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928525"/>
            <a:ext cx="8585200" cy="1600200"/>
          </a:xfrm>
        </p:spPr>
        <p:txBody>
          <a:bodyPr/>
          <a:lstStyle/>
          <a:p>
            <a:r>
              <a:rPr lang="en-US" sz="6000" dirty="0" smtClean="0"/>
              <a:t>End of Lesson 1</a:t>
            </a:r>
            <a:endParaRPr lang="en-US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1: Church Government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680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3325"/>
            <a:ext cx="8229600" cy="1600200"/>
          </a:xfrm>
        </p:spPr>
        <p:txBody>
          <a:bodyPr/>
          <a:lstStyle/>
          <a:p>
            <a:r>
              <a:rPr lang="en-US" dirty="0" smtClean="0"/>
              <a:t>Church Government is Ordained by God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1128"/>
            <a:ext cx="8229600" cy="4525963"/>
          </a:xfrm>
        </p:spPr>
        <p:txBody>
          <a:bodyPr/>
          <a:lstStyle/>
          <a:p>
            <a:endParaRPr lang="en-US" b="1" dirty="0" smtClean="0"/>
          </a:p>
          <a:p>
            <a:pPr marL="0" indent="0" algn="just">
              <a:buNone/>
            </a:pPr>
            <a:endParaRPr lang="en-US" b="1" dirty="0" smtClean="0"/>
          </a:p>
          <a:p>
            <a:pPr marL="0" indent="0" algn="just">
              <a:buNone/>
            </a:pPr>
            <a:r>
              <a:rPr lang="en-US" b="1" dirty="0" smtClean="0"/>
              <a:t>“</a:t>
            </a:r>
            <a:r>
              <a:rPr lang="en-US" dirty="0">
                <a:solidFill>
                  <a:srgbClr val="4A6717"/>
                </a:solidFill>
              </a:rPr>
              <a:t>And God hath set some in the church, first apostles, secondarily prophets, </a:t>
            </a:r>
            <a:r>
              <a:rPr lang="en-US" dirty="0" smtClean="0">
                <a:solidFill>
                  <a:srgbClr val="4A6717"/>
                </a:solidFill>
              </a:rPr>
              <a:t>thirdly teachers</a:t>
            </a:r>
            <a:r>
              <a:rPr lang="en-US" dirty="0">
                <a:solidFill>
                  <a:srgbClr val="4A6717"/>
                </a:solidFill>
              </a:rPr>
              <a:t>, after that miracles, then gifts of healings, helps, governments, diversities </a:t>
            </a:r>
            <a:r>
              <a:rPr lang="en-US" dirty="0" smtClean="0">
                <a:solidFill>
                  <a:srgbClr val="4A6717"/>
                </a:solidFill>
              </a:rPr>
              <a:t>of tongues</a:t>
            </a:r>
            <a:r>
              <a:rPr lang="en-US" b="1" dirty="0" smtClean="0"/>
              <a:t>.”- </a:t>
            </a:r>
            <a:r>
              <a:rPr lang="en-US" i="1" dirty="0" smtClean="0"/>
              <a:t>I </a:t>
            </a:r>
            <a:r>
              <a:rPr lang="en-US" i="1" dirty="0"/>
              <a:t>Corinthians 12:</a:t>
            </a:r>
            <a:r>
              <a:rPr lang="en-US" i="1" dirty="0" smtClean="0"/>
              <a:t>28, KJV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1: Church Government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675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2526"/>
            <a:ext cx="8229600" cy="1600200"/>
          </a:xfrm>
        </p:spPr>
        <p:txBody>
          <a:bodyPr/>
          <a:lstStyle/>
          <a:p>
            <a:r>
              <a:rPr lang="en-US" dirty="0" smtClean="0"/>
              <a:t>Two Main Sources of Criticisms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2319854"/>
            <a:ext cx="8449733" cy="379307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Saved person(s), seeking freedom from traditional church structures find extreme alternative of discarding all church government.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Refusal to submit to discipline, adopting independent attitude and spirit which promotes the so-called free church.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1: Church Government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083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9700" y="3996266"/>
            <a:ext cx="3009900" cy="2692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856"/>
            <a:ext cx="8229600" cy="1600200"/>
          </a:xfrm>
        </p:spPr>
        <p:txBody>
          <a:bodyPr anchor="t"/>
          <a:lstStyle/>
          <a:p>
            <a:r>
              <a:rPr lang="en-US" sz="4800" dirty="0" smtClean="0"/>
              <a:t>God-Ordained Organization 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2015060"/>
            <a:ext cx="8449733" cy="4182540"/>
          </a:xfrm>
        </p:spPr>
        <p:txBody>
          <a:bodyPr>
            <a:normAutofit/>
          </a:bodyPr>
          <a:lstStyle/>
          <a:p>
            <a:r>
              <a:rPr lang="en-US" dirty="0" smtClean="0"/>
              <a:t>With many criticisms, it is necessary that the Christian be fully persuaded:</a:t>
            </a:r>
          </a:p>
          <a:p>
            <a:pPr marL="0" indent="0">
              <a:buNone/>
            </a:pPr>
            <a:endParaRPr lang="en-US" sz="1600" dirty="0" smtClean="0"/>
          </a:p>
          <a:p>
            <a:pPr lvl="1"/>
            <a:r>
              <a:rPr lang="en-US" sz="2400" dirty="0" smtClean="0">
                <a:solidFill>
                  <a:srgbClr val="4A6717"/>
                </a:solidFill>
              </a:rPr>
              <a:t>God has ordained church government. </a:t>
            </a:r>
          </a:p>
          <a:p>
            <a:pPr lvl="1"/>
            <a:endParaRPr lang="en-US" dirty="0" smtClean="0">
              <a:solidFill>
                <a:srgbClr val="4A6717"/>
              </a:solidFill>
            </a:endParaRPr>
          </a:p>
          <a:p>
            <a:pPr lvl="1"/>
            <a:r>
              <a:rPr lang="en-US" sz="2400" dirty="0" smtClean="0">
                <a:solidFill>
                  <a:srgbClr val="4A6717"/>
                </a:solidFill>
              </a:rPr>
              <a:t>Bible clearly teaches a divine play for organization in the church.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1: Church Government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001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1281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rgbClr val="4A6717"/>
                </a:solidFill>
              </a:rPr>
              <a:t>Organization is of God:</a:t>
            </a:r>
          </a:p>
          <a:p>
            <a:pPr marL="0" indent="0">
              <a:buNone/>
            </a:pPr>
            <a:endParaRPr lang="en-US" sz="2200" dirty="0" smtClean="0">
              <a:solidFill>
                <a:srgbClr val="4A6717"/>
              </a:solidFill>
            </a:endParaRPr>
          </a:p>
          <a:p>
            <a:pPr lvl="1"/>
            <a:r>
              <a:rPr lang="en-US" sz="2200" i="1" dirty="0"/>
              <a:t>And by God’s appointment there are in the church, first apostles, </a:t>
            </a:r>
            <a:r>
              <a:rPr lang="en-US" sz="2200" i="1" dirty="0" smtClean="0"/>
              <a:t>secondly prophets</a:t>
            </a:r>
            <a:r>
              <a:rPr lang="en-US" sz="2200" i="1" dirty="0"/>
              <a:t>, thirdly teachers. Then come miraculous powers, and then ability </a:t>
            </a:r>
            <a:r>
              <a:rPr lang="en-US" sz="2200" i="1" dirty="0" smtClean="0"/>
              <a:t>to cure </a:t>
            </a:r>
            <a:r>
              <a:rPr lang="en-US" sz="2200" i="1" dirty="0"/>
              <a:t>diseases, or render assistance, or powers </a:t>
            </a:r>
            <a:r>
              <a:rPr lang="en-US" sz="2200" i="1" dirty="0" smtClean="0"/>
              <a:t>of organization</a:t>
            </a:r>
            <a:r>
              <a:rPr lang="en-US" sz="2200" i="1" dirty="0"/>
              <a:t>, or varieties </a:t>
            </a:r>
            <a:r>
              <a:rPr lang="en-US" sz="2200" i="1" dirty="0" smtClean="0"/>
              <a:t>of the </a:t>
            </a:r>
            <a:r>
              <a:rPr lang="en-US" sz="2200" i="1" dirty="0"/>
              <a:t>gift of tongues</a:t>
            </a:r>
            <a:r>
              <a:rPr lang="en-US" sz="2200" i="1" dirty="0" smtClean="0"/>
              <a:t>.           </a:t>
            </a:r>
            <a:r>
              <a:rPr lang="en-US" sz="2200" dirty="0" smtClean="0"/>
              <a:t>(1 Cor. 12:28, Weymouth’s Translation)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1: Church Government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541856"/>
            <a:ext cx="8229600" cy="1600200"/>
          </a:xfrm>
        </p:spPr>
        <p:txBody>
          <a:bodyPr anchor="t"/>
          <a:lstStyle/>
          <a:p>
            <a:r>
              <a:rPr lang="en-US" sz="4800" dirty="0" smtClean="0"/>
              <a:t>God-Ordained Organization Continued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948807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6157">
            <a:off x="5048399" y="2717801"/>
            <a:ext cx="3505201" cy="19629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856"/>
            <a:ext cx="8229600" cy="1600200"/>
          </a:xfrm>
        </p:spPr>
        <p:txBody>
          <a:bodyPr anchor="t"/>
          <a:lstStyle/>
          <a:p>
            <a:r>
              <a:rPr lang="en-US" sz="4800" dirty="0" smtClean="0"/>
              <a:t>God-Ordained Organization Continued 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237067" y="2142056"/>
            <a:ext cx="4893734" cy="402167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church is not an organization, but an organism.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Church of Christ cannot be restricted by walls erected by the will of man.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church of God reaches across denominational lines.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1: Church Government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190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856"/>
            <a:ext cx="8229600" cy="1600200"/>
          </a:xfrm>
        </p:spPr>
        <p:txBody>
          <a:bodyPr anchor="t"/>
          <a:lstStyle/>
          <a:p>
            <a:r>
              <a:rPr lang="en-US" sz="4800" dirty="0" smtClean="0"/>
              <a:t>God-Ordained Organization Continued 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2370653"/>
            <a:ext cx="8449733" cy="2387614"/>
          </a:xfrm>
        </p:spPr>
        <p:txBody>
          <a:bodyPr>
            <a:normAutofit/>
          </a:bodyPr>
          <a:lstStyle/>
          <a:p>
            <a:r>
              <a:rPr lang="en-US" dirty="0" smtClean="0"/>
              <a:t>Spirit of Lawlessness and anarchy, (see II Thessalonians 2:7, 8, Weymouth).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Selfsame spirit enters homes where children rule the home and marriages are broken.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1: Church Government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75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856"/>
            <a:ext cx="8229600" cy="1600200"/>
          </a:xfrm>
        </p:spPr>
        <p:txBody>
          <a:bodyPr anchor="t"/>
          <a:lstStyle/>
          <a:p>
            <a:r>
              <a:rPr lang="en-US" sz="4800" dirty="0" smtClean="0"/>
              <a:t>God-Ordained Organization Continued 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57200" y="2641581"/>
            <a:ext cx="8449733" cy="3200414"/>
          </a:xfrm>
        </p:spPr>
        <p:txBody>
          <a:bodyPr>
            <a:normAutofit/>
          </a:bodyPr>
          <a:lstStyle/>
          <a:p>
            <a:r>
              <a:rPr lang="en-US" dirty="0" smtClean="0"/>
              <a:t>Where no church government exists, there can be no divine order. </a:t>
            </a:r>
          </a:p>
          <a:p>
            <a:pPr lvl="1"/>
            <a:r>
              <a:rPr lang="en-US" dirty="0" smtClean="0"/>
              <a:t>(1 Corinthians 14:33)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Ministry and laity: “Obey them that have the rule over you, and submit yourselves” (</a:t>
            </a:r>
            <a:r>
              <a:rPr lang="en-US" i="1" dirty="0" smtClean="0"/>
              <a:t>Hebrews 13:17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1: Church Government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997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3325"/>
            <a:ext cx="8229600" cy="1600200"/>
          </a:xfrm>
        </p:spPr>
        <p:txBody>
          <a:bodyPr/>
          <a:lstStyle/>
          <a:p>
            <a:r>
              <a:rPr lang="en-US" sz="4800" dirty="0" smtClean="0"/>
              <a:t>Theocracy is God’s form of Church Government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96051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Two extremes, both wrong:</a:t>
            </a:r>
          </a:p>
          <a:p>
            <a:pPr marL="0" indent="0">
              <a:buNone/>
            </a:pPr>
            <a:endParaRPr lang="en-US" sz="2000" dirty="0" smtClean="0"/>
          </a:p>
          <a:p>
            <a:pPr marL="857250" lvl="1" indent="-457200">
              <a:buFont typeface="+mj-lt"/>
              <a:buAutoNum type="arabicPeriod"/>
            </a:pPr>
            <a:r>
              <a:rPr lang="en-US" sz="2000" b="1" dirty="0" smtClean="0">
                <a:solidFill>
                  <a:schemeClr val="accent5">
                    <a:lumMod val="75000"/>
                  </a:schemeClr>
                </a:solidFill>
              </a:rPr>
              <a:t>Rule of the people </a:t>
            </a:r>
            <a:r>
              <a:rPr lang="en-US" sz="2000" dirty="0" smtClean="0"/>
              <a:t>– democratic leadership for a country, but not God-ordained for the church.</a:t>
            </a:r>
          </a:p>
          <a:p>
            <a:pPr marL="800100" lvl="2" indent="0">
              <a:buNone/>
            </a:pPr>
            <a:endParaRPr lang="en-US" sz="2000" dirty="0" smtClean="0"/>
          </a:p>
          <a:p>
            <a:pPr marL="857250" lvl="1" indent="-457200">
              <a:buFont typeface="+mj-lt"/>
              <a:buAutoNum type="arabicPeriod"/>
            </a:pPr>
            <a:r>
              <a:rPr lang="en-US" sz="2000" b="1" dirty="0" smtClean="0">
                <a:solidFill>
                  <a:srgbClr val="4A6717"/>
                </a:solidFill>
              </a:rPr>
              <a:t>Rule of the priesthood </a:t>
            </a:r>
            <a:r>
              <a:rPr lang="en-US" sz="2000" dirty="0" smtClean="0"/>
              <a:t>– totalitarian for of government, causes pastor to Lord over God’s heritage, creates dictatorship. 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 1: Church Government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551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4960</TotalTime>
  <Words>754</Words>
  <Application>Microsoft Macintosh PowerPoint</Application>
  <PresentationFormat>On-screen Show (4:3)</PresentationFormat>
  <Paragraphs>115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Executive</vt:lpstr>
      <vt:lpstr>Pastoral Studies</vt:lpstr>
      <vt:lpstr>Church Government is Ordained by God</vt:lpstr>
      <vt:lpstr>Two Main Sources of Criticisms</vt:lpstr>
      <vt:lpstr>God-Ordained Organization </vt:lpstr>
      <vt:lpstr>God-Ordained Organization Continued </vt:lpstr>
      <vt:lpstr>God-Ordained Organization Continued </vt:lpstr>
      <vt:lpstr>God-Ordained Organization Continued </vt:lpstr>
      <vt:lpstr>God-Ordained Organization Continued </vt:lpstr>
      <vt:lpstr>Theocracy is God’s form of Church Government</vt:lpstr>
      <vt:lpstr>Theocracy</vt:lpstr>
      <vt:lpstr>Organization is a Means to and End</vt:lpstr>
      <vt:lpstr>Order of Local Assembly</vt:lpstr>
      <vt:lpstr>Installed Pastor by Presbytery</vt:lpstr>
      <vt:lpstr>Three Main Ways of    Selecting Pastor</vt:lpstr>
      <vt:lpstr>God’s Call to Pastor</vt:lpstr>
      <vt:lpstr>End of Lesson 1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Pastoral Studies</dc:title>
  <dc:creator>Matthew Mullins</dc:creator>
  <cp:lastModifiedBy>Matthew Mullins</cp:lastModifiedBy>
  <cp:revision>35</cp:revision>
  <dcterms:created xsi:type="dcterms:W3CDTF">2012-04-21T00:47:00Z</dcterms:created>
  <dcterms:modified xsi:type="dcterms:W3CDTF">2012-04-25T03:01:04Z</dcterms:modified>
</cp:coreProperties>
</file>