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8" r:id="rId3"/>
    <p:sldId id="295" r:id="rId4"/>
    <p:sldId id="298" r:id="rId5"/>
    <p:sldId id="259" r:id="rId6"/>
    <p:sldId id="260" r:id="rId7"/>
    <p:sldId id="289" r:id="rId8"/>
    <p:sldId id="296" r:id="rId9"/>
    <p:sldId id="275" r:id="rId10"/>
    <p:sldId id="290" r:id="rId11"/>
    <p:sldId id="291" r:id="rId12"/>
    <p:sldId id="292" r:id="rId13"/>
    <p:sldId id="294" r:id="rId14"/>
    <p:sldId id="293" r:id="rId15"/>
    <p:sldId id="297" r:id="rId16"/>
    <p:sldId id="28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8" autoAdjust="0"/>
  </p:normalViewPr>
  <p:slideViewPr>
    <p:cSldViewPr snapToGrid="0" snapToObjects="1">
      <p:cViewPr>
        <p:scale>
          <a:sx n="75" d="100"/>
          <a:sy n="75" d="100"/>
        </p:scale>
        <p:origin x="-185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A6734C-E115-4BC5-9FB0-F9BF6FABFDA0}" type="datetimeFigureOut">
              <a:rPr lang="en-US" smtClean="0"/>
              <a:t>5/4/12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 trans="9000" crackSpacing="39"/>
                    </a14:imgEffect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2300" y="994834"/>
            <a:ext cx="2844800" cy="28575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33" y="-719667"/>
            <a:ext cx="8873067" cy="4267200"/>
          </a:xfrm>
        </p:spPr>
        <p:txBody>
          <a:bodyPr/>
          <a:lstStyle/>
          <a:p>
            <a:r>
              <a:rPr lang="en-US" sz="8800" dirty="0" smtClean="0"/>
              <a:t>Pastoral Studies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5561" y="2082800"/>
            <a:ext cx="6400800" cy="1219200"/>
          </a:xfrm>
        </p:spPr>
        <p:txBody>
          <a:bodyPr/>
          <a:lstStyle/>
          <a:p>
            <a:r>
              <a:rPr lang="en-US" dirty="0" smtClean="0"/>
              <a:t>Global Association of Theological Studies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76300" y="3390900"/>
            <a:ext cx="6400800" cy="148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en-US" sz="2000" i="1" dirty="0"/>
              <a:t>a</a:t>
            </a:r>
            <a:r>
              <a:rPr lang="en-US" sz="2000" i="1" dirty="0" smtClean="0"/>
              <a:t>n International Alpha Bible Course</a:t>
            </a:r>
          </a:p>
          <a:p>
            <a:endParaRPr lang="en-US" dirty="0" smtClean="0"/>
          </a:p>
          <a:p>
            <a:r>
              <a:rPr lang="en-US" dirty="0" smtClean="0"/>
              <a:t>               </a:t>
            </a:r>
            <a:r>
              <a:rPr lang="en-US" b="1" dirty="0" smtClean="0"/>
              <a:t>Ralph Vincent Reynolds</a:t>
            </a:r>
            <a:endParaRPr lang="en-US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5096923"/>
            <a:ext cx="9144000" cy="10159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sz="4400" dirty="0" smtClean="0"/>
          </a:p>
          <a:p>
            <a:endParaRPr lang="en-US" sz="4400" dirty="0"/>
          </a:p>
          <a:p>
            <a:r>
              <a:rPr lang="en-US" sz="4400" dirty="0" smtClean="0"/>
              <a:t>Lesson 7: Special Services	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893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Suggestions for Funeral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1761052"/>
            <a:ext cx="8449733" cy="4182540"/>
          </a:xfrm>
        </p:spPr>
        <p:txBody>
          <a:bodyPr>
            <a:normAutofit/>
          </a:bodyPr>
          <a:lstStyle/>
          <a:p>
            <a:pPr marL="514350" indent="-457200">
              <a:buFont typeface="+mj-lt"/>
              <a:buAutoNum type="arabicPeriod"/>
            </a:pPr>
            <a:r>
              <a:rPr lang="en-US" dirty="0" smtClean="0"/>
              <a:t>Pastor should </a:t>
            </a:r>
            <a:r>
              <a:rPr lang="en-US" dirty="0" smtClean="0">
                <a:solidFill>
                  <a:srgbClr val="4A6717"/>
                </a:solidFill>
              </a:rPr>
              <a:t>promptly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4A6717"/>
                </a:solidFill>
              </a:rPr>
              <a:t>visit</a:t>
            </a:r>
            <a:r>
              <a:rPr lang="en-US" dirty="0" smtClean="0"/>
              <a:t> the home upon hearing the news of the death.</a:t>
            </a:r>
          </a:p>
          <a:p>
            <a:pPr marL="57150" indent="0">
              <a:buNone/>
            </a:pPr>
            <a:endParaRPr lang="en-US" dirty="0" smtClean="0"/>
          </a:p>
          <a:p>
            <a:pPr marL="514350" indent="-457200">
              <a:buFont typeface="+mj-lt"/>
              <a:buAutoNum type="arabicPeriod"/>
            </a:pPr>
            <a:r>
              <a:rPr lang="en-US" dirty="0" smtClean="0"/>
              <a:t>Minister should be </a:t>
            </a:r>
            <a:r>
              <a:rPr lang="en-US" dirty="0" smtClean="0">
                <a:solidFill>
                  <a:srgbClr val="4A6717"/>
                </a:solidFill>
              </a:rPr>
              <a:t>calm</a:t>
            </a:r>
            <a:r>
              <a:rPr lang="en-US" dirty="0" smtClean="0"/>
              <a:t> and conduct himself  accordingly.</a:t>
            </a:r>
          </a:p>
          <a:p>
            <a:pPr marL="57150" indent="0">
              <a:buNone/>
            </a:pPr>
            <a:endParaRPr lang="en-US" dirty="0" smtClean="0"/>
          </a:p>
          <a:p>
            <a:pPr marL="514350" indent="-457200">
              <a:buFont typeface="+mj-lt"/>
              <a:buAutoNum type="arabicPeriod"/>
            </a:pPr>
            <a:r>
              <a:rPr lang="en-US" dirty="0" smtClean="0"/>
              <a:t>Funeral services should be </a:t>
            </a:r>
            <a:r>
              <a:rPr lang="en-US" dirty="0" smtClean="0">
                <a:solidFill>
                  <a:srgbClr val="4A6717"/>
                </a:solidFill>
              </a:rPr>
              <a:t>simple</a:t>
            </a:r>
            <a:r>
              <a:rPr lang="en-US" dirty="0" smtClean="0"/>
              <a:t>, brief and orderly.</a:t>
            </a:r>
          </a:p>
          <a:p>
            <a:pPr marL="57150" indent="0">
              <a:buNone/>
            </a:pPr>
            <a:endParaRPr lang="en-US" dirty="0" smtClean="0"/>
          </a:p>
          <a:p>
            <a:pPr marL="51435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Hymns</a:t>
            </a:r>
            <a:r>
              <a:rPr lang="en-US" dirty="0" smtClean="0"/>
              <a:t> should be chosen carefully.</a:t>
            </a:r>
          </a:p>
          <a:p>
            <a:pPr marL="914400" lvl="1" indent="-457200"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621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Suggestions for Funeral Continued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2167444"/>
            <a:ext cx="8449733" cy="4182540"/>
          </a:xfrm>
        </p:spPr>
        <p:txBody>
          <a:bodyPr>
            <a:normAutofit/>
          </a:bodyPr>
          <a:lstStyle/>
          <a:p>
            <a:pPr marL="514350" indent="-457200">
              <a:buFont typeface="+mj-lt"/>
              <a:buAutoNum type="arabicPeriod" startAt="5"/>
            </a:pPr>
            <a:r>
              <a:rPr lang="en-US" dirty="0" smtClean="0">
                <a:solidFill>
                  <a:srgbClr val="4A6717"/>
                </a:solidFill>
              </a:rPr>
              <a:t>Order of service </a:t>
            </a:r>
            <a:r>
              <a:rPr lang="en-US" dirty="0" smtClean="0"/>
              <a:t>should be typed out and distributed those assisting.</a:t>
            </a:r>
          </a:p>
          <a:p>
            <a:pPr marL="57150" indent="0">
              <a:buNone/>
            </a:pPr>
            <a:endParaRPr lang="en-US" dirty="0" smtClean="0"/>
          </a:p>
          <a:p>
            <a:pPr marL="514350" indent="-457200">
              <a:buFont typeface="+mj-lt"/>
              <a:buAutoNum type="arabicPeriod" startAt="5"/>
            </a:pPr>
            <a:r>
              <a:rPr lang="en-US" dirty="0" smtClean="0"/>
              <a:t>Pastor should acquaint himself </a:t>
            </a:r>
            <a:r>
              <a:rPr lang="en-US" dirty="0" smtClean="0">
                <a:solidFill>
                  <a:srgbClr val="4A6717"/>
                </a:solidFill>
              </a:rPr>
              <a:t>with life and death </a:t>
            </a:r>
            <a:r>
              <a:rPr lang="en-US" dirty="0" smtClean="0"/>
              <a:t>of deceased.</a:t>
            </a:r>
          </a:p>
          <a:p>
            <a:pPr marL="57150" indent="0">
              <a:buNone/>
            </a:pPr>
            <a:endParaRPr lang="en-US" dirty="0" smtClean="0"/>
          </a:p>
          <a:p>
            <a:pPr marL="514350" indent="-457200">
              <a:buFont typeface="+mj-lt"/>
              <a:buAutoNum type="arabicPeriod" startAt="5"/>
            </a:pPr>
            <a:r>
              <a:rPr lang="en-US" dirty="0" smtClean="0"/>
              <a:t>Pastor should take his place in </a:t>
            </a:r>
            <a:r>
              <a:rPr lang="en-US" dirty="0" smtClean="0">
                <a:solidFill>
                  <a:srgbClr val="4A6717"/>
                </a:solidFill>
              </a:rPr>
              <a:t>advance</a:t>
            </a:r>
            <a:r>
              <a:rPr lang="en-US" dirty="0" smtClean="0"/>
              <a:t> of pallbearers.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424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alphaModFix amt="62000"/>
          </a:blip>
          <a:stretch>
            <a:fillRect/>
          </a:stretch>
        </p:blipFill>
        <p:spPr>
          <a:xfrm rot="343224">
            <a:off x="4961169" y="2511501"/>
            <a:ext cx="3289300" cy="2463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Suggestions for Funeral Continued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40268" y="2353707"/>
            <a:ext cx="4859866" cy="4182540"/>
          </a:xfrm>
        </p:spPr>
        <p:txBody>
          <a:bodyPr>
            <a:normAutofit/>
          </a:bodyPr>
          <a:lstStyle/>
          <a:p>
            <a:pPr marL="514350" indent="-457200">
              <a:buFont typeface="+mj-lt"/>
              <a:buAutoNum type="arabicPeriod" startAt="8"/>
            </a:pPr>
            <a:r>
              <a:rPr lang="en-US" dirty="0"/>
              <a:t>Minister should </a:t>
            </a:r>
            <a:r>
              <a:rPr lang="en-US" dirty="0">
                <a:solidFill>
                  <a:srgbClr val="4A6717"/>
                </a:solidFill>
              </a:rPr>
              <a:t>follow-up </a:t>
            </a:r>
            <a:r>
              <a:rPr lang="en-US" dirty="0"/>
              <a:t>at home to offer consolation and </a:t>
            </a:r>
            <a:r>
              <a:rPr lang="en-US" dirty="0" smtClean="0"/>
              <a:t>counsel.</a:t>
            </a:r>
          </a:p>
          <a:p>
            <a:pPr marL="57150" indent="0">
              <a:buNone/>
            </a:pPr>
            <a:endParaRPr lang="en-US" sz="2400" dirty="0" smtClean="0"/>
          </a:p>
          <a:p>
            <a:pPr marL="514350" indent="-457200">
              <a:buFont typeface="+mj-lt"/>
              <a:buAutoNum type="arabicPeriod" startAt="8"/>
            </a:pPr>
            <a:r>
              <a:rPr lang="en-US" dirty="0" smtClean="0"/>
              <a:t>Pastor should always </a:t>
            </a:r>
            <a:r>
              <a:rPr lang="en-US" dirty="0" smtClean="0">
                <a:solidFill>
                  <a:srgbClr val="4A6717"/>
                </a:solidFill>
              </a:rPr>
              <a:t>remember</a:t>
            </a:r>
            <a:r>
              <a:rPr lang="en-US" dirty="0" smtClean="0"/>
              <a:t> he is ministering to the </a:t>
            </a:r>
            <a:r>
              <a:rPr lang="en-US" dirty="0" smtClean="0">
                <a:solidFill>
                  <a:srgbClr val="4A6717"/>
                </a:solidFill>
              </a:rPr>
              <a:t>living</a:t>
            </a:r>
            <a:r>
              <a:rPr lang="en-US" dirty="0" smtClean="0"/>
              <a:t> and not the dead.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71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8789"/>
            <a:ext cx="8229600" cy="1600200"/>
          </a:xfrm>
        </p:spPr>
        <p:txBody>
          <a:bodyPr anchor="t"/>
          <a:lstStyle/>
          <a:p>
            <a:r>
              <a:rPr lang="en-US" dirty="0" smtClean="0"/>
              <a:t>The Wedding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1879583"/>
            <a:ext cx="8449733" cy="4182540"/>
          </a:xfrm>
        </p:spPr>
        <p:txBody>
          <a:bodyPr>
            <a:normAutofit/>
          </a:bodyPr>
          <a:lstStyle/>
          <a:p>
            <a:pPr marL="57150" indent="0">
              <a:buNone/>
            </a:pPr>
            <a:r>
              <a:rPr lang="en-US" dirty="0" smtClean="0">
                <a:solidFill>
                  <a:schemeClr val="accent6"/>
                </a:solidFill>
              </a:rPr>
              <a:t>A few simple </a:t>
            </a:r>
            <a:r>
              <a:rPr lang="en-US" dirty="0" smtClean="0">
                <a:solidFill>
                  <a:srgbClr val="4A6717"/>
                </a:solidFill>
              </a:rPr>
              <a:t>rules</a:t>
            </a:r>
            <a:r>
              <a:rPr lang="en-US" dirty="0" smtClean="0">
                <a:solidFill>
                  <a:schemeClr val="accent6"/>
                </a:solidFill>
              </a:rPr>
              <a:t> to remember:</a:t>
            </a:r>
          </a:p>
          <a:p>
            <a:pPr marL="5715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marL="51435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Pastor should acquaint himself with the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laws</a:t>
            </a:r>
            <a:r>
              <a:rPr lang="en-US" dirty="0" smtClean="0">
                <a:solidFill>
                  <a:schemeClr val="accent6"/>
                </a:solidFill>
              </a:rPr>
              <a:t> of the state, province, or country concerning marriage.</a:t>
            </a:r>
          </a:p>
          <a:p>
            <a:pPr marL="5715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marL="51435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Must receive appointment as a marriage officer </a:t>
            </a:r>
            <a:r>
              <a:rPr lang="en-US" dirty="0" smtClean="0">
                <a:solidFill>
                  <a:schemeClr val="accent6"/>
                </a:solidFill>
              </a:rPr>
              <a:t>and be </a:t>
            </a:r>
            <a:r>
              <a:rPr lang="en-US" dirty="0" smtClean="0">
                <a:solidFill>
                  <a:srgbClr val="4A6717"/>
                </a:solidFill>
              </a:rPr>
              <a:t>authorized</a:t>
            </a:r>
            <a:r>
              <a:rPr lang="en-US" dirty="0" smtClean="0">
                <a:solidFill>
                  <a:schemeClr val="accent6"/>
                </a:solidFill>
              </a:rPr>
              <a:t> by the government.</a:t>
            </a:r>
          </a:p>
          <a:p>
            <a:pPr marL="5715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385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8789"/>
            <a:ext cx="8229600" cy="1600200"/>
          </a:xfrm>
        </p:spPr>
        <p:txBody>
          <a:bodyPr anchor="t"/>
          <a:lstStyle/>
          <a:p>
            <a:r>
              <a:rPr lang="en-US" dirty="0" smtClean="0"/>
              <a:t>The Wedding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1777985"/>
            <a:ext cx="6180667" cy="4182540"/>
          </a:xfrm>
        </p:spPr>
        <p:txBody>
          <a:bodyPr>
            <a:normAutofit/>
          </a:bodyPr>
          <a:lstStyle/>
          <a:p>
            <a:pPr marL="514350" indent="-457200">
              <a:buFont typeface="+mj-lt"/>
              <a:buAutoNum type="arabicPeriod" startAt="3"/>
            </a:pPr>
            <a:r>
              <a:rPr lang="en-US" dirty="0">
                <a:solidFill>
                  <a:schemeClr val="accent6"/>
                </a:solidFill>
              </a:rPr>
              <a:t>Minister should </a:t>
            </a:r>
            <a:r>
              <a:rPr lang="en-US" dirty="0">
                <a:solidFill>
                  <a:srgbClr val="4A6717"/>
                </a:solidFill>
              </a:rPr>
              <a:t>counsel</a:t>
            </a:r>
            <a:r>
              <a:rPr lang="en-US" dirty="0">
                <a:solidFill>
                  <a:schemeClr val="accent6"/>
                </a:solidFill>
              </a:rPr>
              <a:t> with youth couples before plans are finalized. </a:t>
            </a:r>
          </a:p>
          <a:p>
            <a:pPr marL="514350" indent="-457200">
              <a:buFont typeface="+mj-lt"/>
              <a:buAutoNum type="arabicPeriod" startAt="3"/>
            </a:pPr>
            <a:endParaRPr lang="en-US" dirty="0" smtClean="0"/>
          </a:p>
          <a:p>
            <a:pPr marL="514350" indent="-457200">
              <a:buFont typeface="+mj-lt"/>
              <a:buAutoNum type="arabicPeriod" startAt="3"/>
            </a:pPr>
            <a:r>
              <a:rPr lang="en-US" dirty="0" smtClean="0"/>
              <a:t>Pastor must become familiar with </a:t>
            </a:r>
            <a:r>
              <a:rPr lang="en-US" dirty="0" smtClean="0">
                <a:solidFill>
                  <a:srgbClr val="4A6717"/>
                </a:solidFill>
              </a:rPr>
              <a:t>customs</a:t>
            </a:r>
            <a:r>
              <a:rPr lang="en-US" dirty="0" smtClean="0"/>
              <a:t> of that country or community. </a:t>
            </a:r>
          </a:p>
          <a:p>
            <a:pPr marL="57150" indent="0">
              <a:buNone/>
            </a:pPr>
            <a:endParaRPr lang="en-US" dirty="0" smtClean="0"/>
          </a:p>
          <a:p>
            <a:pPr marL="514350" indent="-457200">
              <a:buFont typeface="+mj-lt"/>
              <a:buAutoNum type="arabicPeriod" startAt="5"/>
            </a:pPr>
            <a:r>
              <a:rPr lang="en-US" dirty="0" smtClean="0"/>
              <a:t>Wishes and desires of the </a:t>
            </a:r>
            <a:r>
              <a:rPr lang="en-US" dirty="0" smtClean="0">
                <a:solidFill>
                  <a:srgbClr val="4A6717"/>
                </a:solidFill>
              </a:rPr>
              <a:t>bride</a:t>
            </a:r>
            <a:r>
              <a:rPr lang="en-US" dirty="0" smtClean="0"/>
              <a:t> for that should be respected. </a:t>
            </a:r>
          </a:p>
          <a:p>
            <a:pPr marL="57150" indent="0">
              <a:buNone/>
            </a:pPr>
            <a:endParaRPr lang="en-US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7068" y="1981199"/>
            <a:ext cx="2324100" cy="3492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123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8789"/>
            <a:ext cx="8229600" cy="1600200"/>
          </a:xfrm>
        </p:spPr>
        <p:txBody>
          <a:bodyPr anchor="t"/>
          <a:lstStyle/>
          <a:p>
            <a:r>
              <a:rPr lang="en-US" dirty="0" smtClean="0"/>
              <a:t>The Wedding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1879583"/>
            <a:ext cx="8449733" cy="4182540"/>
          </a:xfrm>
        </p:spPr>
        <p:txBody>
          <a:bodyPr>
            <a:normAutofit/>
          </a:bodyPr>
          <a:lstStyle/>
          <a:p>
            <a:pPr marL="514350" indent="-457200">
              <a:buFont typeface="+mj-lt"/>
              <a:buAutoNum type="arabicPeriod" startAt="6"/>
            </a:pPr>
            <a:r>
              <a:rPr lang="en-US" dirty="0"/>
              <a:t>Marriage</a:t>
            </a:r>
            <a:r>
              <a:rPr lang="en-US" dirty="0">
                <a:solidFill>
                  <a:srgbClr val="4A6717"/>
                </a:solidFill>
              </a:rPr>
              <a:t> ceremony </a:t>
            </a:r>
            <a:r>
              <a:rPr lang="en-US" dirty="0"/>
              <a:t>should be simple, solemn, and sacred.</a:t>
            </a:r>
          </a:p>
          <a:p>
            <a:pPr marL="57150" indent="0">
              <a:buNone/>
            </a:pPr>
            <a:endParaRPr lang="en-US" dirty="0"/>
          </a:p>
          <a:p>
            <a:pPr marL="514350" indent="-457200">
              <a:buFont typeface="+mj-lt"/>
              <a:buAutoNum type="arabicPeriod" startAt="7"/>
            </a:pPr>
            <a:r>
              <a:rPr lang="en-US" dirty="0"/>
              <a:t>Pastor should </a:t>
            </a:r>
            <a:r>
              <a:rPr lang="en-US" dirty="0">
                <a:solidFill>
                  <a:srgbClr val="4A6717"/>
                </a:solidFill>
              </a:rPr>
              <a:t>never</a:t>
            </a:r>
            <a:r>
              <a:rPr lang="en-US" dirty="0"/>
              <a:t> refuse to marry young couple unless unbiblical. </a:t>
            </a:r>
          </a:p>
          <a:p>
            <a:pPr marL="5715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2699" y="4096835"/>
            <a:ext cx="3733800" cy="2171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202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7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929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5464"/>
            <a:ext cx="8229600" cy="1600200"/>
          </a:xfrm>
        </p:spPr>
        <p:txBody>
          <a:bodyPr/>
          <a:lstStyle/>
          <a:p>
            <a:r>
              <a:rPr lang="en-US" dirty="0" smtClean="0"/>
              <a:t>Special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9659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Pastor must always be </a:t>
            </a:r>
            <a:r>
              <a:rPr lang="en-US" dirty="0" smtClean="0">
                <a:solidFill>
                  <a:srgbClr val="4A6717"/>
                </a:solidFill>
              </a:rPr>
              <a:t>prepared</a:t>
            </a:r>
            <a:r>
              <a:rPr lang="en-US" dirty="0" smtClean="0">
                <a:solidFill>
                  <a:schemeClr val="accent6"/>
                </a:solidFill>
              </a:rPr>
              <a:t> to minister in many special services under many various and sometimes strange circumstances.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Important for the minister to remain </a:t>
            </a:r>
            <a:r>
              <a:rPr lang="en-US" dirty="0" smtClean="0">
                <a:solidFill>
                  <a:srgbClr val="4A6717"/>
                </a:solidFill>
              </a:rPr>
              <a:t>relaxed</a:t>
            </a:r>
            <a:r>
              <a:rPr lang="en-US" dirty="0" smtClean="0">
                <a:solidFill>
                  <a:schemeClr val="accent6"/>
                </a:solidFill>
              </a:rPr>
              <a:t> and </a:t>
            </a:r>
            <a:r>
              <a:rPr lang="en-US" dirty="0" smtClean="0">
                <a:solidFill>
                  <a:srgbClr val="4A6717"/>
                </a:solidFill>
              </a:rPr>
              <a:t>calm</a:t>
            </a:r>
            <a:r>
              <a:rPr lang="en-US" dirty="0" smtClean="0">
                <a:solidFill>
                  <a:schemeClr val="accent6"/>
                </a:solidFill>
              </a:rPr>
              <a:t> at all times.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The </a:t>
            </a:r>
            <a:r>
              <a:rPr lang="en-US" dirty="0" smtClean="0">
                <a:solidFill>
                  <a:srgbClr val="4A6717"/>
                </a:solidFill>
              </a:rPr>
              <a:t>Holy Spirit </a:t>
            </a:r>
            <a:r>
              <a:rPr lang="en-US" dirty="0" smtClean="0">
                <a:solidFill>
                  <a:schemeClr val="accent6"/>
                </a:solidFill>
              </a:rPr>
              <a:t>will give the minister unction and power to speak effectively.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75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-135464"/>
            <a:ext cx="8398933" cy="1600200"/>
          </a:xfrm>
        </p:spPr>
        <p:txBody>
          <a:bodyPr/>
          <a:lstStyle/>
          <a:p>
            <a:r>
              <a:rPr lang="en-US" dirty="0" smtClean="0"/>
              <a:t>Special Services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391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Stay prayerful and surrendered to the </a:t>
            </a:r>
            <a:r>
              <a:rPr lang="en-US" dirty="0" smtClean="0">
                <a:solidFill>
                  <a:srgbClr val="4A6717"/>
                </a:solidFill>
              </a:rPr>
              <a:t>Holy Spirit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0" indent="0">
              <a:buNone/>
            </a:pPr>
            <a:endParaRPr lang="en-US" sz="8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A minister should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never</a:t>
            </a:r>
            <a:r>
              <a:rPr lang="en-US" dirty="0" smtClean="0">
                <a:solidFill>
                  <a:schemeClr val="accent6"/>
                </a:solidFill>
              </a:rPr>
              <a:t> be concerned with success to receive praise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endParaRPr lang="en-US" sz="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334" y="3767667"/>
            <a:ext cx="3492500" cy="2336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962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-135464"/>
            <a:ext cx="8398933" cy="1600200"/>
          </a:xfrm>
        </p:spPr>
        <p:txBody>
          <a:bodyPr/>
          <a:lstStyle/>
          <a:p>
            <a:r>
              <a:rPr lang="en-US" dirty="0" smtClean="0"/>
              <a:t>Special Services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391"/>
            <a:ext cx="8229600" cy="4525963"/>
          </a:xfrm>
        </p:spPr>
        <p:txBody>
          <a:bodyPr/>
          <a:lstStyle/>
          <a:p>
            <a:endParaRPr lang="en-US" sz="8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6"/>
                </a:solidFill>
              </a:rPr>
              <a:t>There are several services ministers may be called upon, here we explore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three</a:t>
            </a:r>
            <a:r>
              <a:rPr lang="en-US" dirty="0" smtClean="0">
                <a:solidFill>
                  <a:schemeClr val="accent6"/>
                </a:solidFill>
              </a:rPr>
              <a:t> such services:</a:t>
            </a:r>
          </a:p>
          <a:p>
            <a:pPr marL="457200" lvl="1" indent="0">
              <a:buNone/>
            </a:pPr>
            <a:endParaRPr lang="en-US" sz="1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Administration of Water Baptism</a:t>
            </a:r>
          </a:p>
          <a:p>
            <a:pPr lvl="1"/>
            <a:endParaRPr lang="en-US" sz="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Weddings</a:t>
            </a:r>
          </a:p>
          <a:p>
            <a:pPr lvl="1"/>
            <a:endParaRPr lang="en-US" sz="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Funerals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7926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1" y="2091257"/>
            <a:ext cx="3420532" cy="39684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2119"/>
            <a:ext cx="8229600" cy="909138"/>
          </a:xfrm>
        </p:spPr>
        <p:txBody>
          <a:bodyPr/>
          <a:lstStyle/>
          <a:p>
            <a:r>
              <a:rPr lang="en-US" dirty="0" smtClean="0"/>
              <a:t>Administration of Water Baptism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429918"/>
            <a:ext cx="4893733" cy="415714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758085"/>
                </a:solidFill>
              </a:rPr>
              <a:t>Conducted at </a:t>
            </a:r>
            <a:r>
              <a:rPr lang="en-US" dirty="0" smtClean="0">
                <a:solidFill>
                  <a:srgbClr val="4A6717"/>
                </a:solidFill>
              </a:rPr>
              <a:t>any</a:t>
            </a:r>
            <a:r>
              <a:rPr lang="en-US" dirty="0" smtClean="0">
                <a:solidFill>
                  <a:srgbClr val="758085"/>
                </a:solidFill>
              </a:rPr>
              <a:t> time.</a:t>
            </a:r>
          </a:p>
          <a:p>
            <a:pPr marL="0" indent="0">
              <a:buNone/>
            </a:pPr>
            <a:endParaRPr lang="en-US" dirty="0" smtClean="0">
              <a:solidFill>
                <a:srgbClr val="758085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758085"/>
                </a:solidFill>
              </a:rPr>
              <a:t>Minister should </a:t>
            </a:r>
            <a:r>
              <a:rPr lang="en-US" dirty="0" smtClean="0">
                <a:solidFill>
                  <a:srgbClr val="4A6717"/>
                </a:solidFill>
              </a:rPr>
              <a:t>counsel</a:t>
            </a:r>
            <a:r>
              <a:rPr lang="en-US" dirty="0" smtClean="0">
                <a:solidFill>
                  <a:srgbClr val="758085"/>
                </a:solidFill>
              </a:rPr>
              <a:t> with potential candidate.</a:t>
            </a:r>
          </a:p>
          <a:p>
            <a:pPr marL="0" indent="0">
              <a:buNone/>
            </a:pPr>
            <a:endParaRPr lang="en-US" dirty="0" smtClean="0">
              <a:solidFill>
                <a:srgbClr val="758085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758085"/>
                </a:solidFill>
              </a:rPr>
              <a:t>Baptism is </a:t>
            </a:r>
            <a:r>
              <a:rPr lang="en-US" dirty="0" smtClean="0">
                <a:solidFill>
                  <a:srgbClr val="4A6717"/>
                </a:solidFill>
              </a:rPr>
              <a:t>immersion</a:t>
            </a:r>
            <a:r>
              <a:rPr lang="en-US" dirty="0" smtClean="0">
                <a:solidFill>
                  <a:srgbClr val="758085"/>
                </a:solidFill>
              </a:rPr>
              <a:t> by water.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083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Administration of Water Baptism Continued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2726246"/>
            <a:ext cx="8449733" cy="4182540"/>
          </a:xfrm>
        </p:spPr>
        <p:txBody>
          <a:bodyPr>
            <a:normAutofit/>
          </a:bodyPr>
          <a:lstStyle/>
          <a:p>
            <a:pPr marL="514350" indent="-457200">
              <a:buFont typeface="+mj-lt"/>
              <a:buAutoNum type="arabicPeriod" startAt="4"/>
            </a:pPr>
            <a:r>
              <a:rPr lang="en-US" dirty="0" smtClean="0">
                <a:solidFill>
                  <a:srgbClr val="4A6717"/>
                </a:solidFill>
              </a:rPr>
              <a:t>Desirable</a:t>
            </a:r>
            <a:r>
              <a:rPr lang="en-US" dirty="0" smtClean="0"/>
              <a:t> for minster to enter water also.</a:t>
            </a:r>
          </a:p>
          <a:p>
            <a:pPr marL="57150" indent="0">
              <a:buNone/>
            </a:pPr>
            <a:endParaRPr lang="en-US" dirty="0" smtClean="0"/>
          </a:p>
          <a:p>
            <a:pPr marL="514350" indent="-457200">
              <a:buFont typeface="+mj-lt"/>
              <a:buAutoNum type="arabicPeriod" startAt="4"/>
            </a:pPr>
            <a:r>
              <a:rPr lang="en-US" dirty="0" smtClean="0"/>
              <a:t>Attention in advance to </a:t>
            </a:r>
            <a:r>
              <a:rPr lang="en-US" dirty="0" smtClean="0">
                <a:solidFill>
                  <a:srgbClr val="4A6717"/>
                </a:solidFill>
              </a:rPr>
              <a:t>suitable</a:t>
            </a:r>
            <a:r>
              <a:rPr lang="en-US" dirty="0" smtClean="0"/>
              <a:t> clothing.</a:t>
            </a:r>
          </a:p>
          <a:p>
            <a:pPr marL="57150" indent="0">
              <a:buNone/>
            </a:pPr>
            <a:endParaRPr lang="en-US" dirty="0" smtClean="0"/>
          </a:p>
          <a:p>
            <a:pPr marL="514350" indent="-457200">
              <a:buFont typeface="+mj-lt"/>
              <a:buAutoNum type="arabicPeriod" startAt="4"/>
            </a:pPr>
            <a:r>
              <a:rPr lang="en-US" dirty="0" smtClean="0"/>
              <a:t>In a river, minister should baptize </a:t>
            </a:r>
            <a:r>
              <a:rPr lang="en-US" dirty="0" smtClean="0">
                <a:solidFill>
                  <a:srgbClr val="4A6717"/>
                </a:solidFill>
              </a:rPr>
              <a:t>upstream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001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77817">
            <a:off x="5139266" y="3056467"/>
            <a:ext cx="3810000" cy="2133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Administration of Water Baptism Continued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199" y="2209768"/>
            <a:ext cx="4961468" cy="4182540"/>
          </a:xfrm>
        </p:spPr>
        <p:txBody>
          <a:bodyPr>
            <a:normAutofit/>
          </a:bodyPr>
          <a:lstStyle/>
          <a:p>
            <a:pPr marL="514350" indent="-457200">
              <a:buFont typeface="+mj-lt"/>
              <a:buAutoNum type="arabicPeriod" startAt="7"/>
            </a:pPr>
            <a:r>
              <a:rPr lang="en-US" dirty="0"/>
              <a:t>Believer should be permitted to give </a:t>
            </a:r>
            <a:r>
              <a:rPr lang="en-US" dirty="0">
                <a:solidFill>
                  <a:srgbClr val="4A6717"/>
                </a:solidFill>
              </a:rPr>
              <a:t>testimony</a:t>
            </a:r>
            <a:r>
              <a:rPr lang="en-US" dirty="0" smtClean="0"/>
              <a:t>.</a:t>
            </a:r>
          </a:p>
          <a:p>
            <a:pPr marL="514350" indent="-457200">
              <a:buFont typeface="+mj-lt"/>
              <a:buAutoNum type="arabicPeriod" startAt="7"/>
            </a:pPr>
            <a:endParaRPr lang="en-US" dirty="0" smtClean="0"/>
          </a:p>
          <a:p>
            <a:pPr marL="514350" indent="-457200">
              <a:buFont typeface="+mj-lt"/>
              <a:buAutoNum type="arabicPeriod" startAt="7"/>
            </a:pPr>
            <a:r>
              <a:rPr lang="en-US" dirty="0" smtClean="0"/>
              <a:t>Baptism should be followed by </a:t>
            </a:r>
            <a:r>
              <a:rPr lang="en-US" dirty="0" smtClean="0">
                <a:solidFill>
                  <a:srgbClr val="4A6717"/>
                </a:solidFill>
              </a:rPr>
              <a:t>prayer</a:t>
            </a:r>
            <a:r>
              <a:rPr lang="en-US" dirty="0" smtClean="0"/>
              <a:t>.</a:t>
            </a:r>
          </a:p>
          <a:p>
            <a:pPr marL="57150" indent="0">
              <a:buNone/>
            </a:pPr>
            <a:endParaRPr lang="en-US" dirty="0" smtClean="0"/>
          </a:p>
          <a:p>
            <a:pPr marL="514350" indent="-457200">
              <a:buFont typeface="+mj-lt"/>
              <a:buAutoNum type="arabicPeriod" startAt="9"/>
            </a:pPr>
            <a:r>
              <a:rPr lang="en-US" dirty="0" smtClean="0"/>
              <a:t>Water baptism is administered in the </a:t>
            </a:r>
            <a:r>
              <a:rPr lang="en-US" dirty="0" smtClean="0">
                <a:solidFill>
                  <a:srgbClr val="4A6717"/>
                </a:solidFill>
              </a:rPr>
              <a:t>name</a:t>
            </a:r>
            <a:r>
              <a:rPr lang="en-US" dirty="0" smtClean="0"/>
              <a:t> of </a:t>
            </a:r>
            <a:r>
              <a:rPr lang="en-US" dirty="0" smtClean="0">
                <a:solidFill>
                  <a:srgbClr val="4A6717"/>
                </a:solidFill>
              </a:rPr>
              <a:t>Jesus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870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Administration of Water Baptism Continued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2743179"/>
            <a:ext cx="8449733" cy="4182540"/>
          </a:xfrm>
        </p:spPr>
        <p:txBody>
          <a:bodyPr>
            <a:normAutofit/>
          </a:bodyPr>
          <a:lstStyle/>
          <a:p>
            <a:pPr marL="514350" indent="-457200">
              <a:buFont typeface="+mj-lt"/>
              <a:buAutoNum type="arabicPeriod" startAt="10"/>
            </a:pPr>
            <a:r>
              <a:rPr lang="en-US" dirty="0" smtClean="0">
                <a:solidFill>
                  <a:schemeClr val="accent6"/>
                </a:solidFill>
              </a:rPr>
              <a:t>After pronouncement of Jesus Name formula, minister should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proceed</a:t>
            </a:r>
            <a:r>
              <a:rPr lang="en-US" dirty="0" smtClean="0">
                <a:solidFill>
                  <a:schemeClr val="accent6"/>
                </a:solidFill>
              </a:rPr>
              <a:t> to immerse </a:t>
            </a:r>
            <a:r>
              <a:rPr lang="en-US" dirty="0"/>
              <a:t>in water.</a:t>
            </a:r>
          </a:p>
          <a:p>
            <a:pPr marL="57150" indent="0">
              <a:buNone/>
            </a:pPr>
            <a:endParaRPr lang="en-US" dirty="0"/>
          </a:p>
          <a:p>
            <a:pPr marL="514350" indent="-457200">
              <a:buFont typeface="+mj-lt"/>
              <a:buAutoNum type="arabicPeriod" startAt="11"/>
            </a:pPr>
            <a:r>
              <a:rPr lang="en-US" dirty="0">
                <a:solidFill>
                  <a:srgbClr val="4A6717"/>
                </a:solidFill>
              </a:rPr>
              <a:t>Faith</a:t>
            </a:r>
            <a:r>
              <a:rPr lang="en-US" dirty="0"/>
              <a:t> should be built up to receive the </a:t>
            </a:r>
            <a:r>
              <a:rPr lang="en-US" dirty="0">
                <a:solidFill>
                  <a:srgbClr val="4A6717"/>
                </a:solidFill>
              </a:rPr>
              <a:t>Holy Ghost</a:t>
            </a:r>
            <a:r>
              <a:rPr lang="en-US" dirty="0"/>
              <a:t>.</a:t>
            </a:r>
          </a:p>
          <a:p>
            <a:pPr marL="457200" lvl="1" indent="0">
              <a:buNone/>
            </a:pPr>
            <a:endParaRPr lang="en-US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095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Funeral Services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1828797"/>
            <a:ext cx="8449733" cy="1083736"/>
          </a:xfrm>
        </p:spPr>
        <p:txBody>
          <a:bodyPr>
            <a:normAutofit/>
          </a:bodyPr>
          <a:lstStyle/>
          <a:p>
            <a:pPr marL="400050"/>
            <a:r>
              <a:rPr lang="en-US" dirty="0" smtClean="0"/>
              <a:t>In times of </a:t>
            </a:r>
            <a:r>
              <a:rPr lang="en-US" dirty="0" smtClean="0">
                <a:solidFill>
                  <a:srgbClr val="4A6717"/>
                </a:solidFill>
              </a:rPr>
              <a:t>bereavement</a:t>
            </a:r>
            <a:r>
              <a:rPr lang="en-US" dirty="0" smtClean="0"/>
              <a:t>, people will want the services of the church and ministry. </a:t>
            </a:r>
          </a:p>
          <a:p>
            <a:pPr marL="57150" indent="0">
              <a:buNone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0421">
            <a:off x="4801654" y="3042734"/>
            <a:ext cx="3505200" cy="2311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94267" y="3161267"/>
            <a:ext cx="3657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indent="0" algn="ctr">
              <a:buNone/>
            </a:pPr>
            <a:r>
              <a:rPr lang="en-US" sz="2400" dirty="0">
                <a:solidFill>
                  <a:srgbClr val="4A6717"/>
                </a:solidFill>
              </a:rPr>
              <a:t>Minister should always allow his heart to be moved and stirred with genuine sympathy for those who are suffering and sorrowing. </a:t>
            </a:r>
          </a:p>
          <a:p>
            <a:pPr marL="57150" indent="0" algn="ctr">
              <a:buNone/>
            </a:pPr>
            <a:endParaRPr lang="en-US" sz="2400" dirty="0">
              <a:solidFill>
                <a:srgbClr val="4A6717"/>
              </a:solidFill>
            </a:endParaRPr>
          </a:p>
          <a:p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7: Special Services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714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5686</TotalTime>
  <Words>685</Words>
  <Application>Microsoft Macintosh PowerPoint</Application>
  <PresentationFormat>On-screen Show (4:3)</PresentationFormat>
  <Paragraphs>117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Executive</vt:lpstr>
      <vt:lpstr>Pastoral Studies</vt:lpstr>
      <vt:lpstr>Special Services</vt:lpstr>
      <vt:lpstr>Special Services Continued</vt:lpstr>
      <vt:lpstr>Special Services Continued</vt:lpstr>
      <vt:lpstr>Administration of Water Baptism</vt:lpstr>
      <vt:lpstr>Administration of Water Baptism Continued</vt:lpstr>
      <vt:lpstr>Administration of Water Baptism Continued</vt:lpstr>
      <vt:lpstr>Administration of Water Baptism Continued</vt:lpstr>
      <vt:lpstr>Funeral Services</vt:lpstr>
      <vt:lpstr>Suggestions for Funeral</vt:lpstr>
      <vt:lpstr>Suggestions for Funeral Continued</vt:lpstr>
      <vt:lpstr>Suggestions for Funeral Continued</vt:lpstr>
      <vt:lpstr>The Wedding</vt:lpstr>
      <vt:lpstr>The Wedding Continued</vt:lpstr>
      <vt:lpstr>The Wedding Continued</vt:lpstr>
      <vt:lpstr>End of Lesson 7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Pastoral Studies</dc:title>
  <dc:creator>Matthew Mullins</dc:creator>
  <cp:lastModifiedBy>Matthew Mullins</cp:lastModifiedBy>
  <cp:revision>96</cp:revision>
  <cp:lastPrinted>2012-04-26T22:00:02Z</cp:lastPrinted>
  <dcterms:created xsi:type="dcterms:W3CDTF">2012-04-21T00:47:00Z</dcterms:created>
  <dcterms:modified xsi:type="dcterms:W3CDTF">2012-05-04T21:12:33Z</dcterms:modified>
</cp:coreProperties>
</file>