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0" r:id="rId1"/>
  </p:sldMasterIdLst>
  <p:sldIdLst>
    <p:sldId id="256" r:id="rId2"/>
    <p:sldId id="280" r:id="rId3"/>
    <p:sldId id="295" r:id="rId4"/>
    <p:sldId id="296" r:id="rId5"/>
    <p:sldId id="297" r:id="rId6"/>
    <p:sldId id="298" r:id="rId7"/>
    <p:sldId id="299" r:id="rId8"/>
    <p:sldId id="304" r:id="rId9"/>
    <p:sldId id="300" r:id="rId10"/>
    <p:sldId id="303" r:id="rId11"/>
    <p:sldId id="305" r:id="rId12"/>
    <p:sldId id="306" r:id="rId13"/>
    <p:sldId id="307" r:id="rId14"/>
    <p:sldId id="276" r:id="rId15"/>
    <p:sldId id="308" r:id="rId16"/>
    <p:sldId id="271" r:id="rId17"/>
    <p:sldId id="301" r:id="rId18"/>
    <p:sldId id="286" r:id="rId19"/>
    <p:sldId id="309" r:id="rId20"/>
    <p:sldId id="310" r:id="rId21"/>
    <p:sldId id="311" r:id="rId22"/>
    <p:sldId id="312" r:id="rId23"/>
    <p:sldId id="313" r:id="rId24"/>
    <p:sldId id="302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78" autoAdjust="0"/>
  </p:normalViewPr>
  <p:slideViewPr>
    <p:cSldViewPr snapToGrid="0" snapToObjects="1">
      <p:cViewPr>
        <p:scale>
          <a:sx n="75" d="100"/>
          <a:sy n="75" d="100"/>
        </p:scale>
        <p:origin x="-185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4A6734C-E115-4BC5-9FB0-F9BF6FABFDA0}" type="datetimeFigureOut">
              <a:rPr lang="en-US" smtClean="0"/>
              <a:t>5/7/12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39" r:id="rId9"/>
    <p:sldLayoutId id="2147483840" r:id="rId10"/>
    <p:sldLayoutId id="214748384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5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ement trans="9000" crackSpacing="39"/>
                    </a14:imgEffect>
                    <a14:imgEffect>
                      <a14:brightnessContrast bright="2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32300" y="994834"/>
            <a:ext cx="2844800" cy="2857500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533" y="-719667"/>
            <a:ext cx="8873067" cy="4267200"/>
          </a:xfrm>
        </p:spPr>
        <p:txBody>
          <a:bodyPr/>
          <a:lstStyle/>
          <a:p>
            <a:r>
              <a:rPr lang="en-US" sz="8800" dirty="0" smtClean="0"/>
              <a:t>Pastoral Studies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5561" y="2082800"/>
            <a:ext cx="6400800" cy="1219200"/>
          </a:xfrm>
        </p:spPr>
        <p:txBody>
          <a:bodyPr/>
          <a:lstStyle/>
          <a:p>
            <a:r>
              <a:rPr lang="en-US" dirty="0" smtClean="0"/>
              <a:t>Global Association of Theological Studies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876300" y="3390900"/>
            <a:ext cx="6400800" cy="148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algn="l"/>
            <a:r>
              <a:rPr lang="en-US" sz="2000" i="1" dirty="0"/>
              <a:t>a</a:t>
            </a:r>
            <a:r>
              <a:rPr lang="en-US" sz="2000" i="1" dirty="0" smtClean="0"/>
              <a:t>n International Alpha Bible Course</a:t>
            </a:r>
          </a:p>
          <a:p>
            <a:endParaRPr lang="en-US" dirty="0" smtClean="0"/>
          </a:p>
          <a:p>
            <a:r>
              <a:rPr lang="en-US" dirty="0" smtClean="0"/>
              <a:t>               </a:t>
            </a:r>
            <a:r>
              <a:rPr lang="en-US" b="1" dirty="0" smtClean="0"/>
              <a:t>Ralph Vincent Reynolds</a:t>
            </a:r>
            <a:endParaRPr lang="en-US" b="1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" y="5604913"/>
            <a:ext cx="9144000" cy="101599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sz="4400" dirty="0" smtClean="0"/>
          </a:p>
          <a:p>
            <a:endParaRPr lang="en-US" sz="4400" dirty="0"/>
          </a:p>
          <a:p>
            <a:r>
              <a:rPr lang="en-US" sz="4400" dirty="0" smtClean="0"/>
              <a:t>Lessons 8 &amp; </a:t>
            </a:r>
            <a:r>
              <a:rPr lang="en-US" sz="4400" dirty="0"/>
              <a:t>9</a:t>
            </a:r>
            <a:r>
              <a:rPr lang="en-US" sz="4400" dirty="0" smtClean="0"/>
              <a:t>: Pastoral Visitation and Counseling 	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9387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sz="4800" dirty="0" smtClean="0"/>
              <a:t>Pastor Visiting All Without Partiality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8483598" cy="41571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4A6717"/>
                </a:solidFill>
              </a:rPr>
              <a:t>Priority</a:t>
            </a:r>
            <a:r>
              <a:rPr lang="en-US" dirty="0" smtClean="0">
                <a:solidFill>
                  <a:schemeClr val="accent6"/>
                </a:solidFill>
              </a:rPr>
              <a:t> might proceed in the following manner: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sick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Those having spiritual problems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Young converts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aged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The poor</a:t>
            </a:r>
          </a:p>
          <a:p>
            <a:pPr marL="457200" indent="-457200">
              <a:buAutoNum type="arabicPeriod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Regular members having no problems or needs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870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sz="4800" dirty="0" smtClean="0"/>
              <a:t>Pastor Visiting All Without Partiality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84835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58085"/>
                </a:solidFill>
              </a:rPr>
              <a:t>Pastoral visitation must be </a:t>
            </a:r>
            <a:r>
              <a:rPr lang="en-US" dirty="0" smtClean="0">
                <a:solidFill>
                  <a:srgbClr val="4A6717"/>
                </a:solidFill>
              </a:rPr>
              <a:t>regular</a:t>
            </a:r>
            <a:r>
              <a:rPr lang="en-US" dirty="0" smtClean="0">
                <a:solidFill>
                  <a:srgbClr val="758085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systematic</a:t>
            </a:r>
            <a:r>
              <a:rPr lang="en-US" dirty="0" smtClean="0">
                <a:solidFill>
                  <a:srgbClr val="758085"/>
                </a:solidFill>
              </a:rPr>
              <a:t>. 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Pastor should visit </a:t>
            </a:r>
            <a:r>
              <a:rPr lang="en-US" dirty="0" smtClean="0">
                <a:solidFill>
                  <a:srgbClr val="4A6717"/>
                </a:solidFill>
              </a:rPr>
              <a:t>every home </a:t>
            </a:r>
            <a:r>
              <a:rPr lang="en-US" dirty="0" err="1" smtClean="0">
                <a:solidFill>
                  <a:srgbClr val="758085"/>
                </a:solidFill>
              </a:rPr>
              <a:t>atleast</a:t>
            </a:r>
            <a:r>
              <a:rPr lang="en-US" dirty="0" smtClean="0">
                <a:solidFill>
                  <a:srgbClr val="758085"/>
                </a:solidFill>
              </a:rPr>
              <a:t> two times each year. 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Time and journaling </a:t>
            </a:r>
            <a:r>
              <a:rPr lang="en-US" dirty="0" smtClean="0">
                <a:solidFill>
                  <a:srgbClr val="4A6717"/>
                </a:solidFill>
              </a:rPr>
              <a:t>suggestions</a:t>
            </a:r>
            <a:r>
              <a:rPr lang="en-US" dirty="0" smtClean="0">
                <a:solidFill>
                  <a:srgbClr val="758085"/>
                </a:solidFill>
              </a:rPr>
              <a:t> for visitation.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Monday</a:t>
            </a:r>
            <a:r>
              <a:rPr lang="en-US" dirty="0" smtClean="0">
                <a:solidFill>
                  <a:srgbClr val="758085"/>
                </a:solidFill>
              </a:rPr>
              <a:t> should be a pastor’s day of </a:t>
            </a:r>
            <a:r>
              <a:rPr lang="en-US" dirty="0" smtClean="0">
                <a:solidFill>
                  <a:srgbClr val="4A6717"/>
                </a:solidFill>
              </a:rPr>
              <a:t>rest</a:t>
            </a:r>
            <a:r>
              <a:rPr lang="en-US" dirty="0" smtClean="0">
                <a:solidFill>
                  <a:srgbClr val="758085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285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665"/>
            <a:ext cx="8229600" cy="909138"/>
          </a:xfrm>
        </p:spPr>
        <p:txBody>
          <a:bodyPr/>
          <a:lstStyle/>
          <a:p>
            <a:r>
              <a:rPr lang="en-US" sz="4800" dirty="0" smtClean="0"/>
              <a:t>The Pastor’s Visit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169339" y="1718732"/>
            <a:ext cx="5875861" cy="4600602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758085"/>
                </a:solidFill>
              </a:rPr>
              <a:t>Pastoral visiting is not </a:t>
            </a:r>
            <a:r>
              <a:rPr lang="en-US" dirty="0" smtClean="0">
                <a:solidFill>
                  <a:srgbClr val="4A6717"/>
                </a:solidFill>
              </a:rPr>
              <a:t>social visiting</a:t>
            </a:r>
          </a:p>
          <a:p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Spend no more </a:t>
            </a:r>
            <a:r>
              <a:rPr lang="en-US" dirty="0" smtClean="0">
                <a:solidFill>
                  <a:srgbClr val="4A6717"/>
                </a:solidFill>
              </a:rPr>
              <a:t>time</a:t>
            </a:r>
            <a:r>
              <a:rPr lang="en-US" dirty="0" smtClean="0">
                <a:solidFill>
                  <a:srgbClr val="758085"/>
                </a:solidFill>
              </a:rPr>
              <a:t> in any one place  than is strictly necessary. 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Discourage and refuse to listen to </a:t>
            </a:r>
            <a:r>
              <a:rPr lang="en-US" dirty="0" smtClean="0">
                <a:solidFill>
                  <a:srgbClr val="4A6717"/>
                </a:solidFill>
              </a:rPr>
              <a:t>gossip</a:t>
            </a:r>
            <a:r>
              <a:rPr lang="en-US" dirty="0" smtClean="0">
                <a:solidFill>
                  <a:srgbClr val="758085"/>
                </a:solidFill>
              </a:rPr>
              <a:t>. </a:t>
            </a:r>
          </a:p>
          <a:p>
            <a:pPr marL="0" indent="0">
              <a:buNone/>
            </a:pPr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A good rule to follow is to get members to talk about </a:t>
            </a:r>
            <a:r>
              <a:rPr lang="en-US" dirty="0" smtClean="0">
                <a:solidFill>
                  <a:srgbClr val="4A6717"/>
                </a:solidFill>
              </a:rPr>
              <a:t>themselves</a:t>
            </a:r>
            <a:r>
              <a:rPr lang="en-US" dirty="0" smtClean="0">
                <a:solidFill>
                  <a:srgbClr val="758085"/>
                </a:solidFill>
              </a:rPr>
              <a:t> (their needs, problems, work, children, etc.)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6230">
            <a:off x="5791202" y="2514598"/>
            <a:ext cx="2946400" cy="242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51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8665"/>
            <a:ext cx="8229600" cy="909138"/>
          </a:xfrm>
        </p:spPr>
        <p:txBody>
          <a:bodyPr/>
          <a:lstStyle/>
          <a:p>
            <a:r>
              <a:rPr lang="en-US" sz="4800" dirty="0" smtClean="0"/>
              <a:t>The Pastor’s Visit Continued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491066" y="1888062"/>
            <a:ext cx="8195728" cy="4600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758085"/>
                </a:solidFill>
              </a:rPr>
              <a:t>Be a good </a:t>
            </a:r>
            <a:r>
              <a:rPr lang="en-US" dirty="0" smtClean="0">
                <a:solidFill>
                  <a:srgbClr val="4A6717"/>
                </a:solidFill>
              </a:rPr>
              <a:t>listener</a:t>
            </a:r>
            <a:r>
              <a:rPr lang="en-US" dirty="0" smtClean="0">
                <a:solidFill>
                  <a:srgbClr val="758085"/>
                </a:solidFill>
              </a:rPr>
              <a:t>. </a:t>
            </a:r>
          </a:p>
          <a:p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When a feeling of having </a:t>
            </a:r>
            <a:r>
              <a:rPr lang="en-US" dirty="0" smtClean="0">
                <a:solidFill>
                  <a:srgbClr val="4A6717"/>
                </a:solidFill>
              </a:rPr>
              <a:t>accomplished</a:t>
            </a:r>
            <a:r>
              <a:rPr lang="en-US" dirty="0" smtClean="0">
                <a:solidFill>
                  <a:srgbClr val="758085"/>
                </a:solidFill>
              </a:rPr>
              <a:t> everything you can do presents itself, bring the visit to an end. </a:t>
            </a:r>
          </a:p>
          <a:p>
            <a:endParaRPr lang="en-US" dirty="0" smtClean="0">
              <a:solidFill>
                <a:srgbClr val="758085"/>
              </a:solidFill>
            </a:endParaRPr>
          </a:p>
          <a:p>
            <a:r>
              <a:rPr lang="en-US" dirty="0" smtClean="0">
                <a:solidFill>
                  <a:srgbClr val="758085"/>
                </a:solidFill>
              </a:rPr>
              <a:t>Be </a:t>
            </a:r>
            <a:r>
              <a:rPr lang="en-US" dirty="0" smtClean="0">
                <a:solidFill>
                  <a:srgbClr val="4A6717"/>
                </a:solidFill>
              </a:rPr>
              <a:t>careful</a:t>
            </a:r>
            <a:r>
              <a:rPr lang="en-US" dirty="0" smtClean="0">
                <a:solidFill>
                  <a:srgbClr val="758085"/>
                </a:solidFill>
              </a:rPr>
              <a:t> in visiting young women in the absence of their husbands. </a:t>
            </a:r>
          </a:p>
          <a:p>
            <a:pPr marL="0" indent="0">
              <a:buNone/>
            </a:pPr>
            <a:endParaRPr lang="en-US" sz="800" dirty="0" smtClean="0">
              <a:solidFill>
                <a:srgbClr val="758085"/>
              </a:solidFill>
            </a:endParaRPr>
          </a:p>
          <a:p>
            <a:pPr lvl="1"/>
            <a:r>
              <a:rPr lang="en-US" sz="2000" dirty="0" smtClean="0">
                <a:solidFill>
                  <a:srgbClr val="758085"/>
                </a:solidFill>
              </a:rPr>
              <a:t>If </a:t>
            </a:r>
            <a:r>
              <a:rPr lang="en-US" sz="2000" dirty="0" smtClean="0">
                <a:solidFill>
                  <a:srgbClr val="4A6717"/>
                </a:solidFill>
              </a:rPr>
              <a:t>single</a:t>
            </a:r>
            <a:r>
              <a:rPr lang="en-US" sz="2000" dirty="0" smtClean="0">
                <a:solidFill>
                  <a:srgbClr val="758085"/>
                </a:solidFill>
              </a:rPr>
              <a:t>, appoint sisters in the church to do visitations or take elders of the church to the visitation.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043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191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Called to the Home by the Members of the Assembly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89468" y="2201323"/>
            <a:ext cx="8449733" cy="4182540"/>
          </a:xfrm>
        </p:spPr>
        <p:txBody>
          <a:bodyPr>
            <a:normAutofit/>
          </a:bodyPr>
          <a:lstStyle/>
          <a:p>
            <a:pPr marL="400050"/>
            <a:r>
              <a:rPr lang="en-US" dirty="0" smtClean="0"/>
              <a:t>Members should feel free to obey </a:t>
            </a:r>
            <a:r>
              <a:rPr lang="en-US" i="1" dirty="0" smtClean="0">
                <a:solidFill>
                  <a:srgbClr val="4A6717"/>
                </a:solidFill>
              </a:rPr>
              <a:t>James 5:14</a:t>
            </a:r>
            <a:r>
              <a:rPr lang="en-US" dirty="0" smtClean="0"/>
              <a:t>, calling the pastor for prayer. </a:t>
            </a:r>
          </a:p>
          <a:p>
            <a:pPr marL="57150" indent="0">
              <a:buNone/>
            </a:pPr>
            <a:endParaRPr lang="en-US" dirty="0" smtClean="0"/>
          </a:p>
          <a:p>
            <a:pPr marL="400050"/>
            <a:r>
              <a:rPr lang="en-US" dirty="0" smtClean="0"/>
              <a:t>Be</a:t>
            </a:r>
            <a:r>
              <a:rPr lang="en-US" dirty="0" smtClean="0">
                <a:solidFill>
                  <a:srgbClr val="4A6717"/>
                </a:solidFill>
              </a:rPr>
              <a:t> patient and sacrificial </a:t>
            </a:r>
            <a:r>
              <a:rPr lang="en-US" dirty="0" smtClean="0"/>
              <a:t>in praying for the sick.</a:t>
            </a:r>
          </a:p>
          <a:p>
            <a:pPr marL="57150" indent="0">
              <a:buNone/>
            </a:pPr>
            <a:endParaRPr lang="en-US" dirty="0" smtClean="0"/>
          </a:p>
          <a:p>
            <a:pPr marL="400050"/>
            <a:r>
              <a:rPr lang="en-US" dirty="0" smtClean="0"/>
              <a:t>Be </a:t>
            </a:r>
            <a:r>
              <a:rPr lang="en-US" dirty="0" smtClean="0">
                <a:solidFill>
                  <a:srgbClr val="4A6717"/>
                </a:solidFill>
              </a:rPr>
              <a:t>cheerful</a:t>
            </a:r>
            <a:r>
              <a:rPr lang="en-US" dirty="0" smtClean="0"/>
              <a:t> and attempt to build up the patient’s faith and lead him to Jesus.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130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5604" y="2235189"/>
            <a:ext cx="27432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191"/>
            <a:ext cx="8229600" cy="1600200"/>
          </a:xfrm>
        </p:spPr>
        <p:txBody>
          <a:bodyPr anchor="t"/>
          <a:lstStyle/>
          <a:p>
            <a:r>
              <a:rPr lang="en-US" sz="4800" dirty="0" smtClean="0"/>
              <a:t>Pastor Enters the Home as a Friend</a:t>
            </a:r>
            <a:endParaRPr lang="en-US" sz="480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89468" y="2201323"/>
            <a:ext cx="6231465" cy="4182540"/>
          </a:xfrm>
        </p:spPr>
        <p:txBody>
          <a:bodyPr>
            <a:normAutofit/>
          </a:bodyPr>
          <a:lstStyle/>
          <a:p>
            <a:pPr marL="400050"/>
            <a:r>
              <a:rPr lang="en-US" dirty="0" smtClean="0"/>
              <a:t>The pastor enters the home as a spiritual advisor, but also a </a:t>
            </a:r>
            <a:r>
              <a:rPr lang="en-US" dirty="0" smtClean="0">
                <a:solidFill>
                  <a:srgbClr val="4A6717"/>
                </a:solidFill>
              </a:rPr>
              <a:t>friend</a:t>
            </a:r>
            <a:r>
              <a:rPr lang="en-US" dirty="0" smtClean="0"/>
              <a:t>. </a:t>
            </a:r>
          </a:p>
          <a:p>
            <a:pPr marL="400050"/>
            <a:endParaRPr lang="en-US" dirty="0" smtClean="0"/>
          </a:p>
          <a:p>
            <a:pPr marL="400050"/>
            <a:r>
              <a:rPr lang="en-US" dirty="0" smtClean="0"/>
              <a:t>Avoid </a:t>
            </a:r>
            <a:r>
              <a:rPr lang="en-US" dirty="0" smtClean="0">
                <a:solidFill>
                  <a:srgbClr val="4A6717"/>
                </a:solidFill>
              </a:rPr>
              <a:t>calling</a:t>
            </a:r>
            <a:r>
              <a:rPr lang="en-US" dirty="0" smtClean="0"/>
              <a:t> at meal times.</a:t>
            </a:r>
          </a:p>
          <a:p>
            <a:pPr marL="400050"/>
            <a:endParaRPr lang="en-US" dirty="0" smtClean="0"/>
          </a:p>
          <a:p>
            <a:pPr marL="400050"/>
            <a:r>
              <a:rPr lang="en-US" dirty="0" smtClean="0"/>
              <a:t>There must not be a sense of </a:t>
            </a:r>
            <a:r>
              <a:rPr lang="en-US" dirty="0" smtClean="0">
                <a:solidFill>
                  <a:srgbClr val="4A6717"/>
                </a:solidFill>
              </a:rPr>
              <a:t>familiarity</a:t>
            </a:r>
            <a:r>
              <a:rPr lang="en-US" dirty="0" smtClean="0"/>
              <a:t> that destroys the respect needed to maintain influence.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4479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8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680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78909" y="1710233"/>
            <a:ext cx="8229600" cy="1600200"/>
          </a:xfrm>
        </p:spPr>
        <p:txBody>
          <a:bodyPr/>
          <a:lstStyle/>
          <a:p>
            <a:r>
              <a:rPr lang="en-US" dirty="0" smtClean="0"/>
              <a:t>Counseling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9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571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91057"/>
            <a:ext cx="8737600" cy="1600200"/>
          </a:xfrm>
        </p:spPr>
        <p:txBody>
          <a:bodyPr/>
          <a:lstStyle/>
          <a:p>
            <a:r>
              <a:rPr lang="en-US" dirty="0" smtClean="0"/>
              <a:t>Pastor Should be a Good Counselor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94453"/>
            <a:ext cx="4995333" cy="4525963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Some of the effective ministering will be through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counseling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endParaRPr lang="en-US" b="1" i="1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4A6717"/>
                </a:solidFill>
              </a:rPr>
              <a:t>Pastors ministry will only be as successful as he is in helping individuals. </a:t>
            </a: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1867" y="2586567"/>
            <a:ext cx="27432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04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-135464"/>
            <a:ext cx="8737600" cy="1600200"/>
          </a:xfrm>
        </p:spPr>
        <p:txBody>
          <a:bodyPr/>
          <a:lstStyle/>
          <a:p>
            <a:r>
              <a:rPr lang="en-US" dirty="0" smtClean="0"/>
              <a:t>Preparing </a:t>
            </a:r>
            <a:r>
              <a:rPr lang="en-US" dirty="0"/>
              <a:t>F</a:t>
            </a:r>
            <a:r>
              <a:rPr lang="en-US" dirty="0" smtClean="0"/>
              <a:t>or Counseling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35664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Develop thorough</a:t>
            </a:r>
            <a:r>
              <a:rPr lang="en-US" dirty="0" smtClean="0">
                <a:solidFill>
                  <a:srgbClr val="4A6717"/>
                </a:solidFill>
              </a:rPr>
              <a:t> knowledge </a:t>
            </a:r>
            <a:r>
              <a:rPr lang="en-US" dirty="0" smtClean="0">
                <a:solidFill>
                  <a:schemeClr val="accent6"/>
                </a:solidFill>
              </a:rPr>
              <a:t>of God’s Word.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Develop </a:t>
            </a:r>
            <a:r>
              <a:rPr lang="en-US" dirty="0" smtClean="0">
                <a:solidFill>
                  <a:srgbClr val="758085"/>
                </a:solidFill>
              </a:rPr>
              <a:t>genuine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love</a:t>
            </a:r>
            <a:r>
              <a:rPr lang="en-US" dirty="0" smtClean="0">
                <a:solidFill>
                  <a:schemeClr val="accent6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interest</a:t>
            </a:r>
            <a:r>
              <a:rPr lang="en-US" dirty="0" smtClean="0">
                <a:solidFill>
                  <a:schemeClr val="accent6"/>
                </a:solidFill>
              </a:rPr>
              <a:t> in people.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Become a student of </a:t>
            </a:r>
            <a:r>
              <a:rPr lang="en-US" dirty="0" smtClean="0">
                <a:solidFill>
                  <a:srgbClr val="4A6717"/>
                </a:solidFill>
              </a:rPr>
              <a:t>human nature </a:t>
            </a:r>
            <a:r>
              <a:rPr lang="en-US" dirty="0" smtClean="0">
                <a:solidFill>
                  <a:schemeClr val="accent6"/>
                </a:solidFill>
              </a:rPr>
              <a:t>and try to </a:t>
            </a:r>
            <a:r>
              <a:rPr lang="en-US" dirty="0" smtClean="0">
                <a:solidFill>
                  <a:srgbClr val="4A6717"/>
                </a:solidFill>
              </a:rPr>
              <a:t>understand</a:t>
            </a:r>
            <a:r>
              <a:rPr lang="en-US" dirty="0" smtClean="0">
                <a:solidFill>
                  <a:schemeClr val="accent6"/>
                </a:solidFill>
              </a:rPr>
              <a:t> people.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Have counseling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reference</a:t>
            </a:r>
            <a:r>
              <a:rPr lang="en-US" dirty="0" smtClean="0">
                <a:solidFill>
                  <a:schemeClr val="accent6"/>
                </a:solidFill>
              </a:rPr>
              <a:t> books in library as resources.</a:t>
            </a: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654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6272" y="1710233"/>
            <a:ext cx="8229600" cy="1600200"/>
          </a:xfrm>
        </p:spPr>
        <p:txBody>
          <a:bodyPr/>
          <a:lstStyle/>
          <a:p>
            <a:r>
              <a:rPr lang="en-US" dirty="0" smtClean="0"/>
              <a:t>Pastoral Visitation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-50790" y="192192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/>
              <a:t> </a:t>
            </a:r>
            <a:r>
              <a:rPr lang="en-US" sz="4000" dirty="0" smtClean="0"/>
              <a:t>       Lesson 8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194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 rot="710500">
            <a:off x="5073603" y="2709338"/>
            <a:ext cx="3416300" cy="2273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40258"/>
            <a:ext cx="8737600" cy="1600200"/>
          </a:xfrm>
        </p:spPr>
        <p:txBody>
          <a:bodyPr/>
          <a:lstStyle/>
          <a:p>
            <a:r>
              <a:rPr lang="en-US" dirty="0" smtClean="0"/>
              <a:t>Ethical </a:t>
            </a:r>
            <a:r>
              <a:rPr lang="en-US" dirty="0" smtClean="0"/>
              <a:t>Standards </a:t>
            </a:r>
            <a:r>
              <a:rPr lang="en-US" dirty="0" smtClean="0"/>
              <a:t>Essential to All Pastoral Counseling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5123"/>
            <a:ext cx="60960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All personal information is strictly </a:t>
            </a:r>
            <a:r>
              <a:rPr lang="en-US" dirty="0" smtClean="0">
                <a:solidFill>
                  <a:srgbClr val="4A6717"/>
                </a:solidFill>
              </a:rPr>
              <a:t>confidential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Counseling should not be given in </a:t>
            </a:r>
            <a:r>
              <a:rPr lang="en-US" dirty="0" smtClean="0">
                <a:solidFill>
                  <a:srgbClr val="4A6717"/>
                </a:solidFill>
              </a:rPr>
              <a:t>inappropriate</a:t>
            </a:r>
            <a:r>
              <a:rPr lang="en-US" dirty="0" smtClean="0">
                <a:solidFill>
                  <a:schemeClr val="accent6"/>
                </a:solidFill>
              </a:rPr>
              <a:t> </a:t>
            </a:r>
            <a:r>
              <a:rPr lang="en-US" dirty="0" smtClean="0">
                <a:solidFill>
                  <a:srgbClr val="4A6717"/>
                </a:solidFill>
              </a:rPr>
              <a:t>places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rgbClr val="4A6717"/>
                </a:solidFill>
              </a:rPr>
              <a:t>Guidelines</a:t>
            </a:r>
            <a:r>
              <a:rPr lang="en-US" dirty="0" smtClean="0">
                <a:solidFill>
                  <a:schemeClr val="accent6"/>
                </a:solidFill>
              </a:rPr>
              <a:t> for physical touch and the opposite sex.</a:t>
            </a:r>
          </a:p>
          <a:p>
            <a:pPr marL="457200" indent="-457200">
              <a:buFont typeface="+mj-lt"/>
              <a:buAutoNum type="arabicPeriod"/>
            </a:pPr>
            <a:endParaRPr lang="en-US" sz="800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Counseling sessions should be kept </a:t>
            </a:r>
            <a:r>
              <a:rPr lang="en-US" dirty="0" smtClean="0">
                <a:solidFill>
                  <a:srgbClr val="4A6717"/>
                </a:solidFill>
              </a:rPr>
              <a:t>brief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941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40258"/>
            <a:ext cx="8737600" cy="1600200"/>
          </a:xfrm>
        </p:spPr>
        <p:txBody>
          <a:bodyPr/>
          <a:lstStyle/>
          <a:p>
            <a:r>
              <a:rPr lang="en-US" dirty="0" smtClean="0"/>
              <a:t>Basic Rules to Follow in Counseling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60587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 counselor should be </a:t>
            </a:r>
            <a:r>
              <a:rPr lang="en-US" dirty="0" smtClean="0">
                <a:solidFill>
                  <a:srgbClr val="4A6717"/>
                </a:solidFill>
              </a:rPr>
              <a:t>compassionate</a:t>
            </a:r>
            <a:r>
              <a:rPr lang="en-US" dirty="0" smtClean="0">
                <a:solidFill>
                  <a:schemeClr val="accent6"/>
                </a:solidFill>
              </a:rPr>
              <a:t> and </a:t>
            </a:r>
            <a:r>
              <a:rPr lang="en-US" dirty="0" smtClean="0">
                <a:solidFill>
                  <a:srgbClr val="4A6717"/>
                </a:solidFill>
              </a:rPr>
              <a:t>loving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 counselor should be a good </a:t>
            </a:r>
            <a:r>
              <a:rPr lang="en-US" dirty="0" smtClean="0">
                <a:solidFill>
                  <a:srgbClr val="4A6717"/>
                </a:solidFill>
              </a:rPr>
              <a:t>listener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Seriousness of the </a:t>
            </a:r>
            <a:r>
              <a:rPr lang="en-US" dirty="0" smtClean="0">
                <a:solidFill>
                  <a:srgbClr val="4A6717"/>
                </a:solidFill>
              </a:rPr>
              <a:t>problem</a:t>
            </a:r>
            <a:r>
              <a:rPr lang="en-US" dirty="0" smtClean="0">
                <a:solidFill>
                  <a:schemeClr val="accent6"/>
                </a:solidFill>
              </a:rPr>
              <a:t> should never be minimalized.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429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8000"/>
          </a:blip>
          <a:stretch>
            <a:fillRect/>
          </a:stretch>
        </p:blipFill>
        <p:spPr>
          <a:xfrm rot="296055">
            <a:off x="2844800" y="3779334"/>
            <a:ext cx="3200400" cy="254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440258"/>
            <a:ext cx="8737600" cy="1600200"/>
          </a:xfrm>
        </p:spPr>
        <p:txBody>
          <a:bodyPr/>
          <a:lstStyle/>
          <a:p>
            <a:r>
              <a:rPr lang="en-US" dirty="0" smtClean="0"/>
              <a:t>Basic Rules to Follow in Counseling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5123"/>
            <a:ext cx="8229600" cy="3158077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4"/>
            </a:pPr>
            <a:r>
              <a:rPr lang="en-US" dirty="0" smtClean="0">
                <a:solidFill>
                  <a:schemeClr val="accent6"/>
                </a:solidFill>
              </a:rPr>
              <a:t>The pastor should never give counsel until he </a:t>
            </a:r>
            <a:r>
              <a:rPr lang="en-US" i="1" dirty="0" smtClean="0">
                <a:solidFill>
                  <a:srgbClr val="4A6717"/>
                </a:solidFill>
              </a:rPr>
              <a:t>understands the situation fully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 startAt="4"/>
            </a:pPr>
            <a:r>
              <a:rPr lang="en-US" dirty="0" smtClean="0">
                <a:solidFill>
                  <a:schemeClr val="accent6"/>
                </a:solidFill>
              </a:rPr>
              <a:t>The pastor should always seek out the </a:t>
            </a:r>
            <a:r>
              <a:rPr lang="en-US" dirty="0" smtClean="0">
                <a:solidFill>
                  <a:srgbClr val="4A6717"/>
                </a:solidFill>
              </a:rPr>
              <a:t>solution</a:t>
            </a:r>
            <a:r>
              <a:rPr lang="en-US" dirty="0" smtClean="0">
                <a:solidFill>
                  <a:schemeClr val="accent6"/>
                </a:solidFill>
              </a:rPr>
              <a:t> to the problem and </a:t>
            </a:r>
            <a:r>
              <a:rPr lang="en-US" dirty="0" smtClean="0">
                <a:solidFill>
                  <a:srgbClr val="4A6717"/>
                </a:solidFill>
              </a:rPr>
              <a:t>encourage</a:t>
            </a:r>
            <a:r>
              <a:rPr lang="en-US" dirty="0" smtClean="0">
                <a:solidFill>
                  <a:schemeClr val="accent6"/>
                </a:solidFill>
              </a:rPr>
              <a:t> the individual to overcome rather than to endure. </a:t>
            </a:r>
          </a:p>
          <a:p>
            <a:pPr marL="457200" indent="-457200">
              <a:buFont typeface="+mj-lt"/>
              <a:buAutoNum type="arabicPeriod" startAt="4"/>
            </a:pP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06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-50799"/>
            <a:ext cx="8737600" cy="1600200"/>
          </a:xfrm>
        </p:spPr>
        <p:txBody>
          <a:bodyPr/>
          <a:lstStyle/>
          <a:p>
            <a:r>
              <a:rPr lang="en-US" dirty="0" smtClean="0"/>
              <a:t>More Guidelines to Follow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69530"/>
            <a:ext cx="8229600" cy="40047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 pastor should never withhold </a:t>
            </a:r>
            <a:r>
              <a:rPr lang="en-US" dirty="0" smtClean="0">
                <a:solidFill>
                  <a:srgbClr val="4A6717"/>
                </a:solidFill>
              </a:rPr>
              <a:t>God’s answers </a:t>
            </a:r>
            <a:r>
              <a:rPr lang="en-US" dirty="0" smtClean="0">
                <a:solidFill>
                  <a:schemeClr val="accent6"/>
                </a:solidFill>
              </a:rPr>
              <a:t>to a person’s needs.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The counselor should not be </a:t>
            </a:r>
            <a:r>
              <a:rPr lang="en-US" dirty="0" smtClean="0">
                <a:solidFill>
                  <a:srgbClr val="4A6717"/>
                </a:solidFill>
              </a:rPr>
              <a:t>stern</a:t>
            </a:r>
            <a:r>
              <a:rPr lang="en-US" dirty="0" smtClean="0">
                <a:solidFill>
                  <a:schemeClr val="accent6"/>
                </a:solidFill>
              </a:rPr>
              <a:t> or </a:t>
            </a:r>
            <a:r>
              <a:rPr lang="en-US" dirty="0" smtClean="0">
                <a:solidFill>
                  <a:srgbClr val="4A6717"/>
                </a:solidFill>
              </a:rPr>
              <a:t>harsh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Counseling </a:t>
            </a:r>
            <a:r>
              <a:rPr lang="en-US" dirty="0" smtClean="0">
                <a:solidFill>
                  <a:srgbClr val="4A6717"/>
                </a:solidFill>
              </a:rPr>
              <a:t>non-Christians</a:t>
            </a:r>
            <a:r>
              <a:rPr lang="en-US" dirty="0" smtClean="0">
                <a:solidFill>
                  <a:schemeClr val="accent6"/>
                </a:solidFill>
              </a:rPr>
              <a:t>.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accent6"/>
                </a:solidFill>
              </a:rPr>
              <a:t>Always </a:t>
            </a:r>
            <a:r>
              <a:rPr lang="en-US" dirty="0" smtClean="0">
                <a:solidFill>
                  <a:srgbClr val="4A6717"/>
                </a:solidFill>
              </a:rPr>
              <a:t>lead</a:t>
            </a:r>
            <a:r>
              <a:rPr lang="en-US" dirty="0" smtClean="0">
                <a:solidFill>
                  <a:schemeClr val="accent6"/>
                </a:solidFill>
              </a:rPr>
              <a:t> the individual to trust God and pray. 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275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928525"/>
            <a:ext cx="8585200" cy="1600200"/>
          </a:xfrm>
        </p:spPr>
        <p:txBody>
          <a:bodyPr/>
          <a:lstStyle/>
          <a:p>
            <a:r>
              <a:rPr lang="en-US" sz="6000" dirty="0" smtClean="0"/>
              <a:t>End of Lesson 9</a:t>
            </a:r>
            <a:endParaRPr lang="en-US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73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dirty="0" smtClean="0"/>
              <a:t>Pastoral Visitation is Scriptural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429918"/>
            <a:ext cx="4893733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4A6717"/>
                </a:solidFill>
              </a:rPr>
              <a:t>Jesus</a:t>
            </a:r>
            <a:r>
              <a:rPr lang="en-US" dirty="0" smtClean="0">
                <a:solidFill>
                  <a:srgbClr val="758085"/>
                </a:solidFill>
              </a:rPr>
              <a:t> is the greatest example in showing importance of personal work. </a:t>
            </a:r>
          </a:p>
          <a:p>
            <a:endParaRPr lang="en-US" dirty="0">
              <a:solidFill>
                <a:srgbClr val="758085"/>
              </a:solidFill>
            </a:endParaRPr>
          </a:p>
          <a:p>
            <a:pPr marL="0" indent="0" algn="ctr">
              <a:buNone/>
            </a:pPr>
            <a:r>
              <a:rPr lang="en-US" dirty="0" smtClean="0">
                <a:solidFill>
                  <a:srgbClr val="4A6717"/>
                </a:solidFill>
              </a:rPr>
              <a:t>Personal work will never be more fruitful than that which is done in the homes.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358662">
            <a:off x="5588000" y="2429918"/>
            <a:ext cx="2032000" cy="3022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035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0263"/>
            <a:ext cx="8229600" cy="909138"/>
          </a:xfrm>
        </p:spPr>
        <p:txBody>
          <a:bodyPr/>
          <a:lstStyle/>
          <a:p>
            <a:r>
              <a:rPr lang="en-US" dirty="0" smtClean="0"/>
              <a:t>Scriptural Examples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1871129"/>
            <a:ext cx="84835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Examples of apostles in </a:t>
            </a:r>
            <a:r>
              <a:rPr lang="en-US" dirty="0" smtClean="0">
                <a:solidFill>
                  <a:srgbClr val="4A6717"/>
                </a:solidFill>
              </a:rPr>
              <a:t>house-to-house ministry</a:t>
            </a:r>
            <a:r>
              <a:rPr lang="en-US" dirty="0" smtClean="0">
                <a:solidFill>
                  <a:schemeClr val="accent6"/>
                </a:solidFill>
              </a:rPr>
              <a:t>: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lvl="1"/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“And daily in the temple, and in every house, they ceased not to teach 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and preach </a:t>
            </a:r>
            <a:r>
              <a:rPr lang="en-US" sz="2400" dirty="0">
                <a:solidFill>
                  <a:schemeClr val="accent5">
                    <a:lumMod val="75000"/>
                  </a:schemeClr>
                </a:solidFill>
              </a:rPr>
              <a:t>Jesus Christ” </a:t>
            </a:r>
            <a:r>
              <a:rPr lang="en-US" sz="2400" dirty="0">
                <a:solidFill>
                  <a:srgbClr val="758085"/>
                </a:solidFill>
              </a:rPr>
              <a:t>(Acts 5:42)</a:t>
            </a:r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400" dirty="0" smtClean="0">
                <a:solidFill>
                  <a:srgbClr val="4A6717"/>
                </a:solidFill>
              </a:rPr>
              <a:t>“Publicly, </a:t>
            </a:r>
            <a:r>
              <a:rPr lang="en-US" sz="2400" dirty="0">
                <a:solidFill>
                  <a:srgbClr val="4A6717"/>
                </a:solidFill>
              </a:rPr>
              <a:t>and from house to house” </a:t>
            </a:r>
            <a:r>
              <a:rPr lang="en-US" sz="2400" dirty="0">
                <a:solidFill>
                  <a:schemeClr val="accent6"/>
                </a:solidFill>
              </a:rPr>
              <a:t>(Acts 20:20)</a:t>
            </a:r>
            <a:r>
              <a:rPr lang="en-US" sz="2400" dirty="0">
                <a:solidFill>
                  <a:srgbClr val="4A6717"/>
                </a:solidFill>
              </a:rPr>
              <a:t>.</a:t>
            </a:r>
            <a:endParaRPr lang="en-US" sz="2400" dirty="0" smtClean="0">
              <a:solidFill>
                <a:srgbClr val="4A6717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6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Scriptural Examples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84835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Further proof of the importance of </a:t>
            </a:r>
            <a:r>
              <a:rPr lang="en-US" dirty="0" smtClean="0">
                <a:solidFill>
                  <a:srgbClr val="4A6717"/>
                </a:solidFill>
              </a:rPr>
              <a:t>pastoral visiting</a:t>
            </a:r>
            <a:r>
              <a:rPr lang="en-US" dirty="0" smtClean="0">
                <a:solidFill>
                  <a:schemeClr val="accent6"/>
                </a:solidFill>
              </a:rPr>
              <a:t>:</a:t>
            </a:r>
          </a:p>
          <a:p>
            <a:pPr marL="0" indent="0">
              <a:buNone/>
            </a:pPr>
            <a:endParaRPr lang="en-US" dirty="0" smtClean="0">
              <a:solidFill>
                <a:srgbClr val="4A6717"/>
              </a:solidFill>
            </a:endParaRPr>
          </a:p>
          <a:p>
            <a:pPr lvl="1"/>
            <a:r>
              <a:rPr lang="en-US" sz="2400" dirty="0">
                <a:solidFill>
                  <a:srgbClr val="4A6717"/>
                </a:solidFill>
              </a:rPr>
              <a:t>“I was sick, and ye visited me: I was in prison, and ye came unto me” </a:t>
            </a:r>
            <a:r>
              <a:rPr lang="en-US" sz="2400" dirty="0"/>
              <a:t>(</a:t>
            </a:r>
            <a:r>
              <a:rPr lang="en-US" sz="2400" dirty="0" smtClean="0"/>
              <a:t>Matthew 25</a:t>
            </a:r>
            <a:r>
              <a:rPr lang="en-US" sz="2400" dirty="0"/>
              <a:t>:36)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400" dirty="0">
                <a:solidFill>
                  <a:srgbClr val="4A6717"/>
                </a:solidFill>
              </a:rPr>
              <a:t>“Pure religion and undefiled before God and the Father is this, To visit </a:t>
            </a:r>
            <a:r>
              <a:rPr lang="en-US" sz="2400" dirty="0" smtClean="0">
                <a:solidFill>
                  <a:srgbClr val="4A6717"/>
                </a:solidFill>
              </a:rPr>
              <a:t>the fatherless </a:t>
            </a:r>
            <a:r>
              <a:rPr lang="en-US" sz="2400" dirty="0">
                <a:solidFill>
                  <a:srgbClr val="4A6717"/>
                </a:solidFill>
              </a:rPr>
              <a:t>and widows in their affliction, and to keep himself unspotted from </a:t>
            </a:r>
            <a:r>
              <a:rPr lang="en-US" sz="2400" dirty="0" smtClean="0">
                <a:solidFill>
                  <a:srgbClr val="4A6717"/>
                </a:solidFill>
              </a:rPr>
              <a:t>the world</a:t>
            </a:r>
            <a:r>
              <a:rPr lang="en-US" sz="2400" dirty="0">
                <a:solidFill>
                  <a:srgbClr val="4A6717"/>
                </a:solidFill>
              </a:rPr>
              <a:t>” </a:t>
            </a:r>
            <a:r>
              <a:rPr lang="en-US" sz="2400" dirty="0"/>
              <a:t>(James 1:27).</a:t>
            </a:r>
            <a:endParaRPr lang="en-US" sz="2400" dirty="0" smtClean="0">
              <a:solidFill>
                <a:srgbClr val="4A6717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3227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186"/>
            <a:ext cx="8229600" cy="909138"/>
          </a:xfrm>
        </p:spPr>
        <p:txBody>
          <a:bodyPr/>
          <a:lstStyle/>
          <a:p>
            <a:r>
              <a:rPr lang="en-US" dirty="0" smtClean="0"/>
              <a:t>Learning the Needs of People Through Visitation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84835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To preach </a:t>
            </a:r>
            <a:r>
              <a:rPr lang="en-US" dirty="0" smtClean="0">
                <a:solidFill>
                  <a:srgbClr val="4A6717"/>
                </a:solidFill>
              </a:rPr>
              <a:t>effectively</a:t>
            </a:r>
            <a:r>
              <a:rPr lang="en-US" dirty="0" smtClean="0">
                <a:solidFill>
                  <a:schemeClr val="accent6"/>
                </a:solidFill>
              </a:rPr>
              <a:t>, </a:t>
            </a:r>
            <a:r>
              <a:rPr lang="en-US" dirty="0" smtClean="0">
                <a:solidFill>
                  <a:schemeClr val="accent6"/>
                </a:solidFill>
              </a:rPr>
              <a:t>the pastor </a:t>
            </a:r>
            <a:r>
              <a:rPr lang="en-US" dirty="0" smtClean="0">
                <a:solidFill>
                  <a:schemeClr val="accent6"/>
                </a:solidFill>
              </a:rPr>
              <a:t>must know his people; he must know:</a:t>
            </a:r>
          </a:p>
          <a:p>
            <a:pPr marL="0" indent="0">
              <a:buNone/>
            </a:pPr>
            <a:endParaRPr lang="en-US" sz="900" dirty="0" smtClean="0">
              <a:solidFill>
                <a:srgbClr val="4A6717"/>
              </a:solidFill>
            </a:endParaRP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Spiritual and material needs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Domestic problems</a:t>
            </a:r>
          </a:p>
          <a:p>
            <a:pPr lvl="1"/>
            <a:r>
              <a:rPr lang="en-US" sz="2000" dirty="0" smtClean="0">
                <a:solidFill>
                  <a:srgbClr val="4A6717"/>
                </a:solidFill>
              </a:rPr>
              <a:t>Cultural and Social </a:t>
            </a:r>
            <a:r>
              <a:rPr lang="en-US" sz="2000" dirty="0" smtClean="0">
                <a:solidFill>
                  <a:srgbClr val="4A6717"/>
                </a:solidFill>
              </a:rPr>
              <a:t>backgrounds</a:t>
            </a:r>
            <a:endParaRPr lang="en-US" sz="2000" dirty="0" smtClean="0">
              <a:solidFill>
                <a:srgbClr val="4A6717"/>
              </a:solidFill>
            </a:endParaRPr>
          </a:p>
          <a:p>
            <a:pPr lvl="1"/>
            <a:endParaRPr lang="en-US" sz="2000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endParaRPr lang="en-US" sz="2000" b="1" dirty="0" smtClean="0">
              <a:solidFill>
                <a:srgbClr val="4A6717"/>
              </a:solidFill>
            </a:endParaRPr>
          </a:p>
          <a:p>
            <a:pPr marL="0" indent="0" algn="ctr">
              <a:buNone/>
            </a:pPr>
            <a:endParaRPr lang="en-US" sz="2000" b="1" dirty="0">
              <a:solidFill>
                <a:srgbClr val="4A6717"/>
              </a:solidFill>
            </a:endParaRPr>
          </a:p>
          <a:p>
            <a:pPr marL="0" indent="0" algn="ctr">
              <a:buNone/>
            </a:pPr>
            <a:r>
              <a:rPr lang="en-US" sz="2800" b="1" dirty="0" smtClean="0">
                <a:solidFill>
                  <a:srgbClr val="4A6717"/>
                </a:solidFill>
              </a:rPr>
              <a:t>The pastor must love his people.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242338">
            <a:off x="5447855" y="2963331"/>
            <a:ext cx="2871830" cy="21505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66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598"/>
            <a:ext cx="8229600" cy="909138"/>
          </a:xfrm>
        </p:spPr>
        <p:txBody>
          <a:bodyPr/>
          <a:lstStyle/>
          <a:p>
            <a:r>
              <a:rPr lang="en-US" dirty="0" smtClean="0"/>
              <a:t>Visitation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1769522"/>
            <a:ext cx="8483598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Though essential, a warm handshake is never a </a:t>
            </a:r>
            <a:r>
              <a:rPr lang="en-US" dirty="0" smtClean="0">
                <a:solidFill>
                  <a:srgbClr val="4A6717"/>
                </a:solidFill>
              </a:rPr>
              <a:t>substitute</a:t>
            </a:r>
            <a:r>
              <a:rPr lang="en-US" dirty="0" smtClean="0">
                <a:solidFill>
                  <a:schemeClr val="accent6"/>
                </a:solidFill>
              </a:rPr>
              <a:t> for the pastoral visit with prayer.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dirty="0" smtClean="0">
                <a:solidFill>
                  <a:srgbClr val="4A6717"/>
                </a:solidFill>
              </a:rPr>
              <a:t>pastor</a:t>
            </a:r>
            <a:r>
              <a:rPr lang="en-US" dirty="0" smtClean="0">
                <a:solidFill>
                  <a:schemeClr val="accent6"/>
                </a:solidFill>
              </a:rPr>
              <a:t> can best accomplish his duties during a visitation. </a:t>
            </a:r>
          </a:p>
          <a:p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The </a:t>
            </a:r>
            <a:r>
              <a:rPr lang="en-US" dirty="0" smtClean="0">
                <a:solidFill>
                  <a:srgbClr val="4A6717"/>
                </a:solidFill>
              </a:rPr>
              <a:t>home</a:t>
            </a:r>
            <a:r>
              <a:rPr lang="en-US" dirty="0" smtClean="0">
                <a:solidFill>
                  <a:schemeClr val="accent6"/>
                </a:solidFill>
              </a:rPr>
              <a:t> is where people open their hearts and confide in their spiritual pastor.</a:t>
            </a:r>
          </a:p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288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598"/>
            <a:ext cx="8229600" cy="909138"/>
          </a:xfrm>
        </p:spPr>
        <p:txBody>
          <a:bodyPr/>
          <a:lstStyle/>
          <a:p>
            <a:r>
              <a:rPr lang="en-US" dirty="0" smtClean="0"/>
              <a:t>Visitation Continued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1769522"/>
            <a:ext cx="8483598" cy="41571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800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Within the home, the pastor can</a:t>
            </a:r>
            <a:r>
              <a:rPr lang="en-US" sz="2800" b="1" dirty="0" smtClean="0">
                <a:solidFill>
                  <a:srgbClr val="4A6717"/>
                </a:solidFill>
              </a:rPr>
              <a:t>:</a:t>
            </a:r>
          </a:p>
          <a:p>
            <a:pPr marL="0" indent="0">
              <a:buNone/>
            </a:pPr>
            <a:endParaRPr lang="en-US" b="1" dirty="0" smtClean="0">
              <a:solidFill>
                <a:srgbClr val="4A6717"/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Keep his finger on their spiritual pulse.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Become conscious of any trouble brewing.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Put his hand on any injurious teaching.</a:t>
            </a:r>
          </a:p>
          <a:p>
            <a:pPr marL="457200" lvl="1" indent="0">
              <a:buNone/>
            </a:pPr>
            <a:endParaRPr lang="en-US" sz="8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1"/>
            <a:r>
              <a:rPr lang="en-US" sz="2400" dirty="0" smtClean="0">
                <a:solidFill>
                  <a:schemeClr val="accent5">
                    <a:lumMod val="75000"/>
                  </a:schemeClr>
                </a:solidFill>
              </a:rPr>
              <a:t>Help himself live on the same plane with the people.</a:t>
            </a:r>
            <a:endParaRPr lang="en-US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63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2119"/>
            <a:ext cx="8229600" cy="909138"/>
          </a:xfrm>
        </p:spPr>
        <p:txBody>
          <a:bodyPr/>
          <a:lstStyle/>
          <a:p>
            <a:r>
              <a:rPr lang="en-US" dirty="0" smtClean="0"/>
              <a:t>Pastor Visiting All Without Partiality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372535" y="2192856"/>
            <a:ext cx="4131732" cy="415714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Pastor cannot afford </a:t>
            </a:r>
            <a:r>
              <a:rPr lang="en-US" dirty="0" smtClean="0">
                <a:solidFill>
                  <a:srgbClr val="4A6717"/>
                </a:solidFill>
              </a:rPr>
              <a:t>favoritism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0" indent="0">
              <a:buNone/>
            </a:pP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rgbClr val="4A6717"/>
                </a:solidFill>
              </a:rPr>
              <a:t>Everyone</a:t>
            </a:r>
            <a:r>
              <a:rPr lang="en-US" dirty="0" smtClean="0">
                <a:solidFill>
                  <a:schemeClr val="accent6"/>
                </a:solidFill>
              </a:rPr>
              <a:t> has the </a:t>
            </a:r>
            <a:r>
              <a:rPr lang="en-US" dirty="0" smtClean="0">
                <a:solidFill>
                  <a:srgbClr val="4A6717"/>
                </a:solidFill>
              </a:rPr>
              <a:t>equal</a:t>
            </a:r>
            <a:r>
              <a:rPr lang="en-US" dirty="0" smtClean="0">
                <a:solidFill>
                  <a:schemeClr val="accent6"/>
                </a:solidFill>
              </a:rPr>
              <a:t> right to spiritual help.</a:t>
            </a:r>
          </a:p>
          <a:p>
            <a:endParaRPr lang="en-US" dirty="0">
              <a:solidFill>
                <a:schemeClr val="accent6"/>
              </a:solidFill>
            </a:endParaRPr>
          </a:p>
          <a:p>
            <a:r>
              <a:rPr lang="en-US" dirty="0" smtClean="0">
                <a:solidFill>
                  <a:schemeClr val="accent6"/>
                </a:solidFill>
              </a:rPr>
              <a:t>Some within the church must come first, </a:t>
            </a:r>
            <a:r>
              <a:rPr lang="en-US" dirty="0" smtClean="0">
                <a:solidFill>
                  <a:srgbClr val="4A6717"/>
                </a:solidFill>
              </a:rPr>
              <a:t>prioritize</a:t>
            </a:r>
            <a:r>
              <a:rPr lang="en-US" dirty="0" smtClean="0">
                <a:solidFill>
                  <a:schemeClr val="accent6"/>
                </a:solidFill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4800" y="152400"/>
            <a:ext cx="584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Global Association of Theological Studies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4267" y="6319334"/>
            <a:ext cx="767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Pastoral Studies – Lessons 8 &amp; 9: Pastoral Visitation and Counseling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7839" y="2497668"/>
            <a:ext cx="3155156" cy="3141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95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9593</TotalTime>
  <Words>1270</Words>
  <Application>Microsoft Macintosh PowerPoint</Application>
  <PresentationFormat>On-screen Show (4:3)</PresentationFormat>
  <Paragraphs>193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Executive</vt:lpstr>
      <vt:lpstr>Pastoral Studies</vt:lpstr>
      <vt:lpstr>Pastoral Visitation</vt:lpstr>
      <vt:lpstr>Pastoral Visitation is Scriptural</vt:lpstr>
      <vt:lpstr>Scriptural Examples</vt:lpstr>
      <vt:lpstr>Scriptural Examples Continued</vt:lpstr>
      <vt:lpstr>Learning the Needs of People Through Visitation </vt:lpstr>
      <vt:lpstr>Visitation Continued</vt:lpstr>
      <vt:lpstr>Visitation Continued</vt:lpstr>
      <vt:lpstr>Pastor Visiting All Without Partiality</vt:lpstr>
      <vt:lpstr>Pastor Visiting All Without Partiality Continued</vt:lpstr>
      <vt:lpstr>Pastor Visiting All Without Partiality Continued</vt:lpstr>
      <vt:lpstr>The Pastor’s Visit</vt:lpstr>
      <vt:lpstr>The Pastor’s Visit Continued</vt:lpstr>
      <vt:lpstr>Called to the Home by the Members of the Assembly</vt:lpstr>
      <vt:lpstr>Pastor Enters the Home as a Friend</vt:lpstr>
      <vt:lpstr>End of Lesson 8</vt:lpstr>
      <vt:lpstr>Counseling</vt:lpstr>
      <vt:lpstr>Pastor Should be a Good Counselor</vt:lpstr>
      <vt:lpstr>Preparing For Counseling</vt:lpstr>
      <vt:lpstr>Ethical Standards Essential to All Pastoral Counseling</vt:lpstr>
      <vt:lpstr>Basic Rules to Follow in Counseling</vt:lpstr>
      <vt:lpstr>Basic Rules to Follow in Counseling</vt:lpstr>
      <vt:lpstr>More Guidelines to Follow</vt:lpstr>
      <vt:lpstr>End of Lesson 9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Pastoral Studies</dc:title>
  <dc:creator>Matthew Mullins</dc:creator>
  <cp:lastModifiedBy>Matthew Mullins</cp:lastModifiedBy>
  <cp:revision>112</cp:revision>
  <cp:lastPrinted>2012-04-26T22:00:02Z</cp:lastPrinted>
  <dcterms:created xsi:type="dcterms:W3CDTF">2012-04-21T00:47:00Z</dcterms:created>
  <dcterms:modified xsi:type="dcterms:W3CDTF">2012-05-07T15:05:09Z</dcterms:modified>
</cp:coreProperties>
</file>