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8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29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8" autoAdjust="0"/>
  </p:normalViewPr>
  <p:slideViewPr>
    <p:cSldViewPr snapToGrid="0" snapToObjects="1">
      <p:cViewPr>
        <p:scale>
          <a:sx n="75" d="100"/>
          <a:sy n="75" d="100"/>
        </p:scale>
        <p:origin x="-185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A6734C-E115-4BC5-9FB0-F9BF6FABFDA0}" type="datetimeFigureOut">
              <a:rPr lang="en-US" smtClean="0"/>
              <a:t>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9000" crackSpacing="39"/>
                    </a14:imgEffect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2300" y="994834"/>
            <a:ext cx="2844800" cy="28575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33" y="-719667"/>
            <a:ext cx="8873067" cy="4267200"/>
          </a:xfrm>
        </p:spPr>
        <p:txBody>
          <a:bodyPr/>
          <a:lstStyle/>
          <a:p>
            <a:r>
              <a:rPr lang="en-US" sz="8800" dirty="0" smtClean="0"/>
              <a:t>Pastoral Studies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5561" y="2082800"/>
            <a:ext cx="6400800" cy="1219200"/>
          </a:xfrm>
        </p:spPr>
        <p:txBody>
          <a:bodyPr/>
          <a:lstStyle/>
          <a:p>
            <a:r>
              <a:rPr lang="en-US" dirty="0" smtClean="0"/>
              <a:t>Global Association of Theological Studies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" y="3390900"/>
            <a:ext cx="64008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sz="2000" i="1" dirty="0"/>
              <a:t>a</a:t>
            </a:r>
            <a:r>
              <a:rPr lang="en-US" sz="2000" i="1" dirty="0" smtClean="0"/>
              <a:t>n International Alpha Bible Course</a:t>
            </a:r>
          </a:p>
          <a:p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b="1" dirty="0" smtClean="0"/>
              <a:t>Ralph Vincent Reynolds</a:t>
            </a:r>
            <a:endParaRPr lang="en-US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5554114"/>
            <a:ext cx="9144000" cy="1015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4800" dirty="0" smtClean="0"/>
          </a:p>
          <a:p>
            <a:endParaRPr lang="en-US" sz="4800" dirty="0"/>
          </a:p>
          <a:p>
            <a:r>
              <a:rPr lang="en-US" sz="4800" dirty="0" smtClean="0"/>
              <a:t>Lesson 12: Church Financing	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893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85" t="15" r="7671" b="5181"/>
          <a:stretch/>
        </p:blipFill>
        <p:spPr>
          <a:xfrm>
            <a:off x="4727448" y="1892808"/>
            <a:ext cx="3291840" cy="3383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Argument on Ministers Salary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2162703"/>
            <a:ext cx="4707466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God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planned</a:t>
            </a:r>
            <a:r>
              <a:rPr lang="en-US" dirty="0" smtClean="0">
                <a:solidFill>
                  <a:schemeClr val="accent6"/>
                </a:solidFill>
              </a:rPr>
              <a:t> that there should be direction connection between the ministry and the tithes of the people. </a:t>
            </a:r>
          </a:p>
          <a:p>
            <a:endParaRPr lang="en-US" sz="2400" dirty="0">
              <a:solidFill>
                <a:srgbClr val="4A6717"/>
              </a:solidFill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4A6717"/>
                </a:solidFill>
              </a:rPr>
              <a:t>“But the tithes . . . I have given to the Levites to inherit” </a:t>
            </a:r>
            <a:r>
              <a:rPr lang="en-US" dirty="0"/>
              <a:t>(</a:t>
            </a:r>
            <a:r>
              <a:rPr lang="en-US" dirty="0" smtClean="0"/>
              <a:t>Numbers 18</a:t>
            </a:r>
            <a:r>
              <a:rPr lang="en-US" dirty="0"/>
              <a:t>:24)</a:t>
            </a:r>
            <a:r>
              <a:rPr lang="en-US" b="1" dirty="0"/>
              <a:t>.</a:t>
            </a:r>
            <a:endParaRPr lang="en-US" sz="2400" dirty="0" smtClean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603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Argument on Ministers Salary Continued 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7" y="2480716"/>
            <a:ext cx="8297333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God desires the ministry to live a life of </a:t>
            </a:r>
            <a:r>
              <a:rPr lang="en-US" dirty="0" smtClean="0">
                <a:solidFill>
                  <a:srgbClr val="4A6717"/>
                </a:solidFill>
              </a:rPr>
              <a:t>faith</a:t>
            </a:r>
            <a:r>
              <a:rPr lang="en-US" dirty="0" smtClean="0">
                <a:solidFill>
                  <a:schemeClr val="accent6"/>
                </a:solidFill>
              </a:rPr>
              <a:t>, a salary destroys </a:t>
            </a:r>
            <a:r>
              <a:rPr lang="en-US" dirty="0" smtClean="0">
                <a:solidFill>
                  <a:srgbClr val="4A6717"/>
                </a:solidFill>
              </a:rPr>
              <a:t>dependency</a:t>
            </a:r>
            <a:r>
              <a:rPr lang="en-US" dirty="0" smtClean="0">
                <a:solidFill>
                  <a:schemeClr val="accent6"/>
                </a:solidFill>
              </a:rPr>
              <a:t> upon the Lord.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sz="2400" dirty="0" smtClean="0">
                <a:solidFill>
                  <a:schemeClr val="accent6"/>
                </a:solidFill>
              </a:rPr>
              <a:t>Seems more </a:t>
            </a:r>
            <a:r>
              <a:rPr lang="en-US" sz="2400" dirty="0" smtClean="0">
                <a:solidFill>
                  <a:srgbClr val="4A6717"/>
                </a:solidFill>
              </a:rPr>
              <a:t>scriptural</a:t>
            </a:r>
            <a:r>
              <a:rPr lang="en-US" sz="2400" dirty="0" smtClean="0">
                <a:solidFill>
                  <a:schemeClr val="accent6"/>
                </a:solidFill>
              </a:rPr>
              <a:t> to receive stated percentage of tithing versus a straight salary. 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4A6717"/>
                </a:solidFill>
              </a:rPr>
              <a:t>Let the man of God be every thankful for what he receives and deeply grateful to God for whatever remuneration he receives.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68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</a:t>
            </a:r>
            <a:r>
              <a:rPr lang="en-US" sz="6000" dirty="0" smtClean="0"/>
              <a:t>12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924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9330"/>
            <a:ext cx="8229600" cy="1600200"/>
          </a:xfrm>
        </p:spPr>
        <p:txBody>
          <a:bodyPr/>
          <a:lstStyle/>
          <a:p>
            <a:r>
              <a:rPr lang="en-US" sz="4800" dirty="0" smtClean="0"/>
              <a:t>Handling Church Finances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1820329"/>
            <a:ext cx="8297332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As the executive head, the pastor must have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administrative</a:t>
            </a:r>
            <a:r>
              <a:rPr lang="en-US" dirty="0" smtClean="0">
                <a:solidFill>
                  <a:schemeClr val="accent6"/>
                </a:solidFill>
              </a:rPr>
              <a:t> ability.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Every pastor should be thoroughly acquainted with handling church </a:t>
            </a:r>
            <a:r>
              <a:rPr lang="en-US" dirty="0" smtClean="0">
                <a:solidFill>
                  <a:srgbClr val="4A6717"/>
                </a:solidFill>
              </a:rPr>
              <a:t>finances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All </a:t>
            </a:r>
            <a:r>
              <a:rPr lang="en-US" dirty="0" smtClean="0">
                <a:solidFill>
                  <a:srgbClr val="4A6717"/>
                </a:solidFill>
              </a:rPr>
              <a:t>finances</a:t>
            </a:r>
            <a:r>
              <a:rPr lang="en-US" dirty="0" smtClean="0">
                <a:solidFill>
                  <a:schemeClr val="accent6"/>
                </a:solidFill>
              </a:rPr>
              <a:t> must be handled above suspicion.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75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Tithing is God’s Way of Financing the Church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2243654"/>
            <a:ext cx="4656665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Church should always be supported </a:t>
            </a:r>
            <a:r>
              <a:rPr lang="en-US" dirty="0" smtClean="0">
                <a:solidFill>
                  <a:srgbClr val="4A6717"/>
                </a:solidFill>
              </a:rPr>
              <a:t>scripturally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Every man gives </a:t>
            </a:r>
            <a:r>
              <a:rPr lang="en-US" dirty="0" smtClean="0">
                <a:solidFill>
                  <a:srgbClr val="4A6717"/>
                </a:solidFill>
              </a:rPr>
              <a:t>one-tenth </a:t>
            </a:r>
            <a:r>
              <a:rPr lang="en-US" dirty="0" smtClean="0">
                <a:solidFill>
                  <a:schemeClr val="accent6"/>
                </a:solidFill>
              </a:rPr>
              <a:t>of his increase.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10102">
            <a:off x="5006187" y="2654302"/>
            <a:ext cx="3187700" cy="2552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821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Tithing God’s Plan Continued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2243654"/>
            <a:ext cx="8297332" cy="4525963"/>
          </a:xfrm>
        </p:spPr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The pastor should give regular </a:t>
            </a:r>
            <a:r>
              <a:rPr lang="en-US" dirty="0" smtClean="0">
                <a:solidFill>
                  <a:srgbClr val="4A6717"/>
                </a:solidFill>
              </a:rPr>
              <a:t>teaching</a:t>
            </a:r>
            <a:r>
              <a:rPr lang="en-US" dirty="0" smtClean="0">
                <a:solidFill>
                  <a:schemeClr val="accent6"/>
                </a:solidFill>
              </a:rPr>
              <a:t> on tithing.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Offering</a:t>
            </a:r>
            <a:r>
              <a:rPr lang="en-US" dirty="0" smtClean="0">
                <a:solidFill>
                  <a:schemeClr val="accent6"/>
                </a:solidFill>
              </a:rPr>
              <a:t> is not tithing. 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There should be an agreed way in which tithes and offerings are </a:t>
            </a:r>
            <a:r>
              <a:rPr lang="en-US" dirty="0" smtClean="0">
                <a:solidFill>
                  <a:srgbClr val="4A6717"/>
                </a:solidFill>
              </a:rPr>
              <a:t>received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0982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Minister is Worthy of Ample Remuneration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2396051"/>
            <a:ext cx="8297332" cy="4525963"/>
          </a:xfrm>
        </p:spPr>
        <p:txBody>
          <a:bodyPr/>
          <a:lstStyle/>
          <a:p>
            <a:r>
              <a:rPr lang="en-US" dirty="0" smtClean="0">
                <a:solidFill>
                  <a:srgbClr val="4A6717"/>
                </a:solidFill>
              </a:rPr>
              <a:t>Bi-vocational </a:t>
            </a:r>
            <a:r>
              <a:rPr lang="en-US" dirty="0" smtClean="0">
                <a:solidFill>
                  <a:schemeClr val="accent6"/>
                </a:solidFill>
              </a:rPr>
              <a:t>pastoring may be required at the start.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accent6"/>
                </a:solidFill>
              </a:rPr>
              <a:t> </a:t>
            </a:r>
          </a:p>
          <a:p>
            <a:r>
              <a:rPr lang="en-US" dirty="0" smtClean="0">
                <a:solidFill>
                  <a:schemeClr val="accent6"/>
                </a:solidFill>
              </a:rPr>
              <a:t>Pastor needs all his time and strength, physical and spiritual, to discharge duties </a:t>
            </a:r>
            <a:r>
              <a:rPr lang="en-US" dirty="0" smtClean="0">
                <a:solidFill>
                  <a:srgbClr val="4A6717"/>
                </a:solidFill>
              </a:rPr>
              <a:t>successfully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4A6717"/>
                </a:solidFill>
              </a:rPr>
              <a:t>“The </a:t>
            </a:r>
            <a:r>
              <a:rPr lang="en-US" b="1" dirty="0" smtClean="0">
                <a:solidFill>
                  <a:srgbClr val="4A6717"/>
                </a:solidFill>
              </a:rPr>
              <a:t>laborer </a:t>
            </a:r>
            <a:r>
              <a:rPr lang="en-US" b="1" dirty="0">
                <a:solidFill>
                  <a:srgbClr val="4A6717"/>
                </a:solidFill>
              </a:rPr>
              <a:t>is worthy of his hire” </a:t>
            </a:r>
            <a:r>
              <a:rPr lang="en-US" dirty="0"/>
              <a:t>(Luke 10:7)</a:t>
            </a:r>
            <a:endParaRPr lang="en-US" dirty="0" smtClean="0">
              <a:solidFill>
                <a:schemeClr val="accent6"/>
              </a:solidFill>
            </a:endParaRPr>
          </a:p>
          <a:p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279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Minister is Worthy of Ample Remuneration Continued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2243654"/>
            <a:ext cx="8297332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4A6717"/>
                </a:solidFill>
              </a:rPr>
              <a:t>“Even so hath the Lord ordained that they which preach the gospel should </a:t>
            </a:r>
            <a:r>
              <a:rPr lang="en-US" b="1" dirty="0" smtClean="0">
                <a:solidFill>
                  <a:srgbClr val="4A6717"/>
                </a:solidFill>
              </a:rPr>
              <a:t>live of </a:t>
            </a:r>
            <a:r>
              <a:rPr lang="en-US" b="1" dirty="0">
                <a:solidFill>
                  <a:srgbClr val="4A6717"/>
                </a:solidFill>
              </a:rPr>
              <a:t>the gospel”</a:t>
            </a:r>
            <a:r>
              <a:rPr lang="en-US" dirty="0">
                <a:solidFill>
                  <a:schemeClr val="accent6"/>
                </a:solidFill>
              </a:rPr>
              <a:t> (I Corinthians 9:14).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733" y="3770209"/>
            <a:ext cx="5380567" cy="21522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653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Minister is Worthy of Ample Remuneration Continued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8" y="2734711"/>
            <a:ext cx="8297332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“Let the elders that rule well be counted worthy of double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honour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especially they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who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labour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in the word and doctrine. For the scripture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saith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, Thou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shalt not 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muzzle the ox that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treadeth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out the corn. And, The </a:t>
            </a:r>
            <a:r>
              <a:rPr lang="en-US" b="1" dirty="0" err="1">
                <a:solidFill>
                  <a:schemeClr val="accent5">
                    <a:lumMod val="75000"/>
                  </a:schemeClr>
                </a:solidFill>
              </a:rPr>
              <a:t>labourer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 is worthy of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his reward</a:t>
            </a:r>
            <a:r>
              <a:rPr lang="en-US" b="1" dirty="0">
                <a:solidFill>
                  <a:schemeClr val="accent5">
                    <a:lumMod val="75000"/>
                  </a:schemeClr>
                </a:solidFill>
              </a:rPr>
              <a:t>” </a:t>
            </a:r>
            <a:r>
              <a:rPr lang="en-US" dirty="0"/>
              <a:t>(I Timothy 5:17-18)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72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Three Methods in Church Financing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7" y="2209788"/>
            <a:ext cx="4622799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The pastor receives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all</a:t>
            </a:r>
            <a:r>
              <a:rPr lang="en-US" dirty="0"/>
              <a:t> and finances </a:t>
            </a:r>
            <a:r>
              <a:rPr lang="en-US" dirty="0">
                <a:solidFill>
                  <a:srgbClr val="4A6717"/>
                </a:solidFill>
              </a:rPr>
              <a:t>all</a:t>
            </a:r>
            <a:r>
              <a:rPr lang="en-US" dirty="0"/>
              <a:t>. He shoulders all </a:t>
            </a:r>
            <a:r>
              <a:rPr lang="en-US" dirty="0" smtClean="0"/>
              <a:t>responsibility and </a:t>
            </a:r>
            <a:r>
              <a:rPr lang="en-US" dirty="0"/>
              <a:t>pays all debts</a:t>
            </a:r>
            <a:r>
              <a:rPr lang="en-US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The pastor receives </a:t>
            </a:r>
            <a:r>
              <a:rPr lang="en-US" dirty="0" smtClean="0">
                <a:solidFill>
                  <a:srgbClr val="4A6717"/>
                </a:solidFill>
              </a:rPr>
              <a:t>all tithes </a:t>
            </a:r>
            <a:r>
              <a:rPr lang="en-US" dirty="0" smtClean="0">
                <a:solidFill>
                  <a:schemeClr val="accent6"/>
                </a:solidFill>
              </a:rPr>
              <a:t>for his own remuneration, all offerings handled properly.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266" y="2717800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320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8660"/>
            <a:ext cx="8229600" cy="1600200"/>
          </a:xfrm>
        </p:spPr>
        <p:txBody>
          <a:bodyPr/>
          <a:lstStyle/>
          <a:p>
            <a:r>
              <a:rPr lang="en-US" sz="4800" dirty="0" smtClean="0"/>
              <a:t>Three Methods in Church Financing Continued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467" y="2209788"/>
            <a:ext cx="8297333" cy="4525963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 smtClean="0"/>
              <a:t>All tithes and offerings go into the church </a:t>
            </a:r>
            <a:r>
              <a:rPr lang="en-US" dirty="0" smtClean="0">
                <a:solidFill>
                  <a:srgbClr val="4A6717"/>
                </a:solidFill>
              </a:rPr>
              <a:t>treasury</a:t>
            </a:r>
            <a:r>
              <a:rPr lang="en-US" dirty="0" smtClean="0"/>
              <a:t> with yearly auditing and report.</a:t>
            </a:r>
          </a:p>
          <a:p>
            <a:pPr marL="457200" indent="-457200">
              <a:buFont typeface="+mj-lt"/>
              <a:buAutoNum type="arabicPeriod" startAt="3"/>
            </a:pPr>
            <a:endParaRPr lang="en-US" dirty="0" smtClean="0"/>
          </a:p>
          <a:p>
            <a:pPr lvl="1"/>
            <a:r>
              <a:rPr lang="en-US" sz="2400" dirty="0" smtClean="0">
                <a:solidFill>
                  <a:schemeClr val="accent6"/>
                </a:solidFill>
              </a:rPr>
              <a:t>Pastor </a:t>
            </a:r>
            <a:r>
              <a:rPr lang="en-US" sz="2400" dirty="0" smtClean="0">
                <a:solidFill>
                  <a:schemeClr val="accent6"/>
                </a:solidFill>
              </a:rPr>
              <a:t>receives remuneration by:</a:t>
            </a:r>
          </a:p>
          <a:p>
            <a:pPr marL="457200" lvl="1" indent="0">
              <a:buNone/>
            </a:pPr>
            <a:endParaRPr lang="en-US" sz="2400" dirty="0" smtClean="0">
              <a:solidFill>
                <a:schemeClr val="accent6"/>
              </a:solidFill>
            </a:endParaRPr>
          </a:p>
          <a:p>
            <a:pPr lvl="2"/>
            <a:r>
              <a:rPr lang="en-US" sz="2400" dirty="0" smtClean="0">
                <a:solidFill>
                  <a:srgbClr val="4A6717"/>
                </a:solidFill>
              </a:rPr>
              <a:t>A stipulated salary</a:t>
            </a:r>
          </a:p>
          <a:p>
            <a:pPr lvl="2"/>
            <a:r>
              <a:rPr lang="en-US" sz="2400" dirty="0" smtClean="0">
                <a:solidFill>
                  <a:srgbClr val="4A6717"/>
                </a:solidFill>
              </a:rPr>
              <a:t>Or, a stated percentage of the tithes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12: Church Financing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913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6361</TotalTime>
  <Words>590</Words>
  <Application>Microsoft Macintosh PowerPoint</Application>
  <PresentationFormat>On-screen Show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Executive</vt:lpstr>
      <vt:lpstr>Pastoral Studies</vt:lpstr>
      <vt:lpstr>Handling Church Finances</vt:lpstr>
      <vt:lpstr>Tithing is God’s Way of Financing the Church</vt:lpstr>
      <vt:lpstr>Tithing God’s Plan Continued</vt:lpstr>
      <vt:lpstr>Minister is Worthy of Ample Remuneration</vt:lpstr>
      <vt:lpstr>Minister is Worthy of Ample Remuneration Continued</vt:lpstr>
      <vt:lpstr>Minister is Worthy of Ample Remuneration Continued</vt:lpstr>
      <vt:lpstr>Three Methods in Church Financing</vt:lpstr>
      <vt:lpstr>Three Methods in Church Financing Continued</vt:lpstr>
      <vt:lpstr>Argument on Ministers Salary </vt:lpstr>
      <vt:lpstr>Argument on Ministers Salary Continued </vt:lpstr>
      <vt:lpstr>End of Lesson 12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 Studies</dc:title>
  <dc:creator>Matthew Mullins</dc:creator>
  <cp:lastModifiedBy>Matthew Mullins</cp:lastModifiedBy>
  <cp:revision>118</cp:revision>
  <cp:lastPrinted>2012-04-26T22:00:02Z</cp:lastPrinted>
  <dcterms:created xsi:type="dcterms:W3CDTF">2012-04-21T00:47:00Z</dcterms:created>
  <dcterms:modified xsi:type="dcterms:W3CDTF">2012-05-10T17:03:43Z</dcterms:modified>
</cp:coreProperties>
</file>