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58" r:id="rId3"/>
    <p:sldId id="259" r:id="rId4"/>
    <p:sldId id="311" r:id="rId5"/>
    <p:sldId id="303" r:id="rId6"/>
    <p:sldId id="276" r:id="rId7"/>
    <p:sldId id="289" r:id="rId8"/>
    <p:sldId id="304" r:id="rId9"/>
    <p:sldId id="305" r:id="rId10"/>
    <p:sldId id="306" r:id="rId11"/>
    <p:sldId id="312" r:id="rId12"/>
    <p:sldId id="307" r:id="rId13"/>
    <p:sldId id="308" r:id="rId14"/>
    <p:sldId id="309" r:id="rId15"/>
    <p:sldId id="31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8" autoAdjust="0"/>
  </p:normalViewPr>
  <p:slideViewPr>
    <p:cSldViewPr snapToGrid="0" snapToObjects="1">
      <p:cViewPr>
        <p:scale>
          <a:sx n="75" d="100"/>
          <a:sy n="75" d="100"/>
        </p:scale>
        <p:origin x="-1856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4A6734C-E115-4BC5-9FB0-F9BF6FABFDA0}" type="datetimeFigureOut">
              <a:rPr lang="en-US" smtClean="0"/>
              <a:t>5/2/12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 trans="9000" crackSpacing="39"/>
                    </a14:imgEffect>
                    <a14:imgEffect>
                      <a14:brightnessContrast bright="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32300" y="994834"/>
            <a:ext cx="2844800" cy="2857500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33" y="-719667"/>
            <a:ext cx="8873067" cy="4267200"/>
          </a:xfrm>
        </p:spPr>
        <p:txBody>
          <a:bodyPr/>
          <a:lstStyle/>
          <a:p>
            <a:r>
              <a:rPr lang="en-US" sz="8800" dirty="0" smtClean="0"/>
              <a:t>Pastoral Studies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5561" y="2082800"/>
            <a:ext cx="6400800" cy="1219200"/>
          </a:xfrm>
        </p:spPr>
        <p:txBody>
          <a:bodyPr/>
          <a:lstStyle/>
          <a:p>
            <a:r>
              <a:rPr lang="en-US" dirty="0" smtClean="0"/>
              <a:t>Global Association of Theological Studies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76300" y="3390900"/>
            <a:ext cx="6400800" cy="148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l"/>
            <a:r>
              <a:rPr lang="en-US" sz="2000" i="1" dirty="0"/>
              <a:t>a</a:t>
            </a:r>
            <a:r>
              <a:rPr lang="en-US" sz="2000" i="1" dirty="0" smtClean="0"/>
              <a:t>n International Alpha Bible Course</a:t>
            </a:r>
          </a:p>
          <a:p>
            <a:endParaRPr lang="en-US" dirty="0" smtClean="0"/>
          </a:p>
          <a:p>
            <a:r>
              <a:rPr lang="en-US" dirty="0" smtClean="0"/>
              <a:t>               </a:t>
            </a:r>
            <a:r>
              <a:rPr lang="en-US" b="1" dirty="0" smtClean="0"/>
              <a:t>Ralph Vincent Reynolds</a:t>
            </a:r>
            <a:endParaRPr lang="en-US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5554114"/>
            <a:ext cx="9144000" cy="10159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US" sz="4800" dirty="0" smtClean="0"/>
          </a:p>
          <a:p>
            <a:endParaRPr lang="en-US" sz="4800" dirty="0"/>
          </a:p>
          <a:p>
            <a:r>
              <a:rPr lang="en-US" sz="4800" dirty="0" smtClean="0"/>
              <a:t>Lesson 6: The Pentecostal Meeting	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8938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6" y="1777996"/>
            <a:ext cx="8314264" cy="477519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Services </a:t>
            </a:r>
            <a:r>
              <a:rPr lang="en-US" dirty="0" smtClean="0">
                <a:solidFill>
                  <a:srgbClr val="4A6717"/>
                </a:solidFill>
              </a:rPr>
              <a:t>cannot</a:t>
            </a:r>
            <a:r>
              <a:rPr lang="en-US" dirty="0" smtClean="0">
                <a:solidFill>
                  <a:schemeClr val="accent6"/>
                </a:solidFill>
              </a:rPr>
              <a:t> be arranged in any </a:t>
            </a:r>
            <a:r>
              <a:rPr lang="en-US" dirty="0" smtClean="0">
                <a:solidFill>
                  <a:srgbClr val="4A6717"/>
                </a:solidFill>
              </a:rPr>
              <a:t>definite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rgbClr val="4A6717"/>
                </a:solidFill>
              </a:rPr>
              <a:t>order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Sunday morning </a:t>
            </a:r>
            <a:r>
              <a:rPr lang="en-US" dirty="0" smtClean="0">
                <a:solidFill>
                  <a:schemeClr val="accent6"/>
                </a:solidFill>
              </a:rPr>
              <a:t>should be the one service where saints feel </a:t>
            </a:r>
            <a:r>
              <a:rPr lang="en-US" dirty="0" smtClean="0">
                <a:solidFill>
                  <a:srgbClr val="4A6717"/>
                </a:solidFill>
              </a:rPr>
              <a:t>free</a:t>
            </a:r>
            <a:r>
              <a:rPr lang="en-US" dirty="0" smtClean="0">
                <a:solidFill>
                  <a:schemeClr val="accent6"/>
                </a:solidFill>
              </a:rPr>
              <a:t> to exercise themselves in the Lord.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6"/>
                </a:solidFill>
              </a:rPr>
              <a:t> </a:t>
            </a:r>
            <a:endParaRPr lang="en-US" dirty="0" smtClean="0">
              <a:solidFill>
                <a:srgbClr val="4A6717"/>
              </a:solidFill>
            </a:endParaRPr>
          </a:p>
          <a:p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-203196"/>
            <a:ext cx="8229600" cy="1600200"/>
          </a:xfrm>
        </p:spPr>
        <p:txBody>
          <a:bodyPr/>
          <a:lstStyle/>
          <a:p>
            <a:r>
              <a:rPr lang="en-US" sz="4800" dirty="0" smtClean="0"/>
              <a:t>Service Needs Continued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6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Pentecostal Meeting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6047" y="3845986"/>
            <a:ext cx="3448270" cy="1962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997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6" y="1608666"/>
            <a:ext cx="8314264" cy="4775196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When more unsaved are attending the morning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versus</a:t>
            </a:r>
            <a:r>
              <a:rPr lang="en-US" dirty="0" smtClean="0">
                <a:solidFill>
                  <a:schemeClr val="accent6"/>
                </a:solidFill>
              </a:rPr>
              <a:t> evening service, </a:t>
            </a:r>
            <a:r>
              <a:rPr lang="en-US" dirty="0" smtClean="0">
                <a:solidFill>
                  <a:srgbClr val="4A6717"/>
                </a:solidFill>
              </a:rPr>
              <a:t>plan</a:t>
            </a:r>
            <a:r>
              <a:rPr lang="en-US" dirty="0" smtClean="0">
                <a:solidFill>
                  <a:schemeClr val="accent6"/>
                </a:solidFill>
              </a:rPr>
              <a:t> accordingly. </a:t>
            </a:r>
          </a:p>
          <a:p>
            <a:endParaRPr lang="en-US" dirty="0">
              <a:solidFill>
                <a:srgbClr val="4A6717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Sunday evening </a:t>
            </a:r>
            <a:r>
              <a:rPr lang="en-US" dirty="0" smtClean="0">
                <a:solidFill>
                  <a:schemeClr val="accent6"/>
                </a:solidFill>
              </a:rPr>
              <a:t>service should be set apart for evangelistic effort and the winning of souls. </a:t>
            </a:r>
          </a:p>
          <a:p>
            <a:pPr marL="0" indent="0">
              <a:buNone/>
            </a:pPr>
            <a:endParaRPr lang="en-US" dirty="0" smtClean="0">
              <a:solidFill>
                <a:srgbClr val="4A6717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Midweek services </a:t>
            </a:r>
            <a:r>
              <a:rPr lang="en-US" dirty="0" smtClean="0">
                <a:solidFill>
                  <a:schemeClr val="accent6"/>
                </a:solidFill>
              </a:rPr>
              <a:t>given to Bible study, young people, etc.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-203196"/>
            <a:ext cx="8229600" cy="1600200"/>
          </a:xfrm>
        </p:spPr>
        <p:txBody>
          <a:bodyPr/>
          <a:lstStyle/>
          <a:p>
            <a:r>
              <a:rPr lang="en-US" sz="4800" dirty="0" smtClean="0"/>
              <a:t>Service Needs Continued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6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Pentecostal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24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40000"/>
          </a:blip>
          <a:stretch>
            <a:fillRect/>
          </a:stretch>
        </p:blipFill>
        <p:spPr>
          <a:xfrm>
            <a:off x="5666308" y="2336785"/>
            <a:ext cx="2857500" cy="28448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6" y="2336785"/>
            <a:ext cx="6299197" cy="477519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If only a handful of people are present, get them to </a:t>
            </a:r>
            <a:r>
              <a:rPr lang="en-US" dirty="0">
                <a:solidFill>
                  <a:srgbClr val="4A6717"/>
                </a:solidFill>
              </a:rPr>
              <a:t>sit together </a:t>
            </a:r>
            <a:r>
              <a:rPr lang="en-US" dirty="0"/>
              <a:t>and </a:t>
            </a:r>
            <a:r>
              <a:rPr lang="en-US" dirty="0" smtClean="0"/>
              <a:t>go down </a:t>
            </a:r>
            <a:r>
              <a:rPr lang="en-US" dirty="0">
                <a:solidFill>
                  <a:srgbClr val="4A6717"/>
                </a:solidFill>
              </a:rPr>
              <a:t>near</a:t>
            </a:r>
            <a:r>
              <a:rPr lang="en-US" dirty="0"/>
              <a:t> them yourself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Talk </a:t>
            </a:r>
            <a:r>
              <a:rPr lang="en-US" dirty="0">
                <a:solidFill>
                  <a:srgbClr val="4A6717"/>
                </a:solidFill>
              </a:rPr>
              <a:t>earnestly</a:t>
            </a:r>
            <a:r>
              <a:rPr lang="en-US" dirty="0"/>
              <a:t> in natural tones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Talk </a:t>
            </a:r>
            <a:r>
              <a:rPr lang="en-US" dirty="0"/>
              <a:t>in a conversational manner. Speak </a:t>
            </a:r>
            <a:r>
              <a:rPr lang="en-US" dirty="0">
                <a:solidFill>
                  <a:srgbClr val="4A6717"/>
                </a:solidFill>
              </a:rPr>
              <a:t>to</a:t>
            </a:r>
            <a:r>
              <a:rPr lang="en-US" dirty="0"/>
              <a:t> the people, not </a:t>
            </a:r>
            <a:r>
              <a:rPr lang="en-US" dirty="0">
                <a:solidFill>
                  <a:srgbClr val="4A6717"/>
                </a:solidFill>
              </a:rPr>
              <a:t>at</a:t>
            </a:r>
            <a:r>
              <a:rPr lang="en-US" dirty="0"/>
              <a:t> them.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-203196"/>
            <a:ext cx="8229600" cy="1600200"/>
          </a:xfrm>
        </p:spPr>
        <p:txBody>
          <a:bodyPr/>
          <a:lstStyle/>
          <a:p>
            <a:r>
              <a:rPr lang="en-US" sz="4800" dirty="0" smtClean="0"/>
              <a:t>Simple Rules for Pastors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6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Pentecostal Meeting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38696" y="1659467"/>
            <a:ext cx="497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Adapted from </a:t>
            </a:r>
            <a:r>
              <a:rPr lang="en-US" i="1" dirty="0" smtClean="0">
                <a:solidFill>
                  <a:srgbClr val="4A6717"/>
                </a:solidFill>
              </a:rPr>
              <a:t>Making Full Proof Our Ministry</a:t>
            </a:r>
            <a:endParaRPr lang="en-US" i="1" dirty="0">
              <a:solidFill>
                <a:srgbClr val="4A671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324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6" y="2167455"/>
            <a:ext cx="6299197" cy="477519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US" dirty="0"/>
              <a:t>Look at the </a:t>
            </a:r>
            <a:r>
              <a:rPr lang="en-US" dirty="0">
                <a:solidFill>
                  <a:srgbClr val="4A6717"/>
                </a:solidFill>
              </a:rPr>
              <a:t>people</a:t>
            </a:r>
            <a:r>
              <a:rPr lang="en-US" dirty="0"/>
              <a:t> you are addressing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SzPct val="100000"/>
              <a:buFont typeface="+mj-lt"/>
              <a:buAutoNum type="arabicPeriod" startAt="5"/>
            </a:pPr>
            <a:r>
              <a:rPr lang="en-US" dirty="0" smtClean="0"/>
              <a:t>Talk </a:t>
            </a:r>
            <a:r>
              <a:rPr lang="en-US" dirty="0"/>
              <a:t>so </a:t>
            </a:r>
            <a:r>
              <a:rPr lang="en-US" dirty="0">
                <a:solidFill>
                  <a:srgbClr val="4A6717"/>
                </a:solidFill>
              </a:rPr>
              <a:t>plainly</a:t>
            </a:r>
            <a:r>
              <a:rPr lang="en-US" dirty="0"/>
              <a:t> that even little children can understand you</a:t>
            </a:r>
            <a:r>
              <a:rPr lang="en-US" dirty="0" smtClean="0"/>
              <a:t>.</a:t>
            </a:r>
          </a:p>
          <a:p>
            <a:pPr marL="0" indent="0">
              <a:buSzPct val="100000"/>
              <a:buNone/>
            </a:pPr>
            <a:endParaRPr lang="en-US" dirty="0"/>
          </a:p>
          <a:p>
            <a:pPr marL="457200" indent="-457200">
              <a:buSzPct val="100000"/>
              <a:buFont typeface="+mj-lt"/>
              <a:buAutoNum type="arabicPeriod" startAt="6"/>
            </a:pPr>
            <a:r>
              <a:rPr lang="en-US" dirty="0" smtClean="0"/>
              <a:t>Avoid </a:t>
            </a:r>
            <a:r>
              <a:rPr lang="en-US" dirty="0"/>
              <a:t>using the </a:t>
            </a:r>
            <a:r>
              <a:rPr lang="en-US" dirty="0" smtClean="0">
                <a:solidFill>
                  <a:srgbClr val="4A6717"/>
                </a:solidFill>
              </a:rPr>
              <a:t>pronoun</a:t>
            </a:r>
            <a:r>
              <a:rPr lang="en-US" dirty="0" smtClean="0"/>
              <a:t> </a:t>
            </a:r>
            <a:r>
              <a:rPr lang="en-US" dirty="0"/>
              <a:t>I as much as possible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355593"/>
            <a:ext cx="8229600" cy="1600200"/>
          </a:xfrm>
        </p:spPr>
        <p:txBody>
          <a:bodyPr/>
          <a:lstStyle/>
          <a:p>
            <a:r>
              <a:rPr lang="en-US" sz="4800" dirty="0" smtClean="0"/>
              <a:t>Simple Rules for Pastors Continued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6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Pentecostal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483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alphaModFix amt="29000"/>
          </a:blip>
          <a:stretch>
            <a:fillRect/>
          </a:stretch>
        </p:blipFill>
        <p:spPr>
          <a:xfrm>
            <a:off x="5511798" y="2091257"/>
            <a:ext cx="2455333" cy="3706163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6" y="2252120"/>
            <a:ext cx="6299197" cy="477519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7"/>
            </a:pPr>
            <a:r>
              <a:rPr lang="en-US" dirty="0"/>
              <a:t>Do </a:t>
            </a:r>
            <a:r>
              <a:rPr lang="en-US" dirty="0">
                <a:solidFill>
                  <a:srgbClr val="4A6717"/>
                </a:solidFill>
              </a:rPr>
              <a:t>not</a:t>
            </a:r>
            <a:r>
              <a:rPr lang="en-US" dirty="0"/>
              <a:t> talk while walking to the pulpit. Take your </a:t>
            </a:r>
            <a:r>
              <a:rPr lang="en-US" dirty="0">
                <a:solidFill>
                  <a:srgbClr val="4A6717"/>
                </a:solidFill>
              </a:rPr>
              <a:t>time</a:t>
            </a:r>
            <a:r>
              <a:rPr lang="en-US" dirty="0"/>
              <a:t>. Be </a:t>
            </a:r>
            <a:r>
              <a:rPr lang="en-US" dirty="0">
                <a:solidFill>
                  <a:srgbClr val="4A6717"/>
                </a:solidFill>
              </a:rPr>
              <a:t>calm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 startAt="7"/>
            </a:pPr>
            <a:r>
              <a:rPr lang="en-US" dirty="0" smtClean="0"/>
              <a:t>Act </a:t>
            </a:r>
            <a:r>
              <a:rPr lang="en-US" dirty="0">
                <a:solidFill>
                  <a:srgbClr val="4A6717"/>
                </a:solidFill>
              </a:rPr>
              <a:t>naturally</a:t>
            </a:r>
            <a:r>
              <a:rPr lang="en-US" dirty="0"/>
              <a:t>—not too many or too few gestures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 startAt="7"/>
            </a:pPr>
            <a:r>
              <a:rPr lang="en-US" dirty="0" smtClean="0"/>
              <a:t>A </a:t>
            </a:r>
            <a:r>
              <a:rPr lang="en-US" dirty="0"/>
              <a:t>five-second </a:t>
            </a:r>
            <a:r>
              <a:rPr lang="en-US" dirty="0">
                <a:solidFill>
                  <a:srgbClr val="4A6717"/>
                </a:solidFill>
              </a:rPr>
              <a:t>pause</a:t>
            </a:r>
            <a:r>
              <a:rPr lang="en-US" dirty="0"/>
              <a:t> will stop whispering in the congregation.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355593"/>
            <a:ext cx="8229600" cy="1600200"/>
          </a:xfrm>
        </p:spPr>
        <p:txBody>
          <a:bodyPr/>
          <a:lstStyle/>
          <a:p>
            <a:r>
              <a:rPr lang="en-US" sz="4800" dirty="0" smtClean="0"/>
              <a:t>Simple Rules for Pastors Continued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6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Pentecostal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823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alphaModFix amt="14000"/>
          </a:blip>
          <a:stretch>
            <a:fillRect/>
          </a:stretch>
        </p:blipFill>
        <p:spPr>
          <a:xfrm>
            <a:off x="5558367" y="2590800"/>
            <a:ext cx="2806700" cy="28956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55603" y="2099723"/>
            <a:ext cx="6299197" cy="477519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10"/>
            </a:pPr>
            <a:r>
              <a:rPr lang="en-US" dirty="0"/>
              <a:t>Having the </a:t>
            </a:r>
            <a:r>
              <a:rPr lang="en-US" dirty="0">
                <a:solidFill>
                  <a:srgbClr val="4A6717"/>
                </a:solidFill>
              </a:rPr>
              <a:t>congregation</a:t>
            </a:r>
            <a:r>
              <a:rPr lang="en-US" dirty="0"/>
              <a:t> stand and sing a chorus will help you to </a:t>
            </a:r>
            <a:r>
              <a:rPr lang="en-US" dirty="0" smtClean="0"/>
              <a:t>get attention.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 startAt="10"/>
            </a:pPr>
            <a:r>
              <a:rPr lang="en-US" dirty="0" smtClean="0"/>
              <a:t>Start </a:t>
            </a:r>
            <a:r>
              <a:rPr lang="en-US" dirty="0"/>
              <a:t>on </a:t>
            </a:r>
            <a:r>
              <a:rPr lang="en-US" dirty="0">
                <a:solidFill>
                  <a:srgbClr val="4A6717"/>
                </a:solidFill>
              </a:rPr>
              <a:t>time</a:t>
            </a:r>
            <a:r>
              <a:rPr lang="en-US" dirty="0"/>
              <a:t> regardless of the number present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 startAt="10"/>
            </a:pPr>
            <a:r>
              <a:rPr lang="en-US" dirty="0" smtClean="0"/>
              <a:t>Do </a:t>
            </a:r>
            <a:r>
              <a:rPr lang="en-US" dirty="0"/>
              <a:t>not </a:t>
            </a:r>
            <a:r>
              <a:rPr lang="en-US" dirty="0">
                <a:solidFill>
                  <a:srgbClr val="4A6717"/>
                </a:solidFill>
              </a:rPr>
              <a:t>delay</a:t>
            </a:r>
            <a:r>
              <a:rPr lang="en-US" dirty="0"/>
              <a:t> in closing for those who wish to go. </a:t>
            </a:r>
            <a:r>
              <a:rPr lang="en-US" dirty="0">
                <a:solidFill>
                  <a:srgbClr val="4A6717"/>
                </a:solidFill>
              </a:rPr>
              <a:t>Dismiss</a:t>
            </a:r>
            <a:r>
              <a:rPr lang="en-US" dirty="0"/>
              <a:t> on the </a:t>
            </a:r>
            <a:r>
              <a:rPr lang="en-US" dirty="0" smtClean="0"/>
              <a:t>top note </a:t>
            </a:r>
            <a:r>
              <a:rPr lang="en-US" dirty="0"/>
              <a:t>of blessing.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355593"/>
            <a:ext cx="8229600" cy="1600200"/>
          </a:xfrm>
        </p:spPr>
        <p:txBody>
          <a:bodyPr/>
          <a:lstStyle/>
          <a:p>
            <a:r>
              <a:rPr lang="en-US" sz="4800" dirty="0" smtClean="0"/>
              <a:t>Simple Rules for Pastors Continued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6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Pentecostal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401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928525"/>
            <a:ext cx="8585200" cy="1600200"/>
          </a:xfrm>
        </p:spPr>
        <p:txBody>
          <a:bodyPr/>
          <a:lstStyle/>
          <a:p>
            <a:r>
              <a:rPr lang="en-US" sz="6000" dirty="0" smtClean="0"/>
              <a:t>End of Lesson 6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6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Pentecostal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680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9459"/>
            <a:ext cx="8229600" cy="1600200"/>
          </a:xfrm>
        </p:spPr>
        <p:txBody>
          <a:bodyPr/>
          <a:lstStyle/>
          <a:p>
            <a:r>
              <a:rPr lang="en-US" sz="4800" dirty="0" smtClean="0"/>
              <a:t>The Holy Spirit Must be in Charge of Every Service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68" y="2175922"/>
            <a:ext cx="8297332" cy="4525963"/>
          </a:xfrm>
        </p:spPr>
        <p:txBody>
          <a:bodyPr/>
          <a:lstStyle/>
          <a:p>
            <a:r>
              <a:rPr lang="en-US" dirty="0" smtClean="0">
                <a:solidFill>
                  <a:srgbClr val="4A6717"/>
                </a:solidFill>
              </a:rPr>
              <a:t>Pentecostal meetings </a:t>
            </a:r>
            <a:r>
              <a:rPr lang="en-US" dirty="0" smtClean="0">
                <a:solidFill>
                  <a:schemeClr val="accent6"/>
                </a:solidFill>
              </a:rPr>
              <a:t>differ in that they are not formal with a prescribed order. 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No two people are </a:t>
            </a:r>
            <a:r>
              <a:rPr lang="en-US" dirty="0" smtClean="0">
                <a:solidFill>
                  <a:srgbClr val="4A6717"/>
                </a:solidFill>
              </a:rPr>
              <a:t>identical</a:t>
            </a:r>
            <a:r>
              <a:rPr lang="en-US" dirty="0" smtClean="0">
                <a:solidFill>
                  <a:schemeClr val="accent6"/>
                </a:solidFill>
              </a:rPr>
              <a:t>; so it is with every service that is directed by and filled with the presence of the </a:t>
            </a:r>
            <a:r>
              <a:rPr lang="en-US" dirty="0" smtClean="0">
                <a:solidFill>
                  <a:srgbClr val="4A6717"/>
                </a:solidFill>
              </a:rPr>
              <a:t>Holy Spirit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Services must have the </a:t>
            </a:r>
            <a:r>
              <a:rPr lang="en-US" dirty="0" smtClean="0">
                <a:solidFill>
                  <a:srgbClr val="4A6717"/>
                </a:solidFill>
              </a:rPr>
              <a:t>presence</a:t>
            </a:r>
            <a:r>
              <a:rPr lang="en-US" dirty="0" smtClean="0">
                <a:solidFill>
                  <a:schemeClr val="accent6"/>
                </a:solidFill>
              </a:rPr>
              <a:t> of </a:t>
            </a:r>
            <a:r>
              <a:rPr lang="en-US" dirty="0" smtClean="0">
                <a:solidFill>
                  <a:srgbClr val="4A6717"/>
                </a:solidFill>
              </a:rPr>
              <a:t>Christ</a:t>
            </a:r>
            <a:r>
              <a:rPr lang="en-US" dirty="0" smtClean="0">
                <a:solidFill>
                  <a:schemeClr val="accent6"/>
                </a:solidFill>
              </a:rPr>
              <a:t>, the divine anointing of the Holy Spirit. 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6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Pentecostal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675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alphaModFix amt="18000"/>
          </a:blip>
          <a:stretch>
            <a:fillRect/>
          </a:stretch>
        </p:blipFill>
        <p:spPr>
          <a:xfrm>
            <a:off x="2844800" y="4127501"/>
            <a:ext cx="3289300" cy="24638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5" y="2192856"/>
            <a:ext cx="8314265" cy="41571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Every minister must </a:t>
            </a:r>
            <a:r>
              <a:rPr lang="en-US" b="1" dirty="0" smtClean="0">
                <a:solidFill>
                  <a:srgbClr val="4A6717"/>
                </a:solidFill>
              </a:rPr>
              <a:t>strive</a:t>
            </a:r>
            <a:r>
              <a:rPr lang="en-US" dirty="0" smtClean="0">
                <a:solidFill>
                  <a:schemeClr val="accent6"/>
                </a:solidFill>
              </a:rPr>
              <a:t> toward this end: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pPr lvl="1"/>
            <a:r>
              <a:rPr lang="en-US" sz="2400" dirty="0" smtClean="0">
                <a:solidFill>
                  <a:schemeClr val="accent6"/>
                </a:solidFill>
              </a:rPr>
              <a:t>Insure he doesn’t get into a </a:t>
            </a:r>
            <a:r>
              <a:rPr lang="en-US" sz="2400" dirty="0" smtClean="0">
                <a:solidFill>
                  <a:srgbClr val="4A6717"/>
                </a:solidFill>
              </a:rPr>
              <a:t>rut</a:t>
            </a:r>
            <a:r>
              <a:rPr lang="en-US" sz="2400" dirty="0" smtClean="0">
                <a:solidFill>
                  <a:schemeClr val="accent6"/>
                </a:solidFill>
              </a:rPr>
              <a:t> or a </a:t>
            </a:r>
            <a:r>
              <a:rPr lang="en-US" sz="2400" dirty="0" smtClean="0">
                <a:solidFill>
                  <a:srgbClr val="4A6717"/>
                </a:solidFill>
              </a:rPr>
              <a:t>fixed order </a:t>
            </a:r>
            <a:r>
              <a:rPr lang="en-US" sz="2400" dirty="0" smtClean="0">
                <a:solidFill>
                  <a:schemeClr val="accent6"/>
                </a:solidFill>
              </a:rPr>
              <a:t>of directing services.</a:t>
            </a:r>
          </a:p>
          <a:p>
            <a:pPr lvl="1"/>
            <a:endParaRPr lang="en-US" sz="2400" dirty="0" smtClean="0">
              <a:solidFill>
                <a:schemeClr val="accent6"/>
              </a:solidFill>
            </a:endParaRPr>
          </a:p>
          <a:p>
            <a:pPr lvl="1"/>
            <a:r>
              <a:rPr lang="en-US" sz="2400" dirty="0" smtClean="0">
                <a:solidFill>
                  <a:srgbClr val="4A6717"/>
                </a:solidFill>
              </a:rPr>
              <a:t>Pray</a:t>
            </a:r>
            <a:r>
              <a:rPr lang="en-US" sz="2400" dirty="0" smtClean="0">
                <a:solidFill>
                  <a:schemeClr val="accent6"/>
                </a:solidFill>
              </a:rPr>
              <a:t> through until he has the </a:t>
            </a:r>
            <a:r>
              <a:rPr lang="en-US" sz="2400" dirty="0" smtClean="0">
                <a:solidFill>
                  <a:srgbClr val="4A6717"/>
                </a:solidFill>
              </a:rPr>
              <a:t>mind</a:t>
            </a:r>
            <a:r>
              <a:rPr lang="en-US" sz="2400" dirty="0" smtClean="0">
                <a:solidFill>
                  <a:schemeClr val="accent6"/>
                </a:solidFill>
              </a:rPr>
              <a:t> of Christ.</a:t>
            </a:r>
          </a:p>
          <a:p>
            <a:pPr marL="457200" lvl="1" indent="0">
              <a:buNone/>
            </a:pPr>
            <a:endParaRPr lang="en-US" sz="800" dirty="0" smtClean="0">
              <a:solidFill>
                <a:schemeClr val="accent6"/>
              </a:solidFill>
            </a:endParaRPr>
          </a:p>
          <a:p>
            <a:pPr lvl="1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-186263"/>
            <a:ext cx="8229600" cy="1600200"/>
          </a:xfrm>
        </p:spPr>
        <p:txBody>
          <a:bodyPr/>
          <a:lstStyle/>
          <a:p>
            <a:r>
              <a:rPr lang="en-US" sz="4800" dirty="0" smtClean="0"/>
              <a:t>The Minister and the Service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6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Pentecostal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083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5" y="2142057"/>
            <a:ext cx="8314265" cy="4157140"/>
          </a:xfrm>
        </p:spPr>
        <p:txBody>
          <a:bodyPr>
            <a:normAutofit/>
          </a:bodyPr>
          <a:lstStyle/>
          <a:p>
            <a:pPr marL="5715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pPr lvl="1"/>
            <a:r>
              <a:rPr lang="en-US" sz="2400" dirty="0" smtClean="0">
                <a:solidFill>
                  <a:schemeClr val="accent6"/>
                </a:solidFill>
              </a:rPr>
              <a:t>Keep </a:t>
            </a:r>
            <a:r>
              <a:rPr lang="en-US" sz="2400" dirty="0" smtClean="0">
                <a:solidFill>
                  <a:srgbClr val="4A6717"/>
                </a:solidFill>
              </a:rPr>
              <a:t>heart</a:t>
            </a:r>
            <a:r>
              <a:rPr lang="en-US" sz="2400" dirty="0" smtClean="0">
                <a:solidFill>
                  <a:schemeClr val="accent6"/>
                </a:solidFill>
              </a:rPr>
              <a:t> open to the </a:t>
            </a:r>
            <a:r>
              <a:rPr lang="en-US" sz="2400" dirty="0" smtClean="0">
                <a:solidFill>
                  <a:srgbClr val="4A6717"/>
                </a:solidFill>
              </a:rPr>
              <a:t>leading</a:t>
            </a:r>
            <a:r>
              <a:rPr lang="en-US" sz="2400" dirty="0" smtClean="0">
                <a:solidFill>
                  <a:schemeClr val="accent6"/>
                </a:solidFill>
              </a:rPr>
              <a:t> of the Holy Spirit.</a:t>
            </a:r>
          </a:p>
          <a:p>
            <a:pPr marL="457200" lvl="1" indent="0">
              <a:buNone/>
            </a:pPr>
            <a:endParaRPr lang="en-US" sz="2400" dirty="0" smtClean="0">
              <a:solidFill>
                <a:schemeClr val="accent6"/>
              </a:solidFill>
            </a:endParaRPr>
          </a:p>
          <a:p>
            <a:pPr lvl="1"/>
            <a:r>
              <a:rPr lang="en-US" sz="2400" dirty="0" smtClean="0">
                <a:solidFill>
                  <a:schemeClr val="accent6"/>
                </a:solidFill>
              </a:rPr>
              <a:t>Be a man of </a:t>
            </a:r>
            <a:r>
              <a:rPr lang="en-US" sz="2400" dirty="0" smtClean="0">
                <a:solidFill>
                  <a:srgbClr val="4A6717"/>
                </a:solidFill>
              </a:rPr>
              <a:t>discernment</a:t>
            </a:r>
            <a:r>
              <a:rPr lang="en-US" sz="2400" dirty="0" smtClean="0">
                <a:solidFill>
                  <a:schemeClr val="accent6"/>
                </a:solidFill>
              </a:rPr>
              <a:t>, dividing flesh and spirit.</a:t>
            </a:r>
          </a:p>
          <a:p>
            <a:pPr marL="457200" lvl="1" indent="0">
              <a:buNone/>
            </a:pPr>
            <a:endParaRPr lang="en-US" sz="2400" dirty="0" smtClean="0">
              <a:solidFill>
                <a:schemeClr val="accent6"/>
              </a:solidFill>
            </a:endParaRPr>
          </a:p>
          <a:p>
            <a:pPr lvl="1"/>
            <a:r>
              <a:rPr lang="en-US" sz="2400" dirty="0" smtClean="0">
                <a:solidFill>
                  <a:schemeClr val="accent6"/>
                </a:solidFill>
              </a:rPr>
              <a:t>Above all, must </a:t>
            </a:r>
            <a:r>
              <a:rPr lang="en-US" sz="2400" b="1" dirty="0" smtClean="0">
                <a:solidFill>
                  <a:srgbClr val="4A6717"/>
                </a:solidFill>
              </a:rPr>
              <a:t>keep out of the way of the Holy Spirit</a:t>
            </a:r>
            <a:r>
              <a:rPr lang="en-US" sz="2400" dirty="0" smtClean="0">
                <a:solidFill>
                  <a:schemeClr val="accent6"/>
                </a:solidFill>
              </a:rPr>
              <a:t>. </a:t>
            </a:r>
          </a:p>
          <a:p>
            <a:pPr lvl="1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389459"/>
            <a:ext cx="8229600" cy="1600200"/>
          </a:xfrm>
        </p:spPr>
        <p:txBody>
          <a:bodyPr/>
          <a:lstStyle/>
          <a:p>
            <a:r>
              <a:rPr lang="en-US" sz="4800" dirty="0" smtClean="0"/>
              <a:t>The Minister and the Service Continued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6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Pentecostal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798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6" y="2260588"/>
            <a:ext cx="5085744" cy="41571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Minister should free stiff services by: </a:t>
            </a:r>
          </a:p>
          <a:p>
            <a:pPr lvl="1"/>
            <a:endParaRPr lang="en-US" sz="1000" dirty="0" smtClean="0">
              <a:solidFill>
                <a:schemeClr val="accent6"/>
              </a:solidFill>
            </a:endParaRP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Choosing hymns and choruses that liberate.</a:t>
            </a:r>
          </a:p>
          <a:p>
            <a:pPr marL="457200" lvl="1" indent="0">
              <a:buNone/>
            </a:pPr>
            <a:endParaRPr lang="en-US" sz="800" dirty="0" smtClean="0">
              <a:solidFill>
                <a:srgbClr val="4A6717"/>
              </a:solidFill>
            </a:endParaRP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Lead saints in worshipping the Lord.</a:t>
            </a:r>
          </a:p>
          <a:p>
            <a:pPr marL="457200" lvl="1" indent="0">
              <a:buNone/>
            </a:pPr>
            <a:endParaRPr lang="en-US" sz="800" dirty="0" smtClean="0">
              <a:solidFill>
                <a:srgbClr val="4A6717"/>
              </a:solidFill>
            </a:endParaRP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Call on others to take part and get as many as possible to enter into active part of meeting.</a:t>
            </a:r>
          </a:p>
          <a:p>
            <a:pPr lvl="1"/>
            <a:endParaRPr lang="en-US" sz="1200" dirty="0" smtClean="0">
              <a:solidFill>
                <a:schemeClr val="accent6"/>
              </a:solidFill>
            </a:endParaRPr>
          </a:p>
          <a:p>
            <a:pPr lvl="1"/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440258"/>
            <a:ext cx="8229600" cy="1600200"/>
          </a:xfrm>
        </p:spPr>
        <p:txBody>
          <a:bodyPr/>
          <a:lstStyle/>
          <a:p>
            <a:r>
              <a:rPr lang="en-US" dirty="0" smtClean="0"/>
              <a:t>Worship is Essential in Every Service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6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Pentecostal Meeting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23732">
            <a:off x="5228170" y="2755907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456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1057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Worship in Services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694267" y="1625607"/>
            <a:ext cx="7992533" cy="4182540"/>
          </a:xfrm>
        </p:spPr>
        <p:txBody>
          <a:bodyPr>
            <a:normAutofit/>
          </a:bodyPr>
          <a:lstStyle/>
          <a:p>
            <a:r>
              <a:rPr lang="en-US" dirty="0" smtClean="0"/>
              <a:t>True worship </a:t>
            </a:r>
            <a:r>
              <a:rPr lang="en-US" dirty="0" smtClean="0">
                <a:solidFill>
                  <a:srgbClr val="4A6717"/>
                </a:solidFill>
              </a:rPr>
              <a:t>varies</a:t>
            </a:r>
            <a:r>
              <a:rPr lang="en-US" dirty="0" smtClean="0"/>
              <a:t> in expression with every individual and personality. </a:t>
            </a:r>
          </a:p>
          <a:p>
            <a:pPr lvl="1"/>
            <a:endParaRPr lang="en-US" sz="2400" dirty="0"/>
          </a:p>
          <a:p>
            <a:r>
              <a:rPr lang="en-US" dirty="0" smtClean="0"/>
              <a:t>Must never </a:t>
            </a:r>
            <a:r>
              <a:rPr lang="en-US" dirty="0" smtClean="0">
                <a:solidFill>
                  <a:srgbClr val="4A6717"/>
                </a:solidFill>
              </a:rPr>
              <a:t>condemn</a:t>
            </a:r>
            <a:r>
              <a:rPr lang="en-US" dirty="0" smtClean="0"/>
              <a:t> a loud expression of praise or even the quiet worshipper. </a:t>
            </a:r>
          </a:p>
          <a:p>
            <a:pPr marL="0" indent="0">
              <a:buNone/>
            </a:pPr>
            <a:endParaRPr lang="en-US" sz="3200" b="1" dirty="0">
              <a:solidFill>
                <a:srgbClr val="4A6717"/>
              </a:solidFill>
            </a:endParaRPr>
          </a:p>
          <a:p>
            <a:pPr marL="0" indent="0" algn="ctr">
              <a:buNone/>
            </a:pPr>
            <a:r>
              <a:rPr lang="en-US" sz="2400" b="1" dirty="0" smtClean="0">
                <a:solidFill>
                  <a:srgbClr val="4A6717"/>
                </a:solidFill>
              </a:rPr>
              <a:t>Worship is a heart relationship between the saint and the Lord; it is the expression of a soul lost in adoration and love.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6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Pentecostal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130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5" y="2175923"/>
            <a:ext cx="8314265" cy="41571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Any dead preacher can be part of a dead meeting, it takes a </a:t>
            </a:r>
            <a:r>
              <a:rPr lang="en-US" dirty="0" smtClean="0">
                <a:solidFill>
                  <a:srgbClr val="4A6717"/>
                </a:solidFill>
              </a:rPr>
              <a:t>Holy Ghost preacher </a:t>
            </a:r>
            <a:r>
              <a:rPr lang="en-US" dirty="0" smtClean="0">
                <a:solidFill>
                  <a:schemeClr val="accent6"/>
                </a:solidFill>
              </a:rPr>
              <a:t>to be in charge of a Holy Ghost meeting.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Better to have a </a:t>
            </a:r>
            <a:r>
              <a:rPr lang="en-US" dirty="0" smtClean="0">
                <a:solidFill>
                  <a:srgbClr val="4A6717"/>
                </a:solidFill>
              </a:rPr>
              <a:t>little</a:t>
            </a:r>
            <a:r>
              <a:rPr lang="en-US" dirty="0" smtClean="0">
                <a:solidFill>
                  <a:schemeClr val="accent6"/>
                </a:solidFill>
              </a:rPr>
              <a:t> wildfire than </a:t>
            </a:r>
            <a:r>
              <a:rPr lang="en-US" dirty="0" smtClean="0">
                <a:solidFill>
                  <a:srgbClr val="4A6717"/>
                </a:solidFill>
              </a:rPr>
              <a:t>no</a:t>
            </a:r>
            <a:r>
              <a:rPr lang="en-US" dirty="0" smtClean="0">
                <a:solidFill>
                  <a:schemeClr val="accent6"/>
                </a:solidFill>
              </a:rPr>
              <a:t> fire at all. 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Extreme caution in trying to keep the meeting steady, that he doesn’t </a:t>
            </a:r>
            <a:r>
              <a:rPr lang="en-US" dirty="0" smtClean="0">
                <a:solidFill>
                  <a:srgbClr val="4A6717"/>
                </a:solidFill>
              </a:rPr>
              <a:t>quench</a:t>
            </a:r>
            <a:r>
              <a:rPr lang="en-US" dirty="0" smtClean="0">
                <a:solidFill>
                  <a:schemeClr val="accent6"/>
                </a:solidFill>
              </a:rPr>
              <a:t> the Spirit and bring people into spiritual </a:t>
            </a:r>
            <a:r>
              <a:rPr lang="en-US" dirty="0" smtClean="0">
                <a:solidFill>
                  <a:srgbClr val="4A6717"/>
                </a:solidFill>
              </a:rPr>
              <a:t>bondage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</a:p>
          <a:p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338660"/>
            <a:ext cx="8229600" cy="1600200"/>
          </a:xfrm>
        </p:spPr>
        <p:txBody>
          <a:bodyPr/>
          <a:lstStyle/>
          <a:p>
            <a:r>
              <a:rPr lang="en-US" sz="4800" dirty="0" smtClean="0"/>
              <a:t>Be Careful Not to Quench the Holy Spirit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6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Pentecostal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328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6" y="1591733"/>
            <a:ext cx="6316132" cy="477519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Dealing with </a:t>
            </a:r>
            <a:r>
              <a:rPr lang="en-US" dirty="0" smtClean="0">
                <a:solidFill>
                  <a:srgbClr val="4A6717"/>
                </a:solidFill>
              </a:rPr>
              <a:t>undesirable</a:t>
            </a:r>
            <a:r>
              <a:rPr lang="en-US" dirty="0" smtClean="0">
                <a:solidFill>
                  <a:schemeClr val="accent6"/>
                </a:solidFill>
              </a:rPr>
              <a:t> manifestations.</a:t>
            </a:r>
          </a:p>
          <a:p>
            <a:endParaRPr lang="en-US" sz="8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The Lord will </a:t>
            </a:r>
            <a:r>
              <a:rPr lang="en-US" dirty="0" smtClean="0">
                <a:solidFill>
                  <a:srgbClr val="4A6717"/>
                </a:solidFill>
              </a:rPr>
              <a:t>never</a:t>
            </a:r>
            <a:r>
              <a:rPr lang="en-US" dirty="0" smtClean="0">
                <a:solidFill>
                  <a:schemeClr val="accent6"/>
                </a:solidFill>
              </a:rPr>
              <a:t> speak to a congregation in </a:t>
            </a:r>
            <a:r>
              <a:rPr lang="en-US" dirty="0" smtClean="0">
                <a:solidFill>
                  <a:srgbClr val="4A6717"/>
                </a:solidFill>
              </a:rPr>
              <a:t>two</a:t>
            </a:r>
            <a:r>
              <a:rPr lang="en-US" dirty="0" smtClean="0">
                <a:solidFill>
                  <a:schemeClr val="accent6"/>
                </a:solidFill>
              </a:rPr>
              <a:t> different         ways at the </a:t>
            </a:r>
            <a:r>
              <a:rPr lang="en-US" dirty="0" smtClean="0">
                <a:solidFill>
                  <a:srgbClr val="4A6717"/>
                </a:solidFill>
              </a:rPr>
              <a:t>same</a:t>
            </a:r>
            <a:r>
              <a:rPr lang="en-US" dirty="0" smtClean="0">
                <a:solidFill>
                  <a:schemeClr val="accent6"/>
                </a:solidFill>
              </a:rPr>
              <a:t> time. </a:t>
            </a:r>
          </a:p>
          <a:p>
            <a:pPr marL="0" indent="0">
              <a:buNone/>
            </a:pPr>
            <a:endParaRPr lang="en-US" sz="8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Important that </a:t>
            </a:r>
            <a:r>
              <a:rPr lang="en-US" dirty="0" smtClean="0">
                <a:solidFill>
                  <a:srgbClr val="4A6717"/>
                </a:solidFill>
              </a:rPr>
              <a:t>minister</a:t>
            </a:r>
            <a:r>
              <a:rPr lang="en-US" dirty="0" smtClean="0">
                <a:solidFill>
                  <a:schemeClr val="accent6"/>
                </a:solidFill>
              </a:rPr>
              <a:t>:</a:t>
            </a:r>
          </a:p>
          <a:p>
            <a:pPr marL="0" indent="0">
              <a:buNone/>
            </a:pPr>
            <a:endParaRPr lang="en-US" sz="800" dirty="0" smtClean="0">
              <a:solidFill>
                <a:schemeClr val="accent6"/>
              </a:solidFill>
            </a:endParaRPr>
          </a:p>
          <a:p>
            <a:pPr lvl="1"/>
            <a:r>
              <a:rPr lang="en-US" dirty="0" smtClean="0">
                <a:solidFill>
                  <a:srgbClr val="4A6717"/>
                </a:solidFill>
              </a:rPr>
              <a:t>Makes certain he has the mind of Christ</a:t>
            </a:r>
          </a:p>
          <a:p>
            <a:pPr lvl="1"/>
            <a:r>
              <a:rPr lang="en-US" dirty="0" smtClean="0">
                <a:solidFill>
                  <a:srgbClr val="4A6717"/>
                </a:solidFill>
              </a:rPr>
              <a:t>Can be led by the Spirit</a:t>
            </a:r>
          </a:p>
          <a:p>
            <a:pPr lvl="1"/>
            <a:r>
              <a:rPr lang="en-US" dirty="0" smtClean="0">
                <a:solidFill>
                  <a:srgbClr val="4A6717"/>
                </a:solidFill>
              </a:rPr>
              <a:t>Has thorough knowledge of the teaching of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4A6717"/>
                </a:solidFill>
              </a:rPr>
              <a:t>t</a:t>
            </a:r>
            <a:r>
              <a:rPr lang="en-US" dirty="0" smtClean="0">
                <a:solidFill>
                  <a:srgbClr val="4A6717"/>
                </a:solidFill>
              </a:rPr>
              <a:t>he Word of God on spiritual gifts and 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4A6717"/>
                </a:solidFill>
              </a:rPr>
              <a:t>manifestations. </a:t>
            </a:r>
          </a:p>
          <a:p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-203196"/>
            <a:ext cx="8229600" cy="1600200"/>
          </a:xfrm>
        </p:spPr>
        <p:txBody>
          <a:bodyPr/>
          <a:lstStyle/>
          <a:p>
            <a:r>
              <a:rPr lang="en-US" sz="4800" dirty="0" smtClean="0"/>
              <a:t>Manifestations in Service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6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Pentecostal Meeting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40509">
            <a:off x="5372096" y="2163234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309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389459"/>
            <a:ext cx="8229600" cy="1600200"/>
          </a:xfrm>
        </p:spPr>
        <p:txBody>
          <a:bodyPr/>
          <a:lstStyle/>
          <a:p>
            <a:r>
              <a:rPr lang="en-US" sz="4800" dirty="0" smtClean="0"/>
              <a:t>Services Planned to Meet the Needs of the Church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6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Pentecostal Meeting</a:t>
            </a:r>
            <a:endParaRPr lang="en-US" dirty="0"/>
          </a:p>
        </p:txBody>
      </p:sp>
      <p:sp>
        <p:nvSpPr>
          <p:cNvPr id="9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317998" y="3124186"/>
            <a:ext cx="4605870" cy="3657596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Evangelism 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Tarrying for the Holy Ghost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Testimony</a:t>
            </a: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Sunday School</a:t>
            </a:r>
          </a:p>
          <a:p>
            <a:pPr marL="0" indent="0">
              <a:buNone/>
            </a:pP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761999" y="3124186"/>
            <a:ext cx="3555998" cy="3657596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rgbClr val="4A6717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Bible teaching</a:t>
            </a:r>
          </a:p>
          <a:p>
            <a:r>
              <a:rPr lang="en-US" dirty="0" smtClean="0">
                <a:solidFill>
                  <a:srgbClr val="4A6717"/>
                </a:solidFill>
              </a:rPr>
              <a:t>Prayer services</a:t>
            </a:r>
          </a:p>
          <a:p>
            <a:r>
              <a:rPr lang="en-US" dirty="0" smtClean="0">
                <a:solidFill>
                  <a:srgbClr val="4A6717"/>
                </a:solidFill>
              </a:rPr>
              <a:t>Praying for the sick</a:t>
            </a:r>
          </a:p>
          <a:p>
            <a:r>
              <a:rPr lang="en-US" dirty="0" smtClean="0">
                <a:solidFill>
                  <a:srgbClr val="4A6717"/>
                </a:solidFill>
              </a:rPr>
              <a:t>Young people</a:t>
            </a:r>
          </a:p>
          <a:p>
            <a:pPr marL="0" indent="0">
              <a:buNone/>
            </a:pPr>
            <a:endParaRPr lang="en-US" dirty="0">
              <a:solidFill>
                <a:srgbClr val="4A6717"/>
              </a:solidFill>
            </a:endParaRPr>
          </a:p>
        </p:txBody>
      </p:sp>
      <p:sp>
        <p:nvSpPr>
          <p:cNvPr id="12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524932" y="2235188"/>
            <a:ext cx="8466668" cy="13546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6"/>
                </a:solidFill>
              </a:rPr>
              <a:t>Definite</a:t>
            </a:r>
            <a:r>
              <a:rPr lang="en-US" dirty="0" smtClean="0">
                <a:solidFill>
                  <a:srgbClr val="4A6717"/>
                </a:solidFill>
              </a:rPr>
              <a:t> time </a:t>
            </a:r>
            <a:r>
              <a:rPr lang="en-US" dirty="0" smtClean="0">
                <a:solidFill>
                  <a:schemeClr val="accent6"/>
                </a:solidFill>
              </a:rPr>
              <a:t>for each of the following should be planned and provided for:</a:t>
            </a:r>
          </a:p>
          <a:p>
            <a:pPr marL="0" indent="0">
              <a:buNone/>
            </a:pPr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27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  <p:bldP spid="12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6006</TotalTime>
  <Words>910</Words>
  <Application>Microsoft Macintosh PowerPoint</Application>
  <PresentationFormat>On-screen Show (4:3)</PresentationFormat>
  <Paragraphs>143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Executive</vt:lpstr>
      <vt:lpstr>Pastoral Studies</vt:lpstr>
      <vt:lpstr>The Holy Spirit Must be in Charge of Every Service</vt:lpstr>
      <vt:lpstr>The Minister and the Service</vt:lpstr>
      <vt:lpstr>The Minister and the Service Continued</vt:lpstr>
      <vt:lpstr>Worship is Essential in Every Service</vt:lpstr>
      <vt:lpstr>Worship in Services</vt:lpstr>
      <vt:lpstr>Be Careful Not to Quench the Holy Spirit</vt:lpstr>
      <vt:lpstr>Manifestations in Service</vt:lpstr>
      <vt:lpstr>Services Planned to Meet the Needs of the Church</vt:lpstr>
      <vt:lpstr>Service Needs Continued</vt:lpstr>
      <vt:lpstr>Service Needs Continued</vt:lpstr>
      <vt:lpstr>Simple Rules for Pastors</vt:lpstr>
      <vt:lpstr>Simple Rules for Pastors Continued</vt:lpstr>
      <vt:lpstr>Simple Rules for Pastors Continued</vt:lpstr>
      <vt:lpstr>Simple Rules for Pastors Continued</vt:lpstr>
      <vt:lpstr>End of Lesson 6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Pastoral Studies</dc:title>
  <dc:creator>Matthew Mullins</dc:creator>
  <cp:lastModifiedBy>Matthew Mullins</cp:lastModifiedBy>
  <cp:revision>107</cp:revision>
  <cp:lastPrinted>2012-04-26T22:00:02Z</cp:lastPrinted>
  <dcterms:created xsi:type="dcterms:W3CDTF">2012-04-21T00:47:00Z</dcterms:created>
  <dcterms:modified xsi:type="dcterms:W3CDTF">2012-05-02T16:48:51Z</dcterms:modified>
</cp:coreProperties>
</file>