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59" r:id="rId4"/>
    <p:sldId id="276" r:id="rId5"/>
    <p:sldId id="290" r:id="rId6"/>
    <p:sldId id="292" r:id="rId7"/>
    <p:sldId id="293" r:id="rId8"/>
    <p:sldId id="294" r:id="rId9"/>
    <p:sldId id="295" r:id="rId10"/>
    <p:sldId id="296" r:id="rId11"/>
    <p:sldId id="298" r:id="rId12"/>
    <p:sldId id="299" r:id="rId13"/>
    <p:sldId id="300" r:id="rId14"/>
    <p:sldId id="301" r:id="rId15"/>
    <p:sldId id="302" r:id="rId16"/>
    <p:sldId id="303" r:id="rId17"/>
    <p:sldId id="28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5/1/12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063057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Lesson 5: The Pastor’s Calling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413937"/>
            <a:ext cx="8466661" cy="50376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1 Corinthians 12:8-10</a:t>
            </a:r>
          </a:p>
          <a:p>
            <a:pPr marL="0" indent="0" algn="ctr">
              <a:buNone/>
            </a:pPr>
            <a:endParaRPr lang="en-US" sz="1200" b="1" dirty="0">
              <a:solidFill>
                <a:srgbClr val="4A6717"/>
              </a:solidFill>
            </a:endParaRPr>
          </a:p>
          <a:p>
            <a:r>
              <a:rPr lang="en-US" dirty="0" smtClean="0"/>
              <a:t>The </a:t>
            </a:r>
            <a:r>
              <a:rPr lang="en-US" dirty="0">
                <a:solidFill>
                  <a:srgbClr val="4A6717"/>
                </a:solidFill>
              </a:rPr>
              <a:t>word</a:t>
            </a:r>
            <a:r>
              <a:rPr lang="en-US" dirty="0"/>
              <a:t> of </a:t>
            </a:r>
            <a:r>
              <a:rPr lang="en-US" dirty="0" smtClean="0">
                <a:solidFill>
                  <a:srgbClr val="4A6717"/>
                </a:solidFill>
              </a:rPr>
              <a:t>wisdom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</a:t>
            </a:r>
            <a:r>
              <a:rPr lang="en-US" dirty="0">
                <a:solidFill>
                  <a:srgbClr val="4A6717"/>
                </a:solidFill>
              </a:rPr>
              <a:t>word</a:t>
            </a:r>
            <a:r>
              <a:rPr lang="en-US" dirty="0"/>
              <a:t> of </a:t>
            </a:r>
            <a:r>
              <a:rPr lang="en-US" dirty="0" smtClean="0">
                <a:solidFill>
                  <a:srgbClr val="4A6717"/>
                </a:solidFill>
              </a:rPr>
              <a:t>knowledge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4A6717"/>
                </a:solidFill>
              </a:rPr>
              <a:t>Faith</a:t>
            </a:r>
          </a:p>
          <a:p>
            <a:endParaRPr lang="en-US" dirty="0"/>
          </a:p>
          <a:p>
            <a:r>
              <a:rPr lang="en-US" dirty="0"/>
              <a:t>Gifts of </a:t>
            </a:r>
            <a:r>
              <a:rPr lang="en-US" dirty="0" smtClean="0">
                <a:solidFill>
                  <a:srgbClr val="4A6717"/>
                </a:solidFill>
              </a:rPr>
              <a:t>healing</a:t>
            </a:r>
          </a:p>
          <a:p>
            <a:pPr marL="0" indent="0">
              <a:buNone/>
            </a:pPr>
            <a:endParaRPr lang="en-US" b="1" dirty="0">
              <a:solidFill>
                <a:srgbClr val="4A6717"/>
              </a:solidFill>
            </a:endParaRPr>
          </a:p>
          <a:p>
            <a:r>
              <a:rPr lang="en-US" dirty="0"/>
              <a:t>Working of </a:t>
            </a:r>
            <a:r>
              <a:rPr lang="en-US" dirty="0" smtClean="0">
                <a:solidFill>
                  <a:srgbClr val="4A6717"/>
                </a:solidFill>
              </a:rPr>
              <a:t>miracles</a:t>
            </a:r>
            <a:endParaRPr lang="en-US" dirty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Gifts of the Spirit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5097">
            <a:off x="4699000" y="2569633"/>
            <a:ext cx="33020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947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413937"/>
            <a:ext cx="8466661" cy="50376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1 Corinthians 12:8-10</a:t>
            </a:r>
          </a:p>
          <a:p>
            <a:pPr marL="0" indent="0" algn="ctr">
              <a:buNone/>
            </a:pPr>
            <a:endParaRPr lang="en-US" sz="1200" b="1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Prophecy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4A6717"/>
                </a:solidFill>
              </a:rPr>
              <a:t>Discerning</a:t>
            </a:r>
            <a:r>
              <a:rPr lang="en-US" dirty="0"/>
              <a:t> of </a:t>
            </a:r>
            <a:r>
              <a:rPr lang="en-US" dirty="0" smtClean="0">
                <a:solidFill>
                  <a:srgbClr val="4A6717"/>
                </a:solidFill>
              </a:rPr>
              <a:t>spirits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4A6717"/>
                </a:solidFill>
              </a:rPr>
              <a:t>Divers kinds </a:t>
            </a:r>
            <a:r>
              <a:rPr lang="en-US" dirty="0"/>
              <a:t>of </a:t>
            </a:r>
            <a:r>
              <a:rPr lang="en-US" dirty="0" smtClean="0">
                <a:solidFill>
                  <a:srgbClr val="4A6717"/>
                </a:solidFill>
              </a:rPr>
              <a:t>tongues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4A6717"/>
                </a:solidFill>
              </a:rPr>
              <a:t>Interpretation</a:t>
            </a:r>
            <a:r>
              <a:rPr lang="en-US" dirty="0"/>
              <a:t> of </a:t>
            </a:r>
            <a:r>
              <a:rPr lang="en-US" dirty="0">
                <a:solidFill>
                  <a:srgbClr val="4A6717"/>
                </a:solidFill>
              </a:rPr>
              <a:t>tongues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Gifts of the Spirit Continued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78131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413937"/>
            <a:ext cx="8398930" cy="50376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Galatians 5:22-23</a:t>
            </a:r>
          </a:p>
          <a:p>
            <a:pPr marL="0" indent="0" algn="ctr">
              <a:buNone/>
            </a:pPr>
            <a:endParaRPr lang="en-US" sz="1200" b="1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Love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Joy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Peace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Longsuffering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Fruit of the Spirit</a:t>
            </a:r>
            <a:endParaRPr lang="en-US" sz="4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1918">
            <a:off x="3725334" y="2595032"/>
            <a:ext cx="3251200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904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413937"/>
            <a:ext cx="8398930" cy="50376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Galatians 5:22-23</a:t>
            </a:r>
          </a:p>
          <a:p>
            <a:pPr marL="0" indent="0" algn="ctr">
              <a:buNone/>
            </a:pPr>
            <a:endParaRPr lang="en-US" sz="1200" b="1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Gentleness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Goodness</a:t>
            </a:r>
          </a:p>
          <a:p>
            <a:endParaRPr lang="en-US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Faith</a:t>
            </a:r>
          </a:p>
          <a:p>
            <a:pPr marL="0" indent="0">
              <a:buNone/>
            </a:pPr>
            <a:endParaRPr lang="en-US" dirty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Meekness</a:t>
            </a:r>
          </a:p>
          <a:p>
            <a:pPr marL="0" indent="0">
              <a:buNone/>
            </a:pPr>
            <a:endParaRPr lang="en-US" dirty="0">
              <a:solidFill>
                <a:srgbClr val="4A6717"/>
              </a:solidFill>
            </a:endParaRPr>
          </a:p>
          <a:p>
            <a:r>
              <a:rPr lang="en-US" dirty="0">
                <a:solidFill>
                  <a:srgbClr val="4A6717"/>
                </a:solidFill>
              </a:rPr>
              <a:t>Temperance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Fruit of the Spirit Continued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8796">
            <a:off x="3852332" y="2700867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70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786463"/>
            <a:ext cx="8398930" cy="503765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A6717"/>
                </a:solidFill>
              </a:rPr>
              <a:t>Fruits</a:t>
            </a:r>
            <a:r>
              <a:rPr lang="en-US" dirty="0" smtClean="0">
                <a:solidFill>
                  <a:schemeClr val="accent6"/>
                </a:solidFill>
              </a:rPr>
              <a:t> should be demonstrated or revealed upon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need</a:t>
            </a:r>
            <a:r>
              <a:rPr lang="en-US" dirty="0" smtClean="0">
                <a:solidFill>
                  <a:schemeClr val="accent6"/>
                </a:solidFill>
              </a:rPr>
              <a:t>; through demand, the </a:t>
            </a:r>
            <a:r>
              <a:rPr lang="en-US" dirty="0" smtClean="0">
                <a:solidFill>
                  <a:srgbClr val="4A6717"/>
                </a:solidFill>
              </a:rPr>
              <a:t>Holy Spirit </a:t>
            </a:r>
            <a:r>
              <a:rPr lang="en-US" dirty="0" smtClean="0">
                <a:solidFill>
                  <a:schemeClr val="accent6"/>
                </a:solidFill>
              </a:rPr>
              <a:t>directs.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Folly</a:t>
            </a:r>
            <a:r>
              <a:rPr lang="en-US" dirty="0" smtClean="0">
                <a:solidFill>
                  <a:schemeClr val="accent6"/>
                </a:solidFill>
              </a:rPr>
              <a:t> to try and demonstrate gifts of the Spirit; gifts will be </a:t>
            </a:r>
            <a:r>
              <a:rPr lang="en-US" dirty="0" smtClean="0">
                <a:solidFill>
                  <a:srgbClr val="4A6717"/>
                </a:solidFill>
              </a:rPr>
              <a:t>manifest</a:t>
            </a:r>
            <a:r>
              <a:rPr lang="en-US" dirty="0" smtClean="0">
                <a:solidFill>
                  <a:schemeClr val="accent6"/>
                </a:solidFill>
              </a:rPr>
              <a:t> according to </a:t>
            </a:r>
            <a:r>
              <a:rPr lang="en-US" dirty="0" smtClean="0">
                <a:solidFill>
                  <a:srgbClr val="4A6717"/>
                </a:solidFill>
              </a:rPr>
              <a:t>His</a:t>
            </a:r>
            <a:r>
              <a:rPr lang="en-US" dirty="0" smtClean="0">
                <a:solidFill>
                  <a:schemeClr val="accent6"/>
                </a:solidFill>
              </a:rPr>
              <a:t> purpose when the need arises.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Church will be </a:t>
            </a:r>
            <a:r>
              <a:rPr lang="en-US" dirty="0" smtClean="0">
                <a:solidFill>
                  <a:srgbClr val="4A6717"/>
                </a:solidFill>
              </a:rPr>
              <a:t>edified</a:t>
            </a:r>
            <a:r>
              <a:rPr lang="en-US" dirty="0" smtClean="0">
                <a:solidFill>
                  <a:schemeClr val="accent6"/>
                </a:solidFill>
              </a:rPr>
              <a:t> and the </a:t>
            </a:r>
            <a:r>
              <a:rPr lang="en-US" dirty="0" smtClean="0">
                <a:solidFill>
                  <a:srgbClr val="4A6717"/>
                </a:solidFill>
              </a:rPr>
              <a:t>glory</a:t>
            </a:r>
            <a:r>
              <a:rPr lang="en-US" dirty="0" smtClean="0">
                <a:solidFill>
                  <a:schemeClr val="accent6"/>
                </a:solidFill>
              </a:rPr>
              <a:t> given to the Lord when you </a:t>
            </a:r>
            <a:r>
              <a:rPr lang="en-US" dirty="0" smtClean="0">
                <a:solidFill>
                  <a:srgbClr val="4A6717"/>
                </a:solidFill>
              </a:rPr>
              <a:t>wait</a:t>
            </a:r>
            <a:r>
              <a:rPr lang="en-US" dirty="0" smtClean="0">
                <a:solidFill>
                  <a:schemeClr val="accent6"/>
                </a:solidFill>
              </a:rPr>
              <a:t> upon the Lord.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600" dirty="0" smtClean="0"/>
              <a:t>Demonstrating Gifts and Fruit</a:t>
            </a:r>
            <a:endParaRPr lang="en-US" sz="4600" dirty="0"/>
          </a:p>
        </p:txBody>
      </p:sp>
    </p:spTree>
    <p:extLst>
      <p:ext uri="{BB962C8B-B14F-4D97-AF65-F5344CB8AC3E}">
        <p14:creationId xmlns:p14="http://schemas.microsoft.com/office/powerpoint/2010/main" val="118625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786463"/>
            <a:ext cx="8398930" cy="503765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Willingness to start at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bottom</a:t>
            </a:r>
            <a:r>
              <a:rPr lang="en-US" dirty="0" smtClean="0">
                <a:solidFill>
                  <a:schemeClr val="accent6"/>
                </a:solidFill>
              </a:rPr>
              <a:t> of the ladder.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Should not be </a:t>
            </a:r>
            <a:r>
              <a:rPr lang="en-US" dirty="0" smtClean="0">
                <a:solidFill>
                  <a:srgbClr val="4A6717"/>
                </a:solidFill>
              </a:rPr>
              <a:t>overtly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rgbClr val="4A6717"/>
                </a:solidFill>
              </a:rPr>
              <a:t>ambitious</a:t>
            </a:r>
            <a:r>
              <a:rPr lang="en-US" dirty="0" smtClean="0">
                <a:solidFill>
                  <a:schemeClr val="accent6"/>
                </a:solidFill>
              </a:rPr>
              <a:t> when accepting first pastorate.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Easy to listen to ambition </a:t>
            </a:r>
            <a:r>
              <a:rPr lang="en-US" dirty="0" smtClean="0">
                <a:solidFill>
                  <a:srgbClr val="4A6717"/>
                </a:solidFill>
              </a:rPr>
              <a:t>rather</a:t>
            </a:r>
            <a:r>
              <a:rPr lang="en-US" dirty="0" smtClean="0">
                <a:solidFill>
                  <a:schemeClr val="accent6"/>
                </a:solidFill>
              </a:rPr>
              <a:t> than the voice of </a:t>
            </a:r>
            <a:r>
              <a:rPr lang="en-US" dirty="0" smtClean="0">
                <a:solidFill>
                  <a:srgbClr val="4A6717"/>
                </a:solidFill>
              </a:rPr>
              <a:t>God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Ordination</a:t>
            </a:r>
            <a:r>
              <a:rPr lang="en-US" dirty="0" smtClean="0">
                <a:solidFill>
                  <a:schemeClr val="accent6"/>
                </a:solidFill>
              </a:rPr>
              <a:t> is one of the most important events in the life of any minister.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400" dirty="0" smtClean="0"/>
              <a:t>Desiring </a:t>
            </a:r>
            <a:r>
              <a:rPr lang="en-US" sz="4400" dirty="0" smtClean="0"/>
              <a:t>the Perfect </a:t>
            </a:r>
            <a:r>
              <a:rPr lang="en-US" sz="4400" dirty="0" smtClean="0"/>
              <a:t>Will of God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09848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786463"/>
            <a:ext cx="8398930" cy="503765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Titles should </a:t>
            </a:r>
            <a:r>
              <a:rPr lang="en-US" dirty="0" smtClean="0">
                <a:solidFill>
                  <a:srgbClr val="4A6717"/>
                </a:solidFill>
              </a:rPr>
              <a:t>not</a:t>
            </a:r>
            <a:r>
              <a:rPr lang="en-US" dirty="0" smtClean="0">
                <a:solidFill>
                  <a:schemeClr val="accent6"/>
                </a:solidFill>
              </a:rPr>
              <a:t> be desired. 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Work and office of the Christian ministry should always be:</a:t>
            </a: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Respected</a:t>
            </a: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Honored </a:t>
            </a:r>
          </a:p>
          <a:p>
            <a:pPr lvl="1"/>
            <a:r>
              <a:rPr lang="en-US" dirty="0" smtClean="0">
                <a:solidFill>
                  <a:srgbClr val="4A6717"/>
                </a:solidFill>
              </a:rPr>
              <a:t>Desired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Addressing experienced and honored men as “</a:t>
            </a:r>
            <a:r>
              <a:rPr lang="en-US" dirty="0" smtClean="0">
                <a:solidFill>
                  <a:srgbClr val="4A6717"/>
                </a:solidFill>
              </a:rPr>
              <a:t>brother</a:t>
            </a:r>
            <a:r>
              <a:rPr lang="en-US" dirty="0" smtClean="0">
                <a:solidFill>
                  <a:schemeClr val="accent6"/>
                </a:solidFill>
              </a:rPr>
              <a:t>”</a:t>
            </a:r>
          </a:p>
          <a:p>
            <a:pPr marL="0" indent="0">
              <a:buNone/>
            </a:pPr>
            <a:endParaRPr lang="en-US" sz="800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4A6717"/>
                </a:solidFill>
              </a:rPr>
              <a:t>If his ministry, character and the office he fills do not command respect and honor, then he has proven himself completed unworthy of his office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400" dirty="0" smtClean="0"/>
              <a:t>Titles Should be Scriptural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811099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5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92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Pastor’s Calling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1803396"/>
            <a:ext cx="5174557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Scripture Reference(s):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4A6717"/>
                </a:solidFill>
              </a:rPr>
              <a:t>“But now hath God set the members every one of them in the body, as it hath </a:t>
            </a:r>
            <a:r>
              <a:rPr lang="en-US" b="1" dirty="0" smtClean="0">
                <a:solidFill>
                  <a:srgbClr val="4A6717"/>
                </a:solidFill>
              </a:rPr>
              <a:t>pleased him</a:t>
            </a:r>
            <a:r>
              <a:rPr lang="en-US" b="1" dirty="0">
                <a:solidFill>
                  <a:srgbClr val="4A6717"/>
                </a:solidFill>
              </a:rPr>
              <a:t>” </a:t>
            </a:r>
            <a:r>
              <a:rPr lang="en-US" b="1" dirty="0"/>
              <a:t>(</a:t>
            </a:r>
            <a:r>
              <a:rPr lang="en-US" dirty="0"/>
              <a:t>I Corinthians 12:18)</a:t>
            </a:r>
            <a:r>
              <a:rPr lang="en-US" dirty="0" smtClean="0"/>
              <a:t>.</a:t>
            </a:r>
          </a:p>
          <a:p>
            <a:endParaRPr lang="en-US" sz="800" dirty="0"/>
          </a:p>
          <a:p>
            <a:pPr marL="0" indent="0">
              <a:buNone/>
            </a:pPr>
            <a:r>
              <a:rPr lang="en-US" b="1" dirty="0"/>
              <a:t>“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And he gave some, apostles; and some, prophets; and some, evangelists; and some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, pastors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and teachers</a:t>
            </a:r>
            <a:r>
              <a:rPr lang="en-US" b="1" dirty="0"/>
              <a:t>” </a:t>
            </a:r>
            <a:r>
              <a:rPr lang="en-US" dirty="0"/>
              <a:t>(Ephesians 4:11).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73034">
            <a:off x="5039103" y="2370661"/>
            <a:ext cx="34163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75923"/>
            <a:ext cx="8314265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Offices and ministries not man-</a:t>
            </a:r>
            <a:r>
              <a:rPr lang="en-US" dirty="0" smtClean="0">
                <a:solidFill>
                  <a:schemeClr val="accent6"/>
                </a:solidFill>
              </a:rPr>
              <a:t>made nor </a:t>
            </a:r>
            <a:r>
              <a:rPr lang="en-US" dirty="0" smtClean="0">
                <a:solidFill>
                  <a:schemeClr val="accent6"/>
                </a:solidFill>
              </a:rPr>
              <a:t>man-called, but called by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Christ.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Every minister </a:t>
            </a:r>
            <a:r>
              <a:rPr lang="en-US" dirty="0" smtClean="0">
                <a:solidFill>
                  <a:srgbClr val="4A6717"/>
                </a:solidFill>
              </a:rPr>
              <a:t>called</a:t>
            </a:r>
            <a:r>
              <a:rPr lang="en-US" dirty="0" smtClean="0">
                <a:solidFill>
                  <a:schemeClr val="accent6"/>
                </a:solidFill>
              </a:rPr>
              <a:t> and office </a:t>
            </a:r>
            <a:r>
              <a:rPr lang="en-US" dirty="0" smtClean="0">
                <a:solidFill>
                  <a:srgbClr val="4A6717"/>
                </a:solidFill>
              </a:rPr>
              <a:t>filled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is by </a:t>
            </a:r>
            <a:r>
              <a:rPr lang="en-US" dirty="0" smtClean="0">
                <a:solidFill>
                  <a:schemeClr val="accent6"/>
                </a:solidFill>
              </a:rPr>
              <a:t>special and personal appointment of the </a:t>
            </a:r>
            <a:r>
              <a:rPr lang="en-US" dirty="0" smtClean="0">
                <a:solidFill>
                  <a:srgbClr val="4A6717"/>
                </a:solidFill>
              </a:rPr>
              <a:t>Lord Jesus Christ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“The gifts and callings of God are without repentance” </a:t>
            </a:r>
            <a:r>
              <a:rPr lang="en-US" i="1" dirty="0"/>
              <a:t>(Romans 11:29)</a:t>
            </a:r>
            <a:r>
              <a:rPr lang="en-US" b="1" dirty="0"/>
              <a:t>.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Pastor’s Calling is Received from Jesus Christ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Nine Ministries of the NT Church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694267" y="2387607"/>
            <a:ext cx="3285065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Apostles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Prophets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Evangelists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Pastors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Teachers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 smtClean="0"/>
              <a:t>Elders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995334" y="2387607"/>
            <a:ext cx="3285065" cy="4182540"/>
          </a:xfrm>
        </p:spPr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 startAt="7"/>
            </a:pPr>
            <a:r>
              <a:rPr lang="en-US" sz="2400" dirty="0" smtClean="0"/>
              <a:t>Bishops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400" dirty="0" smtClean="0"/>
              <a:t>Presbyters</a:t>
            </a:r>
          </a:p>
          <a:p>
            <a:pPr marL="914400" lvl="1" indent="-457200">
              <a:buFont typeface="+mj-lt"/>
              <a:buAutoNum type="arabicPeriod" startAt="7"/>
            </a:pPr>
            <a:r>
              <a:rPr lang="en-US" sz="2400" dirty="0" smtClean="0"/>
              <a:t>Deacons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70400" y="4148667"/>
            <a:ext cx="352213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  <a:latin typeface="Century Gothic"/>
                <a:cs typeface="Century Gothic"/>
              </a:rPr>
              <a:t>It is necessary to consider these 9 ministries and callings.</a:t>
            </a:r>
            <a:endParaRPr lang="en-US" sz="2400" dirty="0">
              <a:solidFill>
                <a:schemeClr val="accent5">
                  <a:lumMod val="75000"/>
                </a:schemeClr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90713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20139" y="1820330"/>
            <a:ext cx="5503328" cy="415714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Differences between “</a:t>
            </a:r>
            <a:r>
              <a:rPr lang="en-US" dirty="0" smtClean="0">
                <a:solidFill>
                  <a:srgbClr val="4A6717"/>
                </a:solidFill>
              </a:rPr>
              <a:t>presbyter</a:t>
            </a:r>
            <a:r>
              <a:rPr lang="en-US" dirty="0" smtClean="0">
                <a:solidFill>
                  <a:schemeClr val="accent6"/>
                </a:solidFill>
              </a:rPr>
              <a:t>” and “</a:t>
            </a:r>
            <a:r>
              <a:rPr lang="en-US" dirty="0" smtClean="0">
                <a:solidFill>
                  <a:srgbClr val="4A6717"/>
                </a:solidFill>
              </a:rPr>
              <a:t>bishop</a:t>
            </a:r>
            <a:r>
              <a:rPr lang="en-US" dirty="0" smtClean="0">
                <a:solidFill>
                  <a:schemeClr val="accent6"/>
                </a:solidFill>
              </a:rPr>
              <a:t>” in the early church to today.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Elder</a:t>
            </a:r>
            <a:r>
              <a:rPr lang="en-US" dirty="0" smtClean="0">
                <a:solidFill>
                  <a:schemeClr val="accent6"/>
                </a:solidFill>
              </a:rPr>
              <a:t> from the Jewish synagogue.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Deacon</a:t>
            </a:r>
            <a:r>
              <a:rPr lang="en-US" dirty="0" smtClean="0">
                <a:solidFill>
                  <a:schemeClr val="accent6"/>
                </a:solidFill>
              </a:rPr>
              <a:t> is a subordinate office to the pastor: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Acts 6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1 Timothy 3:8-13</a:t>
            </a:r>
            <a:endParaRPr lang="en-US" sz="2000" dirty="0">
              <a:solidFill>
                <a:srgbClr val="4A6717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See also Acts 21:8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New Testament Offices</a:t>
            </a:r>
            <a:endParaRPr lang="en-US" sz="4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34187">
            <a:off x="5672667" y="2139538"/>
            <a:ext cx="3218799" cy="216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145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20138" y="2362186"/>
            <a:ext cx="8466661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A6717"/>
                </a:solidFill>
              </a:rPr>
              <a:t>Evangelist</a:t>
            </a:r>
            <a:r>
              <a:rPr lang="en-US" dirty="0" smtClean="0">
                <a:solidFill>
                  <a:schemeClr val="accent6"/>
                </a:solidFill>
              </a:rPr>
              <a:t> is a “publisher of glad tidings</a:t>
            </a:r>
            <a:r>
              <a:rPr lang="en-US" dirty="0" smtClean="0">
                <a:solidFill>
                  <a:schemeClr val="accent6"/>
                </a:solidFill>
              </a:rPr>
              <a:t>”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i="1" dirty="0" smtClean="0">
                <a:solidFill>
                  <a:srgbClr val="4A6717"/>
                </a:solidFill>
              </a:rPr>
              <a:t>The work of an evangelist precedes that of a pastor</a:t>
            </a:r>
            <a:r>
              <a:rPr lang="en-US" i="1" dirty="0" smtClean="0">
                <a:solidFill>
                  <a:schemeClr val="accent6"/>
                </a:solidFill>
              </a:rPr>
              <a:t>.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New Testament prophecy is </a:t>
            </a:r>
            <a:r>
              <a:rPr lang="en-US" dirty="0" smtClean="0">
                <a:solidFill>
                  <a:srgbClr val="4A6717"/>
                </a:solidFill>
              </a:rPr>
              <a:t>forth-telling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Prophecy</a:t>
            </a:r>
            <a:r>
              <a:rPr lang="en-US" dirty="0" smtClean="0">
                <a:solidFill>
                  <a:schemeClr val="accent6"/>
                </a:solidFill>
              </a:rPr>
              <a:t> is spoken in the vernacular.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New Testament Offices Continued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8768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20138" y="2125124"/>
            <a:ext cx="8466661" cy="14308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The meaning of an </a:t>
            </a:r>
            <a:r>
              <a:rPr lang="en-US" dirty="0" smtClean="0">
                <a:solidFill>
                  <a:srgbClr val="4A6717"/>
                </a:solidFill>
              </a:rPr>
              <a:t>apostle</a:t>
            </a:r>
            <a:r>
              <a:rPr lang="en-US" dirty="0" smtClean="0">
                <a:solidFill>
                  <a:schemeClr val="accent6"/>
                </a:solidFill>
              </a:rPr>
              <a:t> is “one sent forth”.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Original 12 apostles qualifications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Acts 1</a:t>
            </a:r>
          </a:p>
          <a:p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Examples of apostles in </a:t>
            </a:r>
            <a:r>
              <a:rPr lang="en-US" sz="2000" dirty="0" smtClean="0">
                <a:solidFill>
                  <a:srgbClr val="4A6717"/>
                </a:solidFill>
              </a:rPr>
              <a:t>scriptures</a:t>
            </a:r>
            <a:r>
              <a:rPr lang="en-US" dirty="0" smtClean="0">
                <a:solidFill>
                  <a:srgbClr val="4A6717"/>
                </a:solidFill>
              </a:rPr>
              <a:t>: </a:t>
            </a:r>
          </a:p>
          <a:p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New Testament Offices Continued</a:t>
            </a:r>
            <a:endParaRPr lang="en-US" sz="4800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876552181"/>
              </p:ext>
            </p:extLst>
          </p:nvPr>
        </p:nvGraphicFramePr>
        <p:xfrm>
          <a:off x="1253057" y="3725864"/>
          <a:ext cx="6316134" cy="222504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158067"/>
                <a:gridCol w="31580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+mj-lt"/>
                        </a:rPr>
                        <a:t>Matthias</a:t>
                      </a:r>
                      <a:endParaRPr lang="en-US" b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latin typeface="+mj-lt"/>
                        </a:rPr>
                        <a:t>Acts 1:26</a:t>
                      </a:r>
                      <a:endParaRPr lang="en-US" b="0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Barnabas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Acts 14:14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Paul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 Corinthians 1:1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Apollos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 Corinthians 3:5, 6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James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Galatians 1:19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j-lt"/>
                        </a:rPr>
                        <a:t>Silvanus and </a:t>
                      </a:r>
                      <a:r>
                        <a:rPr lang="en-US" dirty="0" err="1" smtClean="0">
                          <a:latin typeface="+mj-lt"/>
                        </a:rPr>
                        <a:t>Timotheus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I Thessalonians 2:1, 6</a:t>
                      </a:r>
                      <a:endParaRPr lang="en-US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3907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21037">
            <a:off x="4428066" y="3687231"/>
            <a:ext cx="3289300" cy="246380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20138" y="2362186"/>
            <a:ext cx="8466661" cy="287021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Let no man think himself </a:t>
            </a:r>
            <a:r>
              <a:rPr lang="en-US" dirty="0" smtClean="0">
                <a:solidFill>
                  <a:srgbClr val="4A6717"/>
                </a:solidFill>
              </a:rPr>
              <a:t>worthy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Proper attitude is to be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ambitious</a:t>
            </a:r>
            <a:r>
              <a:rPr lang="en-US" dirty="0" smtClean="0">
                <a:solidFill>
                  <a:schemeClr val="accent6"/>
                </a:solidFill>
              </a:rPr>
              <a:t> to remain in the </a:t>
            </a:r>
            <a:r>
              <a:rPr lang="en-US" dirty="0" smtClean="0">
                <a:solidFill>
                  <a:srgbClr val="4A6717"/>
                </a:solidFill>
              </a:rPr>
              <a:t>center</a:t>
            </a:r>
            <a:r>
              <a:rPr lang="en-US" dirty="0" smtClean="0">
                <a:solidFill>
                  <a:schemeClr val="accent6"/>
                </a:solidFill>
              </a:rPr>
              <a:t> of the perfect will of God. 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1 Corinthians 12:39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Romans 12:10</a:t>
            </a:r>
          </a:p>
          <a:p>
            <a:endParaRPr lang="en-US" sz="2000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389459"/>
            <a:ext cx="8229600" cy="1600200"/>
          </a:xfrm>
        </p:spPr>
        <p:txBody>
          <a:bodyPr/>
          <a:lstStyle/>
          <a:p>
            <a:r>
              <a:rPr lang="en-US" sz="4800" dirty="0" smtClean="0"/>
              <a:t>New Testament Offices Continued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34339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87870" y="1769530"/>
            <a:ext cx="8466661" cy="43264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Ministerial offices are not for display, but placed within a church to: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accent6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Meet a need</a:t>
            </a:r>
          </a:p>
          <a:p>
            <a:pPr lvl="1"/>
            <a:r>
              <a:rPr lang="en-US" sz="2000" dirty="0">
                <a:solidFill>
                  <a:srgbClr val="4A6717"/>
                </a:solidFill>
              </a:rPr>
              <a:t>F</a:t>
            </a:r>
            <a:r>
              <a:rPr lang="en-US" sz="2000" dirty="0" smtClean="0">
                <a:solidFill>
                  <a:srgbClr val="4A6717"/>
                </a:solidFill>
              </a:rPr>
              <a:t>ulfill a definite purpose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Perform a necessary work for a church</a:t>
            </a:r>
          </a:p>
          <a:p>
            <a:pPr marL="457200" lvl="1" indent="0">
              <a:buNone/>
            </a:pPr>
            <a:endParaRPr lang="en-US" sz="2000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chemeClr val="accent6"/>
                </a:solidFill>
              </a:rPr>
              <a:t>This is also true for both the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gifts</a:t>
            </a:r>
            <a:r>
              <a:rPr lang="en-US" dirty="0" smtClean="0">
                <a:solidFill>
                  <a:schemeClr val="accent6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fruit</a:t>
            </a:r>
            <a:r>
              <a:rPr lang="en-US" dirty="0" smtClean="0">
                <a:solidFill>
                  <a:schemeClr val="accent6"/>
                </a:solidFill>
              </a:rPr>
              <a:t> of the Spirit: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</a:t>
            </a:r>
            <a:r>
              <a:rPr lang="en-US" dirty="0"/>
              <a:t>5</a:t>
            </a:r>
            <a:r>
              <a:rPr lang="en-US" dirty="0" smtClean="0"/>
              <a:t>: </a:t>
            </a:r>
            <a:r>
              <a:rPr lang="en-US" dirty="0"/>
              <a:t>The </a:t>
            </a:r>
            <a:r>
              <a:rPr lang="en-US" dirty="0" smtClean="0"/>
              <a:t>Pastor’s Calling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86263"/>
            <a:ext cx="8229600" cy="1600200"/>
          </a:xfrm>
        </p:spPr>
        <p:txBody>
          <a:bodyPr/>
          <a:lstStyle/>
          <a:p>
            <a:r>
              <a:rPr lang="en-US" sz="4800" dirty="0" smtClean="0"/>
              <a:t>Ministries of Need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40009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5823</TotalTime>
  <Words>903</Words>
  <Application>Microsoft Macintosh PowerPoint</Application>
  <PresentationFormat>On-screen Show (4:3)</PresentationFormat>
  <Paragraphs>181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Executive</vt:lpstr>
      <vt:lpstr>Pastoral Studies</vt:lpstr>
      <vt:lpstr>The Pastor’s Calling</vt:lpstr>
      <vt:lpstr>The Pastor’s Calling is Received from Jesus Christ</vt:lpstr>
      <vt:lpstr>The Nine Ministries of the NT Church</vt:lpstr>
      <vt:lpstr>New Testament Offices</vt:lpstr>
      <vt:lpstr>New Testament Offices Continued</vt:lpstr>
      <vt:lpstr>New Testament Offices Continued</vt:lpstr>
      <vt:lpstr>New Testament Offices Continued</vt:lpstr>
      <vt:lpstr>Ministries of Need</vt:lpstr>
      <vt:lpstr>Gifts of the Spirit</vt:lpstr>
      <vt:lpstr>Gifts of the Spirit Continued</vt:lpstr>
      <vt:lpstr>Fruit of the Spirit</vt:lpstr>
      <vt:lpstr>Fruit of the Spirit Continued</vt:lpstr>
      <vt:lpstr>Demonstrating Gifts and Fruit</vt:lpstr>
      <vt:lpstr>Desiring the Perfect Will of God</vt:lpstr>
      <vt:lpstr>Titles Should be Scriptural</vt:lpstr>
      <vt:lpstr>End of Lesson 5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88</cp:revision>
  <cp:lastPrinted>2012-04-26T22:00:02Z</cp:lastPrinted>
  <dcterms:created xsi:type="dcterms:W3CDTF">2012-04-21T00:47:00Z</dcterms:created>
  <dcterms:modified xsi:type="dcterms:W3CDTF">2012-05-01T23:16:44Z</dcterms:modified>
</cp:coreProperties>
</file>