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74" r:id="rId3"/>
    <p:sldId id="258" r:id="rId4"/>
    <p:sldId id="259" r:id="rId5"/>
    <p:sldId id="260" r:id="rId6"/>
    <p:sldId id="275" r:id="rId7"/>
    <p:sldId id="276" r:id="rId8"/>
    <p:sldId id="277" r:id="rId9"/>
    <p:sldId id="278" r:id="rId10"/>
    <p:sldId id="279" r:id="rId11"/>
    <p:sldId id="281" r:id="rId12"/>
    <p:sldId id="280" r:id="rId13"/>
    <p:sldId id="273" r:id="rId14"/>
    <p:sldId id="282" r:id="rId15"/>
    <p:sldId id="285" r:id="rId16"/>
    <p:sldId id="284" r:id="rId17"/>
    <p:sldId id="283" r:id="rId18"/>
    <p:sldId id="286" r:id="rId19"/>
    <p:sldId id="287" r:id="rId20"/>
    <p:sldId id="288" r:id="rId21"/>
    <p:sldId id="27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4/30/12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740377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Lessons </a:t>
            </a:r>
            <a:r>
              <a:rPr lang="en-US" sz="4400" dirty="0" smtClean="0"/>
              <a:t>3 &amp; 4: The Pastor’s Character and Training 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16942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21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prayer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+mj-lt"/>
              <a:buAutoNum type="arabicPeriod" startAt="21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21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unction</a:t>
            </a:r>
            <a:r>
              <a:rPr lang="en-US" sz="2400" dirty="0" smtClean="0"/>
              <a:t>. </a:t>
            </a:r>
          </a:p>
          <a:p>
            <a:pPr marL="914400" lvl="1" indent="-457200">
              <a:buFont typeface="+mj-lt"/>
              <a:buAutoNum type="arabicPeriod" startAt="21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21"/>
            </a:pPr>
            <a:r>
              <a:rPr lang="en-US" sz="2400" dirty="0" smtClean="0"/>
              <a:t>Must </a:t>
            </a:r>
            <a:r>
              <a:rPr lang="en-US" sz="2400" b="1" dirty="0" smtClean="0">
                <a:solidFill>
                  <a:srgbClr val="4A6717"/>
                </a:solidFill>
              </a:rPr>
              <a:t>rule</a:t>
            </a:r>
            <a:r>
              <a:rPr lang="en-US" sz="2400" dirty="0" smtClean="0"/>
              <a:t> well his </a:t>
            </a:r>
            <a:r>
              <a:rPr lang="en-US" sz="2400" b="1" dirty="0" smtClean="0">
                <a:solidFill>
                  <a:srgbClr val="4A6717"/>
                </a:solidFill>
              </a:rPr>
              <a:t>own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4A6717"/>
                </a:solidFill>
              </a:rPr>
              <a:t>house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04964">
            <a:off x="5414433" y="2429922"/>
            <a:ext cx="3492500" cy="2324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59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3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2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0" y="1710233"/>
            <a:ext cx="8229600" cy="1600200"/>
          </a:xfrm>
        </p:spPr>
        <p:txBody>
          <a:bodyPr/>
          <a:lstStyle/>
          <a:p>
            <a:r>
              <a:rPr lang="en-US" dirty="0" smtClean="0"/>
              <a:t>The Pastor’s Training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4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19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5464"/>
            <a:ext cx="8229600" cy="1600200"/>
          </a:xfrm>
        </p:spPr>
        <p:txBody>
          <a:bodyPr/>
          <a:lstStyle/>
          <a:p>
            <a:r>
              <a:rPr lang="en-US" dirty="0" smtClean="0"/>
              <a:t>The Pastor’s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3" y="3039506"/>
            <a:ext cx="4961467" cy="3920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4A6717"/>
                </a:solidFill>
              </a:rPr>
              <a:t>“Study to </a:t>
            </a:r>
            <a:r>
              <a:rPr lang="en-US" b="1" dirty="0" err="1">
                <a:solidFill>
                  <a:srgbClr val="4A6717"/>
                </a:solidFill>
              </a:rPr>
              <a:t>shew</a:t>
            </a:r>
            <a:r>
              <a:rPr lang="en-US" b="1" dirty="0">
                <a:solidFill>
                  <a:srgbClr val="4A6717"/>
                </a:solidFill>
              </a:rPr>
              <a:t> thyself approved unto God, a workman that </a:t>
            </a:r>
            <a:r>
              <a:rPr lang="en-US" b="1" dirty="0" err="1">
                <a:solidFill>
                  <a:srgbClr val="4A6717"/>
                </a:solidFill>
              </a:rPr>
              <a:t>needeth</a:t>
            </a:r>
            <a:r>
              <a:rPr lang="en-US" b="1" dirty="0">
                <a:solidFill>
                  <a:srgbClr val="4A6717"/>
                </a:solidFill>
              </a:rPr>
              <a:t> not to </a:t>
            </a:r>
            <a:r>
              <a:rPr lang="en-US" b="1" dirty="0" smtClean="0">
                <a:solidFill>
                  <a:srgbClr val="4A6717"/>
                </a:solidFill>
              </a:rPr>
              <a:t>be ashamed</a:t>
            </a:r>
            <a:r>
              <a:rPr lang="en-US" b="1" dirty="0">
                <a:solidFill>
                  <a:srgbClr val="4A6717"/>
                </a:solidFill>
              </a:rPr>
              <a:t>, rightly dividing the word of truth” </a:t>
            </a:r>
            <a:r>
              <a:rPr lang="en-US" dirty="0"/>
              <a:t>(II Timothy 2:15)</a:t>
            </a:r>
            <a:r>
              <a:rPr lang="en-US" b="1" dirty="0" smtClean="0"/>
              <a:t>.</a:t>
            </a:r>
            <a:endParaRPr lang="en-US" i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8669" y="2421470"/>
            <a:ext cx="3742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Scripture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Century Gothic"/>
                <a:cs typeface="Century Gothic"/>
              </a:rPr>
              <a:t>Reference</a:t>
            </a:r>
            <a:r>
              <a:rPr lang="en-US" sz="2400" i="1" dirty="0" smtClean="0"/>
              <a:t>:</a:t>
            </a:r>
            <a:endParaRPr lang="en-US" sz="2400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298" y="2658533"/>
            <a:ext cx="3035300" cy="2273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0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5464"/>
            <a:ext cx="8229600" cy="1600200"/>
          </a:xfrm>
        </p:spPr>
        <p:txBody>
          <a:bodyPr/>
          <a:lstStyle/>
          <a:p>
            <a:r>
              <a:rPr lang="en-US" dirty="0" smtClean="0"/>
              <a:t>Laboring in Ministry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There is no </a:t>
            </a:r>
            <a:r>
              <a:rPr lang="en-US" dirty="0" smtClean="0">
                <a:solidFill>
                  <a:srgbClr val="4A6717"/>
                </a:solidFill>
              </a:rPr>
              <a:t>shortcut</a:t>
            </a:r>
            <a:r>
              <a:rPr lang="en-US" dirty="0" smtClean="0">
                <a:solidFill>
                  <a:schemeClr val="accent6"/>
                </a:solidFill>
              </a:rPr>
              <a:t> nor </a:t>
            </a:r>
            <a:r>
              <a:rPr lang="en-US" dirty="0" smtClean="0">
                <a:solidFill>
                  <a:srgbClr val="4A6717"/>
                </a:solidFill>
              </a:rPr>
              <a:t>easy road </a:t>
            </a:r>
            <a:r>
              <a:rPr lang="en-US" dirty="0" smtClean="0">
                <a:solidFill>
                  <a:schemeClr val="accent6"/>
                </a:solidFill>
              </a:rPr>
              <a:t>to success.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Should be willing and ready to </a:t>
            </a:r>
            <a:r>
              <a:rPr lang="en-US" dirty="0" smtClean="0">
                <a:solidFill>
                  <a:srgbClr val="4A6717"/>
                </a:solidFill>
              </a:rPr>
              <a:t>devote whole life </a:t>
            </a:r>
            <a:r>
              <a:rPr lang="en-US" dirty="0" smtClean="0">
                <a:solidFill>
                  <a:schemeClr val="accent6"/>
                </a:solidFill>
              </a:rPr>
              <a:t>to diligent study of God’s Word</a:t>
            </a:r>
            <a:r>
              <a:rPr lang="en-US" b="1" dirty="0" smtClean="0">
                <a:solidFill>
                  <a:schemeClr val="accent6"/>
                </a:solidFill>
              </a:rPr>
              <a:t>.</a:t>
            </a:r>
          </a:p>
          <a:p>
            <a:endParaRPr lang="en-US" b="1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Much prayer, study, and hard work alone can ensure the minister that he need never be ashamed</a:t>
            </a:r>
            <a:r>
              <a:rPr lang="en-US" b="1" dirty="0" smtClean="0">
                <a:solidFill>
                  <a:schemeClr val="accent6"/>
                </a:solidFill>
              </a:rPr>
              <a:t>.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95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124"/>
            <a:ext cx="8229600" cy="1600200"/>
          </a:xfrm>
        </p:spPr>
        <p:txBody>
          <a:bodyPr/>
          <a:lstStyle/>
          <a:p>
            <a:r>
              <a:rPr lang="en-US" dirty="0" smtClean="0"/>
              <a:t>Pastor’s Training Beings at Home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4453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Purpose </a:t>
            </a:r>
            <a:r>
              <a:rPr lang="en-US" dirty="0" smtClean="0">
                <a:solidFill>
                  <a:schemeClr val="accent6"/>
                </a:solidFill>
              </a:rPr>
              <a:t>in your heart </a:t>
            </a:r>
            <a:r>
              <a:rPr lang="en-US" dirty="0" smtClean="0">
                <a:solidFill>
                  <a:schemeClr val="accent6"/>
                </a:solidFill>
              </a:rPr>
              <a:t>never to miss a </a:t>
            </a:r>
            <a:r>
              <a:rPr lang="en-US" dirty="0" smtClean="0">
                <a:solidFill>
                  <a:srgbClr val="4A6717"/>
                </a:solidFill>
              </a:rPr>
              <a:t>service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sz="9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Should always be </a:t>
            </a:r>
            <a:r>
              <a:rPr lang="en-US" dirty="0" smtClean="0">
                <a:solidFill>
                  <a:srgbClr val="4A6717"/>
                </a:solidFill>
              </a:rPr>
              <a:t>punctual</a:t>
            </a:r>
            <a:r>
              <a:rPr lang="en-US" dirty="0" smtClean="0">
                <a:solidFill>
                  <a:schemeClr val="accent6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teachable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sz="9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Promotion and responsibility should come </a:t>
            </a:r>
            <a:r>
              <a:rPr lang="en-US" dirty="0" smtClean="0">
                <a:solidFill>
                  <a:srgbClr val="4A6717"/>
                </a:solidFill>
              </a:rPr>
              <a:t>slowly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4A6717"/>
                </a:solidFill>
              </a:rPr>
              <a:t>The first step forward in training as a minister will be to sit at the feet of his own pastor and with humility and respect learn from the man of God. </a:t>
            </a:r>
            <a:endParaRPr lang="en-US" b="1" i="1" dirty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02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99" y="406392"/>
            <a:ext cx="8873067" cy="1600200"/>
          </a:xfrm>
        </p:spPr>
        <p:txBody>
          <a:bodyPr/>
          <a:lstStyle/>
          <a:p>
            <a:r>
              <a:rPr lang="en-US" dirty="0" smtClean="0"/>
              <a:t>Attending Spiritual Pentecostal Bible 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6" y="2108190"/>
            <a:ext cx="5977467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Cannot be </a:t>
            </a:r>
            <a:r>
              <a:rPr lang="en-US" dirty="0" smtClean="0">
                <a:solidFill>
                  <a:srgbClr val="4A6717"/>
                </a:solidFill>
              </a:rPr>
              <a:t>too well prepared </a:t>
            </a:r>
            <a:r>
              <a:rPr lang="en-US" dirty="0" smtClean="0">
                <a:solidFill>
                  <a:schemeClr val="accent6"/>
                </a:solidFill>
              </a:rPr>
              <a:t>for the Master.</a:t>
            </a:r>
          </a:p>
          <a:p>
            <a:endParaRPr lang="en-US" sz="9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Bible school training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does not </a:t>
            </a:r>
            <a:r>
              <a:rPr lang="en-US" dirty="0" smtClean="0">
                <a:solidFill>
                  <a:schemeClr val="accent6"/>
                </a:solidFill>
              </a:rPr>
              <a:t>make the preacher.</a:t>
            </a:r>
          </a:p>
          <a:p>
            <a:endParaRPr lang="en-US" sz="9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Bible school can </a:t>
            </a:r>
            <a:r>
              <a:rPr lang="en-US" dirty="0" smtClean="0">
                <a:solidFill>
                  <a:srgbClr val="4A6717"/>
                </a:solidFill>
              </a:rPr>
              <a:t>develop talents</a:t>
            </a:r>
            <a:r>
              <a:rPr lang="en-US" dirty="0" smtClean="0">
                <a:solidFill>
                  <a:schemeClr val="accent6"/>
                </a:solidFill>
              </a:rPr>
              <a:t>, help students </a:t>
            </a:r>
            <a:r>
              <a:rPr lang="en-US" dirty="0" smtClean="0">
                <a:solidFill>
                  <a:srgbClr val="4A6717"/>
                </a:solidFill>
              </a:rPr>
              <a:t>know calling </a:t>
            </a:r>
            <a:r>
              <a:rPr lang="en-US" dirty="0" smtClean="0">
                <a:solidFill>
                  <a:schemeClr val="accent6"/>
                </a:solidFill>
              </a:rPr>
              <a:t>and prepare/train for </a:t>
            </a:r>
            <a:r>
              <a:rPr lang="en-US" dirty="0" smtClean="0">
                <a:solidFill>
                  <a:srgbClr val="4A6717"/>
                </a:solidFill>
              </a:rPr>
              <a:t>greater usefulness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sz="9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 examples Moses and Paul set.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39601">
            <a:off x="6132261" y="2601565"/>
            <a:ext cx="2776404" cy="250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278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372526"/>
            <a:ext cx="8737600" cy="1600200"/>
          </a:xfrm>
        </p:spPr>
        <p:txBody>
          <a:bodyPr/>
          <a:lstStyle/>
          <a:p>
            <a:r>
              <a:rPr lang="en-US" sz="4800" dirty="0" smtClean="0"/>
              <a:t>Enrolling in Correspondence Bible Course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4453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Alternative</a:t>
            </a:r>
            <a:r>
              <a:rPr lang="en-US" dirty="0" smtClean="0">
                <a:solidFill>
                  <a:schemeClr val="accent6"/>
                </a:solidFill>
              </a:rPr>
              <a:t> if a man receives the calling into ministry after he is married and has responsibilities of home and family.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4A6717"/>
                </a:solidFill>
              </a:rPr>
              <a:t>Must place yourself on </a:t>
            </a:r>
            <a:r>
              <a:rPr lang="en-US" b="1" i="1" dirty="0" smtClean="0">
                <a:solidFill>
                  <a:srgbClr val="4A6717"/>
                </a:solidFill>
              </a:rPr>
              <a:t>a regular </a:t>
            </a:r>
            <a:r>
              <a:rPr lang="en-US" b="1" i="1" dirty="0" smtClean="0">
                <a:solidFill>
                  <a:srgbClr val="4A6717"/>
                </a:solidFill>
              </a:rPr>
              <a:t>timetable and follow it faithfully lest you lose interest quickly. </a:t>
            </a:r>
            <a:endParaRPr lang="en-US" b="1" i="1" dirty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267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-152397"/>
            <a:ext cx="8737600" cy="1600200"/>
          </a:xfrm>
        </p:spPr>
        <p:txBody>
          <a:bodyPr/>
          <a:lstStyle/>
          <a:p>
            <a:r>
              <a:rPr lang="en-US" dirty="0" smtClean="0"/>
              <a:t>The School of 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6592"/>
            <a:ext cx="8229600" cy="4525963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4A6717"/>
                </a:solidFill>
              </a:rPr>
              <a:t>Best source of training is personal experience. </a:t>
            </a:r>
          </a:p>
          <a:p>
            <a:endParaRPr lang="en-US" dirty="0" smtClean="0">
              <a:solidFill>
                <a:srgbClr val="4A6717"/>
              </a:solidFill>
            </a:endParaRPr>
          </a:p>
          <a:p>
            <a:r>
              <a:rPr lang="en-US" i="1" dirty="0" smtClean="0">
                <a:solidFill>
                  <a:schemeClr val="accent6"/>
                </a:solidFill>
              </a:rPr>
              <a:t>Knowledge and wisdom come either through personal experience or the experience of others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Wisdom</a:t>
            </a:r>
            <a:r>
              <a:rPr lang="en-US" dirty="0" smtClean="0">
                <a:solidFill>
                  <a:schemeClr val="accent6"/>
                </a:solidFill>
              </a:rPr>
              <a:t> comes directly from </a:t>
            </a:r>
            <a:r>
              <a:rPr lang="en-US" dirty="0" smtClean="0">
                <a:solidFill>
                  <a:srgbClr val="4A6717"/>
                </a:solidFill>
              </a:rPr>
              <a:t>God</a:t>
            </a:r>
            <a:r>
              <a:rPr lang="en-US" dirty="0" smtClean="0">
                <a:solidFill>
                  <a:schemeClr val="accent6"/>
                </a:solidFill>
              </a:rPr>
              <a:t> through inspiration, or through personal experience. 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0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440258"/>
            <a:ext cx="8737600" cy="1600200"/>
          </a:xfrm>
        </p:spPr>
        <p:txBody>
          <a:bodyPr/>
          <a:lstStyle/>
          <a:p>
            <a:r>
              <a:rPr lang="en-US" dirty="0" smtClean="0"/>
              <a:t>The School of Experience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7520"/>
            <a:ext cx="5012267" cy="4525963"/>
          </a:xfrm>
        </p:spPr>
        <p:txBody>
          <a:bodyPr>
            <a:normAutofit/>
          </a:bodyPr>
          <a:lstStyle/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While profitable, must remember it is also the “</a:t>
            </a:r>
            <a:r>
              <a:rPr lang="en-US" dirty="0" smtClean="0">
                <a:solidFill>
                  <a:srgbClr val="4A6717"/>
                </a:solidFill>
              </a:rPr>
              <a:t>school of hard knocks</a:t>
            </a:r>
            <a:r>
              <a:rPr lang="en-US" dirty="0" smtClean="0">
                <a:solidFill>
                  <a:schemeClr val="accent6"/>
                </a:solidFill>
              </a:rPr>
              <a:t>” 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Young 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ministers </a:t>
            </a:r>
            <a:r>
              <a:rPr lang="en-US" i="1" dirty="0" smtClean="0">
                <a:solidFill>
                  <a:schemeClr val="accent5">
                    <a:lumMod val="75000"/>
                  </a:schemeClr>
                </a:solidFill>
              </a:rPr>
              <a:t>should take advantage of every opportunity. </a:t>
            </a:r>
            <a:endParaRPr lang="en-US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573867"/>
            <a:ext cx="28067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29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0233"/>
            <a:ext cx="8229600" cy="1600200"/>
          </a:xfrm>
        </p:spPr>
        <p:txBody>
          <a:bodyPr/>
          <a:lstStyle/>
          <a:p>
            <a:r>
              <a:rPr lang="en-US" dirty="0" smtClean="0"/>
              <a:t>The Pastor’s Character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3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03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133" y="457191"/>
            <a:ext cx="8737600" cy="1600200"/>
          </a:xfrm>
        </p:spPr>
        <p:txBody>
          <a:bodyPr/>
          <a:lstStyle/>
          <a:p>
            <a:r>
              <a:rPr lang="en-US" dirty="0" smtClean="0"/>
              <a:t>Pastors Training Never Completed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752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Should be clear, a pastor’s training is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never complete</a:t>
            </a:r>
            <a:r>
              <a:rPr lang="en-US" dirty="0" smtClean="0">
                <a:solidFill>
                  <a:schemeClr val="accent6"/>
                </a:solidFill>
              </a:rPr>
              <a:t>; pastoring is merely the </a:t>
            </a:r>
            <a:r>
              <a:rPr lang="en-US" dirty="0" smtClean="0">
                <a:solidFill>
                  <a:srgbClr val="4A6717"/>
                </a:solidFill>
              </a:rPr>
              <a:t>beginning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0" indent="0">
              <a:buNone/>
            </a:pPr>
            <a:endParaRPr lang="en-US" sz="16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No matter how many </a:t>
            </a:r>
            <a:r>
              <a:rPr lang="en-US" dirty="0" smtClean="0">
                <a:solidFill>
                  <a:srgbClr val="4A6717"/>
                </a:solidFill>
              </a:rPr>
              <a:t>years</a:t>
            </a:r>
            <a:r>
              <a:rPr lang="en-US" dirty="0" smtClean="0">
                <a:solidFill>
                  <a:schemeClr val="accent6"/>
                </a:solidFill>
              </a:rPr>
              <a:t> of experience, each experience will be a school of learning to the </a:t>
            </a:r>
            <a:r>
              <a:rPr lang="en-US" dirty="0" smtClean="0">
                <a:solidFill>
                  <a:srgbClr val="4A6717"/>
                </a:solidFill>
              </a:rPr>
              <a:t>dedicated</a:t>
            </a:r>
            <a:r>
              <a:rPr lang="en-US" dirty="0" smtClean="0">
                <a:solidFill>
                  <a:schemeClr val="accent6"/>
                </a:solidFill>
              </a:rPr>
              <a:t> pastor. </a:t>
            </a:r>
          </a:p>
          <a:p>
            <a:endParaRPr lang="en-US" sz="1600" b="1" i="1" dirty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His entire ministry will prove to be one continuous school of training to him. This will not be completed until he is called to higher service. 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505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4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124"/>
            <a:ext cx="8229600" cy="1600200"/>
          </a:xfrm>
        </p:spPr>
        <p:txBody>
          <a:bodyPr/>
          <a:lstStyle/>
          <a:p>
            <a:r>
              <a:rPr lang="en-US" dirty="0" smtClean="0"/>
              <a:t>Two Elements of Preaching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4453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Truth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Personality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A preacher can never preach a stronger message than that which he lives. His very character and soul speaks to his people in every message that he delivers. 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4387"/>
            <a:ext cx="8229600" cy="909138"/>
          </a:xfrm>
        </p:spPr>
        <p:txBody>
          <a:bodyPr/>
          <a:lstStyle/>
          <a:p>
            <a:r>
              <a:rPr lang="en-US" dirty="0" smtClean="0"/>
              <a:t>Describing Pastoral Character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75923"/>
            <a:ext cx="4893733" cy="41571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In the ministry “to be” is more important and will carry greater influences </a:t>
            </a:r>
            <a:r>
              <a:rPr lang="en-US" b="1" dirty="0" smtClean="0">
                <a:solidFill>
                  <a:srgbClr val="4A6717"/>
                </a:solidFill>
              </a:rPr>
              <a:t>than </a:t>
            </a:r>
            <a:r>
              <a:rPr lang="en-US" b="1" dirty="0" smtClean="0">
                <a:solidFill>
                  <a:srgbClr val="4A6717"/>
                </a:solidFill>
              </a:rPr>
              <a:t>“to do”. </a:t>
            </a:r>
            <a:endParaRPr lang="en-US" dirty="0"/>
          </a:p>
          <a:p>
            <a:pPr marL="0" indent="0" algn="ctr">
              <a:buNone/>
            </a:pPr>
            <a:endParaRPr lang="en-US" sz="2000" b="1" dirty="0" smtClean="0">
              <a:solidFill>
                <a:srgbClr val="4A6717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758085"/>
                </a:solidFill>
              </a:rPr>
              <a:t>The following provides a partial list of qualities describing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character</a:t>
            </a:r>
            <a:r>
              <a:rPr lang="en-US" dirty="0" smtClean="0">
                <a:solidFill>
                  <a:srgbClr val="758085"/>
                </a:solidFill>
              </a:rPr>
              <a:t> of a pastor, taken from </a:t>
            </a:r>
            <a:r>
              <a:rPr lang="en-US" i="1" dirty="0" smtClean="0">
                <a:solidFill>
                  <a:srgbClr val="758085"/>
                </a:solidFill>
              </a:rPr>
              <a:t>Making Full Proof of Our Ministry </a:t>
            </a:r>
            <a:r>
              <a:rPr lang="en-US" dirty="0" smtClean="0">
                <a:solidFill>
                  <a:srgbClr val="758085"/>
                </a:solidFill>
              </a:rPr>
              <a:t>by Ralph V. Reynolds:</a:t>
            </a:r>
            <a:endParaRPr lang="en-US" dirty="0">
              <a:solidFill>
                <a:srgbClr val="75808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99836">
            <a:off x="5592233" y="2277521"/>
            <a:ext cx="2566360" cy="34798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Must be a </a:t>
            </a:r>
            <a:r>
              <a:rPr lang="en-US" sz="2400" b="1" dirty="0" smtClean="0">
                <a:solidFill>
                  <a:srgbClr val="4A6717"/>
                </a:solidFill>
              </a:rPr>
              <a:t>Christian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Must be a </a:t>
            </a:r>
            <a:r>
              <a:rPr lang="en-US" sz="2400" b="1" dirty="0" smtClean="0">
                <a:solidFill>
                  <a:srgbClr val="4A6717"/>
                </a:solidFill>
              </a:rPr>
              <a:t>gentleman.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Must be an</a:t>
            </a:r>
            <a:r>
              <a:rPr lang="en-US" sz="2400" b="1" dirty="0" smtClean="0">
                <a:solidFill>
                  <a:srgbClr val="4A6717"/>
                </a:solidFill>
              </a:rPr>
              <a:t> individual</a:t>
            </a:r>
            <a:r>
              <a:rPr lang="en-US" sz="2400" dirty="0" smtClean="0"/>
              <a:t>. 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Must be an </a:t>
            </a:r>
            <a:r>
              <a:rPr lang="en-US" sz="2400" b="1" dirty="0" smtClean="0">
                <a:solidFill>
                  <a:srgbClr val="4A6717"/>
                </a:solidFill>
              </a:rPr>
              <a:t>example</a:t>
            </a:r>
            <a:r>
              <a:rPr lang="en-US" sz="2400" dirty="0" smtClean="0"/>
              <a:t>.</a:t>
            </a:r>
            <a:endParaRPr lang="en-US" sz="2400" dirty="0" smtClean="0">
              <a:solidFill>
                <a:schemeClr val="accent6"/>
              </a:solidFill>
            </a:endParaRPr>
          </a:p>
          <a:p>
            <a:pPr marL="1314450" lvl="2" indent="-457200"/>
            <a:r>
              <a:rPr lang="en-US" sz="2400" dirty="0" smtClean="0">
                <a:solidFill>
                  <a:schemeClr val="accent6"/>
                </a:solidFill>
              </a:rPr>
              <a:t>(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1 Timothy 4:12; Titus 2:7; 1 Peter 5:3</a:t>
            </a:r>
            <a:r>
              <a:rPr lang="en-US" sz="2400" dirty="0" smtClean="0">
                <a:solidFill>
                  <a:schemeClr val="accent6"/>
                </a:solidFill>
              </a:rPr>
              <a:t>)</a:t>
            </a:r>
            <a:endParaRPr lang="en-US" sz="2400" dirty="0" smtClean="0"/>
          </a:p>
          <a:p>
            <a:pPr marL="914400" lvl="1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0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5"/>
            </a:pPr>
            <a:r>
              <a:rPr lang="en-US" sz="2400" dirty="0" smtClean="0"/>
              <a:t>Must be a </a:t>
            </a:r>
            <a:r>
              <a:rPr lang="en-US" sz="2400" b="1" dirty="0" smtClean="0">
                <a:solidFill>
                  <a:srgbClr val="4A6717"/>
                </a:solidFill>
              </a:rPr>
              <a:t>leader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+mj-lt"/>
              <a:buAutoNum type="arabicPeriod" startAt="5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5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dignity</a:t>
            </a:r>
            <a:r>
              <a:rPr lang="en-US" sz="2400" dirty="0" smtClean="0">
                <a:solidFill>
                  <a:srgbClr val="4A6717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rgbClr val="4A6717"/>
                </a:solidFill>
              </a:rPr>
              <a:t>gravity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+mj-lt"/>
              <a:buAutoNum type="arabicPeriod" startAt="5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5"/>
            </a:pPr>
            <a:r>
              <a:rPr lang="en-US" sz="2400" dirty="0" smtClean="0"/>
              <a:t>Must have a </a:t>
            </a:r>
            <a:r>
              <a:rPr lang="en-US" sz="2400" b="1" dirty="0" smtClean="0">
                <a:solidFill>
                  <a:srgbClr val="4A6717"/>
                </a:solidFill>
              </a:rPr>
              <a:t>great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4A6717"/>
                </a:solidFill>
              </a:rPr>
              <a:t>love for souls</a:t>
            </a:r>
            <a:r>
              <a:rPr lang="en-US" sz="2400" dirty="0" smtClean="0"/>
              <a:t>.</a:t>
            </a:r>
          </a:p>
          <a:p>
            <a:pPr marL="914400" lvl="1" indent="-457200">
              <a:buFont typeface="+mj-lt"/>
              <a:buAutoNum type="arabicPeriod" startAt="5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5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deep convictions </a:t>
            </a:r>
            <a:r>
              <a:rPr lang="en-US" sz="2400" dirty="0" smtClean="0"/>
              <a:t>and </a:t>
            </a:r>
            <a:r>
              <a:rPr lang="en-US" sz="2400" b="1" dirty="0" smtClean="0">
                <a:solidFill>
                  <a:srgbClr val="4A6717"/>
                </a:solidFill>
              </a:rPr>
              <a:t>singleness of purpose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1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3875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9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courage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endParaRPr lang="en-US" sz="2400" dirty="0"/>
          </a:p>
          <a:p>
            <a:pPr marL="914400" lvl="1" indent="-457200">
              <a:buFont typeface="+mj-lt"/>
              <a:buAutoNum type="arabicPeriod" startAt="9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faith</a:t>
            </a:r>
            <a:r>
              <a:rPr lang="en-US" sz="2400" dirty="0" smtClean="0"/>
              <a:t>.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9"/>
            </a:pPr>
            <a:r>
              <a:rPr lang="en-US" sz="2400" dirty="0" smtClean="0"/>
              <a:t>Must be a </a:t>
            </a:r>
            <a:r>
              <a:rPr lang="en-US" sz="2400" b="1" dirty="0" smtClean="0">
                <a:solidFill>
                  <a:srgbClr val="4A6717"/>
                </a:solidFill>
              </a:rPr>
              <a:t>separated</a:t>
            </a:r>
            <a:r>
              <a:rPr lang="en-US" sz="2400" dirty="0" smtClean="0"/>
              <a:t> man. </a:t>
            </a:r>
          </a:p>
          <a:p>
            <a:pPr marL="1314450" lvl="2" indent="-457200"/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4A6717"/>
                </a:solidFill>
              </a:rPr>
              <a:t>II Corinthians 6:17; Acts 13:2</a:t>
            </a:r>
            <a:r>
              <a:rPr lang="en-US" sz="2400" dirty="0" smtClean="0"/>
              <a:t>)</a:t>
            </a:r>
          </a:p>
          <a:p>
            <a:pPr marL="857250" lvl="2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2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holiness</a:t>
            </a:r>
            <a:r>
              <a:rPr lang="en-US" sz="2400" dirty="0" smtClean="0"/>
              <a:t>.</a:t>
            </a:r>
          </a:p>
          <a:p>
            <a:pPr marL="1314450" lvl="2" indent="-457200"/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4A6717"/>
                </a:solidFill>
              </a:rPr>
              <a:t>I Timothy 3:2; I Timothy 5:22</a:t>
            </a:r>
            <a:r>
              <a:rPr lang="en-US" sz="2400" dirty="0" smtClean="0"/>
              <a:t>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12253">
            <a:off x="5280471" y="1866819"/>
            <a:ext cx="3492500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3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13"/>
            </a:pPr>
            <a:r>
              <a:rPr lang="en-US" sz="2400" dirty="0" smtClean="0"/>
              <a:t>Must be </a:t>
            </a:r>
            <a:r>
              <a:rPr lang="en-US" sz="2400" b="1" dirty="0" smtClean="0">
                <a:solidFill>
                  <a:srgbClr val="4A6717"/>
                </a:solidFill>
              </a:rPr>
              <a:t>filled</a:t>
            </a:r>
            <a:r>
              <a:rPr lang="en-US" sz="2400" dirty="0" smtClean="0"/>
              <a:t> with </a:t>
            </a:r>
            <a:r>
              <a:rPr lang="en-US" sz="2400" dirty="0" smtClean="0">
                <a:solidFill>
                  <a:schemeClr val="accent6"/>
                </a:solidFill>
              </a:rPr>
              <a:t>the</a:t>
            </a:r>
            <a:r>
              <a:rPr lang="en-US" sz="2400" b="1" dirty="0" smtClean="0">
                <a:solidFill>
                  <a:srgbClr val="4A6717"/>
                </a:solidFill>
              </a:rPr>
              <a:t> Holy Ghost</a:t>
            </a:r>
            <a:r>
              <a:rPr lang="en-US" sz="2400" dirty="0" smtClean="0"/>
              <a:t>. </a:t>
            </a:r>
          </a:p>
          <a:p>
            <a:pPr marL="914400" lvl="1" indent="-457200">
              <a:buFont typeface="+mj-lt"/>
              <a:buAutoNum type="arabicPeriod" startAt="13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3"/>
            </a:pPr>
            <a:r>
              <a:rPr lang="en-US" sz="2400" dirty="0" smtClean="0"/>
              <a:t>Must be a man of great </a:t>
            </a:r>
            <a:r>
              <a:rPr lang="en-US" sz="2400" b="1" dirty="0" smtClean="0">
                <a:solidFill>
                  <a:srgbClr val="4A6717"/>
                </a:solidFill>
              </a:rPr>
              <a:t>patience</a:t>
            </a:r>
            <a:r>
              <a:rPr lang="en-US" sz="2400" dirty="0" smtClean="0"/>
              <a:t>. </a:t>
            </a:r>
          </a:p>
          <a:p>
            <a:pPr marL="914400" lvl="1" indent="-457200">
              <a:buFont typeface="+mj-lt"/>
              <a:buAutoNum type="arabicPeriod" startAt="13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3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discretion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4A6717"/>
                </a:solidFill>
              </a:rPr>
              <a:t>prudence</a:t>
            </a:r>
            <a:r>
              <a:rPr lang="en-US" sz="2400" dirty="0" smtClean="0"/>
              <a:t>. </a:t>
            </a:r>
          </a:p>
          <a:p>
            <a:pPr marL="1314450" lvl="2" indent="-457200"/>
            <a:r>
              <a:rPr lang="en-US" sz="2400" dirty="0" smtClean="0"/>
              <a:t>(</a:t>
            </a:r>
            <a:r>
              <a:rPr lang="en-US" sz="2400" dirty="0" smtClean="0">
                <a:solidFill>
                  <a:srgbClr val="4A6717"/>
                </a:solidFill>
              </a:rPr>
              <a:t>Proverbs 11:30</a:t>
            </a:r>
            <a:r>
              <a:rPr lang="en-US" sz="2400" dirty="0" smtClean="0"/>
              <a:t>)</a:t>
            </a:r>
          </a:p>
          <a:p>
            <a:pPr marL="914400" lvl="1" indent="-457200">
              <a:buFont typeface="+mj-lt"/>
              <a:buAutoNum type="arabicPeriod" startAt="13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3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humility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07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Character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101607" y="1828797"/>
            <a:ext cx="8449733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17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absolute integrity</a:t>
            </a:r>
            <a:r>
              <a:rPr lang="en-US" sz="2400" dirty="0" smtClean="0"/>
              <a:t> and </a:t>
            </a:r>
            <a:r>
              <a:rPr lang="en-US" sz="2400" b="1" dirty="0" smtClean="0">
                <a:solidFill>
                  <a:srgbClr val="4A6717"/>
                </a:solidFill>
              </a:rPr>
              <a:t>unquestioned honesty</a:t>
            </a:r>
            <a:r>
              <a:rPr lang="en-US" sz="2400" dirty="0" smtClean="0"/>
              <a:t>. </a:t>
            </a:r>
          </a:p>
          <a:p>
            <a:pPr marL="457200" lvl="1" indent="0">
              <a:buNone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7"/>
            </a:pPr>
            <a:r>
              <a:rPr lang="en-US" sz="2400" dirty="0" smtClean="0"/>
              <a:t>Must be a </a:t>
            </a:r>
            <a:r>
              <a:rPr lang="en-US" sz="2400" b="1" dirty="0" smtClean="0">
                <a:solidFill>
                  <a:srgbClr val="4A6717"/>
                </a:solidFill>
              </a:rPr>
              <a:t>constant student</a:t>
            </a:r>
            <a:r>
              <a:rPr lang="en-US" sz="2400" dirty="0" smtClean="0"/>
              <a:t>. </a:t>
            </a:r>
          </a:p>
          <a:p>
            <a:pPr marL="914400" lvl="1" indent="-457200">
              <a:buFont typeface="+mj-lt"/>
              <a:buAutoNum type="arabicPeriod" startAt="17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7"/>
            </a:pPr>
            <a:r>
              <a:rPr lang="en-US" sz="2400" dirty="0" smtClean="0"/>
              <a:t>Must be </a:t>
            </a:r>
            <a:r>
              <a:rPr lang="en-US" sz="2400" b="1" dirty="0" smtClean="0">
                <a:solidFill>
                  <a:srgbClr val="4A6717"/>
                </a:solidFill>
              </a:rPr>
              <a:t>industrious</a:t>
            </a:r>
            <a:r>
              <a:rPr lang="en-US" sz="2400" dirty="0" smtClean="0"/>
              <a:t>. </a:t>
            </a:r>
          </a:p>
          <a:p>
            <a:pPr marL="914400" lvl="1" indent="-457200">
              <a:buFont typeface="+mj-lt"/>
              <a:buAutoNum type="arabicPeriod" startAt="17"/>
            </a:pPr>
            <a:endParaRPr lang="en-US" sz="2400" dirty="0" smtClean="0"/>
          </a:p>
          <a:p>
            <a:pPr marL="914400" lvl="1" indent="-457200">
              <a:buFont typeface="+mj-lt"/>
              <a:buAutoNum type="arabicPeriod" startAt="17"/>
            </a:pPr>
            <a:r>
              <a:rPr lang="en-US" sz="2400" dirty="0" smtClean="0"/>
              <a:t>Must be a man of </a:t>
            </a:r>
            <a:r>
              <a:rPr lang="en-US" sz="2400" b="1" dirty="0" smtClean="0">
                <a:solidFill>
                  <a:srgbClr val="4A6717"/>
                </a:solidFill>
              </a:rPr>
              <a:t>order</a:t>
            </a:r>
            <a:r>
              <a:rPr lang="en-US" sz="2400" dirty="0" smtClean="0"/>
              <a:t>.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61605">
            <a:off x="5325385" y="2700872"/>
            <a:ext cx="3492500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3 &amp; 4: </a:t>
            </a:r>
            <a:r>
              <a:rPr lang="en-US" dirty="0"/>
              <a:t>The </a:t>
            </a:r>
            <a:r>
              <a:rPr lang="en-US" dirty="0" smtClean="0"/>
              <a:t>Pastor’s Character and Training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70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5525</TotalTime>
  <Words>1103</Words>
  <Application>Microsoft Macintosh PowerPoint</Application>
  <PresentationFormat>On-screen Show (4:3)</PresentationFormat>
  <Paragraphs>159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Executive</vt:lpstr>
      <vt:lpstr>Pastoral Studies</vt:lpstr>
      <vt:lpstr>The Pastor’s Character</vt:lpstr>
      <vt:lpstr>Two Elements of Preaching</vt:lpstr>
      <vt:lpstr>Describing Pastoral Character</vt:lpstr>
      <vt:lpstr>The Pastor’s Character</vt:lpstr>
      <vt:lpstr>The Pastor’s Character</vt:lpstr>
      <vt:lpstr>The Pastor’s Character</vt:lpstr>
      <vt:lpstr>The Pastor’s Character</vt:lpstr>
      <vt:lpstr>The Pastor’s Character</vt:lpstr>
      <vt:lpstr>The Pastor’s Character</vt:lpstr>
      <vt:lpstr>End of Lesson 3</vt:lpstr>
      <vt:lpstr>The Pastor’s Training</vt:lpstr>
      <vt:lpstr>The Pastor’s Training</vt:lpstr>
      <vt:lpstr>Laboring in Ministry</vt:lpstr>
      <vt:lpstr>Pastor’s Training Beings at Home Church</vt:lpstr>
      <vt:lpstr>Attending Spiritual Pentecostal Bible College</vt:lpstr>
      <vt:lpstr>Enrolling in Correspondence Bible Course</vt:lpstr>
      <vt:lpstr>The School of Experience</vt:lpstr>
      <vt:lpstr>The School of Experience Continued</vt:lpstr>
      <vt:lpstr>Pastors Training Never Completed</vt:lpstr>
      <vt:lpstr>End of Lesson 4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76</cp:revision>
  <cp:lastPrinted>2012-04-26T22:00:02Z</cp:lastPrinted>
  <dcterms:created xsi:type="dcterms:W3CDTF">2012-04-21T00:47:00Z</dcterms:created>
  <dcterms:modified xsi:type="dcterms:W3CDTF">2012-04-30T15:14:37Z</dcterms:modified>
</cp:coreProperties>
</file>