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19"/>
  </p:notesMasterIdLst>
  <p:handoutMasterIdLst>
    <p:handoutMasterId r:id="rId20"/>
  </p:handoutMasterIdLst>
  <p:sldIdLst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6" r:id="rId13"/>
    <p:sldId id="283" r:id="rId14"/>
    <p:sldId id="284" r:id="rId15"/>
    <p:sldId id="285" r:id="rId16"/>
    <p:sldId id="287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342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9BDA-BD19-4064-BF2C-14D89FF3C190}" type="datetimeFigureOut">
              <a:rPr lang="en-US" smtClean="0"/>
              <a:t>9/28/2013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8E8E-C91D-44A0-93D6-1E4294D2C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DF147-A9B1-468D-860B-052CCDB90DB6}" type="datetimeFigureOut">
              <a:rPr lang="en-US" smtClean="0"/>
              <a:t>9/28/2013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8310F-3F7A-4A9C-892D-242CD6C38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54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8310F-3F7A-4A9C-892D-242CD6C380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0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C3B0C-DDAB-42F4-8C24-B1FE6CABC65D}" type="datetime1">
              <a:rPr lang="en-US" smtClean="0"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C6A-E15D-42F1-AAF6-839123805FBB}" type="datetime1">
              <a:rPr lang="en-US" smtClean="0"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4DB9-A473-442C-B086-D1F93506A4BE}" type="datetime1">
              <a:rPr lang="en-US" smtClean="0"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9991-E95B-472C-BB57-B5B9032A924B}" type="datetime1">
              <a:rPr lang="en-US" smtClean="0"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7AFD-ABC7-4364-90EF-95B15C8A323B}" type="datetime1">
              <a:rPr lang="en-US" smtClean="0"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4589463"/>
            <a:ext cx="10128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709738"/>
            <a:ext cx="1012825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AE068-E05A-439C-97F8-45AC8119FCD5}" type="datetime1">
              <a:rPr lang="en-US" smtClean="0"/>
              <a:t>9/28/2013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111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296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825" y="365125"/>
            <a:ext cx="10134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03B3-DEE5-43F8-925B-912AA65DCD81}" type="datetime1">
              <a:rPr lang="en-US" smtClean="0"/>
              <a:t>9/28/2013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9832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9832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4454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4454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454" y="274638"/>
            <a:ext cx="1012299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0C9F-8B7D-49D2-9820-A92EA66BAD43}" type="datetime1">
              <a:rPr lang="en-US" smtClean="0"/>
              <a:t>9/28/2013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4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059C-4DF7-43AB-9953-A9E9C32BDFAB}" type="datetime1">
              <a:rPr lang="en-US" smtClean="0"/>
              <a:t>9/28/2013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3EC7-B7A8-467B-A043-A6BA6621D453}" type="datetime1">
              <a:rPr lang="en-US" smtClean="0"/>
              <a:t>9/28/2013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1619" y="987425"/>
            <a:ext cx="59436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913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6EBB-3674-4C80-A7FF-3B979F5315DA}" type="datetime1">
              <a:rPr lang="en-US" smtClean="0"/>
              <a:t>9/28/2013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6249" y="987425"/>
            <a:ext cx="59436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2767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767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3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248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79F0484A-F300-4B64-A3A1-4509DE43DA60}" type="datetime1">
              <a:rPr lang="en-US" smtClean="0"/>
              <a:t>9/28/2013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7644" y="6356350"/>
            <a:ext cx="5926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85938" y="6356350"/>
            <a:ext cx="767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842422B5-12DA-40CC-AE4D-EB9F47245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825625"/>
            <a:ext cx="1013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9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cap="none" spc="0">
          <a:ln w="0">
            <a:solidFill>
              <a:schemeClr val="accent1">
                <a:lumMod val="75000"/>
              </a:schemeClr>
            </a:solidFill>
          </a:ln>
          <a:solidFill>
            <a:schemeClr val="accent6"/>
          </a:solidFill>
          <a:effectLst>
            <a:outerShdw blurRad="38100" dist="25400" dir="5400000" algn="ctr" rotWithShape="0">
              <a:srgbClr val="6E747A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4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0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0" pos="768" userDrawn="1">
          <p15:clr>
            <a:srgbClr val="F26B43"/>
          </p15:clr>
        </p15:guide>
        <p15:guide id="0" pos="7152" userDrawn="1">
          <p15:clr>
            <a:srgbClr val="F26B43"/>
          </p15:clr>
        </p15:guide>
        <p15:guide id="1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gif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 trans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87" y="428972"/>
            <a:ext cx="5044360" cy="20761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3867" y="6367009"/>
            <a:ext cx="7379436" cy="490991"/>
          </a:xfrm>
        </p:spPr>
        <p:txBody>
          <a:bodyPr>
            <a:noAutofit/>
          </a:bodyPr>
          <a:lstStyle/>
          <a:p>
            <a:pPr algn="l"/>
            <a:r>
              <a:rPr lang="en-US" sz="2500" dirty="0" smtClean="0"/>
              <a:t>Global University of Theological Studies</a:t>
            </a:r>
            <a:endParaRPr lang="en-US" sz="25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4214" y="421592"/>
            <a:ext cx="8913542" cy="1164771"/>
          </a:xfrm>
        </p:spPr>
        <p:txBody>
          <a:bodyPr>
            <a:noAutofit/>
          </a:bodyPr>
          <a:lstStyle/>
          <a:p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Major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World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Religions</a:t>
            </a:r>
            <a:endParaRPr lang="en-US" spc="300" dirty="0">
              <a:ln w="0">
                <a:solidFill>
                  <a:schemeClr val="accent1">
                    <a:lumMod val="75000"/>
                    <a:alpha val="68000"/>
                  </a:schemeClr>
                </a:solidFill>
              </a:ln>
              <a:solidFill>
                <a:schemeClr val="bg1"/>
              </a:solidFill>
              <a:effectLst>
                <a:glow rad="50800">
                  <a:schemeClr val="accent1">
                    <a:lumMod val="40000"/>
                    <a:lumOff val="6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79265" y="2657488"/>
            <a:ext cx="5199311" cy="824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Hinduism</a:t>
            </a:r>
          </a:p>
          <a:p>
            <a:pPr algn="r"/>
            <a:r>
              <a:rPr lang="en-US" sz="5400" b="1" spc="30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Part 5</a:t>
            </a:r>
            <a:endParaRPr lang="en-US" sz="5400" b="1" spc="300" dirty="0">
              <a:solidFill>
                <a:schemeClr val="bg2">
                  <a:lumMod val="10000"/>
                </a:schemeClr>
              </a:solidFill>
              <a:effectLst>
                <a:glow rad="88900">
                  <a:schemeClr val="accent1">
                    <a:satMod val="175000"/>
                    <a:alpha val="25000"/>
                  </a:schemeClr>
                </a:glow>
              </a:effectLst>
            </a:endParaRPr>
          </a:p>
        </p:txBody>
      </p:sp>
      <p:pic>
        <p:nvPicPr>
          <p:cNvPr id="1028" name="Picture 4" descr="http://upload.wikimedia.org/wikipedia/commons/thumb/d/df/Dharma_Wheel.svg/170px-Dharma_Wheel.svg.png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78" y="240631"/>
            <a:ext cx="1950974" cy="19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0.tqn.com/d/christianity/1/0/c/2/Christian_Cross.png"/>
          <p:cNvPicPr>
            <a:picLocks noChangeAspect="1" noChangeArrowheads="1"/>
          </p:cNvPicPr>
          <p:nvPr/>
        </p:nvPicPr>
        <p:blipFill rotWithShape="1">
          <a:blip r:embed="rId7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67" r="28548" b="57097"/>
          <a:stretch/>
        </p:blipFill>
        <p:spPr bwMode="auto">
          <a:xfrm>
            <a:off x="2383968" y="2000292"/>
            <a:ext cx="1839685" cy="244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biLevel thresh="7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63" y="2499928"/>
            <a:ext cx="1905000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80" y="4628440"/>
            <a:ext cx="1763509" cy="1763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5" y="4658407"/>
            <a:ext cx="2034948" cy="20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8</a:t>
            </a:r>
            <a:r>
              <a:rPr lang="en-US" dirty="0"/>
              <a:t>. List the four main branches of Hinduism.</a:t>
            </a:r>
          </a:p>
          <a:p>
            <a:pPr marL="457200" lvl="1" indent="0">
              <a:buNone/>
            </a:pPr>
            <a:r>
              <a:rPr lang="en-US" dirty="0"/>
              <a:t>A.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B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C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D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</a:t>
            </a:r>
            <a:r>
              <a:rPr lang="en-US" dirty="0"/>
              <a:t>. What is the basis of the divisions within Hinduism?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6" name="Picture 2" descr="http://blog.beliefnet.com/religion101/files/2012/11/Hindu-Sect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1" r="11398"/>
          <a:stretch/>
        </p:blipFill>
        <p:spPr bwMode="auto">
          <a:xfrm>
            <a:off x="8290875" y="2435927"/>
            <a:ext cx="3253563" cy="2238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dirty="0" smtClean="0"/>
              <a:t>10</a:t>
            </a:r>
            <a:r>
              <a:rPr lang="en-US" dirty="0"/>
              <a:t>. Who is Brahman? </a:t>
            </a:r>
            <a:endParaRPr lang="en-US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dirty="0" smtClean="0"/>
              <a:t>11</a:t>
            </a:r>
            <a:r>
              <a:rPr lang="en-US" dirty="0"/>
              <a:t>. List six Hindu gods or goddesses.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12</a:t>
            </a:r>
            <a:r>
              <a:rPr lang="en-US" dirty="0"/>
              <a:t>. How many Hindu gods and goddesses exist?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50" name="Picture 2" descr="http://us.123rf.com/400wm/400/400/mkistryn/mkistryn1110/mkistryn111000002/10774549-collage-with-hindu-gods--lakshmi-hanuman-shiva-parva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0019">
            <a:off x="7715324" y="542260"/>
            <a:ext cx="3810000" cy="381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52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13. Which gods form the Hindu “Trinity”?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14</a:t>
            </a:r>
            <a:r>
              <a:rPr lang="en-US" dirty="0"/>
              <a:t>. What is the </a:t>
            </a:r>
            <a:r>
              <a:rPr lang="en-US" dirty="0" err="1"/>
              <a:t>Tridevi</a:t>
            </a:r>
            <a:r>
              <a:rPr lang="en-US" dirty="0"/>
              <a:t>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</a:t>
            </a:r>
            <a:r>
              <a:rPr lang="en-US" dirty="0"/>
              <a:t>. Who forms the </a:t>
            </a:r>
            <a:r>
              <a:rPr lang="en-US" dirty="0" err="1"/>
              <a:t>Tridevi</a:t>
            </a:r>
            <a:r>
              <a:rPr lang="en-US" dirty="0"/>
              <a:t>?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3074" name="Picture 2" descr="http://i.ebayimg.com/t/Lord-Vishnu-Shiva-Brahma-Hindu-Tridev-POSTER-21-x31-2115-/00/s/Njg4WDEwMDU=/$(KGrHqJ,!rgF!6jS-r2wBQTIBpKiV!~~60_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4" y="3957536"/>
            <a:ext cx="3204313" cy="21896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16</a:t>
            </a:r>
            <a:r>
              <a:rPr lang="en-US" dirty="0"/>
              <a:t>. List </a:t>
            </a:r>
            <a:r>
              <a:rPr lang="en-US" dirty="0" smtClean="0"/>
              <a:t>and define the </a:t>
            </a:r>
            <a:r>
              <a:rPr lang="en-US" dirty="0"/>
              <a:t>four goals of every </a:t>
            </a:r>
            <a:r>
              <a:rPr lang="en-US" dirty="0" smtClean="0"/>
              <a:t>Hindu.</a:t>
            </a:r>
          </a:p>
          <a:p>
            <a:pPr marL="457200" lvl="1" indent="0">
              <a:buNone/>
            </a:pPr>
            <a:r>
              <a:rPr lang="en-US" dirty="0" smtClean="0"/>
              <a:t>A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B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C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D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17</a:t>
            </a:r>
            <a:r>
              <a:rPr lang="en-US" dirty="0"/>
              <a:t>. What determines one’s present status in life and also what his </a:t>
            </a:r>
            <a:r>
              <a:rPr lang="en-US" dirty="0" smtClean="0"/>
              <a:t>future existence </a:t>
            </a:r>
            <a:r>
              <a:rPr lang="en-US" dirty="0"/>
              <a:t>will be?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</p:spTree>
    <p:extLst>
      <p:ext uri="{BB962C8B-B14F-4D97-AF65-F5344CB8AC3E}">
        <p14:creationId xmlns:p14="http://schemas.microsoft.com/office/powerpoint/2010/main" val="69618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18. </a:t>
            </a:r>
            <a:r>
              <a:rPr lang="en-US" dirty="0"/>
              <a:t>A Hindu may be reborn into one of six realms. What are these realms?</a:t>
            </a:r>
          </a:p>
          <a:p>
            <a:pPr marL="457200" lvl="1" indent="0">
              <a:buNone/>
            </a:pPr>
            <a:r>
              <a:rPr lang="en-US" dirty="0"/>
              <a:t>A.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B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C. </a:t>
            </a:r>
          </a:p>
          <a:p>
            <a:pPr marL="457200" lvl="1" indent="0">
              <a:buNone/>
            </a:pPr>
            <a:r>
              <a:rPr lang="en-US" dirty="0" smtClean="0"/>
              <a:t>D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E</a:t>
            </a:r>
            <a:r>
              <a:rPr lang="en-US" dirty="0"/>
              <a:t>. </a:t>
            </a:r>
          </a:p>
          <a:p>
            <a:pPr marL="457200" lvl="1" indent="0">
              <a:buNone/>
            </a:pPr>
            <a:r>
              <a:rPr lang="en-US" dirty="0"/>
              <a:t>F.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4098" name="Picture 2" descr="http://harveyblackauthor.files.wordpress.com/2012/06/nepal-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572" y="2238987"/>
            <a:ext cx="5588810" cy="37258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08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37427" y="1301072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19. </a:t>
            </a:r>
            <a:r>
              <a:rPr lang="en-US" dirty="0"/>
              <a:t>What is Atman?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20</a:t>
            </a:r>
            <a:r>
              <a:rPr lang="en-US" dirty="0"/>
              <a:t>. What are </a:t>
            </a:r>
            <a:r>
              <a:rPr lang="en-US" dirty="0" err="1"/>
              <a:t>margas</a:t>
            </a:r>
            <a:r>
              <a:rPr lang="en-US" dirty="0"/>
              <a:t>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21</a:t>
            </a:r>
            <a:r>
              <a:rPr lang="en-US" dirty="0"/>
              <a:t>. What is yoga?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22</a:t>
            </a:r>
            <a:r>
              <a:rPr lang="en-US" dirty="0"/>
              <a:t>. What is a mantra?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23</a:t>
            </a:r>
            <a:r>
              <a:rPr lang="en-US" dirty="0"/>
              <a:t>. What are </a:t>
            </a:r>
            <a:r>
              <a:rPr lang="en-US" dirty="0" err="1"/>
              <a:t>murtis</a:t>
            </a:r>
            <a:r>
              <a:rPr lang="en-US" dirty="0"/>
              <a:t>?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122" name="Picture 2" descr="http://img2.imagesbn.com/p/9780198610267_p0_v1_s260x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455">
            <a:off x="8521878" y="845213"/>
            <a:ext cx="2855358" cy="43599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3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24. What are the primary holy writings of the Hindus?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25</a:t>
            </a:r>
            <a:r>
              <a:rPr lang="en-US" dirty="0"/>
              <a:t>. Describe Hindu worship.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sp>
        <p:nvSpPr>
          <p:cNvPr id="2" name="AutoShape 2" descr="data:image/jpeg;base64,/9j/4AAQSkZJRgABAQAAAQABAAD/2wCEAAkGBxQTEhUUEhQWFhUXGBoaFxgXFxgfGBscIBgaHR4cGBsdHCggHxslHBgYITEhJSkrLi4uHh8zODMsNygtLysBCgoKDg0OGxAQGy8kICYsLCw1MiwsLCwsLDQsLCwsLCwsLiwsLCwsLCwsLCwsLiwsLCw0LCwsLCwvLCwvLCwsLP/AABEIALEBHQMBIgACEQEDEQH/xAAbAAACAwEBAQAAAAAAAAAAAAAEBQIDBgABB//EAEEQAAIBAgQFAQQJAwIEBgMAAAECEQMhAAQSMQUTIkFRYTJCcYEGI1JikaGxwfAzctE04RRzgvEVJENTsrNjksL/xAAaAQADAQEBAQAAAAAAAAAAAAABAgMABAUG/8QANBEAAQMCAwUGBgICAwAAAAAAAQACEQMhEjFBBCJRYfATMnGBkbEjM6HB0eFC8QUUJDRy/9oADAMBAAIRAxEAPwA7gXFVqrEwfGGrMfwx8p4dn2puCp2/PH0rhecWtTDqR6+hx8VtdB1IyMl9Xmig+JBsRjHDHAXFGFGvSDQSJ0mR8f55wlz2pnZaZZzZoaAq/wBrbhgRtfwcPyuBuIUNVNgQTbZd/gMWo1i03SuaCqspmyRodlNRQNWnAWZyulywAIaSSxOlf+nue+KaGV0kbofaWmL1O83O4Pi+GtMhllhE7hh+oxR57N2JuRWABCXUK7LJEQxks5Cg/wBoHbBg+sBUiCOx/Yg3Hwwt4llDrENqB2DqDSUWmT58Yt4TmVQBSWIJI1kdIMwFBkwJmJw72AtxtzWBixSlKTo94BU9B6i25kBYuCe/ruYxoKHEJSXQgiJFiRPex2xbn6A6nVAamkwdifAnGco5ZllUDcwADWXlIgnS1gZv4na+HGDaGybEIi1k0zuUSWJ6FmWbVZp7QTG/eLYIyPEASEYEKf6bN74j9fTxj1HWtSuFY9wdgw7HxBwKuS0adQBqNJUANylaLQBt8fjidnNwvzCUtgyEVn8qQv1YCm4MQI9fXC3h+YcMWUApPUwPSfvL+42th4KwCfWRqAlgJMT8pjC3i2XBSnyl8wFkC/qLD523wtF1sDhnqjzReZqA02dTfTuD29PHxwvy40gVGZwWEusAmPWO/ra2PMirUiFBLL79ulSfHkSbj9MMc5QVhqiSBb1Pb08b4Py93Q6/ZZzJur8pnS57FTsQb/Bgbg4W18ppZi+op2QXnvI7x88Qp1RROoh9be0G8d9hGqO3fDLnU66HSQ0jz/CMKQabpaN0pIBHNVcO4ornQd+33h/nyN8UZ3JfWa2LMgEhIGmdoH44obKmlJXSGES7yT6Bfl3xKrXqEinKvq390xE7Tceow4ZDsVM2Q5FSyvEypjllKQMSSDB3uJsvrg3M0QwLIbEyR2P+2Kzw2CYAKRYSbt9709MdkqvL6XKgT0gwDHwxN+E7zM0wkWKXVWcOAFQgC8bD1B3Bw2XNJUWFcTG4ItiOYyat/buQLAn1wmp12LqFQaVO4iw9CYv2K4cAVRwhHJdWZlcqJFiQoEyfDAj85wXRztMKqk3Hb18fjaMMq1MOv8/DCjM0HEIoUjuIgCb9Xn5XwzXtqWNilgsVOfmmAVtPxmb9/PocecKzReUcxGwBg3vP88YOVUKABlLDpEkxPg+uEbcOdTrmGE7eyL7GbwQNsVZhc0tNijmVqkMDHobAHDc5rEGzCx/njBoxwPaWuIKpAXMcVMcWYgwxgsuBwfwhvb+X74XjB/Dfe+X74tQtUHXFTqCWr4sK5UxUsfP+fGNT9FeNcl4Yyje1/kYR/SHJtSAi4JgmAST64V5aqUuDsYK9x8MfSvpMr0/FSa/A7CV91sQGFwe4/bHoGMZ9C/pAGApMek+yT2Pg+mNmZx8rtFF1F+Fy6QZUlx66yMRGJjHPKyrakPAnz3xnalSpAIqK7LZhI0bweYTtPYDY+cac4W8XymtRChgDJXXo+cwQY8HHTs1QB0OSO5L1cvTNIIQuhhGkHp+A+eAjlQlMItMAuIYO1iALyb/KPyxFKpleYadOmVB5Z0ktfewEH4ThpSrCoupDYg7jv6/Dxihmmb3Erd5LOE54grTqwCwmmSwLER7J9Y/EDyDgrPcNUpCAe1qgkgEncki/fANbJhZpgCmtjr0SXY36AIiDH4gDBuX4kfepuFEdTAfiRvHrGDUBxY6fXXBZvApHlSUcmmL7VKaiEETuzR1jz3/PDzIOHpmH1TMNAkT2PqPlj3OZIWaelZOgAQTvJ8nHmUquXnSopRIaRJvvHjGqVBUbIz6snFrFKuSCzOjlXp2aq0qoAPshfeG/6zh5SzasikAuCdJhT+m4E/tivjCjl6joheqHBKm3ePjaMLaRKrTqOxDBToSnJEW6S1yew8CfTBgVmgnw66spd0r3iuRZmAQMUiCBIAB3Mg73O89/XE8jWRQE160mFJIkEbKx8+MMuF1kdS6SC3tL3U+COxvgDN5IapqKJghVWAGuPa8ybwdoOMKk/DfoqNOoXcTy8nXpZ5gBRtO8v6DfbFdE0w+tqo1JZlUKAJ3DDeJjcxjkzjo0Fk/5d9UD7x3aO0YnxBUOlwupT2VblvvMNljDNxAYXZckrmwZCZVirkLMN7Qj/fcYU5igKbCpULzJ5akswBi5JAMA+NsE0KoonSSWvcAdNMRYSe3x8jthlXpB1IvfwY9YnEA40jH8SsRiQuVzodZPSR7QP828EYW53JdQqxqAHULEHzMn4Y6tRVILai2yUtUmLWbvFvgPxwyyVOm1PSllG4m6mdvO+HtT3m5FYb1ig+H6xIqQFb2QT1Rex+WO4nw9DTjZRM99/wCb4jxaoKB1FWYkEIYkKe34nvi3JZ1tK84BSwsex9PQ+n642/8AMamkZFRyAYCCAEAGkSdXzwRxDKiokfP1sD+eJZhiB0iSe52+eBstxAAhHIJPcAhSfAOE3nHG0JnREJZy1onWwhfAS5A7sPPrvh0AtRRMHx/nEM/R1CwBPaf1wrpZvkkqQ7bEmJ+f+2LGazZHeCQNwobNZaqrgqwLDvcQJ2Yd8M1ztrdRHtx2+WCyq1UtBDAXxnKtB1aQNN9hPWBB6gdtt8OwiqIdYhbwWmXbHhGKqFcEb7b/AM9MeUM0ryB2/nfHIWOvZFSIwbw73vl++BYwbkB7Xy/fD0TvhK/JZDiWVDSPxHePP++MfneG6JIG2w7ep+Pxw94vlzSZpLKJXlsOYxAm4BMgiCbE9sVvVJA5qm8Q2ncTYsvuzj3NnxMaC0yCiQHLL5WuUaRJn5fiP3x9S+ivHRWUI7dYHSftD/IxguJcLvI+cfpgTh+bqUnDeyA1v8gYrtVBm1U7ZpGywwV9niMWI3bCrgXFRXS8axEj9/hhnTx8pUYabi1ysrBjioNox7GOIxOUqU8RyZkFNUABQEYKV3g3Fx2j8jgDIEUazKzVKjVGALSumYHugyLReI2xonE4zf0hFYFVo6F5gKliYaYtB/HHobNUNX4TsiFoAundamrQ0SVkiP5/DGEK5BwpesxZyek0yQSpvp0sYje3jF2TzPJjU5anMNqbU1Nj3ncpNr7SDh1Vpq9mEje+2BidQtmDqjE3VeSqh1DCYPkQfmMB8epnlypCspkGWAFtzpBm/YiMBcRzdamaipNtOiFBE2IQwTZhIuAfBw4yGdFQTBVgQHRvaUxMGO0GZxjSfSIqjJKXB0hKuH58I+gleU2k0xMlZAn00apAiYIjuMMeIZckqw5h0yulG02PeZ8gC+18UcjkTywS9QuZ02LGCoOkWG+IZPigSrym1CT3BhGPu6tipnpM+R4xVwLj2lIfvipzoVWAuWPMfW7kdZBBgTaRYkCYmCcPQNQ+IwPxFFA5nL5jICQAAW/6fXCThuZr1VepJam7EIjjRKR7rbhpJE3BgbYjg7duOYI1PsAjiw2Xmc4cJ5Z1CmdyblzEyu5Btc4L4PnqUShYmQrWMyLAkeDETg/O5deXJ1AIuoMDDCAZv3wn5XJ0AJLSWLGYAdmMFgJMm20W7Yq09rTgzKdpg3RD5Ag76dWoPBnWLXvYEzHw+WL8nmUQ6FPQOmSZ0tfpM3jxi6gUckyDYqb/ALedvywv4jkVWNQ1ITCqNUsTFqjT7Mif5GEaRU3HoOGG4THOZMPGwmzGASR4Hj44Eo5jlA9OkCegXd/UHv3x2TzYpFaNaoDUa62O3YEnc9vXBmap6Fd1EuV9flAHx7Yndu464OXNaxuFZUTWsXXYz3wizlFqjBajOae7W0gdwdUX7CLYjl8xWAUwza5AmwK3M9Vw4uIPtfLDlsqGRVv03+J+96emKx/rm5/SE4wgcrxFNMdZVbaypvHkjANTKHV1BmEyi6ulY94mMXZyjV1SXKhd2IjTJFlizg+o+eDKOaV1XQQybSDsb2I+WKdzeZec1gZsUryOeqszBmXpkwLiAdtQMg/Ed8WcQyDuQFUQT1PF9NrqezdsUZrh7cwjVCL30qDBNgrDvEzIwdwviasSmqSu5j2vUfph3nDv0wEwbIgoXK52nSlaasVUkMQGIUj08H0wTmyKg6TpkWcAEReYwTmsuTTIQtPYLpkn52wq4QakzcUwSWLgA6jMkAW0zhW4Xg1BmOJzSXBgoDLoVBZWCpOkmCS3qR2O9xjQiuog/a2Pn54oztDmWAAZTN5j4gg+m+FNLNVixSCzWDrphVHkN3MEf7Yo4dsOEIzC0q4NyPf5fvgGmLYMyXf5fvjjpfMWf3Upq5ZK5p1AxKrJAAsTbcHxhJmeGKweq3LCknSWDE+DIkDsY74N4ZnK3UZNVB7YZCrob9KD3rdj53w4Tl1lDDS43EjY+o3B9MdWN9A8vZVBDlh6lKpSA5kvInSB1IBNz5/H8cLc9l1I1ggr2P643T8NdVbS0sxF2Gw+EyQB2xkM3lXl6qlNIOmApAqN40k2Pacejs1ZrzIKDxaEJwHiTUXQgj03va8+mPqfD84tVA699/Q9wcfLzBJGnQw3Q2I/29cMuAcVai8bqdx59fiMS2/ZhWGICCPqg3JfTKbDEiMC5OsGEgyDtgucfNuBFljmonFdSnOLiMeAYUEhYFZbjGUAZAQiwCNTrqVgZtpBBZpExcXJ7Yv4GKqDl1DIE6GMBiPGmSYHY+O2HeZyqvGpVaNpAMfCRhZn8tTBNWpMLpaLbqbEWnci0jHpM2gVGCmejyWHFT4jw1KpSVEAnURZ/IEi8aoMTgSnRZW00VpryzJUuC1Rb2buDeZY2+BwfkuJI7lQTIupggMO+kkCY7x5GB87wrmVQxWmae5AU62e+7DZb9sam5zTgqWEWlI6MwiV4jSanr1gCShMwVOxBOwI84Az6ikBRUaxpsrKWaoZJuwuGMCHPefGPBnqikRpqQIaiiMKjCwDXACkD3TbcTtg7L5ZKlBDTbRK9LJ7SrM6ASJAG0W2w+EUbnKUskqnhecJmhVP1kH1MSbMwGnWFg+vjE+J8JVqaIWYx0gkKx6oHdYERuNsD56uQUp06nKBIQaNBctq06tB92Q86b7E2wYlV2+qZglZQHUqJVlnSG0nsbgrNpHpjOa5rhUbbWPuhOiV1eOMlQqQgpJClGYmswJ0q6D3gbeZ/LDXiOQFRCY6o6T1TvMWIMG4j1wLT4OKIeot6rkamVFlR35SdrSYvJvfbAWX4lUpoAxcUmELWqqAUcnZl3KbQ0D98MWB8Oo6fXr1PBYGLFB5TKVKJDKqJUIJ5CSdV93k2gWntPfbGqymYDjsCLMLGCNxbxgdslaV0io0BqgUSRaSJ/L5Yz+SrVxWJpw4H9SQVmNpJGkvpg6lsQRMCMZzf9kE2BHXpwVJiyZLw8e9qVmBFQlteoD3hvpuTHgE28E0s5TCBWaUIhTJ1EgbEb6++J5fMCojVaZ5kpASRv3BPabC+F4cZYK9UA1GEOzMNQiIVRs0TsDJ9cLepZ2Y064JclfVqcwaqKsWpto01CyqhgyxHeAcU5V6q1NIVm/9yWXSCYuhtfysW/U/KZ5qoUgabdSsrCQdmU+D6jb1xXnMqUXoOlQCe5EyZnvhQ6Nxw9fyiBqquJ0WrSunTpNi0wbbrpMgi2FvDsoaJUvNV1XSQigAX3N5LWIk332wyyVRzdtK04+0d/IntHnycTeijglDMmToa5O24O+GFQsHZnLl+ViAbhdX01QUdN+zRBI9QcK62T0RaWF0RLKPUT+eLKDiiWeo5AMRTMBtyJI7mD2wyVhUmBYiziIIPgz64Mmkbd36ItdOeaApZp/ZqBbi4VjqA8+vyxHjeXJVQAxS3SF1A3uDfeNjtvhfV4fBV9VRUU+8CWJvO4kJ2j0w7yXEA0iRb17efh64d4wEPZdMRiQeSqpSYhnAmNKEzo9JOCa2XIDtTN2M9VwPMD8cV1USqHUP0+/AFwb7/jt4x7RzQX6sqyiNKlouY2J+1hXSTiGeqQGLKqnxAJ0traCdTFbC/wCk+MPsiQQfl++Mvm6QdgqAh9XXBYGPRvZiLfyxmS4holKNNiq2MyBMmwJ3GKiiCQW5qbnWurKlQlWemHIJI6BDDoUSA3giL4XJTdX1CpdAAxCdTudqbCQH+MT64Z8FqlgTqqlbRzY1E3kiPd23wXUygLioZLKOm/SCdzHcxbE+2FNxYevFWwHNC5HioZhSqjRW7gAlJAmFbbFefoUTUVSdNQiEsSFJmGiNIbe5wC2Q1VFphFV41O5qFnH3lvAYn/thjVzaUpphmZhcu6l0pmABrYRFjFvN8Esa1005yy++tuS2M6rH5zhy1KhQZjmOkmo2iCoEeyR62i/fCc5g02KsCCNm+U39cfTMvk6dZVYrTaGYgp7BO2odz/N8ZjinCNaGUhUYhUVWBknuzmCIEmBGPQobW1xwP0togRqFd9GeN6TDHoO/gE9x6Y3VCqDb8Dj4m5qUidbEaWK2AN/B7G2N99G+KhkW/QYG96bfZJ+yTsextjm/yGwSO0ai12KxW0F8exiGVqah6jf19cW4+fcCCgoYHzWWVgQdiCDEg/EEbEbzvgs4804zXFpkLSsVxFKaaee9dqhOpFNUroBkBtVlEd2N5Pg4d8GzbWo1tPOVQbEHWv2x87H1vscMszl9Q6TpbbUACY7gT5/W+M7pXToo6MstNwA1SmwlvSSLRI1GSZIiDf1xUbtNODn7frkJU7tKMz9GtTJGXH9XU1WrUeeXAEaR8JsBaL4FyeYagXIU8hdRrnVqUOCJemxgtMkssASpi9i3yudpVxURWVtPS4kEQRvYkFTtPxGF+dyrI2ooKwlFo0AsKvkmTpNgxki0RIxqL86VQX9+h5BBw1CZ5SiNA6tczD21FTezD4i/m/fCLK5EkBadepFOS1WrJemwMMqExKx7QMrt3wdkc8Qx1vTamxgFH1Cmx/8ATc+vu7CZXuJs+kFBGVKlSlUqmmelEBJJNrjeB5/zgMc+nUwu/lll17LWIkInhufWskixUwyncH/BFwfEeuFGey4pRVdKZHMgF6pCqpDAESsLstoMknbbHjOVqFgzVcyqgCgrCAhGoCo5WTG+o/dHe7JHZ5V6Zp1IJUkhkJA7MpmxYWIBIxuz7J8t7pz/AFrHNbFI5oLJcWIqBKj0mFW9Lltqi10I37SGiNx8fc1wcCCLU0BJoqvSzXMtuW/tiLYrzuTamQ1OmvMfVrqqqTJi3UwhbHzAUbzOCOFZtoFOoymsFl1Xb5flgv3R2lI21H35eKowTYqscR5PVV0pTPsqqsW33aLAAb+POL89kVqw+lXaBp1E6QN5WNj3n0wNmOFf+YFUtWcE6gJHLU9576YA6Rv8MeZWuaVRkCfUyBZgSjmNkFwhJHwJ8HCloMPpneif1xn3WxcVVns9yvqy4BSDqap9YYAMlTGtTqNgZN4uMMcjmhmKUlWUG1wRPqs3g4uz+ULkNZgsQjRBINpb5m3kDxhZm8uky6q7d2quNAY30ICYBI8ekzjTTqsAA3kt2lEZ2kf/AGxUMjSsxYQTM2n/ACMDcHqs1RopwokFoAkzGkgSCR9oWv8AHBPDmpuGRTYGCs9SHxO/wxTncsABzELidNOmh6QB5BI1fC/5YzSINN2fXNE8VLiuS1PzFV2qRpBVgoX1adx37+MDZRlo1OXDsWN2ldMgSSEB6R8ABjuD1gWAVWX1AflMPK6tiDFv1wbnEIbUiAs1iYFvBNxIGGcS34Tso8EWAHeU87k0qrDCYuBOM/VySUyWZSFFgDdifC3kj0w3y2cRTpasrNN7AEfED4HBGcyge4MNEahEgenacJTqOpnC7LzVDEyEJkOIK3SVKsRswiR8djiupluX18vUxNlDWAA92e/74X0Mq1FuYWVaQmAQQzHYMRsDE7byMOqVdKyCNiO0g/j2xSoBTdLLtOaWMQS3htYtUurAiZaIB8BuxYXuJ+O4w1pZMRYt8mj8cK+I03UaVbQtoKXc2gBV+IwbwBJDF9IqSNYRpE33HYnvisSQ8GygcoSaqSrcyodHLnSsxJ9b32sMMcjx0yOcq6WGpXpkuoFrVLSpm0xGDq+VWsqvTdd5VwAw2INvhOKi6pzWXTpLQ7aZE6ABri8arH44TGyoMLm39IXW9/BMRl11FtI1EQWG8fHxhInDNB5Yq1gBLVXZzpZT2uSoJmJEEAfDEcrmayMipTgMupqZYFFXuUYmUiw0G18O6FanXpjYq4PS3cbEEHf5W9cSPaUNZCnZyWO4phQCUowRTp0RNRr+1sene3rgykhqqIbWgeGLiGiAYIj2hdTIG/piirkdVT6oqpVgGIdwyrCkBVBgg7QbSB4xKswY8xw7BgdFIISAB77qLk7H4YcwYjP79aykkpFx/wCjpTmVF06VWKdNUsPJPqT47Yx2WrVaFYwAIs4IOhl+8NoOPoeT4gguypTRp0MCQtSNNwrQRuR+N8Z3jfClZmaHpmdbBwIIH2SCRAJvj0dlruEsqrOGISFpfoxxpHCANZrIWmR/+Nie47N3H4DWRj4pka7UWLlZUmImzDV62BtY4+ofRrjK1006pYeyftAefvLsced/ktiwHtGZLEynROPceE47vjxVlGMBcXX6pjBYgBlAXWdQIIhe94thiRiDWxSk/A4OWNwsoyOWSoXVa4QmlRpU4gsJIqBjqZSFIIIAHa8HDvJZgVlVyNLK3Up3RxuPz+YOIcWyCuC0C/tkUwzkCY0eGBMgiSMLqLigprTophSXFRi1aoYOnUWgKwiBEk7eMeoSK7AW2cMvwp90qunwsD6zMBDUutNWYFQLhFbpGs37zEWjDahmDzGpOIYdVMj30IFx94EEEf2nvjzMUqdemrqqVQBrpz7JOkxHb0/7YS8To0KK6qwRS3sKCCKJtpKU5EkEAsyC9xthmkbRZ/ey8PC+XFKd02TPjRanSLU6buxZABTID77kkEQIm4j4CThVlqc1jpFZZGnNLWew1KOtaitAqQAAEtH2cOspmDVpulQaKgEOFPkdNSnO6ncHaZG4OAeL5GFViGdUlmGodRmWLoV0Nql5gSCZUDDbO7D8J1j10PVZwneCOfJzT0mo5gyrkjWPF4g2MSdwbzjP5/MsGOXywelUDLL8ksrKZk6tt92beGi+D8jxZZCfVGkRCmgWZKURCuwXSAdwbRttctnykkmSCViLQDJMx3Mnv++JhzqD/iDmOCsDiFkHw3LO2vm7sArqCTTaBGunNwCsAi1x88KytLKlq55gNWUUnWwQA9I7kAwPxMCIxfqOV2CvUqEDSNSKYm7Fmf6wkxcicOVcVUIVo7EjSSrAgkEGRIPnBe8sOI3YYytly8Uufil3AqlcIprHUGGrURpZJuFYE+tj22ODc7lAxkKurZiyydP+fGE/FKdRqgQ82okQV0nlkTBLOhUipYmTKx2G+GPC82SSsMUBinUYjr9BeWi/VF4wtWm4fFZF9Bl15IgjulB0qpVuXllphUjUkFWYH4jTG95O2C69NczTgNCkw1gTbcehkRI+WL69FukAAoB1CeonsANtPm+Ey8QdQrtTancryxs17BbSH8AiGvBNsZoNTeZmFpAsVbxF3pyoJSkiqZSnqCxO8N7NtgJjvfB3DcwalPUyFTfeer1EwYPqJGLYWqFa5FiNxf7w9CO/fCuvmXUhiGHZQFOssBcR7yHz2wo+K3DEFEbpleZrKODopn2iSQyDQBJ3Ig6tu8zvieQzShwmotazFSA0b6SRB+WCqbvc1GULsyj3TI94/wCO4wtr0UClsw7rRBEIzSAfJIE/C5geuKCHjC76f1dEOIMhWcQoU6jcwaqjDp6G2abHwPU4Cpnk1QstUqN7emAo2vpt+UnucNuGZxHlVTRG1oDLsGXuRED+SR+KZPpZ1dlIueoAW39oEAxacFj4PZOy5/RGdQr3hm0styDpax7QY8G/8vgPhtKqhqLCEBrFgx+IE3A77nc3wJwYVNSsurlm5Wo2p5PvCBEW2P5Y1VBd8OHdi/CLhTeMV1maOZSkSaPLSGIqc2oAXIJkBbwZvqgDDvhOfSqpZBoJMkGAZPe24P2u8YA4pwYVXXSsBmJqNCRFrQROokWI26vOK89XsX5LAJ0U3SooqWMdIO4nsfwwXhlYCMzz9+Ka7c02zXDw5lSF1EGrCyagHuk9hhBn8rrfm61FZSOUq8wkEbJpkKATuY84MynEKqPTp1nVnYAlAnUoJIksOkkd5Aw5qZfUyuGPSDA7T62xEVHUDDj1+E0SJCDo0S5+v0pVZRpCOYt3gQSQTtfBPEOHc1VUwQIBLTMWupHexF7X9MIeJpqflvTZq7AM70wDoQTApFiIMgficMchxIhZlnpsQKOr+s5gTMwIBm5vjVKbxD2G/DTy/fihOhXcZQqQVd1Co0LTphgBEHVPu+zYDAFOuCNbvqoxopsyRUZjEgARqFo2H7lvmqK5gGnVolSQdJdVMedJBMGP0xTxMcpC7aVClUpAIXgf2/aO0+nrhqdQYQw97rJCIMrIcdySldIBp+NSED4CbYXcIrVMvU2IRSNMRIP2/j6dxbGnzOXq1AX1QXsKbAw2/WVk8uwPfcYV8RyQJ0mNWkFhPYj9PXHpU6gw9mb8UczK33CeJrWAII1RJA7/AHl+6cMZx8x+j2ZOXOiYQGUaTKMd7/YPces+cfSMpmVqoHWxFmXupx4W3bL2TsTckMs0TiDDHA44Y4EAIUIwm4tl9Dc9YBXSCxXWVTq6VpyJlmXY6oJHxdkYozeUWoIcSAwYXIuNjjp2at2b5OSDhISDhmZZPraumjTeWalDSOsrzYj6vUSkp6s0gg4ZcUytQ9dGqKZ0w001cMoJNp94am9DgfNiqrMOYrtVJCU2pgoUETrNiANZkz3sDtirg+ZamRSqMHUkhXT2EfU31P2gAoWNXqMeg+XfGZE8OI8xpxSAaFD5DKU6S6tSatR0VCNAqSSWQjYL1AQvSDeJGHgdaikQR2YTDKY2kbGLgjcQRini1IkLBIJOmygi8HqkWUaQThfRoCkw5YqVngKYMIoJkTbSoGqQtyAfGFcRXaHzvdeCZowmNF3E8tpRg0CkAAqBajC7XaoFIL7+z5uZxbwvPFlhxpMsFsVJURDBWuJBHSbjF/PNQaNLUnI1IellMHsymDBiQYMTgDNlMvDsENRjpNRyouY2kg6fug2A7xjXe3s3je6v+VVkC4Vue4e7O7BmWb6w8giw5ZpMCseCPjubwcrQqjl09TOwWp9bDHUZ1lTJYi5JtufFiMlW5sK501aca1Uggi3nem0Ag79u2J8ZrPTTXTo81gQCJUMATEgne8W9cbtH4hSd4RkPVIQMwiKuQV0em5LK5JMHSYJ9mReO3rhJnMmA5pazHSadKkx1wo6faJCKvkRPedsT5bA/+YqLyqzEilXZdaD3eWykCQYt2kEGd2uYyimXVAagUgPAL7WE9xbYmMZrjRMF0g8Mp6z90O8h8rmqq04dFNUSAFcDUBEmSIBvtHbFXJOk1CzGPZUhQUJ39qxJNtR2Ai15Q1eHFmQUzVSop1axTZVBkyzazY6fs2J9MazLBSvLJD6VGuQLyNyNrxPywawbS3m6526sg3eSalxGqtQB6dS4JdYkaR/6iGYNrFBJn82mayav1EdekgG+xxDM02RtSsWuSisQFBMk9WmZ7X84Dy3EzzTTYPvexJpkkWZgIKkmxBtaYwHA1N+mIgafhMDFigqocVCVBdoAfU4NNhB6T02bxbve2GNLLq9NUaGAN+4kSLX7HEc/ldKOUJprdmKxI3JIB8/5wo4TVctzQyim3bQRq+9E9J7HsYxY/Ep4mmITMbvQmVfLElWYF6ik8tQ0Kg8sZvYjeZxJ3ZgyuKdQCzhZEbbgkyNu+I8XRzTLUdIdtKkkEypMdvEnAC5Fg003ClR1sZid9O4+ruDeYtB7YzA17Zcf1+EjjBhMsxlLROmjFwDDWG09h8/GIZLihjoQMogD61Z+eC6NZKiHSyuPZMG04gODq5JYkj3RtHnYX+eEovbiw1EHzEhCZHi8L9ZYTAfYNbcDcYZiij6WgHS2tfGog3/PCPM5NjVKgVSFEBlfSgOm6n1IIv647hld11aEblrYIzBmmTPLPdR4O+C+iCMVMwfyusHFYqx0q0RokNVqEkuFhZ/wBsMFUOKCnC1CxAjXUC9IJiJwRSzC1llGkfmPQ+Dhdl+F6SC2r3mZdZIqEaYJnbuYHphQWvBFQXTOs2ye5heao0vCn7JBDKbEfMd+2FvEWqUwTqQMbI2wRNQnsettSqIHYYhmM2KTsVlVEMQQTTae6lZ0NY9oOGOWzKVtLKSrKQYYQwBGxB7G1/QHthGh1KCRLVA3SnmrlxSdSygqSaVVnIvudRsjeJgGe2HvD8+lZdSSNpVgQwnaR49RbAXHchzIOtlVQS+m5YCCFK7MJEkQdvXA9eoxFMVAAY1M11qAAkDQqySQLlbi+C5rKzA7+XXr7pBLSmeayxCPytAqEEBnki7EmYvFzb4YzPEeD8xhrrlloLNRgiqykCAupRMEAki9o84dZLjQiap6C2mnWiEqfEG4PrthnmE1o6gjqUiR6iJt+uFZVqUDDvX3RIDrhfM83mQCZjRqIVhMD0cEAqY9MNuCcZak4EzsBOzD7J/Y9ttjaXF/o+Eqo0KELXJWUCiJNdmOpnM9PgnCOtkXpAsLKxlKTEBgvYx2J8euPYijVZunPr1Shxycvq2VqrVUOhsfxB7g+oxYDjAfRb6Q6G7ke+p3I8x9pfzxv2AIDoZU3Bx89tmyuovjRGdFOcditXxKccaMLwrjL5jhrmr1sygsFbTWOt1JsQCIADDVA2E+MajEXUEzA1RExf4Tvjq2baDSJ5pXNlA5GuytyaxJa+hzH1q79rB12I7xq74rz2SXpATVTlpAqMoVmMliAeoG9u3wwkWkxD6QtMKYZwdVMmLaVB1c/VeREWBJw6p8UR1GunVCEaS1Sn0+DqANvmIx2vpGm7Ey/GOs+SUGbFBZbMVFdncItBSWdgxKFoIJpdIIEsZmRMx3wYMo3LZalYteVqAKG07w1irQPS9sA/SLJS6SwWmF0BCXCuSbL0EQewBsZ747hRakeW7AXApoJIS06RUIv6A7CMM/eYKjc+EcPvx0TsbeFTkacqteqxp00IKygR/dX6wwAEN+kAATvYHBa54V11Ix5ZIRliKlNtQ0up7ydBg9rjuMF54O1Mim6o/2mEiJvI8wO+FWUoNXqLVFRWFMgcxFIFYCelk1FdKmYPm4iL5r21Aaj7R9Ppqf6zQc0tMIzi+UVlAYPUHshFI6wblWmD7szINt8B5LP1NOrmUESYQOHUyJBp3NtJBEgH/LevRFQqD7KsWMGDqWwB/Ez/jC+pQKFqlZEYzFO9gCTHUwhbQLD4k4FN7SzA654fj8rEGZCOrU+dTBiNQBINrWJBxn6alartlyYpwA1Sr9WotqptILEyDuem1xsWOU4g7uEYhWVplBqpspB6Wb3W7/ACHnBOc4crFWuApJKCNBJ7sIud74FN3Yksdr6fuUCMVwpZLN08whIIbswm6mNv3n4HC7iAZDTVNY9udCh2ix1dU3kmTvfA//AIm+tQq633009itpDzdGHYzBgjD2lXVxKm4tGzA/ZPcHGcx1B0xY6LA4glPBeJEgI7FhJWnUIK6yN1/vF+wmJ8494lw8wSCzLJJQR1AnabGN74FGSliTSpirOt+Z7K+qx5MmR3Bk4LoZ19QVmptcewGWJ2IknWO0jb5Ys9sOxU/Mdfrki1xiCicgjIpFRwZMqIA0j7IjcDziWbpKVJAG6k23g/nucC8TRo1Fyq3kj2u0BTFv+2IZXO7B4WSIGqT6T674hhc74gz5KobIhU11am3MUM1VtIPsqmnVABG073ucPeH5kOpK/AjuD4I7HCrimTNSClmn2wSNIjx71ptifDH5YYLRqRPtAKxf7zHVM/HFgG1Gg6qBBbZGPRVw1yrSC2lupW0i3paPjhXxPhYC2jSIltR1qoUbRubH8cV0coQ23KZCGq1hUJ1WnSQQAT+QGCsrxKlUqgqGQtM61KqwixE2JmI+eFDXsMtMjroKwcliVadJqbNqRmXoRVawnd43wfwfiK1XYw2oCJGo0TYSVJFjtIPjBfGsrUZJpvoK3J0yWAB6R4OAnBCKul6dPTJYe1ckRAvqMgm3fDYmVGTqbZ5Ks3hGPl6ZUijBg6tCsIYjYP8AdkD8MUV9SFC3NarUnWaNyAosoPZQzL8b4Dp8SQbqAqxDhGBQyAAxIHbDbNVaLqpcFluQy6iB8WXbCEPpkBwJH1Qc0ESEFR4pX1Jl2UioYJqLpYqsxLrEBth43w3o1BPLqOr1BMWAaCPG0xvHbClKfIC06SnVULMXpqG6bkAMx3jSBOPchmyWkNNBPaeqAHDAEEAncDyfljVKYcJaIHLj1oog8V2VyjISBTKu6wCSzpSp7EKST1T7o8jsMTy+dejy0SkWpaQqKJNWPtxtBtufGGNLi9JiApJBMBtDaCfR4jFb5dirKdYCGwQgGosSFncAEx8hhDULrVW+q0cFOnxCnUA6XKmBqKdIM7GfXvttfCn6Q5KnJLJRNTYNWJVSlzbywNoF/wAcEs+grzBU1FQUo01bliPdMWJBi5MbYMyfFlZhSrJyqxGrlvBkXMqRY7fHGbNI42AkddHRYmc18+z3CKtFF0U21MoYv7qmbhidoEQP8Y0v0N49C6HIKTpaNkf0+4d/+2HHF8qmYpllBqkWCq5UEn7QkAkeD64xPEMq2TroEC8swpXu4hZmd9wbXFjj0GPbtlIseN5A2K+nMIOOBwj4FxVWUCSUJhGO4Pem33hIg9xh2R4x4FaiaTsLlRWDHRiIOLBiGSBQGfyhMupbUBAVSB3MlQba4JAPrhPmeZ7FJaruRKOzKVCuAClUz7Mqe3qNsagDCfilPRpFNCNTsz6H5ckACSwBsSRb/GO/Za5JwG/XiFJwRFCkxZmNQMrW0x7DKYIU9xM732wp4mgNU0yrs3SwWWCWnrYgWFgI7xiXC3fWeUhVQ0VddTWrmYlGknWBudrR8HGZrBVLH3QT+WKOJpVOM+UeMJ2zCHytNgoWoysxBntN+ynttgHjlOsKarl+Wqey8yDDEKNAXxJO+BRlLa6jOamslDRZ2uR2RrAwYOywb9sGtmWKnmojpEVQpOpAQD1IfaHnT+cYcUyx4cDN+Hss502QFLl5dgVV4KjWaf8ATk2DMs2O9wIw1zFNnUBWAk9U+I2GKM3k6arIQOBtYEgSDb07gYjSrmkScxUphWI0WIIm0STe5F8B7scPbnzvPkqWAgoPN1TSZqQdaSaREUmJWxkkjpF73xPgvGeYShgsu7LdHH2kP6jthrnchq2MSesfaEbH8BfxPnCPMUKgqRTmmFI7Jy9NpsBJYyfGKNdTqsg58euKVoIKKzeXNNTylGgklwGIqMx+8QbfMWwl4RxqoHYHLilRWNShW1gNs8kQyiLnwZw5zGegADqkwNI1Q4ggGNtjM4V53JtzjT11loxJsIuJIFQjpUDe58YvQgtLagz8epU3iHWTzNOr0yRLgjZDLEH7N774z+U4ctFg9W7lppUgVXTYyQJC6iNwLExhtwiuq6kppFJfZaekm8gT487XxPjVBihenOsCygKdV7e0IBBvOJU3mk40sgUXCd5WVW64FSQx6kMaltMjv43ntGEX0lyOg80AkFSrRpntGkGDMi0H5YtyJVKxcmpVzEKtQEqukeVFlZQY2w54hkxV0yzAKZgEQfy/TDB3YVAdOupWG8ISnhOfcrFQMBsjOArNF7r5/XDajR1SQzRaFBAA8we+M1xHLHnkOXIPsIA4BI2OqdMAQZscMeH8UFIFKrAsPs79/aHY4saUuDma6IkgtumebyKyqLpJhm01JYE2ubybftgTiWW0Kik0iqqRNWbn0Edu3icP2XvAn9vHw2wHxPLl0MTqgi0XBiRfHBT2g4gCbJyzgheG5kpKO4emgA5sQAbdJMkH49sF8ToGpT0qSNRHUvuibsD++F+bykHQX5eXSn1IoMtJI3393tfHuRVqUlRppkDTRLS/q1zYx7uHcwE42558v71QBIXj8L1Vy7rKqqhST7beWXa1vnOFtfilQseSySLCiASxvBLEWWIJxqKOYVxKmRsfIPgjscL1yBp85xBdySsC4EWHrGDSr3PaC4gBVHALss4q0uSXKEAK4U9Qj4jY+cXnIn6tAENFBOkyWJHs+hEmfkMZb/h3q5n6uo00xDVCuk+1ED7fffGlyPEkctTVtTL7Qi34xGDWpup3aZGZHCdUC0OEoDKcxy3W9J2QlEYJydA2gAyDdb2OGuX4k9TqpIjLJF6lyRvpAU/K+2K0yGpAYCOdIqd9SrAInwQML8+tSo3LaAg1Nq0ABUBjVTYGdUdiNycHcrHS309M1GC1N8/SSsikgSJIRzGo3Gk38/HthbUprlqclEXXrL6i1vsojAHSYJ9JnAyVUAAqq1anTDEE0yrUwSQpJJGvUPnIxoCgq001E6SA0gxNrg+huDhDNGAe7PXULRiukdCvV1U1Kk863iuKYg6qhFtgwBsb/gyy+QUpUBcPTdzoMklZAWCTexH4RiyplWVGIbVUYgswIViPCTZQFmPngCjlVRDVCEF10rT1byDGskwSZn0tguqB92mL+qwEJGcm2TJY3pPAZV2EWkeSDscazhOe2ViCGEqw2Pr6eo84hl6fOo6KlI0iBBU3/wD1PfGVY/8ACMyOTyy0gyeknuD2Hph3f8gFju8PqnAsvoJWMTGAOE58Vqe/Wtm9R2IwaDjx6jC04TmhmrQcV16QZSrAMDuDsfQ4kDjpwgJFwkhZ/jvDlhZ5apBW6AxuRovAYwR+GLshVbZkKKAoXUwJNiCDHcQMNqyAiCJGEPG9epV0voJIBpOA5aLWI7Qe+O+jUNZopn1KoCArs/XplKzpOtVho38RBtJ7E22wpyorK1ACNbDodz1adOrl1kAvbZp/Oxb8ORoP/EFSzkKoMGVFwDYAtudsWcUoqQx0ielWPfTqFid4ifzxenVFN2DPn5QpubN1GlmQKdMsLEBWK3VTHvHsJtMfhhZWyLLmTUqVGdAp009CkGSRoWfe2O3zwNURsu7LTCHmCGyyBjE2LhrgGNxABw7zkMFWCQTuO1u5mRYm4w2HsjLcnT1yWnEEBw3OFSFSky0TMGQxVpMhgCSov8sE5yizxobTBMmJkERA9fBxXm8h0qtM6ZnV1PqJPeZkn4nF2WqxCM0vpBuRLAbmPjhHuBOOnn1cqjMoKRf+JJTqcvKIrsSWqgTraLH0195Jvbe+GmUd6motek0hdSFXiSCHB3Hg2xcU5TVHFMaWIJ0KS5MAGw+E+cI8lniXq1g7uqkipTZCoAE3psTcgDYgeDfHRAqtJaPM3JPDkokkG6lxrLu5WhyyKZjrDAKREQQLgjtuDg3J5hKJWhUrBnJOgMw1gdlbz6Tf44IerTqUhUDAoepGkiDBibjv2OARw1aZqE9YcL9USTqN+olms09xAAGCHB7MD7Rpz8SsbGQmHEyRTYgGbCREgyBIn97YUZCvVSsUiowN6uvRCd5QoYi91374JymaZek1AzqJek4AMR7jDeB8QfTHvEqJpIvKJAm8MA5J2kuCDe5nGpjCOzImUCdUTmER3sTr5Z0nq0wfymQMAcP4ewLiwEi0aiDFxLXiZwOWNFQK9TpcyyU0Yqo+1qEkLN4sPkLvOBUwtONWobgqSRBJiCbm2KNmkLGQtIOaa47HRjtOPEyXXKqrUQ3tCYIP4GR+eEnG8tUZxemKZIXUUmoDvY/K3xxoSMQKYtRrGmZzWIBELNZbMaVqVmaXmEZAQtQBbKU7idz6b4a5LiWvStQaKjAEKbgj0I/Q494vlyabaNQYAxpAJNtoOAKqNTXrIl1Gpip1T3iNo6YG2OuWVhJzU7tKa1soCZvOkiR4J/XC7Oa0QJSALkHqJ0/9X4kW+OJZDPsoUVSWDWQlTq/6o2GGVWgGEESD29MRxOpOh1wri4SnhfFaoWcwmkKYLrsI7kbx6jDLIqNROkDXJDq0gi577HvaxM4EzOUKqopsUCyekAk22ht74WZGi6uoR4ckPUSwQLtGnsxmbdzi+FlQFzYHr17pHNNgictQYVHaoxCUSo0jUUc+TqJMiQbWwTn6mhQ9eKgP/plgqJaYju3a/ecNMrm1ew37g2I+IP64XPwOmtdswELkgky0jUAIIHmxH4YRtYF/xLff8ePkpFkZK/KLSqLpSGpsA6qDt5Aja8W9T5x3FsjzNKDUA1nYGwUXiNib2wHQppSmqVYZmoCR0kmfGlekDbf4zg/KcRl+XVXTUABMXQz4Pb4HxhXh7XY2XA6n9rCDZLOM13tRAFiAgV2WtMCHUkaSBefQHFXG6BFMf8QysSY1qhVdveuYJMidsaHNU11JUZgujVEwBJHk/wAvhHm+E0hN2Wm8l6nMswM/Vi8Qfh8MUoVWnCMvJAyEj4ZnTRqAFtIHstE28HyuN5kc6Kqal3FmHg/4x884nwo0pYDTTb+nRhmYes3jyRsJxL6O8UqI5EqGXaGmfKtjp2rZW1mY2lYGV9LU4kMUZSutWmKi/MdwcTVsfPuaQYKOasOKXpAkEi4mPnE/oMWhsRxmkgoLLcRyz3U1GW4Op11de4NADqn+Rg/hWaeonLrqBUg+mtdtQHY+R2wxzlNf6hALIpj8L/jAwhzVOpVqrBVSp1BihlB4VwdLq1xftj1GPFZkG0a8PBIbFW8Ty9RWHICIrXq1GMNaBc+oi8GMCcOzhpKWKlMsBbW0sG8p3KNuJ84bVsyp6HXmbLU0wQpMESszpvvgHiSMpJ0isT7CkKFpj5m5sfwxSk4ubgeP31zyCx4hGUswlUdJMgEGxDCR3BuD4nC/NtyEFQw7TckqrkeFm3gRIx2Rzp5lM1SpFVPq6gBWbzy2B79xfzhpnKGtCskT3EfuCMIfhPAPdKYEkTqqMtnxUL0wdFRRYW1aSJDD+bjFFXhpLAEIaQiEKnfuzXgmfjhblsp1S1TlorgISqoxZRBhospA22w64dxNKwJU7bgiDEwD/aex2w1VppXp5a8uvolBxZoDIZ8VXaly10AGQDMEGIdSLE7xfB+YyatuBq0sFaLiR2O4G2A+M16ykLTRdDDqqFgpUzsJBEnaT+WAOGZ4UwAeYaEwKlSOhpjTqnqTw2w84fsnPHaMtymfHz5IYgLFC8Q4aCVquXQIyhULglmn3Xc9Knt6AyO2CxWWsU1UylUmdDQVZRu/cGBswuDGGHF8iaq9OiYIh11KwI9CL2EH44V5bKsioqw1WwL2ApjYRPgTA774uyqKjASbj6fpJEFFcUy5L3aolMLLlT0so90jfVc3EWtinIIVkK4pJAKojCbydTT3NtvGCcrXOq1YvDaXR1UMPUQAdx6gjBeW4cut2NNGLabneAIA+V8anUwENd16rOEiU5ffEzt+GPMdjx3LrXhxx2x2OwiIzVLbHAfGv6fzH7Y9x2L0e8ESvKWCsvt8sdjsasqKFXf+emM1W/qZn+1f2x5jsX2XI9ahZ+QROQ/r0v7P841FP+fjjsdie2d4KWiUfSH2l/sP6jAPCPYzH9w/QY7HYvT+R1xURmr/AKU+zR+J/QYNzP8Apf8ApX/5Y7HYRvcZ4puKjm/bP9tT9Vx8zp/6h/if/sGOx2PT2Huu8FM5r6j9E/ZqfHDE749x2Pnq/wA1yo3MqeJHHY7ECsqq3st/a36HGf4x/Rf+yl/8jjsdjt2XMeP3CRyS/Q//AFFX+z9xhh9LfYHy/U47HY9J/wD2R4JB3UB9Ktst/eMa1dv5648x2Ofa/ls8/dOzMpR9Jv6J/v8A2bHD/UUf+S3/APOPMdizfkeRSjvLuJ/6av8AFv8A5LhX9Jf9PS/uT9Bjsdg7N/H/ANfZI/NPqPsj+d8ZTj+9b/mUP/rx7jsDYu+etUz8gin/ANZlv+Uf0ONblt2/nnHuOw20/Nb4flBvd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239" y="2150098"/>
            <a:ext cx="4139347" cy="25707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25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1100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n-US" sz="1100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was born in the Hindu kingdom of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Nepal                                        nearby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Everest region. My parents had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                                always worshiped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idols and observed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                                        rituals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, fasts, and holy days on the Hindu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                                 calendar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. </a:t>
            </a: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Hindu concept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of salvation is liberation from this supposed chain of rebirths and the sufferings of life.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On important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religious days, we would go as a family to Nepal’s most renowned Hindu shrine,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Temple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where we bowed down to idols. </a:t>
            </a: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Testimony of Bobby </a:t>
            </a:r>
            <a:r>
              <a:rPr lang="en-US" sz="4800" dirty="0" err="1" smtClean="0"/>
              <a:t>Adhikari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6" name="Picture 2" descr="http://upload.wikimedia.org/wikipedia/commons/f/f4/Patan_templ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7230">
            <a:off x="8703134" y="1430366"/>
            <a:ext cx="2984602" cy="22384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592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As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any other Hindu boy, I had grown up fascinated with the stories of Ram, the hero of the Hindu epic Ramayana, and Krishna, the hero of the other great Hindu epic Mahabharata. While I was a young boy, my parents taught me that we have thirty-five billion gods. </a:t>
            </a: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had big doubts that we had thirty-five billion gods, so I was so thirsty and kept searching for the one true God who created the universe, Heaven, and people.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Testimony of Bobby </a:t>
            </a:r>
            <a:r>
              <a:rPr lang="en-US" sz="4800" dirty="0" err="1"/>
              <a:t>Adhikari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</p:spTree>
    <p:extLst>
      <p:ext uri="{BB962C8B-B14F-4D97-AF65-F5344CB8AC3E}">
        <p14:creationId xmlns:p14="http://schemas.microsoft.com/office/powerpoint/2010/main" val="194953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62900"/>
            <a:ext cx="10646229" cy="4803792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 came to the capital city for higher education. </a:t>
            </a: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During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vacation, a Christian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friend invited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me to church and I went with him. </a:t>
            </a: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During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church service, they sang a song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and started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to pray and preach the Word of God. </a:t>
            </a: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thought </a:t>
            </a:r>
            <a:r>
              <a:rPr lang="en-US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crazy people are here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, so I walked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out from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church service.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Testimony of Bobby </a:t>
            </a:r>
            <a:r>
              <a:rPr lang="en-US" sz="4800" dirty="0" err="1"/>
              <a:t>Adhikari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</p:spTree>
    <p:extLst>
      <p:ext uri="{BB962C8B-B14F-4D97-AF65-F5344CB8AC3E}">
        <p14:creationId xmlns:p14="http://schemas.microsoft.com/office/powerpoint/2010/main" val="94818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next day, they invited me again, but I felt the same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thing. </a:t>
            </a:r>
          </a:p>
          <a:p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When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 first heard about Jesus, I hesitated to accept the message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because of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hurt and shame it would bring my family name. Later on, when the Christians talked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about sin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, they proved that I was a sinner, that Jesus Christ died for my sin, and that He is the one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and only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God who can forgive my sin. I began to realize I was a sinner and that none of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thirty-five billion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gods died for my sin. </a:t>
            </a:r>
            <a:endParaRPr lang="en-US" sz="5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Testimony of Bobby </a:t>
            </a:r>
            <a:r>
              <a:rPr lang="en-US" sz="4800" dirty="0" err="1"/>
              <a:t>Adhikari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</p:spTree>
    <p:extLst>
      <p:ext uri="{BB962C8B-B14F-4D97-AF65-F5344CB8AC3E}">
        <p14:creationId xmlns:p14="http://schemas.microsoft.com/office/powerpoint/2010/main" val="235735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This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was the turning point of my life. For three years, I observed about the Bible, but refused to take baptism because I was so afraid of my family. However, one day the Lord spoke to me that I should be baptized. From this first step, I began a journey that would lead me to become a minister of the gospel of Jesus Christ in the Himalayan Kingdom of Nepal.</a:t>
            </a:r>
            <a:endParaRPr lang="en-US" sz="5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Testimony of Bobby </a:t>
            </a:r>
            <a:r>
              <a:rPr lang="en-US" sz="4800" dirty="0" err="1"/>
              <a:t>Adhikari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50" name="Picture 2" descr="http://noworkingtitle.org/wp-content/uploads/2013/08/turningpoint-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8489">
            <a:off x="1530773" y="1210130"/>
            <a:ext cx="2779493" cy="18550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8319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1. What is the world’s oldest religion still in existence?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Who founded Hinduism?</a:t>
            </a:r>
            <a:endParaRPr lang="en-US" sz="54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Study Questions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3074" name="Picture 2" descr="http://blog.beliefnet.com/religion101/files/2012/10/How-O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263" y="1897469"/>
            <a:ext cx="4134533" cy="31562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888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Define </a:t>
            </a:r>
            <a:r>
              <a:rPr lang="en-US" i="1" dirty="0"/>
              <a:t>reincarnation. </a:t>
            </a:r>
            <a:endParaRPr lang="en-US" i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. Define </a:t>
            </a:r>
            <a:r>
              <a:rPr lang="en-US" i="1" dirty="0"/>
              <a:t>moksha. </a:t>
            </a:r>
            <a:endParaRPr lang="en-US" i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5. </a:t>
            </a:r>
            <a:r>
              <a:rPr lang="en-US" dirty="0"/>
              <a:t>What is </a:t>
            </a:r>
            <a:r>
              <a:rPr lang="en-US" i="1" dirty="0"/>
              <a:t>dharma</a:t>
            </a:r>
            <a:r>
              <a:rPr lang="en-US" dirty="0"/>
              <a:t>?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4098" name="Picture 2" descr="http://cf.ltkcdn.net/paranormal/images/std/9367-350x257-Definition_reincarn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631" y="2020872"/>
            <a:ext cx="3935892" cy="28900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3009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58540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dirty="0"/>
              <a:t>. How many people worldwide </a:t>
            </a:r>
            <a:r>
              <a:rPr lang="en-US" dirty="0" smtClean="0"/>
              <a:t>                                        are </a:t>
            </a:r>
            <a:r>
              <a:rPr lang="en-US" dirty="0"/>
              <a:t>followers of Hinduism?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</a:t>
            </a:r>
            <a:r>
              <a:rPr lang="en-US" dirty="0"/>
              <a:t>. List five moral ideals taught in Hinduism.</a:t>
            </a:r>
          </a:p>
          <a:p>
            <a:pPr marL="457200" lvl="1" indent="0">
              <a:buNone/>
            </a:pPr>
            <a:r>
              <a:rPr lang="en-US" dirty="0"/>
              <a:t>A.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B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C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D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E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Study Questions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122" name="Picture 2" descr="http://www.pewforum.org/files/2012/12/10_hin-map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74"/>
          <a:stretch/>
        </p:blipFill>
        <p:spPr bwMode="auto">
          <a:xfrm rot="224684">
            <a:off x="7297574" y="488146"/>
            <a:ext cx="4247666" cy="25824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0839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616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  <a:txDef>
      <a:spPr>
        <a:noFill/>
        <a:ln>
          <a:solidFill>
            <a:schemeClr val="accent4">
              <a:lumMod val="5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hirligig design template" id="{C20C433A-93F8-478B-AC4D-DD4E52A28B92}" vid="{C901235C-D99E-4DA4-B3B6-5E8DC515C8A8}"/>
    </a:ext>
  </a:extLst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9C49E1-11F2-4EB9-9390-F2D155C1AA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TS103460616</Template>
  <TotalTime>0</TotalTime>
  <Words>801</Words>
  <Application>Microsoft Office PowerPoint</Application>
  <PresentationFormat>Custom</PresentationFormat>
  <Paragraphs>145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TS103460616</vt:lpstr>
      <vt:lpstr>Major World Religions</vt:lpstr>
      <vt:lpstr>Testimony of Bobby Adhikari</vt:lpstr>
      <vt:lpstr>Testimony of Bobby Adhikari</vt:lpstr>
      <vt:lpstr>Testimony of Bobby Adhikari</vt:lpstr>
      <vt:lpstr>Testimony of Bobby Adhikari</vt:lpstr>
      <vt:lpstr>Testimony of Bobby Adhikari</vt:lpstr>
      <vt:lpstr>Study Questions</vt:lpstr>
      <vt:lpstr>Study Questions</vt:lpstr>
      <vt:lpstr>Study Questions</vt:lpstr>
      <vt:lpstr>Study Questions</vt:lpstr>
      <vt:lpstr>Study Questions</vt:lpstr>
      <vt:lpstr>Study Questions</vt:lpstr>
      <vt:lpstr>Study Questions</vt:lpstr>
      <vt:lpstr>Study Questions</vt:lpstr>
      <vt:lpstr>Study Questions</vt:lpstr>
      <vt:lpstr>Study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2013-08-11T01:55:28Z</dcterms:created>
  <dcterms:modified xsi:type="dcterms:W3CDTF">2013-09-28T18:48:42Z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TC034606169991</vt:lpwstr>
  </property>
</Properties>
</file>