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2"/>
  </p:sldMasterIdLst>
  <p:notesMasterIdLst>
    <p:notesMasterId r:id="rId28"/>
  </p:notesMasterIdLst>
  <p:handoutMasterIdLst>
    <p:handoutMasterId r:id="rId29"/>
  </p:handoutMasterIdLst>
  <p:sldIdLst>
    <p:sldId id="265" r:id="rId3"/>
    <p:sldId id="266" r:id="rId4"/>
    <p:sldId id="267" r:id="rId5"/>
    <p:sldId id="268" r:id="rId6"/>
    <p:sldId id="291" r:id="rId7"/>
    <p:sldId id="270" r:id="rId8"/>
    <p:sldId id="271" r:id="rId9"/>
    <p:sldId id="272" r:id="rId10"/>
    <p:sldId id="273" r:id="rId11"/>
    <p:sldId id="274" r:id="rId12"/>
    <p:sldId id="276" r:id="rId13"/>
    <p:sldId id="283" r:id="rId14"/>
    <p:sldId id="284" r:id="rId15"/>
    <p:sldId id="285" r:id="rId16"/>
    <p:sldId id="287" r:id="rId17"/>
    <p:sldId id="288" r:id="rId18"/>
    <p:sldId id="289" r:id="rId19"/>
    <p:sldId id="286" r:id="rId20"/>
    <p:sldId id="277" r:id="rId21"/>
    <p:sldId id="278" r:id="rId22"/>
    <p:sldId id="279" r:id="rId23"/>
    <p:sldId id="280" r:id="rId24"/>
    <p:sldId id="281" r:id="rId25"/>
    <p:sldId id="282" r:id="rId26"/>
    <p:sldId id="29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7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7" autoAdjust="0"/>
    <p:restoredTop sz="94660"/>
  </p:normalViewPr>
  <p:slideViewPr>
    <p:cSldViewPr snapToGrid="0" showGuides="1">
      <p:cViewPr varScale="1">
        <p:scale>
          <a:sx n="90" d="100"/>
          <a:sy n="90" d="100"/>
        </p:scale>
        <p:origin x="-330" y="-102"/>
      </p:cViewPr>
      <p:guideLst>
        <p:guide orient="horz" pos="2160"/>
        <p:guide pos="3840"/>
      </p:guideLst>
    </p:cSldViewPr>
  </p:slideViewPr>
  <p:notesTextViewPr>
    <p:cViewPr>
      <p:scale>
        <a:sx n="3" d="2"/>
        <a:sy n="3" d="2"/>
      </p:scale>
      <p:origin x="0" y="0"/>
    </p:cViewPr>
  </p:notesTextViewPr>
  <p:sorterViewPr>
    <p:cViewPr>
      <p:scale>
        <a:sx n="100" d="100"/>
        <a:sy n="100" d="100"/>
      </p:scale>
      <p:origin x="0" y="3696"/>
    </p:cViewPr>
  </p:sorterViewPr>
  <p:notesViewPr>
    <p:cSldViewPr snapToGrid="0" showGuides="1">
      <p:cViewPr varScale="1">
        <p:scale>
          <a:sx n="79" d="100"/>
          <a:sy n="79" d="100"/>
        </p:scale>
        <p:origin x="234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999BDA-BD19-4064-BF2C-14D89FF3C190}" type="datetimeFigureOut">
              <a:rPr lang="en-US" smtClean="0"/>
              <a:t>11/4/2013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328E8E-C91D-44A0-93D6-1E4294D2C6F9}" type="slidenum">
              <a:rPr lang="en-US" smtClean="0"/>
              <a:t>‹#›</a:t>
            </a:fld>
            <a:endParaRPr lang="en-US"/>
          </a:p>
        </p:txBody>
      </p:sp>
    </p:spTree>
    <p:extLst>
      <p:ext uri="{BB962C8B-B14F-4D97-AF65-F5344CB8AC3E}">
        <p14:creationId xmlns:p14="http://schemas.microsoft.com/office/powerpoint/2010/main" val="1881808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FDF147-A9B1-468D-860B-052CCDB90DB6}" type="datetimeFigureOut">
              <a:rPr lang="en-US" smtClean="0"/>
              <a:t>11/4/2013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68310F-3F7A-4A9C-892D-242CD6C3803D}" type="slidenum">
              <a:rPr lang="en-US" smtClean="0"/>
              <a:t>‹#›</a:t>
            </a:fld>
            <a:endParaRPr lang="en-US"/>
          </a:p>
        </p:txBody>
      </p:sp>
    </p:spTree>
    <p:extLst>
      <p:ext uri="{BB962C8B-B14F-4D97-AF65-F5344CB8AC3E}">
        <p14:creationId xmlns:p14="http://schemas.microsoft.com/office/powerpoint/2010/main" val="536054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8310F-3F7A-4A9C-892D-242CD6C3803D}" type="slidenum">
              <a:rPr lang="en-US" smtClean="0"/>
              <a:t>1</a:t>
            </a:fld>
            <a:endParaRPr lang="en-US"/>
          </a:p>
        </p:txBody>
      </p:sp>
    </p:spTree>
    <p:extLst>
      <p:ext uri="{BB962C8B-B14F-4D97-AF65-F5344CB8AC3E}">
        <p14:creationId xmlns:p14="http://schemas.microsoft.com/office/powerpoint/2010/main" val="3327900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57C3B0C-DDAB-42F4-8C24-B1FE6CABC65D}" type="datetime1">
              <a:rPr lang="en-US" smtClean="0"/>
              <a:t>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6">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2" name="Title 1"/>
          <p:cNvSpPr>
            <a:spLocks noGrp="1"/>
          </p:cNvSpPr>
          <p:nvPr>
            <p:ph type="ctrTitle"/>
          </p:nvPr>
        </p:nvSpPr>
        <p:spPr>
          <a:xfrm>
            <a:off x="1524000" y="1041400"/>
            <a:ext cx="9144000" cy="2387600"/>
          </a:xfrm>
        </p:spPr>
        <p:txBody>
          <a:bodyPr anchor="b"/>
          <a:lstStyle>
            <a:lvl1pPr algn="ctr">
              <a:defRPr sz="6000">
                <a:solidFill>
                  <a:schemeClr val="accent6">
                    <a:lumMod val="20000"/>
                    <a:lumOff val="80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74593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F588C6A-E15D-42F1-AAF6-839123805FBB}" type="datetime1">
              <a:rPr lang="en-US" smtClean="0"/>
              <a:t>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1699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C44DB9-A473-442C-B086-D1F93506A4BE}" type="datetime1">
              <a:rPr lang="en-US" smtClean="0"/>
              <a:t>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Tree>
    <p:extLst>
      <p:ext uri="{BB962C8B-B14F-4D97-AF65-F5344CB8AC3E}">
        <p14:creationId xmlns:p14="http://schemas.microsoft.com/office/powerpoint/2010/main" val="156697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2399991-E95B-472C-BB57-B5B9032A924B}" type="datetime1">
              <a:rPr lang="en-US" smtClean="0"/>
              <a:t>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vert="horz" lIns="91440" tIns="45720" rIns="91440" bIns="45720" rtlCol="0" anchor="ctr">
            <a:normAutofit/>
          </a:bodyPr>
          <a:lstStyle>
            <a:lvl1pPr>
              <a:defRPr lang="en-US" dirty="0"/>
            </a:lvl1pPr>
          </a:lstStyle>
          <a:p>
            <a:pPr lvl="0"/>
            <a:r>
              <a:rPr lang="en-US" smtClean="0"/>
              <a:t>Click to edit Master title style</a:t>
            </a:r>
            <a:endParaRPr lang="en-US" dirty="0"/>
          </a:p>
        </p:txBody>
      </p:sp>
    </p:spTree>
    <p:extLst>
      <p:ext uri="{BB962C8B-B14F-4D97-AF65-F5344CB8AC3E}">
        <p14:creationId xmlns:p14="http://schemas.microsoft.com/office/powerpoint/2010/main" val="2267266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9A97AFD-ABC7-4364-90EF-95B15C8A323B}" type="datetime1">
              <a:rPr lang="en-US" smtClean="0"/>
              <a:t>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
        <p:nvSpPr>
          <p:cNvPr id="3" name="Text Placeholder 2"/>
          <p:cNvSpPr>
            <a:spLocks noGrp="1"/>
          </p:cNvSpPr>
          <p:nvPr>
            <p:ph type="body" idx="1"/>
          </p:nvPr>
        </p:nvSpPr>
        <p:spPr>
          <a:xfrm>
            <a:off x="1219200" y="4589463"/>
            <a:ext cx="1012825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2" name="Title 1"/>
          <p:cNvSpPr>
            <a:spLocks noGrp="1"/>
          </p:cNvSpPr>
          <p:nvPr>
            <p:ph type="title"/>
          </p:nvPr>
        </p:nvSpPr>
        <p:spPr>
          <a:xfrm>
            <a:off x="1219200" y="1709738"/>
            <a:ext cx="10128250" cy="2862262"/>
          </a:xfrm>
        </p:spPr>
        <p:txBody>
          <a:bodyPr anchor="b"/>
          <a:lstStyle>
            <a:lvl1pPr>
              <a:defRPr sz="6000"/>
            </a:lvl1pPr>
          </a:lstStyle>
          <a:p>
            <a:r>
              <a:rPr lang="en-US" smtClean="0"/>
              <a:t>Click to edit Master title style</a:t>
            </a:r>
            <a:endParaRPr lang="en-US"/>
          </a:p>
        </p:txBody>
      </p:sp>
    </p:spTree>
    <p:extLst>
      <p:ext uri="{BB962C8B-B14F-4D97-AF65-F5344CB8AC3E}">
        <p14:creationId xmlns:p14="http://schemas.microsoft.com/office/powerpoint/2010/main" val="341607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F3AE068-E05A-439C-97F8-45AC8119FCD5}" type="datetime1">
              <a:rPr lang="en-US" smtClean="0"/>
              <a:t>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
        <p:nvSpPr>
          <p:cNvPr id="4" name="Content Placeholder 3"/>
          <p:cNvSpPr>
            <a:spLocks noGrp="1"/>
          </p:cNvSpPr>
          <p:nvPr>
            <p:ph sz="half" idx="2"/>
          </p:nvPr>
        </p:nvSpPr>
        <p:spPr>
          <a:xfrm>
            <a:off x="6365111" y="1825625"/>
            <a:ext cx="49834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Content Placeholder 2"/>
          <p:cNvSpPr>
            <a:spLocks noGrp="1"/>
          </p:cNvSpPr>
          <p:nvPr>
            <p:ph sz="half" idx="1"/>
          </p:nvPr>
        </p:nvSpPr>
        <p:spPr>
          <a:xfrm>
            <a:off x="1224296" y="1825625"/>
            <a:ext cx="49834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1228825" y="365125"/>
            <a:ext cx="10134600" cy="1325563"/>
          </a:xfrm>
        </p:spPr>
        <p:txBody>
          <a:bodyPr/>
          <a:lstStyle/>
          <a:p>
            <a:r>
              <a:rPr lang="en-US" smtClean="0"/>
              <a:t>Click to edit Master title style</a:t>
            </a:r>
            <a:endParaRPr lang="en-US"/>
          </a:p>
        </p:txBody>
      </p:sp>
    </p:spTree>
    <p:extLst>
      <p:ext uri="{BB962C8B-B14F-4D97-AF65-F5344CB8AC3E}">
        <p14:creationId xmlns:p14="http://schemas.microsoft.com/office/powerpoint/2010/main" val="412789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01B03B3-DEE5-43F8-925B-912AA65DCD81}" type="datetime1">
              <a:rPr lang="en-US" smtClean="0"/>
              <a:t>11/4/2013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2422B5-12DA-40CC-AE4D-EB9F472458FF}" type="slidenum">
              <a:rPr lang="en-US" smtClean="0"/>
              <a:t>‹#›</a:t>
            </a:fld>
            <a:endParaRPr lang="en-US"/>
          </a:p>
        </p:txBody>
      </p:sp>
      <p:sp>
        <p:nvSpPr>
          <p:cNvPr id="6" name="Content Placeholder 5"/>
          <p:cNvSpPr>
            <a:spLocks noGrp="1"/>
          </p:cNvSpPr>
          <p:nvPr>
            <p:ph sz="quarter" idx="4"/>
          </p:nvPr>
        </p:nvSpPr>
        <p:spPr>
          <a:xfrm>
            <a:off x="6369832" y="2193925"/>
            <a:ext cx="49834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369832" y="1489075"/>
            <a:ext cx="4983480" cy="641350"/>
          </a:xfrm>
        </p:spPr>
        <p:txBody>
          <a:bodyPr anchor="b"/>
          <a:lstStyle>
            <a:lvl1pPr marL="0" indent="0">
              <a:buNone/>
              <a:defRPr sz="2400" b="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24454" y="2193925"/>
            <a:ext cx="49834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1224454" y="1489075"/>
            <a:ext cx="4983480" cy="641350"/>
          </a:xfrm>
        </p:spPr>
        <p:txBody>
          <a:bodyPr anchor="b"/>
          <a:lstStyle>
            <a:lvl1pPr marL="0" indent="0">
              <a:buNone/>
              <a:defRPr sz="2400" b="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1224454" y="274638"/>
            <a:ext cx="10122996"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379035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FB90C9F-8B7D-49D2-9820-A92EA66BAD43}" type="datetime1">
              <a:rPr lang="en-US" smtClean="0"/>
              <a:t>11/4/2013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2422B5-12DA-40CC-AE4D-EB9F472458FF}" type="slidenum">
              <a:rPr lang="en-US" smtClean="0"/>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07343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4059C-4DF7-43AB-9953-A9E9C32BDFAB}" type="datetime1">
              <a:rPr lang="en-US" smtClean="0"/>
              <a:t>11/4/2013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415038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7C3EC7-B7A8-467B-A043-A6BA6621D453}" type="datetime1">
              <a:rPr lang="en-US" smtClean="0"/>
              <a:t>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
        <p:nvSpPr>
          <p:cNvPr id="3" name="Content Placeholder 2"/>
          <p:cNvSpPr>
            <a:spLocks noGrp="1"/>
          </p:cNvSpPr>
          <p:nvPr>
            <p:ph idx="1"/>
          </p:nvPr>
        </p:nvSpPr>
        <p:spPr>
          <a:xfrm>
            <a:off x="5411619" y="987425"/>
            <a:ext cx="59436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2913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1229138"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114110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A656EBB-3674-4C80-A7FF-3B979F5315DA}" type="datetime1">
              <a:rPr lang="en-US" smtClean="0"/>
              <a:t>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
        <p:nvSpPr>
          <p:cNvPr id="3" name="Picture Placeholder 2"/>
          <p:cNvSpPr>
            <a:spLocks noGrp="1"/>
          </p:cNvSpPr>
          <p:nvPr>
            <p:ph type="pic" idx="1"/>
          </p:nvPr>
        </p:nvSpPr>
        <p:spPr>
          <a:xfrm>
            <a:off x="5396249" y="987425"/>
            <a:ext cx="59436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22767"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1222767"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4260131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0"/>
            <a:ext cx="1248508" cy="365125"/>
          </a:xfrm>
          <a:prstGeom prst="rect">
            <a:avLst/>
          </a:prstGeom>
        </p:spPr>
        <p:txBody>
          <a:bodyPr vert="horz" lIns="91440" tIns="45720" rIns="91440" bIns="45720" rtlCol="0" anchor="ctr"/>
          <a:lstStyle>
            <a:lvl1pPr algn="l">
              <a:defRPr sz="1200">
                <a:solidFill>
                  <a:schemeClr val="accent6">
                    <a:lumMod val="20000"/>
                    <a:lumOff val="80000"/>
                  </a:schemeClr>
                </a:solidFill>
              </a:defRPr>
            </a:lvl1pPr>
          </a:lstStyle>
          <a:p>
            <a:fld id="{79F0484A-F300-4B64-A3A1-4509DE43DA60}" type="datetime1">
              <a:rPr lang="en-US" smtClean="0"/>
              <a:t>11/4/2013</a:t>
            </a:fld>
            <a:endParaRPr lang="en-US" dirty="0"/>
          </a:p>
        </p:txBody>
      </p:sp>
      <p:sp>
        <p:nvSpPr>
          <p:cNvPr id="5" name="Footer Placeholder 4"/>
          <p:cNvSpPr>
            <a:spLocks noGrp="1"/>
          </p:cNvSpPr>
          <p:nvPr>
            <p:ph type="ftr" sz="quarter" idx="3"/>
          </p:nvPr>
        </p:nvSpPr>
        <p:spPr>
          <a:xfrm>
            <a:off x="3147644" y="6356350"/>
            <a:ext cx="5926015" cy="365125"/>
          </a:xfrm>
          <a:prstGeom prst="rect">
            <a:avLst/>
          </a:prstGeom>
        </p:spPr>
        <p:txBody>
          <a:bodyPr vert="horz" lIns="91440" tIns="45720" rIns="91440" bIns="45720" rtlCol="0" anchor="ctr"/>
          <a:lstStyle>
            <a:lvl1pPr algn="ctr">
              <a:defRPr sz="1200">
                <a:solidFill>
                  <a:schemeClr val="accent6">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0585938" y="6356350"/>
            <a:ext cx="767862" cy="365125"/>
          </a:xfrm>
          <a:prstGeom prst="rect">
            <a:avLst/>
          </a:prstGeom>
        </p:spPr>
        <p:txBody>
          <a:bodyPr vert="horz" lIns="91440" tIns="45720" rIns="91440" bIns="45720" rtlCol="0" anchor="ctr"/>
          <a:lstStyle>
            <a:lvl1pPr algn="r">
              <a:defRPr sz="1200">
                <a:solidFill>
                  <a:schemeClr val="accent6">
                    <a:lumMod val="20000"/>
                    <a:lumOff val="80000"/>
                  </a:schemeClr>
                </a:solidFill>
              </a:defRPr>
            </a:lvl1pPr>
          </a:lstStyle>
          <a:p>
            <a:fld id="{842422B5-12DA-40CC-AE4D-EB9F472458FF}" type="slidenum">
              <a:rPr lang="en-US" smtClean="0"/>
              <a:pPr/>
              <a:t>‹#›</a:t>
            </a:fld>
            <a:endParaRPr lang="en-US"/>
          </a:p>
        </p:txBody>
      </p:sp>
      <p:sp>
        <p:nvSpPr>
          <p:cNvPr id="3" name="Text Placeholder 2"/>
          <p:cNvSpPr>
            <a:spLocks noGrp="1"/>
          </p:cNvSpPr>
          <p:nvPr>
            <p:ph type="body" idx="1"/>
          </p:nvPr>
        </p:nvSpPr>
        <p:spPr>
          <a:xfrm>
            <a:off x="1219200" y="1825625"/>
            <a:ext cx="10134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1219200" y="365125"/>
            <a:ext cx="10134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Tree>
    <p:extLst>
      <p:ext uri="{BB962C8B-B14F-4D97-AF65-F5344CB8AC3E}">
        <p14:creationId xmlns:p14="http://schemas.microsoft.com/office/powerpoint/2010/main" val="7318994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spcBef>
          <a:spcPct val="0"/>
        </a:spcBef>
        <a:buNone/>
        <a:defRPr sz="4400" b="0" kern="1200" cap="none" spc="0">
          <a:ln w="0">
            <a:solidFill>
              <a:schemeClr val="accent1">
                <a:lumMod val="75000"/>
              </a:schemeClr>
            </a:solidFill>
          </a:ln>
          <a:solidFill>
            <a:schemeClr val="accent6"/>
          </a:solidFill>
          <a:effectLst>
            <a:outerShdw blurRad="38100" dist="25400" dir="5400000" algn="ctr" rotWithShape="0">
              <a:srgbClr val="6E747A">
                <a:alpha val="43000"/>
              </a:srgbClr>
            </a:outerShdw>
          </a:effectLst>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0" pos="768" userDrawn="1">
          <p15:clr>
            <a:srgbClr val="F26B43"/>
          </p15:clr>
        </p15:guide>
        <p15:guide id="0" pos="7152" userDrawn="1">
          <p15:clr>
            <a:srgbClr val="F26B43"/>
          </p15:clr>
        </p15:guide>
        <p15:guide id="1" pos="384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7.gif"/><Relationship Id="rId5" Type="http://schemas.openxmlformats.org/officeDocument/2006/relationships/image" Target="../media/image4.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duotone>
              <a:prstClr val="black"/>
              <a:schemeClr val="accent1">
                <a:tint val="45000"/>
                <a:satMod val="400000"/>
              </a:schemeClr>
            </a:duotone>
            <a:extLst>
              <a:ext uri="{BEBA8EAE-BF5A-486C-A8C5-ECC9F3942E4B}">
                <a14:imgProps xmlns:a14="http://schemas.microsoft.com/office/drawing/2010/main">
                  <a14:imgLayer r:embed="rId4">
                    <a14:imgEffect>
                      <a14:artisticGlowEdges trans="100000"/>
                    </a14:imgEffect>
                  </a14:imgLayer>
                </a14:imgProps>
              </a:ext>
              <a:ext uri="{28A0092B-C50C-407E-A947-70E740481C1C}">
                <a14:useLocalDpi xmlns:a14="http://schemas.microsoft.com/office/drawing/2010/main" val="0"/>
              </a:ext>
            </a:extLst>
          </a:blip>
          <a:stretch>
            <a:fillRect/>
          </a:stretch>
        </p:blipFill>
        <p:spPr>
          <a:xfrm>
            <a:off x="3461687" y="428972"/>
            <a:ext cx="5044360" cy="2076161"/>
          </a:xfrm>
          <a:prstGeom prst="rect">
            <a:avLst/>
          </a:prstGeom>
        </p:spPr>
      </p:pic>
      <p:sp>
        <p:nvSpPr>
          <p:cNvPr id="3" name="Subtitle 2"/>
          <p:cNvSpPr>
            <a:spLocks noGrp="1"/>
          </p:cNvSpPr>
          <p:nvPr>
            <p:ph type="subTitle" idx="1"/>
          </p:nvPr>
        </p:nvSpPr>
        <p:spPr>
          <a:xfrm>
            <a:off x="5983867" y="6367009"/>
            <a:ext cx="7379436" cy="490991"/>
          </a:xfrm>
        </p:spPr>
        <p:txBody>
          <a:bodyPr>
            <a:noAutofit/>
          </a:bodyPr>
          <a:lstStyle/>
          <a:p>
            <a:pPr algn="l"/>
            <a:r>
              <a:rPr lang="en-US" sz="2500" dirty="0" smtClean="0"/>
              <a:t>Global University of Theological Studies</a:t>
            </a:r>
            <a:endParaRPr lang="en-US" sz="2500" dirty="0"/>
          </a:p>
        </p:txBody>
      </p:sp>
      <p:sp>
        <p:nvSpPr>
          <p:cNvPr id="2" name="Title 1"/>
          <p:cNvSpPr>
            <a:spLocks noGrp="1"/>
          </p:cNvSpPr>
          <p:nvPr>
            <p:ph type="ctrTitle"/>
          </p:nvPr>
        </p:nvSpPr>
        <p:spPr>
          <a:xfrm>
            <a:off x="3334214" y="421592"/>
            <a:ext cx="8913542" cy="1164771"/>
          </a:xfrm>
        </p:spPr>
        <p:txBody>
          <a:bodyPr>
            <a:noAutofit/>
          </a:bodyPr>
          <a:lstStyle/>
          <a:p>
            <a:r>
              <a:rPr lang="en-US" spc="300" dirty="0" smtClean="0">
                <a:ln w="0">
                  <a:solidFill>
                    <a:schemeClr val="accent1">
                      <a:lumMod val="75000"/>
                      <a:alpha val="68000"/>
                    </a:schemeClr>
                  </a:solidFill>
                </a:ln>
                <a:solidFill>
                  <a:schemeClr val="bg1"/>
                </a:solidFill>
                <a:effectLst>
                  <a:glow rad="50800">
                    <a:schemeClr val="accent1">
                      <a:lumMod val="40000"/>
                      <a:lumOff val="60000"/>
                      <a:alpha val="35000"/>
                    </a:schemeClr>
                  </a:glow>
                </a:effectLst>
              </a:rPr>
              <a:t>Major</a:t>
            </a:r>
            <a:r>
              <a:rPr lang="en-US" dirty="0" smtClean="0">
                <a:ln w="0">
                  <a:solidFill>
                    <a:schemeClr val="accent1">
                      <a:lumMod val="75000"/>
                      <a:alpha val="68000"/>
                    </a:schemeClr>
                  </a:solidFill>
                </a:ln>
                <a:solidFill>
                  <a:schemeClr val="bg1"/>
                </a:solidFill>
                <a:effectLst>
                  <a:glow rad="50800">
                    <a:schemeClr val="accent1">
                      <a:lumMod val="40000"/>
                      <a:lumOff val="60000"/>
                      <a:alpha val="35000"/>
                    </a:schemeClr>
                  </a:glow>
                </a:effectLst>
              </a:rPr>
              <a:t> </a:t>
            </a:r>
            <a:r>
              <a:rPr lang="en-US" spc="300" dirty="0" smtClean="0">
                <a:ln w="0">
                  <a:solidFill>
                    <a:schemeClr val="accent1">
                      <a:lumMod val="75000"/>
                      <a:alpha val="68000"/>
                    </a:schemeClr>
                  </a:solidFill>
                </a:ln>
                <a:solidFill>
                  <a:schemeClr val="bg1"/>
                </a:solidFill>
                <a:effectLst>
                  <a:glow rad="50800">
                    <a:schemeClr val="accent1">
                      <a:lumMod val="40000"/>
                      <a:lumOff val="60000"/>
                      <a:alpha val="35000"/>
                    </a:schemeClr>
                  </a:glow>
                </a:effectLst>
              </a:rPr>
              <a:t>World</a:t>
            </a:r>
            <a:r>
              <a:rPr lang="en-US" dirty="0" smtClean="0">
                <a:ln w="0">
                  <a:solidFill>
                    <a:schemeClr val="accent1">
                      <a:lumMod val="75000"/>
                      <a:alpha val="68000"/>
                    </a:schemeClr>
                  </a:solidFill>
                </a:ln>
                <a:solidFill>
                  <a:schemeClr val="bg1"/>
                </a:solidFill>
                <a:effectLst>
                  <a:glow rad="50800">
                    <a:schemeClr val="accent1">
                      <a:lumMod val="40000"/>
                      <a:lumOff val="60000"/>
                      <a:alpha val="35000"/>
                    </a:schemeClr>
                  </a:glow>
                </a:effectLst>
              </a:rPr>
              <a:t> </a:t>
            </a:r>
            <a:r>
              <a:rPr lang="en-US" spc="300" dirty="0" smtClean="0">
                <a:ln w="0">
                  <a:solidFill>
                    <a:schemeClr val="accent1">
                      <a:lumMod val="75000"/>
                      <a:alpha val="68000"/>
                    </a:schemeClr>
                  </a:solidFill>
                </a:ln>
                <a:solidFill>
                  <a:schemeClr val="bg1"/>
                </a:solidFill>
                <a:effectLst>
                  <a:glow rad="50800">
                    <a:schemeClr val="accent1">
                      <a:lumMod val="40000"/>
                      <a:lumOff val="60000"/>
                      <a:alpha val="35000"/>
                    </a:schemeClr>
                  </a:glow>
                </a:effectLst>
              </a:rPr>
              <a:t>Religions</a:t>
            </a:r>
            <a:endParaRPr lang="en-US" spc="300" dirty="0">
              <a:ln w="0">
                <a:solidFill>
                  <a:schemeClr val="accent1">
                    <a:lumMod val="75000"/>
                    <a:alpha val="68000"/>
                  </a:schemeClr>
                </a:solidFill>
              </a:ln>
              <a:solidFill>
                <a:schemeClr val="bg1"/>
              </a:solidFill>
              <a:effectLst>
                <a:glow rad="50800">
                  <a:schemeClr val="accent1">
                    <a:lumMod val="40000"/>
                    <a:lumOff val="60000"/>
                    <a:alpha val="35000"/>
                  </a:schemeClr>
                </a:glow>
              </a:effectLst>
            </a:endParaRPr>
          </a:p>
        </p:txBody>
      </p:sp>
      <p:sp>
        <p:nvSpPr>
          <p:cNvPr id="4" name="Subtitle 2"/>
          <p:cNvSpPr txBox="1">
            <a:spLocks/>
          </p:cNvSpPr>
          <p:nvPr/>
        </p:nvSpPr>
        <p:spPr>
          <a:xfrm>
            <a:off x="6879265" y="2657488"/>
            <a:ext cx="5199311" cy="8243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2400" kern="1200">
                <a:solidFill>
                  <a:schemeClr val="accent6">
                    <a:lumMod val="20000"/>
                    <a:lumOff val="80000"/>
                  </a:schemeClr>
                </a:solidFill>
                <a:latin typeface="+mn-lt"/>
                <a:ea typeface="+mn-ea"/>
                <a:cs typeface="+mn-cs"/>
              </a:defRPr>
            </a:lvl1pPr>
            <a:lvl2pPr marL="4572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2000" kern="1200">
                <a:solidFill>
                  <a:schemeClr val="accent6">
                    <a:lumMod val="20000"/>
                    <a:lumOff val="80000"/>
                  </a:schemeClr>
                </a:solidFill>
                <a:latin typeface="+mn-lt"/>
                <a:ea typeface="+mn-ea"/>
                <a:cs typeface="+mn-cs"/>
              </a:defRPr>
            </a:lvl2pPr>
            <a:lvl3pPr marL="9144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800" kern="1200">
                <a:solidFill>
                  <a:schemeClr val="accent6">
                    <a:lumMod val="20000"/>
                    <a:lumOff val="80000"/>
                  </a:schemeClr>
                </a:solidFill>
                <a:latin typeface="+mn-lt"/>
                <a:ea typeface="+mn-ea"/>
                <a:cs typeface="+mn-cs"/>
              </a:defRPr>
            </a:lvl3pPr>
            <a:lvl4pPr marL="13716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4pPr>
            <a:lvl5pPr marL="18288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5pPr>
            <a:lvl6pPr marL="22860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6pPr>
            <a:lvl7pPr marL="27432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7pPr>
            <a:lvl8pPr marL="32004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8pPr>
            <a:lvl9pPr marL="3657600" indent="0" algn="ctr"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None/>
              <a:defRPr sz="1600" kern="1200">
                <a:solidFill>
                  <a:schemeClr val="accent6">
                    <a:lumMod val="20000"/>
                    <a:lumOff val="80000"/>
                  </a:schemeClr>
                </a:solidFill>
                <a:latin typeface="+mn-lt"/>
                <a:ea typeface="+mn-ea"/>
                <a:cs typeface="+mn-cs"/>
              </a:defRPr>
            </a:lvl9pPr>
          </a:lstStyle>
          <a:p>
            <a:pPr algn="r"/>
            <a:r>
              <a:rPr lang="en-US" sz="5400" b="1" spc="300" dirty="0" smtClean="0">
                <a:solidFill>
                  <a:schemeClr val="bg2">
                    <a:lumMod val="10000"/>
                  </a:schemeClr>
                </a:solidFill>
                <a:effectLst>
                  <a:glow rad="88900">
                    <a:schemeClr val="accent1">
                      <a:satMod val="175000"/>
                      <a:alpha val="25000"/>
                    </a:schemeClr>
                  </a:glow>
                </a:effectLst>
              </a:rPr>
              <a:t>Isla</a:t>
            </a:r>
            <a:r>
              <a:rPr lang="en-US" sz="5400" b="1" spc="300" dirty="0" smtClean="0">
                <a:solidFill>
                  <a:schemeClr val="bg2">
                    <a:lumMod val="10000"/>
                  </a:schemeClr>
                </a:solidFill>
                <a:effectLst>
                  <a:glow rad="88900">
                    <a:schemeClr val="accent1">
                      <a:satMod val="175000"/>
                      <a:alpha val="25000"/>
                    </a:schemeClr>
                  </a:glow>
                </a:effectLst>
              </a:rPr>
              <a:t>m</a:t>
            </a:r>
            <a:endParaRPr lang="en-US" sz="5400" b="1" spc="300" dirty="0" smtClean="0">
              <a:solidFill>
                <a:schemeClr val="bg2">
                  <a:lumMod val="10000"/>
                </a:schemeClr>
              </a:solidFill>
              <a:effectLst>
                <a:glow rad="88900">
                  <a:schemeClr val="accent1">
                    <a:satMod val="175000"/>
                    <a:alpha val="25000"/>
                  </a:schemeClr>
                </a:glow>
              </a:effectLst>
            </a:endParaRPr>
          </a:p>
          <a:p>
            <a:pPr algn="r"/>
            <a:r>
              <a:rPr lang="en-US" sz="5400" b="1" spc="300" dirty="0" smtClean="0">
                <a:solidFill>
                  <a:schemeClr val="bg2">
                    <a:lumMod val="10000"/>
                  </a:schemeClr>
                </a:solidFill>
                <a:effectLst>
                  <a:glow rad="88900">
                    <a:schemeClr val="accent1">
                      <a:satMod val="175000"/>
                      <a:alpha val="25000"/>
                    </a:schemeClr>
                  </a:glow>
                </a:effectLst>
              </a:rPr>
              <a:t>Part </a:t>
            </a:r>
            <a:r>
              <a:rPr lang="en-US" sz="5400" b="1" spc="300" dirty="0" smtClean="0">
                <a:solidFill>
                  <a:schemeClr val="bg2">
                    <a:lumMod val="10000"/>
                  </a:schemeClr>
                </a:solidFill>
                <a:effectLst>
                  <a:glow rad="88900">
                    <a:schemeClr val="accent1">
                      <a:satMod val="175000"/>
                      <a:alpha val="25000"/>
                    </a:schemeClr>
                  </a:glow>
                </a:effectLst>
              </a:rPr>
              <a:t>2</a:t>
            </a:r>
            <a:endParaRPr lang="en-US" sz="5400" b="1" spc="300" dirty="0">
              <a:solidFill>
                <a:schemeClr val="bg2">
                  <a:lumMod val="10000"/>
                </a:schemeClr>
              </a:solidFill>
              <a:effectLst>
                <a:glow rad="88900">
                  <a:schemeClr val="accent1">
                    <a:satMod val="175000"/>
                    <a:alpha val="25000"/>
                  </a:schemeClr>
                </a:glow>
              </a:effectLst>
            </a:endParaRPr>
          </a:p>
        </p:txBody>
      </p:sp>
      <p:pic>
        <p:nvPicPr>
          <p:cNvPr id="1028" name="Picture 4" descr="http://upload.wikimedia.org/wikipedia/commons/thumb/d/df/Dharma_Wheel.svg/170px-Dharma_Wheel.svg.png"/>
          <p:cNvPicPr>
            <a:picLocks noChangeAspect="1" noChangeArrowheads="1"/>
          </p:cNvPicPr>
          <p:nvPr/>
        </p:nvPicPr>
        <p:blipFill>
          <a:blip r:embed="rId5">
            <a:biLevel thresh="75000"/>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535178" y="240631"/>
            <a:ext cx="1950974" cy="19509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0.tqn.com/d/christianity/1/0/c/2/Christian_Cross.png"/>
          <p:cNvPicPr>
            <a:picLocks noChangeAspect="1" noChangeArrowheads="1"/>
          </p:cNvPicPr>
          <p:nvPr/>
        </p:nvPicPr>
        <p:blipFill rotWithShape="1">
          <a:blip r:embed="rId7">
            <a:biLevel thresh="75000"/>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rcRect l="33967" r="28548" b="57097"/>
          <a:stretch/>
        </p:blipFill>
        <p:spPr bwMode="auto">
          <a:xfrm>
            <a:off x="2383968" y="2000292"/>
            <a:ext cx="1839685" cy="244264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9">
            <a:biLevel thresh="75000"/>
            <a:extLst>
              <a:ext uri="{BEBA8EAE-BF5A-486C-A8C5-ECC9F3942E4B}">
                <a14:imgProps xmlns:a14="http://schemas.microsoft.com/office/drawing/2010/main">
                  <a14:imgLayer r:embed="rId10">
                    <a14:imgEffect>
                      <a14:saturation sat="200000"/>
                    </a14:imgEffect>
                  </a14:imgLayer>
                </a14:imgProps>
              </a:ext>
              <a:ext uri="{28A0092B-C50C-407E-A947-70E740481C1C}">
                <a14:useLocalDpi xmlns:a14="http://schemas.microsoft.com/office/drawing/2010/main" val="0"/>
              </a:ext>
            </a:extLst>
          </a:blip>
          <a:stretch>
            <a:fillRect/>
          </a:stretch>
        </p:blipFill>
        <p:spPr>
          <a:xfrm>
            <a:off x="-49263" y="2499928"/>
            <a:ext cx="1905000" cy="1905000"/>
          </a:xfrm>
          <a:prstGeom prst="rect">
            <a:avLst/>
          </a:prstGeom>
        </p:spPr>
      </p:pic>
      <p:pic>
        <p:nvPicPr>
          <p:cNvPr id="8" name="Picture 7"/>
          <p:cNvPicPr>
            <a:picLocks noChangeAspect="1"/>
          </p:cNvPicPr>
          <p:nvPr/>
        </p:nvPicPr>
        <p:blipFill>
          <a:blip r:embed="rId11">
            <a:biLevel thresh="75000"/>
            <a:extLst>
              <a:ext uri="{28A0092B-C50C-407E-A947-70E740481C1C}">
                <a14:useLocalDpi xmlns:a14="http://schemas.microsoft.com/office/drawing/2010/main" val="0"/>
              </a:ext>
            </a:extLst>
          </a:blip>
          <a:stretch>
            <a:fillRect/>
          </a:stretch>
        </p:blipFill>
        <p:spPr>
          <a:xfrm>
            <a:off x="1169580" y="4628440"/>
            <a:ext cx="1763509" cy="1763509"/>
          </a:xfrm>
          <a:prstGeom prst="rect">
            <a:avLst/>
          </a:prstGeom>
        </p:spPr>
      </p:pic>
      <p:pic>
        <p:nvPicPr>
          <p:cNvPr id="11" name="Picture 10"/>
          <p:cNvPicPr>
            <a:picLocks noChangeAspect="1"/>
          </p:cNvPicPr>
          <p:nvPr/>
        </p:nvPicPr>
        <p:blipFill>
          <a:blip r:embed="rId12">
            <a:biLevel thresh="75000"/>
            <a:extLst>
              <a:ext uri="{28A0092B-C50C-407E-A947-70E740481C1C}">
                <a14:useLocalDpi xmlns:a14="http://schemas.microsoft.com/office/drawing/2010/main" val="0"/>
              </a:ext>
            </a:extLst>
          </a:blip>
          <a:stretch>
            <a:fillRect/>
          </a:stretch>
        </p:blipFill>
        <p:spPr>
          <a:xfrm>
            <a:off x="3921445" y="4658407"/>
            <a:ext cx="2034948" cy="2034948"/>
          </a:xfrm>
          <a:prstGeom prst="rect">
            <a:avLst/>
          </a:prstGeom>
        </p:spPr>
      </p:pic>
    </p:spTree>
    <p:extLst>
      <p:ext uri="{BB962C8B-B14F-4D97-AF65-F5344CB8AC3E}">
        <p14:creationId xmlns:p14="http://schemas.microsoft.com/office/powerpoint/2010/main" val="372761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pPr lvl="6"/>
            <a:endParaRPr lang="en-US" sz="2800" dirty="0" smtClean="0"/>
          </a:p>
          <a:p>
            <a:pPr lvl="6"/>
            <a:endParaRPr lang="en-US" sz="2800" dirty="0" smtClean="0"/>
          </a:p>
          <a:p>
            <a:pPr lvl="6"/>
            <a:endParaRPr lang="en-US" sz="2800" dirty="0" smtClean="0"/>
          </a:p>
          <a:p>
            <a:pPr lvl="6"/>
            <a:endParaRPr lang="en-US" sz="2800" dirty="0"/>
          </a:p>
          <a:p>
            <a:pPr lvl="6"/>
            <a:r>
              <a:rPr lang="en-US" sz="2800" dirty="0" smtClean="0"/>
              <a:t>A </a:t>
            </a:r>
            <a:r>
              <a:rPr lang="en-US" sz="2800" dirty="0"/>
              <a:t>devout Muslim carries a prayer mat with him to insure he prays on </a:t>
            </a:r>
            <a:r>
              <a:rPr lang="en-US" sz="2800" dirty="0" smtClean="0"/>
              <a:t>a clean </a:t>
            </a:r>
            <a:r>
              <a:rPr lang="en-US" sz="2800" dirty="0"/>
              <a:t>spot. </a:t>
            </a:r>
            <a:endParaRPr lang="en-US" dirty="0"/>
          </a:p>
          <a:p>
            <a:endParaRPr lang="en-US" dirty="0"/>
          </a:p>
          <a:p>
            <a:r>
              <a:rPr lang="en-US" dirty="0" smtClean="0"/>
              <a:t>In </a:t>
            </a:r>
            <a:r>
              <a:rPr lang="en-US" dirty="0"/>
              <a:t>the center of the mat is a compass set toward Mecca, so </a:t>
            </a:r>
            <a:r>
              <a:rPr lang="en-US" dirty="0" smtClean="0"/>
              <a:t>the worshiper </a:t>
            </a:r>
            <a:r>
              <a:rPr lang="en-US" dirty="0"/>
              <a:t>will know the right direction to face as he prays.</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9218" name="Picture 2" descr="http://www.sxc.hu/assets/11/101255/muslim-prayer-mat-1-256925-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94786">
            <a:off x="1608681" y="1427612"/>
            <a:ext cx="2219364" cy="294605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9220" name="Picture 4" descr="http://i.ebayimg.com/00/s/OTQ0WDE0NjQ=/$(KGrHqV,!pkE8WlwHyi9BPm4CZEdQg~~60_35.JPG?set_id=880000500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3538" y="1175782"/>
            <a:ext cx="2857500" cy="18383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9222" name="Picture 6" descr="http://www.erviewer.com/wp-content/uploads/2013/02/The-Mecca-clocktower-0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1250" y="406469"/>
            <a:ext cx="3476850" cy="260763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75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r>
              <a:rPr lang="en-US" dirty="0"/>
              <a:t>The third pillar is </a:t>
            </a:r>
            <a:r>
              <a:rPr lang="en-US" i="1" dirty="0" err="1"/>
              <a:t>Sawm</a:t>
            </a:r>
            <a:r>
              <a:rPr lang="en-US" dirty="0"/>
              <a:t>, the daily fast </a:t>
            </a:r>
            <a:r>
              <a:rPr lang="en-US" dirty="0" smtClean="0"/>
              <a:t>                                 throughout </a:t>
            </a:r>
            <a:r>
              <a:rPr lang="en-US" dirty="0"/>
              <a:t>the month of </a:t>
            </a:r>
            <a:r>
              <a:rPr lang="en-US" dirty="0" smtClean="0"/>
              <a:t>Ramadan. </a:t>
            </a:r>
          </a:p>
          <a:p>
            <a:pPr marL="0" indent="0">
              <a:buNone/>
            </a:pP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0242" name="Picture 2" descr="http://2.bp.blogspot.com/-qg6VmcVlXyI/TjZpNrNMcvI/AAAAAAAAADg/YLqlxogUoXA/s1600/xinsrc_55209050609077341894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32284">
            <a:off x="8567320" y="1424689"/>
            <a:ext cx="2857500" cy="4267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521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r>
              <a:rPr lang="en-US" dirty="0"/>
              <a:t>During Ramadan, all Muslims fast from dawn until sundown, abstaining from food, drink, and sexual </a:t>
            </a:r>
            <a:r>
              <a:rPr lang="en-US" dirty="0" smtClean="0"/>
              <a:t>relations. </a:t>
            </a:r>
          </a:p>
          <a:p>
            <a:endParaRPr lang="en-US" dirty="0"/>
          </a:p>
          <a:p>
            <a:r>
              <a:rPr lang="en-US" dirty="0" smtClean="0"/>
              <a:t>Those who cannot fast must </a:t>
            </a:r>
            <a:r>
              <a:rPr lang="en-US" dirty="0"/>
              <a:t>make up an equal number of days later in the </a:t>
            </a:r>
            <a:r>
              <a:rPr lang="en-US" dirty="0" smtClean="0"/>
              <a:t>year—health permitting.</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1266" name="Picture 2" descr="http://randalldsmith.com/wp-content/uploads/2013/01/out-sick-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7043" y="3712422"/>
            <a:ext cx="3048000" cy="241935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65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endParaRPr lang="en-US" dirty="0" smtClean="0"/>
          </a:p>
          <a:p>
            <a:endParaRPr lang="en-US" dirty="0"/>
          </a:p>
          <a:p>
            <a:endParaRPr lang="en-US" dirty="0" smtClean="0"/>
          </a:p>
          <a:p>
            <a:endParaRPr lang="en-US" dirty="0" smtClean="0"/>
          </a:p>
          <a:p>
            <a:endParaRPr lang="en-US" dirty="0"/>
          </a:p>
          <a:p>
            <a:r>
              <a:rPr lang="en-US" dirty="0" smtClean="0"/>
              <a:t>While </a:t>
            </a:r>
            <a:r>
              <a:rPr lang="en-US" dirty="0"/>
              <a:t>beneficial to one’s health, fasting is primarily for </a:t>
            </a:r>
            <a:r>
              <a:rPr lang="en-US" dirty="0" smtClean="0"/>
              <a:t>self-purification and </a:t>
            </a:r>
            <a:r>
              <a:rPr lang="en-US" dirty="0"/>
              <a:t>self-restraint. </a:t>
            </a:r>
            <a:endParaRPr lang="en-US" dirty="0" smtClean="0"/>
          </a:p>
          <a:p>
            <a:endParaRPr lang="en-US" sz="2400" dirty="0"/>
          </a:p>
          <a:p>
            <a:pPr marL="0" indent="0" algn="ctr">
              <a:buNone/>
            </a:pPr>
            <a:r>
              <a:rPr lang="en-US" sz="2400" i="1" dirty="0" smtClean="0">
                <a:solidFill>
                  <a:schemeClr val="accent4">
                    <a:lumMod val="20000"/>
                    <a:lumOff val="80000"/>
                  </a:schemeClr>
                </a:solidFill>
              </a:rPr>
              <a:t>“</a:t>
            </a:r>
            <a:r>
              <a:rPr lang="en-US" sz="2400" i="1" dirty="0">
                <a:solidFill>
                  <a:schemeClr val="accent4">
                    <a:lumMod val="20000"/>
                    <a:lumOff val="80000"/>
                  </a:schemeClr>
                </a:solidFill>
              </a:rPr>
              <a:t>O you who believe! Fasting is </a:t>
            </a:r>
            <a:r>
              <a:rPr lang="en-US" sz="2400" i="1" dirty="0" smtClean="0">
                <a:solidFill>
                  <a:schemeClr val="accent4">
                    <a:lumMod val="20000"/>
                    <a:lumOff val="80000"/>
                  </a:schemeClr>
                </a:solidFill>
              </a:rPr>
              <a:t>prescribed for </a:t>
            </a:r>
            <a:r>
              <a:rPr lang="en-US" sz="2400" i="1" dirty="0">
                <a:solidFill>
                  <a:schemeClr val="accent4">
                    <a:lumMod val="20000"/>
                    <a:lumOff val="80000"/>
                  </a:schemeClr>
                </a:solidFill>
              </a:rPr>
              <a:t>you as it was prescribed to those before you that you may learn </a:t>
            </a:r>
            <a:r>
              <a:rPr lang="en-US" sz="2400" i="1" dirty="0" err="1">
                <a:solidFill>
                  <a:schemeClr val="accent4">
                    <a:lumMod val="20000"/>
                    <a:lumOff val="80000"/>
                  </a:schemeClr>
                </a:solidFill>
              </a:rPr>
              <a:t>selfrestraint</a:t>
            </a:r>
            <a:r>
              <a:rPr lang="en-US" sz="2400" i="1" dirty="0" smtClean="0">
                <a:solidFill>
                  <a:schemeClr val="accent4">
                    <a:lumMod val="20000"/>
                    <a:lumOff val="80000"/>
                  </a:schemeClr>
                </a:solidFill>
              </a:rPr>
              <a:t>.” </a:t>
            </a:r>
            <a:r>
              <a:rPr lang="en-US" sz="2400" dirty="0" smtClean="0">
                <a:solidFill>
                  <a:schemeClr val="accent4">
                    <a:lumMod val="20000"/>
                    <a:lumOff val="80000"/>
                  </a:schemeClr>
                </a:solidFill>
              </a:rPr>
              <a:t>Qur’an 2:183</a:t>
            </a:r>
            <a:endParaRPr lang="en-US" sz="2400" dirty="0" smtClean="0">
              <a:solidFill>
                <a:schemeClr val="accent4">
                  <a:lumMod val="20000"/>
                  <a:lumOff val="80000"/>
                </a:schemeClr>
              </a:solidFill>
            </a:endParaRPr>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2290" name="Picture 2" descr="http://4.bp.blogspot.com/_Ui_DOTzlJYs/TEFtfFQk5DI/AAAAAAAAAHo/0JffJvHG__A/s1600/fasting-ramadan-saw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5672" y="1201737"/>
            <a:ext cx="3089877" cy="228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182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r>
              <a:rPr lang="en-US" dirty="0"/>
              <a:t>The fourth pillar is </a:t>
            </a:r>
            <a:r>
              <a:rPr lang="en-US" i="1" dirty="0"/>
              <a:t>Zakat</a:t>
            </a:r>
            <a:r>
              <a:rPr lang="en-US" dirty="0"/>
              <a:t>, almsgiving. </a:t>
            </a:r>
            <a:endParaRPr lang="en-US" dirty="0" smtClean="0"/>
          </a:p>
          <a:p>
            <a:endParaRPr lang="en-US" dirty="0" smtClean="0"/>
          </a:p>
          <a:p>
            <a:endParaRPr lang="en-US" dirty="0"/>
          </a:p>
          <a:p>
            <a:endParaRPr lang="en-US" sz="2000" dirty="0" smtClean="0"/>
          </a:p>
          <a:p>
            <a:endParaRPr lang="en-US" dirty="0"/>
          </a:p>
          <a:p>
            <a:endParaRPr lang="en-US" dirty="0" smtClean="0"/>
          </a:p>
          <a:p>
            <a:endParaRPr lang="en-US" dirty="0"/>
          </a:p>
          <a:p>
            <a:endParaRPr lang="en-US" dirty="0"/>
          </a:p>
          <a:p>
            <a:r>
              <a:rPr lang="en-US" dirty="0" smtClean="0"/>
              <a:t>An </a:t>
            </a:r>
            <a:r>
              <a:rPr lang="en-US" dirty="0"/>
              <a:t>important principle of Islam </a:t>
            </a:r>
            <a:r>
              <a:rPr lang="en-US" dirty="0" smtClean="0"/>
              <a:t>is that </a:t>
            </a:r>
            <a:r>
              <a:rPr lang="en-US" dirty="0"/>
              <a:t>everything belongs to God and wealth is to be held in trust by humans</a:t>
            </a:r>
            <a:r>
              <a:rPr lang="en-US" dirty="0" smtClean="0"/>
              <a:t>.</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3314" name="Picture 2" descr="http://www.salamstock.com/community/wp-content/uploads/2012/07/muslim-money-Zakat-J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8673" y="1875143"/>
            <a:ext cx="4433777" cy="296970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089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endParaRPr lang="en-US" sz="600" i="1" dirty="0" smtClean="0"/>
          </a:p>
          <a:p>
            <a:r>
              <a:rPr lang="en-US" i="1" dirty="0" smtClean="0"/>
              <a:t>Zakat </a:t>
            </a:r>
            <a:r>
              <a:rPr lang="en-US" dirty="0"/>
              <a:t>is due yearly </a:t>
            </a:r>
            <a:r>
              <a:rPr lang="en-US" dirty="0" smtClean="0"/>
              <a:t>and </a:t>
            </a:r>
            <a:r>
              <a:rPr lang="en-US" dirty="0"/>
              <a:t>is distributed </a:t>
            </a:r>
            <a:r>
              <a:rPr lang="en-US" dirty="0" smtClean="0"/>
              <a:t>to                                orphans</a:t>
            </a:r>
            <a:r>
              <a:rPr lang="en-US" dirty="0"/>
              <a:t>, the poor, travelers, beggars, </a:t>
            </a:r>
            <a:r>
              <a:rPr lang="en-US" dirty="0" smtClean="0"/>
              <a:t>                                 debtors</a:t>
            </a:r>
            <a:r>
              <a:rPr lang="en-US" dirty="0"/>
              <a:t>, slaves, and the efforts to </a:t>
            </a:r>
            <a:r>
              <a:rPr lang="en-US" dirty="0" smtClean="0"/>
              <a:t>                                        propagate Islam. </a:t>
            </a:r>
          </a:p>
          <a:p>
            <a:endParaRPr lang="en-US" dirty="0"/>
          </a:p>
          <a:p>
            <a:r>
              <a:rPr lang="en-US" i="1" dirty="0" smtClean="0"/>
              <a:t>Zakat </a:t>
            </a:r>
            <a:r>
              <a:rPr lang="en-US" dirty="0"/>
              <a:t>is </a:t>
            </a:r>
            <a:r>
              <a:rPr lang="en-US" dirty="0" smtClean="0"/>
              <a:t>payable on crops, </a:t>
            </a:r>
            <a:r>
              <a:rPr lang="en-US" dirty="0"/>
              <a:t>herds, </a:t>
            </a:r>
            <a:r>
              <a:rPr lang="en-US" dirty="0" smtClean="0"/>
              <a:t>money,                                 and </a:t>
            </a:r>
            <a:r>
              <a:rPr lang="en-US" dirty="0"/>
              <a:t>merchandise. </a:t>
            </a:r>
            <a:endParaRPr lang="en-US" dirty="0" smtClean="0"/>
          </a:p>
          <a:p>
            <a:endParaRPr lang="en-US" dirty="0"/>
          </a:p>
          <a:p>
            <a:r>
              <a:rPr lang="en-US" dirty="0" smtClean="0"/>
              <a:t>Being </a:t>
            </a:r>
            <a:r>
              <a:rPr lang="en-US" dirty="0"/>
              <a:t>religiously </a:t>
            </a:r>
            <a:r>
              <a:rPr lang="en-US" dirty="0" smtClean="0"/>
              <a:t>prescribed, </a:t>
            </a:r>
            <a:r>
              <a:rPr lang="en-US" i="1" dirty="0" smtClean="0"/>
              <a:t>zakat </a:t>
            </a:r>
            <a:r>
              <a:rPr lang="en-US" dirty="0"/>
              <a:t>is distinct from </a:t>
            </a:r>
            <a:r>
              <a:rPr lang="en-US" dirty="0" smtClean="0"/>
              <a:t>charity which </a:t>
            </a:r>
            <a:r>
              <a:rPr lang="en-US" dirty="0"/>
              <a:t>is voluntary. </a:t>
            </a:r>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4338" name="Picture 2" descr="http://d2om8tvz4lgco4.cloudfront.net/@@ugc/x1782593353/g11e384000000000000147a914e82fce6e9097c5f2c24f3f251af2c7e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66450">
            <a:off x="8927437" y="490869"/>
            <a:ext cx="2724150" cy="3657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237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r>
              <a:rPr lang="en-US" dirty="0"/>
              <a:t>The fifth pillar is Hajj, the pilgrimage to Mecca in the twelfth </a:t>
            </a:r>
            <a:r>
              <a:rPr lang="en-US" dirty="0" smtClean="0"/>
              <a:t>Islamic month</a:t>
            </a:r>
            <a:r>
              <a:rPr lang="en-US" dirty="0"/>
              <a:t>. </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5362" name="Picture 2" descr="http://goodhealth.freeservers.com/Mecca_and_Medina_pilgrimage_Saudi_Arab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4057" y="2398492"/>
            <a:ext cx="4683461" cy="316233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254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r>
              <a:rPr lang="en-US" dirty="0"/>
              <a:t>This pilgrimage is obligatory only for those who are physically and financially able to make it</a:t>
            </a:r>
            <a:r>
              <a:rPr lang="en-US" dirty="0" smtClean="0"/>
              <a:t>.</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7410" name="Picture 2" descr="http://3.bp.blogspot.com/-Xr9xfaqgj6Q/T-g1lTF5euI/AAAAAAAABBk/2gv8xSzk1_o/s1600/loose-chan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73193">
            <a:off x="7734669" y="2498651"/>
            <a:ext cx="3791769" cy="296648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17412" name="Picture 4" descr="http://2.bp.blogspot.com/_XGnAc5yuBfI/SpqliUBMlQI/AAAAAAAASm8/tP7TCuCPn0k/s400/mountain_biking_-_cartoo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444024">
            <a:off x="4288903" y="2955847"/>
            <a:ext cx="3397796" cy="312597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328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r>
              <a:rPr lang="en-US" dirty="0"/>
              <a:t>Over two million people make the trip annually. </a:t>
            </a:r>
          </a:p>
          <a:p>
            <a:endParaRPr lang="en-US" dirty="0" smtClean="0"/>
          </a:p>
          <a:p>
            <a:endParaRPr lang="en-US" dirty="0"/>
          </a:p>
          <a:p>
            <a:endParaRPr lang="en-US" dirty="0" smtClean="0"/>
          </a:p>
          <a:p>
            <a:endParaRPr lang="en-US" dirty="0"/>
          </a:p>
          <a:p>
            <a:endParaRPr lang="en-US" sz="3600" dirty="0" smtClean="0"/>
          </a:p>
          <a:p>
            <a:endParaRPr lang="en-US" dirty="0"/>
          </a:p>
          <a:p>
            <a:endParaRPr lang="en-US" dirty="0"/>
          </a:p>
          <a:p>
            <a:r>
              <a:rPr lang="en-US" dirty="0"/>
              <a:t>They come from every corner of the globe</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6386" name="Picture 2" descr="http://www.sacbee.com/static/weblogs/photos/hajsm/hajsmll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4217" y="1967024"/>
            <a:ext cx="4639632" cy="30946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713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Pilgrims </a:t>
            </a:r>
            <a:r>
              <a:rPr lang="en-US" dirty="0"/>
              <a:t>wear </a:t>
            </a:r>
            <a:r>
              <a:rPr lang="en-US" dirty="0" smtClean="0"/>
              <a:t>simple garments to </a:t>
            </a:r>
            <a:r>
              <a:rPr lang="en-US" dirty="0"/>
              <a:t>strip away </a:t>
            </a:r>
            <a:r>
              <a:rPr lang="en-US" dirty="0" smtClean="0"/>
              <a:t>class distinctions, </a:t>
            </a:r>
            <a:r>
              <a:rPr lang="en-US" dirty="0"/>
              <a:t>so that all stand </a:t>
            </a:r>
            <a:r>
              <a:rPr lang="en-US" dirty="0" smtClean="0"/>
              <a:t>equal before </a:t>
            </a:r>
            <a:r>
              <a:rPr lang="en-US" dirty="0"/>
              <a:t>God</a:t>
            </a:r>
            <a:r>
              <a:rPr lang="en-US" dirty="0" smtClean="0"/>
              <a:t>.</a:t>
            </a:r>
          </a:p>
          <a:p>
            <a:pPr marL="0" indent="0">
              <a:buNone/>
            </a:pP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8434" name="Picture 2" descr="http://www.islamiclife.com/userfiles/images/2012/918_Ihr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7372" y="1380430"/>
            <a:ext cx="4706895" cy="267058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637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r>
              <a:rPr lang="en-US" dirty="0"/>
              <a:t>The “Five Pillars of Islam” are the five basic acts that Sunni </a:t>
            </a:r>
            <a:r>
              <a:rPr lang="en-US" dirty="0" smtClean="0"/>
              <a:t>Muslims consider </a:t>
            </a:r>
            <a:r>
              <a:rPr lang="en-US" dirty="0"/>
              <a:t>obligatory</a:t>
            </a:r>
            <a:r>
              <a:rPr lang="en-US" dirty="0" smtClean="0"/>
              <a:t>.</a:t>
            </a:r>
          </a:p>
        </p:txBody>
      </p:sp>
      <p:sp>
        <p:nvSpPr>
          <p:cNvPr id="13" name="Title 12"/>
          <p:cNvSpPr>
            <a:spLocks noGrp="1"/>
          </p:cNvSpPr>
          <p:nvPr>
            <p:ph type="title"/>
          </p:nvPr>
        </p:nvSpPr>
        <p:spPr>
          <a:xfrm>
            <a:off x="1611096" y="27659"/>
            <a:ext cx="10537362" cy="1115341"/>
          </a:xfrm>
        </p:spPr>
        <p:txBody>
          <a:bodyPr>
            <a:normAutofit/>
          </a:bodyPr>
          <a:lstStyle/>
          <a:p>
            <a:r>
              <a:rPr lang="en-US" sz="4800" dirty="0" smtClean="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026" name="Picture 2" descr="http://www.sparklebox.co.uk/blue/2551-2555/_wp_generated/pp74b6b828_0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6551" y="2424221"/>
            <a:ext cx="4844523" cy="342479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29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endParaRPr lang="en-US" sz="3600" dirty="0" smtClean="0"/>
          </a:p>
          <a:p>
            <a:r>
              <a:rPr lang="en-US" dirty="0" smtClean="0"/>
              <a:t>The </a:t>
            </a:r>
            <a:r>
              <a:rPr lang="en-US" dirty="0"/>
              <a:t>rites of the </a:t>
            </a:r>
            <a:r>
              <a:rPr lang="en-US" dirty="0" smtClean="0"/>
              <a:t>hajj </a:t>
            </a:r>
            <a:r>
              <a:rPr lang="en-US" dirty="0"/>
              <a:t>include going around the </a:t>
            </a:r>
            <a:r>
              <a:rPr lang="en-US" dirty="0" err="1"/>
              <a:t>Ka’bah</a:t>
            </a:r>
            <a:r>
              <a:rPr lang="en-US" dirty="0"/>
              <a:t> seven times, and going seven times between the hills of </a:t>
            </a:r>
            <a:r>
              <a:rPr lang="en-US" dirty="0" err="1"/>
              <a:t>Safa</a:t>
            </a:r>
            <a:r>
              <a:rPr lang="en-US" dirty="0"/>
              <a:t> and </a:t>
            </a:r>
            <a:r>
              <a:rPr lang="en-US" dirty="0" err="1" smtClean="0"/>
              <a:t>Marwa</a:t>
            </a:r>
            <a:r>
              <a:rPr lang="en-US" dirty="0" smtClean="0"/>
              <a:t>. </a:t>
            </a:r>
          </a:p>
          <a:p>
            <a:endParaRPr lang="en-US" dirty="0"/>
          </a:p>
          <a:p>
            <a:r>
              <a:rPr lang="en-US" dirty="0" smtClean="0"/>
              <a:t>The </a:t>
            </a:r>
            <a:r>
              <a:rPr lang="en-US" dirty="0"/>
              <a:t>pilgrims later stand together </a:t>
            </a:r>
            <a:r>
              <a:rPr lang="en-US" dirty="0" smtClean="0"/>
              <a:t>                                                  on </a:t>
            </a:r>
            <a:r>
              <a:rPr lang="en-US" dirty="0"/>
              <a:t>the wide plains of ‘Arafat </a:t>
            </a:r>
            <a:r>
              <a:rPr lang="en-US" dirty="0" smtClean="0"/>
              <a:t>                                                    and </a:t>
            </a:r>
            <a:r>
              <a:rPr lang="en-US" dirty="0"/>
              <a:t>join in prayer for God’s </a:t>
            </a:r>
            <a:r>
              <a:rPr lang="en-US" dirty="0" smtClean="0"/>
              <a:t>                                           forgiveness.</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19458" name="Picture 2" descr="http://blogs.ft.com/photo-diary/files/2013/10/hajj.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4067" y="3035230"/>
            <a:ext cx="4301776" cy="280203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98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r>
              <a:rPr lang="en-US" dirty="0"/>
              <a:t>The </a:t>
            </a:r>
            <a:r>
              <a:rPr lang="en-US" dirty="0" smtClean="0"/>
              <a:t>end of </a:t>
            </a:r>
            <a:r>
              <a:rPr lang="en-US" dirty="0"/>
              <a:t>hajj is marked by a festival, the </a:t>
            </a:r>
            <a:r>
              <a:rPr lang="en-US" i="1" dirty="0"/>
              <a:t>‘Id al </a:t>
            </a:r>
            <a:r>
              <a:rPr lang="en-US" i="1" dirty="0" err="1"/>
              <a:t>Adha</a:t>
            </a:r>
            <a:r>
              <a:rPr lang="en-US" i="1" dirty="0"/>
              <a:t>, </a:t>
            </a:r>
            <a:r>
              <a:rPr lang="en-US" dirty="0"/>
              <a:t>which is celebrated with prayers and the exchange of </a:t>
            </a:r>
            <a:r>
              <a:rPr lang="en-US" dirty="0" smtClean="0"/>
              <a:t>gifts. </a:t>
            </a:r>
          </a:p>
        </p:txBody>
      </p:sp>
      <p:sp>
        <p:nvSpPr>
          <p:cNvPr id="13" name="Title 12"/>
          <p:cNvSpPr>
            <a:spLocks noGrp="1"/>
          </p:cNvSpPr>
          <p:nvPr>
            <p:ph type="title"/>
          </p:nvPr>
        </p:nvSpPr>
        <p:spPr>
          <a:xfrm>
            <a:off x="1611096" y="27659"/>
            <a:ext cx="10537362" cy="1115341"/>
          </a:xfrm>
        </p:spPr>
        <p:txBody>
          <a:bodyPr>
            <a:normAutofit/>
          </a:bodyPr>
          <a:lstStyle/>
          <a:p>
            <a:r>
              <a:rPr lang="en-US" sz="4800" dirty="0" smtClean="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0482" name="Picture 2" descr="http://media.sacbee.com/static/weblogs/photos/images/2010/nov10/eid_al_adha2_sm/eid_al_adha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8223" y="2339161"/>
            <a:ext cx="5737765" cy="375116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69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endParaRPr lang="en-US" sz="3600" dirty="0" smtClean="0"/>
          </a:p>
          <a:p>
            <a:endParaRPr lang="en-US" dirty="0"/>
          </a:p>
          <a:p>
            <a:endParaRPr lang="en-US" dirty="0" smtClean="0"/>
          </a:p>
          <a:p>
            <a:endParaRPr lang="en-US" dirty="0"/>
          </a:p>
          <a:p>
            <a:endParaRPr lang="en-US" dirty="0" smtClean="0"/>
          </a:p>
          <a:p>
            <a:r>
              <a:rPr lang="en-US" dirty="0" smtClean="0"/>
              <a:t>Islam </a:t>
            </a:r>
            <a:r>
              <a:rPr lang="en-US" dirty="0"/>
              <a:t>teaches that humanity is born in a state of innocence and has </a:t>
            </a:r>
            <a:r>
              <a:rPr lang="en-US" dirty="0" smtClean="0"/>
              <a:t>an innate </a:t>
            </a:r>
            <a:r>
              <a:rPr lang="en-US" dirty="0"/>
              <a:t>ability to know the true god. </a:t>
            </a:r>
            <a:endParaRPr lang="en-US" dirty="0" smtClean="0"/>
          </a:p>
          <a:p>
            <a:endParaRPr lang="en-US" sz="2000" dirty="0"/>
          </a:p>
          <a:p>
            <a:r>
              <a:rPr lang="en-US" dirty="0" smtClean="0"/>
              <a:t>Therefore</a:t>
            </a:r>
            <a:r>
              <a:rPr lang="en-US" dirty="0"/>
              <a:t>, Islam has no room for </a:t>
            </a:r>
            <a:r>
              <a:rPr lang="en-US" dirty="0" smtClean="0"/>
              <a:t>the Christian </a:t>
            </a:r>
            <a:r>
              <a:rPr lang="en-US" dirty="0"/>
              <a:t>concepts of “the fall of man” and “original sin”—or need for a savior</a:t>
            </a:r>
            <a:r>
              <a:rPr lang="en-US" dirty="0" smtClean="0"/>
              <a:t>. </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smtClean="0"/>
              <a:t>Nature of Man and Salvation</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2530" name="Picture 2" descr="http://www.bellovoi.com/wp-content/uploads/2013/01/sleeping-baby-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929"/>
          <a:stretch/>
        </p:blipFill>
        <p:spPr bwMode="auto">
          <a:xfrm>
            <a:off x="1754370" y="1219508"/>
            <a:ext cx="3381155" cy="234618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5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pPr marL="0" indent="0" algn="ctr">
              <a:buNone/>
            </a:pPr>
            <a:r>
              <a:rPr lang="en-US" i="1" dirty="0">
                <a:solidFill>
                  <a:schemeClr val="accent4">
                    <a:lumMod val="20000"/>
                    <a:lumOff val="80000"/>
                  </a:schemeClr>
                </a:solidFill>
              </a:rPr>
              <a:t>“For a Muslim, the purpose of life is to live in a way that is pleasing to Allah so that one may gain Paradise. It is believed that at puberty, an account of each person’s deeds is opened, and this will be used at the Day of Judgment to determine his eternal fate.”</a:t>
            </a:r>
          </a:p>
        </p:txBody>
      </p:sp>
      <p:sp>
        <p:nvSpPr>
          <p:cNvPr id="13" name="Title 12"/>
          <p:cNvSpPr>
            <a:spLocks noGrp="1"/>
          </p:cNvSpPr>
          <p:nvPr>
            <p:ph type="title"/>
          </p:nvPr>
        </p:nvSpPr>
        <p:spPr>
          <a:xfrm>
            <a:off x="1611096" y="27659"/>
            <a:ext cx="10537362" cy="1115341"/>
          </a:xfrm>
        </p:spPr>
        <p:txBody>
          <a:bodyPr>
            <a:normAutofit/>
          </a:bodyPr>
          <a:lstStyle/>
          <a:p>
            <a:r>
              <a:rPr lang="en-US" sz="4800" dirty="0"/>
              <a:t>Nature of Man and Salvation</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1506" name="Picture 2" descr="http://tagalogpresenttruth.webs.com/Judgment%20Boo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30759">
            <a:off x="1509822" y="3633530"/>
            <a:ext cx="3423683" cy="256776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124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r>
              <a:rPr lang="en-US" dirty="0" smtClean="0"/>
              <a:t>If </a:t>
            </a:r>
            <a:r>
              <a:rPr lang="en-US" dirty="0"/>
              <a:t>one wishes to enter Heaven and avoid the fire of Hell, </a:t>
            </a:r>
            <a:r>
              <a:rPr lang="en-US" dirty="0" smtClean="0"/>
              <a:t>he must </a:t>
            </a:r>
            <a:r>
              <a:rPr lang="en-US" dirty="0"/>
              <a:t>believe in the “One God” and obey his message. </a:t>
            </a:r>
            <a:endParaRPr lang="en-US" dirty="0" smtClean="0"/>
          </a:p>
          <a:p>
            <a:endParaRPr lang="en-US" sz="2400" dirty="0" smtClean="0"/>
          </a:p>
          <a:p>
            <a:r>
              <a:rPr lang="en-US" dirty="0"/>
              <a:t>According to the Qur’an, on Judgment Day, Allah will judge the deeds </a:t>
            </a:r>
            <a:r>
              <a:rPr lang="en-US" dirty="0" smtClean="0"/>
              <a:t>of every </a:t>
            </a:r>
            <a:r>
              <a:rPr lang="en-US" dirty="0"/>
              <a:t>individual. </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Nature of Man and Salvation</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3554" name="Picture 2" descr="http://metrouk2.files.wordpress.com/2010/11/article-1289845003840-0c14334a000005dc-26186_466x3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4522" y="3636790"/>
            <a:ext cx="3643471" cy="242376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240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lstStyle/>
          <a:p>
            <a:r>
              <a:rPr lang="en-US" dirty="0"/>
              <a:t>If the person believes in the “One God,” </a:t>
            </a:r>
            <a:r>
              <a:rPr lang="en-US" dirty="0" smtClean="0"/>
              <a:t>is repentant </a:t>
            </a:r>
            <a:r>
              <a:rPr lang="en-US" dirty="0"/>
              <a:t>of his sins, if his righteous acts outweigh his evil deeds, and if Allah wills it, then that person may </a:t>
            </a:r>
            <a:r>
              <a:rPr lang="en-US" dirty="0" smtClean="0"/>
              <a:t>enter </a:t>
            </a:r>
            <a:r>
              <a:rPr lang="en-US" dirty="0"/>
              <a:t>paradise. </a:t>
            </a:r>
            <a:endParaRPr lang="en-US" dirty="0" smtClean="0"/>
          </a:p>
          <a:p>
            <a:endParaRPr lang="en-US" dirty="0"/>
          </a:p>
          <a:p>
            <a:r>
              <a:rPr lang="en-US" dirty="0" smtClean="0"/>
              <a:t>Entrance into </a:t>
            </a:r>
            <a:r>
              <a:rPr lang="en-US" dirty="0"/>
              <a:t>Paradise </a:t>
            </a:r>
            <a:r>
              <a:rPr lang="en-US" dirty="0" smtClean="0"/>
              <a:t>is                                                        earned </a:t>
            </a:r>
            <a:r>
              <a:rPr lang="en-US" dirty="0"/>
              <a:t>only by good works.</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Nature of Man and Salvation</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20677">
            <a:off x="6652033" y="2796361"/>
            <a:ext cx="4803481" cy="319450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82529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r>
              <a:rPr lang="en-US" dirty="0" smtClean="0"/>
              <a:t>The </a:t>
            </a:r>
            <a:r>
              <a:rPr lang="en-US" dirty="0"/>
              <a:t>acts form a framework for worship and give structure to Muslim life. </a:t>
            </a:r>
          </a:p>
          <a:p>
            <a:endParaRPr lang="en-US" dirty="0" smtClean="0"/>
          </a:p>
          <a:p>
            <a:endParaRPr lang="en-US" dirty="0"/>
          </a:p>
          <a:p>
            <a:endParaRPr lang="en-US" sz="4400" dirty="0" smtClean="0"/>
          </a:p>
          <a:p>
            <a:endParaRPr lang="en-US" dirty="0"/>
          </a:p>
          <a:p>
            <a:endParaRPr lang="en-US" dirty="0" smtClean="0"/>
          </a:p>
          <a:p>
            <a:endParaRPr lang="en-US" dirty="0"/>
          </a:p>
          <a:p>
            <a:r>
              <a:rPr lang="en-US" dirty="0"/>
              <a:t>They also demonstrate commitment to Islam.</a:t>
            </a:r>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2050" name="Picture 2" descr="http://www.neurosoup.com/mosque_pray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6782" y="2287293"/>
            <a:ext cx="3774558" cy="283091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53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pPr marL="0" indent="0">
              <a:buNone/>
            </a:pPr>
            <a:endParaRPr lang="en-US" dirty="0" smtClean="0"/>
          </a:p>
          <a:p>
            <a:endParaRPr lang="en-US" sz="1600" dirty="0"/>
          </a:p>
          <a:p>
            <a:r>
              <a:rPr lang="en-US" dirty="0" smtClean="0"/>
              <a:t>The </a:t>
            </a:r>
            <a:r>
              <a:rPr lang="en-US" dirty="0"/>
              <a:t>first pillar is the </a:t>
            </a:r>
            <a:r>
              <a:rPr lang="en-US" i="1" dirty="0" err="1"/>
              <a:t>Shahadah</a:t>
            </a:r>
            <a:r>
              <a:rPr lang="en-US" dirty="0"/>
              <a:t>, </a:t>
            </a:r>
            <a:r>
              <a:rPr lang="en-US" dirty="0" smtClean="0"/>
              <a:t>                                                      the </a:t>
            </a:r>
            <a:r>
              <a:rPr lang="en-US" dirty="0"/>
              <a:t>affirmation that God is </a:t>
            </a:r>
            <a:r>
              <a:rPr lang="en-US" dirty="0" smtClean="0"/>
              <a:t>                                                             one</a:t>
            </a:r>
            <a:r>
              <a:rPr lang="en-US" dirty="0"/>
              <a:t>. </a:t>
            </a:r>
            <a:endParaRPr lang="en-US" dirty="0" smtClean="0"/>
          </a:p>
          <a:p>
            <a:pPr marL="0" indent="0">
              <a:buNone/>
            </a:pP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3074" name="Picture 2" descr="http://navedz.com/wp-content/uploads/2012/03/shahada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207">
            <a:off x="6963893" y="1881641"/>
            <a:ext cx="4668539" cy="35161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18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lnSpcReduction="10000"/>
          </a:bodyPr>
          <a:lstStyle/>
          <a:p>
            <a:r>
              <a:rPr lang="en-US" dirty="0"/>
              <a:t>The faithful repeat, “There is no god except ALLAH and Muhammad is the Messenger of ALLAH</a:t>
            </a:r>
            <a:r>
              <a:rPr lang="en-US" dirty="0" smtClean="0"/>
              <a:t>.”</a:t>
            </a:r>
          </a:p>
          <a:p>
            <a:endParaRPr lang="en-US" dirty="0" smtClean="0"/>
          </a:p>
          <a:p>
            <a:endParaRPr lang="en-US" dirty="0" smtClean="0"/>
          </a:p>
          <a:p>
            <a:pPr lvl="8"/>
            <a:r>
              <a:rPr lang="en-US" sz="2800" dirty="0" smtClean="0"/>
              <a:t>The </a:t>
            </a:r>
            <a:r>
              <a:rPr lang="en-US" sz="2800" dirty="0"/>
              <a:t>significance of </a:t>
            </a:r>
            <a:r>
              <a:rPr lang="en-US" sz="2800" dirty="0" smtClean="0"/>
              <a:t>this </a:t>
            </a:r>
            <a:r>
              <a:rPr lang="en-US" sz="2800" dirty="0"/>
              <a:t>is the belief that the </a:t>
            </a:r>
            <a:r>
              <a:rPr lang="en-US" sz="2800" dirty="0" smtClean="0"/>
              <a:t>purpose of </a:t>
            </a:r>
            <a:r>
              <a:rPr lang="en-US" sz="2800" dirty="0"/>
              <a:t>life is to serve </a:t>
            </a:r>
            <a:r>
              <a:rPr lang="en-US" sz="2800" dirty="0" smtClean="0"/>
              <a:t>God. </a:t>
            </a:r>
          </a:p>
          <a:p>
            <a:endParaRPr lang="en-US" dirty="0" smtClean="0"/>
          </a:p>
          <a:p>
            <a:endParaRPr lang="en-US" dirty="0"/>
          </a:p>
          <a:p>
            <a:r>
              <a:rPr lang="en-US" dirty="0"/>
              <a:t>T</a:t>
            </a:r>
            <a:r>
              <a:rPr lang="en-US" dirty="0" smtClean="0"/>
              <a:t>his </a:t>
            </a:r>
            <a:r>
              <a:rPr lang="en-US" dirty="0"/>
              <a:t>is achieved through the teachings </a:t>
            </a:r>
            <a:r>
              <a:rPr lang="en-US" dirty="0" smtClean="0"/>
              <a:t>and practices </a:t>
            </a:r>
            <a:r>
              <a:rPr lang="en-US" dirty="0"/>
              <a:t>of the Last Prophet, Mohammed.</a:t>
            </a:r>
            <a:endParaRPr lang="en-US"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4098" name="Picture 2" descr="http://www.bubblews.com/assets/images/news/1040865428_13545934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6780" y="2293009"/>
            <a:ext cx="3251304" cy="24384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591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r>
              <a:rPr lang="en-US" dirty="0" smtClean="0"/>
              <a:t>Apostolic </a:t>
            </a:r>
            <a:r>
              <a:rPr lang="en-US" dirty="0"/>
              <a:t>Pentecostals agree </a:t>
            </a:r>
            <a:r>
              <a:rPr lang="en-US" dirty="0" smtClean="0"/>
              <a:t>that </a:t>
            </a:r>
            <a:r>
              <a:rPr lang="en-US" dirty="0"/>
              <a:t>God is </a:t>
            </a:r>
            <a:r>
              <a:rPr lang="en-US" dirty="0" smtClean="0"/>
              <a:t>one. </a:t>
            </a:r>
          </a:p>
          <a:p>
            <a:endParaRPr lang="en-US" sz="2400" dirty="0"/>
          </a:p>
          <a:p>
            <a:r>
              <a:rPr lang="en-US" dirty="0" smtClean="0"/>
              <a:t>However, </a:t>
            </a:r>
            <a:r>
              <a:rPr lang="en-US" dirty="0" err="1" smtClean="0"/>
              <a:t>Apostolics</a:t>
            </a:r>
            <a:r>
              <a:rPr lang="en-US" dirty="0" smtClean="0"/>
              <a:t> </a:t>
            </a:r>
            <a:r>
              <a:rPr lang="en-US" dirty="0"/>
              <a:t>worship </a:t>
            </a:r>
            <a:r>
              <a:rPr lang="en-US" dirty="0" smtClean="0"/>
              <a:t>a God </a:t>
            </a:r>
            <a:r>
              <a:rPr lang="en-US" dirty="0"/>
              <a:t>of love and mercy, who </a:t>
            </a:r>
            <a:r>
              <a:rPr lang="en-US" dirty="0" smtClean="0"/>
              <a:t>took </a:t>
            </a:r>
            <a:r>
              <a:rPr lang="en-US" dirty="0"/>
              <a:t>on human form (Jesus Christ) </a:t>
            </a:r>
            <a:r>
              <a:rPr lang="en-US" dirty="0" smtClean="0"/>
              <a:t>to provide </a:t>
            </a:r>
            <a:r>
              <a:rPr lang="en-US" dirty="0"/>
              <a:t>atonement for </a:t>
            </a:r>
            <a:r>
              <a:rPr lang="en-US" dirty="0" smtClean="0"/>
              <a:t>our </a:t>
            </a:r>
            <a:r>
              <a:rPr lang="en-US" dirty="0"/>
              <a:t>sins </a:t>
            </a:r>
            <a:r>
              <a:rPr lang="en-US" dirty="0" smtClean="0"/>
              <a:t>through </a:t>
            </a:r>
            <a:r>
              <a:rPr lang="en-US" dirty="0"/>
              <a:t>His </a:t>
            </a:r>
            <a:r>
              <a:rPr lang="en-US" dirty="0" smtClean="0"/>
              <a:t>death on the </a:t>
            </a:r>
            <a:r>
              <a:rPr lang="en-US" dirty="0"/>
              <a:t>Cross. </a:t>
            </a:r>
            <a:endParaRPr lang="en-US" sz="5400"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5122" name="Picture 2" descr="http://praythemass.org/wp-content/uploads/2012/03/crucifixion-top-vi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90723">
            <a:off x="1617392" y="3652184"/>
            <a:ext cx="2913605" cy="271458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194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rmAutofit/>
          </a:bodyPr>
          <a:lstStyle/>
          <a:p>
            <a:r>
              <a:rPr lang="en-US" dirty="0"/>
              <a:t>While </a:t>
            </a:r>
            <a:r>
              <a:rPr lang="en-US" dirty="0" err="1"/>
              <a:t>Apostolics</a:t>
            </a:r>
            <a:r>
              <a:rPr lang="en-US" dirty="0"/>
              <a:t> acknowledge Jesus Christ as the son of </a:t>
            </a:r>
            <a:r>
              <a:rPr lang="en-US" dirty="0" smtClean="0"/>
              <a:t>God, Muslims consider </a:t>
            </a:r>
            <a:r>
              <a:rPr lang="en-US" dirty="0"/>
              <a:t>Him to be a good man and </a:t>
            </a:r>
            <a:r>
              <a:rPr lang="en-US" dirty="0" smtClean="0"/>
              <a:t>prophet.</a:t>
            </a:r>
            <a:endParaRPr lang="en-US" sz="5400" dirty="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6146" name="Picture 2" descr="http://www.understandmymuslimpeople.com/images/jesus_muslim_and_christian_view_large.jpg"/>
          <p:cNvPicPr>
            <a:picLocks noChangeAspect="1" noChangeArrowheads="1"/>
          </p:cNvPicPr>
          <p:nvPr/>
        </p:nvPicPr>
        <p:blipFill rotWithShape="1">
          <a:blip r:embed="rId2">
            <a:extLst>
              <a:ext uri="{28A0092B-C50C-407E-A947-70E740481C1C}">
                <a14:useLocalDpi xmlns:a14="http://schemas.microsoft.com/office/drawing/2010/main" val="0"/>
              </a:ext>
            </a:extLst>
          </a:blip>
          <a:srcRect t="6339" b="4228"/>
          <a:stretch/>
        </p:blipFill>
        <p:spPr bwMode="auto">
          <a:xfrm>
            <a:off x="3466224" y="2307242"/>
            <a:ext cx="6348608" cy="37852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7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r>
              <a:rPr lang="en-US" dirty="0"/>
              <a:t>The second pillar is </a:t>
            </a:r>
            <a:r>
              <a:rPr lang="en-US" i="1" dirty="0" err="1"/>
              <a:t>Salat</a:t>
            </a:r>
            <a:r>
              <a:rPr lang="en-US" dirty="0"/>
              <a:t>, the set of prayers that Muslims must say in </a:t>
            </a:r>
            <a:r>
              <a:rPr lang="en-US" dirty="0" smtClean="0"/>
              <a:t>the direction </a:t>
            </a:r>
            <a:r>
              <a:rPr lang="en-US" dirty="0"/>
              <a:t>of </a:t>
            </a:r>
            <a:r>
              <a:rPr lang="en-US" dirty="0" smtClean="0"/>
              <a:t>Mecca.</a:t>
            </a:r>
          </a:p>
          <a:p>
            <a:endParaRPr lang="en-US" dirty="0" smtClean="0"/>
          </a:p>
          <a:p>
            <a:endParaRPr lang="en-US" dirty="0"/>
          </a:p>
          <a:p>
            <a:endParaRPr lang="en-US" dirty="0" smtClean="0"/>
          </a:p>
          <a:p>
            <a:endParaRPr lang="en-US" dirty="0" smtClean="0"/>
          </a:p>
          <a:p>
            <a:endParaRPr lang="en-US" dirty="0"/>
          </a:p>
          <a:p>
            <a:endParaRPr lang="en-US" dirty="0"/>
          </a:p>
          <a:p>
            <a:r>
              <a:rPr lang="en-US" dirty="0" smtClean="0"/>
              <a:t>They are said to the </a:t>
            </a:r>
            <a:r>
              <a:rPr lang="en-US" dirty="0"/>
              <a:t>sacred shrine of </a:t>
            </a:r>
            <a:r>
              <a:rPr lang="en-US" dirty="0" err="1"/>
              <a:t>Ka’bah</a:t>
            </a:r>
            <a:r>
              <a:rPr lang="en-US" dirty="0"/>
              <a:t> at the center </a:t>
            </a:r>
            <a:r>
              <a:rPr lang="en-US" dirty="0" smtClean="0"/>
              <a:t>of the </a:t>
            </a:r>
            <a:r>
              <a:rPr lang="en-US" dirty="0"/>
              <a:t>mosque in </a:t>
            </a:r>
            <a:r>
              <a:rPr lang="en-US" dirty="0" smtClean="0"/>
              <a:t>Mecca.</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7170" name="Picture 2" descr="http://dalje.com/slike/slike_3/r1/g2007/m12/x31158886722531162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090" y="2344402"/>
            <a:ext cx="3736477" cy="24743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7172" name="Picture 4" descr="http://images.yourdictionary.com/images/definitions/lg/kaab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8539" y="2344402"/>
            <a:ext cx="3899620" cy="24743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096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273629" y="1216008"/>
            <a:ext cx="10646229" cy="4803792"/>
          </a:xfrm>
        </p:spPr>
        <p:txBody>
          <a:bodyPr>
            <a:noAutofit/>
          </a:bodyPr>
          <a:lstStyle/>
          <a:p>
            <a:endParaRPr lang="en-US" dirty="0" smtClean="0"/>
          </a:p>
          <a:p>
            <a:r>
              <a:rPr lang="en-US" dirty="0" smtClean="0"/>
              <a:t>Prayers </a:t>
            </a:r>
            <a:r>
              <a:rPr lang="en-US" dirty="0"/>
              <a:t>are said </a:t>
            </a:r>
            <a:r>
              <a:rPr lang="en-US" dirty="0" smtClean="0"/>
              <a:t>five times a day. </a:t>
            </a:r>
          </a:p>
          <a:p>
            <a:endParaRPr lang="en-US" dirty="0"/>
          </a:p>
          <a:p>
            <a:r>
              <a:rPr lang="en-US" dirty="0" smtClean="0"/>
              <a:t>These prayers </a:t>
            </a:r>
            <a:r>
              <a:rPr lang="en-US" dirty="0"/>
              <a:t>contain verses from the Qur’an, and are said in </a:t>
            </a:r>
            <a:r>
              <a:rPr lang="en-US" dirty="0" smtClean="0"/>
              <a:t>Arabic. </a:t>
            </a:r>
          </a:p>
          <a:p>
            <a:endParaRPr lang="en-US" dirty="0"/>
          </a:p>
          <a:p>
            <a:r>
              <a:rPr lang="en-US" dirty="0" smtClean="0"/>
              <a:t>Although </a:t>
            </a:r>
            <a:r>
              <a:rPr lang="en-US" dirty="0"/>
              <a:t>it is preferable to worship </a:t>
            </a:r>
            <a:r>
              <a:rPr lang="en-US" dirty="0" smtClean="0"/>
              <a:t>                                         together </a:t>
            </a:r>
            <a:r>
              <a:rPr lang="en-US" dirty="0"/>
              <a:t>in a mosque, </a:t>
            </a:r>
            <a:r>
              <a:rPr lang="en-US" dirty="0" smtClean="0"/>
              <a:t>a Muslim </a:t>
            </a:r>
            <a:r>
              <a:rPr lang="en-US" dirty="0"/>
              <a:t>may </a:t>
            </a:r>
            <a:r>
              <a:rPr lang="en-US" dirty="0" smtClean="0"/>
              <a:t>                                      pray </a:t>
            </a:r>
            <a:r>
              <a:rPr lang="en-US" dirty="0"/>
              <a:t>almost </a:t>
            </a:r>
            <a:r>
              <a:rPr lang="en-US" dirty="0" smtClean="0"/>
              <a:t>anywhere</a:t>
            </a:r>
            <a:r>
              <a:rPr lang="en-US" dirty="0"/>
              <a:t>.</a:t>
            </a:r>
            <a:endParaRPr lang="en-US" dirty="0" smtClean="0"/>
          </a:p>
        </p:txBody>
      </p:sp>
      <p:sp>
        <p:nvSpPr>
          <p:cNvPr id="13" name="Title 12"/>
          <p:cNvSpPr>
            <a:spLocks noGrp="1"/>
          </p:cNvSpPr>
          <p:nvPr>
            <p:ph type="title"/>
          </p:nvPr>
        </p:nvSpPr>
        <p:spPr>
          <a:xfrm>
            <a:off x="1611096" y="27659"/>
            <a:ext cx="10537362" cy="1115341"/>
          </a:xfrm>
        </p:spPr>
        <p:txBody>
          <a:bodyPr>
            <a:normAutofit/>
          </a:bodyPr>
          <a:lstStyle/>
          <a:p>
            <a:r>
              <a:rPr lang="en-US" sz="4800" dirty="0"/>
              <a:t>Five Pillars of Islam</a:t>
            </a:r>
            <a:endParaRPr lang="en-US" sz="4800" dirty="0"/>
          </a:p>
        </p:txBody>
      </p:sp>
      <p:sp>
        <p:nvSpPr>
          <p:cNvPr id="4" name="Subtitle 2"/>
          <p:cNvSpPr txBox="1">
            <a:spLocks/>
          </p:cNvSpPr>
          <p:nvPr/>
        </p:nvSpPr>
        <p:spPr>
          <a:xfrm>
            <a:off x="4637327" y="6356140"/>
            <a:ext cx="7881253" cy="4909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800" kern="1200">
                <a:solidFill>
                  <a:schemeClr val="accent6">
                    <a:lumMod val="20000"/>
                    <a:lumOff val="8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400" kern="1200">
                <a:solidFill>
                  <a:schemeClr val="accent6">
                    <a:lumMod val="20000"/>
                    <a:lumOff val="8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2000" kern="1200">
                <a:solidFill>
                  <a:schemeClr val="accent6">
                    <a:lumMod val="20000"/>
                    <a:lumOff val="8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4">
                  <a:lumMod val="75000"/>
                </a:schemeClr>
              </a:buClr>
              <a:buSzPct val="70000"/>
              <a:buFont typeface="Wingdings 3" panose="05040102010807070707" pitchFamily="18" charset="2"/>
              <a:buChar char="u"/>
              <a:defRPr sz="1800" kern="1200">
                <a:solidFill>
                  <a:schemeClr val="accent6">
                    <a:lumMod val="20000"/>
                    <a:lumOff val="80000"/>
                  </a:schemeClr>
                </a:solidFill>
                <a:latin typeface="+mn-lt"/>
                <a:ea typeface="+mn-ea"/>
                <a:cs typeface="+mn-cs"/>
              </a:defRPr>
            </a:lvl9pPr>
          </a:lstStyle>
          <a:p>
            <a:pPr marL="0" indent="0">
              <a:buNone/>
            </a:pPr>
            <a:r>
              <a:rPr lang="en-US" sz="2400" spc="300" dirty="0" smtClean="0"/>
              <a:t>Global University of Theological Studies</a:t>
            </a:r>
            <a:endParaRPr lang="en-US" sz="2400" spc="300" dirty="0"/>
          </a:p>
        </p:txBody>
      </p:sp>
      <p:pic>
        <p:nvPicPr>
          <p:cNvPr id="8194" name="Picture 2" descr="http://www.mcabayarea.org/bookstore/images/detailed/prayerimortanc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84231">
            <a:off x="8098100" y="3583288"/>
            <a:ext cx="3476625" cy="23145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394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S103460616">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4">
            <a:shade val="50000"/>
          </a:schemeClr>
        </a:lnRef>
        <a:fillRef idx="1">
          <a:schemeClr val="accent4"/>
        </a:fillRef>
        <a:effectRef idx="0">
          <a:schemeClr val="accent4"/>
        </a:effectRef>
        <a:fontRef idx="minor">
          <a:schemeClr val="lt1"/>
        </a:fontRef>
      </a:style>
    </a:spDef>
    <a:lnDef>
      <a:spPr/>
      <a:bodyPr/>
      <a:lstStyle/>
      <a:style>
        <a:lnRef idx="1">
          <a:schemeClr val="accent4"/>
        </a:lnRef>
        <a:fillRef idx="0">
          <a:schemeClr val="accent4"/>
        </a:fillRef>
        <a:effectRef idx="0">
          <a:schemeClr val="accent4"/>
        </a:effectRef>
        <a:fontRef idx="minor">
          <a:schemeClr val="tx1"/>
        </a:fontRef>
      </a:style>
    </a:lnDef>
    <a:txDef>
      <a:spPr>
        <a:noFill/>
        <a:ln>
          <a:solidFill>
            <a:schemeClr val="accent4">
              <a:lumMod val="50000"/>
            </a:schemeClr>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xmlns="" name="Whirligig design template" id="{C20C433A-93F8-478B-AC4D-DD4E52A28B92}" vid="{C901235C-D99E-4DA4-B3B6-5E8DC515C8A8}"/>
    </a:ext>
  </a:extLst>
</a:theme>
</file>

<file path=ppt/theme/theme2.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F9C49E1-11F2-4EB9-9390-F2D155C1AA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TS103460616</Template>
  <TotalTime>0</TotalTime>
  <Words>1043</Words>
  <Application>Microsoft Office PowerPoint</Application>
  <PresentationFormat>Custom</PresentationFormat>
  <Paragraphs>163</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TS103460616</vt:lpstr>
      <vt:lpstr>Major World Religions</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Five Pillars of Islam</vt:lpstr>
      <vt:lpstr>Nature of Man and Salvation</vt:lpstr>
      <vt:lpstr>Nature of Man and Salvation</vt:lpstr>
      <vt:lpstr>Nature of Man and Salvation</vt:lpstr>
      <vt:lpstr>Nature of Man and Salvation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2013-08-11T01:55:28Z</dcterms:created>
  <dcterms:modified xsi:type="dcterms:W3CDTF">2013-11-05T02:48:07Z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TC034606169991</vt:lpwstr>
  </property>
</Properties>
</file>