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2"/>
  </p:sldMasterIdLst>
  <p:notesMasterIdLst>
    <p:notesMasterId r:id="rId28"/>
  </p:notesMasterIdLst>
  <p:handoutMasterIdLst>
    <p:handoutMasterId r:id="rId29"/>
  </p:handout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6" r:id="rId13"/>
    <p:sldId id="283" r:id="rId14"/>
    <p:sldId id="284" r:id="rId15"/>
    <p:sldId id="285" r:id="rId16"/>
    <p:sldId id="287" r:id="rId17"/>
    <p:sldId id="288" r:id="rId18"/>
    <p:sldId id="289" r:id="rId19"/>
    <p:sldId id="286" r:id="rId20"/>
    <p:sldId id="277" r:id="rId21"/>
    <p:sldId id="278" r:id="rId22"/>
    <p:sldId id="279" r:id="rId23"/>
    <p:sldId id="280" r:id="rId24"/>
    <p:sldId id="290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342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9" d="100"/>
          <a:sy n="79" d="100"/>
        </p:scale>
        <p:origin x="234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99BDA-BD19-4064-BF2C-14D89FF3C190}" type="datetimeFigureOut">
              <a:rPr lang="en-US" smtClean="0"/>
              <a:t>9/21/2013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28E8E-C91D-44A0-93D6-1E4294D2C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808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DF147-A9B1-468D-860B-052CCDB90DB6}" type="datetimeFigureOut">
              <a:rPr lang="en-US" smtClean="0"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8310F-3F7A-4A9C-892D-242CD6C38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054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8310F-3F7A-4A9C-892D-242CD6C380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00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3B0C-DDAB-42F4-8C24-B1FE6CABC65D}" type="datetime1">
              <a:rPr lang="en-US" smtClean="0"/>
              <a:t>9/21/2013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3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C6A-E15D-42F1-AAF6-839123805FBB}" type="datetime1">
              <a:rPr lang="en-US" smtClean="0"/>
              <a:t>9/21/2013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44DB9-A473-442C-B086-D1F93506A4BE}" type="datetime1">
              <a:rPr lang="en-US" smtClean="0"/>
              <a:t>9/21/2013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7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9991-E95B-472C-BB57-B5B9032A924B}" type="datetime1">
              <a:rPr lang="en-US" smtClean="0"/>
              <a:t>9/21/2013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2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7AFD-ABC7-4364-90EF-95B15C8A323B}" type="datetime1">
              <a:rPr lang="en-US" smtClean="0"/>
              <a:t>9/21/2013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4589463"/>
            <a:ext cx="1012825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709738"/>
            <a:ext cx="1012825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7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AE068-E05A-439C-97F8-45AC8119FCD5}" type="datetime1">
              <a:rPr lang="en-US" smtClean="0"/>
              <a:t>9/21/2013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5111" y="1825625"/>
            <a:ext cx="49834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4296" y="1825625"/>
            <a:ext cx="49834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825" y="365125"/>
            <a:ext cx="10134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9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03B3-DEE5-43F8-925B-912AA65DCD81}" type="datetime1">
              <a:rPr lang="en-US" smtClean="0"/>
              <a:t>9/21/2013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9832" y="2193925"/>
            <a:ext cx="49834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9832" y="1489075"/>
            <a:ext cx="4983480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4454" y="2193925"/>
            <a:ext cx="49834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4454" y="1489075"/>
            <a:ext cx="4983480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454" y="274638"/>
            <a:ext cx="10122996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90C9F-8B7D-49D2-9820-A92EA66BAD43}" type="datetime1">
              <a:rPr lang="en-US" smtClean="0"/>
              <a:t>9/21/2013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4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4059C-4DF7-43AB-9953-A9E9C32BDFAB}" type="datetime1">
              <a:rPr lang="en-US" smtClean="0"/>
              <a:t>9/21/2013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3EC7-B7A8-467B-A043-A6BA6621D453}" type="datetime1">
              <a:rPr lang="en-US" smtClean="0"/>
              <a:t>9/21/2013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1619" y="987425"/>
            <a:ext cx="59436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913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13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0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6EBB-3674-4C80-A7FF-3B979F5315DA}" type="datetime1">
              <a:rPr lang="en-US" smtClean="0"/>
              <a:t>9/21/2013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422B5-12DA-40CC-AE4D-EB9F472458F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96249" y="987425"/>
            <a:ext cx="59436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2767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767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3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8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fld id="{79F0484A-F300-4B64-A3A1-4509DE43DA60}" type="datetime1">
              <a:rPr lang="en-US" smtClean="0"/>
              <a:t>9/21/2013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47644" y="6356350"/>
            <a:ext cx="59260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5938" y="6356350"/>
            <a:ext cx="767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fld id="{842422B5-12DA-40CC-AE4D-EB9F472458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825625"/>
            <a:ext cx="10134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365125"/>
            <a:ext cx="10134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99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b="0" kern="1200" cap="none" spc="0">
          <a:ln w="0">
            <a:solidFill>
              <a:schemeClr val="accent1">
                <a:lumMod val="75000"/>
              </a:schemeClr>
            </a:solidFill>
          </a:ln>
          <a:solidFill>
            <a:schemeClr val="accent6"/>
          </a:solidFill>
          <a:effectLst>
            <a:outerShdw blurRad="38100" dist="25400" dir="5400000" algn="ctr" rotWithShape="0">
              <a:srgbClr val="6E747A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2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24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20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4">
            <a:lumMod val="75000"/>
          </a:schemeClr>
        </a:buClr>
        <a:buSzPct val="70000"/>
        <a:buFont typeface="Wingdings 3" panose="05040102010807070707" pitchFamily="18" charset="2"/>
        <a:buChar char="u"/>
        <a:defRPr sz="1800" kern="1200">
          <a:solidFill>
            <a:schemeClr val="accent6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0" pos="768" userDrawn="1">
          <p15:clr>
            <a:srgbClr val="F26B43"/>
          </p15:clr>
        </p15:guide>
        <p15:guide id="0" pos="7152" userDrawn="1">
          <p15:clr>
            <a:srgbClr val="F26B43"/>
          </p15:clr>
        </p15:guide>
        <p15:guide id="1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gif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 trans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687" y="428972"/>
            <a:ext cx="5044360" cy="207616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3867" y="6367009"/>
            <a:ext cx="7379436" cy="490991"/>
          </a:xfrm>
        </p:spPr>
        <p:txBody>
          <a:bodyPr>
            <a:noAutofit/>
          </a:bodyPr>
          <a:lstStyle/>
          <a:p>
            <a:pPr algn="l"/>
            <a:r>
              <a:rPr lang="en-US" sz="2500" dirty="0" smtClean="0"/>
              <a:t>Global University of Theological Studies</a:t>
            </a:r>
            <a:endParaRPr lang="en-US" sz="25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4214" y="421592"/>
            <a:ext cx="8913542" cy="1164771"/>
          </a:xfrm>
        </p:spPr>
        <p:txBody>
          <a:bodyPr>
            <a:noAutofit/>
          </a:bodyPr>
          <a:lstStyle/>
          <a:p>
            <a:r>
              <a:rPr lang="en-US" spc="300" dirty="0" smtClean="0">
                <a:ln w="0">
                  <a:solidFill>
                    <a:schemeClr val="accent1">
                      <a:lumMod val="75000"/>
                      <a:alpha val="68000"/>
                    </a:schemeClr>
                  </a:solidFill>
                </a:ln>
                <a:solidFill>
                  <a:schemeClr val="bg1"/>
                </a:solidFill>
                <a:effectLst>
                  <a:glow rad="50800">
                    <a:schemeClr val="accent1">
                      <a:lumMod val="40000"/>
                      <a:lumOff val="60000"/>
                      <a:alpha val="35000"/>
                    </a:schemeClr>
                  </a:glow>
                </a:effectLst>
              </a:rPr>
              <a:t>Major</a:t>
            </a:r>
            <a:r>
              <a:rPr lang="en-US" dirty="0" smtClean="0">
                <a:ln w="0">
                  <a:solidFill>
                    <a:schemeClr val="accent1">
                      <a:lumMod val="75000"/>
                      <a:alpha val="68000"/>
                    </a:schemeClr>
                  </a:solidFill>
                </a:ln>
                <a:solidFill>
                  <a:schemeClr val="bg1"/>
                </a:solidFill>
                <a:effectLst>
                  <a:glow rad="50800">
                    <a:schemeClr val="accent1">
                      <a:lumMod val="40000"/>
                      <a:lumOff val="60000"/>
                      <a:alpha val="35000"/>
                    </a:schemeClr>
                  </a:glow>
                </a:effectLst>
              </a:rPr>
              <a:t> </a:t>
            </a:r>
            <a:r>
              <a:rPr lang="en-US" spc="300" dirty="0" smtClean="0">
                <a:ln w="0">
                  <a:solidFill>
                    <a:schemeClr val="accent1">
                      <a:lumMod val="75000"/>
                      <a:alpha val="68000"/>
                    </a:schemeClr>
                  </a:solidFill>
                </a:ln>
                <a:solidFill>
                  <a:schemeClr val="bg1"/>
                </a:solidFill>
                <a:effectLst>
                  <a:glow rad="50800">
                    <a:schemeClr val="accent1">
                      <a:lumMod val="40000"/>
                      <a:lumOff val="60000"/>
                      <a:alpha val="35000"/>
                    </a:schemeClr>
                  </a:glow>
                </a:effectLst>
              </a:rPr>
              <a:t>World</a:t>
            </a:r>
            <a:r>
              <a:rPr lang="en-US" dirty="0" smtClean="0">
                <a:ln w="0">
                  <a:solidFill>
                    <a:schemeClr val="accent1">
                      <a:lumMod val="75000"/>
                      <a:alpha val="68000"/>
                    </a:schemeClr>
                  </a:solidFill>
                </a:ln>
                <a:solidFill>
                  <a:schemeClr val="bg1"/>
                </a:solidFill>
                <a:effectLst>
                  <a:glow rad="50800">
                    <a:schemeClr val="accent1">
                      <a:lumMod val="40000"/>
                      <a:lumOff val="60000"/>
                      <a:alpha val="35000"/>
                    </a:schemeClr>
                  </a:glow>
                </a:effectLst>
              </a:rPr>
              <a:t> </a:t>
            </a:r>
            <a:r>
              <a:rPr lang="en-US" spc="300" dirty="0" smtClean="0">
                <a:ln w="0">
                  <a:solidFill>
                    <a:schemeClr val="accent1">
                      <a:lumMod val="75000"/>
                      <a:alpha val="68000"/>
                    </a:schemeClr>
                  </a:solidFill>
                </a:ln>
                <a:solidFill>
                  <a:schemeClr val="bg1"/>
                </a:solidFill>
                <a:effectLst>
                  <a:glow rad="50800">
                    <a:schemeClr val="accent1">
                      <a:lumMod val="40000"/>
                      <a:lumOff val="60000"/>
                      <a:alpha val="35000"/>
                    </a:schemeClr>
                  </a:glow>
                </a:effectLst>
              </a:rPr>
              <a:t>Religions</a:t>
            </a:r>
            <a:endParaRPr lang="en-US" spc="300" dirty="0">
              <a:ln w="0">
                <a:solidFill>
                  <a:schemeClr val="accent1">
                    <a:lumMod val="75000"/>
                    <a:alpha val="68000"/>
                  </a:schemeClr>
                </a:solidFill>
              </a:ln>
              <a:solidFill>
                <a:schemeClr val="bg1"/>
              </a:solidFill>
              <a:effectLst>
                <a:glow rad="50800">
                  <a:schemeClr val="accent1">
                    <a:lumMod val="40000"/>
                    <a:lumOff val="6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79265" y="2657488"/>
            <a:ext cx="5199311" cy="824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None/>
              <a:defRPr sz="16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5400" b="1" spc="300" dirty="0" smtClean="0">
                <a:solidFill>
                  <a:schemeClr val="bg2">
                    <a:lumMod val="10000"/>
                  </a:schemeClr>
                </a:solidFill>
                <a:effectLst>
                  <a:glow rad="88900">
                    <a:schemeClr val="accent1">
                      <a:satMod val="175000"/>
                      <a:alpha val="25000"/>
                    </a:schemeClr>
                  </a:glow>
                </a:effectLst>
              </a:rPr>
              <a:t>Hinduism</a:t>
            </a:r>
          </a:p>
          <a:p>
            <a:pPr algn="r"/>
            <a:r>
              <a:rPr lang="en-US" sz="5400" b="1" spc="300" smtClean="0">
                <a:solidFill>
                  <a:schemeClr val="bg2">
                    <a:lumMod val="10000"/>
                  </a:schemeClr>
                </a:solidFill>
                <a:effectLst>
                  <a:glow rad="88900">
                    <a:schemeClr val="accent1">
                      <a:satMod val="175000"/>
                      <a:alpha val="25000"/>
                    </a:schemeClr>
                  </a:glow>
                </a:effectLst>
              </a:rPr>
              <a:t>Part 4</a:t>
            </a:r>
            <a:endParaRPr lang="en-US" sz="5400" b="1" spc="300" dirty="0">
              <a:solidFill>
                <a:schemeClr val="bg2">
                  <a:lumMod val="10000"/>
                </a:schemeClr>
              </a:solidFill>
              <a:effectLst>
                <a:glow rad="88900">
                  <a:schemeClr val="accent1">
                    <a:satMod val="175000"/>
                    <a:alpha val="25000"/>
                  </a:schemeClr>
                </a:glow>
              </a:effectLst>
            </a:endParaRPr>
          </a:p>
        </p:txBody>
      </p:sp>
      <p:pic>
        <p:nvPicPr>
          <p:cNvPr id="1028" name="Picture 4" descr="http://upload.wikimedia.org/wikipedia/commons/thumb/d/df/Dharma_Wheel.svg/170px-Dharma_Wheel.svg.png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8" y="240631"/>
            <a:ext cx="1950974" cy="195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0.tqn.com/d/christianity/1/0/c/2/Christian_Cross.png"/>
          <p:cNvPicPr>
            <a:picLocks noChangeAspect="1" noChangeArrowheads="1"/>
          </p:cNvPicPr>
          <p:nvPr/>
        </p:nvPicPr>
        <p:blipFill rotWithShape="1">
          <a:blip r:embed="rId7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67" r="28548" b="57097"/>
          <a:stretch/>
        </p:blipFill>
        <p:spPr bwMode="auto">
          <a:xfrm>
            <a:off x="2383968" y="2000292"/>
            <a:ext cx="1839685" cy="244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263" y="2499928"/>
            <a:ext cx="1905000" cy="1905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80" y="4628440"/>
            <a:ext cx="1763509" cy="17635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445" y="4658407"/>
            <a:ext cx="2034948" cy="203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61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Ramayana consists of 24,000 couplets based upon the life of Rama.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3074" name="Picture 2" descr="http://www.prem-rawat-bio.org/library/shjm/Images/p377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755" y="3505172"/>
            <a:ext cx="6638629" cy="9555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777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Hindu worship (</a:t>
            </a:r>
            <a:r>
              <a:rPr lang="en-US" i="1" dirty="0" err="1"/>
              <a:t>darshan</a:t>
            </a:r>
            <a:r>
              <a:rPr lang="en-US" dirty="0"/>
              <a:t>) involves </a:t>
            </a:r>
            <a:r>
              <a:rPr lang="en-US" i="1" dirty="0" err="1"/>
              <a:t>murtis</a:t>
            </a:r>
            <a:r>
              <a:rPr lang="en-US" i="1" dirty="0"/>
              <a:t> </a:t>
            </a:r>
            <a:r>
              <a:rPr lang="en-US" dirty="0"/>
              <a:t>(images of the gods </a:t>
            </a:r>
            <a:r>
              <a:rPr lang="en-US" dirty="0" smtClean="0"/>
              <a:t>and goddesses</a:t>
            </a:r>
            <a:r>
              <a:rPr lang="en-US" dirty="0"/>
              <a:t>), prayers and chanting mantras, and </a:t>
            </a:r>
            <a:r>
              <a:rPr lang="en-US" i="1" dirty="0" err="1"/>
              <a:t>yantras</a:t>
            </a:r>
            <a:r>
              <a:rPr lang="en-US" i="1" dirty="0"/>
              <a:t> </a:t>
            </a:r>
            <a:r>
              <a:rPr lang="en-US" dirty="0"/>
              <a:t>(diagrams of </a:t>
            </a:r>
            <a:r>
              <a:rPr lang="en-US" dirty="0" smtClean="0"/>
              <a:t>the universe</a:t>
            </a:r>
            <a:r>
              <a:rPr lang="en-US" dirty="0"/>
              <a:t>).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Worship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4098" name="Picture 2" descr="http://www.nyfolklore.org/images11/murtis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3" b="15876"/>
          <a:stretch/>
        </p:blipFill>
        <p:spPr bwMode="auto">
          <a:xfrm rot="21405228">
            <a:off x="1647632" y="3999880"/>
            <a:ext cx="3520779" cy="2139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00" name="Picture 4" descr="http://collagesheets.paperstreetsupplies.com/media/catalog/product/cache/1/image/9df78eab33525d08d6e5fb8d27136e95/h/i/hindu-mantra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165" y="2658138"/>
            <a:ext cx="2801425" cy="32454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02" name="Picture 6" descr="http://www.iloveulove.com/images/sri%20yantra-siva-shak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5330">
            <a:off x="8130924" y="2449724"/>
            <a:ext cx="2656149" cy="26953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7352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algn="r"/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3200" dirty="0" smtClean="0"/>
          </a:p>
          <a:p>
            <a:r>
              <a:rPr lang="en-US" dirty="0" smtClean="0"/>
              <a:t>The </a:t>
            </a:r>
            <a:r>
              <a:rPr lang="en-US" dirty="0"/>
              <a:t>most important part of Hindu worship is the adoration of the </a:t>
            </a:r>
            <a:r>
              <a:rPr lang="en-US" dirty="0" err="1" smtClean="0"/>
              <a:t>murtis</a:t>
            </a:r>
            <a:r>
              <a:rPr lang="en-US" dirty="0" smtClean="0"/>
              <a:t>, whether at </a:t>
            </a:r>
            <a:r>
              <a:rPr lang="en-US" dirty="0"/>
              <a:t>a temple or </a:t>
            </a:r>
            <a:r>
              <a:rPr lang="en-US" dirty="0" smtClean="0"/>
              <a:t>the </a:t>
            </a:r>
            <a:r>
              <a:rPr lang="en-US" dirty="0"/>
              <a:t>family’s </a:t>
            </a:r>
            <a:r>
              <a:rPr lang="en-US" dirty="0" smtClean="0"/>
              <a:t>shrine.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5122" name="Picture 2" descr="http://maisappho.files.wordpress.com/2013/08/durgapuj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914" y="1130628"/>
            <a:ext cx="5004907" cy="3313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31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Hindu worship is usually the offering of water, fruit, flowers, and incense to the idol as a daily personal sacrifice by the individual. </a:t>
            </a:r>
          </a:p>
          <a:p>
            <a:endParaRPr lang="en-US" dirty="0" smtClean="0"/>
          </a:p>
          <a:p>
            <a:endParaRPr lang="en-US" sz="3200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also </a:t>
            </a:r>
            <a:r>
              <a:rPr lang="en-US" dirty="0" smtClean="0"/>
              <a:t>involves </a:t>
            </a:r>
            <a:r>
              <a:rPr lang="en-US" dirty="0"/>
              <a:t>repeating the names of the favorite gods and goddesses, chanting mantras, and meditation.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6146" name="Picture 2" descr="http://1.bp.blogspot.com/_YwrLZ9Uc_3w/TSaHYJPbmBI/AAAAAAAADgY/cChL4I81e6k/s1600/fruit-platter_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838" y="2646358"/>
            <a:ext cx="2806996" cy="2105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148" name="Picture 4" descr="http://thai-creations.com/wp-content/uploads/2011/07/flower-platter-506x4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1"/>
          <a:stretch/>
        </p:blipFill>
        <p:spPr bwMode="auto">
          <a:xfrm>
            <a:off x="4954775" y="2291206"/>
            <a:ext cx="2944403" cy="24939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150" name="Picture 6" descr="http://30.media.tumblr.com/tumblr_lk283aF82H1qinfzvo1_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190" y="2534806"/>
            <a:ext cx="3368748" cy="2250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618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Visiting </a:t>
            </a:r>
            <a:r>
              <a:rPr lang="en-US" dirty="0"/>
              <a:t>and worshiping in temples are integral parts of Hindu worship.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temple is regarded as the home of the god or goddess, but it also </a:t>
            </a:r>
            <a:r>
              <a:rPr lang="en-US" dirty="0" smtClean="0"/>
              <a:t>represents the </a:t>
            </a:r>
            <a:r>
              <a:rPr lang="en-US" dirty="0"/>
              <a:t>universe and Brahman.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7170" name="Picture 2" descr="http://www.torontosnaps.com/p3/m/Hindu-Temple/Hindu-Temple-75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57" y="507235"/>
            <a:ext cx="4193142" cy="2795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8308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The central figure in the center of the temple is said to emit a force field or sacred power that affects the worshipers during their </a:t>
            </a:r>
            <a:r>
              <a:rPr lang="en-US" dirty="0" err="1"/>
              <a:t>darshan</a:t>
            </a:r>
            <a:r>
              <a:rPr lang="en-US" dirty="0"/>
              <a:t>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8194" name="Picture 2" descr="http://upload.wikimedia.org/wikipedia/commons/c/c4/Hindu-priest-bless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189" y="2666646"/>
            <a:ext cx="5098485" cy="34130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1237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r>
              <a:rPr lang="en-US" dirty="0"/>
              <a:t>The religious rites may be classified as</a:t>
            </a:r>
            <a:r>
              <a:rPr lang="en-US" dirty="0" smtClean="0"/>
              <a:t>:</a:t>
            </a:r>
          </a:p>
          <a:p>
            <a:endParaRPr lang="en-US" sz="1000" dirty="0"/>
          </a:p>
          <a:p>
            <a:pPr lvl="1"/>
            <a:r>
              <a:rPr lang="en-US" i="1" dirty="0" err="1" smtClean="0"/>
              <a:t>Nitya</a:t>
            </a:r>
            <a:r>
              <a:rPr lang="en-US" dirty="0"/>
              <a:t>: Daily rituals of offerings made to the god or goddess at </a:t>
            </a:r>
            <a:r>
              <a:rPr lang="en-US" dirty="0" smtClean="0"/>
              <a:t>a temple </a:t>
            </a:r>
            <a:r>
              <a:rPr lang="en-US" dirty="0"/>
              <a:t>or at the home shrine</a:t>
            </a:r>
            <a:r>
              <a:rPr lang="en-US" dirty="0" smtClean="0"/>
              <a:t>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1026" name="Picture 2" descr="http://www.bbc.co.uk/religion/religions/hinduism/worship/images/gangesworsh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842" y="3130484"/>
            <a:ext cx="2332444" cy="25916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25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muchmorethanfood.com/new/wp-content/uploads/2011/12/calend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631" y="2923950"/>
            <a:ext cx="3866190" cy="27326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r>
              <a:rPr lang="en-US" dirty="0"/>
              <a:t>The religious rites may be classified as:</a:t>
            </a:r>
          </a:p>
          <a:p>
            <a:endParaRPr lang="en-US" sz="1000" dirty="0"/>
          </a:p>
          <a:p>
            <a:pPr lvl="1"/>
            <a:r>
              <a:rPr lang="en-US" i="1" dirty="0" err="1" smtClean="0"/>
              <a:t>Naimittika</a:t>
            </a:r>
            <a:r>
              <a:rPr lang="en-US" dirty="0"/>
              <a:t>: Rituals and festivals occurring only at certain times of the year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2050" name="Picture 2" descr="http://www.bbc.co.uk/religion/religions/hinduism/worship/images/worshiptemp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2575">
            <a:off x="1899315" y="3608242"/>
            <a:ext cx="1641326" cy="24619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32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The religious rites may be classified as:</a:t>
            </a:r>
          </a:p>
          <a:p>
            <a:endParaRPr lang="en-US" sz="1000" dirty="0"/>
          </a:p>
          <a:p>
            <a:pPr lvl="1"/>
            <a:r>
              <a:rPr lang="en-US" i="1" dirty="0" err="1" smtClean="0"/>
              <a:t>Kamya</a:t>
            </a:r>
            <a:r>
              <a:rPr lang="en-US" dirty="0"/>
              <a:t>: Pilgrimages to holy places such as the river Ganges, a temple, or a sacred site.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Worship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3076" name="Picture 4" descr="http://media.web.britannica.com/eb-media/54/82754-004-3551DF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7">
            <a:off x="7726752" y="2647506"/>
            <a:ext cx="3542271" cy="33771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71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r>
              <a:rPr lang="en-US" dirty="0" smtClean="0"/>
              <a:t>An </a:t>
            </a:r>
            <a:r>
              <a:rPr lang="en-US" dirty="0"/>
              <a:t>important part of daily Hindu worship is chanting mantras.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chanting </a:t>
            </a:r>
            <a:r>
              <a:rPr lang="en-US" dirty="0"/>
              <a:t>of </a:t>
            </a:r>
            <a:r>
              <a:rPr lang="en-US" dirty="0"/>
              <a:t>m</a:t>
            </a:r>
            <a:r>
              <a:rPr lang="en-US" dirty="0" smtClean="0"/>
              <a:t>antras provides the </a:t>
            </a:r>
            <a:r>
              <a:rPr lang="en-US" dirty="0"/>
              <a:t>power to attain </a:t>
            </a:r>
            <a:r>
              <a:rPr lang="en-US" dirty="0" smtClean="0"/>
              <a:t>goals </a:t>
            </a:r>
            <a:r>
              <a:rPr lang="en-US" dirty="0"/>
              <a:t>and </a:t>
            </a:r>
            <a:r>
              <a:rPr lang="en-US" dirty="0" smtClean="0"/>
              <a:t>go from </a:t>
            </a:r>
            <a:r>
              <a:rPr lang="en-US" dirty="0"/>
              <a:t>the ordinary to </a:t>
            </a:r>
            <a:r>
              <a:rPr lang="en-US" dirty="0" smtClean="0"/>
              <a:t>the higher </a:t>
            </a:r>
            <a:r>
              <a:rPr lang="en-US" dirty="0"/>
              <a:t>level of consciousness.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Worship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4098" name="Picture 2" descr="http://images.elephantjournal.com/wp-content/uploads/2012/05/42_mal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664" y="1931504"/>
            <a:ext cx="3718220" cy="24691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63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r>
              <a:rPr lang="en-US" dirty="0"/>
              <a:t>The Hindu scriptures are written in Sanskrit, one of the oldest of </a:t>
            </a:r>
            <a:r>
              <a:rPr lang="en-US" dirty="0" smtClean="0"/>
              <a:t>the Indo-European </a:t>
            </a:r>
            <a:r>
              <a:rPr lang="en-US" dirty="0"/>
              <a:t>languages.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 smtClean="0"/>
              <a:t>Holy Writings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1026" name="Picture 2" descr="http://andromeda.rutgers.edu/~jlynch/languag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323" y="2232839"/>
            <a:ext cx="5323901" cy="39964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592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About one billion </a:t>
            </a:r>
            <a:r>
              <a:rPr lang="en-US" dirty="0" err="1"/>
              <a:t>people─primarily</a:t>
            </a:r>
            <a:r>
              <a:rPr lang="en-US" dirty="0"/>
              <a:t> in India, Nepal, and </a:t>
            </a:r>
            <a:r>
              <a:rPr lang="en-US" dirty="0" smtClean="0"/>
              <a:t>Sri </a:t>
            </a:r>
            <a:r>
              <a:rPr lang="en-US" dirty="0" err="1" smtClean="0"/>
              <a:t>Lanka</a:t>
            </a:r>
            <a:r>
              <a:rPr lang="en-US" dirty="0" err="1"/>
              <a:t>─practice</a:t>
            </a:r>
            <a:r>
              <a:rPr lang="en-US" dirty="0"/>
              <a:t> </a:t>
            </a:r>
            <a:r>
              <a:rPr lang="en-US" dirty="0" smtClean="0"/>
              <a:t>Hinduism.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 smtClean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5122" name="Picture 2" descr="http://upload.wikimedia.org/wikipedia/commons/3/3c/Hindu_distribu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499" y="2495886"/>
            <a:ext cx="6918027" cy="32882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r>
              <a:rPr lang="en-US" dirty="0" smtClean="0"/>
              <a:t>Hinduism is based </a:t>
            </a:r>
            <a:r>
              <a:rPr lang="en-US" dirty="0"/>
              <a:t>on the teachings of the Vedas and other sacred writings.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Hindus </a:t>
            </a:r>
            <a:r>
              <a:rPr lang="en-US" dirty="0"/>
              <a:t>worship gods and goddesses </a:t>
            </a:r>
            <a:r>
              <a:rPr lang="en-US" dirty="0" smtClean="0"/>
              <a:t>                                        who </a:t>
            </a:r>
            <a:r>
              <a:rPr lang="en-US" dirty="0"/>
              <a:t>are manifestations of Brahman, </a:t>
            </a:r>
            <a:r>
              <a:rPr lang="en-US" dirty="0" smtClean="0"/>
              <a:t>                                       the </a:t>
            </a:r>
            <a:r>
              <a:rPr lang="en-US" dirty="0"/>
              <a:t>eternal Absolute.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6146" name="Picture 2" descr="http://www.freethoughtpedia.com/images/Hindu-brah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424">
            <a:off x="8069472" y="2704623"/>
            <a:ext cx="3654471" cy="27408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9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Celebrities such as the Beatles and several Hollywood movie stars have embraced the religion and popularized it in the West.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Many </a:t>
            </a:r>
            <a:r>
              <a:rPr lang="en-US" dirty="0"/>
              <a:t>New Age religions are rooted in Hinduism.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7170" name="Picture 2" descr="http://www.yoganonymous.com/wp-content/uploads/2010/04/beatles_maharishi-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5" b="-1489"/>
          <a:stretch/>
        </p:blipFill>
        <p:spPr bwMode="auto">
          <a:xfrm>
            <a:off x="4348711" y="2356877"/>
            <a:ext cx="4208741" cy="2587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50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en-US" sz="11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belief in karma and reincarnation brings to each Hindu inner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peace and 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self-assurance. The Hindu knows that the maturing of the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soul takes 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many lives, and that if the soul is immature in the present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birth, then 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there is hope, for there will be many opportunities for learning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and growing </a:t>
            </a:r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future lives. </a:t>
            </a:r>
            <a:endParaRPr lang="en-US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82529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r>
              <a:rPr lang="en-US" dirty="0"/>
              <a:t>Unlike Hindus who find inner peace, self-assurance, and hope in </a:t>
            </a:r>
            <a:r>
              <a:rPr lang="en-US" dirty="0" smtClean="0"/>
              <a:t>a karmic </a:t>
            </a:r>
            <a:r>
              <a:rPr lang="en-US" dirty="0"/>
              <a:t>existence that </a:t>
            </a:r>
            <a:r>
              <a:rPr lang="en-US" i="1" dirty="0"/>
              <a:t>may </a:t>
            </a:r>
            <a:r>
              <a:rPr lang="en-US" dirty="0"/>
              <a:t>lead to moksha in hundreds or thousands </a:t>
            </a:r>
            <a:r>
              <a:rPr lang="en-US" dirty="0" smtClean="0"/>
              <a:t>of lifetimes</a:t>
            </a:r>
            <a:r>
              <a:rPr lang="en-US" dirty="0"/>
              <a:t>, Apostolics find hope in Jesus Christ.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8194" name="Picture 2" descr="http://rlv.zcache.com/lord_your_god_bible_verse_zephaniah_3_17_necklace-r20ded28a9e8c4e49ac7adc6fdc0018d0_fkoep_8byvr_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2304">
            <a:off x="1713490" y="3113870"/>
            <a:ext cx="3062616" cy="30626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12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Because </a:t>
            </a:r>
            <a:r>
              <a:rPr lang="en-US" dirty="0"/>
              <a:t>of His sacrifice on Calvary, they can have </a:t>
            </a:r>
            <a:r>
              <a:rPr lang="en-US" dirty="0" smtClean="0"/>
              <a:t>forgiveness </a:t>
            </a:r>
            <a:r>
              <a:rPr lang="en-US" dirty="0"/>
              <a:t>of their sins by repenting </a:t>
            </a:r>
            <a:r>
              <a:rPr lang="en-US" dirty="0" smtClean="0"/>
              <a:t>and </a:t>
            </a:r>
            <a:r>
              <a:rPr lang="en-US" dirty="0"/>
              <a:t>being baptized in Jesus’ name.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shed blood of Jesus Christ washes away </a:t>
            </a:r>
            <a:r>
              <a:rPr lang="en-US" dirty="0" smtClean="0"/>
              <a:t>                                every </a:t>
            </a:r>
            <a:r>
              <a:rPr lang="en-US" dirty="0"/>
              <a:t>sin stain and provides peace and </a:t>
            </a:r>
            <a:r>
              <a:rPr lang="en-US" dirty="0" smtClean="0"/>
              <a:t>joy                               </a:t>
            </a:r>
            <a:r>
              <a:rPr lang="en-US" dirty="0"/>
              <a:t>in the Holy Ghost in this present life and </a:t>
            </a:r>
            <a:r>
              <a:rPr lang="en-US" dirty="0" smtClean="0"/>
              <a:t>                             eternal </a:t>
            </a:r>
            <a:r>
              <a:rPr lang="en-US" dirty="0"/>
              <a:t>life after death.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Conclusion</a:t>
            </a:r>
            <a:endParaRPr lang="en-US" sz="48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9218" name="Picture 2" descr="http://witness4christ.net/img/blood-of-jes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366">
            <a:off x="9384639" y="3059554"/>
            <a:ext cx="2400300" cy="24003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24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r>
              <a:rPr lang="en-US" dirty="0"/>
              <a:t>Sanskrit is the liturgical language of Hinduism, Jainism, and Buddhism.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2050" name="Picture 2" descr="http://amma.org/sites/default/files/styles/node_main_pad/public/news/sanskrit-large.jpg?itok=sP22Qkq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387" y="2524339"/>
            <a:ext cx="5479680" cy="30236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4953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98631" cy="4803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Vedas (“Wisdom” or “Knowledge”)</a:t>
            </a:r>
            <a:endParaRPr lang="en-US" b="1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oldest Hindu scriptures are the </a:t>
            </a:r>
            <a:r>
              <a:rPr lang="en-US" dirty="0" smtClean="0"/>
              <a:t>                                             four </a:t>
            </a:r>
            <a:r>
              <a:rPr lang="en-US" dirty="0"/>
              <a:t>Vedas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Rig Veda, the </a:t>
            </a:r>
            <a:r>
              <a:rPr lang="en-US" dirty="0" smtClean="0"/>
              <a:t>oldest, was written </a:t>
            </a:r>
            <a:r>
              <a:rPr lang="en-US" dirty="0"/>
              <a:t>between 1400-1200 BC.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Then came the </a:t>
            </a:r>
            <a:r>
              <a:rPr lang="en-US" dirty="0" err="1"/>
              <a:t>Atharva</a:t>
            </a:r>
            <a:r>
              <a:rPr lang="en-US" dirty="0"/>
              <a:t> Veda, </a:t>
            </a:r>
            <a:r>
              <a:rPr lang="en-US" dirty="0" smtClean="0"/>
              <a:t>the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/>
              <a:t>Veda, and the </a:t>
            </a:r>
            <a:r>
              <a:rPr lang="en-US" dirty="0" err="1"/>
              <a:t>Yajur</a:t>
            </a:r>
            <a:r>
              <a:rPr lang="en-US" dirty="0"/>
              <a:t> Veda.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3074" name="Picture 2" descr="http://veda.wikidot.com/local--files/hinduism/veda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0394">
            <a:off x="7879360" y="583590"/>
            <a:ext cx="3827925" cy="22504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4818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62996" y="1216008"/>
            <a:ext cx="10646229" cy="4803792"/>
          </a:xfrm>
        </p:spPr>
        <p:txBody>
          <a:bodyPr>
            <a:noAutofit/>
          </a:bodyPr>
          <a:lstStyle/>
          <a:p>
            <a:r>
              <a:rPr lang="en-US" dirty="0"/>
              <a:t>The Vedas were passed on orally for centuries before finally being written down.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Vedas contain hymns, prayers, formulas and spells, and ritual instructions.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4100" name="Picture 4" descr="http://globalneighbourhoods.net/wp-content/uploads/2010/07/storytel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409" y="2299092"/>
            <a:ext cx="2999917" cy="26249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5735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The </a:t>
            </a:r>
            <a:r>
              <a:rPr lang="en-US" b="1" dirty="0" smtClean="0"/>
              <a:t>Mahabharata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The Mahabharata is probably the </a:t>
            </a:r>
            <a:r>
              <a:rPr lang="en-US" dirty="0" smtClean="0"/>
              <a:t>                                        world’s </a:t>
            </a:r>
            <a:r>
              <a:rPr lang="en-US" dirty="0"/>
              <a:t>longest poem.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Its 100,000-plus verses </a:t>
            </a:r>
            <a:r>
              <a:rPr lang="en-US" dirty="0"/>
              <a:t>tell of the </a:t>
            </a:r>
            <a:r>
              <a:rPr lang="en-US" dirty="0" smtClean="0"/>
              <a:t>                                                  lifelong </a:t>
            </a:r>
            <a:r>
              <a:rPr lang="en-US" dirty="0"/>
              <a:t>war between the two lines </a:t>
            </a:r>
            <a:r>
              <a:rPr lang="en-US" dirty="0" smtClean="0"/>
              <a:t>                                                                 of </a:t>
            </a:r>
            <a:r>
              <a:rPr lang="en-US" dirty="0"/>
              <a:t>princes of the house </a:t>
            </a:r>
            <a:r>
              <a:rPr lang="en-US" dirty="0" smtClean="0"/>
              <a:t>of </a:t>
            </a:r>
            <a:r>
              <a:rPr lang="en-US" dirty="0" err="1" smtClean="0"/>
              <a:t>Bharata</a:t>
            </a:r>
            <a:r>
              <a:rPr lang="en-US" dirty="0"/>
              <a:t>. </a:t>
            </a:r>
            <a:endParaRPr lang="en-US" sz="5400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5122" name="Picture 2" descr="http://4.bp.blogspot.com/_QBRZkIyxTH0/TBHBRLzQwmI/AAAAAAAABrs/gHlC1afrlfE/s1600/great_mahabharat.215155756_st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847" y="648587"/>
            <a:ext cx="3688461" cy="52099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831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rmAutofit/>
          </a:bodyPr>
          <a:lstStyle/>
          <a:p>
            <a:r>
              <a:rPr lang="en-US" dirty="0"/>
              <a:t>Included in the Mahabharata is the Bhagavad Gita, “the Song of the Lord,” which is famous for the dialog between Krishna and his charioteer.</a:t>
            </a:r>
            <a:endParaRPr lang="en-US" sz="5400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6146" name="Picture 2" descr="http://www.bhagavad-gita.us/wp-content/uploads/2012/09/gita-1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481" y="2658716"/>
            <a:ext cx="4711625" cy="34316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8887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The Upanishads</a:t>
            </a:r>
          </a:p>
          <a:p>
            <a:r>
              <a:rPr lang="en-US" dirty="0"/>
              <a:t>The Upanishads is a collection of writing composed between </a:t>
            </a:r>
            <a:r>
              <a:rPr lang="en-US" dirty="0" smtClean="0"/>
              <a:t>800-600 BC </a:t>
            </a:r>
            <a:r>
              <a:rPr lang="en-US" dirty="0"/>
              <a:t>that centers around mystical ideas </a:t>
            </a:r>
            <a:r>
              <a:rPr lang="en-US" dirty="0" smtClean="0"/>
              <a:t>of man </a:t>
            </a:r>
            <a:r>
              <a:rPr lang="en-US" dirty="0"/>
              <a:t>and the universe, </a:t>
            </a:r>
            <a:r>
              <a:rPr lang="en-US" dirty="0" smtClean="0"/>
              <a:t>of the atman </a:t>
            </a:r>
            <a:r>
              <a:rPr lang="en-US" dirty="0"/>
              <a:t>(soul) and Brahman (God).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1026" name="Picture 2" descr="http://swamishivapadananda.typepad.com/.a/6a00d83451c22e69e20120a6b4a975970b-500w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5597">
            <a:off x="1527165" y="3478034"/>
            <a:ext cx="3657600" cy="2771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3009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73629" y="1216008"/>
            <a:ext cx="10646229" cy="4803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The Ramayana</a:t>
            </a:r>
          </a:p>
          <a:p>
            <a:r>
              <a:rPr lang="en-US" dirty="0"/>
              <a:t>Written by </a:t>
            </a:r>
            <a:r>
              <a:rPr lang="en-US" dirty="0" err="1"/>
              <a:t>Valmiki</a:t>
            </a:r>
            <a:r>
              <a:rPr lang="en-US" dirty="0"/>
              <a:t>, the Ramayana is an epic about Rama, a </a:t>
            </a:r>
            <a:r>
              <a:rPr lang="en-US" dirty="0" smtClean="0"/>
              <a:t>righteous king </a:t>
            </a:r>
            <a:r>
              <a:rPr lang="en-US" dirty="0"/>
              <a:t>who was supposedly an incarnation of the god Vishnu, and </a:t>
            </a:r>
            <a:r>
              <a:rPr lang="en-US" dirty="0" err="1"/>
              <a:t>Sita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1096" y="27659"/>
            <a:ext cx="10537362" cy="1115341"/>
          </a:xfrm>
        </p:spPr>
        <p:txBody>
          <a:bodyPr>
            <a:normAutofit/>
          </a:bodyPr>
          <a:lstStyle/>
          <a:p>
            <a:r>
              <a:rPr lang="en-US" sz="4800" dirty="0"/>
              <a:t>Holy Writings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37327" y="6356140"/>
            <a:ext cx="7881253" cy="490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4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20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4">
                  <a:lumMod val="75000"/>
                </a:schemeClr>
              </a:buClr>
              <a:buSzPct val="70000"/>
              <a:buFont typeface="Wingdings 3" panose="05040102010807070707" pitchFamily="18" charset="2"/>
              <a:buChar char="u"/>
              <a:defRPr sz="1800" kern="120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spc="300" dirty="0" smtClean="0"/>
              <a:t>Global University of Theological Studies</a:t>
            </a:r>
            <a:endParaRPr lang="en-US" sz="2400" spc="300" dirty="0"/>
          </a:p>
        </p:txBody>
      </p:sp>
      <p:pic>
        <p:nvPicPr>
          <p:cNvPr id="2050" name="Picture 2" descr="http://ritsin.com/wp-content/uploads/2012/05/brahmastra-sagar-ram-the-ramay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018">
            <a:off x="7430237" y="3001077"/>
            <a:ext cx="3914775" cy="2886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52" name="Picture 4" descr="http://www.liveindia.com/ramayana/ram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3637">
            <a:off x="4786355" y="3168007"/>
            <a:ext cx="2657770" cy="30431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0839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60616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a:style>
    </a:lnDef>
    <a:txDef>
      <a:spPr>
        <a:noFill/>
        <a:ln>
          <a:solidFill>
            <a:schemeClr val="accent4">
              <a:lumMod val="50000"/>
            </a:schemeClr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Whirligig design template" id="{C20C433A-93F8-478B-AC4D-DD4E52A28B92}" vid="{C901235C-D99E-4DA4-B3B6-5E8DC515C8A8}"/>
    </a:ext>
  </a:extLst>
</a:theme>
</file>

<file path=ppt/theme/theme2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F9C49E1-11F2-4EB9-9390-F2D155C1AA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TS103460616</Template>
  <TotalTime>0</TotalTime>
  <Words>900</Words>
  <Application>Microsoft Office PowerPoint</Application>
  <PresentationFormat>Custom</PresentationFormat>
  <Paragraphs>144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TS103460616</vt:lpstr>
      <vt:lpstr>Major World Religions</vt:lpstr>
      <vt:lpstr>Holy Writings</vt:lpstr>
      <vt:lpstr>Holy Writings</vt:lpstr>
      <vt:lpstr>Holy Writings</vt:lpstr>
      <vt:lpstr>Holy Writings</vt:lpstr>
      <vt:lpstr>Holy Writings</vt:lpstr>
      <vt:lpstr>Holy Writings</vt:lpstr>
      <vt:lpstr>Holy Writings</vt:lpstr>
      <vt:lpstr>Holy Writings</vt:lpstr>
      <vt:lpstr>Holy Writings</vt:lpstr>
      <vt:lpstr>Worship</vt:lpstr>
      <vt:lpstr>Worship</vt:lpstr>
      <vt:lpstr>Worship</vt:lpstr>
      <vt:lpstr>Worship</vt:lpstr>
      <vt:lpstr>Worship</vt:lpstr>
      <vt:lpstr>Worship</vt:lpstr>
      <vt:lpstr>Worship</vt:lpstr>
      <vt:lpstr>Worship</vt:lpstr>
      <vt:lpstr>Worship</vt:lpstr>
      <vt:lpstr>Conclusion</vt:lpstr>
      <vt:lpstr>Conclusion</vt:lpstr>
      <vt:lpstr>Conclusion</vt:lpstr>
      <vt:lpstr>Conclusion</vt:lpstr>
      <vt:lpstr>Conclusion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2013-08-11T01:55:28Z</dcterms:created>
  <dcterms:modified xsi:type="dcterms:W3CDTF">2013-09-23T01:47:50Z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TC034606169991</vt:lpwstr>
  </property>
</Properties>
</file>