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28"/>
  </p:notesMasterIdLst>
  <p:handoutMasterIdLst>
    <p:handoutMasterId r:id="rId29"/>
  </p:handoutMasterIdLst>
  <p:sldIdLst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6" r:id="rId13"/>
    <p:sldId id="283" r:id="rId14"/>
    <p:sldId id="284" r:id="rId15"/>
    <p:sldId id="285" r:id="rId16"/>
    <p:sldId id="287" r:id="rId17"/>
    <p:sldId id="288" r:id="rId18"/>
    <p:sldId id="289" r:id="rId19"/>
    <p:sldId id="286" r:id="rId20"/>
    <p:sldId id="277" r:id="rId21"/>
    <p:sldId id="278" r:id="rId22"/>
    <p:sldId id="279" r:id="rId23"/>
    <p:sldId id="280" r:id="rId24"/>
    <p:sldId id="281" r:id="rId25"/>
    <p:sldId id="282" r:id="rId26"/>
    <p:sldId id="29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342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34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9BDA-BD19-4064-BF2C-14D89FF3C190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28E8E-C91D-44A0-93D6-1E4294D2C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0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DF147-A9B1-468D-860B-052CCDB90DB6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8310F-3F7A-4A9C-892D-242CD6C38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54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8310F-3F7A-4A9C-892D-242CD6C380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0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C3B0C-DDAB-42F4-8C24-B1FE6CABC65D}" type="datetime1">
              <a:rPr lang="en-US" smtClean="0"/>
              <a:t>11/9/2013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3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C6A-E15D-42F1-AAF6-839123805FBB}" type="datetime1">
              <a:rPr lang="en-US" smtClean="0"/>
              <a:t>11/9/2013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4DB9-A473-442C-B086-D1F93506A4BE}" type="datetime1">
              <a:rPr lang="en-US" smtClean="0"/>
              <a:t>11/9/2013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9991-E95B-472C-BB57-B5B9032A924B}" type="datetime1">
              <a:rPr lang="en-US" smtClean="0"/>
              <a:t>11/9/2013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26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7AFD-ABC7-4364-90EF-95B15C8A323B}" type="datetime1">
              <a:rPr lang="en-US" smtClean="0"/>
              <a:t>11/9/2013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4589463"/>
            <a:ext cx="10128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709738"/>
            <a:ext cx="1012825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7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AE068-E05A-439C-97F8-45AC8119FCD5}" type="datetime1">
              <a:rPr lang="en-US" smtClean="0"/>
              <a:t>11/9/2013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5111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4296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825" y="365125"/>
            <a:ext cx="10134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03B3-DEE5-43F8-925B-912AA65DCD81}" type="datetime1">
              <a:rPr lang="en-US" smtClean="0"/>
              <a:t>11/9/2013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9832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9832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4454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4454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454" y="274638"/>
            <a:ext cx="1012299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5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90C9F-8B7D-49D2-9820-A92EA66BAD43}" type="datetime1">
              <a:rPr lang="en-US" smtClean="0"/>
              <a:t>11/9/2013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4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059C-4DF7-43AB-9953-A9E9C32BDFAB}" type="datetime1">
              <a:rPr lang="en-US" smtClean="0"/>
              <a:t>11/9/2013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3EC7-B7A8-467B-A043-A6BA6621D453}" type="datetime1">
              <a:rPr lang="en-US" smtClean="0"/>
              <a:t>11/9/2013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1619" y="987425"/>
            <a:ext cx="59436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913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13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6EBB-3674-4C80-A7FF-3B979F5315DA}" type="datetime1">
              <a:rPr lang="en-US" smtClean="0"/>
              <a:t>11/9/2013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96249" y="987425"/>
            <a:ext cx="59436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2767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767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3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248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79F0484A-F300-4B64-A3A1-4509DE43DA60}" type="datetime1">
              <a:rPr lang="en-US" smtClean="0"/>
              <a:t>11/9/2013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7644" y="6356350"/>
            <a:ext cx="5926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85938" y="6356350"/>
            <a:ext cx="767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842422B5-12DA-40CC-AE4D-EB9F47245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825625"/>
            <a:ext cx="10134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365125"/>
            <a:ext cx="10134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9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cap="none" spc="0">
          <a:ln w="0">
            <a:solidFill>
              <a:schemeClr val="accent1">
                <a:lumMod val="75000"/>
              </a:schemeClr>
            </a:solidFill>
          </a:ln>
          <a:solidFill>
            <a:schemeClr val="accent6"/>
          </a:solidFill>
          <a:effectLst>
            <a:outerShdw blurRad="38100" dist="25400" dir="5400000" algn="ctr" rotWithShape="0">
              <a:srgbClr val="6E747A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4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0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0" pos="768" userDrawn="1">
          <p15:clr>
            <a:srgbClr val="F26B43"/>
          </p15:clr>
        </p15:guide>
        <p15:guide id="0" pos="7152" userDrawn="1">
          <p15:clr>
            <a:srgbClr val="F26B43"/>
          </p15:clr>
        </p15:guide>
        <p15:guide id="1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gif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 trans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87" y="428972"/>
            <a:ext cx="5044360" cy="207616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3867" y="6367009"/>
            <a:ext cx="7379436" cy="490991"/>
          </a:xfrm>
        </p:spPr>
        <p:txBody>
          <a:bodyPr>
            <a:noAutofit/>
          </a:bodyPr>
          <a:lstStyle/>
          <a:p>
            <a:pPr algn="l"/>
            <a:r>
              <a:rPr lang="en-US" sz="2500" dirty="0" smtClean="0"/>
              <a:t>Global University of Theological Studies</a:t>
            </a:r>
            <a:endParaRPr lang="en-US" sz="25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4214" y="421592"/>
            <a:ext cx="8913542" cy="1164771"/>
          </a:xfrm>
        </p:spPr>
        <p:txBody>
          <a:bodyPr>
            <a:noAutofit/>
          </a:bodyPr>
          <a:lstStyle/>
          <a:p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Major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World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Religions</a:t>
            </a:r>
            <a:endParaRPr lang="en-US" spc="300" dirty="0">
              <a:ln w="0">
                <a:solidFill>
                  <a:schemeClr val="accent1">
                    <a:lumMod val="75000"/>
                    <a:alpha val="68000"/>
                  </a:schemeClr>
                </a:solidFill>
              </a:ln>
              <a:solidFill>
                <a:schemeClr val="bg1"/>
              </a:solidFill>
              <a:effectLst>
                <a:glow rad="50800">
                  <a:schemeClr val="accent1">
                    <a:lumMod val="40000"/>
                    <a:lumOff val="6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79265" y="2657488"/>
            <a:ext cx="5199311" cy="824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Islam</a:t>
            </a:r>
          </a:p>
          <a:p>
            <a:pPr algn="r"/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Part 3</a:t>
            </a:r>
            <a:endParaRPr lang="en-US" sz="5400" b="1" spc="300" dirty="0">
              <a:solidFill>
                <a:schemeClr val="bg2">
                  <a:lumMod val="10000"/>
                </a:schemeClr>
              </a:solidFill>
              <a:effectLst>
                <a:glow rad="88900">
                  <a:schemeClr val="accent1">
                    <a:satMod val="175000"/>
                    <a:alpha val="25000"/>
                  </a:schemeClr>
                </a:glow>
              </a:effectLst>
            </a:endParaRPr>
          </a:p>
        </p:txBody>
      </p:sp>
      <p:pic>
        <p:nvPicPr>
          <p:cNvPr id="1028" name="Picture 4" descr="http://upload.wikimedia.org/wikipedia/commons/thumb/d/df/Dharma_Wheel.svg/170px-Dharma_Wheel.svg.png"/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78" y="240631"/>
            <a:ext cx="1950974" cy="19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0.tqn.com/d/christianity/1/0/c/2/Christian_Cross.png"/>
          <p:cNvPicPr>
            <a:picLocks noChangeAspect="1" noChangeArrowheads="1"/>
          </p:cNvPicPr>
          <p:nvPr/>
        </p:nvPicPr>
        <p:blipFill rotWithShape="1">
          <a:blip r:embed="rId7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67" r="28548" b="57097"/>
          <a:stretch/>
        </p:blipFill>
        <p:spPr bwMode="auto">
          <a:xfrm>
            <a:off x="2383968" y="2000292"/>
            <a:ext cx="1839685" cy="244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biLevel thresh="75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63" y="2499928"/>
            <a:ext cx="1905000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80" y="4628440"/>
            <a:ext cx="1763509" cy="17635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5" y="4658407"/>
            <a:ext cx="2034948" cy="203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61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Muslims popularly refer to four expressions of jihad:</a:t>
            </a:r>
          </a:p>
          <a:p>
            <a:endParaRPr lang="en-US" sz="600" dirty="0"/>
          </a:p>
          <a:p>
            <a:pPr lvl="1"/>
            <a:r>
              <a:rPr lang="en-US" dirty="0" smtClean="0"/>
              <a:t>Jihad </a:t>
            </a:r>
            <a:r>
              <a:rPr lang="en-US" dirty="0"/>
              <a:t>of the Sword: defending their faith when under attack</a:t>
            </a:r>
            <a:endParaRPr lang="en-US" sz="56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Jihad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9220" name="Picture 4" descr="http://3.bp.blogspot.com/_QfVWU-2pVL4/S4vTgqvjz5I/AAAAAAAAMkM/f5rvQxdFGPM/s1600/Members%2Bof%2Bthe%2BIndonesian%2BMuslim%2Bextremist%2Bgroup%2BLaskar%2BJihad%2Bwave%2Btheir%2Bswords%2Bduring%2Ba%2Bdemonstration%2Bin%2BJakarta%2Bin%2Bthis%2BApril%2B2000%2Bphoto.%2BChristians%2Bare%2Bnow%2Bconsidered%2Bmost%2Bpersecuted%2Breligious%2Bgroup%2Baround%2Bthe%2Bworld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0255">
            <a:off x="1760834" y="2836167"/>
            <a:ext cx="4458487" cy="28953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77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sz="600" dirty="0" smtClean="0"/>
          </a:p>
          <a:p>
            <a:r>
              <a:rPr lang="en-US" dirty="0" smtClean="0"/>
              <a:t>Islam teaches </a:t>
            </a:r>
            <a:r>
              <a:rPr lang="en-US" dirty="0"/>
              <a:t>it is unholy to start war although some wars are inevitable </a:t>
            </a:r>
            <a:r>
              <a:rPr lang="en-US" dirty="0" smtClean="0"/>
              <a:t>and justifiable.</a:t>
            </a:r>
          </a:p>
          <a:p>
            <a:endParaRPr lang="en-US" dirty="0"/>
          </a:p>
          <a:p>
            <a:r>
              <a:rPr lang="en-US" dirty="0"/>
              <a:t>Tradition approves of violence </a:t>
            </a:r>
            <a:r>
              <a:rPr lang="en-US" dirty="0" smtClean="0"/>
              <a:t>                                              against </a:t>
            </a:r>
            <a:r>
              <a:rPr lang="en-US" dirty="0"/>
              <a:t>infidels and those who </a:t>
            </a:r>
            <a:r>
              <a:rPr lang="en-US" dirty="0" smtClean="0"/>
              <a:t>                                             leave Islam as </a:t>
            </a:r>
            <a:r>
              <a:rPr lang="en-US" dirty="0"/>
              <a:t>their native or </a:t>
            </a:r>
            <a:r>
              <a:rPr lang="en-US" dirty="0" smtClean="0"/>
              <a:t>                                                chosen </a:t>
            </a:r>
            <a:r>
              <a:rPr lang="en-US" dirty="0"/>
              <a:t>religion.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Fighting </a:t>
            </a:r>
            <a:r>
              <a:rPr lang="en-US" dirty="0"/>
              <a:t>and killing are </a:t>
            </a:r>
            <a:r>
              <a:rPr lang="en-US" dirty="0" smtClean="0"/>
              <a:t>                                                         described as beloved </a:t>
            </a:r>
            <a:r>
              <a:rPr lang="en-US" dirty="0"/>
              <a:t>activities.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Jihad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42" name="Picture 2" descr="http://wordfromjerusalem.com/wp-content/uploads/2011/02/prote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164" y="2187575"/>
            <a:ext cx="4381500" cy="30670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7352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The Quran and the traditions present jihad as coercive and violent.</a:t>
            </a:r>
          </a:p>
          <a:p>
            <a:endParaRPr lang="en-US" dirty="0" smtClean="0"/>
          </a:p>
          <a:p>
            <a:r>
              <a:rPr lang="en-US" dirty="0" smtClean="0"/>
              <a:t>Muslims </a:t>
            </a:r>
            <a:r>
              <a:rPr lang="en-US" dirty="0"/>
              <a:t>understand it to be an effort or struggle to bring </a:t>
            </a:r>
            <a:r>
              <a:rPr lang="en-US" dirty="0" smtClean="0"/>
              <a:t>righteousness and </a:t>
            </a:r>
            <a:r>
              <a:rPr lang="en-US" dirty="0"/>
              <a:t>peace on the </a:t>
            </a:r>
            <a:r>
              <a:rPr lang="en-US" dirty="0" smtClean="0"/>
              <a:t>earth.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Jihad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6" name="Picture 2" descr="https://www.intellectualrevolution.tv/wp-content/uploads/holding-hands-peace-planet-earth-paint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7893">
            <a:off x="7948446" y="3737973"/>
            <a:ext cx="3615196" cy="23560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Islam is the youngest of the world’s five great religions.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/>
              <a:t>was founded </a:t>
            </a:r>
            <a:r>
              <a:rPr lang="en-US" dirty="0" smtClean="0"/>
              <a:t>in the </a:t>
            </a:r>
            <a:r>
              <a:rPr lang="en-US" dirty="0"/>
              <a:t>seventh century by the prophet Mohammed, who received a series </a:t>
            </a:r>
            <a:r>
              <a:rPr lang="en-US" dirty="0" smtClean="0"/>
              <a:t>of revelations </a:t>
            </a:r>
            <a:r>
              <a:rPr lang="en-US" dirty="0"/>
              <a:t>from the one true god.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Conclusion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50" name="Picture 2" descr="http://1.bp.blogspot.com/-VL7zHrwJrvI/TruTS4AgCzI/AAAAAAAABdo/YZQgEYPTF1Y/s1600/Christianity%2BJudaism%2BIslam%2BBuddhism%2BHinduism%2Bsymbo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555" y="2159187"/>
            <a:ext cx="7439025" cy="20193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18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Within </a:t>
            </a:r>
            <a:r>
              <a:rPr lang="en-US" dirty="0" smtClean="0"/>
              <a:t>100 years </a:t>
            </a:r>
            <a:r>
              <a:rPr lang="en-US" dirty="0"/>
              <a:t>of its founding, Islam encompassed northern Africa, the Middle East, and much of </a:t>
            </a:r>
            <a:r>
              <a:rPr lang="en-US" dirty="0" smtClean="0"/>
              <a:t>Asia.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Conclusion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3074" name="Picture 2" descr="http://www.wall-maps.com/Classroom/Atlas/worldSpreadOfIslam7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149" y="2330960"/>
            <a:ext cx="4774018" cy="36759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08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Salvation for a Muslim—entrance into Heaven—is obtained by good works and the will of Allah. </a:t>
            </a:r>
            <a:endParaRPr lang="en-US" dirty="0" smtClean="0"/>
          </a:p>
          <a:p>
            <a:endParaRPr lang="en-US" dirty="0" smtClean="0"/>
          </a:p>
          <a:p>
            <a:endParaRPr lang="en-US" sz="2000" dirty="0"/>
          </a:p>
          <a:p>
            <a:pPr lvl="8"/>
            <a:r>
              <a:rPr lang="en-US" sz="2800" dirty="0" smtClean="0"/>
              <a:t>                  The </a:t>
            </a:r>
            <a:r>
              <a:rPr lang="en-US" sz="2800" dirty="0"/>
              <a:t>Five Pillars of </a:t>
            </a:r>
            <a:r>
              <a:rPr lang="en-US" sz="2800" dirty="0" smtClean="0"/>
              <a:t>Islam, </a:t>
            </a:r>
          </a:p>
          <a:p>
            <a:pPr lvl="8"/>
            <a:r>
              <a:rPr lang="en-US" sz="2800" i="1" dirty="0" smtClean="0"/>
              <a:t>                  </a:t>
            </a:r>
            <a:r>
              <a:rPr lang="en-US" sz="2800" i="1" dirty="0" err="1" smtClean="0"/>
              <a:t>Shahadah</a:t>
            </a:r>
            <a:r>
              <a:rPr lang="en-US" sz="2800" dirty="0" smtClean="0"/>
              <a:t>, </a:t>
            </a:r>
            <a:r>
              <a:rPr lang="en-US" sz="2800" i="1" dirty="0" err="1" smtClean="0"/>
              <a:t>Salat</a:t>
            </a:r>
            <a:r>
              <a:rPr lang="en-US" sz="2800" dirty="0" smtClean="0"/>
              <a:t>, </a:t>
            </a:r>
            <a:r>
              <a:rPr lang="en-US" sz="2800" i="1" dirty="0" err="1" smtClean="0"/>
              <a:t>Sawm</a:t>
            </a:r>
            <a:r>
              <a:rPr lang="en-US" sz="2800" dirty="0" smtClean="0"/>
              <a:t>, </a:t>
            </a:r>
          </a:p>
          <a:p>
            <a:pPr lvl="8"/>
            <a:r>
              <a:rPr lang="en-US" sz="2800" i="1" dirty="0" smtClean="0"/>
              <a:t>                  Zakat</a:t>
            </a:r>
            <a:r>
              <a:rPr lang="en-US" sz="2800" dirty="0"/>
              <a:t>, </a:t>
            </a:r>
            <a:r>
              <a:rPr lang="en-US" sz="2800" dirty="0" smtClean="0"/>
              <a:t>and </a:t>
            </a:r>
            <a:r>
              <a:rPr lang="en-US" sz="2800" i="1" dirty="0" smtClean="0"/>
              <a:t>Hajj, </a:t>
            </a:r>
            <a:r>
              <a:rPr lang="en-US" sz="2800" dirty="0" smtClean="0"/>
              <a:t>give </a:t>
            </a:r>
          </a:p>
          <a:p>
            <a:pPr lvl="8"/>
            <a:r>
              <a:rPr lang="en-US" sz="2800" dirty="0"/>
              <a:t> </a:t>
            </a:r>
            <a:r>
              <a:rPr lang="en-US" sz="2800" dirty="0" smtClean="0"/>
              <a:t>                 structure </a:t>
            </a:r>
            <a:r>
              <a:rPr lang="en-US" sz="2800" dirty="0"/>
              <a:t>to Islamic life.</a:t>
            </a:r>
            <a:endParaRPr lang="en-US" sz="28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Conclusion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4098" name="Picture 2" descr="http://www.truthseekertimes.ca/IssueImages/TrueBible/0011/THE%205%20PILLAR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" t="2239" r="1594" b="3213"/>
          <a:stretch/>
        </p:blipFill>
        <p:spPr bwMode="auto">
          <a:xfrm>
            <a:off x="1485299" y="2510459"/>
            <a:ext cx="5236118" cy="31337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37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. What does </a:t>
            </a:r>
            <a:r>
              <a:rPr lang="en-US" i="1" dirty="0"/>
              <a:t>Islam </a:t>
            </a:r>
            <a:r>
              <a:rPr lang="en-US" dirty="0"/>
              <a:t>mean?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Who is the founder of Islam?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3. Describe the founder’s revelation of one god.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Study Questions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5122" name="Picture 2" descr="http://muslimvoices.org/wp-content/uploads/2009/11/0islam_dictionary_firas1_1261832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5929">
            <a:off x="7385716" y="760228"/>
            <a:ext cx="3810000" cy="2381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25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When </a:t>
            </a:r>
            <a:r>
              <a:rPr lang="en-US" dirty="0"/>
              <a:t>and where was Islam founded?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dirty="0"/>
              <a:t>. How do Muslims view Jesus Christ?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dirty="0"/>
              <a:t>. What is the difference between Sunnis and Shi’as?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6146" name="Picture 2" descr="http://www.worldreligions.psu.edu/images/artimages/maps/sacred%20sites%20of%20isla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0" t="32665" b="12395"/>
          <a:stretch/>
        </p:blipFill>
        <p:spPr bwMode="auto">
          <a:xfrm>
            <a:off x="1787796" y="1155780"/>
            <a:ext cx="3241398" cy="22251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32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7. What led to the rapid spread of Islam throughout the Middle East </a:t>
            </a:r>
            <a:r>
              <a:rPr lang="en-US" dirty="0" smtClean="0"/>
              <a:t>and North </a:t>
            </a:r>
            <a:r>
              <a:rPr lang="en-US" dirty="0"/>
              <a:t>Africa?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</a:t>
            </a:r>
            <a:r>
              <a:rPr lang="en-US" dirty="0"/>
              <a:t>. What were Mohammed’s instructions concerning non-Muslims?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7170" name="Picture 2" descr="http://blog.lookbetteronline.com/wp-content/uploads/2012/05/group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2" b="49452"/>
          <a:stretch/>
        </p:blipFill>
        <p:spPr bwMode="auto">
          <a:xfrm>
            <a:off x="3197111" y="3774558"/>
            <a:ext cx="6467525" cy="19138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71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9. What is the holy book of Islam?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</a:t>
            </a:r>
            <a:r>
              <a:rPr lang="en-US" dirty="0"/>
              <a:t>. What are the five pillars of Islam?</a:t>
            </a:r>
          </a:p>
          <a:p>
            <a:pPr marL="457200" lvl="1" indent="0">
              <a:buNone/>
            </a:pPr>
            <a:r>
              <a:rPr lang="en-US" dirty="0"/>
              <a:t>A.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B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C</a:t>
            </a:r>
            <a:r>
              <a:rPr lang="en-US" dirty="0"/>
              <a:t>. </a:t>
            </a:r>
          </a:p>
          <a:p>
            <a:pPr marL="457200" lvl="1" indent="0">
              <a:buNone/>
            </a:pPr>
            <a:r>
              <a:rPr lang="en-US" dirty="0"/>
              <a:t>D.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E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8194" name="Picture 2" descr="http://fermentationwineblog.com/wp-content/uploads/6a00d8341c64d253ef0167605af935970b-800w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4412">
            <a:off x="8164663" y="3179713"/>
            <a:ext cx="3039900" cy="2760230"/>
          </a:xfrm>
          <a:prstGeom prst="roundRect">
            <a:avLst>
              <a:gd name="adj" fmla="val 5598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63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A Muslim house of worship is called a mosque.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Mosques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6" name="Picture 2" descr="http://blogs.reuters.com/faithworld/files/2008/12/badshahi-mosq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097" y="2130705"/>
            <a:ext cx="6672171" cy="33673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5929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dirty="0" smtClean="0"/>
              <a:t>11</a:t>
            </a:r>
            <a:r>
              <a:rPr lang="en-US" dirty="0"/>
              <a:t>. How does Islamic monotheism differ from monotheism as taught </a:t>
            </a:r>
            <a:r>
              <a:rPr lang="en-US" dirty="0" smtClean="0"/>
              <a:t>by </a:t>
            </a:r>
            <a:r>
              <a:rPr lang="en-US" dirty="0" err="1" smtClean="0"/>
              <a:t>Apostolics</a:t>
            </a:r>
            <a:r>
              <a:rPr lang="en-US" dirty="0"/>
              <a:t>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12</a:t>
            </a:r>
            <a:r>
              <a:rPr lang="en-US" dirty="0"/>
              <a:t>. Define </a:t>
            </a:r>
            <a:r>
              <a:rPr lang="en-US" i="1" dirty="0"/>
              <a:t>salvation </a:t>
            </a:r>
            <a:r>
              <a:rPr lang="en-US" dirty="0"/>
              <a:t>as taught by Islam.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</a:t>
            </a:r>
            <a:r>
              <a:rPr lang="en-US" dirty="0"/>
              <a:t>. How do the doctrines of </a:t>
            </a:r>
            <a:r>
              <a:rPr lang="en-US" i="1" dirty="0"/>
              <a:t>original sin </a:t>
            </a:r>
            <a:r>
              <a:rPr lang="en-US" dirty="0"/>
              <a:t>and </a:t>
            </a:r>
            <a:r>
              <a:rPr lang="en-US" i="1" dirty="0"/>
              <a:t>the fall of man </a:t>
            </a:r>
            <a:r>
              <a:rPr lang="en-US" dirty="0"/>
              <a:t>fit into Islam?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</p:spTree>
    <p:extLst>
      <p:ext uri="{BB962C8B-B14F-4D97-AF65-F5344CB8AC3E}">
        <p14:creationId xmlns:p14="http://schemas.microsoft.com/office/powerpoint/2010/main" val="34179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dirty="0" smtClean="0"/>
              <a:t>14</a:t>
            </a:r>
            <a:r>
              <a:rPr lang="en-US" dirty="0"/>
              <a:t>. What is Ramada-n?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15</a:t>
            </a:r>
            <a:r>
              <a:rPr lang="en-US" dirty="0"/>
              <a:t>. According to the Qur’an, </a:t>
            </a:r>
            <a:r>
              <a:rPr lang="en-US" dirty="0" smtClean="0"/>
              <a:t>                                                  what </a:t>
            </a:r>
            <a:r>
              <a:rPr lang="en-US" dirty="0"/>
              <a:t>will happen on Judgment </a:t>
            </a:r>
            <a:r>
              <a:rPr lang="en-US" dirty="0" smtClean="0"/>
              <a:t>                                                     Day</a:t>
            </a:r>
            <a:r>
              <a:rPr lang="en-US" dirty="0"/>
              <a:t>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</a:t>
            </a:r>
            <a:r>
              <a:rPr lang="en-US" dirty="0"/>
              <a:t>. When are Muslims assured of eternal salvation?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9218" name="Picture 2" descr="http://blogs.r.ftdata.co.uk/photo-diary/files/2013/08/ramad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9435">
            <a:off x="7243383" y="690116"/>
            <a:ext cx="4359911" cy="28292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69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17. What is the Muslim place of worship?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18. </a:t>
            </a:r>
            <a:r>
              <a:rPr lang="en-US" dirty="0"/>
              <a:t>When, where, and how do Muslims pray?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42" name="Picture 2" descr="http://www.world-faiths.com/images/dome_of_rockje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007" y="1920098"/>
            <a:ext cx="4803044" cy="30984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50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19. </a:t>
            </a:r>
            <a:r>
              <a:rPr lang="en-US" dirty="0"/>
              <a:t>What is jihad?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20. </a:t>
            </a:r>
            <a:r>
              <a:rPr lang="en-US" dirty="0"/>
              <a:t>What are the four forms of jihad?</a:t>
            </a:r>
          </a:p>
          <a:p>
            <a:pPr marL="457200" lvl="1" indent="0">
              <a:buNone/>
            </a:pPr>
            <a:r>
              <a:rPr lang="en-US" dirty="0"/>
              <a:t>A.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B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C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D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1266" name="Picture 2" descr="http://1.bp.blogspot.com/-kSWjk6YYy9s/TqATRF0qaRI/AAAAAAAAAWc/tB3VBy2FwqU/s1600/Jihad-In-Islam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6857" y="733647"/>
            <a:ext cx="3707040" cy="50292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12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21. What does Islam teach concerning the nature of man?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</a:t>
            </a:r>
            <a:r>
              <a:rPr lang="en-US" dirty="0"/>
              <a:t>. What is the universal Muslim greeting? What does it mean?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23</a:t>
            </a:r>
            <a:r>
              <a:rPr lang="en-US" dirty="0"/>
              <a:t>. Can the Qur’an be translated? </a:t>
            </a:r>
            <a:r>
              <a:rPr lang="en-US" dirty="0" smtClean="0"/>
              <a:t>          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Why</a:t>
            </a:r>
            <a:r>
              <a:rPr lang="en-US" dirty="0"/>
              <a:t>?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2290" name="Picture 2" descr="http://abusiyaam.files.wordpress.com/2013/08/tc582umaczenia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9891">
            <a:off x="8080760" y="3009016"/>
            <a:ext cx="3045858" cy="30458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24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24</a:t>
            </a:r>
            <a:r>
              <a:rPr lang="en-US" dirty="0"/>
              <a:t>. Contrast the nature of the God of the Bible with the god of Islam.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25</a:t>
            </a:r>
            <a:r>
              <a:rPr lang="en-US" dirty="0"/>
              <a:t>. How does Islam define </a:t>
            </a:r>
            <a:r>
              <a:rPr lang="en-US" i="1" dirty="0"/>
              <a:t>sin</a:t>
            </a:r>
            <a:r>
              <a:rPr lang="en-US" dirty="0"/>
              <a:t>?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3314" name="Picture 2" descr="http://www.allah.org/alla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587" y="1176706"/>
            <a:ext cx="3646968" cy="25362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29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endParaRPr lang="en-US" sz="1400" i="1" dirty="0" smtClean="0"/>
          </a:p>
          <a:p>
            <a:r>
              <a:rPr lang="en-US" i="1" dirty="0" smtClean="0"/>
              <a:t>Mosque </a:t>
            </a:r>
            <a:r>
              <a:rPr lang="en-US" dirty="0"/>
              <a:t>is derived from the Arabic </a:t>
            </a:r>
            <a:r>
              <a:rPr lang="en-US" i="1" dirty="0"/>
              <a:t>masjid </a:t>
            </a:r>
            <a:r>
              <a:rPr lang="en-US" dirty="0" smtClean="0"/>
              <a:t>and </a:t>
            </a:r>
            <a:r>
              <a:rPr lang="en-US" dirty="0"/>
              <a:t>means “place of prostration.”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earliest mosques were probably </a:t>
            </a:r>
            <a:r>
              <a:rPr lang="en-US" dirty="0" smtClean="0"/>
              <a:t>                                            simple </a:t>
            </a:r>
            <a:r>
              <a:rPr lang="en-US" dirty="0"/>
              <a:t>shelters made from palm trunks </a:t>
            </a:r>
            <a:r>
              <a:rPr lang="en-US" dirty="0" smtClean="0"/>
              <a:t>                               and </a:t>
            </a:r>
            <a:r>
              <a:rPr lang="en-US" dirty="0"/>
              <a:t>fiber roofing</a:t>
            </a:r>
            <a:r>
              <a:rPr lang="en-US" dirty="0" smtClean="0"/>
              <a:t>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Mosques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50" name="Picture 2" descr="http://farm3.staticflickr.com/2469/3641838921_b88c2a1a60_z.jpg?zz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75">
            <a:off x="8635413" y="2264735"/>
            <a:ext cx="2810908" cy="37478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52" name="Picture 4" descr="http://img.archiexpo.com/images_ae/photo-g/corrugated-colored-fiber-cement-roofing-panels-2334-321951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" t="5265" r="4490" b="7746"/>
          <a:stretch/>
        </p:blipFill>
        <p:spPr bwMode="auto">
          <a:xfrm rot="21432442">
            <a:off x="5711040" y="4055247"/>
            <a:ext cx="3358534" cy="21345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4953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The two basic forms of </a:t>
            </a:r>
            <a:r>
              <a:rPr lang="en-US" dirty="0" smtClean="0"/>
              <a:t>mosques </a:t>
            </a:r>
            <a:r>
              <a:rPr lang="en-US" dirty="0"/>
              <a:t>are </a:t>
            </a:r>
            <a:r>
              <a:rPr lang="en-US" i="1" dirty="0"/>
              <a:t>hypostyle</a:t>
            </a:r>
            <a:r>
              <a:rPr lang="en-US" dirty="0"/>
              <a:t>, in which the roof is supported by pillars, and </a:t>
            </a:r>
            <a:r>
              <a:rPr lang="en-US" i="1" dirty="0"/>
              <a:t>domical</a:t>
            </a:r>
            <a:r>
              <a:rPr lang="en-US" dirty="0"/>
              <a:t>, in which the walls are surrounded by a dome.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Mosques </a:t>
            </a:r>
            <a:r>
              <a:rPr lang="en-US" dirty="0"/>
              <a:t>provide space for worship, prayer, teaching, and study.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Mosques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3074" name="Picture 2" descr="http://people.opposingviews.com/DM-Resize/photos.demandstudios.com/getty/article/251/152/87709218.jpg?w=600&amp;h=600&amp;keep_ratio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703" y="2274853"/>
            <a:ext cx="3391786" cy="25321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3076" name="Picture 4" descr="http://upload.wikimedia.org/wikipedia/en/thumb/1/18/Gunbad-khadhra.jpg/220px-Gunbad-khadh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94" y="2743200"/>
            <a:ext cx="2891902" cy="20637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4818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sz="1800" dirty="0" smtClean="0"/>
          </a:p>
          <a:p>
            <a:r>
              <a:rPr lang="en-US" dirty="0" smtClean="0"/>
              <a:t>Within </a:t>
            </a:r>
            <a:r>
              <a:rPr lang="en-US" dirty="0"/>
              <a:t>the mosque, the direction to Mecca </a:t>
            </a:r>
            <a:r>
              <a:rPr lang="en-US" dirty="0" smtClean="0"/>
              <a:t>is usually </a:t>
            </a:r>
            <a:r>
              <a:rPr lang="en-US" dirty="0"/>
              <a:t>indicated by an empty alcove. </a:t>
            </a:r>
            <a:endParaRPr lang="en-US" dirty="0" smtClean="0"/>
          </a:p>
          <a:p>
            <a:endParaRPr lang="en-US" dirty="0"/>
          </a:p>
          <a:p>
            <a:pPr lvl="7"/>
            <a:r>
              <a:rPr lang="en-US" sz="2800" dirty="0" smtClean="0"/>
              <a:t>Most </a:t>
            </a:r>
            <a:r>
              <a:rPr lang="en-US" sz="2800" dirty="0"/>
              <a:t>mosques also contain </a:t>
            </a:r>
            <a:r>
              <a:rPr lang="en-US" sz="2800" dirty="0" smtClean="0"/>
              <a:t>minarets, towers </a:t>
            </a:r>
            <a:r>
              <a:rPr lang="en-US" sz="2800" dirty="0"/>
              <a:t>from which the muezzin calls the faithful to prayer. </a:t>
            </a:r>
            <a:endParaRPr lang="en-US" sz="2800" dirty="0" smtClean="0"/>
          </a:p>
          <a:p>
            <a:endParaRPr lang="en-US" dirty="0"/>
          </a:p>
          <a:p>
            <a:pPr lvl="7"/>
            <a:r>
              <a:rPr lang="en-US" sz="2800" dirty="0" smtClean="0"/>
              <a:t>The </a:t>
            </a:r>
            <a:r>
              <a:rPr lang="en-US" sz="2800" dirty="0"/>
              <a:t>minaret is </a:t>
            </a:r>
            <a:r>
              <a:rPr lang="en-US" sz="2800" dirty="0" smtClean="0"/>
              <a:t>a symbol </a:t>
            </a:r>
            <a:r>
              <a:rPr lang="en-US" sz="2800" dirty="0"/>
              <a:t>of God’s supremacy and oneness.</a:t>
            </a:r>
            <a:endParaRPr lang="en-US" sz="60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Mosques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4098" name="Picture 2" descr="http://silencedmajority.blogs.com/.a/6a00d834520b4b69e2012875ee9797970c-p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9165">
            <a:off x="1695938" y="2892018"/>
            <a:ext cx="2472097" cy="32961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5735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sz="1000" dirty="0" smtClean="0"/>
          </a:p>
          <a:p>
            <a:r>
              <a:rPr lang="en-US" dirty="0" smtClean="0"/>
              <a:t>Since </a:t>
            </a:r>
            <a:r>
              <a:rPr lang="en-US" dirty="0"/>
              <a:t>September 11, 2001, many people in </a:t>
            </a:r>
            <a:r>
              <a:rPr lang="en-US" dirty="0" smtClean="0"/>
              <a:t>                              the </a:t>
            </a:r>
            <a:r>
              <a:rPr lang="en-US" dirty="0"/>
              <a:t>West have learned </a:t>
            </a:r>
            <a:r>
              <a:rPr lang="en-US" dirty="0" smtClean="0"/>
              <a:t>the meaning </a:t>
            </a:r>
            <a:r>
              <a:rPr lang="en-US" dirty="0"/>
              <a:t>of </a:t>
            </a:r>
            <a:r>
              <a:rPr lang="en-US" i="1" dirty="0"/>
              <a:t>jihad. </a:t>
            </a:r>
            <a:endParaRPr lang="en-US" i="1" dirty="0" smtClean="0"/>
          </a:p>
          <a:p>
            <a:endParaRPr lang="en-US" i="1" dirty="0"/>
          </a:p>
          <a:p>
            <a:r>
              <a:rPr lang="en-US" dirty="0" smtClean="0"/>
              <a:t>George </a:t>
            </a:r>
            <a:r>
              <a:rPr lang="en-US" dirty="0"/>
              <a:t>Braswell </a:t>
            </a:r>
            <a:r>
              <a:rPr lang="en-US" dirty="0" smtClean="0"/>
              <a:t>wrote:</a:t>
            </a:r>
          </a:p>
          <a:p>
            <a:endParaRPr lang="en-US" sz="800" dirty="0" smtClean="0"/>
          </a:p>
          <a:p>
            <a:pPr marL="0" indent="0" algn="ctr">
              <a:buNone/>
            </a:pPr>
            <a:r>
              <a:rPr lang="en-US" sz="2400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There </a:t>
            </a:r>
            <a:r>
              <a:rPr lang="en-US" sz="24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are two understandings of jihad. The basic meaning is ‘‘</a:t>
            </a:r>
            <a:r>
              <a:rPr lang="en-US" sz="2400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to struggle</a:t>
            </a:r>
            <a:r>
              <a:rPr lang="en-US" sz="24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’’ or ‘‘to strive.’’ Greater jihad is the warfare against sin and </a:t>
            </a:r>
            <a:r>
              <a:rPr lang="en-US" sz="2400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all that </a:t>
            </a:r>
            <a:r>
              <a:rPr lang="en-US" sz="24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is against God and the teachings of the Quran. It is the </a:t>
            </a:r>
            <a:r>
              <a:rPr lang="en-US" sz="2400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personal struggle </a:t>
            </a:r>
            <a:r>
              <a:rPr lang="en-US" sz="24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each Muslim wages to be a true believer and follower. </a:t>
            </a:r>
            <a:r>
              <a:rPr lang="en-US" sz="2400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Quran </a:t>
            </a:r>
            <a:r>
              <a:rPr lang="en-US" sz="24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urges one to stay on the straight path and to strive in Allah’s </a:t>
            </a:r>
            <a:r>
              <a:rPr lang="en-US" sz="2400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cause (22:78</a:t>
            </a:r>
            <a:r>
              <a:rPr lang="en-US" sz="2400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; 49:15).</a:t>
            </a:r>
            <a:endParaRPr lang="en-US" sz="5400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Jihad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5122" name="Picture 2" descr="http://img.thesun.co.uk/aidemitlum/archive/00436/twin-towers280_43678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4535">
            <a:off x="9648030" y="454386"/>
            <a:ext cx="1991394" cy="27737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8319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Muslims popularly refer to four expressions of jihad</a:t>
            </a:r>
            <a:r>
              <a:rPr lang="en-US" dirty="0" smtClean="0"/>
              <a:t>:</a:t>
            </a:r>
          </a:p>
          <a:p>
            <a:endParaRPr lang="en-US" sz="600" dirty="0"/>
          </a:p>
          <a:p>
            <a:pPr lvl="1"/>
            <a:r>
              <a:rPr lang="en-US" dirty="0" smtClean="0"/>
              <a:t>Jihad </a:t>
            </a:r>
            <a:r>
              <a:rPr lang="en-US" dirty="0"/>
              <a:t>of the Tongue: speaking about their </a:t>
            </a:r>
            <a:r>
              <a:rPr lang="en-US" dirty="0" smtClean="0"/>
              <a:t>faith</a:t>
            </a:r>
          </a:p>
          <a:p>
            <a:pPr lvl="1"/>
            <a:endParaRPr lang="en-US" sz="8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Jihad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6146" name="Picture 2" descr="http://talkislam.com.au/wp-content/uploads/2011/10/banner1n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118" y="2569857"/>
            <a:ext cx="6755589" cy="33918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8887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Muslims popularly refer to four expressions of jihad:</a:t>
            </a:r>
          </a:p>
          <a:p>
            <a:endParaRPr lang="en-US" sz="600" dirty="0"/>
          </a:p>
          <a:p>
            <a:pPr lvl="1"/>
            <a:r>
              <a:rPr lang="en-US" dirty="0" smtClean="0"/>
              <a:t>Jihad </a:t>
            </a:r>
            <a:r>
              <a:rPr lang="en-US" dirty="0"/>
              <a:t>of the Hand: expressing their faith in good </a:t>
            </a:r>
            <a:r>
              <a:rPr lang="en-US" dirty="0" smtClean="0"/>
              <a:t>works</a:t>
            </a:r>
            <a:endParaRPr lang="en-US" sz="56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Jihad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7170" name="Picture 2" descr="http://www.retrospectivetraveller.co.uk/wp-content/uploads/2010/12/alms-for-poor-marrakech-moroc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602" y="2562446"/>
            <a:ext cx="4191581" cy="31472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3009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Muslims popularly refer to four expressions of jihad:</a:t>
            </a:r>
          </a:p>
          <a:p>
            <a:endParaRPr lang="en-US" sz="600" dirty="0"/>
          </a:p>
          <a:p>
            <a:pPr lvl="1"/>
            <a:r>
              <a:rPr lang="en-US" dirty="0" smtClean="0"/>
              <a:t>Jihad of the Heart: making their faith a force for good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Jihad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8194" name="Picture 2" descr="http://3.bp.blogspot.com/-HfKYBO8Xcog/T6uIkYOvf9I/AAAAAAAAAeQ/WdU4lYrQjG8/s1600/a+jihad+for+love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412" y="2577549"/>
            <a:ext cx="5231219" cy="31900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0839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616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  <a:txDef>
      <a:spPr>
        <a:noFill/>
        <a:ln>
          <a:solidFill>
            <a:schemeClr val="accent4">
              <a:lumMod val="50000"/>
            </a:schemeClr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Whirligig design template" id="{C20C433A-93F8-478B-AC4D-DD4E52A28B92}" vid="{C901235C-D99E-4DA4-B3B6-5E8DC515C8A8}"/>
    </a:ext>
  </a:extLst>
</a:theme>
</file>

<file path=ppt/theme/theme2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F9C49E1-11F2-4EB9-9390-F2D155C1AA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TS103460616</Template>
  <TotalTime>0</TotalTime>
  <Words>934</Words>
  <Application>Microsoft Office PowerPoint</Application>
  <PresentationFormat>Custom</PresentationFormat>
  <Paragraphs>188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TS103460616</vt:lpstr>
      <vt:lpstr>Major World Religions</vt:lpstr>
      <vt:lpstr>Mosques</vt:lpstr>
      <vt:lpstr>Mosques</vt:lpstr>
      <vt:lpstr>Mosques</vt:lpstr>
      <vt:lpstr>Mosques</vt:lpstr>
      <vt:lpstr>Jihad</vt:lpstr>
      <vt:lpstr>Jihad</vt:lpstr>
      <vt:lpstr>Jihad</vt:lpstr>
      <vt:lpstr>Jihad</vt:lpstr>
      <vt:lpstr>Jihad</vt:lpstr>
      <vt:lpstr>Jihad</vt:lpstr>
      <vt:lpstr>Jihad</vt:lpstr>
      <vt:lpstr>Conclusion</vt:lpstr>
      <vt:lpstr>Conclusion</vt:lpstr>
      <vt:lpstr>Conclusion</vt:lpstr>
      <vt:lpstr>Study Questions</vt:lpstr>
      <vt:lpstr>Study Questions</vt:lpstr>
      <vt:lpstr>Study Questions</vt:lpstr>
      <vt:lpstr>Study Questions</vt:lpstr>
      <vt:lpstr>Study Questions</vt:lpstr>
      <vt:lpstr>Study Questions</vt:lpstr>
      <vt:lpstr>Study Questions</vt:lpstr>
      <vt:lpstr>Study Questions</vt:lpstr>
      <vt:lpstr>Study Questions</vt:lpstr>
      <vt:lpstr>Study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2013-08-11T01:55:28Z</dcterms:created>
  <dcterms:modified xsi:type="dcterms:W3CDTF">2013-11-10T00:21:47Z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TC034606169991</vt:lpwstr>
  </property>
</Properties>
</file>