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2" r:id="rId2"/>
  </p:sldMasterIdLst>
  <p:notesMasterIdLst>
    <p:notesMasterId r:id="rId28"/>
  </p:notesMasterIdLst>
  <p:handoutMasterIdLst>
    <p:handoutMasterId r:id="rId29"/>
  </p:handoutMasterIdLst>
  <p:sldIdLst>
    <p:sldId id="265" r:id="rId3"/>
    <p:sldId id="266" r:id="rId4"/>
    <p:sldId id="267" r:id="rId5"/>
    <p:sldId id="268" r:id="rId6"/>
    <p:sldId id="269" r:id="rId7"/>
    <p:sldId id="270" r:id="rId8"/>
    <p:sldId id="271" r:id="rId9"/>
    <p:sldId id="272" r:id="rId10"/>
    <p:sldId id="273" r:id="rId11"/>
    <p:sldId id="274" r:id="rId12"/>
    <p:sldId id="276" r:id="rId13"/>
    <p:sldId id="283" r:id="rId14"/>
    <p:sldId id="284" r:id="rId15"/>
    <p:sldId id="285" r:id="rId16"/>
    <p:sldId id="287" r:id="rId17"/>
    <p:sldId id="288" r:id="rId18"/>
    <p:sldId id="289" r:id="rId19"/>
    <p:sldId id="286" r:id="rId20"/>
    <p:sldId id="277" r:id="rId21"/>
    <p:sldId id="278" r:id="rId22"/>
    <p:sldId id="279" r:id="rId23"/>
    <p:sldId id="280" r:id="rId24"/>
    <p:sldId id="281" r:id="rId25"/>
    <p:sldId id="282" r:id="rId26"/>
    <p:sldId id="290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7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77" autoAdjust="0"/>
    <p:restoredTop sz="94660"/>
  </p:normalViewPr>
  <p:slideViewPr>
    <p:cSldViewPr snapToGrid="0" showGuides="1">
      <p:cViewPr varScale="1">
        <p:scale>
          <a:sx n="90" d="100"/>
          <a:sy n="90" d="100"/>
        </p:scale>
        <p:origin x="-342" y="-10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howGuides="1">
      <p:cViewPr varScale="1">
        <p:scale>
          <a:sx n="79" d="100"/>
          <a:sy n="79" d="100"/>
        </p:scale>
        <p:origin x="2346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999BDA-BD19-4064-BF2C-14D89FF3C190}" type="datetimeFigureOut">
              <a:rPr lang="en-US" smtClean="0"/>
              <a:t>9/8/2013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328E8E-C91D-44A0-93D6-1E4294D2C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8085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FDF147-A9B1-468D-860B-052CCDB90DB6}" type="datetimeFigureOut">
              <a:rPr lang="en-US" smtClean="0"/>
              <a:t>9/8/2013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68310F-3F7A-4A9C-892D-242CD6C380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0545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68310F-3F7A-4A9C-892D-242CD6C3803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79006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 bwMode="lt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C3B0C-DDAB-42F4-8C24-B1FE6CABC65D}" type="datetime1">
              <a:rPr lang="en-US" smtClean="0"/>
              <a:t>9/8/2013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22B5-12DA-40CC-AE4D-EB9F472458F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1400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932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88C6A-E15D-42F1-AAF6-839123805FBB}" type="datetime1">
              <a:rPr lang="en-US" smtClean="0"/>
              <a:t>9/8/2013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22B5-12DA-40CC-AE4D-EB9F472458F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99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44DB9-A473-442C-B086-D1F93506A4BE}" type="datetime1">
              <a:rPr lang="en-US" smtClean="0"/>
              <a:t>9/8/2013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22B5-12DA-40CC-AE4D-EB9F472458F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978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99991-E95B-472C-BB57-B5B9032A924B}" type="datetime1">
              <a:rPr lang="en-US" smtClean="0"/>
              <a:t>9/8/2013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22B5-12DA-40CC-AE4D-EB9F472458F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>
            <a:lvl1pPr>
              <a:defRPr lang="en-US" dirty="0"/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7266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97AFD-ABC7-4364-90EF-95B15C8A323B}" type="datetime1">
              <a:rPr lang="en-US" smtClean="0"/>
              <a:t>9/8/2013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22B5-12DA-40CC-AE4D-EB9F472458F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4589463"/>
            <a:ext cx="1012825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709738"/>
            <a:ext cx="10128250" cy="2862262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071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AE068-E05A-439C-97F8-45AC8119FCD5}" type="datetime1">
              <a:rPr lang="en-US" smtClean="0"/>
              <a:t>9/8/2013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22B5-12DA-40CC-AE4D-EB9F472458FF}" type="slidenum">
              <a:rPr lang="en-US" smtClean="0"/>
              <a:t>‹#›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5111" y="1825625"/>
            <a:ext cx="498348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24296" y="1825625"/>
            <a:ext cx="498348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8825" y="365125"/>
            <a:ext cx="10134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899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B03B3-DEE5-43F8-925B-912AA65DCD81}" type="datetime1">
              <a:rPr lang="en-US" smtClean="0"/>
              <a:t>9/8/2013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22B5-12DA-40CC-AE4D-EB9F472458FF}" type="slidenum">
              <a:rPr lang="en-US" smtClean="0"/>
              <a:t>‹#›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9832" y="2193925"/>
            <a:ext cx="4983480" cy="3978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9832" y="1489075"/>
            <a:ext cx="4983480" cy="641350"/>
          </a:xfrm>
        </p:spPr>
        <p:txBody>
          <a:bodyPr anchor="b"/>
          <a:lstStyle>
            <a:lvl1pPr marL="0" indent="0">
              <a:buNone/>
              <a:defRPr sz="2400" b="0">
                <a:solidFill>
                  <a:schemeClr val="accent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24454" y="2193925"/>
            <a:ext cx="4983480" cy="3978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4454" y="1489075"/>
            <a:ext cx="4983480" cy="641350"/>
          </a:xfrm>
        </p:spPr>
        <p:txBody>
          <a:bodyPr anchor="b"/>
          <a:lstStyle>
            <a:lvl1pPr marL="0" indent="0">
              <a:buNone/>
              <a:defRPr sz="2400" b="0">
                <a:solidFill>
                  <a:schemeClr val="accent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4454" y="274638"/>
            <a:ext cx="10122996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350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90C9F-8B7D-49D2-9820-A92EA66BAD43}" type="datetime1">
              <a:rPr lang="en-US" smtClean="0"/>
              <a:t>9/8/2013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22B5-12DA-40CC-AE4D-EB9F472458FF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343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4059C-4DF7-43AB-9953-A9E9C32BDFAB}" type="datetime1">
              <a:rPr lang="en-US" smtClean="0"/>
              <a:t>9/8/2013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22B5-12DA-40CC-AE4D-EB9F472458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387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C3EC7-B7A8-467B-A043-A6BA6621D453}" type="datetime1">
              <a:rPr lang="en-US" smtClean="0"/>
              <a:t>9/8/2013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22B5-12DA-40CC-AE4D-EB9F472458F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1619" y="987425"/>
            <a:ext cx="59436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29138" y="2101850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913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104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56EBB-3674-4C80-A7FF-3B979F5315DA}" type="datetime1">
              <a:rPr lang="en-US" smtClean="0"/>
              <a:t>9/8/2013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22B5-12DA-40CC-AE4D-EB9F472458F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396249" y="987425"/>
            <a:ext cx="59436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22767" y="2101850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2767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131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invGray">
      <p:bgPr>
        <a:blipFill dpi="0" rotWithShape="1">
          <a:blip r:embed="rId1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12485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fld id="{79F0484A-F300-4B64-A3A1-4509DE43DA60}" type="datetime1">
              <a:rPr lang="en-US" smtClean="0"/>
              <a:t>9/8/2013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47644" y="6356350"/>
            <a:ext cx="59260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85938" y="6356350"/>
            <a:ext cx="7678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fld id="{842422B5-12DA-40CC-AE4D-EB9F472458F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1825625"/>
            <a:ext cx="10134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9200" y="365125"/>
            <a:ext cx="10134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899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400" b="0" kern="1200" cap="none" spc="0">
          <a:ln w="0">
            <a:solidFill>
              <a:schemeClr val="accent1">
                <a:lumMod val="75000"/>
              </a:schemeClr>
            </a:solidFill>
          </a:ln>
          <a:solidFill>
            <a:schemeClr val="accent6"/>
          </a:solidFill>
          <a:effectLst>
            <a:outerShdw blurRad="38100" dist="25400" dir="5400000" algn="ctr" rotWithShape="0">
              <a:srgbClr val="6E747A">
                <a:alpha val="43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4">
            <a:lumMod val="75000"/>
          </a:schemeClr>
        </a:buClr>
        <a:buSzPct val="70000"/>
        <a:buFont typeface="Wingdings 3" panose="05040102010807070707" pitchFamily="18" charset="2"/>
        <a:buChar char="u"/>
        <a:defRPr sz="2800" kern="1200">
          <a:solidFill>
            <a:schemeClr val="accent6">
              <a:lumMod val="20000"/>
              <a:lumOff val="8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4">
            <a:lumMod val="75000"/>
          </a:schemeClr>
        </a:buClr>
        <a:buSzPct val="70000"/>
        <a:buFont typeface="Wingdings 3" panose="05040102010807070707" pitchFamily="18" charset="2"/>
        <a:buChar char="u"/>
        <a:defRPr sz="2400" kern="1200">
          <a:solidFill>
            <a:schemeClr val="accent6">
              <a:lumMod val="20000"/>
              <a:lumOff val="8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4">
            <a:lumMod val="75000"/>
          </a:schemeClr>
        </a:buClr>
        <a:buSzPct val="70000"/>
        <a:buFont typeface="Wingdings 3" panose="05040102010807070707" pitchFamily="18" charset="2"/>
        <a:buChar char="u"/>
        <a:defRPr sz="2000" kern="1200">
          <a:solidFill>
            <a:schemeClr val="accent6">
              <a:lumMod val="20000"/>
              <a:lumOff val="8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4">
            <a:lumMod val="75000"/>
          </a:schemeClr>
        </a:buClr>
        <a:buSzPct val="70000"/>
        <a:buFont typeface="Wingdings 3" panose="05040102010807070707" pitchFamily="18" charset="2"/>
        <a:buChar char="u"/>
        <a:defRPr sz="1800" kern="1200">
          <a:solidFill>
            <a:schemeClr val="accent6">
              <a:lumMod val="20000"/>
              <a:lumOff val="8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4">
            <a:lumMod val="75000"/>
          </a:schemeClr>
        </a:buClr>
        <a:buSzPct val="70000"/>
        <a:buFont typeface="Wingdings 3" panose="05040102010807070707" pitchFamily="18" charset="2"/>
        <a:buChar char="u"/>
        <a:defRPr sz="1800" kern="1200">
          <a:solidFill>
            <a:schemeClr val="accent6">
              <a:lumMod val="20000"/>
              <a:lumOff val="8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4">
            <a:lumMod val="75000"/>
          </a:schemeClr>
        </a:buClr>
        <a:buSzPct val="70000"/>
        <a:buFont typeface="Wingdings 3" panose="05040102010807070707" pitchFamily="18" charset="2"/>
        <a:buChar char="u"/>
        <a:defRPr sz="1800" kern="1200">
          <a:solidFill>
            <a:schemeClr val="accent6">
              <a:lumMod val="20000"/>
              <a:lumOff val="80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4">
            <a:lumMod val="75000"/>
          </a:schemeClr>
        </a:buClr>
        <a:buSzPct val="70000"/>
        <a:buFont typeface="Wingdings 3" panose="05040102010807070707" pitchFamily="18" charset="2"/>
        <a:buChar char="u"/>
        <a:defRPr sz="1800" kern="1200">
          <a:solidFill>
            <a:schemeClr val="accent6">
              <a:lumMod val="20000"/>
              <a:lumOff val="80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4">
            <a:lumMod val="75000"/>
          </a:schemeClr>
        </a:buClr>
        <a:buSzPct val="70000"/>
        <a:buFont typeface="Wingdings 3" panose="05040102010807070707" pitchFamily="18" charset="2"/>
        <a:buChar char="u"/>
        <a:defRPr sz="1800" kern="1200">
          <a:solidFill>
            <a:schemeClr val="accent6">
              <a:lumMod val="20000"/>
              <a:lumOff val="80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4">
            <a:lumMod val="75000"/>
          </a:schemeClr>
        </a:buClr>
        <a:buSzPct val="70000"/>
        <a:buFont typeface="Wingdings 3" panose="05040102010807070707" pitchFamily="18" charset="2"/>
        <a:buChar char="u"/>
        <a:defRPr sz="1800" kern="1200">
          <a:solidFill>
            <a:schemeClr val="accent6">
              <a:lumMod val="20000"/>
              <a:lumOff val="8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0" orient="horz" pos="2160" userDrawn="1">
          <p15:clr>
            <a:srgbClr val="F26B43"/>
          </p15:clr>
        </p15:guide>
        <p15:guide id="0" pos="768" userDrawn="1">
          <p15:clr>
            <a:srgbClr val="F26B43"/>
          </p15:clr>
        </p15:guide>
        <p15:guide id="0" pos="7152" userDrawn="1">
          <p15:clr>
            <a:srgbClr val="F26B43"/>
          </p15:clr>
        </p15:guide>
        <p15:guide id="1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12" Type="http://schemas.openxmlformats.org/officeDocument/2006/relationships/image" Target="../media/image8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11" Type="http://schemas.openxmlformats.org/officeDocument/2006/relationships/image" Target="../media/image7.gif"/><Relationship Id="rId5" Type="http://schemas.openxmlformats.org/officeDocument/2006/relationships/image" Target="../media/image4.png"/><Relationship Id="rId10" Type="http://schemas.microsoft.com/office/2007/relationships/hdphoto" Target="../media/hdphoto4.wdp"/><Relationship Id="rId4" Type="http://schemas.microsoft.com/office/2007/relationships/hdphoto" Target="../media/hdphoto1.wdp"/><Relationship Id="rId9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 trans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1687" y="428972"/>
            <a:ext cx="5044360" cy="2076161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983867" y="6367009"/>
            <a:ext cx="7379436" cy="490991"/>
          </a:xfrm>
        </p:spPr>
        <p:txBody>
          <a:bodyPr>
            <a:noAutofit/>
          </a:bodyPr>
          <a:lstStyle/>
          <a:p>
            <a:pPr algn="l"/>
            <a:r>
              <a:rPr lang="en-US" sz="2500" dirty="0" smtClean="0"/>
              <a:t>Global University of Theological Studies</a:t>
            </a:r>
            <a:endParaRPr lang="en-US" sz="25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34214" y="421592"/>
            <a:ext cx="8913542" cy="1164771"/>
          </a:xfrm>
        </p:spPr>
        <p:txBody>
          <a:bodyPr>
            <a:noAutofit/>
          </a:bodyPr>
          <a:lstStyle/>
          <a:p>
            <a:r>
              <a:rPr lang="en-US" spc="300" dirty="0" smtClean="0">
                <a:ln w="0">
                  <a:solidFill>
                    <a:schemeClr val="accent1">
                      <a:lumMod val="75000"/>
                      <a:alpha val="68000"/>
                    </a:schemeClr>
                  </a:solidFill>
                </a:ln>
                <a:solidFill>
                  <a:schemeClr val="bg1"/>
                </a:solidFill>
                <a:effectLst>
                  <a:glow rad="50800">
                    <a:schemeClr val="accent1">
                      <a:lumMod val="40000"/>
                      <a:lumOff val="60000"/>
                      <a:alpha val="35000"/>
                    </a:schemeClr>
                  </a:glow>
                </a:effectLst>
              </a:rPr>
              <a:t>Major</a:t>
            </a:r>
            <a:r>
              <a:rPr lang="en-US" dirty="0" smtClean="0">
                <a:ln w="0">
                  <a:solidFill>
                    <a:schemeClr val="accent1">
                      <a:lumMod val="75000"/>
                      <a:alpha val="68000"/>
                    </a:schemeClr>
                  </a:solidFill>
                </a:ln>
                <a:solidFill>
                  <a:schemeClr val="bg1"/>
                </a:solidFill>
                <a:effectLst>
                  <a:glow rad="50800">
                    <a:schemeClr val="accent1">
                      <a:lumMod val="40000"/>
                      <a:lumOff val="60000"/>
                      <a:alpha val="35000"/>
                    </a:schemeClr>
                  </a:glow>
                </a:effectLst>
              </a:rPr>
              <a:t> </a:t>
            </a:r>
            <a:r>
              <a:rPr lang="en-US" spc="300" dirty="0" smtClean="0">
                <a:ln w="0">
                  <a:solidFill>
                    <a:schemeClr val="accent1">
                      <a:lumMod val="75000"/>
                      <a:alpha val="68000"/>
                    </a:schemeClr>
                  </a:solidFill>
                </a:ln>
                <a:solidFill>
                  <a:schemeClr val="bg1"/>
                </a:solidFill>
                <a:effectLst>
                  <a:glow rad="50800">
                    <a:schemeClr val="accent1">
                      <a:lumMod val="40000"/>
                      <a:lumOff val="60000"/>
                      <a:alpha val="35000"/>
                    </a:schemeClr>
                  </a:glow>
                </a:effectLst>
              </a:rPr>
              <a:t>World</a:t>
            </a:r>
            <a:r>
              <a:rPr lang="en-US" dirty="0" smtClean="0">
                <a:ln w="0">
                  <a:solidFill>
                    <a:schemeClr val="accent1">
                      <a:lumMod val="75000"/>
                      <a:alpha val="68000"/>
                    </a:schemeClr>
                  </a:solidFill>
                </a:ln>
                <a:solidFill>
                  <a:schemeClr val="bg1"/>
                </a:solidFill>
                <a:effectLst>
                  <a:glow rad="50800">
                    <a:schemeClr val="accent1">
                      <a:lumMod val="40000"/>
                      <a:lumOff val="60000"/>
                      <a:alpha val="35000"/>
                    </a:schemeClr>
                  </a:glow>
                </a:effectLst>
              </a:rPr>
              <a:t> </a:t>
            </a:r>
            <a:r>
              <a:rPr lang="en-US" spc="300" dirty="0" smtClean="0">
                <a:ln w="0">
                  <a:solidFill>
                    <a:schemeClr val="accent1">
                      <a:lumMod val="75000"/>
                      <a:alpha val="68000"/>
                    </a:schemeClr>
                  </a:solidFill>
                </a:ln>
                <a:solidFill>
                  <a:schemeClr val="bg1"/>
                </a:solidFill>
                <a:effectLst>
                  <a:glow rad="50800">
                    <a:schemeClr val="accent1">
                      <a:lumMod val="40000"/>
                      <a:lumOff val="60000"/>
                      <a:alpha val="35000"/>
                    </a:schemeClr>
                  </a:glow>
                </a:effectLst>
              </a:rPr>
              <a:t>Religions</a:t>
            </a:r>
            <a:endParaRPr lang="en-US" spc="300" dirty="0">
              <a:ln w="0">
                <a:solidFill>
                  <a:schemeClr val="accent1">
                    <a:lumMod val="75000"/>
                    <a:alpha val="68000"/>
                  </a:schemeClr>
                </a:solidFill>
              </a:ln>
              <a:solidFill>
                <a:schemeClr val="bg1"/>
              </a:solidFill>
              <a:effectLst>
                <a:glow rad="50800">
                  <a:schemeClr val="accent1">
                    <a:lumMod val="40000"/>
                    <a:lumOff val="60000"/>
                    <a:alpha val="35000"/>
                  </a:schemeClr>
                </a:glow>
              </a:effectLst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6879265" y="2657488"/>
            <a:ext cx="5199311" cy="82430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None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None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None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None/>
              <a:defRPr sz="16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None/>
              <a:defRPr sz="16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None/>
              <a:defRPr sz="16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None/>
              <a:defRPr sz="16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None/>
              <a:defRPr sz="16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None/>
              <a:defRPr sz="16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5400" b="1" spc="300" dirty="0" smtClean="0">
                <a:solidFill>
                  <a:schemeClr val="bg2">
                    <a:lumMod val="10000"/>
                  </a:schemeClr>
                </a:solidFill>
                <a:effectLst>
                  <a:glow rad="88900">
                    <a:schemeClr val="accent1">
                      <a:satMod val="175000"/>
                      <a:alpha val="25000"/>
                    </a:schemeClr>
                  </a:glow>
                </a:effectLst>
              </a:rPr>
              <a:t>Hindu</a:t>
            </a:r>
            <a:r>
              <a:rPr lang="en-US" sz="5400" b="1" spc="300" dirty="0" smtClean="0">
                <a:solidFill>
                  <a:schemeClr val="bg2">
                    <a:lumMod val="10000"/>
                  </a:schemeClr>
                </a:solidFill>
                <a:effectLst>
                  <a:glow rad="88900">
                    <a:schemeClr val="accent1">
                      <a:satMod val="175000"/>
                      <a:alpha val="25000"/>
                    </a:schemeClr>
                  </a:glow>
                </a:effectLst>
              </a:rPr>
              <a:t>ism</a:t>
            </a:r>
            <a:endParaRPr lang="en-US" sz="5400" b="1" spc="300" dirty="0" smtClean="0">
              <a:solidFill>
                <a:schemeClr val="bg2">
                  <a:lumMod val="10000"/>
                </a:schemeClr>
              </a:solidFill>
              <a:effectLst>
                <a:glow rad="88900">
                  <a:schemeClr val="accent1">
                    <a:satMod val="175000"/>
                    <a:alpha val="25000"/>
                  </a:schemeClr>
                </a:glow>
              </a:effectLst>
            </a:endParaRPr>
          </a:p>
          <a:p>
            <a:pPr algn="r"/>
            <a:r>
              <a:rPr lang="en-US" sz="5400" b="1" spc="300" dirty="0" smtClean="0">
                <a:solidFill>
                  <a:schemeClr val="bg2">
                    <a:lumMod val="10000"/>
                  </a:schemeClr>
                </a:solidFill>
                <a:effectLst>
                  <a:glow rad="88900">
                    <a:schemeClr val="accent1">
                      <a:satMod val="175000"/>
                      <a:alpha val="25000"/>
                    </a:schemeClr>
                  </a:glow>
                </a:effectLst>
              </a:rPr>
              <a:t>Part </a:t>
            </a:r>
            <a:r>
              <a:rPr lang="en-US" sz="5400" b="1" spc="300" dirty="0" smtClean="0">
                <a:solidFill>
                  <a:schemeClr val="bg2">
                    <a:lumMod val="10000"/>
                  </a:schemeClr>
                </a:solidFill>
                <a:effectLst>
                  <a:glow rad="88900">
                    <a:schemeClr val="accent1">
                      <a:satMod val="175000"/>
                      <a:alpha val="25000"/>
                    </a:schemeClr>
                  </a:glow>
                </a:effectLst>
              </a:rPr>
              <a:t>3</a:t>
            </a:r>
            <a:endParaRPr lang="en-US" sz="5400" b="1" spc="300" dirty="0">
              <a:solidFill>
                <a:schemeClr val="bg2">
                  <a:lumMod val="10000"/>
                </a:schemeClr>
              </a:solidFill>
              <a:effectLst>
                <a:glow rad="88900">
                  <a:schemeClr val="accent1">
                    <a:satMod val="175000"/>
                    <a:alpha val="25000"/>
                  </a:schemeClr>
                </a:glow>
              </a:effectLst>
            </a:endParaRPr>
          </a:p>
        </p:txBody>
      </p:sp>
      <p:pic>
        <p:nvPicPr>
          <p:cNvPr id="1028" name="Picture 4" descr="http://upload.wikimedia.org/wikipedia/commons/thumb/d/df/Dharma_Wheel.svg/170px-Dharma_Wheel.svg.png"/>
          <p:cNvPicPr>
            <a:picLocks noChangeAspect="1" noChangeArrowheads="1"/>
          </p:cNvPicPr>
          <p:nvPr/>
        </p:nvPicPr>
        <p:blipFill>
          <a:blip r:embed="rId5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178" y="240631"/>
            <a:ext cx="1950974" cy="1950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0.tqn.com/d/christianity/1/0/c/2/Christian_Cross.png"/>
          <p:cNvPicPr>
            <a:picLocks noChangeAspect="1" noChangeArrowheads="1"/>
          </p:cNvPicPr>
          <p:nvPr/>
        </p:nvPicPr>
        <p:blipFill rotWithShape="1">
          <a:blip r:embed="rId7">
            <a:biLevel thresh="75000"/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3967" r="28548" b="57097"/>
          <a:stretch/>
        </p:blipFill>
        <p:spPr bwMode="auto">
          <a:xfrm>
            <a:off x="2383968" y="2000292"/>
            <a:ext cx="1839685" cy="2442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9">
            <a:biLevel thresh="75000"/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263" y="2499928"/>
            <a:ext cx="1905000" cy="1905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1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580" y="4628440"/>
            <a:ext cx="1763509" cy="176350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1445" y="4658407"/>
            <a:ext cx="2034948" cy="2034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617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sz="3600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Karma </a:t>
            </a:r>
            <a:r>
              <a:rPr lang="en-US" dirty="0"/>
              <a:t>is the best spiritual teacher.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We </a:t>
            </a:r>
            <a:r>
              <a:rPr lang="en-US" dirty="0"/>
              <a:t>learn and </a:t>
            </a:r>
            <a:r>
              <a:rPr lang="en-US" dirty="0" smtClean="0"/>
              <a:t>grow spiritually </a:t>
            </a:r>
            <a:r>
              <a:rPr lang="en-US" dirty="0"/>
              <a:t>as our actions return to us to be resolved and dissolved. </a:t>
            </a:r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 smtClean="0"/>
              <a:t>Central </a:t>
            </a:r>
            <a:r>
              <a:rPr lang="en-US" sz="4800" dirty="0"/>
              <a:t>Doctrines</a:t>
            </a:r>
            <a:endParaRPr lang="en-US" sz="4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sp>
        <p:nvSpPr>
          <p:cNvPr id="2" name="AutoShape 2" descr="data:image/jpeg;base64,/9j/4AAQSkZJRgABAQAAAQABAAD/2wCEAAkGBxQTEhUUExQVFhQXGBUaFxcXGBgaHBccFxcXFxcXFBcYHCggGBwlHBcXITEhJSkrLi4uGB8zODMsNygtLisBCgoKDg0OGhAQGiwkHCQsLCwsLCwsLCwsLCwsLCwsLCwsLCwsLCwsLCwsLCwsLCwsLCwsLCwsLCwsLCwsLCwsLP/AABEIALcBEwMBIgACEQEDEQH/xAAbAAACAwEBAQAAAAAAAAAAAAADBAACBQEGB//EADcQAAEEAAMFBgUDAwUBAAAAAAEAAgMRBCExEkFRYXEFE4GRofAGIjKx0RTB8VJy4RUjQmKCsv/EABoBAAMBAQEBAAAAAAAAAAAAAAECAwAEBQb/xAAkEQACAgICAgICAwAAAAAAAAAAAQIRAxIhMUFRImEEExTB8P/aAAwDAQACEQMRAD8A+QwR2tSCEV7/AGWbgxmtmMVohJlIKw4w4PsIsWEA3LjH8kwwqbZeMEEZHSu0k6LrG80cUElllEr3VqjoaR9pcCWx6AtHkisaSrtYisYlbConI4ExHGrxRpxkam5D6gWMRmsRWRIzIktmAtYriJNNiR8Phr19+/eqDlQBfD4Sxe7j+EwcCOJ8k4yPqenvmEWWMAXXp4HdkMyl2ZjFkwpCA6Bbgo9D6aH8JLERUVlKzGUYEJ0a0nNQXsTGM90aG5iccENwTpi0JOahuCcc1ALFtgUAIQpCiytKEWJ0xWgD6VCwFMPYFRzgE6YrQu+PJJPOaZxE15JVtb06EZ0sV4mgqjjz8EAvRFNDuQupAS81EaNaM7DtA4JyM5pJpTMaLFiPB6ahIWYCnMO5TZaJoAKUuRuyVjyU7LJFmK7TaGwFHZGlbGSCRtTMbFSKJNRwpHIokXjj6I8a5HCUeONTbMXY1MMYpDEnY4Uuwj4BRxJvCwmiDuP+UeLDppmHo376JJt1Yuxiw4YbbtLJJHHjkddOGmaJivlB+ajWm2R5AG/JaggG0dd2Wf2/dcxOGbnqLzI58+KipVEba2ZOFa6rNmyc/wAcc1yZl+v3ofa/FaYwdVW4ZnrnXOv35KsuHrcnx3dmlJGI5qFIxaUsQSz2q9gMyRiA9qflYlZGJkzUJOCo4o8jUu9PYrQJ7bS8zqRpHIL2pkAVkcUB7imZ2JQhUQjASILk29qAWEqiJsCoAo9Dc5MIRx5KLglUWAJRu5JuEIDGZJhopBsaIdotMwRoULU/B0U2y0UEhaU7HEqQlNspSbLJAmwI7I1doTDGqbkURSPJMROQtlEaEjY1DUbuSZiZaUjWhhtErYrVDMMKfhhQIQtPCNSkZMLh4NFoQ4NdwsadDvJdOPGn2c05vwKu7PbuFcwp/prTrZ6ofxB2ocPC6VrDIQWDZH/d7WbR5C78PFX7B7RM8LZHM2CS9pbn/wAHuZYsA0dm6Iyuuar+rFevkW8mu/i6I/Ajd76JLE4VbdIGIjSzwJL4mjkfk8tPhqWbiIl6fFRLGxcC5XwdUZWYczEnKxaeIjKSkbyRTLIz5SlHuT0wScjE6ZmhVzVEYtVHBMmLJCsgQXt5Jx4SxVEyDQvlvScgJTbm5qhaPFUTEYk9iEYk7JwS8zqTpiULGNRS1EQAGorSuEJqKLelbHSGMKtPDttZ8TFpYZvP0UZM6YobhhTjGJeMgCzoMyayFa3yTcZBFjMag7uoU2x0cbGjALlLrVNsdHayVmhWpWY1I2YLEE/CeSz2NzWnANMktoVpjkK1sE1ZuFWvhmIx7ISZosybaNaWe8Bte9VGT7V7OvNd8ZKjlafZkYrHmWwHfKDoAP8AibaSSDvF5JvsnHVTHG7J2SayvUcxd+fl5qaUwyODq+YAb/rB+YabwdrM6HK86Lh8RsDbP/CvT5ifNfLr8nPDN+xt39+vKPZn+LF46S48HttqzSI8JeJw1Fm/XLVEe7kvqYu1Z4jXIpi2rExQW3iVj4u1xZuJHTi6MmcJKQJ+VqSkCmmdCMyduaTlbmn5ik5AqRY76FXobgiypNzlREpNnZHJSQ5pl3RJYi96oiXYJ4ztBLCVSZqGwkaKiFZ2WhpmguepKL3pVziNU6EYbLiolzNyURFtDjYtyaZDwXImo23motnRFIJFGiyvLWOdV7LXHyBVo3gpljARW7eptlQYxgvcQNnJpLssq3V9vDNG7PkAlkY2gymODRkGnMO2RuB+U1xs7yvn+KdPh3uisgZ6gEEHe0kb+P7heu+C8E8NdNISXSAAWbNA5l3jVDdR4qmSCjG7I48jlKqPUBWaF1qsFyM6ywCPG1ADkVhSmDsoFaGHNrLaEzHJSRmaNuFgC08IVgwS2tjCMrVZPnghNcGo6MEc8lWOGq42uxvFJjbFLshTXZzO0eQ7XjDMVJt5slDC4DkC0PZ/S4ANzGRogg6hN7bk7qG5Tth1AguDGuzc4ZbIyqzWZTPx6S10Of1iRgNZk2zZBP8A7PrzTfwm025rnW4BvzbLG/LtOIaNhoAALv3Xl5MUZZ9J+Xa99ez2Y5HD8eOVc8deOHR6DstpZE1rhRFirBoAnZGR/ppFfITyCs1jRv8ANVlxTR/yC9a1CCTfR4r+Um67FcQcll4op3ETDccuSzMRJquGc7Z0QjQlK5JzFHnKUlOSCZdISxACUeck1KUq8J0x6FpWWlnNpPOclMQSqRYshaRzlnzXade88UrOrRJPoRkQ5XhXmKVkVkQZJJOAS+0i1xQnAJ0SbKEhRW2+QUTANJrkxHoke90RYp1Bo6Ex6J4TUeIG8gdT+VlzYgNaSd3ryXnZMeXOJJ1vw5LRx7Gnl0Pdsw0ExBdsucOf+cxnuyTMmKhiOztsbQvZGoHEgaL5z+oG+ndVxuKAddeRsEHXKkf4/wBi/wAp+j6hhsY1/wBLgfvrWYTO3a+WYbtV0bwWk+88+Oq9z2R2y2Zv9LsrHG9NnjocuSjlwuPK6K4s6nw+zbARWFLNR2lcrOoO1HjSrHphhSgY6JS2iOI108VqwY8VZIHK7WM11/hFjgbrp4/lTltfxFqL7PQx4u6Og+/TlzR4sRZvdu5rCawb7PXP7pqGSuqCeSybhHwF+J8K2aGnCyx7HtPBzXCyD/btD/0s/wCHGEzSOJcGkDZAFA0SCC7fn82VfUmMdjaYeO7qMxnuzAzOSyfhSFzMJE2XKSnE0Qa23ueG2LBoOAySzTlNT9f7+i2OWuFw9ntWYlu6kCTFgjksYtJN7WfkhysdrYB31efhxRefI+0QWGPsbxOKFHMB3DIXwrqkXSWM8il5mOd9ThQ4DPwNZBcfJQSxcm7ZTVLokhCSmy1KKZSUCcqyGQo93RAkdxXJpErI+9VRDjDmiwgzAZ6qrJdxUkNpkARkYEtIOSceykrK3mqxZCTM+aMlVbASjzBXaFeyD5Yq/BZpafCAb05iH5an31WTJIeKeNslKkc7scV1CJ5rioIO580SKM8EURLM7Yxex8gJvf8Agqa5dFm9VbF+1cbeQ0Hr7CTxuBdGxjyc3E2P6crA662idl4Yyvs/S3M8zuHvgn+3j/tgHMkgjwuz6qt01FEa2i5MxWOG8npVK22NwXGMy08lZo97k5I9T2F2PFLhwZGAueXW4fUKcWjZO7IdOqQ7S7JlwpL2f7kY0cMiz+8D76dFudhzf7LK3AjLkSP8+K2YZFxPLKMn6PQ/TGUF7o8lgfjB4IJoje03nzBOYK9T2f8AEUUv0mjvBqx1G/wtZnavwzDLZaO7fxaMj/czTypeWx/w7LFmQXN/qbZA5nK29SE1Ysn0ye2XF9o+qYaUPHym64G/NMsNDevC/AIkDnSF1xtFCzq40cjoaH/0F7RuK2vf3/lceWGkqR145ucboeicmmOpZ0btE0HqIWOserGekl3qp3qDAkOd8riVKNkCsZkoaHmyrjpkmJUN8iItB5JEtK8KvfIe0CshqKOlQ5JB/UuYgtGhWe53BMkPwSaRKyHp5KzpM1X1VUgNlh1Vi/JUaFWV9JqEbB4k0kZHZosmfv8AwhGLjVKsURkVDbBQpn0E000KSeL8PROhGZszjwQRHeqaePf8peRhV0yLiTuAogmYj2VxHkU0cbjNiPIW45DlxJ6LzBYXODWguc4+ZK9F2t2e+QAsrIHLS9N/gmuxezO5bZoyH6jrX/VvL7+SMWox+zSi5S+jnZ/Z3dMDbs3biN55csl5/tSfbldRyb8o8NT52vU9rT93E54+r6W9XZegs+C8lHCa9+QQxpu5MOVqlFA2sHL0/C6Fd7ay3/ZUpVImx8P4ui5m76h9j+3kvRR4+l4mF+y4O3A59Dr6WvVsjXNmgrs7ME21RpxY280eDFny5JHDDomRH6rnZfkYZJkaAz/fejYWatySc0aI0b6U2OjVbOjNmWUyZXbiOCk0OjT71c75Z8k54qvemtUGhkkaLZl3v80gZuYVRKbS0NSNPvlDOkBJrmqGRGhaQ2+bml3THilXSjehulCZRA2ExEpQA4oc2JQjiVRRFbDXxXGzC0vtEnQ9FYxG+CehHIbEgpUMwQi0oD3VqikTbCSS5qhxPFLOlCE14J4qiiI2FllvQoEj0w2MDOiuSFtam/BMhGzNmeeaSkcea0MTNuAKRfdq0SbEnl1/Soj7TuC6nsnR6NrkZrksJlYPUS1inbuEfLsBpFNJJB4nQ89/mvPS4prCWZ200SBYsZGs16p0m5eGJsuPE35kq2P0Ry1djzXgjJzvVTYHELPjdQyyOdEI2GxhNggHLofMfhUommOHSltdm40mMf8AXI+GnovPxyNc12z8rqJrnrrvWx2TFcYLddHdRv60fVSyrgvhlyakOJN9dE4JSs5kXFMxBcskdiYw6Xmqd6df3S73ZrkbPdJKG2NCOe8rRoZuaQZHW9ErSkriMmPulVXyZJJjjxRJHnJLqFSDd5lSttG8kmGkowu9UNRtjRY8jW+qHI7eqNI4+CFKCTlaFC7HNu0N7ldkLiitwvFMkByFHHNEYzLUorsO0f4XA9oFH7JhWykjS0ZAXx5K8ZeRtC+B3KxkFaWhS4k6ackUTbBytJ1cPEpWVo4q7s9yqyO+CdCWB7pt5uCaZsAajwH5TDMG2tPfigvgaL/CN2LZySZo0N+izcXIMyBrxKYeANx8UniYiRmPMp4oRsz5sUeDR03qjcQ7dXkiugA1IQraPYVuBDrpRedWupV5beQ811MCxqLFuG/1TTO0OKx2klGjjJ0QcUZNmo6W815WPf0C9G0loN3oT5Lz7RmegTY/ImTwVjzvqqMOy73vV4TmU5guzTM7Uho1NX4Ddao2l2Ik30J/S73mCvR/D20A438pOXXf96/hedxwLXlp1bYvjwK9b2bKDG3ZFDZFD7qWV/ErhXyHu6FWowqzZAuPLVynXZR4vP39l3DjOz+6qclZr0KGsY5qrpTpQUjK7KAl4DZyB2env3aarPMLNdkUR858EKDY0SETY4JGHEgkAivFPNS0bYI1vFEojQhCY5R0nulqBYYvVHSoZlHEKhcOKJgjpCRolpZSNAjNkB35oboPHzRBYDvCdT6lGZhgcyc+aE2I3w8ERr6FWPfRYRsN3NafZVcDfP3zQe/ofUPX+VR2LDc7vyRoUeGn8kpXETcL+33SL8fZyvxspd+Ns7k8YiMeH9vn/KHPLQ0F++aV/Xit/h/CHP2jYqj6J6disDM7n+3+UhI3x8VafFXu99Um6bNWjFiNkId7AUQH4k2oqUxbRpwNBTcUQ3A+QWPDiiOKcZj+alKLKKSNVtaFtg6itxXmJCNvwP3yWr/qTlhF/wAybHFqxMjXBcREuAbmTwXqexcGYmnadmSDQ0G7xPPkFkdlzhu0aF/Ycve5aMU9nchkb6HxxXZTtHslskpdtEbQbkANwAOfgPNORQiMBrdABVnPPM+q4XDI3QvprkrSvs5EZUoOTfDLaxXK7CtequKE6atUFxvQ/dChhzvd1+/FVbPSXiYr7B4ocBDQznMorsT0S0Wu7yV5AKzB8FmazrsTlmEFuJPBc/TWMleHC0PmHqj8UblgHTnUaojcW6s7TDcG0hc/TN32hvE1MI3tAqOxvFLHDtvePEfhQRgZ2fRD4h5Gv1HBLS4ukRpANhx5j3oqYrFsORF81k+ejNcFW4o5EE5cE1B2oR9Way2m7pLzMfuz6Wn0TFbNqftVpy9+KA7G1o4e/FZOZ3KbHMpljSJuTHHYrfmlp8Rmqlo4+iXmbnkqRSJybHIsSRvyRP1R4e/FZYkKL3yLgBSNIYnia6gfsEli8RwP3Co7EmtAhufaCjTM5WCkmKCHormqgNKqJsG4qLrpM1EQBWOsKhUUQ8h8F2OUlDSAd9/teaiiJjmF4poSELiiD7CuETF4s7G+8qz4FXix7nkF5GQIFADXjSiiGqobZ7BHT2o2cqKJKRRSYVk/VXOKCiiXVD7NFv1XC1wY08VFFtEDZhW451ZHzCn69xOg9V1RJovQ2zCNxJq/yqOxvEKKIaILkzj8QK0SkmMpRRNGKFlJ0cbjL3Kk+JaeXgFxROoKybm6L4XFNHH1H2RpMc06XfMqKIPGrsZTdULOkPsqveqKLJGZBP8Ayrl1gqKJqFTBO6WpDK0G3MscMv35KKIoEuCOxjMrYTWyDdG6uxnp4cFR2NjypgvPRrcvr465Fpo5ZKKKiRFss/HR50zUbgMs7rT5t2uWQ4lLvxTN0Y8mnc7LTPMjPU0ooiBi0xBcSBQO7goooiA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4" descr="data:image/jpeg;base64,/9j/4AAQSkZJRgABAQAAAQABAAD/2wCEAAkGBxQTEhUUExQVFhQXGBUaFxcXGBgaHBccFxcXFxcXFBcYHCggGBwlHBcXITEhJSkrLi4uGB8zODMsNygtLisBCgoKDg0OGhAQGiwkHCQsLCwsLCwsLCwsLCwsLCwsLCwsLCwsLCwsLCwsLCwsLCwsLCwsLCwsLCwsLCwsLCwsLP/AABEIALcBEwMBIgACEQEDEQH/xAAbAAACAwEBAQAAAAAAAAAAAAADBAACBQEGB//EADcQAAEEAAMFBgUDAwUBAAAAAAEAAgMRBCExEkFRYXEFE4GRofAGIjKx0RTB8VJy4RUjQmKCsv/EABoBAAMBAQEBAAAAAAAAAAAAAAECAwAEBQb/xAAkEQACAgICAgICAwAAAAAAAAAAAQIRAxIhMUFRImEEExTB8P/aAAwDAQACEQMRAD8A+QwR2tSCEV7/AGWbgxmtmMVohJlIKw4w4PsIsWEA3LjH8kwwqbZeMEEZHSu0k6LrG80cUElllEr3VqjoaR9pcCWx6AtHkisaSrtYisYlbConI4ExHGrxRpxkam5D6gWMRmsRWRIzIktmAtYriJNNiR8Phr19+/eqDlQBfD4Sxe7j+EwcCOJ8k4yPqenvmEWWMAXXp4HdkMyl2ZjFkwpCA6Bbgo9D6aH8JLERUVlKzGUYEJ0a0nNQXsTGM90aG5iccENwTpi0JOahuCcc1ALFtgUAIQpCiytKEWJ0xWgD6VCwFMPYFRzgE6YrQu+PJJPOaZxE15JVtb06EZ0sV4mgqjjz8EAvRFNDuQupAS81EaNaM7DtA4JyM5pJpTMaLFiPB6ahIWYCnMO5TZaJoAKUuRuyVjyU7LJFmK7TaGwFHZGlbGSCRtTMbFSKJNRwpHIokXjj6I8a5HCUeONTbMXY1MMYpDEnY4Uuwj4BRxJvCwmiDuP+UeLDppmHo376JJt1Yuxiw4YbbtLJJHHjkddOGmaJivlB+ajWm2R5AG/JaggG0dd2Wf2/dcxOGbnqLzI58+KipVEba2ZOFa6rNmyc/wAcc1yZl+v3ofa/FaYwdVW4ZnrnXOv35KsuHrcnx3dmlJGI5qFIxaUsQSz2q9gMyRiA9qflYlZGJkzUJOCo4o8jUu9PYrQJ7bS8zqRpHIL2pkAVkcUB7imZ2JQhUQjASILk29qAWEqiJsCoAo9Dc5MIRx5KLglUWAJRu5JuEIDGZJhopBsaIdotMwRoULU/B0U2y0UEhaU7HEqQlNspSbLJAmwI7I1doTDGqbkURSPJMROQtlEaEjY1DUbuSZiZaUjWhhtErYrVDMMKfhhQIQtPCNSkZMLh4NFoQ4NdwsadDvJdOPGn2c05vwKu7PbuFcwp/prTrZ6ofxB2ocPC6VrDIQWDZH/d7WbR5C78PFX7B7RM8LZHM2CS9pbn/wAHuZYsA0dm6Iyuuar+rFevkW8mu/i6I/Ajd76JLE4VbdIGIjSzwJL4mjkfk8tPhqWbiIl6fFRLGxcC5XwdUZWYczEnKxaeIjKSkbyRTLIz5SlHuT0wScjE6ZmhVzVEYtVHBMmLJCsgQXt5Jx4SxVEyDQvlvScgJTbm5qhaPFUTEYk9iEYk7JwS8zqTpiULGNRS1EQAGorSuEJqKLelbHSGMKtPDttZ8TFpYZvP0UZM6YobhhTjGJeMgCzoMyayFa3yTcZBFjMag7uoU2x0cbGjALlLrVNsdHayVmhWpWY1I2YLEE/CeSz2NzWnANMktoVpjkK1sE1ZuFWvhmIx7ISZosybaNaWe8Bte9VGT7V7OvNd8ZKjlafZkYrHmWwHfKDoAP8AibaSSDvF5JvsnHVTHG7J2SayvUcxd+fl5qaUwyODq+YAb/rB+YabwdrM6HK86Lh8RsDbP/CvT5ifNfLr8nPDN+xt39+vKPZn+LF46S48HttqzSI8JeJw1Fm/XLVEe7kvqYu1Z4jXIpi2rExQW3iVj4u1xZuJHTi6MmcJKQJ+VqSkCmmdCMyduaTlbmn5ik5AqRY76FXobgiypNzlREpNnZHJSQ5pl3RJYi96oiXYJ4ztBLCVSZqGwkaKiFZ2WhpmguepKL3pVziNU6EYbLiolzNyURFtDjYtyaZDwXImo23motnRFIJFGiyvLWOdV7LXHyBVo3gpljARW7eptlQYxgvcQNnJpLssq3V9vDNG7PkAlkY2gymODRkGnMO2RuB+U1xs7yvn+KdPh3uisgZ6gEEHe0kb+P7heu+C8E8NdNISXSAAWbNA5l3jVDdR4qmSCjG7I48jlKqPUBWaF1qsFyM6ywCPG1ADkVhSmDsoFaGHNrLaEzHJSRmaNuFgC08IVgwS2tjCMrVZPnghNcGo6MEc8lWOGq42uxvFJjbFLshTXZzO0eQ7XjDMVJt5slDC4DkC0PZ/S4ANzGRogg6hN7bk7qG5Tth1AguDGuzc4ZbIyqzWZTPx6S10Of1iRgNZk2zZBP8A7PrzTfwm025rnW4BvzbLG/LtOIaNhoAALv3Xl5MUZZ9J+Xa99ez2Y5HD8eOVc8deOHR6DstpZE1rhRFirBoAnZGR/ppFfITyCs1jRv8ANVlxTR/yC9a1CCTfR4r+Um67FcQcll4op3ETDccuSzMRJquGc7Z0QjQlK5JzFHnKUlOSCZdISxACUeck1KUq8J0x6FpWWlnNpPOclMQSqRYshaRzlnzXade88UrOrRJPoRkQ5XhXmKVkVkQZJJOAS+0i1xQnAJ0SbKEhRW2+QUTANJrkxHoke90RYp1Bo6Ex6J4TUeIG8gdT+VlzYgNaSd3ryXnZMeXOJJ1vw5LRx7Gnl0Pdsw0ExBdsucOf+cxnuyTMmKhiOztsbQvZGoHEgaL5z+oG+ndVxuKAddeRsEHXKkf4/wBi/wAp+j6hhsY1/wBLgfvrWYTO3a+WYbtV0bwWk+88+Oq9z2R2y2Zv9LsrHG9NnjocuSjlwuPK6K4s6nw+zbARWFLNR2lcrOoO1HjSrHphhSgY6JS2iOI108VqwY8VZIHK7WM11/hFjgbrp4/lTltfxFqL7PQx4u6Og+/TlzR4sRZvdu5rCawb7PXP7pqGSuqCeSybhHwF+J8K2aGnCyx7HtPBzXCyD/btD/0s/wCHGEzSOJcGkDZAFA0SCC7fn82VfUmMdjaYeO7qMxnuzAzOSyfhSFzMJE2XKSnE0Qa23ueG2LBoOAySzTlNT9f7+i2OWuFw9ntWYlu6kCTFgjksYtJN7WfkhysdrYB31efhxRefI+0QWGPsbxOKFHMB3DIXwrqkXSWM8il5mOd9ThQ4DPwNZBcfJQSxcm7ZTVLokhCSmy1KKZSUCcqyGQo93RAkdxXJpErI+9VRDjDmiwgzAZ6qrJdxUkNpkARkYEtIOSceykrK3mqxZCTM+aMlVbASjzBXaFeyD5Yq/BZpafCAb05iH5an31WTJIeKeNslKkc7scV1CJ5rioIO580SKM8EURLM7Yxex8gJvf8Agqa5dFm9VbF+1cbeQ0Hr7CTxuBdGxjyc3E2P6crA662idl4Yyvs/S3M8zuHvgn+3j/tgHMkgjwuz6qt01FEa2i5MxWOG8npVK22NwXGMy08lZo97k5I9T2F2PFLhwZGAueXW4fUKcWjZO7IdOqQ7S7JlwpL2f7kY0cMiz+8D76dFudhzf7LK3AjLkSP8+K2YZFxPLKMn6PQ/TGUF7o8lgfjB4IJoje03nzBOYK9T2f8AEUUv0mjvBqx1G/wtZnavwzDLZaO7fxaMj/czTypeWx/w7LFmQXN/qbZA5nK29SE1Ysn0ye2XF9o+qYaUPHym64G/NMsNDevC/AIkDnSF1xtFCzq40cjoaH/0F7RuK2vf3/lceWGkqR145ucboeicmmOpZ0btE0HqIWOserGekl3qp3qDAkOd8riVKNkCsZkoaHmyrjpkmJUN8iItB5JEtK8KvfIe0CshqKOlQ5JB/UuYgtGhWe53BMkPwSaRKyHp5KzpM1X1VUgNlh1Vi/JUaFWV9JqEbB4k0kZHZosmfv8AwhGLjVKsURkVDbBQpn0E000KSeL8PROhGZszjwQRHeqaePf8peRhV0yLiTuAogmYj2VxHkU0cbjNiPIW45DlxJ6LzBYXODWguc4+ZK9F2t2e+QAsrIHLS9N/gmuxezO5bZoyH6jrX/VvL7+SMWox+zSi5S+jnZ/Z3dMDbs3biN55csl5/tSfbldRyb8o8NT52vU9rT93E54+r6W9XZegs+C8lHCa9+QQxpu5MOVqlFA2sHL0/C6Fd7ay3/ZUpVImx8P4ui5m76h9j+3kvRR4+l4mF+y4O3A59Dr6WvVsjXNmgrs7ME21RpxY280eDFny5JHDDomRH6rnZfkYZJkaAz/fejYWatySc0aI0b6U2OjVbOjNmWUyZXbiOCk0OjT71c75Z8k54qvemtUGhkkaLZl3v80gZuYVRKbS0NSNPvlDOkBJrmqGRGhaQ2+bml3THilXSjehulCZRA2ExEpQA4oc2JQjiVRRFbDXxXGzC0vtEnQ9FYxG+CehHIbEgpUMwQi0oD3VqikTbCSS5qhxPFLOlCE14J4qiiI2FllvQoEj0w2MDOiuSFtam/BMhGzNmeeaSkcea0MTNuAKRfdq0SbEnl1/Soj7TuC6nsnR6NrkZrksJlYPUS1inbuEfLsBpFNJJB4nQ89/mvPS4prCWZ200SBYsZGs16p0m5eGJsuPE35kq2P0Ry1djzXgjJzvVTYHELPjdQyyOdEI2GxhNggHLofMfhUommOHSltdm40mMf8AXI+GnovPxyNc12z8rqJrnrrvWx2TFcYLddHdRv60fVSyrgvhlyakOJN9dE4JSs5kXFMxBcskdiYw6Xmqd6df3S73ZrkbPdJKG2NCOe8rRoZuaQZHW9ErSkriMmPulVXyZJJjjxRJHnJLqFSDd5lSttG8kmGkowu9UNRtjRY8jW+qHI7eqNI4+CFKCTlaFC7HNu0N7ldkLiitwvFMkByFHHNEYzLUorsO0f4XA9oFH7JhWykjS0ZAXx5K8ZeRtC+B3KxkFaWhS4k6ackUTbBytJ1cPEpWVo4q7s9yqyO+CdCWB7pt5uCaZsAajwH5TDMG2tPfigvgaL/CN2LZySZo0N+izcXIMyBrxKYeANx8UniYiRmPMp4oRsz5sUeDR03qjcQ7dXkiugA1IQraPYVuBDrpRedWupV5beQ811MCxqLFuG/1TTO0OKx2klGjjJ0QcUZNmo6W815WPf0C9G0loN3oT5Lz7RmegTY/ImTwVjzvqqMOy73vV4TmU5guzTM7Uho1NX4Ddao2l2Ik30J/S73mCvR/D20A438pOXXf96/hedxwLXlp1bYvjwK9b2bKDG3ZFDZFD7qWV/ErhXyHu6FWowqzZAuPLVynXZR4vP39l3DjOz+6qclZr0KGsY5qrpTpQUjK7KAl4DZyB2env3aarPMLNdkUR858EKDY0SETY4JGHEgkAivFPNS0bYI1vFEojQhCY5R0nulqBYYvVHSoZlHEKhcOKJgjpCRolpZSNAjNkB35oboPHzRBYDvCdT6lGZhgcyc+aE2I3w8ERr6FWPfRYRsN3NafZVcDfP3zQe/ofUPX+VR2LDc7vyRoUeGn8kpXETcL+33SL8fZyvxspd+Ns7k8YiMeH9vn/KHPLQ0F++aV/Xit/h/CHP2jYqj6J6disDM7n+3+UhI3x8VafFXu99Um6bNWjFiNkId7AUQH4k2oqUxbRpwNBTcUQ3A+QWPDiiOKcZj+alKLKKSNVtaFtg6itxXmJCNvwP3yWr/qTlhF/wAybHFqxMjXBcREuAbmTwXqexcGYmnadmSDQ0G7xPPkFkdlzhu0aF/Ycve5aMU9nchkb6HxxXZTtHslskpdtEbQbkANwAOfgPNORQiMBrdABVnPPM+q4XDI3QvprkrSvs5EZUoOTfDLaxXK7CtequKE6atUFxvQ/dChhzvd1+/FVbPSXiYr7B4ocBDQznMorsT0S0Wu7yV5AKzB8FmazrsTlmEFuJPBc/TWMleHC0PmHqj8UblgHTnUaojcW6s7TDcG0hc/TN32hvE1MI3tAqOxvFLHDtvePEfhQRgZ2fRD4h5Gv1HBLS4ukRpANhx5j3oqYrFsORF81k+ejNcFW4o5EE5cE1B2oR9Way2m7pLzMfuz6Wn0TFbNqftVpy9+KA7G1o4e/FZOZ3KbHMpljSJuTHHYrfmlp8Rmqlo4+iXmbnkqRSJybHIsSRvyRP1R4e/FZYkKL3yLgBSNIYnia6gfsEli8RwP3Co7EmtAhufaCjTM5WCkmKCHormqgNKqJsG4qLrpM1EQBWOsKhUUQ8h8F2OUlDSAd9/teaiiJjmF4poSELiiD7CuETF4s7G+8qz4FXix7nkF5GQIFADXjSiiGqobZ7BHT2o2cqKJKRRSYVk/VXOKCiiXVD7NFv1XC1wY08VFFtEDZhW451ZHzCn69xOg9V1RJovQ2zCNxJq/yqOxvEKKIaILkzj8QK0SkmMpRRNGKFlJ0cbjL3Kk+JaeXgFxROoKybm6L4XFNHH1H2RpMc06XfMqKIPGrsZTdULOkPsqveqKLJGZBP8Ayrl1gqKJqFTBO6WpDK0G3MscMv35KKIoEuCOxjMrYTWyDdG6uxnp4cFR2NjypgvPRrcvr465Fpo5ZKKKiRFss/HR50zUbgMs7rT5t2uWQ4lLvxTN0Y8mnc7LTPMjPU0ooiBi0xBcSBQO7goooiA//9k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8198" name="Picture 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076"/>
          <a:stretch/>
        </p:blipFill>
        <p:spPr bwMode="auto">
          <a:xfrm>
            <a:off x="1967022" y="1204133"/>
            <a:ext cx="3296093" cy="237625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7775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>
            <a:noAutofit/>
          </a:bodyPr>
          <a:lstStyle/>
          <a:p>
            <a:endParaRPr lang="en-US" dirty="0" smtClean="0"/>
          </a:p>
          <a:p>
            <a:r>
              <a:rPr lang="en-US" dirty="0" smtClean="0"/>
              <a:t>If </a:t>
            </a:r>
            <a:r>
              <a:rPr lang="en-US" dirty="0"/>
              <a:t>we can’t draw lessons from </a:t>
            </a:r>
            <a:r>
              <a:rPr lang="en-US" dirty="0" smtClean="0"/>
              <a:t>karma</a:t>
            </a:r>
            <a:r>
              <a:rPr lang="en-US" dirty="0"/>
              <a:t>, </a:t>
            </a:r>
            <a:r>
              <a:rPr lang="en-US" dirty="0" smtClean="0"/>
              <a:t>                                        then </a:t>
            </a:r>
            <a:r>
              <a:rPr lang="en-US" dirty="0"/>
              <a:t>we </a:t>
            </a:r>
            <a:r>
              <a:rPr lang="en-US" dirty="0" smtClean="0"/>
              <a:t>resist/resent </a:t>
            </a:r>
            <a:r>
              <a:rPr lang="en-US" dirty="0"/>
              <a:t>it, lashing out with </a:t>
            </a:r>
            <a:r>
              <a:rPr lang="en-US" dirty="0" smtClean="0"/>
              <a:t>                                     mental</a:t>
            </a:r>
            <a:r>
              <a:rPr lang="en-US" dirty="0"/>
              <a:t>, emotional, or physical force.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The </a:t>
            </a:r>
            <a:r>
              <a:rPr lang="en-US" dirty="0"/>
              <a:t>original substance of that karmic </a:t>
            </a:r>
            <a:r>
              <a:rPr lang="en-US" dirty="0" smtClean="0"/>
              <a:t>                              event </a:t>
            </a:r>
            <a:r>
              <a:rPr lang="en-US" dirty="0"/>
              <a:t>is spent and no longer exists, but </a:t>
            </a:r>
            <a:r>
              <a:rPr lang="en-US" dirty="0" smtClean="0"/>
              <a:t>                                     the </a:t>
            </a:r>
            <a:r>
              <a:rPr lang="en-US" dirty="0"/>
              <a:t>current reaction creates a new </a:t>
            </a:r>
            <a:r>
              <a:rPr lang="en-US" dirty="0" smtClean="0"/>
              <a:t>                                     condition </a:t>
            </a:r>
            <a:r>
              <a:rPr lang="en-US" dirty="0"/>
              <a:t>of harsh karma.</a:t>
            </a:r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Central Doctrines</a:t>
            </a:r>
            <a:endParaRPr lang="en-US" sz="4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9218" name="Picture 2" descr="http://mettarefuge.files.wordpress.com/2010/05/zen-stones-sand.jpg?w=320&amp;h=36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87634">
            <a:off x="8515084" y="537718"/>
            <a:ext cx="3048000" cy="345757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3521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>
            <a:noAutofit/>
          </a:bodyPr>
          <a:lstStyle/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sz="3600" dirty="0"/>
          </a:p>
          <a:p>
            <a:endParaRPr lang="en-US" dirty="0"/>
          </a:p>
          <a:p>
            <a:r>
              <a:rPr lang="en-US" dirty="0" smtClean="0"/>
              <a:t>In metaphysics</a:t>
            </a:r>
            <a:r>
              <a:rPr lang="en-US" dirty="0"/>
              <a:t>, karma </a:t>
            </a:r>
            <a:r>
              <a:rPr lang="en-US" dirty="0" smtClean="0"/>
              <a:t>states </a:t>
            </a:r>
            <a:r>
              <a:rPr lang="en-US" dirty="0"/>
              <a:t>that every mental, emotional, </a:t>
            </a:r>
            <a:r>
              <a:rPr lang="en-US" dirty="0" smtClean="0"/>
              <a:t>and physical act is </a:t>
            </a:r>
            <a:r>
              <a:rPr lang="en-US" dirty="0"/>
              <a:t>projected out into the psychic </a:t>
            </a:r>
            <a:r>
              <a:rPr lang="en-US" dirty="0" smtClean="0"/>
              <a:t>mind and </a:t>
            </a:r>
            <a:r>
              <a:rPr lang="en-US" dirty="0"/>
              <a:t>eventually returns to the individual with equal impact.</a:t>
            </a:r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Central Doctrines</a:t>
            </a:r>
            <a:endParaRPr lang="en-US" sz="4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10242" name="Picture 2" descr="http://izquotes.com/quotes-pictures/quote-to-every-action-there-is-always-opposed-an-equal-reaction-isaac-newton-13529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7" t="14232" r="1719" b="12930"/>
          <a:stretch/>
        </p:blipFill>
        <p:spPr bwMode="auto">
          <a:xfrm>
            <a:off x="3094073" y="1318437"/>
            <a:ext cx="7208875" cy="256337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165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26641"/>
            <a:ext cx="10646229" cy="480379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b="1" dirty="0"/>
              <a:t>Caste</a:t>
            </a:r>
          </a:p>
          <a:p>
            <a:r>
              <a:rPr lang="en-US" dirty="0"/>
              <a:t>An outgrowth of karma is the caste system that stratifies and </a:t>
            </a:r>
            <a:r>
              <a:rPr lang="en-US" dirty="0" smtClean="0"/>
              <a:t>divides Hindu </a:t>
            </a:r>
            <a:r>
              <a:rPr lang="en-US" dirty="0"/>
              <a:t>society into four main castes and many sub-castes. </a:t>
            </a:r>
            <a:endParaRPr lang="en-US" dirty="0" smtClean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Central Doctrines</a:t>
            </a:r>
            <a:endParaRPr lang="en-US" sz="4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11266" name="Picture 2" descr="http://1.bp.blogspot.com/-MxpNfp9eb2w/UPBOziXQB0I/AAAAAAAAAVc/GSX-sNs4bLw/s1600/Caste-System-3.gif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31" b="3993"/>
          <a:stretch/>
        </p:blipFill>
        <p:spPr bwMode="auto">
          <a:xfrm>
            <a:off x="4784648" y="2877671"/>
            <a:ext cx="3433327" cy="315098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6182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>
            <a:noAutofit/>
          </a:bodyPr>
          <a:lstStyle/>
          <a:p>
            <a:r>
              <a:rPr lang="en-US" dirty="0"/>
              <a:t>The highest born are the Brahmins, the class of priests and teachers, the middle men between the gods and men. 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sz="2000" dirty="0" smtClean="0"/>
          </a:p>
          <a:p>
            <a:endParaRPr lang="en-US" dirty="0"/>
          </a:p>
          <a:p>
            <a:r>
              <a:rPr lang="en-US" dirty="0" smtClean="0"/>
              <a:t>The </a:t>
            </a:r>
            <a:r>
              <a:rPr lang="en-US" dirty="0"/>
              <a:t>second highest caste is the Kshatriyas, the warrior and ruler class. 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Central Doctrines</a:t>
            </a:r>
            <a:endParaRPr lang="en-US" sz="4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12290" name="Picture 2" descr="http://i157.photobucket.com/albums/t46/mutinyin/casteall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7" t="2646" r="2832" b="52357"/>
          <a:stretch/>
        </p:blipFill>
        <p:spPr bwMode="auto">
          <a:xfrm>
            <a:off x="1665495" y="2445488"/>
            <a:ext cx="4022924" cy="213838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3089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26641"/>
            <a:ext cx="10646229" cy="4803792"/>
          </a:xfrm>
        </p:spPr>
        <p:txBody>
          <a:bodyPr>
            <a:noAutofit/>
          </a:bodyPr>
          <a:lstStyle/>
          <a:p>
            <a:r>
              <a:rPr lang="en-US" dirty="0"/>
              <a:t>They are followed by the </a:t>
            </a:r>
            <a:r>
              <a:rPr lang="en-US" dirty="0" err="1"/>
              <a:t>Vaishyas</a:t>
            </a:r>
            <a:r>
              <a:rPr lang="en-US" dirty="0"/>
              <a:t>, who are the farmers, merchants, and peasants. 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The </a:t>
            </a:r>
            <a:r>
              <a:rPr lang="en-US" dirty="0"/>
              <a:t>lowest caste is the </a:t>
            </a:r>
            <a:r>
              <a:rPr lang="en-US" dirty="0" err="1"/>
              <a:t>Shudras</a:t>
            </a:r>
            <a:r>
              <a:rPr lang="en-US" dirty="0"/>
              <a:t>, the laborers who are destined to serve the other three castes. </a:t>
            </a:r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Central Doctrines</a:t>
            </a:r>
            <a:endParaRPr lang="en-US" sz="4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5" name="Picture 2" descr="http://i157.photobucket.com/albums/t46/mutinyin/casteall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7" t="50000" r="2832" b="3060"/>
          <a:stretch/>
        </p:blipFill>
        <p:spPr bwMode="auto">
          <a:xfrm>
            <a:off x="4796817" y="3823211"/>
            <a:ext cx="3670529" cy="203532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2371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/>
          <a:lstStyle/>
          <a:p>
            <a:r>
              <a:rPr lang="en-US" dirty="0"/>
              <a:t>The lowest of the </a:t>
            </a:r>
            <a:r>
              <a:rPr lang="en-US" dirty="0" err="1"/>
              <a:t>Shudras</a:t>
            </a:r>
            <a:r>
              <a:rPr lang="en-US" dirty="0"/>
              <a:t> are the </a:t>
            </a:r>
            <a:r>
              <a:rPr lang="en-US" dirty="0" err="1"/>
              <a:t>Chandalas</a:t>
            </a:r>
            <a:r>
              <a:rPr lang="en-US" dirty="0"/>
              <a:t>, the impure ones who in ancient times were forbidden even to enter the villages during the day or walk in the same street as members of the higher castes.</a:t>
            </a:r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Central Doctrines</a:t>
            </a:r>
            <a:endParaRPr lang="en-US" sz="4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13314" name="Picture 2" descr="http://2.bp.blogspot.com/-GxQ3xy8DGAw/T0u53bl3meI/AAAAAAAABjM/5Jf6Jy64M8E/s400/shankara+&amp;+hunt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15582">
            <a:off x="7694062" y="3283058"/>
            <a:ext cx="3497582" cy="234482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4254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One </a:t>
            </a:r>
            <a:r>
              <a:rPr lang="en-US" dirty="0"/>
              <a:t>is born into his caste based </a:t>
            </a:r>
            <a:r>
              <a:rPr lang="en-US" dirty="0" smtClean="0"/>
              <a:t>                                               on </a:t>
            </a:r>
            <a:r>
              <a:rPr lang="en-US" dirty="0"/>
              <a:t>karma. </a:t>
            </a:r>
            <a:endParaRPr lang="en-US" dirty="0" smtClean="0"/>
          </a:p>
          <a:p>
            <a:endParaRPr lang="en-US" dirty="0"/>
          </a:p>
          <a:p>
            <a:r>
              <a:rPr lang="en-US" dirty="0"/>
              <a:t>C</a:t>
            </a:r>
            <a:r>
              <a:rPr lang="en-US" dirty="0" smtClean="0"/>
              <a:t>aste </a:t>
            </a:r>
            <a:r>
              <a:rPr lang="en-US" dirty="0"/>
              <a:t>determines occupations</a:t>
            </a:r>
            <a:r>
              <a:rPr lang="en-US" dirty="0" smtClean="0"/>
              <a:t>,                                             marriage </a:t>
            </a:r>
            <a:r>
              <a:rPr lang="en-US" dirty="0"/>
              <a:t>partners, </a:t>
            </a:r>
            <a:r>
              <a:rPr lang="en-US" dirty="0" smtClean="0"/>
              <a:t>etc…</a:t>
            </a:r>
          </a:p>
          <a:p>
            <a:endParaRPr lang="en-US" dirty="0"/>
          </a:p>
          <a:p>
            <a:r>
              <a:rPr lang="en-US" dirty="0" smtClean="0"/>
              <a:t>Because one’s </a:t>
            </a:r>
            <a:r>
              <a:rPr lang="en-US" dirty="0"/>
              <a:t>status is based on karma, he should </a:t>
            </a:r>
            <a:r>
              <a:rPr lang="en-US" dirty="0" smtClean="0"/>
              <a:t>be content </a:t>
            </a:r>
            <a:r>
              <a:rPr lang="en-US" dirty="0"/>
              <a:t>and </a:t>
            </a:r>
            <a:r>
              <a:rPr lang="en-US" dirty="0" smtClean="0"/>
              <a:t>not </a:t>
            </a:r>
            <a:r>
              <a:rPr lang="en-US" dirty="0"/>
              <a:t>try to better himself.</a:t>
            </a:r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Central Doctrines</a:t>
            </a:r>
            <a:endParaRPr lang="en-US" sz="4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15362" name="Picture 2" descr="http://31.media.tumblr.com/tumblr_loe36l346q1qa944oo1_50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325"/>
          <a:stretch/>
        </p:blipFill>
        <p:spPr bwMode="auto">
          <a:xfrm>
            <a:off x="7401008" y="1360967"/>
            <a:ext cx="4236846" cy="284952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9328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b="1" dirty="0"/>
              <a:t>Moksha</a:t>
            </a:r>
          </a:p>
          <a:p>
            <a:r>
              <a:rPr lang="en-US" dirty="0"/>
              <a:t>In </a:t>
            </a:r>
            <a:r>
              <a:rPr lang="en-US" dirty="0" smtClean="0"/>
              <a:t>Hinduism </a:t>
            </a:r>
            <a:r>
              <a:rPr lang="en-US" i="1" dirty="0" smtClean="0"/>
              <a:t>moksha </a:t>
            </a:r>
            <a:r>
              <a:rPr lang="en-US" dirty="0"/>
              <a:t>is the liberation from </a:t>
            </a:r>
            <a:r>
              <a:rPr lang="en-US" dirty="0" smtClean="0"/>
              <a:t>samsara, the </a:t>
            </a:r>
            <a:r>
              <a:rPr lang="en-US" dirty="0"/>
              <a:t>continual cycle of </a:t>
            </a:r>
            <a:r>
              <a:rPr lang="en-US" dirty="0" smtClean="0"/>
              <a:t>death </a:t>
            </a:r>
            <a:r>
              <a:rPr lang="en-US" dirty="0"/>
              <a:t>and rebirth. </a:t>
            </a:r>
            <a:endParaRPr lang="en-US" dirty="0" smtClean="0"/>
          </a:p>
          <a:p>
            <a:endParaRPr lang="en-US" sz="2400" dirty="0"/>
          </a:p>
          <a:p>
            <a:r>
              <a:rPr lang="en-US" dirty="0" smtClean="0"/>
              <a:t>Moksha </a:t>
            </a:r>
            <a:r>
              <a:rPr lang="en-US" dirty="0"/>
              <a:t>is life’s </a:t>
            </a:r>
            <a:r>
              <a:rPr lang="en-US" dirty="0" smtClean="0"/>
              <a:t>highest goal</a:t>
            </a:r>
            <a:r>
              <a:rPr lang="en-US" dirty="0"/>
              <a:t>, for it is </a:t>
            </a:r>
            <a:r>
              <a:rPr lang="en-US" dirty="0" smtClean="0"/>
              <a:t>release </a:t>
            </a:r>
            <a:r>
              <a:rPr lang="en-US" dirty="0"/>
              <a:t>from </a:t>
            </a:r>
            <a:r>
              <a:rPr lang="en-US" dirty="0" smtClean="0"/>
              <a:t>suffering.</a:t>
            </a:r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Central Doctrines</a:t>
            </a:r>
            <a:endParaRPr lang="en-US" sz="4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16386" name="Picture 2" descr="http://www.flrministry.com/Portals/129857/images/C--Documents%20and%20Settings-ADMIN-Desktop-BlogGraphics-chains%20brea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6780" y="3716884"/>
            <a:ext cx="3285462" cy="246409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3713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/>
          <a:lstStyle/>
          <a:p>
            <a:r>
              <a:rPr lang="en-US" dirty="0"/>
              <a:t>Moksha is achieved when one overcomes ignorance and desire—even the desire for moksha—and becomes one with Brahman.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Central Doctrines</a:t>
            </a:r>
            <a:endParaRPr lang="en-US" sz="4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17410" name="Picture 2" descr="https://encrypted-tbn1.gstatic.com/images?q=tbn:ANd9GcSrDgfgNi9ZYHDhyYvH9i-Tv4ybq4gMSNTLg6Z8QpAcTWgvWBO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6822" y="2859236"/>
            <a:ext cx="3544555" cy="235874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7637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b="1" dirty="0"/>
              <a:t>Karma</a:t>
            </a:r>
          </a:p>
          <a:p>
            <a:r>
              <a:rPr lang="en-US" dirty="0" smtClean="0"/>
              <a:t>Paul </a:t>
            </a:r>
            <a:r>
              <a:rPr lang="en-US" dirty="0"/>
              <a:t>stated that people reap </a:t>
            </a:r>
            <a:r>
              <a:rPr lang="en-US" dirty="0" smtClean="0"/>
              <a:t>what they </a:t>
            </a:r>
            <a:r>
              <a:rPr lang="en-US" dirty="0"/>
              <a:t>sow.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With </a:t>
            </a:r>
            <a:r>
              <a:rPr lang="en-US" dirty="0"/>
              <a:t>their own twists, Hindus call this </a:t>
            </a:r>
            <a:r>
              <a:rPr lang="en-US" i="1" dirty="0"/>
              <a:t>karma. </a:t>
            </a:r>
            <a:endParaRPr lang="en-US" i="1" dirty="0" smtClean="0"/>
          </a:p>
          <a:p>
            <a:endParaRPr lang="en-US" i="1" dirty="0"/>
          </a:p>
          <a:p>
            <a:r>
              <a:rPr lang="en-US" dirty="0" smtClean="0"/>
              <a:t>Karma </a:t>
            </a:r>
            <a:r>
              <a:rPr lang="en-US" dirty="0"/>
              <a:t>is the moral </a:t>
            </a:r>
            <a:r>
              <a:rPr lang="en-US" dirty="0" smtClean="0"/>
              <a:t>law of </a:t>
            </a:r>
            <a:r>
              <a:rPr lang="en-US" dirty="0"/>
              <a:t>action </a:t>
            </a:r>
            <a:r>
              <a:rPr lang="en-US" dirty="0" smtClean="0"/>
              <a:t>                                                 and </a:t>
            </a:r>
            <a:r>
              <a:rPr lang="en-US" dirty="0"/>
              <a:t>reaction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/>
              <a:t>Karma literally means “deed or act.” </a:t>
            </a:r>
          </a:p>
          <a:p>
            <a:endParaRPr lang="en-US" dirty="0" smtClean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 smtClean="0"/>
              <a:t>Central Doctrines</a:t>
            </a:r>
            <a:endParaRPr lang="en-US" sz="4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1026" name="Picture 2" descr="http://www.spiritual-knowledge.net/images/karma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7703" y="3795815"/>
            <a:ext cx="3320976" cy="214256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9295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>
            <a:noAutofit/>
          </a:bodyPr>
          <a:lstStyle/>
          <a:p>
            <a:r>
              <a:rPr lang="en-US" dirty="0"/>
              <a:t>The major paths to moksha are known as </a:t>
            </a:r>
            <a:r>
              <a:rPr lang="en-US" dirty="0" err="1"/>
              <a:t>margas</a:t>
            </a:r>
            <a:r>
              <a:rPr lang="en-US" dirty="0"/>
              <a:t>.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They are</a:t>
            </a:r>
          </a:p>
          <a:p>
            <a:pPr lvl="1"/>
            <a:r>
              <a:rPr lang="en-US" i="1" dirty="0" err="1" smtClean="0"/>
              <a:t>jnana-marga</a:t>
            </a:r>
            <a:r>
              <a:rPr lang="en-US" dirty="0" smtClean="0"/>
              <a:t>, the </a:t>
            </a:r>
            <a:r>
              <a:rPr lang="en-US" dirty="0"/>
              <a:t>way of knowledge or </a:t>
            </a:r>
            <a:r>
              <a:rPr lang="en-US" dirty="0" smtClean="0"/>
              <a:t>insight </a:t>
            </a:r>
          </a:p>
          <a:p>
            <a:pPr lvl="1"/>
            <a:r>
              <a:rPr lang="en-US" i="1" dirty="0" smtClean="0"/>
              <a:t>karma-</a:t>
            </a:r>
            <a:r>
              <a:rPr lang="en-US" i="1" dirty="0" err="1" smtClean="0"/>
              <a:t>marga</a:t>
            </a:r>
            <a:r>
              <a:rPr lang="en-US" dirty="0"/>
              <a:t>, the way of action or </a:t>
            </a:r>
            <a:r>
              <a:rPr lang="en-US" dirty="0" smtClean="0"/>
              <a:t>appropriate works </a:t>
            </a:r>
          </a:p>
          <a:p>
            <a:pPr lvl="1"/>
            <a:r>
              <a:rPr lang="en-US" i="1" dirty="0" smtClean="0"/>
              <a:t>bhakti-</a:t>
            </a:r>
            <a:r>
              <a:rPr lang="en-US" i="1" dirty="0" err="1" smtClean="0"/>
              <a:t>marga</a:t>
            </a:r>
            <a:r>
              <a:rPr lang="en-US" dirty="0"/>
              <a:t>, the way of devotion to </a:t>
            </a:r>
            <a:r>
              <a:rPr lang="en-US" dirty="0" smtClean="0"/>
              <a:t>God</a:t>
            </a:r>
            <a:endParaRPr lang="en-US" dirty="0" smtClean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Central Doctrines</a:t>
            </a:r>
            <a:endParaRPr lang="en-US" sz="4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sp>
        <p:nvSpPr>
          <p:cNvPr id="2" name="AutoShape 2" descr="data:image/jpeg;base64,/9j/4AAQSkZJRgABAQAAAQABAAD/2wCEAAkGBhMSERQUExQWFRUWGB8XGBgXGBgYFxcYFxkVFxgZGx0aGyceFxwkHBcYHy8gIycpLCwsFR4xNTAqNScrLCkBCQoKDgwOGg8PGikcHB8pKSkpLCwpLSkpKSwpLCwsLCksKSwpLCkpKSksKSwpKSksKSwsKSwsKSkpKS4pKSksLP/AABEIAMYA/gMBIgACEQEDEQH/xAAcAAACAwEBAQEAAAAAAAAAAAAEBQIDBgABBwj/xAA8EAABAgMGAwYEBQQCAgMAAAABAhEAAyEEBRIxQVFhcYEGEyKRofAyscHRFEJS4fEHFSNiM5JygiRDwv/EABkBAQEBAQEBAAAAAAAAAAAAAAECAAMEBf/EACURAAICAgEEAwADAQAAAAAAAAABAhEhMUEEEhNRAxRhMkJxIv/aAAwDAQACEQMRAD8A0pnMQkzUhZJUok0w/pcAjExNBFVsmsS02gYEHwhqVFXOQ06QktEgwKuzH3rHzvqr2fR8rT0aVGMiodNClaElQILOFAOoFuB6QH+JTLUMSFrqSPAumxDgNk3XiRCWTaJ0o+BZA8x5GPZl7WhVCp//AFT9ol9K1pleZcobW+8VYBLlgpTV1LzLkgnMe9IheawjDJLCYQBiDFDEgpXU0B2f7wmVLWs1JPp8o9nSVKbESWDB9hkIV0vtm869Bs+b3ZUfH3mLYMRQACrZUc7cYX2e2zErK2qdgQocSSfFueIpFhXMYJxKKdiX8oo7lQL1eFdN+m8y9DPuwoLMsqSMLqKvhoaM5zZ6GjkZ5QWqeJskrlsnAQVFWb0wpABFeOTCE0wrWAFKUQMqlvKKxKVhwuQl3bcwfVfs3n/DTJvQKSnvEKUUgjwhwoEMQW5v0O8RsszFVIUjNh3ayBmRTCctqc6RnZcyYn4SeoB235QQi+bSKBZ8h9ol9LL2bzL0aOetQqQJaBROOilHkCWHsxbZ5tFPOTiAevwpVWjh2Fag+cZCb3iziUoqOjn5bRFNlJrrFrpVyw8za0bOzWlJAKZiSwKVuMQUdwM1JO4rV+Yt694RWWwFQpKgQoksANeh2jMizKbh9Y5clRzJPV4tdOk8EP5LNPY5yynxBMsqDByCqvH4UP50o0ESbTLK8InIASkOlT4lKFXA1FT5Rj/w5Oppxga0WQ6wPpk9m8jRsFzgT/yhiWBUQGVSjJJAFRnFkxKyPGhSFVdklST+khSQd9WfJ4wYQQGq20FWe+rTLDJmKbYsfmI5vpeUyvP+GlRakOpKkLJZsQSoKAbJyBm3mxpnHWq1zJ01CE4UB/ClTZh2BqGduO8Zadf1oV8Ux3/1T9oEVNWSCVKcVFW46QLpXyxfUR2ka60TwudgR4VJcqFMwAFJGpNNH+GF821BCMMsLKlA4grdnrXIHQF6k5mufnrWpWNROIl31fekTnWycsMqYojiX21z0ivrfpvsL0NrFa1JdKh4VGpSlhqWId9g40G8MCQhPeDF3YXkpsRKq0roSTvQcXzNkUtPwqI9vFto7xdVKJOTknl0h+tnY+dcI1lqmqHdTpZSEmiQc1Nmc2ABBEXWm80KBUqUokgA0KkuHZQbWuoqQOcY2YpasIUokJDDgHJ+Zi6VeE5OS/QfaJfSvhm865RsLKXcssvpgWXDVZwwcvmQ3WJTJqwfGUy1H4Uk1Ca1OxYmj+euYF/2khu8IHAJH0gIhalElRKjmSamMulvbDzrhG5/Ep7txaECuayzjMgEOFFusEy5yXKkrTgUxAUjExarh3B6t1j5/Jsh4wbIs5oFYmanpHRdMlkjy2qZpV2MnSKVWHTh7ENyRl1/mntoqmIDuMtDSPSDFJu948F3Q0w+UXy5btwgYUK03Z0jlWGgppDZSdfdYqSoDIfvBdjQq/ADaOmXYAHMMVFsqdY7ENYxqFQu6IqsGbQ5lTODD9o8UjRoxqEhsO8ef2+GhTE0oADwmoVpsfCkTTYdoYJiYIjGoW/geEeKsbDKGBVFalPCFCxVniubY6QXNrlEVZQgKl2KKlWSGa2MRCBGJoWKsHCIqsEO0SGrFgs42gsVERCwxL+3Q+/DDZo7uKxrHtEiLv4Rci74dpsw6xPuYzNQk/tpiqZYWh8pJjhYCo5sNaV6PTrGARS7C+nDnDKz3K2Yh3IsqUfCK75nqYITxI6QokTou0aD3wjy2Wbu5eM/qA01CjryhyqaA1PfM5/vEbTNxoYPQjTgYz0DKDsMuLR6kOf2iWGLZMuvHjEUditUtqV8qxYEjcimmcSUgjMeWucUKEGhotCXHAbaRWUvqHy8o4LirvBR9YzNR5h2iExMd944GE1FSlmPSRz9I9j14BPCKDaPAp4iTTSOUYoxOOERTnHCED1RiqYIuCYhMEGwBsMQUnhBPdR4pNI2gADKj3BBKpQj1EsRjHkmXBSJYjkyekXpRBsSuVIxaRYmztpFyDE2aGjFYkxFUobRcpXv2Y4DhDYFCkAUZzyiaUHWnD6RJSwMvbQILSVuJbLUnoOpY+UJgtUxuH18zygedakh6gaeTc4uk2I4RjLnVqAE7ExYizISaCu5+8YBXNnzVqZEvWqlnCnPTU02EGiQpEuqmJIqxbI0zrz4QQZgB4Uz1ga9JiFSxjNMQ14KbLrGbwFZL1/u2npEkqYU3190gKdacOZ9isQsd4PXeJosY4np+0VrV5+9IkiYPtA82YX3iSrPFGuf2iIJ8uEeriJVv6PGFElK90jyYRpFMyY1ffto7G8YxPFHjufekVT7ShAdRbmYnYAub/xgrB2BPrGBnTBrEVLy+UO7N2UnL+JkDjU+kHyOwyA+OYVH/UAbHV9oqmQ/kijLjOJvV41M/schvAsg/wC1R5isZ+3XcuUplAj5HkdY1VsympaKQrhEFJj1AimYawietEO8jwqihZjAXIVEwrrAoWYJQuMYIl8YvRA6FRakwCi4GJqmb5RQFgDPLQZ/vAs2eSRmzjL6/KEWGCf7LRBc1zSp6HOvRmitFlJJxFhkK18mYftBglpSGSB098IxNAsuxFR8ZYbDPqdOkFS0pQnCkBKRoGYbxVaLUAM+XOntoV269m1Hz+WQpV4Q0N5ltAYEiv8AMLrXe6Qc9HOeQ4mhjPi1zrSo9yCplfEHA83b1hhJ7IzFt30wJoxCACdaP/MNILvRVb+0YFQp22z4HzidiXPmpcy1YNPyudw9Wz84bWLs1IkF0oxK3X4znRnoka5QxtM1kvxanWJbwFO8iu0WbEkgsoag1/cQulyVSlf4QCNUKcHfwq16w4CRrWOUsCBsuiFknqWMWBSC9QpgeOWkTXxLxTNt6Q7kQstN+pS9MuVWgEarmtAE+80odzxYbQjn36s5HTR6dc/5gOQZk1QCUqWp2AAfXLj1hSNY7nX2GdDVpX11zj25k2y1lpEsqANVmiEn/wAj8gDGnuf+liClKrUpalkOUIZKR/qSA6tqNG7stnTLQEISEJSGAAYARaj7OUvlrRk7l/pxKQe8tSvxEzQH/jSeAPxcz5RrEzUpDMAMhp0AjlknKBLRMTLJJ8SttB946LBwbcthq5zB1HCIqFvG2nXmf0jnCydMPxTS2yQz+WkDTJylZDCjmw5knMws1DlV6JaBbRaJc5OCYAx8wd30MJbRbgKAvuchyG8BWq9RLSVFqB9mA3OlYltFKDKbdI7tZTntyNRyML5iqx112zvZeMlwVKYu7so1f3lHk8CrRxR6f9KVKipa48WqIKO0UBJJeCEL0gaWIKRGEISDEZ1uEtIK8yWDZ+kI+0HahFmYZr/SKHqfyj1hBdcu2WtZml8BolSiEpAB/KDU8xBQd2aN8i1VYZZvoPueEXy1gcT78oW2SxrlJIUoKcUVV3G70b5NFUy2YBSpPHTbgftCimxhMvFh+mvkQ2j+3gSdfIDu4qa10FGr6RmLXfKsXx550H34QVddyT59WMtB/MpwS+eEaj0rCc+70Ttd7rUrB8VfCA6ic9taQ4u3s2VHHPJ4S9NhibpQQ0u26JVnSyAX1UaqVV6kClTpFlotYQ3H0EZuxr2FISlIYAADIAMPsIhOtLMHr6+XOF9ot4bpmcti8LbRfTDxUIO1dDlq4goe4dT7a1T568+UUXijvJQAUxxA65AKFOFYytovokmrA00yIbXhpDO6rxRkQQG4OT16xLVIhysDX2izIbPKrwN/eJiywFWZuum8ZcTDWtBl1fjWH/Y6QZs4GmGX4j5EJHAuT5QlWw+Rc0+YXWTLAy1+tIknsiomqmHmTU1zjXpQ0clESWxDYexqCoA4ll2A0L5ZbPH0Ps/2alWUA4UhZ2/K+g+8dcF3hKRMPxLy4DhzhkqWSWB5mOsY8nmnPhF3evQB4mJW8cmWlA2GsVl1Z0GidTz+0WciqbaFKpLy/Vp03gRUjBUqAP6lVP8A6jTnDRdBWnAQiva0Sx8aghO3xLPQfWEpZArRbA/gBUf1KqftCe87wEsY58xKQNVK22H0EZ7tN/UlaZgs9jknGqiVL1OVA+eWZj5xfdptCpj2oqK/9sgNg1B0iWdU6NxeX9QZIBEok8Ql1Hk9BzMYu9L6tFsWEDExPhlpfUsCrc1zMUXXc860qwypZO6skpyzVlrzj6F2T7FqscxcxcxK1FOEYQQwcEmvJojC2XbeB3YbCJMlEpOSEhPln5lz1gectn96wwnFhWE9omMTEMpoqUqOKqxSpflHqC8UTyEhbQg7R9rDKeXLbGdc8AP/AOvlHnaa+zKSEoJxqqCPyhxXLPSMSmWVqapJPmTFRjZM51hbCbpAmWlHe+IYsSncuBVjH0+ZeQCBhqcgBrkGYVyq0ZGw3IESSzFZSSSGNdEgmjbtm8DWW85jhKcTnIAwSdjD/lZNhbryZIJZ6PzOlD58mhMizzrSf8acQ/UfgArrkT5mkMLuuYnxz+ktywy+IjPkI0cqcAGoANsgOAGUBWxbdPZiXKZUxpkwcPAk/wCo15n0h3NtYSK0avGFFsvbDlp0Z9t6Qsm3wWofp9cqw1YdyQ+mXskVpThn5wrnXmDkpxXNncekIbVb93pluT/MLrTb8/4z1z4xaiQ5jW13m+ZcgF2J96wstVt1y1oNqdNIXTbTUwHMtGfuusNEdwxn3k/lw/iHFw2w1w+ItwFHG/SMjITMmrCJaSpRoEpD++cfRbh7HTJMvGpX+Q0wpqAC5LnUuBlEzSoYtt2YiWCpQAGIk4Q2ZcsBH1S4LmTZ5ISAMRqsj8ym+Qy6Rk+wXZ4lX4iYKAkSxxH588tBH0DA37RDR2iRaCLJIK1pSKYi3FtfSKQYbdm7M8wqOSQ3VVPk8Ecs0nSNGkMGGgaJpZIJyGceJ46QIuZ3pb8iTX/YjTlvHY8hMTcRxH4R8I3/ANoku1BKCo5+2EA2u1F2EUW2e5CXYJFTxap/mFjRTa7wJUxUQlnVViTWlMhwhZbFIVROHo/2YxQu0YlFQoNP3ihZ/iONndKjL3jdQ/GyS1XxA7MDi+YhrNuqWQ6kJVr4gDo2vOPJfineKpQCx1wqavp6QaXKTxeK4FFlls6UJAQlKEirJASK5lgG/iM/c/bRE60TUFQQhIdLsPhNSS+oq0N7yP8A8aZXCTKVXIjwmPiqJuozPyiKs6Nml7U9rVTphEtRSgUDULdNSYYdnrQVyApSsRJU9S4qffKMKo4izVJy3OgEfRbpur8PJSk/Ezq1qdOmXSFxpEd3cwxt4GtltEtCl7Cj76Dzia16Rm+1VvylA0opXPQfWMlbomTpWI7XaFTllRzPoNo03Zq7MBRMIDknN6DLIA559IT3PYQo4lFgPXhGyu+WlBxEFQ1U5JHFs2ipS4RMI/2Y0KSUgJfN/hqeQcQLYbOiUshMlUvE/jOE4jmzgkjllSLUpwTHGSgaaAhi/WCl2oKG7V61YesCOjKJtoCU8BnTWKTebByRUU4N13Ou0CW+1sGH2b9qwnn2sspyeu0JLdF1stPi3f68uUDzbTQg06AeVIWLnueZfOKZtp915RaOTCZtp67Vb+YCmTxUafvFlisc20KaWgqO4HhTzUaCNpcXYdCCF2giYrRAqgc/1/KGwSbMjdvZ6faP+NBw/qV4U04nPo8aWxf0zTnPnE/6oDD/ALGvpG0BAACWAGQDBhA8+2YVNXLQO8TdlqC5I2C6pVnThkoCd9SeZNTBxZSWU4rpm8CptBPPajmvpFFut2FD1fEBRhmCc24esRLRfIzs0gISlKQAkUA2i4jaOHCPCnV2iTpZJBjWXXZMEpINCqp55+gjP3NY8cwP8I8R47CNWmtT04RUFycvlfBTaXPhBb9R4bDjA06cwZLACg9iI3hb2okV6RQUkDiB6x1SOJGWXWHyAc9P3jOdqr0EtAS7qmZ1yTo50c/KHc20BCFzFVGTfq4dYwF5W/virvh4yXHHbDy2gkdIKxlcl4ibLcZpOFQ2Igucrz2jMXDNFn71SwsSixxFJLEUq1cjo8P5dqTNQFS1BSTkUnp0jm1TO20UWJbrWcTszAhlJD5Gla5coNQqraN9YGHhU5dzwGmQJ1iZUzA5qNBwjBVHx+2WifNmzQnGoBa/hBICQpQ0oA0L1qaPpnbK9kypZs0oBJUPHhDMnNqan5Rkez3Zw2ufhqEJqtQ0H6Q+p/eFMHF0P+xPZHAkWmcHUQ8tJ/KKso8TptDm2Ekk5Q+nJAS2TBh8oQ3gWeJbs1ULJxAzPvOMXNmGdOKq1NOQyjQX/bAmUviG86feF3Zux4q1cinT3pFRxk5zy0h/YrOUBCUsKO+vJm+cR/uPdrWk/E+bhjQUi6WsgkuS35cgOZFSc9YRXvM/yknWvyb5GI2ddDebegyL0AFCHNeWwi3+7MlhThWj7VzpGZ/EQTYpMycvAgEk9Op0AhRLsLtNuJpX0gE2kmlNtyeW8amz9iBQrJWaUSyU+Zr6QfLuruHKbOkp4KdXDKsVaJ7W9mOl3NOXpgG6yx/6gFR8obWTsiEMoypto/1/4kdcXiV6Rs7qtKJifAkIIzTRx9xB5aDuKXxmb/GWiWkAWXAkaIUkgU1A0i+w3uJg1pRQZlJ6Q7VMDQkvOQMaJgzJwKbUH6h84EyqaC0rYtocqU95wBeE/wCJTEZVcAZg+Fq0bTeIz5xSUmhoa10cGALyUA4Ts5bMfWLRLCLPNz22Jf7Al/3hjLRioRVqjwk0poGjPG1kNnk5yrnl8oa3ZaCBRQTuc9m0f+IJaBPJqk5xOWgqLAFzkAKx0iSVKCUhyY1l23aJSd1HM/QcIlKypSUQe57CZYZXxKqeAGQgm3WjCGEWszk65cN4XT1BRjqed5B7JKKl4iHaLLRyp8/KDZRATk2ggG01Uw9t9KxaAUXtLJwCrVPMlusLlypYqWpuHbzyhveEjEsA6ACPE3aMNUgvlSgG8RWbOqlSM7eVmxoUkgkKBGlQQ2sfKJ2KWopJIKSxqcwax92n3brprHyDt1YxLtSikghYxFi7KyI9H6xEkdYTsVWG+pyJ0o94psaaFSikh2LglmYxtbzvwWUnEe8nEUGieJ2Tw1j5tNB8osnWpRJWpRUo1JJqTvG4C82w+0qXMWEh1zJqmA1UpRj7T2c7EyrNITKTMKpmcwpALzCKnloK5CPnP9O7m8YtU4EaSgaO9Cv6DmTH1OUslICTTy6UhSWiZSbyjyf2eLVWkc8/Q0jE3/ZTLVhJB1cGkbOfbEShliOgADeeZjCdo7Ytcxz10atAB5xpJVgybezF9qVslKR+ZXmB86w5uaSEywVCg4ZN94TX+jFNkDiT8o0UhICGGbBqnjqOXpE8G/sdZiA5FHyeh8vrAPaSQShM1six1YGoNPKGUmy4g5Jr6+cXTpSVJKSPCQQavThEadlPKow0hClrSlNVKIA5n6R9PuK7ZclGFNTQqVR1H7bCMFddmEueovRI8J/8i3mwIjaXTeQfDlT5UimyYY2aOUTFysqU9/KBUOavSJTLUAS5yjm9nfgrFjT3mMO+ubU/mI2u3JZgTqDhLGmcVy7VhlFaiA/6qdM9gIzVqv7FMJGGtAwc7846JHNyocrvLMDbmWZn41iKHVhJV8NcjplnxEL7PZ1JBXMIloPidQZRzoEvnHk23YmSkEIBd1VUrJ3MNE2StE8qVUgMGBO/7mAJ9pbYh3pqNdaR7abUGZw+rZmo2HrzhbPWS2bcfKKIbL0zhhYuTpyf3WGdgWnD/kLJ6Avo511hCqZWme3vlDzs/MckMTR6Ftq0rrBL+Jo7PuFgu9MpIAqdVamCsETii0zGEWcge3TdPOAZKXMezZpfd4LssogRWjELWoJHoOBOsL7IHU/smOt84lTe3hffPaCVY5YC1pStVBiUA3ukazDI2cGYQTQMFK5Z+sEkd62YTXw5OAzEnM5ikZu6+0MnugszApBLghQI9DD+x3rKwuTnQJ10A+UFopxaJrsIS71GYePnHbu4UTJKyhDzU1BA+LMkeR8xG9tl7hWwzAG/OFUtYKlOpIyzI97QbGNrJ+e1kw67JdmzaJgXNB7oHYss7ct4+o3j/T6xTl94zKNSErASo8QPpDWTcGBICGAGQGQ6Ru2inJN5ApEtAAFAAzAbDJhoIMkzil9vn+8DWi4UqU5ThXTxpcGmT7CD0ScVDQ/V4ntoe6xfbF1Pxc2JbYDaMPeywZq2Viwhikbu561g6/1z12hSULUhAGFTEMpRqcxQgFqGFIuzu3Ye+MSxQot6XnyT/qo10+GHS5hCUA6kvXYKPCusKLYCJsss5CVU5YTDGasf4CKjGOPxBQ3jcCFyEKYhvMvycx7NWWbUE8okJ+EF6HQRXZh3oUcq6GlR+0AiFRKVnjxiyVbGOf7GCLysRALffLT5wk72NRNmys3aN0MokZBnFc/L+IuN5IolSqakqJ2EYkT6RKTO4wdo9xs7deEuaKpxgZYlYM+ANchAKb0wOJaESgdUJdX/AGUSRCRNoVStBtWsVmYXr7eLRLbG8y3YmJJUTmSdH9IjNt50LcQSTCgzi+fvKIqtGgf5+84SQ8Wsb1Ob7bRTaLW5Pq5hf+I4+XnFU2bSv19mLoiw1VobXk8aLs1aiFE64c9cx9oxBnufesaO4ZZmOHajuz5EcePpES0xjs/R/wDcAM6Ee84Am2grLZxRYr7TMUEzEBzTEMn0caQ8lyEjIARdolpoCslhapiVun4E0+I5cN4OUoDOM9eFqExXhcjL+IbvZhXfF9yrJK72bVRohI+I6O3PWPiHau/plpnFcwhgfCAPhG3y6x9D7fSu9QpYGIy6ljUISCzbB9Y+SXgsqU2vp0jl3W6O7ioxs+pf0rvGTMkLs5AC0krO6gpvEOIZvKNhMk4nUhTjIPwj893b30uYlctSkKSQyg4Ir7pG+R/Uu1ol4DKllZB/yfC6izqKE0fqIp42RFt5RsrzvRFnlqmLLBPmToBxg3s5hXKlzZr4pg7wsfhx1CegIHSPhV/doLRNmAzllTVSAGSnkPrWPqPYm/e8sUo/p/xnWqKB9vDhjRdC3eFs+jTbOhLEMQcnf5j7RSCf0JHEEn7NCSTfAZiXTw0giVeLGim2OYMVaZDTQzmIOqQ3B/3gW1YUgE5ey0VrvVySRVtFEfsYSXxfoFVHKumkDYqLZVbZ8qapUxC0Kp4sJTswOcJrZkaDhAt0XWlDzGYq22NQCzP1i61LjmzqsYM/aiMac8z7+UWXwppQI0Wk1+3WLbVID6GK7zS9nXwbQ6FJfhGSBhsizJyw0NXbN/eUWWRITMwgADLkfiS7afFA13zCqWhQ/SxL1pQhm3A11gn8KoKxDQ4mq5IzfpAygqdY8QI+bFvSMhf90GUrEkOhXodQee8bxP7wPbUBYKSl3oxyjXWQas+ZqWREpdorDG+LjVLJKfEgatVPPfnCcJi8NHOmmHfi6RWu0P8ASBSdIiFRqRnLIUJh1jxU2BlTCzZR53kUS2WrmxSte2scRFZVCSeojZdjlpxkqdsJy5p/eMWF1jW9lZigSUhzhbTJxuDw84iemVDaPrKZof8Aj6Q+untBXDNU+gUwpz+8ZE2rSnnFJtze8olHZpPDN7brSpWQLZBg78YDRKNSR98oylgvqan4HIOYzD/QxK8r8nqGFigEVbM8HenSK8kVs5+OT0Y/tDfwFpnIZ5b4H38ITX/XFXzjPXdc4XMUSHSDhxj4XAfTQ6RprXdyFAgpAgCRcPdTMZmKFXw6N+V30aITV2jrwk+CU64woCqdsuf1EBzbmWgMUlYzdCneqfyqOwPnD2XIKiHDJJqoggAcTllDe33bLEsKSty1ATRVMmEOJGtxPn1rsBnTMS5JR4cISWehO3M+UObmu+bZ0qEpWALIJGDE1OORb5QyS6cwpObODX20Wd7TEzgU4A59IVJUsg45tii32G1KLiaeJSyctmFaR1gtlvlfnTNTsoV8wx6w4TMUXYRbKsk4/wD1kjz+sDlHlm7HsXWq+baoMmWlL7KJ+gbKF1nuibOVinrJaoS1BXZ+EP1qIJCgU8CG8okJ9dfZ/eG8YN2+y9LJADgDIb6bwJaAC8Smznz5jgd+EUTJrQCAzJD0NYsmSSqSsUcpIyoaFojNncIgm2AFqdeEKIYv7M2h0Kl1p4k8Dr6tGglWilQX1oeoqIxnfKkT1EDwg7FmVWpbj6Rr7NZpiw6ZaiDqHAPWIdFKy2zW4BXdls/DnTXAeLVG4gqZl79KQHabuVhKVSykZ0DEEahteMDWW8C+Bb4/ylj42p56EcIE1pMpp8o68J+EFtTw4elIxV4JAUSKOTTT9o017rIdPo1aHL6Qsurs0ufNSJ2KVLzKlJKXGgTiDVf55xSkiGmIO9jx423aj+n8mXKKrOtZmJD4CQorHBgC8YifZ5ks4VoUk7KBSfIiOlojLPDFalCLLRY5qMIWgpxB0uCHD5jfaCJXZu1LHhkrPRvm0PdFLZPa3pAOPjEMUOF9jbYA5s8xuAB+RMLzdywSkpIIzBBcc9oyknpkuElwUShWNn2UlKJODPDs9HD6jhGUs8mukbbszJALqcDDTfMfvEyzguGHZv8Au9cKMQJCqUIAfLJ+PGK7ZJcnwowliaOSzUrlU5vHR0fCc3qz6sUrJS0rA+LkkOlKQGJ+EgktqTnAXdpUsYysFyBhUrcNmfpHkdDDOy6PLdYAZQmpJFHKVeLIlwDm1IpvABWGaazA1WARQ0GHLCNI6OibdmjkGWkTVqScWMHPFRmCqbUPGrwFZrGpS8OPJ9w7Grl99hXhHR0XFu6AMTOAC0oBAwscRcHEWoNMs4MVKCJGCXQLNcQxVBACgdFNSOjozwKCTd6JaUhalkqCicJwgBIBLARGzBiEoKqgsSpW5AdlcKtHR0C4JTuwq0yioOTiScgsYik8Dn0MWSZNC6Jbmgo4JY1IoNMqx0dEKclpmaVURlWYUASgeEqWWJrU+GtBwcZCFd6W0yVIKlKViOEABICTooBqM/rHkdHp+Jt1Zx+TGh4mzli6gtSQ4xpTmG1AD56g5nKBpVllY+8EqXVIclLqByoXcBhk8dHRwlOS5OiSZVNsQBIwS88mcPuaVyFC/WLZy1AF1KURm5KRqQwSWApHR0ZNtltIAAl+JSu8Jwu2IsaB3rnXaJ2yxGVMQtCgQSGxpxEOM+JrrrHR0Vo15oGtSEpm40fEokEqqXIBKhsonXjAKpYmJJGJJSC5xO9G9iPI6BN1YlVis2IFalEhLOA43A1JdmOcFCYJiUpIODHkS6hhGhIpr5x7HQ3dsFwHWiRiMqUggJFRiS5S7uAXyLux1i61WaWl0EzKBJcFnKnIoCKUjo6Ji26szdNFljms4BUyf91OwFdc4lOkeLxYVnRSkjE1fCT+bLM7x0dDJtaHkiq7ZXdhHcSRwwAgB2psW1AEHWeyILhKEBCWCQUknKuRB036ax7HRcZtypnKaSWD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10825">
            <a:off x="8917137" y="3939423"/>
            <a:ext cx="2678074" cy="208763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1798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>
            <a:normAutofit/>
          </a:bodyPr>
          <a:lstStyle/>
          <a:p>
            <a:r>
              <a:rPr lang="en-US" dirty="0"/>
              <a:t>Hinduism offers four main ways </a:t>
            </a:r>
            <a:r>
              <a:rPr lang="en-US" dirty="0" smtClean="0"/>
              <a:t>through yoga to </a:t>
            </a:r>
            <a:r>
              <a:rPr lang="en-US" dirty="0"/>
              <a:t>reach toward the “divine </a:t>
            </a:r>
            <a:r>
              <a:rPr lang="en-US" dirty="0" smtClean="0"/>
              <a:t>reality</a:t>
            </a:r>
            <a:r>
              <a:rPr lang="en-US" i="1" dirty="0" smtClean="0"/>
              <a:t>.” </a:t>
            </a:r>
          </a:p>
          <a:p>
            <a:endParaRPr lang="en-US" sz="4400" i="1" dirty="0"/>
          </a:p>
          <a:p>
            <a:r>
              <a:rPr lang="en-US" i="1" dirty="0" smtClean="0"/>
              <a:t>Yoga </a:t>
            </a:r>
            <a:r>
              <a:rPr lang="en-US" dirty="0"/>
              <a:t>is a Sanskrit word literally </a:t>
            </a:r>
            <a:r>
              <a:rPr lang="en-US" dirty="0" smtClean="0"/>
              <a:t>                                               meaning </a:t>
            </a:r>
            <a:r>
              <a:rPr lang="en-US" dirty="0"/>
              <a:t>“yoke</a:t>
            </a:r>
            <a:r>
              <a:rPr lang="en-US" dirty="0" smtClean="0"/>
              <a:t>,” and it </a:t>
            </a:r>
            <a:r>
              <a:rPr lang="en-US" dirty="0"/>
              <a:t>implies </a:t>
            </a:r>
            <a:r>
              <a:rPr lang="en-US" dirty="0" smtClean="0"/>
              <a:t>                                                            a </a:t>
            </a:r>
            <a:r>
              <a:rPr lang="en-US" dirty="0"/>
              <a:t>burden or discipline. </a:t>
            </a:r>
            <a:endParaRPr lang="en-US" dirty="0" smtClean="0"/>
          </a:p>
          <a:p>
            <a:endParaRPr lang="en-US" sz="4400" dirty="0"/>
          </a:p>
          <a:p>
            <a:r>
              <a:rPr lang="en-US" dirty="0" smtClean="0"/>
              <a:t>Each </a:t>
            </a:r>
            <a:r>
              <a:rPr lang="en-US" dirty="0"/>
              <a:t>form of </a:t>
            </a:r>
            <a:r>
              <a:rPr lang="en-US" dirty="0" smtClean="0"/>
              <a:t>yoga gives </a:t>
            </a:r>
            <a:r>
              <a:rPr lang="en-US" dirty="0"/>
              <a:t>its followers a set of actions designed to lead them to their goal.</a:t>
            </a:r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 smtClean="0"/>
              <a:t>Yoga</a:t>
            </a:r>
            <a:endParaRPr lang="en-US" sz="4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19458" name="Picture 2" descr="http://www.lifestylelift.org/wp-content/uploads/2013/04/yog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8368" y="1957238"/>
            <a:ext cx="4083196" cy="272257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5693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err="1" smtClean="0"/>
              <a:t>Jnana</a:t>
            </a:r>
            <a:r>
              <a:rPr lang="en-US" b="1" dirty="0" smtClean="0"/>
              <a:t> “Knowledge” Yoga</a:t>
            </a:r>
            <a:endParaRPr lang="en-US" dirty="0" smtClean="0"/>
          </a:p>
          <a:p>
            <a:r>
              <a:rPr lang="en-US" dirty="0" smtClean="0"/>
              <a:t>The yogi seeks to </a:t>
            </a:r>
            <a:r>
              <a:rPr lang="en-US" dirty="0"/>
              <a:t>identity </a:t>
            </a:r>
            <a:r>
              <a:rPr lang="en-US" dirty="0" smtClean="0"/>
              <a:t>his soul </a:t>
            </a:r>
            <a:r>
              <a:rPr lang="en-US" dirty="0"/>
              <a:t>with </a:t>
            </a:r>
            <a:r>
              <a:rPr lang="en-US" dirty="0" smtClean="0"/>
              <a:t>Brahman. 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The aim </a:t>
            </a:r>
            <a:r>
              <a:rPr lang="en-US" dirty="0"/>
              <a:t>is </a:t>
            </a:r>
            <a:r>
              <a:rPr lang="en-US" dirty="0" smtClean="0"/>
              <a:t>to detach the </a:t>
            </a:r>
            <a:r>
              <a:rPr lang="en-US" dirty="0"/>
              <a:t>eternal Self from the </a:t>
            </a:r>
            <a:r>
              <a:rPr lang="en-US" dirty="0" smtClean="0"/>
              <a:t>temporary one</a:t>
            </a:r>
            <a:r>
              <a:rPr lang="en-US" dirty="0"/>
              <a:t>.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Once </a:t>
            </a:r>
            <a:r>
              <a:rPr lang="en-US" dirty="0"/>
              <a:t>this is achieved</a:t>
            </a:r>
            <a:r>
              <a:rPr lang="en-US" dirty="0" smtClean="0"/>
              <a:t>, </a:t>
            </a:r>
            <a:r>
              <a:rPr lang="en-US" dirty="0"/>
              <a:t>there is nothing </a:t>
            </a:r>
            <a:r>
              <a:rPr lang="en-US" dirty="0" smtClean="0"/>
              <a:t>                                            that </a:t>
            </a:r>
            <a:r>
              <a:rPr lang="en-US" dirty="0"/>
              <a:t>separates the Self (</a:t>
            </a:r>
            <a:r>
              <a:rPr lang="en-US" dirty="0" smtClean="0"/>
              <a:t>the atman</a:t>
            </a:r>
            <a:r>
              <a:rPr lang="en-US" dirty="0"/>
              <a:t>) </a:t>
            </a:r>
            <a:r>
              <a:rPr lang="en-US" dirty="0" smtClean="0"/>
              <a:t>                                         from </a:t>
            </a:r>
            <a:r>
              <a:rPr lang="en-US" dirty="0"/>
              <a:t>Brahman.</a:t>
            </a:r>
            <a:endParaRPr lang="en-US" dirty="0" smtClean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Yoga</a:t>
            </a:r>
            <a:endParaRPr lang="en-US" sz="4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20482" name="Picture 2" descr="https://encrypted-tbn3.gstatic.com/images?q=tbn:ANd9GcSats9ADh_m9eIJC-rg619WVyzJYTmEOMEfg2usCRW4vo2kJwi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47049">
            <a:off x="8598949" y="3795233"/>
            <a:ext cx="2860930" cy="190382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4507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Bhakti Yoga</a:t>
            </a:r>
          </a:p>
          <a:p>
            <a:r>
              <a:rPr lang="en-US" dirty="0"/>
              <a:t>Bhakti yoga is the avenue of devotion </a:t>
            </a:r>
            <a:r>
              <a:rPr lang="en-US" dirty="0" smtClean="0"/>
              <a:t>                                           to </a:t>
            </a:r>
            <a:r>
              <a:rPr lang="en-US" dirty="0"/>
              <a:t>a god.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Individuals focus </a:t>
            </a:r>
            <a:r>
              <a:rPr lang="en-US" dirty="0"/>
              <a:t>on </a:t>
            </a:r>
            <a:r>
              <a:rPr lang="en-US" dirty="0" smtClean="0"/>
              <a:t>a god </a:t>
            </a:r>
            <a:r>
              <a:rPr lang="en-US" dirty="0"/>
              <a:t>or </a:t>
            </a:r>
            <a:r>
              <a:rPr lang="en-US" dirty="0" smtClean="0"/>
              <a:t>goddess and express </a:t>
            </a:r>
            <a:r>
              <a:rPr lang="en-US" dirty="0"/>
              <a:t>their love </a:t>
            </a:r>
            <a:r>
              <a:rPr lang="en-US" dirty="0" smtClean="0"/>
              <a:t>for him </a:t>
            </a:r>
            <a:r>
              <a:rPr lang="en-US" dirty="0"/>
              <a:t>or her.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The </a:t>
            </a:r>
            <a:r>
              <a:rPr lang="en-US" dirty="0"/>
              <a:t>goal is </a:t>
            </a:r>
            <a:r>
              <a:rPr lang="en-US" dirty="0" smtClean="0"/>
              <a:t>to love </a:t>
            </a:r>
            <a:r>
              <a:rPr lang="en-US" dirty="0"/>
              <a:t>them, to devote oneself to them as </a:t>
            </a:r>
            <a:r>
              <a:rPr lang="en-US" dirty="0" smtClean="0"/>
              <a:t>if they </a:t>
            </a:r>
            <a:r>
              <a:rPr lang="en-US" dirty="0"/>
              <a:t>were a lover, a parent, or one’s child.</a:t>
            </a:r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Yoga</a:t>
            </a:r>
            <a:endParaRPr lang="en-US" sz="4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21506" name="Picture 2" descr="http://cms.boloji.com/articlephotos/Bhakti%20Yog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2061">
            <a:off x="9040253" y="482823"/>
            <a:ext cx="2381250" cy="242887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7124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Karma Yoga</a:t>
            </a:r>
          </a:p>
          <a:p>
            <a:r>
              <a:rPr lang="en-US" dirty="0"/>
              <a:t>Karma yoga seeks to reverse the natural order workings of karma. </a:t>
            </a:r>
            <a:endParaRPr lang="en-US" dirty="0" smtClean="0"/>
          </a:p>
          <a:p>
            <a:endParaRPr lang="en-US" dirty="0"/>
          </a:p>
          <a:p>
            <a:r>
              <a:rPr lang="en-US" dirty="0"/>
              <a:t>I</a:t>
            </a:r>
            <a:r>
              <a:rPr lang="en-US" dirty="0" smtClean="0"/>
              <a:t>f </a:t>
            </a:r>
            <a:r>
              <a:rPr lang="en-US" dirty="0"/>
              <a:t>a person </a:t>
            </a:r>
            <a:r>
              <a:rPr lang="en-US" dirty="0" smtClean="0"/>
              <a:t>could live </a:t>
            </a:r>
            <a:r>
              <a:rPr lang="en-US" dirty="0"/>
              <a:t>without generating </a:t>
            </a:r>
            <a:r>
              <a:rPr lang="en-US" dirty="0" smtClean="0"/>
              <a:t>                              karma</a:t>
            </a:r>
            <a:r>
              <a:rPr lang="en-US" dirty="0"/>
              <a:t>, then nothing would cause rebirth.</a:t>
            </a:r>
          </a:p>
          <a:p>
            <a:endParaRPr lang="en-US" dirty="0" smtClean="0"/>
          </a:p>
          <a:p>
            <a:r>
              <a:rPr lang="en-US" dirty="0" smtClean="0"/>
              <a:t>A </a:t>
            </a:r>
            <a:r>
              <a:rPr lang="en-US" dirty="0"/>
              <a:t>person avoids producing karma </a:t>
            </a:r>
            <a:r>
              <a:rPr lang="en-US" dirty="0" smtClean="0"/>
              <a:t>by </a:t>
            </a:r>
            <a:r>
              <a:rPr lang="en-US" dirty="0"/>
              <a:t>removing all involvement, including one’s intent, </a:t>
            </a:r>
            <a:r>
              <a:rPr lang="en-US" dirty="0" smtClean="0"/>
              <a:t>from their activities.</a:t>
            </a:r>
            <a:endParaRPr lang="en-US" dirty="0" smtClean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Yoga</a:t>
            </a:r>
            <a:endParaRPr lang="en-US" sz="4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22530" name="Picture 2" descr="https://encrypted-tbn2.gstatic.com/images?q=tbn:ANd9GcQ1Jtf-qPMKYnMR8erLnJ8DO1Tac6TW299YOsUSVNr5ZtclvpIA2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073"/>
          <a:stretch/>
        </p:blipFill>
        <p:spPr bwMode="auto">
          <a:xfrm rot="21443997">
            <a:off x="9239227" y="2436453"/>
            <a:ext cx="2289721" cy="188280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3240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b="1" dirty="0"/>
              <a:t>Raja “Royal” Yoga</a:t>
            </a:r>
          </a:p>
          <a:p>
            <a:r>
              <a:rPr lang="en-US" dirty="0"/>
              <a:t>S</a:t>
            </a:r>
            <a:r>
              <a:rPr lang="en-US" dirty="0" smtClean="0"/>
              <a:t>trives </a:t>
            </a:r>
            <a:r>
              <a:rPr lang="en-US" dirty="0"/>
              <a:t>to remove </a:t>
            </a:r>
            <a:r>
              <a:rPr lang="en-US" dirty="0" smtClean="0"/>
              <a:t>awareness </a:t>
            </a:r>
            <a:r>
              <a:rPr lang="en-US" dirty="0"/>
              <a:t>of this world </a:t>
            </a:r>
            <a:r>
              <a:rPr lang="en-US" dirty="0" smtClean="0"/>
              <a:t>and </a:t>
            </a:r>
            <a:r>
              <a:rPr lang="en-US" dirty="0"/>
              <a:t>to focus </a:t>
            </a:r>
            <a:r>
              <a:rPr lang="en-US" dirty="0" smtClean="0"/>
              <a:t>on </a:t>
            </a:r>
            <a:r>
              <a:rPr lang="en-US" dirty="0"/>
              <a:t>the </a:t>
            </a:r>
            <a:r>
              <a:rPr lang="en-US" dirty="0" smtClean="0"/>
              <a:t>reality </a:t>
            </a:r>
            <a:r>
              <a:rPr lang="en-US" dirty="0"/>
              <a:t>of the universe’s </a:t>
            </a:r>
            <a:r>
              <a:rPr lang="en-US" dirty="0" smtClean="0"/>
              <a:t>unity. </a:t>
            </a:r>
          </a:p>
          <a:p>
            <a:endParaRPr lang="en-US" dirty="0"/>
          </a:p>
          <a:p>
            <a:r>
              <a:rPr lang="en-US" dirty="0" smtClean="0"/>
              <a:t>The </a:t>
            </a:r>
            <a:r>
              <a:rPr lang="en-US" dirty="0"/>
              <a:t>simplest path of raja yoga has eight stages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/>
              <a:t>T</a:t>
            </a:r>
            <a:r>
              <a:rPr lang="en-US" dirty="0" smtClean="0"/>
              <a:t>hrough meditation</a:t>
            </a:r>
            <a:r>
              <a:rPr lang="en-US" dirty="0"/>
              <a:t>, </a:t>
            </a:r>
            <a:r>
              <a:rPr lang="en-US" dirty="0" smtClean="0"/>
              <a:t>the </a:t>
            </a:r>
            <a:r>
              <a:rPr lang="en-US" dirty="0"/>
              <a:t>separateness of </a:t>
            </a:r>
            <a:r>
              <a:rPr lang="en-US" dirty="0" smtClean="0"/>
              <a:t>                                  the </a:t>
            </a:r>
            <a:r>
              <a:rPr lang="en-US" dirty="0"/>
              <a:t>world of </a:t>
            </a:r>
            <a:r>
              <a:rPr lang="en-US" dirty="0" err="1"/>
              <a:t>maya</a:t>
            </a:r>
            <a:r>
              <a:rPr lang="en-US" dirty="0"/>
              <a:t> disappears and the </a:t>
            </a:r>
            <a:r>
              <a:rPr lang="en-US" dirty="0" smtClean="0"/>
              <a:t>                               unity </a:t>
            </a:r>
            <a:r>
              <a:rPr lang="en-US" dirty="0"/>
              <a:t>of atman and Brahman appears.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Yoga</a:t>
            </a:r>
            <a:endParaRPr lang="en-US" sz="4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23554" name="Picture 2" descr="http://www.yogacyprus.net/uploads/1/8/0/5/18058529/5278623_orig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69967" y="3896658"/>
            <a:ext cx="2743200" cy="221932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5296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>
            <a:normAutofit/>
          </a:bodyPr>
          <a:lstStyle/>
          <a:p>
            <a:r>
              <a:rPr lang="en-US" dirty="0"/>
              <a:t>According to the Hindu law of karma</a:t>
            </a:r>
            <a:r>
              <a:rPr lang="en-US" dirty="0" smtClean="0"/>
              <a:t>:</a:t>
            </a:r>
          </a:p>
          <a:p>
            <a:endParaRPr lang="en-US" sz="1050" dirty="0"/>
          </a:p>
          <a:p>
            <a:pPr lvl="1"/>
            <a:r>
              <a:rPr lang="en-US" dirty="0" smtClean="0"/>
              <a:t>Your </a:t>
            </a:r>
            <a:r>
              <a:rPr lang="en-US" dirty="0"/>
              <a:t>decisions in previous incarnations have </a:t>
            </a:r>
            <a:r>
              <a:rPr lang="en-US" dirty="0" smtClean="0"/>
              <a:t>                               determined </a:t>
            </a:r>
            <a:r>
              <a:rPr lang="en-US" dirty="0"/>
              <a:t>your </a:t>
            </a:r>
            <a:r>
              <a:rPr lang="en-US" dirty="0" smtClean="0"/>
              <a:t>present condition</a:t>
            </a:r>
            <a:r>
              <a:rPr lang="en-US" dirty="0"/>
              <a:t>. </a:t>
            </a:r>
            <a:endParaRPr lang="en-US" dirty="0" smtClean="0"/>
          </a:p>
          <a:p>
            <a:pPr lvl="1"/>
            <a:endParaRPr lang="en-US" dirty="0"/>
          </a:p>
          <a:p>
            <a:pPr lvl="1"/>
            <a:r>
              <a:rPr lang="en-US" dirty="0" smtClean="0"/>
              <a:t>You </a:t>
            </a:r>
            <a:r>
              <a:rPr lang="en-US" dirty="0"/>
              <a:t>have created your own heaven or hell. </a:t>
            </a:r>
            <a:endParaRPr lang="en-US" dirty="0" smtClean="0"/>
          </a:p>
          <a:p>
            <a:pPr lvl="1"/>
            <a:endParaRPr lang="en-US" dirty="0"/>
          </a:p>
          <a:p>
            <a:pPr lvl="1"/>
            <a:r>
              <a:rPr lang="en-US" dirty="0" smtClean="0"/>
              <a:t>You </a:t>
            </a:r>
            <a:r>
              <a:rPr lang="en-US" dirty="0"/>
              <a:t>have </a:t>
            </a:r>
            <a:r>
              <a:rPr lang="en-US" dirty="0" smtClean="0"/>
              <a:t>made yourself </a:t>
            </a:r>
            <a:r>
              <a:rPr lang="en-US" dirty="0"/>
              <a:t>what you presently are.</a:t>
            </a:r>
            <a:endParaRPr lang="en-US" dirty="0" smtClean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Central Doctrines</a:t>
            </a:r>
            <a:endParaRPr lang="en-US" sz="4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2050" name="Picture 2" descr="http://followthefrog.com/wp-content/uploads/2013/07/karma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61498">
            <a:off x="8959333" y="648585"/>
            <a:ext cx="2762250" cy="28575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9537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>
            <a:no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Your </a:t>
            </a:r>
            <a:r>
              <a:rPr lang="en-US" dirty="0"/>
              <a:t>present thoughts, decisions, and actions are determining </a:t>
            </a:r>
            <a:r>
              <a:rPr lang="en-US" dirty="0" smtClean="0"/>
              <a:t>your future </a:t>
            </a:r>
            <a:r>
              <a:rPr lang="en-US" dirty="0"/>
              <a:t>incarnations.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For </a:t>
            </a:r>
            <a:r>
              <a:rPr lang="en-US" dirty="0"/>
              <a:t>good or bad, karma can be altered </a:t>
            </a:r>
            <a:r>
              <a:rPr lang="en-US" dirty="0" smtClean="0"/>
              <a:t>through natural </a:t>
            </a:r>
            <a:r>
              <a:rPr lang="en-US" dirty="0"/>
              <a:t>and moral decisions and actions.</a:t>
            </a:r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Central Doctrines</a:t>
            </a:r>
            <a:endParaRPr lang="en-US" sz="4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3074" name="Picture 2" descr="http://www.realbiblestories.com/wp-content/uploads/2011/12/caste_system-oo4t9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89721">
            <a:off x="8466109" y="460802"/>
            <a:ext cx="3006740" cy="317334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8188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>
            <a:no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sz="1800" dirty="0" smtClean="0"/>
          </a:p>
          <a:p>
            <a:endParaRPr lang="en-US" dirty="0" smtClean="0"/>
          </a:p>
          <a:p>
            <a:r>
              <a:rPr lang="en-US" dirty="0" smtClean="0"/>
              <a:t>Chance </a:t>
            </a:r>
            <a:r>
              <a:rPr lang="en-US" dirty="0"/>
              <a:t>does not exist in the universe.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Every </a:t>
            </a:r>
            <a:r>
              <a:rPr lang="en-US" dirty="0"/>
              <a:t>person gets what </a:t>
            </a:r>
            <a:r>
              <a:rPr lang="en-US" dirty="0" smtClean="0"/>
              <a:t>he deserves </a:t>
            </a:r>
            <a:r>
              <a:rPr lang="en-US" dirty="0"/>
              <a:t>based on </a:t>
            </a:r>
            <a:r>
              <a:rPr lang="en-US" dirty="0" smtClean="0"/>
              <a:t>karma.</a:t>
            </a:r>
            <a:endParaRPr lang="en-US" sz="5400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Central Doctrines</a:t>
            </a:r>
            <a:endParaRPr lang="en-US" sz="4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4098" name="Picture 2" descr="http://www.dailygalaxy.com/photos/uncategorized/2007/05/22/coin_toss7144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763" y="1202365"/>
            <a:ext cx="3252539" cy="245973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7352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>
            <a:noAutofit/>
          </a:bodyPr>
          <a:lstStyle/>
          <a:p>
            <a:r>
              <a:rPr lang="en-US" dirty="0" smtClean="0"/>
              <a:t>The </a:t>
            </a:r>
            <a:r>
              <a:rPr lang="en-US" dirty="0"/>
              <a:t>world is the training ground for atman (soul) and Brahman. 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The individual </a:t>
            </a:r>
            <a:r>
              <a:rPr lang="en-US" dirty="0"/>
              <a:t>will not change it in any significant way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Central Doctrines</a:t>
            </a:r>
            <a:endParaRPr lang="en-US" sz="4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5122" name="Picture 2" descr="http://24.media.tumblr.com/bd0900739abd3eeee2ee767d3d7ea638/tumblr_mps2f5NJiR1s1zs35o1_r1_50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292" y="1913860"/>
            <a:ext cx="4286250" cy="28575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3194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>
            <a:normAutofit/>
          </a:bodyPr>
          <a:lstStyle/>
          <a:p>
            <a:r>
              <a:rPr lang="en-US" dirty="0"/>
              <a:t>Karma is not fate or strict causality.</a:t>
            </a:r>
            <a:endParaRPr lang="en-US" sz="5400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Central Doctrines</a:t>
            </a:r>
            <a:endParaRPr lang="en-US" sz="4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6146" name="Picture 2" descr="https://encrypted-tbn1.gstatic.com/images?q=tbn:ANd9GcSWw4b2yrST7a82W1BREeDFMHPvmsbqciqFV-2GBnq-rWZz3fu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0980" y="2090188"/>
            <a:ext cx="5014369" cy="370794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8877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Many </a:t>
            </a:r>
            <a:r>
              <a:rPr lang="en-US" dirty="0"/>
              <a:t>people believe in the principle of karma but don’t apply its laws </a:t>
            </a:r>
            <a:r>
              <a:rPr lang="en-US" dirty="0" smtClean="0"/>
              <a:t>to their </a:t>
            </a:r>
            <a:r>
              <a:rPr lang="en-US" dirty="0"/>
              <a:t>daily life.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During </a:t>
            </a:r>
            <a:r>
              <a:rPr lang="en-US" dirty="0"/>
              <a:t>times of personal crisis, </a:t>
            </a:r>
            <a:r>
              <a:rPr lang="en-US" dirty="0" smtClean="0"/>
              <a:t>                                               one </a:t>
            </a:r>
            <a:r>
              <a:rPr lang="en-US" dirty="0"/>
              <a:t>has a tendency to cry, </a:t>
            </a:r>
            <a:r>
              <a:rPr lang="en-US" dirty="0" smtClean="0"/>
              <a:t>                                                          “Why has </a:t>
            </a:r>
            <a:r>
              <a:rPr lang="en-US" dirty="0"/>
              <a:t>God done this to me?” </a:t>
            </a:r>
            <a:r>
              <a:rPr lang="en-US" dirty="0" smtClean="0"/>
              <a:t>                                         “What </a:t>
            </a:r>
            <a:r>
              <a:rPr lang="en-US" dirty="0"/>
              <a:t>did I do to deserve this</a:t>
            </a:r>
            <a:r>
              <a:rPr lang="en-US" dirty="0" smtClean="0"/>
              <a:t>?”</a:t>
            </a:r>
            <a:endParaRPr lang="en-US" dirty="0" smtClean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Central Doctrines</a:t>
            </a:r>
            <a:endParaRPr lang="en-US" sz="4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7170" name="Picture 2" descr="http://franthony.com/wp-content/uploads/2012/10/why_god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93268">
            <a:off x="7417626" y="2628886"/>
            <a:ext cx="4267200" cy="320040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0096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>
            <a:noAutofit/>
          </a:bodyPr>
          <a:lstStyle/>
          <a:p>
            <a:endParaRPr lang="en-US" sz="2000" dirty="0" smtClean="0"/>
          </a:p>
          <a:p>
            <a:r>
              <a:rPr lang="en-US" dirty="0" smtClean="0"/>
              <a:t>While </a:t>
            </a:r>
            <a:r>
              <a:rPr lang="en-US" dirty="0"/>
              <a:t>God is the creator and sustainer of the cosmic law of karma, he does not dispense individual karma. </a:t>
            </a:r>
          </a:p>
          <a:p>
            <a:endParaRPr lang="en-US" sz="4800" dirty="0"/>
          </a:p>
          <a:p>
            <a:r>
              <a:rPr lang="en-US" dirty="0"/>
              <a:t>He does not produce cancer in one person’s body and develop Olympic athletic prowess in another’s. </a:t>
            </a:r>
            <a:endParaRPr lang="en-US" dirty="0" smtClean="0"/>
          </a:p>
          <a:p>
            <a:endParaRPr lang="en-US" sz="4800" dirty="0"/>
          </a:p>
          <a:p>
            <a:r>
              <a:rPr lang="en-US" dirty="0" smtClean="0"/>
              <a:t>Instead</a:t>
            </a:r>
            <a:r>
              <a:rPr lang="en-US" dirty="0"/>
              <a:t>, we create our own experiences by our decisions.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Central Doctrines</a:t>
            </a:r>
            <a:endParaRPr lang="en-US" sz="4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</p:spTree>
    <p:extLst>
      <p:ext uri="{BB962C8B-B14F-4D97-AF65-F5344CB8AC3E}">
        <p14:creationId xmlns:p14="http://schemas.microsoft.com/office/powerpoint/2010/main" val="3708394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103460616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4">
            <a:shade val="50000"/>
          </a:schemeClr>
        </a:lnRef>
        <a:fillRef idx="1">
          <a:schemeClr val="accent4"/>
        </a:fillRef>
        <a:effectRef idx="0">
          <a:schemeClr val="accent4"/>
        </a:effectRef>
        <a:fontRef idx="minor">
          <a:schemeClr val="lt1"/>
        </a:fontRef>
      </a:style>
    </a:spDef>
    <a:lnDef>
      <a:spPr/>
      <a:bodyPr/>
      <a:lstStyle/>
      <a:style>
        <a:lnRef idx="1">
          <a:schemeClr val="accent4"/>
        </a:lnRef>
        <a:fillRef idx="0">
          <a:schemeClr val="accent4"/>
        </a:fillRef>
        <a:effectRef idx="0">
          <a:schemeClr val="accent4"/>
        </a:effectRef>
        <a:fontRef idx="minor">
          <a:schemeClr val="tx1"/>
        </a:fontRef>
      </a:style>
    </a:lnDef>
    <a:txDef>
      <a:spPr>
        <a:noFill/>
        <a:ln>
          <a:solidFill>
            <a:schemeClr val="accent4">
              <a:lumMod val="50000"/>
            </a:schemeClr>
          </a:solidFill>
        </a:ln>
      </a:spPr>
      <a:bodyPr wrap="square" rtlCol="0" anchor="ctr" anchorCtr="1">
        <a:spAutoFit/>
      </a:bodyPr>
      <a:lstStyle>
        <a:defPPr>
          <a:defRPr dirty="0"/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Whirligig design template" id="{C20C433A-93F8-478B-AC4D-DD4E52A28B92}" vid="{C901235C-D99E-4DA4-B3B6-5E8DC515C8A8}"/>
    </a:ext>
  </a:extLst>
</a:theme>
</file>

<file path=ppt/theme/theme2.xml><?xml version="1.0" encoding="utf-8"?>
<a:theme xmlns:a="http://schemas.openxmlformats.org/drawingml/2006/main" name="Office Them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FF9C49E1-11F2-4EB9-9390-F2D155C1AA2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TS103460616</Template>
  <TotalTime>0</TotalTime>
  <Words>1048</Words>
  <Application>Microsoft Office PowerPoint</Application>
  <PresentationFormat>Custom</PresentationFormat>
  <Paragraphs>183</Paragraphs>
  <Slides>25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TS103460616</vt:lpstr>
      <vt:lpstr>Major World Religions</vt:lpstr>
      <vt:lpstr>Central Doctrines</vt:lpstr>
      <vt:lpstr>Central Doctrines</vt:lpstr>
      <vt:lpstr>Central Doctrines</vt:lpstr>
      <vt:lpstr>Central Doctrines</vt:lpstr>
      <vt:lpstr>Central Doctrines</vt:lpstr>
      <vt:lpstr>Central Doctrines</vt:lpstr>
      <vt:lpstr>Central Doctrines</vt:lpstr>
      <vt:lpstr>Central Doctrines</vt:lpstr>
      <vt:lpstr>Central Doctrines</vt:lpstr>
      <vt:lpstr>Central Doctrines</vt:lpstr>
      <vt:lpstr>Central Doctrines</vt:lpstr>
      <vt:lpstr>Central Doctrines</vt:lpstr>
      <vt:lpstr>Central Doctrines</vt:lpstr>
      <vt:lpstr>Central Doctrines</vt:lpstr>
      <vt:lpstr>Central Doctrines</vt:lpstr>
      <vt:lpstr>Central Doctrines</vt:lpstr>
      <vt:lpstr>Central Doctrines</vt:lpstr>
      <vt:lpstr>Central Doctrines</vt:lpstr>
      <vt:lpstr>Central Doctrines</vt:lpstr>
      <vt:lpstr>Yoga</vt:lpstr>
      <vt:lpstr>Yoga</vt:lpstr>
      <vt:lpstr>Yoga</vt:lpstr>
      <vt:lpstr>Yoga</vt:lpstr>
      <vt:lpstr>Yoga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2013-08-11T01:55:28Z</dcterms:created>
  <dcterms:modified xsi:type="dcterms:W3CDTF">2013-09-09T03:05:19Z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TC034606169991</vt:lpwstr>
  </property>
</Properties>
</file>