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28"/>
  </p:notesMasterIdLst>
  <p:handoutMasterIdLst>
    <p:handoutMasterId r:id="rId29"/>
  </p:handoutMasterIdLst>
  <p:sldIdLst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6" r:id="rId13"/>
    <p:sldId id="283" r:id="rId14"/>
    <p:sldId id="284" r:id="rId15"/>
    <p:sldId id="285" r:id="rId16"/>
    <p:sldId id="287" r:id="rId17"/>
    <p:sldId id="288" r:id="rId18"/>
    <p:sldId id="289" r:id="rId19"/>
    <p:sldId id="286" r:id="rId20"/>
    <p:sldId id="277" r:id="rId21"/>
    <p:sldId id="278" r:id="rId22"/>
    <p:sldId id="279" r:id="rId23"/>
    <p:sldId id="280" r:id="rId24"/>
    <p:sldId id="281" r:id="rId25"/>
    <p:sldId id="282" r:id="rId26"/>
    <p:sldId id="29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342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34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9BDA-BD19-4064-BF2C-14D89FF3C190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28E8E-C91D-44A0-93D6-1E4294D2C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0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DF147-A9B1-468D-860B-052CCDB90DB6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8310F-3F7A-4A9C-892D-242CD6C38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54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8310F-3F7A-4A9C-892D-242CD6C380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0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C3B0C-DDAB-42F4-8C24-B1FE6CABC65D}" type="datetime1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3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C6A-E15D-42F1-AAF6-839123805FBB}" type="datetime1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4DB9-A473-442C-B086-D1F93506A4BE}" type="datetime1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9991-E95B-472C-BB57-B5B9032A924B}" type="datetime1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26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7AFD-ABC7-4364-90EF-95B15C8A323B}" type="datetime1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4589463"/>
            <a:ext cx="10128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709738"/>
            <a:ext cx="1012825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7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AE068-E05A-439C-97F8-45AC8119FCD5}" type="datetime1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5111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4296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825" y="365125"/>
            <a:ext cx="10134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03B3-DEE5-43F8-925B-912AA65DCD81}" type="datetime1">
              <a:rPr lang="en-US" smtClean="0"/>
              <a:t>12/16/2013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9832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9832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4454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4454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454" y="274638"/>
            <a:ext cx="1012299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5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90C9F-8B7D-49D2-9820-A92EA66BAD43}" type="datetime1">
              <a:rPr lang="en-US" smtClean="0"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4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059C-4DF7-43AB-9953-A9E9C32BDFAB}" type="datetime1">
              <a:rPr lang="en-US" smtClean="0"/>
              <a:t>12/16/2013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3EC7-B7A8-467B-A043-A6BA6621D453}" type="datetime1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1619" y="987425"/>
            <a:ext cx="59436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913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13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6EBB-3674-4C80-A7FF-3B979F5315DA}" type="datetime1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96249" y="987425"/>
            <a:ext cx="59436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2767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767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3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248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79F0484A-F300-4B64-A3A1-4509DE43DA60}" type="datetime1">
              <a:rPr lang="en-US" smtClean="0"/>
              <a:t>12/16/2013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7644" y="6356350"/>
            <a:ext cx="5926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85938" y="6356350"/>
            <a:ext cx="767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842422B5-12DA-40CC-AE4D-EB9F47245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825625"/>
            <a:ext cx="10134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365125"/>
            <a:ext cx="10134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9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cap="none" spc="0">
          <a:ln w="0">
            <a:solidFill>
              <a:schemeClr val="accent1">
                <a:lumMod val="75000"/>
              </a:schemeClr>
            </a:solidFill>
          </a:ln>
          <a:solidFill>
            <a:schemeClr val="accent6"/>
          </a:solidFill>
          <a:effectLst>
            <a:outerShdw blurRad="38100" dist="25400" dir="5400000" algn="ctr" rotWithShape="0">
              <a:srgbClr val="6E747A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4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0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0" pos="768" userDrawn="1">
          <p15:clr>
            <a:srgbClr val="F26B43"/>
          </p15:clr>
        </p15:guide>
        <p15:guide id="0" pos="7152" userDrawn="1">
          <p15:clr>
            <a:srgbClr val="F26B43"/>
          </p15:clr>
        </p15:guide>
        <p15:guide id="1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gif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 trans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87" y="428972"/>
            <a:ext cx="5044360" cy="207616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3867" y="6367009"/>
            <a:ext cx="7379436" cy="490991"/>
          </a:xfrm>
        </p:spPr>
        <p:txBody>
          <a:bodyPr>
            <a:noAutofit/>
          </a:bodyPr>
          <a:lstStyle/>
          <a:p>
            <a:pPr algn="l"/>
            <a:r>
              <a:rPr lang="en-US" sz="2500" dirty="0" smtClean="0"/>
              <a:t>Global University of Theological Studies</a:t>
            </a:r>
            <a:endParaRPr lang="en-US" sz="25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4214" y="421592"/>
            <a:ext cx="8913542" cy="1164771"/>
          </a:xfrm>
        </p:spPr>
        <p:txBody>
          <a:bodyPr>
            <a:noAutofit/>
          </a:bodyPr>
          <a:lstStyle/>
          <a:p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Major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World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Religions</a:t>
            </a:r>
            <a:endParaRPr lang="en-US" spc="300" dirty="0">
              <a:ln w="0">
                <a:solidFill>
                  <a:schemeClr val="accent1">
                    <a:lumMod val="75000"/>
                    <a:alpha val="68000"/>
                  </a:schemeClr>
                </a:solidFill>
              </a:ln>
              <a:solidFill>
                <a:schemeClr val="bg1"/>
              </a:solidFill>
              <a:effectLst>
                <a:glow rad="50800">
                  <a:schemeClr val="accent1">
                    <a:lumMod val="40000"/>
                    <a:lumOff val="6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79265" y="3019010"/>
            <a:ext cx="5199311" cy="824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Judaism</a:t>
            </a:r>
          </a:p>
        </p:txBody>
      </p:sp>
      <p:pic>
        <p:nvPicPr>
          <p:cNvPr id="1028" name="Picture 4" descr="http://upload.wikimedia.org/wikipedia/commons/thumb/d/df/Dharma_Wheel.svg/170px-Dharma_Wheel.svg.png"/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78" y="240631"/>
            <a:ext cx="1950974" cy="19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0.tqn.com/d/christianity/1/0/c/2/Christian_Cross.png"/>
          <p:cNvPicPr>
            <a:picLocks noChangeAspect="1" noChangeArrowheads="1"/>
          </p:cNvPicPr>
          <p:nvPr/>
        </p:nvPicPr>
        <p:blipFill rotWithShape="1">
          <a:blip r:embed="rId7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67" r="28548" b="57097"/>
          <a:stretch/>
        </p:blipFill>
        <p:spPr bwMode="auto">
          <a:xfrm>
            <a:off x="2383968" y="2000292"/>
            <a:ext cx="1839685" cy="244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biLevel thresh="75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63" y="2499928"/>
            <a:ext cx="1905000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80" y="4628440"/>
            <a:ext cx="1763509" cy="17635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5" y="4658407"/>
            <a:ext cx="2034948" cy="203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61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In partial obedience, Abram left Ur with his father </a:t>
            </a:r>
            <a:r>
              <a:rPr lang="en-US" dirty="0" err="1"/>
              <a:t>Terah</a:t>
            </a:r>
            <a:r>
              <a:rPr lang="en-US" dirty="0"/>
              <a:t>, brother </a:t>
            </a:r>
            <a:r>
              <a:rPr lang="en-US" dirty="0" err="1"/>
              <a:t>Nahor</a:t>
            </a:r>
            <a:r>
              <a:rPr lang="en-US" dirty="0" smtClean="0"/>
              <a:t>, nephew Lot, </a:t>
            </a:r>
            <a:r>
              <a:rPr lang="en-US" dirty="0"/>
              <a:t>their </a:t>
            </a:r>
            <a:r>
              <a:rPr lang="en-US" dirty="0" smtClean="0"/>
              <a:t>families, </a:t>
            </a:r>
            <a:r>
              <a:rPr lang="en-US" dirty="0"/>
              <a:t>and settled in Haran.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6146" name="Picture 2" descr="http://passagebreakbyjerry.files.wordpress.com/2013/07/91831-050-e1d8edf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818" y="2413806"/>
            <a:ext cx="4422774" cy="35520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rest of </a:t>
            </a:r>
            <a:r>
              <a:rPr lang="en-US" dirty="0"/>
              <a:t>Genesis describes </a:t>
            </a:r>
            <a:r>
              <a:rPr lang="en-US" dirty="0" smtClean="0"/>
              <a:t>the </a:t>
            </a:r>
            <a:r>
              <a:rPr lang="en-US" dirty="0"/>
              <a:t>lives </a:t>
            </a:r>
            <a:r>
              <a:rPr lang="en-US" dirty="0" smtClean="0"/>
              <a:t>of Abraham</a:t>
            </a:r>
            <a:r>
              <a:rPr lang="en-US" dirty="0"/>
              <a:t>, his son Isaac, Isaac’s son Jacob; and Jacob’s twelve </a:t>
            </a:r>
            <a:r>
              <a:rPr lang="en-US" dirty="0" smtClean="0"/>
              <a:t>sons. </a:t>
            </a:r>
          </a:p>
          <a:p>
            <a:endParaRPr lang="en-US" dirty="0"/>
          </a:p>
          <a:p>
            <a:r>
              <a:rPr lang="en-US" dirty="0" smtClean="0"/>
              <a:t>Exodus tells the story of                                                                 Moses</a:t>
            </a:r>
            <a:r>
              <a:rPr lang="en-US" dirty="0"/>
              <a:t>’ leading the </a:t>
            </a:r>
            <a:r>
              <a:rPr lang="en-US" dirty="0" smtClean="0"/>
              <a:t>                                                               Israelites </a:t>
            </a:r>
            <a:r>
              <a:rPr lang="en-US" dirty="0"/>
              <a:t>out of </a:t>
            </a:r>
            <a:r>
              <a:rPr lang="en-US" dirty="0" smtClean="0"/>
              <a:t>Egypt </a:t>
            </a:r>
            <a:r>
              <a:rPr lang="en-US" dirty="0"/>
              <a:t>to </a:t>
            </a:r>
            <a:r>
              <a:rPr lang="en-US" dirty="0" smtClean="0"/>
              <a:t>                                                                       the </a:t>
            </a:r>
            <a:r>
              <a:rPr lang="en-US" dirty="0"/>
              <a:t>Promised Land of </a:t>
            </a:r>
            <a:r>
              <a:rPr lang="en-US" dirty="0" smtClean="0"/>
              <a:t>                                                           Canaan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7170" name="Picture 2" descr="http://christinthecity.files.wordpress.com/2012/01/exodus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278" y="2583706"/>
            <a:ext cx="5219249" cy="32620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52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 smtClean="0"/>
              <a:t>While wandering </a:t>
            </a:r>
            <a:r>
              <a:rPr lang="en-US" dirty="0"/>
              <a:t>in the wilderness, God gave Moses the Law, which </a:t>
            </a:r>
            <a:r>
              <a:rPr lang="en-US" dirty="0" smtClean="0"/>
              <a:t>governs </a:t>
            </a:r>
            <a:r>
              <a:rPr lang="en-US" dirty="0"/>
              <a:t>every aspect of Israelite life.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After </a:t>
            </a:r>
            <a:r>
              <a:rPr lang="en-US" dirty="0"/>
              <a:t>forty years </a:t>
            </a:r>
            <a:r>
              <a:rPr lang="en-US" dirty="0" smtClean="0"/>
              <a:t>in the </a:t>
            </a:r>
            <a:r>
              <a:rPr lang="en-US" dirty="0"/>
              <a:t>wilderness, Joshua led the tribes into the Promised Land, </a:t>
            </a:r>
            <a:r>
              <a:rPr lang="en-US" dirty="0" smtClean="0"/>
              <a:t>after a </a:t>
            </a:r>
            <a:r>
              <a:rPr lang="en-US" dirty="0"/>
              <a:t>series of military battles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8194" name="Picture 2" descr="http://sankofaonline.com/wp-content/uploads/2013/04/Charlton-Heston-as-Moses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416" y="2315240"/>
            <a:ext cx="4239733" cy="25438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sz="1400" dirty="0" smtClean="0"/>
          </a:p>
          <a:p>
            <a:r>
              <a:rPr lang="en-US" dirty="0" smtClean="0"/>
              <a:t>The </a:t>
            </a:r>
            <a:r>
              <a:rPr lang="en-US" dirty="0"/>
              <a:t>twelve tribes of Israel became a nation under the prophet </a:t>
            </a:r>
            <a:r>
              <a:rPr lang="en-US" dirty="0" smtClean="0"/>
              <a:t>Samuel.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9218" name="Picture 2" descr="http://1.bp.blogspot.com/-_TatG6rpgoo/UP7PlHCgfEI/AAAAAAAABtY/Ivxm8kSSQPI/s1070/SAMHEADER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6"/>
          <a:stretch/>
        </p:blipFill>
        <p:spPr bwMode="auto">
          <a:xfrm>
            <a:off x="2381693" y="2979699"/>
            <a:ext cx="8497259" cy="2590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18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418035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When the people demanded </a:t>
            </a:r>
            <a:r>
              <a:rPr lang="en-US" dirty="0" smtClean="0"/>
              <a:t>a king                                        God </a:t>
            </a:r>
            <a:r>
              <a:rPr lang="en-US" dirty="0"/>
              <a:t>chose </a:t>
            </a:r>
            <a:r>
              <a:rPr lang="en-US" dirty="0" smtClean="0"/>
              <a:t>Saul. </a:t>
            </a:r>
          </a:p>
          <a:p>
            <a:endParaRPr lang="en-US" dirty="0"/>
          </a:p>
          <a:p>
            <a:r>
              <a:rPr lang="en-US" dirty="0" smtClean="0"/>
              <a:t>He </a:t>
            </a:r>
            <a:r>
              <a:rPr lang="en-US" dirty="0"/>
              <a:t>was followed by David, the </a:t>
            </a:r>
            <a:r>
              <a:rPr lang="en-US" dirty="0" smtClean="0"/>
              <a:t>                                                  psalm-writing </a:t>
            </a:r>
            <a:r>
              <a:rPr lang="en-US" dirty="0"/>
              <a:t>shepherd boy who </a:t>
            </a:r>
            <a:r>
              <a:rPr lang="en-US" dirty="0" smtClean="0"/>
              <a:t>                                               killed </a:t>
            </a:r>
            <a:r>
              <a:rPr lang="en-US" dirty="0"/>
              <a:t>the giant </a:t>
            </a:r>
            <a:r>
              <a:rPr lang="en-US" dirty="0" smtClean="0"/>
              <a:t>Goliath. </a:t>
            </a:r>
          </a:p>
          <a:p>
            <a:endParaRPr lang="en-US" dirty="0"/>
          </a:p>
          <a:p>
            <a:r>
              <a:rPr lang="en-US" dirty="0" smtClean="0"/>
              <a:t>Then came Solomon, the </a:t>
            </a:r>
            <a:r>
              <a:rPr lang="en-US" dirty="0"/>
              <a:t>wisest </a:t>
            </a:r>
            <a:r>
              <a:rPr lang="en-US" dirty="0" smtClean="0"/>
              <a:t>                                         man </a:t>
            </a:r>
            <a:r>
              <a:rPr lang="en-US" dirty="0"/>
              <a:t>on </a:t>
            </a:r>
            <a:r>
              <a:rPr lang="en-US" dirty="0" smtClean="0"/>
              <a:t>earth, who </a:t>
            </a:r>
            <a:r>
              <a:rPr lang="en-US" dirty="0"/>
              <a:t>built </a:t>
            </a:r>
            <a:r>
              <a:rPr lang="en-US" dirty="0" smtClean="0"/>
              <a:t>the </a:t>
            </a:r>
            <a:r>
              <a:rPr lang="en-US" dirty="0"/>
              <a:t>first </a:t>
            </a:r>
            <a:r>
              <a:rPr lang="en-US" dirty="0" smtClean="0"/>
              <a:t>                                        Temple </a:t>
            </a:r>
            <a:r>
              <a:rPr lang="en-US" dirty="0"/>
              <a:t>in Jerusalem.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42" name="Picture 2" descr="http://godcenteredmom.files.wordpress.com/2011/08/kingsaulbiblesto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9128">
            <a:off x="8908365" y="537601"/>
            <a:ext cx="2584706" cy="27662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i3.squidoocdn.com/resize/squidoo_images/-1/lens17846662_1302723805king-david.jp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0085">
            <a:off x="7657181" y="2020173"/>
            <a:ext cx="1932423" cy="30145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1.bp.blogspot.com/_QVtPk6brgO4/TC5F0Q1DnjI/AAAAAAAABAI/tOWN5rVz8n4/s1600/Tissot_The_Wisdom_of_Solom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697823" y="4051680"/>
            <a:ext cx="2967315" cy="21364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08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pPr lvl="7"/>
            <a:endParaRPr lang="en-US" sz="400" dirty="0" smtClean="0"/>
          </a:p>
          <a:p>
            <a:pPr lvl="7"/>
            <a:r>
              <a:rPr lang="en-US" sz="2800" dirty="0" smtClean="0"/>
              <a:t>Shortly </a:t>
            </a:r>
            <a:r>
              <a:rPr lang="en-US" sz="2800" dirty="0"/>
              <a:t>after Solomon’s son </a:t>
            </a:r>
            <a:r>
              <a:rPr lang="en-US" sz="2800" dirty="0" err="1"/>
              <a:t>Rehoboam</a:t>
            </a:r>
            <a:r>
              <a:rPr lang="en-US" sz="2800" dirty="0"/>
              <a:t> ascended to the throne, </a:t>
            </a:r>
            <a:r>
              <a:rPr lang="en-US" sz="2800" dirty="0" smtClean="0"/>
              <a:t>the kingdom </a:t>
            </a:r>
            <a:r>
              <a:rPr lang="en-US" sz="2800" dirty="0"/>
              <a:t>split into the northern kingdom of Israel and the southern kingdom </a:t>
            </a:r>
            <a:r>
              <a:rPr lang="en-US" sz="2800" dirty="0" smtClean="0"/>
              <a:t>of Judah</a:t>
            </a:r>
            <a:r>
              <a:rPr lang="en-US" dirty="0"/>
              <a:t>.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1266" name="Picture 2" descr="http://www.jewishvirtuallibrary.org/images/kingdoms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2" t="1373" r="3041" b="8436"/>
          <a:stretch/>
        </p:blipFill>
        <p:spPr bwMode="auto">
          <a:xfrm rot="21394131">
            <a:off x="1775636" y="1392865"/>
            <a:ext cx="2601501" cy="44018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37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While Judah had a few godly kings, pagan tyrants ruled Israel and </a:t>
            </a:r>
            <a:r>
              <a:rPr lang="en-US" dirty="0" smtClean="0"/>
              <a:t>idolatry flourished </a:t>
            </a:r>
            <a:r>
              <a:rPr lang="en-US" dirty="0"/>
              <a:t>throughout the nation.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600" dirty="0"/>
          </a:p>
          <a:p>
            <a:r>
              <a:rPr lang="en-US" dirty="0" smtClean="0"/>
              <a:t>Israel </a:t>
            </a:r>
            <a:r>
              <a:rPr lang="en-US" dirty="0"/>
              <a:t>fell to Assyria in 722 BC. </a:t>
            </a:r>
            <a:endParaRPr lang="en-US" dirty="0" smtClean="0"/>
          </a:p>
          <a:p>
            <a:endParaRPr lang="en-US" dirty="0" smtClean="0"/>
          </a:p>
          <a:p>
            <a:endParaRPr lang="en-US" sz="1600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Babylonian king Nebuchadnezzar attacked Judah in 605 BC and took </a:t>
            </a:r>
            <a:r>
              <a:rPr lang="en-US" dirty="0" smtClean="0"/>
              <a:t>captives to Babylon.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2290" name="Picture 2" descr="http://www.cblibrary.net/maps/18exil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" t="2563" r="6244" b="1"/>
          <a:stretch/>
        </p:blipFill>
        <p:spPr bwMode="auto">
          <a:xfrm>
            <a:off x="7187607" y="2281376"/>
            <a:ext cx="3955313" cy="28328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25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The Babylonians conquered Jerusalem in 597 BC and took </a:t>
            </a:r>
            <a:r>
              <a:rPr lang="en-US" dirty="0" err="1"/>
              <a:t>Jehoiakim</a:t>
            </a:r>
            <a:r>
              <a:rPr lang="en-US" dirty="0"/>
              <a:t> and the most distinguished men of the </a:t>
            </a:r>
            <a:r>
              <a:rPr lang="en-US" dirty="0" smtClean="0"/>
              <a:t>land captive. </a:t>
            </a:r>
          </a:p>
          <a:p>
            <a:endParaRPr lang="en-US" sz="2400" dirty="0"/>
          </a:p>
          <a:p>
            <a:r>
              <a:rPr lang="en-US" dirty="0" smtClean="0"/>
              <a:t>Later, </a:t>
            </a:r>
            <a:r>
              <a:rPr lang="en-US" dirty="0"/>
              <a:t>Babylonian troops returned to Jerusalem and destroyed the city and </a:t>
            </a:r>
            <a:r>
              <a:rPr lang="en-US" dirty="0" smtClean="0"/>
              <a:t>Temple.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3314" name="Picture 2" descr="http://www.gojerusalem.com/_media/userfiles/2/1147/30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580" y="3996845"/>
            <a:ext cx="3762375" cy="21812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32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r>
              <a:rPr lang="en-US" dirty="0" smtClean="0"/>
              <a:t>Cyrus </a:t>
            </a:r>
            <a:r>
              <a:rPr lang="en-US" dirty="0"/>
              <a:t>the Great, king of Persia, </a:t>
            </a:r>
            <a:r>
              <a:rPr lang="en-US" dirty="0" smtClean="0"/>
              <a:t>                                            allowed </a:t>
            </a:r>
            <a:r>
              <a:rPr lang="en-US" dirty="0"/>
              <a:t>some Jews to return to </a:t>
            </a:r>
            <a:r>
              <a:rPr lang="en-US" dirty="0" smtClean="0"/>
              <a:t>                                                Jerusalem and </a:t>
            </a:r>
            <a:r>
              <a:rPr lang="en-US" dirty="0"/>
              <a:t>rebuild the </a:t>
            </a:r>
            <a:r>
              <a:rPr lang="en-US" dirty="0" smtClean="0"/>
              <a:t>                                             Temple </a:t>
            </a:r>
            <a:r>
              <a:rPr lang="en-US" dirty="0"/>
              <a:t>in 538 BC.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</a:t>
            </a:r>
            <a:r>
              <a:rPr lang="en-US" dirty="0"/>
              <a:t>ended the seventy years of </a:t>
            </a:r>
            <a:r>
              <a:rPr lang="en-US" dirty="0" smtClean="0"/>
              <a:t>                                          captivity.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4338" name="Picture 2" descr="http://www.humanrights.com/sites/default/files/cyrus-the-gre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368" y="1058752"/>
            <a:ext cx="4018630" cy="48210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71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Alexander the Great invaded the area in 332 BC.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From </a:t>
            </a:r>
            <a:r>
              <a:rPr lang="en-US" dirty="0"/>
              <a:t>circa 300 to 63 BC, Greek became the language of commerce, </a:t>
            </a:r>
            <a:r>
              <a:rPr lang="en-US" dirty="0" smtClean="0"/>
              <a:t>having </a:t>
            </a:r>
            <a:r>
              <a:rPr lang="en-US" dirty="0"/>
              <a:t>a major influence on Judaism.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</a:t>
            </a:r>
            <a:r>
              <a:rPr lang="en-US" dirty="0"/>
              <a:t>63 BC, the Roman Empire took </a:t>
            </a:r>
            <a:r>
              <a:rPr lang="en-US" dirty="0" smtClean="0"/>
              <a:t>                                              control </a:t>
            </a:r>
            <a:r>
              <a:rPr lang="en-US" dirty="0"/>
              <a:t>of Judea and Israel.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5362" name="Picture 2" descr="http://azizonomics.files.wordpress.com/2011/10/13602_fall_of_the_roman_empire_screen_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573">
            <a:off x="7527851" y="3365784"/>
            <a:ext cx="4046205" cy="26947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63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i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“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Now the LORD had said unto Abram, Get thee out of thy country,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and from 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thy kindred, and from thy father’s house, unto a land that I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will </a:t>
            </a:r>
            <a:r>
              <a:rPr lang="en-US" i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shew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thee: and I will make of thee a great nation, and I will bless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thee, and 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make thy name great; and thou shalt be a blessing: and I will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bless them 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that bless thee, and curse him that </a:t>
            </a:r>
            <a:r>
              <a:rPr lang="en-US" i="1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curseth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thee: and in thee shall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all families 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of the earth be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blessed.” 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(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Genesis 12:1-3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Introduction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</p:spTree>
    <p:extLst>
      <p:ext uri="{BB962C8B-B14F-4D97-AF65-F5344CB8AC3E}">
        <p14:creationId xmlns:p14="http://schemas.microsoft.com/office/powerpoint/2010/main" val="345929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Through the succeeding centuries, Jews throughout the world </a:t>
            </a:r>
            <a:r>
              <a:rPr lang="en-US" dirty="0" smtClean="0"/>
              <a:t>have suffered </a:t>
            </a:r>
            <a:r>
              <a:rPr lang="en-US" dirty="0"/>
              <a:t>extreme persecution.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6386" name="Picture 2" descr="http://upload.wikimedia.org/wikipedia/commons/7/73/Jean-L%C3%A9on_G%C3%A9r%C3%B4me_-_The_Christian_Martyrs'_Last_Prayer_-_Walters_371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474" y="2397648"/>
            <a:ext cx="6157789" cy="35920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9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They have been exiled, crowded into ghettos, and executed.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7410" name="Picture 2" descr="http://ww2today.com/wp-content/uploads/2009/11/Bundesarchiv_Bild_121-0276_Warschau_zerst%C3%B6rte_Geb%C3%A4ud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0"/>
          <a:stretch/>
        </p:blipFill>
        <p:spPr bwMode="auto">
          <a:xfrm>
            <a:off x="8260630" y="2041453"/>
            <a:ext cx="3222538" cy="3955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musicinisrael.files.wordpress.com/2013/09/map-of-jewish-diaspo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841" y="2578803"/>
            <a:ext cx="5954233" cy="33769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69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The persecution reached its zenith under the Nazis during World War II.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Six </a:t>
            </a:r>
            <a:r>
              <a:rPr lang="en-US" dirty="0"/>
              <a:t>million Jews were exterminated in the many concentration camps.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8434" name="Picture 2" descr="http://upload.wikimedia.org/wikipedia/commons/3/32/PLASZOW-German_concentration_camp_near_Krakow_P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548" y="2131863"/>
            <a:ext cx="4822289" cy="26741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50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2400" dirty="0"/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1948 Jews in Palestine declared Israel to be an independent nation.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They </a:t>
            </a:r>
            <a:r>
              <a:rPr lang="en-US" dirty="0"/>
              <a:t>have fought several wars since then to protect their freedom.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Historic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9458" name="Picture 2" descr="http://jdayhistory.weebly.com/uploads/8/9/5/0/8950306/497458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916" y="1263000"/>
            <a:ext cx="3285091" cy="21763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12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449934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 smtClean="0"/>
              <a:t>Judaism </a:t>
            </a:r>
            <a:r>
              <a:rPr lang="en-US" dirty="0"/>
              <a:t>does not have a lot of abstract </a:t>
            </a:r>
            <a:r>
              <a:rPr lang="en-US" dirty="0" smtClean="0"/>
              <a:t>concepts.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Instead </a:t>
            </a:r>
            <a:r>
              <a:rPr lang="en-US" dirty="0"/>
              <a:t>Judaism has general concepts regarding </a:t>
            </a:r>
            <a:r>
              <a:rPr lang="en-US" dirty="0" smtClean="0"/>
              <a:t>the </a:t>
            </a:r>
            <a:r>
              <a:rPr lang="en-US" dirty="0"/>
              <a:t>nature </a:t>
            </a:r>
            <a:r>
              <a:rPr lang="en-US" dirty="0" smtClean="0"/>
              <a:t>of God</a:t>
            </a:r>
            <a:r>
              <a:rPr lang="en-US" dirty="0"/>
              <a:t>, man, universe, life, and </a:t>
            </a:r>
            <a:r>
              <a:rPr lang="en-US" dirty="0" smtClean="0"/>
              <a:t>afterlife, etc…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These </a:t>
            </a:r>
            <a:r>
              <a:rPr lang="en-US" dirty="0"/>
              <a:t>concepts allow for a wide </a:t>
            </a:r>
            <a:r>
              <a:rPr lang="en-US" dirty="0" smtClean="0"/>
              <a:t>spectrum of </a:t>
            </a:r>
            <a:r>
              <a:rPr lang="en-US" dirty="0"/>
              <a:t>personal opinion.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Jewish Beliefs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</p:spTree>
    <p:extLst>
      <p:ext uri="{BB962C8B-B14F-4D97-AF65-F5344CB8AC3E}">
        <p14:creationId xmlns:p14="http://schemas.microsoft.com/office/powerpoint/2010/main" val="316324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Instead of focusing on theological concepts, Judaism centers </a:t>
            </a:r>
            <a:r>
              <a:rPr lang="en-US" dirty="0" smtClean="0"/>
              <a:t>on relationships</a:t>
            </a:r>
            <a:r>
              <a:rPr lang="en-US" dirty="0"/>
              <a:t>, such as</a:t>
            </a:r>
            <a:r>
              <a:rPr lang="en-US" dirty="0" smtClean="0"/>
              <a:t>:</a:t>
            </a:r>
          </a:p>
          <a:p>
            <a:endParaRPr lang="en-US" sz="1000" dirty="0"/>
          </a:p>
          <a:p>
            <a:pPr lvl="1"/>
            <a:r>
              <a:rPr lang="en-US" dirty="0" smtClean="0"/>
              <a:t>Between </a:t>
            </a:r>
            <a:r>
              <a:rPr lang="en-US" dirty="0"/>
              <a:t>God and </a:t>
            </a:r>
            <a:r>
              <a:rPr lang="en-US" dirty="0" smtClean="0"/>
              <a:t>mankind</a:t>
            </a:r>
          </a:p>
          <a:p>
            <a:pPr lvl="1"/>
            <a:endParaRPr lang="en-US" sz="600" dirty="0"/>
          </a:p>
          <a:p>
            <a:pPr lvl="1"/>
            <a:r>
              <a:rPr lang="en-US" dirty="0" smtClean="0"/>
              <a:t>Between </a:t>
            </a:r>
            <a:r>
              <a:rPr lang="en-US" dirty="0"/>
              <a:t>God and the Jewish </a:t>
            </a:r>
            <a:r>
              <a:rPr lang="en-US" dirty="0" smtClean="0"/>
              <a:t>people</a:t>
            </a:r>
          </a:p>
          <a:p>
            <a:pPr lvl="1"/>
            <a:endParaRPr lang="en-US" sz="600" dirty="0"/>
          </a:p>
          <a:p>
            <a:pPr lvl="1"/>
            <a:r>
              <a:rPr lang="en-US" dirty="0" smtClean="0"/>
              <a:t>Between </a:t>
            </a:r>
            <a:r>
              <a:rPr lang="en-US" dirty="0"/>
              <a:t>one another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Jewish Beliefs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482" name="Picture 2" descr="http://www.webseoanalytics.com/blog/wp-content/uploads/2010/07/online-relationshi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9790">
            <a:off x="7131466" y="3293082"/>
            <a:ext cx="4437494" cy="28058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29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Jehovah God’s covenant with Abraham, as cited in Genesis 12:1-3, is </a:t>
            </a:r>
            <a:r>
              <a:rPr lang="en-US" dirty="0" smtClean="0"/>
              <a:t>the foundation </a:t>
            </a:r>
            <a:r>
              <a:rPr lang="en-US" dirty="0"/>
              <a:t>of Judaism, the world’s most ancient monotheistic religion.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Introduction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6" name="Picture 2" descr="http://3.bp.blogspot.com/_I2MUHK9EiSs/TEZM6C5CDtI/AAAAAAAAANU/jEvM_RtuK_g/s1600/abraham-sta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388" y="2775371"/>
            <a:ext cx="4260629" cy="31954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4953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gci.org/files/etwog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390" y="3830006"/>
            <a:ext cx="3087494" cy="23156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Jehovah later reaffirmed the Abrahamic Covenant with Abraham’s son Isaac; Isaac’s son Jacob, also known as Israel; Jacob’s twelve sons; and their descendants.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Introduction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52" name="Picture 4" descr="http://bibledaily.files.wordpress.com/2011/01/abraham_isaac_1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5"/>
          <a:stretch/>
        </p:blipFill>
        <p:spPr bwMode="auto">
          <a:xfrm>
            <a:off x="1625396" y="2743192"/>
            <a:ext cx="2691423" cy="29759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56" name="Picture 8" descr="http://www.lds.org/scriptures/bc/scriptures/ot/gen/49/images/012-012-jacob-blessing-his-sons-full.jpg?download=tru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" t="2175" r="1675" b="2280"/>
          <a:stretch/>
        </p:blipFill>
        <p:spPr bwMode="auto">
          <a:xfrm>
            <a:off x="8060756" y="3214636"/>
            <a:ext cx="3530287" cy="22541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4818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US" sz="2800" dirty="0" smtClean="0"/>
          </a:p>
          <a:p>
            <a:pPr marL="457200" lvl="1" indent="0">
              <a:buNone/>
            </a:pPr>
            <a:r>
              <a:rPr lang="en-US" sz="2800" dirty="0" smtClean="0"/>
              <a:t>Founder </a:t>
            </a:r>
            <a:r>
              <a:rPr lang="en-US" sz="2800" dirty="0" smtClean="0"/>
              <a:t>- </a:t>
            </a:r>
            <a:r>
              <a:rPr lang="en-US" sz="2800" dirty="0" smtClean="0"/>
              <a:t>Abraham</a:t>
            </a:r>
            <a:endParaRPr lang="en-US" sz="2800" dirty="0" smtClean="0"/>
          </a:p>
          <a:p>
            <a:pPr marL="457200" lvl="1" indent="0">
              <a:buNone/>
            </a:pPr>
            <a:endParaRPr lang="en-US" sz="2800" dirty="0" smtClean="0"/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sz="2800" dirty="0"/>
              <a:t>Date of founding </a:t>
            </a:r>
            <a:r>
              <a:rPr lang="en-US" sz="2800" dirty="0" smtClean="0"/>
              <a:t>- c</a:t>
            </a:r>
            <a:r>
              <a:rPr lang="en-US" sz="2800" dirty="0"/>
              <a:t>. </a:t>
            </a:r>
            <a:r>
              <a:rPr lang="en-US" sz="2800" dirty="0" smtClean="0"/>
              <a:t>2000</a:t>
            </a:r>
            <a:r>
              <a:rPr lang="en-US" sz="2800" dirty="0" smtClean="0"/>
              <a:t> </a:t>
            </a:r>
            <a:r>
              <a:rPr lang="en-US" sz="2800" dirty="0" smtClean="0"/>
              <a:t>BC</a:t>
            </a:r>
          </a:p>
          <a:p>
            <a:pPr marL="457200" lvl="1" indent="0">
              <a:buNone/>
            </a:pPr>
            <a:endParaRPr lang="en-US" sz="2800" dirty="0" smtClean="0"/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sz="2800" dirty="0"/>
              <a:t>Worldwide adherents </a:t>
            </a:r>
            <a:r>
              <a:rPr lang="en-US" sz="2800" dirty="0" smtClean="0"/>
              <a:t>- </a:t>
            </a:r>
            <a:r>
              <a:rPr lang="en-US" sz="2800" dirty="0"/>
              <a:t>13,191,500</a:t>
            </a:r>
            <a:endParaRPr lang="en-US" sz="2800" dirty="0" smtClean="0"/>
          </a:p>
          <a:p>
            <a:pPr marL="457200" lvl="1" indent="0">
              <a:buNone/>
            </a:pPr>
            <a:endParaRPr lang="en-US" sz="28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8" name="Picture 4" descr="http://dvaa.org/Photos/PotM/2010-04-DenebRegion_Gar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5503">
            <a:off x="7027759" y="622898"/>
            <a:ext cx="4298792" cy="28647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-TDeRS_xDWWs/Tmw14RB2gDI/AAAAAAAAAAQ/juVZybMwHZQ/s320/35-Abrah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3039" flipH="1">
            <a:off x="8308012" y="3518726"/>
            <a:ext cx="3193863" cy="23953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35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View of </a:t>
            </a:r>
            <a:r>
              <a:rPr lang="en-US" dirty="0" smtClean="0"/>
              <a:t>God - Absolute </a:t>
            </a:r>
            <a:r>
              <a:rPr lang="en-US" dirty="0"/>
              <a:t>monotheism. Moses declared, </a:t>
            </a:r>
            <a:endParaRPr lang="en-US" dirty="0" smtClean="0"/>
          </a:p>
          <a:p>
            <a:pPr marL="0" indent="0" algn="ctr">
              <a:buNone/>
            </a:pP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“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Hear,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O Israel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: the L</a:t>
            </a:r>
            <a:r>
              <a:rPr lang="en-US" sz="16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ORD 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our God is one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L</a:t>
            </a:r>
            <a:r>
              <a:rPr lang="en-US" sz="1600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ORD.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”</a:t>
            </a:r>
            <a:r>
              <a:rPr 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(</a:t>
            </a:r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Deuteronomy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6:4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)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en-US" sz="2400" dirty="0" smtClean="0"/>
          </a:p>
          <a:p>
            <a:r>
              <a:rPr lang="en-US" dirty="0" smtClean="0"/>
              <a:t>Salvation - The </a:t>
            </a:r>
            <a:r>
              <a:rPr lang="en-US" dirty="0"/>
              <a:t>Jewish concept sees salvation in </a:t>
            </a:r>
            <a:r>
              <a:rPr lang="en-US" dirty="0" smtClean="0"/>
              <a:t>earthly, historical terms, on </a:t>
            </a:r>
            <a:r>
              <a:rPr lang="en-US" dirty="0"/>
              <a:t>a </a:t>
            </a:r>
            <a:r>
              <a:rPr lang="en-US" dirty="0" smtClean="0"/>
              <a:t>national level </a:t>
            </a:r>
            <a:r>
              <a:rPr lang="en-US" dirty="0"/>
              <a:t>instead of individual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50" name="Picture 2" descr="http://www.sanfranciscosentinel.com/wp-content/uploads/2009/06/wailing-wall-jewish-st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2" r="9546"/>
          <a:stretch/>
        </p:blipFill>
        <p:spPr bwMode="auto">
          <a:xfrm>
            <a:off x="1605516" y="3733441"/>
            <a:ext cx="3104708" cy="2590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19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Soul - Every </a:t>
            </a:r>
            <a:r>
              <a:rPr lang="en-US" dirty="0"/>
              <a:t>person has an eternal soul that will be judged according to the law of God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Afterlife </a:t>
            </a:r>
            <a:r>
              <a:rPr lang="en-US" dirty="0" smtClean="0"/>
              <a:t>- Judaism </a:t>
            </a:r>
            <a:r>
              <a:rPr lang="en-US" dirty="0"/>
              <a:t>does believe in an afterlife, but it is not the primary focus of their religion and there is </a:t>
            </a:r>
            <a:r>
              <a:rPr lang="en-US" dirty="0" smtClean="0"/>
              <a:t>room </a:t>
            </a:r>
            <a:r>
              <a:rPr lang="en-US" dirty="0"/>
              <a:t>for personal opinion about the nature of the afterlife.</a:t>
            </a:r>
            <a:endParaRPr lang="en-US" sz="54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3074" name="Picture 2" descr="http://2.bp.blogspot.com/-WZFhU5q4D38/UKGNNcuwBPI/AAAAAAAAF5c/fxMrZSvW2Xw/s1600/soul+Relea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308" y="479314"/>
            <a:ext cx="2857500" cy="25336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87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Sacred </a:t>
            </a:r>
            <a:r>
              <a:rPr lang="en-US" dirty="0"/>
              <a:t>Writings - The twenty-four books </a:t>
            </a:r>
            <a:r>
              <a:rPr lang="en-US" dirty="0" smtClean="0"/>
              <a:t>                                        of </a:t>
            </a:r>
            <a:r>
              <a:rPr lang="en-US" dirty="0"/>
              <a:t>the Masoretic Text or </a:t>
            </a:r>
            <a:r>
              <a:rPr lang="en-US" dirty="0" err="1"/>
              <a:t>Tanakh</a:t>
            </a:r>
            <a:r>
              <a:rPr lang="en-US" dirty="0"/>
              <a:t> form the </a:t>
            </a:r>
            <a:r>
              <a:rPr lang="en-US" dirty="0" smtClean="0"/>
              <a:t>                                      Jewish </a:t>
            </a:r>
            <a:r>
              <a:rPr lang="en-US" dirty="0"/>
              <a:t>canon.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4098" name="Picture 2" descr="http://www.biblewheel.com/Canon/CanonCompare_33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935" y="367879"/>
            <a:ext cx="2646631" cy="5722447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b.vimeocdn.com/ts/135/642/135642559_6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565" y="3250372"/>
            <a:ext cx="4667324" cy="262537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09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Around 2000 BC, Jehovah God appeared to Abram and told him to </a:t>
            </a:r>
            <a:r>
              <a:rPr lang="en-US" dirty="0" smtClean="0"/>
              <a:t>leave his country, his people, </a:t>
            </a:r>
            <a:r>
              <a:rPr lang="en-US" dirty="0"/>
              <a:t>and to go to the land God would show him.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Histori</a:t>
            </a:r>
            <a:r>
              <a:rPr lang="en-US" sz="4800" dirty="0" smtClean="0"/>
              <a:t>c 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5124" name="Picture 4" descr="http://faithlighthouse.com/images/Abraham%201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4179">
            <a:off x="1763220" y="2764466"/>
            <a:ext cx="4119137" cy="33492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39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616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  <a:txDef>
      <a:spPr>
        <a:noFill/>
        <a:ln>
          <a:solidFill>
            <a:schemeClr val="accent4">
              <a:lumMod val="50000"/>
            </a:schemeClr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Whirligig design template" id="{C20C433A-93F8-478B-AC4D-DD4E52A28B92}" vid="{C901235C-D99E-4DA4-B3B6-5E8DC515C8A8}"/>
    </a:ext>
  </a:extLst>
</a:theme>
</file>

<file path=ppt/theme/theme2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F9C49E1-11F2-4EB9-9390-F2D155C1AA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TS103460616</Template>
  <TotalTime>0</TotalTime>
  <Words>977</Words>
  <Application>Microsoft Office PowerPoint</Application>
  <PresentationFormat>Custom</PresentationFormat>
  <Paragraphs>154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TS103460616</vt:lpstr>
      <vt:lpstr>Major World Religions</vt:lpstr>
      <vt:lpstr>Introduction</vt:lpstr>
      <vt:lpstr>Introduction</vt:lpstr>
      <vt:lpstr>Introduction</vt:lpstr>
      <vt:lpstr>Overview</vt:lpstr>
      <vt:lpstr>Overview</vt:lpstr>
      <vt:lpstr>Overview</vt:lpstr>
      <vt:lpstr>Overview</vt:lpstr>
      <vt:lpstr>Historic Overview</vt:lpstr>
      <vt:lpstr>Historic Overview</vt:lpstr>
      <vt:lpstr>Historic Overview</vt:lpstr>
      <vt:lpstr>Historic Overview</vt:lpstr>
      <vt:lpstr>Historic Overview</vt:lpstr>
      <vt:lpstr>Historic Overview</vt:lpstr>
      <vt:lpstr>Historic Overview</vt:lpstr>
      <vt:lpstr>Historic Overview</vt:lpstr>
      <vt:lpstr>Historic Overview</vt:lpstr>
      <vt:lpstr>Historic Overview</vt:lpstr>
      <vt:lpstr>Historic Overview</vt:lpstr>
      <vt:lpstr>Historic Overview</vt:lpstr>
      <vt:lpstr>Historic Overview</vt:lpstr>
      <vt:lpstr>Historic Overview</vt:lpstr>
      <vt:lpstr>Historic Overview</vt:lpstr>
      <vt:lpstr>Jewish Beliefs</vt:lpstr>
      <vt:lpstr>Jewish Beliefs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2013-08-11T01:55:28Z</dcterms:created>
  <dcterms:modified xsi:type="dcterms:W3CDTF">2013-12-17T02:36:23Z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TC034606169991</vt:lpwstr>
  </property>
</Properties>
</file>