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28"/>
  </p:notesMasterIdLst>
  <p:handoutMasterIdLst>
    <p:handoutMasterId r:id="rId29"/>
  </p:handout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83" r:id="rId14"/>
    <p:sldId id="284" r:id="rId15"/>
    <p:sldId id="285" r:id="rId16"/>
    <p:sldId id="287" r:id="rId17"/>
    <p:sldId id="288" r:id="rId18"/>
    <p:sldId id="289" r:id="rId19"/>
    <p:sldId id="286" r:id="rId20"/>
    <p:sldId id="277" r:id="rId21"/>
    <p:sldId id="278" r:id="rId22"/>
    <p:sldId id="279" r:id="rId23"/>
    <p:sldId id="280" r:id="rId24"/>
    <p:sldId id="281" r:id="rId25"/>
    <p:sldId id="282" r:id="rId26"/>
    <p:sldId id="29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342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BDA-BD19-4064-BF2C-14D89FF3C190}" type="datetimeFigureOut">
              <a:rPr lang="en-US" smtClean="0"/>
              <a:t>11/2/2013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8E8E-C91D-44A0-93D6-1E4294D2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47-A9B1-468D-860B-052CCDB90DB6}" type="datetimeFigureOut">
              <a:rPr lang="en-US" smtClean="0"/>
              <a:t>11/2/2013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8310F-3F7A-4A9C-892D-242CD6C38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8310F-3F7A-4A9C-892D-242CD6C380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3B0C-DDAB-42F4-8C24-B1FE6CABC65D}" type="datetime1">
              <a:rPr lang="en-US" smtClean="0"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C6A-E15D-42F1-AAF6-839123805FBB}" type="datetime1">
              <a:rPr lang="en-US" smtClean="0"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4DB9-A473-442C-B086-D1F93506A4BE}" type="datetime1">
              <a:rPr lang="en-US" smtClean="0"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9991-E95B-472C-BB57-B5B9032A924B}" type="datetime1">
              <a:rPr lang="en-US" smtClean="0"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7AFD-ABC7-4364-90EF-95B15C8A323B}" type="datetime1">
              <a:rPr lang="en-US" smtClean="0"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4589463"/>
            <a:ext cx="10128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09738"/>
            <a:ext cx="1012825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E068-E05A-439C-97F8-45AC8119FCD5}" type="datetime1">
              <a:rPr lang="en-US" smtClean="0"/>
              <a:t>11/2/2013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111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296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825" y="365125"/>
            <a:ext cx="10134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03B3-DEE5-43F8-925B-912AA65DCD81}" type="datetime1">
              <a:rPr lang="en-US" smtClean="0"/>
              <a:t>11/2/2013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9832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9832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4454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454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454" y="274638"/>
            <a:ext cx="1012299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0C9F-8B7D-49D2-9820-A92EA66BAD43}" type="datetime1">
              <a:rPr lang="en-US" smtClean="0"/>
              <a:t>11/2/2013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059C-4DF7-43AB-9953-A9E9C32BDFAB}" type="datetime1">
              <a:rPr lang="en-US" smtClean="0"/>
              <a:t>11/2/2013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3EC7-B7A8-467B-A043-A6BA6621D453}" type="datetime1">
              <a:rPr lang="en-US" smtClean="0"/>
              <a:t>11/2/2013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619" y="987425"/>
            <a:ext cx="59436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13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6EBB-3674-4C80-A7FF-3B979F5315DA}" type="datetime1">
              <a:rPr lang="en-US" smtClean="0"/>
              <a:t>11/2/2013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6249" y="987425"/>
            <a:ext cx="59436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2767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767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248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79F0484A-F300-4B64-A3A1-4509DE43DA60}" type="datetime1">
              <a:rPr lang="en-US" smtClean="0"/>
              <a:t>11/2/2013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7644" y="6356350"/>
            <a:ext cx="592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5938" y="6356350"/>
            <a:ext cx="767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842422B5-12DA-40CC-AE4D-EB9F47245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825625"/>
            <a:ext cx="1013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9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cap="none" spc="0">
          <a:ln w="0">
            <a:solidFill>
              <a:schemeClr val="accent1">
                <a:lumMod val="75000"/>
              </a:schemeClr>
            </a:solidFill>
          </a:ln>
          <a:solidFill>
            <a:schemeClr val="accent6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4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0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0" pos="768" userDrawn="1">
          <p15:clr>
            <a:srgbClr val="F26B43"/>
          </p15:clr>
        </p15:guide>
        <p15:guide id="0" pos="7152" userDrawn="1">
          <p15:clr>
            <a:srgbClr val="F26B43"/>
          </p15:clr>
        </p15:guide>
        <p15:guide id="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gif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 trans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87" y="428972"/>
            <a:ext cx="5044360" cy="20761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3867" y="6367009"/>
            <a:ext cx="7379436" cy="490991"/>
          </a:xfrm>
        </p:spPr>
        <p:txBody>
          <a:bodyPr>
            <a:noAutofit/>
          </a:bodyPr>
          <a:lstStyle/>
          <a:p>
            <a:pPr algn="l"/>
            <a:r>
              <a:rPr lang="en-US" sz="2500" dirty="0" smtClean="0"/>
              <a:t>Global University of Theological Studies</a:t>
            </a:r>
            <a:endParaRPr lang="en-US" sz="25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4214" y="421592"/>
            <a:ext cx="8913542" cy="1164771"/>
          </a:xfrm>
        </p:spPr>
        <p:txBody>
          <a:bodyPr>
            <a:noAutofit/>
          </a:bodyPr>
          <a:lstStyle/>
          <a:p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Major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World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Religions</a:t>
            </a:r>
            <a:endParaRPr lang="en-US" spc="300" dirty="0">
              <a:ln w="0">
                <a:solidFill>
                  <a:schemeClr val="accent1">
                    <a:lumMod val="75000"/>
                    <a:alpha val="68000"/>
                  </a:schemeClr>
                </a:solidFill>
              </a:ln>
              <a:solidFill>
                <a:schemeClr val="bg1"/>
              </a:solidFill>
              <a:effectLst>
                <a:glow rad="50800">
                  <a:schemeClr val="accent1">
                    <a:lumMod val="40000"/>
                    <a:lumOff val="6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79265" y="3050909"/>
            <a:ext cx="5199311" cy="824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Islam</a:t>
            </a:r>
          </a:p>
        </p:txBody>
      </p:sp>
      <p:pic>
        <p:nvPicPr>
          <p:cNvPr id="1028" name="Picture 4" descr="http://upload.wikimedia.org/wikipedia/commons/thumb/d/df/Dharma_Wheel.svg/170px-Dharma_Wheel.svg.pn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78" y="240631"/>
            <a:ext cx="1950974" cy="19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0.tqn.com/d/christianity/1/0/c/2/Christian_Cross.png"/>
          <p:cNvPicPr>
            <a:picLocks noChangeAspect="1" noChangeArrowheads="1"/>
          </p:cNvPicPr>
          <p:nvPr/>
        </p:nvPicPr>
        <p:blipFill rotWithShape="1"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67" r="28548" b="57097"/>
          <a:stretch/>
        </p:blipFill>
        <p:spPr bwMode="auto">
          <a:xfrm>
            <a:off x="2383968" y="2000292"/>
            <a:ext cx="1839685" cy="244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63" y="2499928"/>
            <a:ext cx="1905000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80" y="4628440"/>
            <a:ext cx="1763509" cy="1763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5" y="4658407"/>
            <a:ext cx="2034948" cy="20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 smtClean="0"/>
              <a:t>There, during Ramadan</a:t>
            </a:r>
            <a:r>
              <a:rPr lang="en-US" dirty="0"/>
              <a:t>, Mohammed had his </a:t>
            </a:r>
            <a:r>
              <a:rPr lang="en-US" dirty="0" smtClean="0"/>
              <a:t>first revelation </a:t>
            </a:r>
            <a:r>
              <a:rPr lang="en-US" dirty="0"/>
              <a:t>from God. </a:t>
            </a:r>
            <a:endParaRPr lang="en-US" dirty="0" smtClean="0"/>
          </a:p>
          <a:p>
            <a:endParaRPr lang="en-US" sz="2400" dirty="0"/>
          </a:p>
          <a:p>
            <a:r>
              <a:rPr lang="en-US" dirty="0" smtClean="0"/>
              <a:t>Three </a:t>
            </a:r>
            <a:r>
              <a:rPr lang="en-US" dirty="0"/>
              <a:t>years later he </a:t>
            </a:r>
            <a:r>
              <a:rPr lang="en-US" dirty="0" smtClean="0"/>
              <a:t>publically preached </a:t>
            </a:r>
            <a:r>
              <a:rPr lang="en-US" dirty="0"/>
              <a:t>that “</a:t>
            </a:r>
            <a:r>
              <a:rPr lang="en-US" dirty="0" smtClean="0"/>
              <a:t>God is </a:t>
            </a:r>
            <a:r>
              <a:rPr lang="en-US" dirty="0"/>
              <a:t>one” and that only a life completely submitted to the will of God is </a:t>
            </a:r>
            <a:r>
              <a:rPr lang="en-US" dirty="0" smtClean="0"/>
              <a:t>acceptable to </a:t>
            </a:r>
            <a:r>
              <a:rPr lang="en-US" dirty="0"/>
              <a:t>God.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Mohammed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www.wathakker.info/english/designs/images/monotheis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0" b="8656"/>
          <a:stretch/>
        </p:blipFill>
        <p:spPr bwMode="auto">
          <a:xfrm rot="21419014">
            <a:off x="1648042" y="3989390"/>
            <a:ext cx="3678868" cy="23029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He declared that he himself was a prophet sent from God.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His </a:t>
            </a:r>
            <a:r>
              <a:rPr lang="en-US" dirty="0"/>
              <a:t>radical teachings on the oneness of God angered the polytheistic people of Mecca, who persecuted Mohammed and his followers.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Mohammed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factsanddetails.com/media/2/20120509-hell%20Muhammad_face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2770" r="35564" b="3099"/>
          <a:stretch/>
        </p:blipFill>
        <p:spPr bwMode="auto">
          <a:xfrm rot="194894">
            <a:off x="8883779" y="3296092"/>
            <a:ext cx="2573079" cy="28601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52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He and his followers then moved north to Medina.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Mohammed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2" name="Picture 2" descr="http://www.chlive.org/WENGLISH/Islam/1HistoryofIslam/map%20of%20mecca%20and%20med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782" y="1957247"/>
            <a:ext cx="5402742" cy="41240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During his retreat in the mountain, the angel </a:t>
            </a:r>
            <a:r>
              <a:rPr lang="en-US" dirty="0" err="1"/>
              <a:t>Jibrill</a:t>
            </a:r>
            <a:r>
              <a:rPr lang="en-US" dirty="0"/>
              <a:t> (Gabriel) appeared </a:t>
            </a:r>
            <a:r>
              <a:rPr lang="en-US" dirty="0" smtClean="0"/>
              <a:t>to Mohammed </a:t>
            </a:r>
            <a:r>
              <a:rPr lang="en-US" dirty="0"/>
              <a:t>with revelations from God. </a:t>
            </a:r>
            <a:endParaRPr lang="en-US" dirty="0" smtClean="0"/>
          </a:p>
          <a:p>
            <a:endParaRPr lang="en-US" sz="2400" dirty="0"/>
          </a:p>
          <a:p>
            <a:r>
              <a:rPr lang="en-US" dirty="0" smtClean="0"/>
              <a:t>These </a:t>
            </a:r>
            <a:r>
              <a:rPr lang="en-US" dirty="0"/>
              <a:t>revelations were </a:t>
            </a:r>
            <a:r>
              <a:rPr lang="en-US" dirty="0" smtClean="0"/>
              <a:t>eventually collected </a:t>
            </a:r>
            <a:r>
              <a:rPr lang="en-US" dirty="0"/>
              <a:t>into the Qur’an, the Islamic holy </a:t>
            </a:r>
            <a:r>
              <a:rPr lang="en-US" dirty="0" smtClean="0"/>
              <a:t>book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Mohammed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6146" name="Picture 2" descr="http://blogs.dickinson.edu/arabiclitproject/files/2011/02/memorize-quran-800X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121" y="3582597"/>
            <a:ext cx="3475369" cy="2506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1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Mohammed died in 632 and the Muslim community </a:t>
            </a:r>
            <a:r>
              <a:rPr lang="en-US" dirty="0" smtClean="0"/>
              <a:t>split into Sunni or Shi’a </a:t>
            </a:r>
            <a:r>
              <a:rPr lang="en-US" dirty="0"/>
              <a:t>on his successor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Mohammed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7170" name="Picture 2" descr="http://notthesingularity.com/wp-content/uploads/2013/03/Sunni-Shia-Divi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7160">
            <a:off x="6410865" y="2549276"/>
            <a:ext cx="4904620" cy="32860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08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Those </a:t>
            </a:r>
            <a:r>
              <a:rPr lang="en-US" dirty="0"/>
              <a:t>who thought that Abu </a:t>
            </a:r>
            <a:r>
              <a:rPr lang="en-US" dirty="0" err="1" smtClean="0"/>
              <a:t>Bakr</a:t>
            </a:r>
            <a:r>
              <a:rPr lang="en-US" dirty="0" smtClean="0"/>
              <a:t> should </a:t>
            </a:r>
            <a:r>
              <a:rPr lang="en-US" dirty="0"/>
              <a:t>succeed </a:t>
            </a:r>
            <a:r>
              <a:rPr lang="en-US" dirty="0" smtClean="0"/>
              <a:t>him became </a:t>
            </a:r>
            <a:r>
              <a:rPr lang="en-US" dirty="0"/>
              <a:t>the Sunni Muslims.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Shi’a Muslims thought that Mohammed’s cousin or son-in-law should succeed him.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Mohammed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8194" name="Picture 2" descr="http://www.4to40.com/images/QA/factions_in_Isla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5" b="17395"/>
          <a:stretch/>
        </p:blipFill>
        <p:spPr bwMode="auto">
          <a:xfrm>
            <a:off x="4823267" y="1116417"/>
            <a:ext cx="3395700" cy="23690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3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dirty="0" smtClean="0"/>
              <a:t>The </a:t>
            </a:r>
            <a:r>
              <a:rPr lang="en-US" dirty="0"/>
              <a:t>Shi’as exalt the </a:t>
            </a:r>
            <a:r>
              <a:rPr lang="en-US" dirty="0" smtClean="0"/>
              <a:t>imams</a:t>
            </a:r>
            <a:r>
              <a:rPr lang="en-US" dirty="0"/>
              <a:t>, whom </a:t>
            </a:r>
            <a:r>
              <a:rPr lang="en-US" dirty="0" smtClean="0"/>
              <a:t>                                            they </a:t>
            </a:r>
            <a:r>
              <a:rPr lang="en-US" dirty="0"/>
              <a:t>regard as a line of inspired </a:t>
            </a:r>
            <a:r>
              <a:rPr lang="en-US" dirty="0" smtClean="0"/>
              <a:t>                                                  teachers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L</a:t>
            </a:r>
            <a:r>
              <a:rPr lang="en-US" dirty="0" smtClean="0"/>
              <a:t>ittle </a:t>
            </a:r>
            <a:r>
              <a:rPr lang="en-US" dirty="0"/>
              <a:t>separates the Shi’as and </a:t>
            </a:r>
            <a:r>
              <a:rPr lang="en-US" dirty="0" smtClean="0"/>
              <a:t>                                                       Sunnis </a:t>
            </a:r>
            <a:r>
              <a:rPr lang="en-US" dirty="0"/>
              <a:t>as far as doctrine and </a:t>
            </a:r>
            <a:r>
              <a:rPr lang="en-US" dirty="0" smtClean="0"/>
              <a:t>practice.</a:t>
            </a:r>
          </a:p>
          <a:p>
            <a:endParaRPr lang="en-US" dirty="0"/>
          </a:p>
          <a:p>
            <a:r>
              <a:rPr lang="en-US" dirty="0" smtClean="0"/>
              <a:t>However, their </a:t>
            </a:r>
            <a:r>
              <a:rPr lang="en-US" dirty="0"/>
              <a:t>bitter political divisions continue to result in deadly sectarian violence.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Mohammed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9218" name="Picture 2" descr="http://noorislam1.free.fr/Les%2012%20Imams%20Infaillibl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6562">
            <a:off x="7623563" y="648594"/>
            <a:ext cx="4020064" cy="29089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25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endParaRPr lang="en-US" sz="800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“Within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100 years Islam had swept over the known world, reaching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from the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Atlantic to the borders of China. It has remained a rapidly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expanding religion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 with about a quarter of the world’s population being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Muslims. They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form nearly total majorities in countries in the Middle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East, northern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Africa, parts of central Asia and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Indonesia.”</a:t>
            </a:r>
            <a:endParaRPr lang="en-US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Spread of Islam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</p:spTree>
    <p:extLst>
      <p:ext uri="{BB962C8B-B14F-4D97-AF65-F5344CB8AC3E}">
        <p14:creationId xmlns:p14="http://schemas.microsoft.com/office/powerpoint/2010/main" val="54932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Contrary to its name, the spread of Islam has not always been peaceful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Hoards of Muslim military forced many to convert. (See section on jihad.) </a:t>
            </a:r>
            <a:endParaRPr lang="en-US" dirty="0" smtClean="0"/>
          </a:p>
          <a:p>
            <a:endParaRPr lang="en-US" dirty="0"/>
          </a:p>
          <a:p>
            <a:pPr lvl="8"/>
            <a:r>
              <a:rPr lang="en-US" sz="2800" dirty="0" smtClean="0"/>
              <a:t>The</a:t>
            </a:r>
            <a:r>
              <a:rPr lang="en-US" sz="2800" dirty="0"/>
              <a:t> </a:t>
            </a:r>
            <a:r>
              <a:rPr lang="en-US" sz="2800" dirty="0" smtClean="0"/>
              <a:t>Qur’an says </a:t>
            </a:r>
            <a:r>
              <a:rPr lang="en-US" sz="2800" i="1" dirty="0" smtClean="0"/>
              <a:t>“and </a:t>
            </a:r>
            <a:r>
              <a:rPr lang="en-US" sz="2800" i="1" dirty="0"/>
              <a:t>fight them until there is no more </a:t>
            </a:r>
            <a:r>
              <a:rPr lang="en-US" sz="2800" i="1" dirty="0" err="1" smtClean="0"/>
              <a:t>Fitnah</a:t>
            </a:r>
            <a:r>
              <a:rPr lang="en-US" sz="2800" i="1" dirty="0" smtClean="0"/>
              <a:t> </a:t>
            </a:r>
            <a:r>
              <a:rPr lang="en-US" sz="2800" i="1" dirty="0"/>
              <a:t>(disbelief and </a:t>
            </a:r>
            <a:r>
              <a:rPr lang="en-US" sz="2800" i="1" dirty="0" smtClean="0"/>
              <a:t>polytheism)”</a:t>
            </a:r>
            <a:endParaRPr lang="en-US" sz="2800" i="1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Spread of Islam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42" name="Picture 2" descr="http://girlsjustwannahaveguns.com/wp-content/uploads/2013/06/kni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4899">
            <a:off x="1463416" y="3814853"/>
            <a:ext cx="3369046" cy="23957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71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For 13 years Muhammad preached peace and tolerance, but only recruited 100 followers. </a:t>
            </a:r>
            <a:endParaRPr lang="en-US" dirty="0" smtClean="0"/>
          </a:p>
          <a:p>
            <a:endParaRPr lang="en-US" sz="2400" dirty="0"/>
          </a:p>
          <a:p>
            <a:r>
              <a:rPr lang="en-US" dirty="0"/>
              <a:t>D</a:t>
            </a:r>
            <a:r>
              <a:rPr lang="en-US" dirty="0" smtClean="0"/>
              <a:t>uring </a:t>
            </a:r>
            <a:r>
              <a:rPr lang="en-US" dirty="0"/>
              <a:t>his last </a:t>
            </a:r>
            <a:r>
              <a:rPr lang="en-US" dirty="0" smtClean="0"/>
              <a:t>ten years </a:t>
            </a:r>
            <a:r>
              <a:rPr lang="en-US" dirty="0"/>
              <a:t>he </a:t>
            </a:r>
            <a:r>
              <a:rPr lang="en-US" dirty="0" smtClean="0"/>
              <a:t>began </a:t>
            </a:r>
            <a:r>
              <a:rPr lang="en-US" dirty="0"/>
              <a:t>forcing others </a:t>
            </a:r>
            <a:r>
              <a:rPr lang="en-US" dirty="0" smtClean="0"/>
              <a:t>into accepting </a:t>
            </a:r>
            <a:r>
              <a:rPr lang="en-US" dirty="0"/>
              <a:t>his claims about himself at the point of a sword.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Spread of Islam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1266" name="Picture 2" descr="http://actforamericahouston.files.wordpress.com/2013/01/muhammad-the-prophet-slaughters-banu-qurayza-jewish-tri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644" y="3551657"/>
            <a:ext cx="3434316" cy="25682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63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A veiled woman in a black burka, a call to prayer from an ornate </a:t>
            </a:r>
            <a:r>
              <a:rPr lang="en-US" dirty="0" smtClean="0"/>
              <a:t>minaret, and </a:t>
            </a:r>
            <a:r>
              <a:rPr lang="en-US" dirty="0"/>
              <a:t>a gleaming scimitar are only a few things that evoke thoughts of Islam.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Introduction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://www.dw.de/image/0,,5790658_4,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5953">
            <a:off x="1559073" y="2778676"/>
            <a:ext cx="3143250" cy="23241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8" name="Picture 4" descr="http://imgc.allpostersimages.com/images/P-473-488-90/59/5954/JYORG00Z/posters/niels-van-gijn-india-mysore-the-ornate-minaret-of-the-tipu-sultan-mosq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370" y="2934586"/>
            <a:ext cx="2384789" cy="31797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30" name="Picture 6" descr="http://i12.photobucket.com/albums/a207/AkashaSuki/Other%20Stuff/BlazeScimitar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895">
            <a:off x="7741403" y="3688198"/>
            <a:ext cx="3927800" cy="22093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592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r>
              <a:rPr lang="en-US" dirty="0" smtClean="0"/>
              <a:t>Muslims </a:t>
            </a:r>
            <a:r>
              <a:rPr lang="en-US" dirty="0"/>
              <a:t>have forced Christians, </a:t>
            </a:r>
            <a:r>
              <a:rPr lang="en-US" dirty="0" smtClean="0"/>
              <a:t>                                           Jews, Hindus</a:t>
            </a:r>
            <a:r>
              <a:rPr lang="en-US" dirty="0"/>
              <a:t>, Buddhists, Zoroastrians, </a:t>
            </a:r>
            <a:r>
              <a:rPr lang="en-US" dirty="0" smtClean="0"/>
              <a:t>                                    pagans </a:t>
            </a:r>
            <a:r>
              <a:rPr lang="en-US" dirty="0"/>
              <a:t>and others to accept </a:t>
            </a:r>
            <a:r>
              <a:rPr lang="en-US" dirty="0" smtClean="0"/>
              <a:t>Islam.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ither </a:t>
            </a:r>
            <a:r>
              <a:rPr lang="en-US" dirty="0"/>
              <a:t>by </a:t>
            </a:r>
            <a:r>
              <a:rPr lang="en-US" dirty="0" smtClean="0"/>
              <a:t>offering </a:t>
            </a:r>
            <a:r>
              <a:rPr lang="en-US" dirty="0"/>
              <a:t>them death as an alternative, or by making </a:t>
            </a:r>
            <a:r>
              <a:rPr lang="en-US" dirty="0" smtClean="0"/>
              <a:t>their lives </a:t>
            </a:r>
            <a:r>
              <a:rPr lang="en-US" dirty="0"/>
              <a:t>so miserable (i.e., taxes, denial of rights) that the conquered </a:t>
            </a:r>
            <a:r>
              <a:rPr lang="en-US" dirty="0" smtClean="0"/>
              <a:t>convert to </a:t>
            </a:r>
            <a:r>
              <a:rPr lang="en-US" dirty="0"/>
              <a:t>Islam under the strain.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Spread of Islam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2290" name="Picture 2" descr="http://www.barenakedislam.com/wp-content/uploads/2012/01/crime-against-wo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540">
            <a:off x="8280245" y="839973"/>
            <a:ext cx="3113818" cy="28154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9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The Qur’an is Islam’s holy book.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contains the revelations that were </a:t>
            </a:r>
            <a:r>
              <a:rPr lang="en-US" dirty="0" smtClean="0"/>
              <a:t>first given </a:t>
            </a:r>
            <a:r>
              <a:rPr lang="en-US" dirty="0"/>
              <a:t>to Mohammed.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The Qur’an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3314" name="Picture 2" descr="http://upload.wikimedia.org/wikipedia/commons/2/20/Mohammed_receiving_revelation_from_the_angel_Gabri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731" y="2952389"/>
            <a:ext cx="4151886" cy="31254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69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05527" y="1205376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sz="3200" dirty="0"/>
          </a:p>
          <a:p>
            <a:endParaRPr lang="en-US" dirty="0" smtClean="0"/>
          </a:p>
          <a:p>
            <a:endParaRPr lang="en-US" sz="2000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Qur’an expresses without fault the Word of God. </a:t>
            </a:r>
            <a:endParaRPr lang="en-US" dirty="0" smtClean="0"/>
          </a:p>
          <a:p>
            <a:endParaRPr lang="en-US" sz="2400" dirty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Qur’an cannot be translated into any other </a:t>
            </a:r>
            <a:r>
              <a:rPr lang="en-US" dirty="0" smtClean="0"/>
              <a:t>language. </a:t>
            </a:r>
          </a:p>
          <a:p>
            <a:endParaRPr lang="en-US" sz="2400" dirty="0"/>
          </a:p>
          <a:p>
            <a:r>
              <a:rPr lang="en-US" dirty="0"/>
              <a:t>The Qur’an has 114 </a:t>
            </a:r>
            <a:r>
              <a:rPr lang="en-US" i="1" dirty="0" err="1"/>
              <a:t>suras</a:t>
            </a:r>
            <a:r>
              <a:rPr lang="en-US" i="1" dirty="0"/>
              <a:t> </a:t>
            </a:r>
            <a:r>
              <a:rPr lang="en-US" dirty="0"/>
              <a:t>or chapters.</a:t>
            </a:r>
          </a:p>
          <a:p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The Qur’an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4338" name="Picture 2" descr="http://en.shiapost.com/wp-content/uploads/2013/07/Qur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676" y="1157398"/>
            <a:ext cx="3350891" cy="21780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5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 smtClean="0"/>
              <a:t>This is why </a:t>
            </a:r>
            <a:r>
              <a:rPr lang="en-US" dirty="0"/>
              <a:t>calligraphy is so important to Islam.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To make beautiful the Word of God is an act of worship and thanksgiving.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The Qur’an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5362" name="Picture 2" descr="http://www.cmo.nl/islam-nl/images/stories/kunst_en_cultuur/collecti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400" y="3223360"/>
            <a:ext cx="4393628" cy="29368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12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</a:t>
            </a:r>
            <a:r>
              <a:rPr lang="en-US" dirty="0"/>
              <a:t>addition to the Qur’an, Muslims accept the words and actions of </a:t>
            </a:r>
            <a:r>
              <a:rPr lang="en-US" dirty="0" smtClean="0"/>
              <a:t>the Prophet </a:t>
            </a:r>
            <a:r>
              <a:rPr lang="en-US" dirty="0"/>
              <a:t>and his companions as a living commentary on the meaning of </a:t>
            </a:r>
            <a:r>
              <a:rPr lang="en-US" dirty="0" smtClean="0"/>
              <a:t>the Qur’an </a:t>
            </a:r>
            <a:r>
              <a:rPr lang="en-US" dirty="0"/>
              <a:t>and how it should be applied to daily living.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The Qur’an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6386" name="Picture 2" descr="http://www.afghanland.com/islam/moses.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018" y="1180250"/>
            <a:ext cx="4219575" cy="26479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24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These acts and comments have been gathered into the six collections of the Hadith or </a:t>
            </a:r>
            <a:r>
              <a:rPr lang="en-US" dirty="0" err="1"/>
              <a:t>Sunna</a:t>
            </a:r>
            <a:r>
              <a:rPr lang="en-US" dirty="0"/>
              <a:t>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The Qur’an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7410" name="Picture 2" descr="http://www.new-muslims.info/wp-content/uploads/2013/05/The-Muslim-between-Hadith-Sunna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2301">
            <a:off x="1730060" y="2516549"/>
            <a:ext cx="3681373" cy="32886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29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Islam is one of the three great religions that are monotheistic and venerate Abraham.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other </a:t>
            </a:r>
            <a:r>
              <a:rPr lang="en-US" dirty="0" smtClean="0"/>
              <a:t>two religions </a:t>
            </a:r>
            <a:r>
              <a:rPr lang="en-US" dirty="0"/>
              <a:t>are Judaism and Christianity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Introduction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0" name="Picture 2" descr="http://atheismresource.com/wp-content/uploads/Abrahamic-Religions-Timelin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833" y="2272598"/>
            <a:ext cx="7676749" cy="30742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4953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30" y="1216008"/>
            <a:ext cx="6827924" cy="4803792"/>
          </a:xfrm>
        </p:spPr>
        <p:txBody>
          <a:bodyPr/>
          <a:lstStyle/>
          <a:p>
            <a:pPr marL="0" indent="0" algn="ctr">
              <a:buNone/>
            </a:pPr>
            <a:endParaRPr lang="en-US" i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“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Islam . . . comes from an Arabic </a:t>
            </a:r>
            <a:r>
              <a:rPr lang="en-US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root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word meaning ‘peace’ and ‘submission,’ . . . [and] teaches that one can only find peace in one’s life by submitting to Almighty God (Allah) in heart, soul and deed. The same Arabic root word gives us ‘Salaam </a:t>
            </a:r>
            <a:r>
              <a:rPr lang="en-US" i="1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alaykum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,’ (‘Peace be with you’), the universal Muslim greeting.”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Introduction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i.mobavatar.com/muslim/islam-means-peace-through-the-submission-of-g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0452">
            <a:off x="8470243" y="618387"/>
            <a:ext cx="3143250" cy="3143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4818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For centuries Westerners called Islam </a:t>
            </a:r>
            <a:r>
              <a:rPr lang="en-US" i="1" dirty="0" err="1"/>
              <a:t>Mohammedism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Muslims </a:t>
            </a:r>
            <a:r>
              <a:rPr lang="en-US" dirty="0"/>
              <a:t>reject </a:t>
            </a:r>
            <a:r>
              <a:rPr lang="en-US" dirty="0" smtClean="0"/>
              <a:t>the term </a:t>
            </a:r>
            <a:r>
              <a:rPr lang="en-US" dirty="0"/>
              <a:t>and consider it offensive, believing that </a:t>
            </a:r>
            <a:r>
              <a:rPr lang="en-US" i="1" dirty="0" err="1"/>
              <a:t>Mohammedism</a:t>
            </a:r>
            <a:r>
              <a:rPr lang="en-US" i="1" dirty="0"/>
              <a:t> </a:t>
            </a:r>
            <a:r>
              <a:rPr lang="en-US" dirty="0"/>
              <a:t>infers the worship </a:t>
            </a:r>
            <a:r>
              <a:rPr lang="en-US" dirty="0" smtClean="0"/>
              <a:t>of Mohammed </a:t>
            </a:r>
            <a:r>
              <a:rPr lang="en-US" dirty="0"/>
              <a:t>just as Christians worship Jesus Christ.</a:t>
            </a:r>
            <a:endParaRPr lang="en-US" sz="54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Introduction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techlinkonline.net/ps100/wp-content/uploads/2012/05/doctrine_of_mohammed_kor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1221">
            <a:off x="1511046" y="3762666"/>
            <a:ext cx="2660052" cy="25815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5735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2400" dirty="0" smtClean="0"/>
          </a:p>
          <a:p>
            <a:endParaRPr lang="en-US" dirty="0"/>
          </a:p>
          <a:p>
            <a:r>
              <a:rPr lang="en-US" dirty="0" smtClean="0"/>
              <a:t>John </a:t>
            </a:r>
            <a:r>
              <a:rPr lang="en-US" dirty="0" err="1"/>
              <a:t>Bowker</a:t>
            </a:r>
            <a:r>
              <a:rPr lang="en-US" dirty="0"/>
              <a:t> stated in </a:t>
            </a:r>
            <a:r>
              <a:rPr lang="en-US" i="1" dirty="0"/>
              <a:t>World Religions, </a:t>
            </a:r>
            <a:r>
              <a:rPr lang="en-US" dirty="0"/>
              <a:t>“According to its own </a:t>
            </a:r>
            <a:r>
              <a:rPr lang="en-US" dirty="0" smtClean="0"/>
              <a:t>teachings, Islam </a:t>
            </a:r>
            <a:r>
              <a:rPr lang="en-US" dirty="0"/>
              <a:t>began as the way of life, or </a:t>
            </a:r>
            <a:r>
              <a:rPr lang="en-US" i="1" dirty="0"/>
              <a:t>din </a:t>
            </a:r>
            <a:r>
              <a:rPr lang="en-US" dirty="0"/>
              <a:t>(often translated as ‘religion’), which </a:t>
            </a:r>
            <a:r>
              <a:rPr lang="en-US" dirty="0" smtClean="0"/>
              <a:t>God intended </a:t>
            </a:r>
            <a:r>
              <a:rPr lang="en-US" dirty="0"/>
              <a:t>for his creation from the start</a:t>
            </a:r>
            <a:r>
              <a:rPr lang="en-US" dirty="0" smtClean="0"/>
              <a:t>.”</a:t>
            </a:r>
            <a:r>
              <a:rPr lang="en-US" sz="1400" dirty="0" smtClean="0"/>
              <a:t>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Introduction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2" name="Picture 2" descr="https://www.booksofthebible.com/stock/p5037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567" y="1056604"/>
            <a:ext cx="222885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8319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Because of man’s rebellion and sin, God sent prophets, such </a:t>
            </a:r>
            <a:r>
              <a:rPr lang="en-US" dirty="0" smtClean="0"/>
              <a:t>as Moses and Jesus, </a:t>
            </a:r>
            <a:r>
              <a:rPr lang="en-US" dirty="0"/>
              <a:t>to call the </a:t>
            </a:r>
            <a:r>
              <a:rPr lang="en-US" dirty="0" smtClean="0"/>
              <a:t>                                      people </a:t>
            </a:r>
            <a:r>
              <a:rPr lang="en-US" dirty="0"/>
              <a:t>back to the proper </a:t>
            </a:r>
            <a:r>
              <a:rPr lang="en-US" i="1" dirty="0"/>
              <a:t>din</a:t>
            </a:r>
            <a:r>
              <a:rPr lang="en-US" dirty="0"/>
              <a:t>. </a:t>
            </a:r>
          </a:p>
          <a:p>
            <a:endParaRPr lang="en-US" dirty="0" smtClean="0"/>
          </a:p>
          <a:p>
            <a:endParaRPr lang="en-US" sz="32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Finally, the prophet Mohammed was sent with the full and final revelation of God in the seventh century.</a:t>
            </a:r>
            <a:endParaRPr lang="en-US" sz="54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Introduction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6148" name="Picture 4" descr="http://www.redicecreations.com/ul_img/12622moses-parting-red-s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92" y="2648396"/>
            <a:ext cx="5490313" cy="22144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6150" name="Picture 6" descr="http://oneyearbibleimages.com/jesus_scro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048" y="1902433"/>
            <a:ext cx="2612494" cy="29603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888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Mohammed was born in Mecca in AD </a:t>
            </a:r>
            <a:r>
              <a:rPr lang="en-US" dirty="0" smtClean="0"/>
              <a:t>570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 </a:t>
            </a:r>
            <a:r>
              <a:rPr lang="en-US" dirty="0"/>
              <a:t>was orphaned as a </a:t>
            </a:r>
            <a:r>
              <a:rPr lang="en-US" dirty="0" smtClean="0"/>
              <a:t>young boy </a:t>
            </a:r>
            <a:r>
              <a:rPr lang="en-US" dirty="0"/>
              <a:t>and </a:t>
            </a:r>
            <a:r>
              <a:rPr lang="en-US" dirty="0" smtClean="0"/>
              <a:t>                                    reared </a:t>
            </a:r>
            <a:r>
              <a:rPr lang="en-US" dirty="0"/>
              <a:t>by his uncle, Abu </a:t>
            </a:r>
            <a:r>
              <a:rPr lang="en-US" dirty="0" err="1"/>
              <a:t>Talib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He </a:t>
            </a:r>
            <a:r>
              <a:rPr lang="en-US" dirty="0"/>
              <a:t>worked as a merchant and </a:t>
            </a:r>
            <a:r>
              <a:rPr lang="en-US" dirty="0" smtClean="0"/>
              <a:t>shepherd </a:t>
            </a:r>
            <a:r>
              <a:rPr lang="en-US" dirty="0" smtClean="0"/>
              <a:t>                                         and </a:t>
            </a:r>
            <a:r>
              <a:rPr lang="en-US" dirty="0"/>
              <a:t>first married around the age of </a:t>
            </a:r>
            <a:r>
              <a:rPr lang="en-US" dirty="0" smtClean="0"/>
              <a:t>twenty-five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Mohammed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://4.bp.blogspot.com/-zk24sd9CCKU/TlFUlZBGK2I/AAAAAAAAA2M/cGdXgYbF61A/s1600/moham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180">
            <a:off x="9103094" y="505122"/>
            <a:ext cx="2541993" cy="35967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09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Fifteen years later, dissatisfied with life, he took refuge in a cave on Mount </a:t>
            </a:r>
            <a:r>
              <a:rPr lang="en-US" dirty="0" err="1"/>
              <a:t>Hira</a:t>
            </a:r>
            <a:r>
              <a:rPr lang="en-US" dirty="0"/>
              <a:t> near Mecca to meditate and reflect on life.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Mohammed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0" name="Picture 2" descr="http://www.humanjourney.us/images/HiraCa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735" y="2789205"/>
            <a:ext cx="3490654" cy="2990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39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616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  <a:txDef>
      <a:spPr>
        <a:noFill/>
        <a:ln>
          <a:solidFill>
            <a:schemeClr val="accent4">
              <a:lumMod val="5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hirligig design template" id="{C20C433A-93F8-478B-AC4D-DD4E52A28B92}" vid="{C901235C-D99E-4DA4-B3B6-5E8DC515C8A8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9C49E1-11F2-4EB9-9390-F2D155C1AA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TS103460616</Template>
  <TotalTime>0</TotalTime>
  <Words>1018</Words>
  <Application>Microsoft Office PowerPoint</Application>
  <PresentationFormat>Custom</PresentationFormat>
  <Paragraphs>153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TS103460616</vt:lpstr>
      <vt:lpstr>Major World Religions</vt:lpstr>
      <vt:lpstr>Introduction</vt:lpstr>
      <vt:lpstr>Introduction</vt:lpstr>
      <vt:lpstr>Introduction</vt:lpstr>
      <vt:lpstr>Introduction</vt:lpstr>
      <vt:lpstr>Introduction</vt:lpstr>
      <vt:lpstr>Introduction</vt:lpstr>
      <vt:lpstr>Mohammed</vt:lpstr>
      <vt:lpstr>Mohammed</vt:lpstr>
      <vt:lpstr>Mohammed</vt:lpstr>
      <vt:lpstr>Mohammed</vt:lpstr>
      <vt:lpstr>Mohammed</vt:lpstr>
      <vt:lpstr>Mohammed</vt:lpstr>
      <vt:lpstr>Mohammed</vt:lpstr>
      <vt:lpstr>Mohammed</vt:lpstr>
      <vt:lpstr>Mohammed</vt:lpstr>
      <vt:lpstr>Spread of Islam</vt:lpstr>
      <vt:lpstr>Spread of Islam</vt:lpstr>
      <vt:lpstr>Spread of Islam</vt:lpstr>
      <vt:lpstr>Spread of Islam</vt:lpstr>
      <vt:lpstr>The Qur’an</vt:lpstr>
      <vt:lpstr>The Qur’an</vt:lpstr>
      <vt:lpstr>The Qur’an</vt:lpstr>
      <vt:lpstr>The Qur’an</vt:lpstr>
      <vt:lpstr>The Qur’an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2013-08-11T01:55:28Z</dcterms:created>
  <dcterms:modified xsi:type="dcterms:W3CDTF">2013-11-03T03:37:39Z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TC034606169991</vt:lpwstr>
  </property>
</Properties>
</file>