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81"/>
  </p:notesMasterIdLst>
  <p:handoutMasterIdLst>
    <p:handoutMasterId r:id="rId82"/>
  </p:handoutMasterIdLst>
  <p:sldIdLst>
    <p:sldId id="256" r:id="rId2"/>
    <p:sldId id="460" r:id="rId3"/>
    <p:sldId id="445" r:id="rId4"/>
    <p:sldId id="446" r:id="rId5"/>
    <p:sldId id="447" r:id="rId6"/>
    <p:sldId id="448" r:id="rId7"/>
    <p:sldId id="449" r:id="rId8"/>
    <p:sldId id="450" r:id="rId9"/>
    <p:sldId id="451" r:id="rId10"/>
    <p:sldId id="452" r:id="rId11"/>
    <p:sldId id="461" r:id="rId12"/>
    <p:sldId id="348" r:id="rId13"/>
    <p:sldId id="420" r:id="rId14"/>
    <p:sldId id="352" r:id="rId15"/>
    <p:sldId id="419" r:id="rId16"/>
    <p:sldId id="355" r:id="rId17"/>
    <p:sldId id="421" r:id="rId18"/>
    <p:sldId id="356" r:id="rId19"/>
    <p:sldId id="422" r:id="rId20"/>
    <p:sldId id="415" r:id="rId21"/>
    <p:sldId id="353" r:id="rId22"/>
    <p:sldId id="394" r:id="rId23"/>
    <p:sldId id="358" r:id="rId24"/>
    <p:sldId id="359" r:id="rId25"/>
    <p:sldId id="360" r:id="rId26"/>
    <p:sldId id="361" r:id="rId27"/>
    <p:sldId id="351" r:id="rId28"/>
    <p:sldId id="395" r:id="rId29"/>
    <p:sldId id="441" r:id="rId30"/>
    <p:sldId id="443" r:id="rId31"/>
    <p:sldId id="442" r:id="rId32"/>
    <p:sldId id="444" r:id="rId33"/>
    <p:sldId id="416" r:id="rId34"/>
    <p:sldId id="417" r:id="rId35"/>
    <p:sldId id="423" r:id="rId36"/>
    <p:sldId id="418" r:id="rId37"/>
    <p:sldId id="396" r:id="rId38"/>
    <p:sldId id="432" r:id="rId39"/>
    <p:sldId id="424" r:id="rId40"/>
    <p:sldId id="431" r:id="rId41"/>
    <p:sldId id="434" r:id="rId42"/>
    <p:sldId id="433" r:id="rId43"/>
    <p:sldId id="435" r:id="rId44"/>
    <p:sldId id="462" r:id="rId45"/>
    <p:sldId id="463" r:id="rId46"/>
    <p:sldId id="464" r:id="rId47"/>
    <p:sldId id="430" r:id="rId48"/>
    <p:sldId id="436" r:id="rId49"/>
    <p:sldId id="392" r:id="rId50"/>
    <p:sldId id="453" r:id="rId51"/>
    <p:sldId id="454" r:id="rId52"/>
    <p:sldId id="439" r:id="rId53"/>
    <p:sldId id="440" r:id="rId54"/>
    <p:sldId id="369" r:id="rId55"/>
    <p:sldId id="379" r:id="rId56"/>
    <p:sldId id="380" r:id="rId57"/>
    <p:sldId id="455" r:id="rId58"/>
    <p:sldId id="381" r:id="rId59"/>
    <p:sldId id="456" r:id="rId60"/>
    <p:sldId id="457" r:id="rId61"/>
    <p:sldId id="458" r:id="rId62"/>
    <p:sldId id="382" r:id="rId63"/>
    <p:sldId id="385" r:id="rId64"/>
    <p:sldId id="393" r:id="rId65"/>
    <p:sldId id="366" r:id="rId66"/>
    <p:sldId id="368" r:id="rId67"/>
    <p:sldId id="372" r:id="rId68"/>
    <p:sldId id="370" r:id="rId69"/>
    <p:sldId id="363" r:id="rId70"/>
    <p:sldId id="459" r:id="rId71"/>
    <p:sldId id="386" r:id="rId72"/>
    <p:sldId id="409" r:id="rId73"/>
    <p:sldId id="387" r:id="rId74"/>
    <p:sldId id="406" r:id="rId75"/>
    <p:sldId id="388" r:id="rId76"/>
    <p:sldId id="389" r:id="rId77"/>
    <p:sldId id="390" r:id="rId78"/>
    <p:sldId id="383" r:id="rId79"/>
    <p:sldId id="400" r:id="rId8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howcard Gothic" panose="04020904020102020604" pitchFamily="8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howcard Gothic" panose="04020904020102020604" pitchFamily="8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howcard Gothic" panose="04020904020102020604" pitchFamily="8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howcard Gothic" panose="04020904020102020604" pitchFamily="8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howcard Gothic" panose="04020904020102020604" pitchFamily="8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howcard Gothic" panose="04020904020102020604" pitchFamily="8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howcard Gothic" panose="04020904020102020604" pitchFamily="8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howcard Gothic" panose="04020904020102020604" pitchFamily="8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howcard Gothic" panose="04020904020102020604" pitchFamily="8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0029"/>
    <a:srgbClr val="669900"/>
    <a:srgbClr val="993366"/>
    <a:srgbClr val="008000"/>
    <a:srgbClr val="FF0000"/>
    <a:srgbClr val="00FF00"/>
    <a:srgbClr val="FFFF91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10" autoAdjust="0"/>
  </p:normalViewPr>
  <p:slideViewPr>
    <p:cSldViewPr>
      <p:cViewPr varScale="1">
        <p:scale>
          <a:sx n="72" d="100"/>
          <a:sy n="72" d="100"/>
        </p:scale>
        <p:origin x="1506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7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9.xml"/><Relationship Id="rId2" Type="http://schemas.openxmlformats.org/officeDocument/2006/relationships/slide" Target="slides/slide34.xml"/><Relationship Id="rId1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244CC141-DC18-4B21-B07C-1ABE6AC4D69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DC72238F-97A0-4092-9560-A459546BE73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62820" name="Rectangle 4">
            <a:extLst>
              <a:ext uri="{FF2B5EF4-FFF2-40B4-BE49-F238E27FC236}">
                <a16:creationId xmlns:a16="http://schemas.microsoft.com/office/drawing/2014/main" id="{469ED9F3-8785-42E7-B5FF-BF7312F2402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62821" name="Rectangle 5">
            <a:extLst>
              <a:ext uri="{FF2B5EF4-FFF2-40B4-BE49-F238E27FC236}">
                <a16:creationId xmlns:a16="http://schemas.microsoft.com/office/drawing/2014/main" id="{9EE893F5-B914-4FE9-992C-9077CCA55BB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7F5213A-1837-461E-935C-6AEBE00E1DA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49EDB1D2-7891-4232-A920-316F39C7436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3647F70E-144E-436A-9343-FB8043298E2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67940" name="Rectangle 4">
            <a:extLst>
              <a:ext uri="{FF2B5EF4-FFF2-40B4-BE49-F238E27FC236}">
                <a16:creationId xmlns:a16="http://schemas.microsoft.com/office/drawing/2014/main" id="{C09193C2-4717-4C3C-90EE-3CBE8E757406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7941" name="Rectangle 5">
            <a:extLst>
              <a:ext uri="{FF2B5EF4-FFF2-40B4-BE49-F238E27FC236}">
                <a16:creationId xmlns:a16="http://schemas.microsoft.com/office/drawing/2014/main" id="{130D1147-4DE1-4C45-8C09-44267521862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7942" name="Rectangle 6">
            <a:extLst>
              <a:ext uri="{FF2B5EF4-FFF2-40B4-BE49-F238E27FC236}">
                <a16:creationId xmlns:a16="http://schemas.microsoft.com/office/drawing/2014/main" id="{83D52FFA-530B-4FE4-9FF3-67CD2A70EF0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67943" name="Rectangle 7">
            <a:extLst>
              <a:ext uri="{FF2B5EF4-FFF2-40B4-BE49-F238E27FC236}">
                <a16:creationId xmlns:a16="http://schemas.microsoft.com/office/drawing/2014/main" id="{C7A0C356-D952-4DFE-B678-C7D6360728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7F14DF8-0967-457A-AA25-37098CF1748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421C385-D3BD-4956-B4C3-8F086F317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A62881-B692-4DA4-BF6F-66E0C764AC7F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A5E6B0D9-43A1-4EE1-B09D-C2BFB89F300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4B38F4F3-7834-4D9C-9E74-CA2B0DB435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7084649-4B01-4530-A89C-D992E2923C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6BCC95-003B-486A-9AF8-93F1FFF6AA68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66946" name="Rectangle 2">
            <a:extLst>
              <a:ext uri="{FF2B5EF4-FFF2-40B4-BE49-F238E27FC236}">
                <a16:creationId xmlns:a16="http://schemas.microsoft.com/office/drawing/2014/main" id="{7592FD7A-1FEA-482E-989E-1B7DEC8C720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>
            <a:extLst>
              <a:ext uri="{FF2B5EF4-FFF2-40B4-BE49-F238E27FC236}">
                <a16:creationId xmlns:a16="http://schemas.microsoft.com/office/drawing/2014/main" id="{A9B1F573-43D4-43E1-B103-49B6E0A769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F77FBAE-BCFD-4843-A421-B515EE5D2D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574457-5F19-4DBA-9F6D-CFB4AD0D0D18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85378" name="Rectangle 2">
            <a:extLst>
              <a:ext uri="{FF2B5EF4-FFF2-40B4-BE49-F238E27FC236}">
                <a16:creationId xmlns:a16="http://schemas.microsoft.com/office/drawing/2014/main" id="{13F01713-8435-47F7-B840-6E2BBFA95D8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5379" name="Rectangle 3">
            <a:extLst>
              <a:ext uri="{FF2B5EF4-FFF2-40B4-BE49-F238E27FC236}">
                <a16:creationId xmlns:a16="http://schemas.microsoft.com/office/drawing/2014/main" id="{5EEF9B20-599B-497B-BBC7-D98F35BC1EA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917B2C0-E6BE-4B51-876A-08F1E68510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9992AC-A198-4F58-A6BE-86DA7DF5F26C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56002" name="Rectangle 2">
            <a:extLst>
              <a:ext uri="{FF2B5EF4-FFF2-40B4-BE49-F238E27FC236}">
                <a16:creationId xmlns:a16="http://schemas.microsoft.com/office/drawing/2014/main" id="{3A70A785-9CAF-4347-945D-4A0C90C7A3F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86D90FB3-F8D4-4C5D-99AA-B2AB6BADB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9AAEE41-4D1C-4ABA-A314-9B121077BF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B09F03-40E1-4C7A-830A-4D8600851E0A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93218" name="Rectangle 2">
            <a:extLst>
              <a:ext uri="{FF2B5EF4-FFF2-40B4-BE49-F238E27FC236}">
                <a16:creationId xmlns:a16="http://schemas.microsoft.com/office/drawing/2014/main" id="{3E59EC8D-D18F-4D78-8F93-B47D0298C8C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>
            <a:extLst>
              <a:ext uri="{FF2B5EF4-FFF2-40B4-BE49-F238E27FC236}">
                <a16:creationId xmlns:a16="http://schemas.microsoft.com/office/drawing/2014/main" id="{497A8F2B-A143-478D-9988-AEB0D638EB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72941B-6614-4A06-A330-D7636F58FA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24A25-7191-4015-BC7A-438C809796CB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60098" name="Rectangle 2">
            <a:extLst>
              <a:ext uri="{FF2B5EF4-FFF2-40B4-BE49-F238E27FC236}">
                <a16:creationId xmlns:a16="http://schemas.microsoft.com/office/drawing/2014/main" id="{B03B8C22-9578-49ED-9F67-5D45810542A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E5539E22-411C-42A7-AD32-D1C409E6A0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0715853-0C67-44F6-8773-5CB8004B64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EA2495-5433-4244-BDC8-39DF55E08132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91170" name="Rectangle 2">
            <a:extLst>
              <a:ext uri="{FF2B5EF4-FFF2-40B4-BE49-F238E27FC236}">
                <a16:creationId xmlns:a16="http://schemas.microsoft.com/office/drawing/2014/main" id="{0A07BB6B-07BB-4765-AAC1-0B1DC0C0EEE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>
            <a:extLst>
              <a:ext uri="{FF2B5EF4-FFF2-40B4-BE49-F238E27FC236}">
                <a16:creationId xmlns:a16="http://schemas.microsoft.com/office/drawing/2014/main" id="{274C1104-DE45-4855-B908-C77C39F039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AEEED5E-82AA-4E08-8283-9E94B77D30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71615-0C04-4933-9097-1E2F401D7E27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59074" name="Rectangle 2">
            <a:extLst>
              <a:ext uri="{FF2B5EF4-FFF2-40B4-BE49-F238E27FC236}">
                <a16:creationId xmlns:a16="http://schemas.microsoft.com/office/drawing/2014/main" id="{2F9FC75A-1999-4D44-BC59-42A9088FB43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5986F042-35A1-465B-84A0-891B193A5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74FF167-4756-4480-8724-25DC629934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6E7BB3-69E4-43A2-AEC5-0C27A1064298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95266" name="Rectangle 2">
            <a:extLst>
              <a:ext uri="{FF2B5EF4-FFF2-40B4-BE49-F238E27FC236}">
                <a16:creationId xmlns:a16="http://schemas.microsoft.com/office/drawing/2014/main" id="{8E8F770E-C0BB-43D1-85D2-C2E15A69C44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7" name="Rectangle 3">
            <a:extLst>
              <a:ext uri="{FF2B5EF4-FFF2-40B4-BE49-F238E27FC236}">
                <a16:creationId xmlns:a16="http://schemas.microsoft.com/office/drawing/2014/main" id="{1105AD79-1BB7-4D72-9D7B-C0D3A5EBF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A6D9D96-26C7-4D8A-BDB4-A497345DC1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CC4F16-DE6C-4B60-A16D-1F25528579FF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65218" name="Rectangle 2">
            <a:extLst>
              <a:ext uri="{FF2B5EF4-FFF2-40B4-BE49-F238E27FC236}">
                <a16:creationId xmlns:a16="http://schemas.microsoft.com/office/drawing/2014/main" id="{3F147ED6-3507-4C77-8790-4F4C3AC4204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>
            <a:extLst>
              <a:ext uri="{FF2B5EF4-FFF2-40B4-BE49-F238E27FC236}">
                <a16:creationId xmlns:a16="http://schemas.microsoft.com/office/drawing/2014/main" id="{20433A63-5AF6-4DEB-8BB8-C4B4041610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48554F8-CD2E-4930-91CA-BDDE0CFB5C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39998E-A981-48DD-BD05-9C1D37E6C4ED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01410" name="Rectangle 2">
            <a:extLst>
              <a:ext uri="{FF2B5EF4-FFF2-40B4-BE49-F238E27FC236}">
                <a16:creationId xmlns:a16="http://schemas.microsoft.com/office/drawing/2014/main" id="{0DEB3C56-1CDB-4DF3-B80B-885405096AC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>
            <a:extLst>
              <a:ext uri="{FF2B5EF4-FFF2-40B4-BE49-F238E27FC236}">
                <a16:creationId xmlns:a16="http://schemas.microsoft.com/office/drawing/2014/main" id="{0F9F73FF-DBC7-46C8-A793-60071F7B6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2CCFB7-8642-4303-BF2A-0F608E65F2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89B4CF-D7B1-43D0-A371-DF645CE9055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83330" name="Rectangle 2">
            <a:extLst>
              <a:ext uri="{FF2B5EF4-FFF2-40B4-BE49-F238E27FC236}">
                <a16:creationId xmlns:a16="http://schemas.microsoft.com/office/drawing/2014/main" id="{071ABA51-C3A9-44CB-936D-173AEB290A3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3331" name="Rectangle 3">
            <a:extLst>
              <a:ext uri="{FF2B5EF4-FFF2-40B4-BE49-F238E27FC236}">
                <a16:creationId xmlns:a16="http://schemas.microsoft.com/office/drawing/2014/main" id="{02DFB3B6-9CD7-42BD-A5B9-B311B9DB708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6062FB7-EE0C-434D-9D65-0514C9E666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44115D-5F09-448A-AA9B-FA2FB14FB336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82978" name="Rectangle 2">
            <a:extLst>
              <a:ext uri="{FF2B5EF4-FFF2-40B4-BE49-F238E27FC236}">
                <a16:creationId xmlns:a16="http://schemas.microsoft.com/office/drawing/2014/main" id="{37DE5FCE-3935-4692-A0E7-4CB57DEA2E7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>
            <a:extLst>
              <a:ext uri="{FF2B5EF4-FFF2-40B4-BE49-F238E27FC236}">
                <a16:creationId xmlns:a16="http://schemas.microsoft.com/office/drawing/2014/main" id="{E28DE88A-674C-410E-97C2-91B08029F7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17DF9EB-2B14-4779-9A66-AD1FB1C3B0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78091B-62CA-4636-9FA8-EB4D464D6729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01A340F4-AF9E-425E-89EA-825B316896D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645DE22C-A0D7-4876-A8A8-F8EE91777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ACD160B-2075-4C6F-B3EC-A1890A0120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0B10BB-F6CA-4D67-A77D-B53644E9626B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330754" name="Rectangle 2">
            <a:extLst>
              <a:ext uri="{FF2B5EF4-FFF2-40B4-BE49-F238E27FC236}">
                <a16:creationId xmlns:a16="http://schemas.microsoft.com/office/drawing/2014/main" id="{37F0F930-157B-47B6-8CD2-D441A8D2D6D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0755" name="Rectangle 3">
            <a:extLst>
              <a:ext uri="{FF2B5EF4-FFF2-40B4-BE49-F238E27FC236}">
                <a16:creationId xmlns:a16="http://schemas.microsoft.com/office/drawing/2014/main" id="{CB4CC4A8-9480-4D53-9943-18F96F5CFA2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BDE9702-D84F-4896-80EA-DCE0D01C07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B66075-AAB4-4813-9696-ADE5E1746D9E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69314" name="Rectangle 2">
            <a:extLst>
              <a:ext uri="{FF2B5EF4-FFF2-40B4-BE49-F238E27FC236}">
                <a16:creationId xmlns:a16="http://schemas.microsoft.com/office/drawing/2014/main" id="{58E9B13B-9C93-4AA7-8C8F-ADC27A24975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>
            <a:extLst>
              <a:ext uri="{FF2B5EF4-FFF2-40B4-BE49-F238E27FC236}">
                <a16:creationId xmlns:a16="http://schemas.microsoft.com/office/drawing/2014/main" id="{7F33BED0-E1E6-4499-93F6-A2A1A87795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DFA748E-9CEC-4F2A-8865-C9F06824B2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D42CA-5ED1-4779-8D14-8515C6CDAE83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10E19195-042C-4D1F-9CAE-F024C99E2FE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53257196-BD9F-44E7-BF08-F93C8348BF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B16465-D689-40F9-8C97-C9538C3615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9E2B1E-A8FB-461E-A5A0-B0DF9F50D828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73410" name="Rectangle 2">
            <a:extLst>
              <a:ext uri="{FF2B5EF4-FFF2-40B4-BE49-F238E27FC236}">
                <a16:creationId xmlns:a16="http://schemas.microsoft.com/office/drawing/2014/main" id="{B5D5DB8F-D8D0-47E6-93E9-D1C26AA96EB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>
            <a:extLst>
              <a:ext uri="{FF2B5EF4-FFF2-40B4-BE49-F238E27FC236}">
                <a16:creationId xmlns:a16="http://schemas.microsoft.com/office/drawing/2014/main" id="{B401CA17-E51A-4B07-8E82-7A81D63C8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96309EF-EF94-46A9-8F4A-AB19700DE2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9577F2-D185-4835-A299-52FCF4E0E1BD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275458" name="Rectangle 2">
            <a:extLst>
              <a:ext uri="{FF2B5EF4-FFF2-40B4-BE49-F238E27FC236}">
                <a16:creationId xmlns:a16="http://schemas.microsoft.com/office/drawing/2014/main" id="{112D6F1F-746B-4D25-BB66-1B89FB85A41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0E0E57CC-C6AC-44AC-B8E5-D567ADDAF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4AC0282-79FC-492F-AF96-459AF7DD4E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57A0B-9FDC-4D06-A530-46828B879758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258050" name="Rectangle 2">
            <a:extLst>
              <a:ext uri="{FF2B5EF4-FFF2-40B4-BE49-F238E27FC236}">
                <a16:creationId xmlns:a16="http://schemas.microsoft.com/office/drawing/2014/main" id="{0B654166-5EF5-4199-AFDA-A2B0A85B516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>
            <a:extLst>
              <a:ext uri="{FF2B5EF4-FFF2-40B4-BE49-F238E27FC236}">
                <a16:creationId xmlns:a16="http://schemas.microsoft.com/office/drawing/2014/main" id="{14D93670-196A-4CAF-ACD2-B7286B3C83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81CE4D4-0727-403E-8049-9D688D720C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30D273-7D43-44DF-B795-6517896AE748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332802" name="Rectangle 2">
            <a:extLst>
              <a:ext uri="{FF2B5EF4-FFF2-40B4-BE49-F238E27FC236}">
                <a16:creationId xmlns:a16="http://schemas.microsoft.com/office/drawing/2014/main" id="{64D5ADD5-F0C8-4A23-B92C-36330D034E9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D3CFA752-A5F0-477C-99C4-60C26A647BE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E28A6F4-304D-43DC-B3E3-95AA2A79FD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F93467-691C-470E-82E8-E252FDB82BF7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440322" name="Rectangle 2">
            <a:extLst>
              <a:ext uri="{FF2B5EF4-FFF2-40B4-BE49-F238E27FC236}">
                <a16:creationId xmlns:a16="http://schemas.microsoft.com/office/drawing/2014/main" id="{6655E4D5-BA4B-449D-8CBD-D9B5D5D1B8A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23" name="Rectangle 3">
            <a:extLst>
              <a:ext uri="{FF2B5EF4-FFF2-40B4-BE49-F238E27FC236}">
                <a16:creationId xmlns:a16="http://schemas.microsoft.com/office/drawing/2014/main" id="{0199A366-C939-4D2A-ACD8-6A6E1642963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7024638-BA58-4BFD-B3F6-B2527818E8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1C5AFF-E2CF-4A96-8411-BA091006D59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52610" name="Rectangle 2">
            <a:extLst>
              <a:ext uri="{FF2B5EF4-FFF2-40B4-BE49-F238E27FC236}">
                <a16:creationId xmlns:a16="http://schemas.microsoft.com/office/drawing/2014/main" id="{46BA2047-1EB9-420A-8D42-44633F6C88A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>
            <a:extLst>
              <a:ext uri="{FF2B5EF4-FFF2-40B4-BE49-F238E27FC236}">
                <a16:creationId xmlns:a16="http://schemas.microsoft.com/office/drawing/2014/main" id="{241AC00D-9A04-42ED-B833-185D0F9C21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2905346-08DA-44F8-A9C8-444F32FAE7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D7B3CD-3A8E-4AC1-A673-3EF75E704756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444418" name="Rectangle 2">
            <a:extLst>
              <a:ext uri="{FF2B5EF4-FFF2-40B4-BE49-F238E27FC236}">
                <a16:creationId xmlns:a16="http://schemas.microsoft.com/office/drawing/2014/main" id="{53F6F9E7-5AC2-41E4-A88A-95475D230E2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4419" name="Rectangle 3">
            <a:extLst>
              <a:ext uri="{FF2B5EF4-FFF2-40B4-BE49-F238E27FC236}">
                <a16:creationId xmlns:a16="http://schemas.microsoft.com/office/drawing/2014/main" id="{255B1D9F-7F59-4BCE-9093-FC342DC5068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BE0CB2-FE81-41B3-9B16-8AFD4A0E25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9A7473-53A8-4877-8FF7-42F74EA34B06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442370" name="Rectangle 2">
            <a:extLst>
              <a:ext uri="{FF2B5EF4-FFF2-40B4-BE49-F238E27FC236}">
                <a16:creationId xmlns:a16="http://schemas.microsoft.com/office/drawing/2014/main" id="{72FCD8AE-9925-4185-9305-D5D2BAB4C07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2371" name="Rectangle 3">
            <a:extLst>
              <a:ext uri="{FF2B5EF4-FFF2-40B4-BE49-F238E27FC236}">
                <a16:creationId xmlns:a16="http://schemas.microsoft.com/office/drawing/2014/main" id="{1AA5F61A-D7B6-4335-BA3B-33C2A3BD2D4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A6374C6-2098-4700-8FC7-6261375927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55DC6B-5108-4E69-8115-95BCA373E149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446466" name="Rectangle 2">
            <a:extLst>
              <a:ext uri="{FF2B5EF4-FFF2-40B4-BE49-F238E27FC236}">
                <a16:creationId xmlns:a16="http://schemas.microsoft.com/office/drawing/2014/main" id="{4A6DA5E6-2E0F-4A8A-9901-92FD4F88637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6467" name="Rectangle 3">
            <a:extLst>
              <a:ext uri="{FF2B5EF4-FFF2-40B4-BE49-F238E27FC236}">
                <a16:creationId xmlns:a16="http://schemas.microsoft.com/office/drawing/2014/main" id="{8C0706D3-4603-4780-AE39-181CF274F92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58EDCBF-3A5D-4185-8142-2EBAAB2EA3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3E7650-94EC-489B-AA4D-648DF1962418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385026" name="Rectangle 2">
            <a:extLst>
              <a:ext uri="{FF2B5EF4-FFF2-40B4-BE49-F238E27FC236}">
                <a16:creationId xmlns:a16="http://schemas.microsoft.com/office/drawing/2014/main" id="{4CB6B708-48C6-4E0E-8995-208D89E97D5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5027" name="Rectangle 3">
            <a:extLst>
              <a:ext uri="{FF2B5EF4-FFF2-40B4-BE49-F238E27FC236}">
                <a16:creationId xmlns:a16="http://schemas.microsoft.com/office/drawing/2014/main" id="{9B565445-1915-45D5-A455-CA3B8F1882A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F6F415B-ACC4-4305-A27F-C088E20795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433F60-E8BB-4B48-8A26-2CBD3434BC80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387074" name="Rectangle 2">
            <a:extLst>
              <a:ext uri="{FF2B5EF4-FFF2-40B4-BE49-F238E27FC236}">
                <a16:creationId xmlns:a16="http://schemas.microsoft.com/office/drawing/2014/main" id="{A0346BB9-12AF-4E6D-8635-91D754BC95F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7075" name="Rectangle 3">
            <a:extLst>
              <a:ext uri="{FF2B5EF4-FFF2-40B4-BE49-F238E27FC236}">
                <a16:creationId xmlns:a16="http://schemas.microsoft.com/office/drawing/2014/main" id="{E598F3E3-C28A-47EA-8C5E-2F3244F1FF6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B7E5545-4E8C-4A1E-9A2E-9FD36439FA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79BDD4-2A6C-453D-AB41-DD5969B02D0B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403458" name="Rectangle 2">
            <a:extLst>
              <a:ext uri="{FF2B5EF4-FFF2-40B4-BE49-F238E27FC236}">
                <a16:creationId xmlns:a16="http://schemas.microsoft.com/office/drawing/2014/main" id="{8B9AF482-9A4F-4DCD-A6D9-F31038ABFA9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>
            <a:extLst>
              <a:ext uri="{FF2B5EF4-FFF2-40B4-BE49-F238E27FC236}">
                <a16:creationId xmlns:a16="http://schemas.microsoft.com/office/drawing/2014/main" id="{CDA41BAB-B444-45B9-A27C-EECA41E8C1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204A076-8CB8-4C9B-BBDD-8910D1741F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00184-CBE8-4A19-999B-2E3A46C4F25C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389122" name="Rectangle 2">
            <a:extLst>
              <a:ext uri="{FF2B5EF4-FFF2-40B4-BE49-F238E27FC236}">
                <a16:creationId xmlns:a16="http://schemas.microsoft.com/office/drawing/2014/main" id="{0E3D0C6C-9B2E-4D43-A32B-C522FA7079A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>
            <a:extLst>
              <a:ext uri="{FF2B5EF4-FFF2-40B4-BE49-F238E27FC236}">
                <a16:creationId xmlns:a16="http://schemas.microsoft.com/office/drawing/2014/main" id="{CE0D638C-9DC8-4342-953C-2FC1221598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5546EE5-6538-4D91-B131-323ACB5E64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1D28D1-6D4E-4354-9484-4F13FC5188B3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347138" name="Rectangle 2">
            <a:extLst>
              <a:ext uri="{FF2B5EF4-FFF2-40B4-BE49-F238E27FC236}">
                <a16:creationId xmlns:a16="http://schemas.microsoft.com/office/drawing/2014/main" id="{CD407963-44CF-4BD6-B07C-12610779C0C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>
            <a:extLst>
              <a:ext uri="{FF2B5EF4-FFF2-40B4-BE49-F238E27FC236}">
                <a16:creationId xmlns:a16="http://schemas.microsoft.com/office/drawing/2014/main" id="{6690D548-5D9E-45FE-A808-5892ADB189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1AFCADE-0681-4290-83F5-3354BF7CC3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427478-DCC8-44E9-B0FF-77AA0C5EC617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421890" name="Rectangle 2">
            <a:extLst>
              <a:ext uri="{FF2B5EF4-FFF2-40B4-BE49-F238E27FC236}">
                <a16:creationId xmlns:a16="http://schemas.microsoft.com/office/drawing/2014/main" id="{90CA07CC-E876-4A12-A373-D31D17F9796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>
            <a:extLst>
              <a:ext uri="{FF2B5EF4-FFF2-40B4-BE49-F238E27FC236}">
                <a16:creationId xmlns:a16="http://schemas.microsoft.com/office/drawing/2014/main" id="{C8B54DC1-A4C0-4FA9-8D50-5DBCFC4BE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B23AB16-25FF-4F5D-85CB-1A9777A13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EDE37F-7091-47BF-9EAA-A03FD52D26B9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405506" name="Rectangle 2">
            <a:extLst>
              <a:ext uri="{FF2B5EF4-FFF2-40B4-BE49-F238E27FC236}">
                <a16:creationId xmlns:a16="http://schemas.microsoft.com/office/drawing/2014/main" id="{17521978-526E-49E5-993B-5B4207FC508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>
            <a:extLst>
              <a:ext uri="{FF2B5EF4-FFF2-40B4-BE49-F238E27FC236}">
                <a16:creationId xmlns:a16="http://schemas.microsoft.com/office/drawing/2014/main" id="{77CDB0CD-1E71-499D-B02F-D332E44C3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B9913F2-0073-4FCF-9A7A-BF2C9E4A5C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C52505-0BB8-4985-8969-ECFE2406CC77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54658" name="Rectangle 2">
            <a:extLst>
              <a:ext uri="{FF2B5EF4-FFF2-40B4-BE49-F238E27FC236}">
                <a16:creationId xmlns:a16="http://schemas.microsoft.com/office/drawing/2014/main" id="{B34A2BFF-B657-4FCE-9DE1-481248E6BEF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>
            <a:extLst>
              <a:ext uri="{FF2B5EF4-FFF2-40B4-BE49-F238E27FC236}">
                <a16:creationId xmlns:a16="http://schemas.microsoft.com/office/drawing/2014/main" id="{B468F5DD-0A46-4CCF-975D-8C4CC36AC1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A736C07-2B63-4090-9BCC-897ADC14FE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FD5743-BD56-4B91-B100-72269FEEF893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419842" name="Rectangle 2">
            <a:extLst>
              <a:ext uri="{FF2B5EF4-FFF2-40B4-BE49-F238E27FC236}">
                <a16:creationId xmlns:a16="http://schemas.microsoft.com/office/drawing/2014/main" id="{09F42692-FFF2-4CDF-B000-EE2722505AF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>
            <a:extLst>
              <a:ext uri="{FF2B5EF4-FFF2-40B4-BE49-F238E27FC236}">
                <a16:creationId xmlns:a16="http://schemas.microsoft.com/office/drawing/2014/main" id="{111C0973-91A3-4BBA-AA0E-98DEF7F87C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55C39FF-352A-431A-AAA5-FC57404BB5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345B1C-6B51-40A3-8982-CE71926A14AC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425986" name="Rectangle 2">
            <a:extLst>
              <a:ext uri="{FF2B5EF4-FFF2-40B4-BE49-F238E27FC236}">
                <a16:creationId xmlns:a16="http://schemas.microsoft.com/office/drawing/2014/main" id="{568DC0BF-6369-4CE6-864E-EF48B4EB9F7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>
            <a:extLst>
              <a:ext uri="{FF2B5EF4-FFF2-40B4-BE49-F238E27FC236}">
                <a16:creationId xmlns:a16="http://schemas.microsoft.com/office/drawing/2014/main" id="{20C0F122-BE8D-44BD-9A0D-9C58468D2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78969F-4A81-4494-9F63-F559648344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7DBB98-87BC-45F0-9FDA-ED716B4A0D0F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423938" name="Rectangle 2">
            <a:extLst>
              <a:ext uri="{FF2B5EF4-FFF2-40B4-BE49-F238E27FC236}">
                <a16:creationId xmlns:a16="http://schemas.microsoft.com/office/drawing/2014/main" id="{2185FE72-80AF-4326-B2C4-B729D87B5E3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>
            <a:extLst>
              <a:ext uri="{FF2B5EF4-FFF2-40B4-BE49-F238E27FC236}">
                <a16:creationId xmlns:a16="http://schemas.microsoft.com/office/drawing/2014/main" id="{BD5B635B-1C3F-4944-9A2C-00A75EADA3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72492F0-B143-45F7-881C-79AC475597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EDB8CC-7857-4900-9A35-E07377B95C61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428034" name="Rectangle 2">
            <a:extLst>
              <a:ext uri="{FF2B5EF4-FFF2-40B4-BE49-F238E27FC236}">
                <a16:creationId xmlns:a16="http://schemas.microsoft.com/office/drawing/2014/main" id="{A50594A6-1EED-4BBA-BE31-F7E45B80D1C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>
            <a:extLst>
              <a:ext uri="{FF2B5EF4-FFF2-40B4-BE49-F238E27FC236}">
                <a16:creationId xmlns:a16="http://schemas.microsoft.com/office/drawing/2014/main" id="{70121E28-C308-458F-8544-53EF4CC42A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AF17120-995E-4E64-A21A-86DCC83AEE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894A3-4B7D-456D-B10F-5D99BF23FCAF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487426" name="Rectangle 2">
            <a:extLst>
              <a:ext uri="{FF2B5EF4-FFF2-40B4-BE49-F238E27FC236}">
                <a16:creationId xmlns:a16="http://schemas.microsoft.com/office/drawing/2014/main" id="{28E08001-7A85-4D2D-B0E6-E89848DA86E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>
            <a:extLst>
              <a:ext uri="{FF2B5EF4-FFF2-40B4-BE49-F238E27FC236}">
                <a16:creationId xmlns:a16="http://schemas.microsoft.com/office/drawing/2014/main" id="{4D41CA78-4D73-49A6-8DEE-B7808CD019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CE2D35B-D5DD-4418-9C79-F797BBA310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DE56EB-66F9-4358-9898-A0C5460111C9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489474" name="Rectangle 2">
            <a:extLst>
              <a:ext uri="{FF2B5EF4-FFF2-40B4-BE49-F238E27FC236}">
                <a16:creationId xmlns:a16="http://schemas.microsoft.com/office/drawing/2014/main" id="{80A3B685-8CBB-4EAD-BA2F-7A1AAB5CCE0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>
            <a:extLst>
              <a:ext uri="{FF2B5EF4-FFF2-40B4-BE49-F238E27FC236}">
                <a16:creationId xmlns:a16="http://schemas.microsoft.com/office/drawing/2014/main" id="{2417F27A-27A1-4425-A117-1344F8E33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73BAEAF-C5B5-4112-8320-8833B5EAF3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F930C5-7AC2-4447-9A11-6DE9F5699906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491522" name="Rectangle 2">
            <a:extLst>
              <a:ext uri="{FF2B5EF4-FFF2-40B4-BE49-F238E27FC236}">
                <a16:creationId xmlns:a16="http://schemas.microsoft.com/office/drawing/2014/main" id="{BB82AC23-BB06-40EC-A100-144A52AD6E7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>
            <a:extLst>
              <a:ext uri="{FF2B5EF4-FFF2-40B4-BE49-F238E27FC236}">
                <a16:creationId xmlns:a16="http://schemas.microsoft.com/office/drawing/2014/main" id="{AB59A044-CF24-4087-A13B-4A82AB7ED0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834AA68-2798-4ABB-9F34-19CA226171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68DFE0-B669-4178-8518-162540D9650C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417794" name="Rectangle 2">
            <a:extLst>
              <a:ext uri="{FF2B5EF4-FFF2-40B4-BE49-F238E27FC236}">
                <a16:creationId xmlns:a16="http://schemas.microsoft.com/office/drawing/2014/main" id="{6AB55513-03BD-41A8-BACB-041AC0BB4F4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>
            <a:extLst>
              <a:ext uri="{FF2B5EF4-FFF2-40B4-BE49-F238E27FC236}">
                <a16:creationId xmlns:a16="http://schemas.microsoft.com/office/drawing/2014/main" id="{D3205513-48D3-47E8-9DC3-FA95F24E1C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A08D879-49BC-401D-BA18-EB3741D3BB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BA6B1E-E639-4F5B-924E-FF8F996E12E2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430082" name="Rectangle 2">
            <a:extLst>
              <a:ext uri="{FF2B5EF4-FFF2-40B4-BE49-F238E27FC236}">
                <a16:creationId xmlns:a16="http://schemas.microsoft.com/office/drawing/2014/main" id="{A0C2734A-E08F-4F6C-A10F-A6EB149C115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>
            <a:extLst>
              <a:ext uri="{FF2B5EF4-FFF2-40B4-BE49-F238E27FC236}">
                <a16:creationId xmlns:a16="http://schemas.microsoft.com/office/drawing/2014/main" id="{D0985D69-718B-4467-BE49-DE2949B1F7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674CC0E-7567-4E2E-9017-0B005B08F7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EA4D19-23B4-4E79-B299-1321843D1EDE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326658" name="Rectangle 2">
            <a:extLst>
              <a:ext uri="{FF2B5EF4-FFF2-40B4-BE49-F238E27FC236}">
                <a16:creationId xmlns:a16="http://schemas.microsoft.com/office/drawing/2014/main" id="{4142C351-2320-4B71-BF54-FF020081FCB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>
            <a:extLst>
              <a:ext uri="{FF2B5EF4-FFF2-40B4-BE49-F238E27FC236}">
                <a16:creationId xmlns:a16="http://schemas.microsoft.com/office/drawing/2014/main" id="{42D1D802-CF45-4D45-B7C4-0FB1F3744A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0084FB-02AE-4232-85CB-3AC9D591A1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818F80-21EE-4149-B45B-BC3503D1BA1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56706" name="Rectangle 2">
            <a:extLst>
              <a:ext uri="{FF2B5EF4-FFF2-40B4-BE49-F238E27FC236}">
                <a16:creationId xmlns:a16="http://schemas.microsoft.com/office/drawing/2014/main" id="{B75B8A8C-0CCD-41A4-909E-A8234C44A67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>
            <a:extLst>
              <a:ext uri="{FF2B5EF4-FFF2-40B4-BE49-F238E27FC236}">
                <a16:creationId xmlns:a16="http://schemas.microsoft.com/office/drawing/2014/main" id="{DA19703E-95A2-496E-9E30-C30453059D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06A2C11-CFFA-4041-B9E7-D9AECA1212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D4C87-8331-4860-80DC-C527339074F3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468994" name="Rectangle 2">
            <a:extLst>
              <a:ext uri="{FF2B5EF4-FFF2-40B4-BE49-F238E27FC236}">
                <a16:creationId xmlns:a16="http://schemas.microsoft.com/office/drawing/2014/main" id="{A61F646D-D5E6-4900-885F-457702D98DA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>
            <a:extLst>
              <a:ext uri="{FF2B5EF4-FFF2-40B4-BE49-F238E27FC236}">
                <a16:creationId xmlns:a16="http://schemas.microsoft.com/office/drawing/2014/main" id="{3C2A4A48-7BD9-4676-AF0F-0D858D7D9F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66BE6A8-D212-43AD-9031-1E10DE22E7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EF9FAF-2BBD-48B5-9E41-F3C08A3FF141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471042" name="Rectangle 2">
            <a:extLst>
              <a:ext uri="{FF2B5EF4-FFF2-40B4-BE49-F238E27FC236}">
                <a16:creationId xmlns:a16="http://schemas.microsoft.com/office/drawing/2014/main" id="{4C92D6BC-4987-478D-9BA7-B8D3B045B82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>
            <a:extLst>
              <a:ext uri="{FF2B5EF4-FFF2-40B4-BE49-F238E27FC236}">
                <a16:creationId xmlns:a16="http://schemas.microsoft.com/office/drawing/2014/main" id="{8A74F18E-FC90-4A00-BE6E-E8E76FDA2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57949C1-C480-40F3-B02C-13F8924261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846ABC-8312-47C4-9526-CFCBE1A74FAB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436226" name="Rectangle 2">
            <a:extLst>
              <a:ext uri="{FF2B5EF4-FFF2-40B4-BE49-F238E27FC236}">
                <a16:creationId xmlns:a16="http://schemas.microsoft.com/office/drawing/2014/main" id="{0D7351E4-AB0E-426A-9AF6-C407F74F4A5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6227" name="Rectangle 3">
            <a:extLst>
              <a:ext uri="{FF2B5EF4-FFF2-40B4-BE49-F238E27FC236}">
                <a16:creationId xmlns:a16="http://schemas.microsoft.com/office/drawing/2014/main" id="{93C2CCFA-B165-40B0-8F3D-3D6549AC8B1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A44C3B2-EE7C-4240-BB30-D2E335B04A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FDF2F-D367-42EF-B426-272198964CC7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438274" name="Rectangle 2">
            <a:extLst>
              <a:ext uri="{FF2B5EF4-FFF2-40B4-BE49-F238E27FC236}">
                <a16:creationId xmlns:a16="http://schemas.microsoft.com/office/drawing/2014/main" id="{8705BAC4-E8F6-4F41-8CE4-870EA28A5F7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8275" name="Rectangle 3">
            <a:extLst>
              <a:ext uri="{FF2B5EF4-FFF2-40B4-BE49-F238E27FC236}">
                <a16:creationId xmlns:a16="http://schemas.microsoft.com/office/drawing/2014/main" id="{17722556-E461-45F0-BBF9-98723768619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F92E882-A75A-4824-8029-8088EDE90E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418D75-AF33-4501-946B-4664F079E846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291842" name="Rectangle 2">
            <a:extLst>
              <a:ext uri="{FF2B5EF4-FFF2-40B4-BE49-F238E27FC236}">
                <a16:creationId xmlns:a16="http://schemas.microsoft.com/office/drawing/2014/main" id="{06EE18CB-F137-4F34-AE4E-CC052B372D5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>
            <a:extLst>
              <a:ext uri="{FF2B5EF4-FFF2-40B4-BE49-F238E27FC236}">
                <a16:creationId xmlns:a16="http://schemas.microsoft.com/office/drawing/2014/main" id="{75B5AB8B-4B80-47E4-8206-4DEC1AF192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E592716-2F24-467C-9120-72FF29FA16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2D5FC2-A68E-4494-81D5-3563F269666C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333826" name="Rectangle 2">
            <a:extLst>
              <a:ext uri="{FF2B5EF4-FFF2-40B4-BE49-F238E27FC236}">
                <a16:creationId xmlns:a16="http://schemas.microsoft.com/office/drawing/2014/main" id="{E02054B4-7AE1-4A74-9535-368DC771EB4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>
            <a:extLst>
              <a:ext uri="{FF2B5EF4-FFF2-40B4-BE49-F238E27FC236}">
                <a16:creationId xmlns:a16="http://schemas.microsoft.com/office/drawing/2014/main" id="{4A640521-0AD9-49CE-92A5-5C286E039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27D6626-9E9D-4C7F-9459-E97F54D3F9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2AC636-2419-4FD0-B63B-15D8C5FA9EE3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334850" name="Rectangle 2">
            <a:extLst>
              <a:ext uri="{FF2B5EF4-FFF2-40B4-BE49-F238E27FC236}">
                <a16:creationId xmlns:a16="http://schemas.microsoft.com/office/drawing/2014/main" id="{9FB006B8-A8CF-45EF-AC10-43ABB0F7294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id="{ADDAF654-E9FD-4E96-AB58-1796A9D1D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067549-2FD6-4221-AC23-96AB8102DA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8A3FA-F836-4621-8F30-437C1184C5FD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473090" name="Rectangle 2">
            <a:extLst>
              <a:ext uri="{FF2B5EF4-FFF2-40B4-BE49-F238E27FC236}">
                <a16:creationId xmlns:a16="http://schemas.microsoft.com/office/drawing/2014/main" id="{15C4A806-647D-4594-A431-ADD64805E00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>
            <a:extLst>
              <a:ext uri="{FF2B5EF4-FFF2-40B4-BE49-F238E27FC236}">
                <a16:creationId xmlns:a16="http://schemas.microsoft.com/office/drawing/2014/main" id="{68E8F31E-AEC9-4593-8E20-CB1CEF4914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36AB0A5-21AA-40FA-A71D-D095C52990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C8DD8-0427-43DB-84A8-005140A7A48B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335874" name="Rectangle 2">
            <a:extLst>
              <a:ext uri="{FF2B5EF4-FFF2-40B4-BE49-F238E27FC236}">
                <a16:creationId xmlns:a16="http://schemas.microsoft.com/office/drawing/2014/main" id="{39CC30B4-92E5-47A4-9DC4-1CE6DCCBB19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>
            <a:extLst>
              <a:ext uri="{FF2B5EF4-FFF2-40B4-BE49-F238E27FC236}">
                <a16:creationId xmlns:a16="http://schemas.microsoft.com/office/drawing/2014/main" id="{D5D86765-5323-425E-A061-B965106826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0CAE3D2-E7F8-4C62-9603-F652F99F45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0FA61-9C97-49DE-AD10-F248C6DF97F5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475138" name="Rectangle 2">
            <a:extLst>
              <a:ext uri="{FF2B5EF4-FFF2-40B4-BE49-F238E27FC236}">
                <a16:creationId xmlns:a16="http://schemas.microsoft.com/office/drawing/2014/main" id="{8B3E0C8C-B27B-41F2-ADB6-D893C93E5D7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>
            <a:extLst>
              <a:ext uri="{FF2B5EF4-FFF2-40B4-BE49-F238E27FC236}">
                <a16:creationId xmlns:a16="http://schemas.microsoft.com/office/drawing/2014/main" id="{B7D575F4-FF54-44E9-BE98-EE17C43942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19BEC4-5623-4BA9-B81D-EFD01D7FB7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811C8-F7DC-4CD4-9622-0792765AC5B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58754" name="Rectangle 2">
            <a:extLst>
              <a:ext uri="{FF2B5EF4-FFF2-40B4-BE49-F238E27FC236}">
                <a16:creationId xmlns:a16="http://schemas.microsoft.com/office/drawing/2014/main" id="{63D33544-0938-40A4-9FA6-D683A741715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>
            <a:extLst>
              <a:ext uri="{FF2B5EF4-FFF2-40B4-BE49-F238E27FC236}">
                <a16:creationId xmlns:a16="http://schemas.microsoft.com/office/drawing/2014/main" id="{8142AF60-F4FD-40AA-8FE4-10A70BB354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0F07695-7406-458D-B72E-DF4386D30C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CD1AE3-076F-4124-8035-574DCB228914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477186" name="Rectangle 2">
            <a:extLst>
              <a:ext uri="{FF2B5EF4-FFF2-40B4-BE49-F238E27FC236}">
                <a16:creationId xmlns:a16="http://schemas.microsoft.com/office/drawing/2014/main" id="{2E0A4271-6197-4DC1-8B51-83D984B027A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>
            <a:extLst>
              <a:ext uri="{FF2B5EF4-FFF2-40B4-BE49-F238E27FC236}">
                <a16:creationId xmlns:a16="http://schemas.microsoft.com/office/drawing/2014/main" id="{6022DCD3-A89B-463C-8D5A-96C92AB3E7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B82BBA4-EC07-4A55-B501-5754718459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513F08-8FB0-42EF-8532-CC3C54220298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479234" name="Rectangle 2">
            <a:extLst>
              <a:ext uri="{FF2B5EF4-FFF2-40B4-BE49-F238E27FC236}">
                <a16:creationId xmlns:a16="http://schemas.microsoft.com/office/drawing/2014/main" id="{42721564-D9D0-4500-8B5F-CF4D932DDF2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>
            <a:extLst>
              <a:ext uri="{FF2B5EF4-FFF2-40B4-BE49-F238E27FC236}">
                <a16:creationId xmlns:a16="http://schemas.microsoft.com/office/drawing/2014/main" id="{571B7E25-F262-4AA6-976C-8BBB1CA6D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F064541-F16B-4522-B9A4-9E075FAEE8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58676-F113-4463-9AA5-4880E5A30244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336898" name="Rectangle 2">
            <a:extLst>
              <a:ext uri="{FF2B5EF4-FFF2-40B4-BE49-F238E27FC236}">
                <a16:creationId xmlns:a16="http://schemas.microsoft.com/office/drawing/2014/main" id="{2068A357-A991-4F5F-88A6-320D528FB46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>
            <a:extLst>
              <a:ext uri="{FF2B5EF4-FFF2-40B4-BE49-F238E27FC236}">
                <a16:creationId xmlns:a16="http://schemas.microsoft.com/office/drawing/2014/main" id="{831AE6B2-B4CC-41CF-AF25-8A404ED33D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9E8F27B-7E12-4182-B107-D3A7FA0465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5204DE-13A8-41E5-9256-BE3B08587073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337922" name="Rectangle 2">
            <a:extLst>
              <a:ext uri="{FF2B5EF4-FFF2-40B4-BE49-F238E27FC236}">
                <a16:creationId xmlns:a16="http://schemas.microsoft.com/office/drawing/2014/main" id="{1767CF77-D9A2-4375-B30D-3DD21F25A56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>
            <a:extLst>
              <a:ext uri="{FF2B5EF4-FFF2-40B4-BE49-F238E27FC236}">
                <a16:creationId xmlns:a16="http://schemas.microsoft.com/office/drawing/2014/main" id="{9029161A-BF18-4051-9920-9F8D7BEDD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1BF7EB4-9A56-489B-82D2-01E003C334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FC51CF-9498-454F-89BC-5D9FD7CC7DFD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328706" name="Rectangle 2">
            <a:extLst>
              <a:ext uri="{FF2B5EF4-FFF2-40B4-BE49-F238E27FC236}">
                <a16:creationId xmlns:a16="http://schemas.microsoft.com/office/drawing/2014/main" id="{B6314328-A375-4252-A20E-C10439C7662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>
            <a:extLst>
              <a:ext uri="{FF2B5EF4-FFF2-40B4-BE49-F238E27FC236}">
                <a16:creationId xmlns:a16="http://schemas.microsoft.com/office/drawing/2014/main" id="{9B323CB3-55AB-4BBC-B219-081B62DB7A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F38190-BD15-491A-8DFA-91CE8F1AB9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54FD20-C18E-406F-BCAE-EAB5957C130F}" type="slidenum">
              <a:rPr lang="en-US" altLang="en-US"/>
              <a:pPr/>
              <a:t>65</a:t>
            </a:fld>
            <a:endParaRPr lang="en-US" altLang="en-US"/>
          </a:p>
        </p:txBody>
      </p:sp>
      <p:sp>
        <p:nvSpPr>
          <p:cNvPr id="284674" name="Rectangle 2">
            <a:extLst>
              <a:ext uri="{FF2B5EF4-FFF2-40B4-BE49-F238E27FC236}">
                <a16:creationId xmlns:a16="http://schemas.microsoft.com/office/drawing/2014/main" id="{19A04348-877D-4436-98E7-BD65C1A93ED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>
            <a:extLst>
              <a:ext uri="{FF2B5EF4-FFF2-40B4-BE49-F238E27FC236}">
                <a16:creationId xmlns:a16="http://schemas.microsoft.com/office/drawing/2014/main" id="{8A81C6F7-E847-43FB-8175-A72568069A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77F5C10-87D0-43C8-8F2E-2BBDE13EFD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470479-33C5-49EA-80B7-E4C21DC5F925}" type="slidenum">
              <a:rPr lang="en-US" altLang="en-US"/>
              <a:pPr/>
              <a:t>66</a:t>
            </a:fld>
            <a:endParaRPr lang="en-US" altLang="en-US"/>
          </a:p>
        </p:txBody>
      </p:sp>
      <p:sp>
        <p:nvSpPr>
          <p:cNvPr id="289794" name="Rectangle 1026">
            <a:extLst>
              <a:ext uri="{FF2B5EF4-FFF2-40B4-BE49-F238E27FC236}">
                <a16:creationId xmlns:a16="http://schemas.microsoft.com/office/drawing/2014/main" id="{C8876C6B-1404-46F4-B857-790F110959C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1027">
            <a:extLst>
              <a:ext uri="{FF2B5EF4-FFF2-40B4-BE49-F238E27FC236}">
                <a16:creationId xmlns:a16="http://schemas.microsoft.com/office/drawing/2014/main" id="{1DF5B178-2C0F-470C-AAAE-2A2BF13AF2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781598-FA77-41BA-9242-E0120AF820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06CCD-73FE-4D6A-BD41-56A04401FBDF}" type="slidenum">
              <a:rPr lang="en-US" altLang="en-US"/>
              <a:pPr/>
              <a:t>67</a:t>
            </a:fld>
            <a:endParaRPr lang="en-US" altLang="en-US"/>
          </a:p>
        </p:txBody>
      </p:sp>
      <p:sp>
        <p:nvSpPr>
          <p:cNvPr id="303106" name="Rectangle 2">
            <a:extLst>
              <a:ext uri="{FF2B5EF4-FFF2-40B4-BE49-F238E27FC236}">
                <a16:creationId xmlns:a16="http://schemas.microsoft.com/office/drawing/2014/main" id="{59DC3551-A74B-44ED-919F-7CE93D07111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>
            <a:extLst>
              <a:ext uri="{FF2B5EF4-FFF2-40B4-BE49-F238E27FC236}">
                <a16:creationId xmlns:a16="http://schemas.microsoft.com/office/drawing/2014/main" id="{B0F6FE71-368D-4146-A7F6-95AAB51277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105700-0023-42BC-9AE6-D26DCE0373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2EE4D3-0147-4CF8-92BE-B5F6D913D422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293890" name="Rectangle 2">
            <a:extLst>
              <a:ext uri="{FF2B5EF4-FFF2-40B4-BE49-F238E27FC236}">
                <a16:creationId xmlns:a16="http://schemas.microsoft.com/office/drawing/2014/main" id="{1129DBB1-41EA-48FD-B635-75AB33EDF44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>
            <a:extLst>
              <a:ext uri="{FF2B5EF4-FFF2-40B4-BE49-F238E27FC236}">
                <a16:creationId xmlns:a16="http://schemas.microsoft.com/office/drawing/2014/main" id="{7835B9D1-57D9-4CF1-8519-66FD2EB060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B03ED2A-8A6D-4098-8ACC-EB8BBE553B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4B4D7A-BBA1-4CDA-890B-10C789FEB628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283650" name="Rectangle 2">
            <a:extLst>
              <a:ext uri="{FF2B5EF4-FFF2-40B4-BE49-F238E27FC236}">
                <a16:creationId xmlns:a16="http://schemas.microsoft.com/office/drawing/2014/main" id="{6CA3C306-7429-48C8-88B5-D027FAF3D3F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>
            <a:extLst>
              <a:ext uri="{FF2B5EF4-FFF2-40B4-BE49-F238E27FC236}">
                <a16:creationId xmlns:a16="http://schemas.microsoft.com/office/drawing/2014/main" id="{0246D6E2-48F6-4D2C-9745-1437BE5185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89166E-C0F3-4D0D-84A7-C93C869EC9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489CEF-2A91-4BF3-B48A-88290C66EE9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60802" name="Rectangle 2">
            <a:extLst>
              <a:ext uri="{FF2B5EF4-FFF2-40B4-BE49-F238E27FC236}">
                <a16:creationId xmlns:a16="http://schemas.microsoft.com/office/drawing/2014/main" id="{19B148EC-271B-497A-B94A-466D6EAD8DA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>
            <a:extLst>
              <a:ext uri="{FF2B5EF4-FFF2-40B4-BE49-F238E27FC236}">
                <a16:creationId xmlns:a16="http://schemas.microsoft.com/office/drawing/2014/main" id="{138727E8-F814-443A-9601-5EA8B6A2C9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536CBDA-3AF7-4E88-AF1A-169A5672F1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EF9CED-377D-4C33-B43D-02FCB9869EA4}" type="slidenum">
              <a:rPr lang="en-US" altLang="en-US"/>
              <a:pPr/>
              <a:t>70</a:t>
            </a:fld>
            <a:endParaRPr lang="en-US" altLang="en-US"/>
          </a:p>
        </p:txBody>
      </p:sp>
      <p:sp>
        <p:nvSpPr>
          <p:cNvPr id="481282" name="Rectangle 2">
            <a:extLst>
              <a:ext uri="{FF2B5EF4-FFF2-40B4-BE49-F238E27FC236}">
                <a16:creationId xmlns:a16="http://schemas.microsoft.com/office/drawing/2014/main" id="{693B8E4C-1E66-400E-8317-C25BAB0CD88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283" name="Rectangle 3">
            <a:extLst>
              <a:ext uri="{FF2B5EF4-FFF2-40B4-BE49-F238E27FC236}">
                <a16:creationId xmlns:a16="http://schemas.microsoft.com/office/drawing/2014/main" id="{38C9A1B6-48F8-48FD-9403-EFCE8DF58A3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F540E33-5C6E-4887-A013-1FC5317EBF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8D8EE5-6E6F-4F3C-B3D9-BB285635A75C}" type="slidenum">
              <a:rPr lang="en-US" altLang="en-US"/>
              <a:pPr/>
              <a:t>71</a:t>
            </a:fld>
            <a:endParaRPr lang="en-US" altLang="en-US"/>
          </a:p>
        </p:txBody>
      </p:sp>
      <p:sp>
        <p:nvSpPr>
          <p:cNvPr id="338946" name="Rectangle 2">
            <a:extLst>
              <a:ext uri="{FF2B5EF4-FFF2-40B4-BE49-F238E27FC236}">
                <a16:creationId xmlns:a16="http://schemas.microsoft.com/office/drawing/2014/main" id="{4B1CFC30-CC28-4F14-AD54-70A2EA74739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>
            <a:extLst>
              <a:ext uri="{FF2B5EF4-FFF2-40B4-BE49-F238E27FC236}">
                <a16:creationId xmlns:a16="http://schemas.microsoft.com/office/drawing/2014/main" id="{87A14727-8F52-4AC5-B010-0321129FDC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C64FC5C-92A6-489D-902C-44644AA70B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D2B55-F8B6-45CB-BF4A-3290FD37804C}" type="slidenum">
              <a:rPr lang="en-US" altLang="en-US"/>
              <a:pPr/>
              <a:t>72</a:t>
            </a:fld>
            <a:endParaRPr lang="en-US" altLang="en-US"/>
          </a:p>
        </p:txBody>
      </p:sp>
      <p:sp>
        <p:nvSpPr>
          <p:cNvPr id="373762" name="Rectangle 2">
            <a:extLst>
              <a:ext uri="{FF2B5EF4-FFF2-40B4-BE49-F238E27FC236}">
                <a16:creationId xmlns:a16="http://schemas.microsoft.com/office/drawing/2014/main" id="{4885421C-E49C-48E0-AA40-02DB249C32C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>
            <a:extLst>
              <a:ext uri="{FF2B5EF4-FFF2-40B4-BE49-F238E27FC236}">
                <a16:creationId xmlns:a16="http://schemas.microsoft.com/office/drawing/2014/main" id="{FBDBB4EE-32CC-4B75-B3DB-9B8EDA41C6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40D0825-337A-4D09-856E-FE845197FD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08AFF-EBD0-41DB-8325-0FBBA79C280C}" type="slidenum">
              <a:rPr lang="en-US" altLang="en-US"/>
              <a:pPr/>
              <a:t>73</a:t>
            </a:fld>
            <a:endParaRPr lang="en-US" altLang="en-US"/>
          </a:p>
        </p:txBody>
      </p:sp>
      <p:sp>
        <p:nvSpPr>
          <p:cNvPr id="339970" name="Rectangle 2">
            <a:extLst>
              <a:ext uri="{FF2B5EF4-FFF2-40B4-BE49-F238E27FC236}">
                <a16:creationId xmlns:a16="http://schemas.microsoft.com/office/drawing/2014/main" id="{E38AD5C7-3F6B-4A46-BE14-BAB29053276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>
            <a:extLst>
              <a:ext uri="{FF2B5EF4-FFF2-40B4-BE49-F238E27FC236}">
                <a16:creationId xmlns:a16="http://schemas.microsoft.com/office/drawing/2014/main" id="{B55713E3-9A24-4632-8366-CFFB928CAB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9299C2E-0909-420A-B64F-3F2026B15B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882D2-8EE6-438F-80B0-2D133E39D24D}" type="slidenum">
              <a:rPr lang="en-US" altLang="en-US"/>
              <a:pPr/>
              <a:t>74</a:t>
            </a:fld>
            <a:endParaRPr lang="en-US" altLang="en-US"/>
          </a:p>
        </p:txBody>
      </p:sp>
      <p:sp>
        <p:nvSpPr>
          <p:cNvPr id="367618" name="Rectangle 2">
            <a:extLst>
              <a:ext uri="{FF2B5EF4-FFF2-40B4-BE49-F238E27FC236}">
                <a16:creationId xmlns:a16="http://schemas.microsoft.com/office/drawing/2014/main" id="{95E70033-3D8F-48FB-BDB7-15AEB68EA25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7516AAB3-2842-4755-B4DD-1E6CAB1F11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6D731A6-2BEF-483A-B069-AE7552622F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4B8C2-84C2-44CC-A520-396CB396B08A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340994" name="Rectangle 2">
            <a:extLst>
              <a:ext uri="{FF2B5EF4-FFF2-40B4-BE49-F238E27FC236}">
                <a16:creationId xmlns:a16="http://schemas.microsoft.com/office/drawing/2014/main" id="{67D60647-7B8D-456B-992B-D685F344B7C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>
            <a:extLst>
              <a:ext uri="{FF2B5EF4-FFF2-40B4-BE49-F238E27FC236}">
                <a16:creationId xmlns:a16="http://schemas.microsoft.com/office/drawing/2014/main" id="{10E2D36C-26D2-46F0-90F6-12AC619711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B6CA3E0-94CA-4008-9264-C82E4ECF83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632D76-391B-4E59-8394-F1D7F09CF667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342018" name="Rectangle 2">
            <a:extLst>
              <a:ext uri="{FF2B5EF4-FFF2-40B4-BE49-F238E27FC236}">
                <a16:creationId xmlns:a16="http://schemas.microsoft.com/office/drawing/2014/main" id="{E809A377-3CC9-4579-99DF-325032D135B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>
            <a:extLst>
              <a:ext uri="{FF2B5EF4-FFF2-40B4-BE49-F238E27FC236}">
                <a16:creationId xmlns:a16="http://schemas.microsoft.com/office/drawing/2014/main" id="{CECF6966-7D6A-491A-A94F-269925465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2562AE2-170F-4BBC-A7A5-121228D481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341C3C-9C80-423C-A54E-A7017416A92D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343042" name="Rectangle 1026">
            <a:extLst>
              <a:ext uri="{FF2B5EF4-FFF2-40B4-BE49-F238E27FC236}">
                <a16:creationId xmlns:a16="http://schemas.microsoft.com/office/drawing/2014/main" id="{AC8327E1-56AF-4C03-8EE0-E2B4AC424F8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1027">
            <a:extLst>
              <a:ext uri="{FF2B5EF4-FFF2-40B4-BE49-F238E27FC236}">
                <a16:creationId xmlns:a16="http://schemas.microsoft.com/office/drawing/2014/main" id="{F8A169F9-DCBF-4CD6-89BF-B6DAD6F10D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771B6C-DF8D-4469-BD7B-AEF77F3138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557568-5867-40FE-B50C-3670835F16AF}" type="slidenum">
              <a:rPr lang="en-US" altLang="en-US"/>
              <a:pPr/>
              <a:t>78</a:t>
            </a:fld>
            <a:endParaRPr lang="en-US" altLang="en-US"/>
          </a:p>
        </p:txBody>
      </p:sp>
      <p:sp>
        <p:nvSpPr>
          <p:cNvPr id="344066" name="Rectangle 2">
            <a:extLst>
              <a:ext uri="{FF2B5EF4-FFF2-40B4-BE49-F238E27FC236}">
                <a16:creationId xmlns:a16="http://schemas.microsoft.com/office/drawing/2014/main" id="{C7EE6C0D-4507-4A99-BABC-288069527B0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>
            <a:extLst>
              <a:ext uri="{FF2B5EF4-FFF2-40B4-BE49-F238E27FC236}">
                <a16:creationId xmlns:a16="http://schemas.microsoft.com/office/drawing/2014/main" id="{14FE077F-586E-4B7B-AA94-58AD622451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5D7B851-1094-4186-B9A1-5CCA12985E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4169ED-0CD5-4BD0-8770-E2A3AD70915E}" type="slidenum">
              <a:rPr lang="en-US" altLang="en-US"/>
              <a:pPr/>
              <a:t>79</a:t>
            </a:fld>
            <a:endParaRPr lang="en-US" altLang="en-US"/>
          </a:p>
        </p:txBody>
      </p:sp>
      <p:sp>
        <p:nvSpPr>
          <p:cNvPr id="355330" name="Rectangle 2">
            <a:extLst>
              <a:ext uri="{FF2B5EF4-FFF2-40B4-BE49-F238E27FC236}">
                <a16:creationId xmlns:a16="http://schemas.microsoft.com/office/drawing/2014/main" id="{7A803DBC-A0EE-4846-974B-6777613744B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>
            <a:extLst>
              <a:ext uri="{FF2B5EF4-FFF2-40B4-BE49-F238E27FC236}">
                <a16:creationId xmlns:a16="http://schemas.microsoft.com/office/drawing/2014/main" id="{05F3E658-7957-43DC-A125-98E8F6CA7B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7514963-240C-4753-9793-48ADB7EE56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497C93-B201-42B5-AA6E-A3469F4FC9B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62850" name="Rectangle 1026">
            <a:extLst>
              <a:ext uri="{FF2B5EF4-FFF2-40B4-BE49-F238E27FC236}">
                <a16:creationId xmlns:a16="http://schemas.microsoft.com/office/drawing/2014/main" id="{749BF621-7BD9-4C6A-842D-968DDE47E61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1027">
            <a:extLst>
              <a:ext uri="{FF2B5EF4-FFF2-40B4-BE49-F238E27FC236}">
                <a16:creationId xmlns:a16="http://schemas.microsoft.com/office/drawing/2014/main" id="{B3F94CB4-8698-4A23-BD0E-3D1D6BB92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3A11D0B-64F0-4709-A283-32D6E6180A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F9AEC6-CCF8-4E47-84D5-EA0187A979F4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64898" name="Rectangle 2">
            <a:extLst>
              <a:ext uri="{FF2B5EF4-FFF2-40B4-BE49-F238E27FC236}">
                <a16:creationId xmlns:a16="http://schemas.microsoft.com/office/drawing/2014/main" id="{ECCD9606-CF38-4684-A62A-FB2029D2DE8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>
            <a:extLst>
              <a:ext uri="{FF2B5EF4-FFF2-40B4-BE49-F238E27FC236}">
                <a16:creationId xmlns:a16="http://schemas.microsoft.com/office/drawing/2014/main" id="{5687593C-F054-49A5-B97A-384E9042B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84B6B52E-4208-4B33-B2DC-3E0BE2CA43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74638" y="550863"/>
            <a:ext cx="8237537" cy="11430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C1022D91-8B4D-4927-82FA-28585BFAAD1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6375" y="2754313"/>
            <a:ext cx="5697538" cy="6080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02404" name="Rectangle 4">
            <a:extLst>
              <a:ext uri="{FF2B5EF4-FFF2-40B4-BE49-F238E27FC236}">
                <a16:creationId xmlns:a16="http://schemas.microsoft.com/office/drawing/2014/main" id="{ECF7AC4B-20F5-4513-8031-ACFB27BB62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292100" y="6196013"/>
            <a:ext cx="1905000" cy="458787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2405" name="Rectangle 5">
            <a:extLst>
              <a:ext uri="{FF2B5EF4-FFF2-40B4-BE49-F238E27FC236}">
                <a16:creationId xmlns:a16="http://schemas.microsoft.com/office/drawing/2014/main" id="{6789200E-2254-4737-AB4D-135AB0D2F10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2746375" y="6196013"/>
            <a:ext cx="3981450" cy="458787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2406" name="Rectangle 6">
            <a:extLst>
              <a:ext uri="{FF2B5EF4-FFF2-40B4-BE49-F238E27FC236}">
                <a16:creationId xmlns:a16="http://schemas.microsoft.com/office/drawing/2014/main" id="{2B4B3F6A-76F3-473B-A5D1-C26433DF92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7246938" y="6196013"/>
            <a:ext cx="1676400" cy="458787"/>
          </a:xfrm>
        </p:spPr>
        <p:txBody>
          <a:bodyPr/>
          <a:lstStyle>
            <a:lvl1pPr>
              <a:defRPr sz="1400"/>
            </a:lvl1pPr>
          </a:lstStyle>
          <a:p>
            <a:fld id="{7636BDBE-15DB-441E-AA83-A3408C7D0C6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8E110-DEC0-41C9-8F97-63005804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A8D7A3-EA56-40D9-832D-6FBB2B623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9D495-557A-40E9-A701-5E2BDD716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2B1B3-EBC1-4B32-84B0-475C8E44D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5A7F6-404E-4BF3-8AB0-B3F5851F9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77D3F-0A10-4BD9-807A-DB38D0B9FC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438909"/>
      </p:ext>
    </p:extLst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9EBE87-5A88-4962-A582-5B10250A0A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67513" y="138113"/>
            <a:ext cx="2195512" cy="5921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BF12C-D57F-4FA5-B61D-61B9E6A98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7800" y="138113"/>
            <a:ext cx="6437313" cy="59213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D7066-8C72-4EDF-B87D-C3EE13F40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9500D-03E1-46F4-BE30-56669B0AD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F9FD4-3274-43F4-8EAD-21E89555D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8D622-80C0-4424-97DE-D4181D1117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231887"/>
      </p:ext>
    </p:extLst>
  </p:cSld>
  <p:clrMapOvr>
    <a:masterClrMapping/>
  </p:clrMapOvr>
  <p:transition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4237C-0805-4FCB-B424-D18AF3694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" y="138113"/>
            <a:ext cx="7343775" cy="8461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C31BC08F-89C9-4AB8-B577-5DAD68D3834C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177800" y="1652588"/>
            <a:ext cx="4316413" cy="44069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F7E3D5-0AA6-4FF8-BEAE-280BE2302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6613" y="1652588"/>
            <a:ext cx="4316412" cy="4406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7E7902-0EFD-44CD-A5BF-F0F94E97A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9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8BFB4-2A4A-4210-B4A4-0BAC7F550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538" y="6248400"/>
            <a:ext cx="2894012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B4F7B-DDC1-419E-8A90-E62BDDED5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0725" y="6221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A10D538-0EE9-4CF0-8373-7A755DFB6A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835599"/>
      </p:ext>
    </p:extLst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B4754-934F-449E-A0C6-AF80E5F48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143D5-C4EB-4971-9994-816DC7192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3FCEF-9ABB-429D-9A57-860F5B4ED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E5615-761E-4F7D-A59F-999C329C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7275D-37FF-4494-9141-55BC6BBE8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59B88-B5AB-4046-9AF6-2F96B03D2E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116500"/>
      </p:ext>
    </p:extLst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A4E90-4B4D-4E04-8556-43C9175D7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EB979-A248-4151-BC46-1E2370F8F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DD762-E657-4370-B0E3-141EBBA4C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8B020-9A88-4F34-B851-CDAB464D2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5B00F-DE6E-4D28-85E8-621D36F3B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2C4A5-31F9-43D3-9F93-29B5268175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156110"/>
      </p:ext>
    </p:extLst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5DD18-0B3E-40A7-AF02-A3FD33CE8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743D7-B112-4A0B-ACF0-7C3F2CB8C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800" y="1652588"/>
            <a:ext cx="4316413" cy="4406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4E8A4-88C6-4DFD-B151-09E5B0E11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52588"/>
            <a:ext cx="4316412" cy="4406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FCF58-8A38-45C4-B43B-9E2FE13F5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EE11F-18C4-4D1D-A297-07F764A82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34FE1-FEFF-4F04-AB07-CE12F67D9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6B2EE-7DB1-4909-AC42-F04E5BEE74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979253"/>
      </p:ext>
    </p:extLst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61738-94A5-4256-B1C5-CFFA6374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88DB9-B154-43BB-B91C-C96FFF30B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CB4635-1791-4CED-9459-06F59F14A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882C07-A89B-40EF-9EF2-EF55E1C3D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0EE006-2C58-418B-8CFF-1D6BC632A1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C2BA5D-D2FC-41AE-9020-7FAC8CF59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54C1DA-2719-4A36-ABD5-FED2EF27E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EDDDFD-EA2F-4BA3-9AB8-5B10B8920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6F027-505C-432F-9B9E-4F4C8BB430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532601"/>
      </p:ext>
    </p:extLst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93687-A64B-4685-8509-1EE431036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03282B-4A00-4F8F-B632-828888B32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974F1-E4B1-4833-84CE-AB9C3E92E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4ECED4-CA16-4DB8-8AC0-E58CC5091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5D85C-4DAF-493E-A8B4-FD5E6DEA0C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837920"/>
      </p:ext>
    </p:extLst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F56F2-A5B0-4563-9752-1E4B6D12F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D62E43-19AB-43D5-B25D-D99465F0F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0DD1E-0F9C-41FB-812A-91C6555B1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AA7FD-1709-40E5-A6E8-B31C928862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408997"/>
      </p:ext>
    </p:extLst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936F0-1A7F-4EFB-B0B3-CC7324D8D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5C315-D4FC-4351-99DF-9B21D7CB9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213016-1BC1-49AF-B664-89DB75B2F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F7F30-06B2-488B-B4DF-F3CBCAA8B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CA02C-CBD3-4644-9B89-64B586105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96F7B-9533-40D8-9327-8EB66AB60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9EC74-A907-462D-8AE6-E87F10527A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8194000"/>
      </p:ext>
    </p:extLst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0FC37-01B2-4DCC-BD44-14CE514ED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C13E6E-7927-439D-A3D6-5B528EFB00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9E400F-CCE1-4D09-B8BD-1E2638793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CDC4B-C75D-43AE-8F8A-2D281AEB3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23E39-A88F-4917-AD11-BF5BA9BAF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A2233-4AA1-407F-9A0C-2F8F3066D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588CE-B2FE-487C-AF50-441CEB0C57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035765"/>
      </p:ext>
    </p:extLst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6EDC6966-345E-47DE-A920-7F1E3B108A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6375" y="138113"/>
            <a:ext cx="73437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7B9ED48E-DFBE-4D48-925E-63B38ACF41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" y="1652588"/>
            <a:ext cx="8785225" cy="440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1380" name="Rectangle 4">
            <a:extLst>
              <a:ext uri="{FF2B5EF4-FFF2-40B4-BE49-F238E27FC236}">
                <a16:creationId xmlns:a16="http://schemas.microsoft.com/office/drawing/2014/main" id="{40A66B4A-3B20-4639-9864-E2E46EF7A6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3988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1381" name="Rectangle 5">
            <a:extLst>
              <a:ext uri="{FF2B5EF4-FFF2-40B4-BE49-F238E27FC236}">
                <a16:creationId xmlns:a16="http://schemas.microsoft.com/office/drawing/2014/main" id="{0DC44AD2-1F04-4872-974F-EE94332DBB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538" y="6248400"/>
            <a:ext cx="289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1382" name="Rectangle 6">
            <a:extLst>
              <a:ext uri="{FF2B5EF4-FFF2-40B4-BE49-F238E27FC236}">
                <a16:creationId xmlns:a16="http://schemas.microsoft.com/office/drawing/2014/main" id="{AC7030D3-1AB6-43D2-B60E-79F62363C8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0725" y="62214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+mn-lt"/>
              </a:defRPr>
            </a:lvl1pPr>
          </a:lstStyle>
          <a:p>
            <a:fld id="{9B4B2FFB-EF1E-42B6-95FA-C79444ED93F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ransition spd="med">
    <p:pull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Relationship Id="rId4" Type="http://schemas.openxmlformats.org/officeDocument/2006/relationships/image" Target="http://www.upci.org/historical/images/People/genbrd1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EDEAFAF5-A49F-42A6-AAD9-A10CA97B3E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533400"/>
            <a:ext cx="5791200" cy="2362200"/>
          </a:xfrm>
        </p:spPr>
        <p:txBody>
          <a:bodyPr/>
          <a:lstStyle/>
          <a:p>
            <a:pPr algn="ctr"/>
            <a:r>
              <a:rPr lang="en-US" altLang="en-US" sz="6000" b="0" i="1">
                <a:latin typeface="Rockwell Extra Bold" panose="02060903040505020403" pitchFamily="18" charset="0"/>
              </a:rPr>
              <a:t>The Church Legacy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A41BE87A-340A-48BF-9BAC-8EFB5B3A8D4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4724400"/>
            <a:ext cx="5697538" cy="1066800"/>
          </a:xfrm>
        </p:spPr>
        <p:txBody>
          <a:bodyPr/>
          <a:lstStyle/>
          <a:p>
            <a:pPr algn="ctr"/>
            <a:r>
              <a:rPr lang="en-US" altLang="en-US" sz="3300">
                <a:solidFill>
                  <a:schemeClr val="accent2"/>
                </a:solidFill>
                <a:latin typeface="Rockwell Extra Bold" panose="02060903040505020403" pitchFamily="18" charset="0"/>
              </a:rPr>
              <a:t>An Experience In Church History</a:t>
            </a:r>
          </a:p>
        </p:txBody>
      </p:sp>
      <p:sp>
        <p:nvSpPr>
          <p:cNvPr id="67591" name="Line 7">
            <a:extLst>
              <a:ext uri="{FF2B5EF4-FFF2-40B4-BE49-F238E27FC236}">
                <a16:creationId xmlns:a16="http://schemas.microsoft.com/office/drawing/2014/main" id="{4A356C7E-98F8-4C64-A82E-E2E3306681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895600"/>
            <a:ext cx="37338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592" name="Line 8">
            <a:extLst>
              <a:ext uri="{FF2B5EF4-FFF2-40B4-BE49-F238E27FC236}">
                <a16:creationId xmlns:a16="http://schemas.microsoft.com/office/drawing/2014/main" id="{DF4D655F-3C14-4DDC-851C-97E55CF716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3048000"/>
            <a:ext cx="37338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593" name="Line 9">
            <a:extLst>
              <a:ext uri="{FF2B5EF4-FFF2-40B4-BE49-F238E27FC236}">
                <a16:creationId xmlns:a16="http://schemas.microsoft.com/office/drawing/2014/main" id="{CC986A37-F84A-4BED-9FA9-A22AE850B2B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3200400"/>
            <a:ext cx="37338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594" name="Line 10">
            <a:extLst>
              <a:ext uri="{FF2B5EF4-FFF2-40B4-BE49-F238E27FC236}">
                <a16:creationId xmlns:a16="http://schemas.microsoft.com/office/drawing/2014/main" id="{0896D496-79D9-434C-A980-72108E8429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57200"/>
            <a:ext cx="37338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595" name="Line 11">
            <a:extLst>
              <a:ext uri="{FF2B5EF4-FFF2-40B4-BE49-F238E27FC236}">
                <a16:creationId xmlns:a16="http://schemas.microsoft.com/office/drawing/2014/main" id="{C9FA748F-1942-4789-89CF-5FC3F303D7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609600"/>
            <a:ext cx="37338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596" name="Line 12">
            <a:extLst>
              <a:ext uri="{FF2B5EF4-FFF2-40B4-BE49-F238E27FC236}">
                <a16:creationId xmlns:a16="http://schemas.microsoft.com/office/drawing/2014/main" id="{19EB9EA4-8C79-4558-920C-38324ED366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762000"/>
            <a:ext cx="37338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597" name="Line 13">
            <a:extLst>
              <a:ext uri="{FF2B5EF4-FFF2-40B4-BE49-F238E27FC236}">
                <a16:creationId xmlns:a16="http://schemas.microsoft.com/office/drawing/2014/main" id="{B78EB76B-0117-44BC-A35F-97CE3E25DA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4724400"/>
            <a:ext cx="4876800" cy="31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598" name="Line 14">
            <a:extLst>
              <a:ext uri="{FF2B5EF4-FFF2-40B4-BE49-F238E27FC236}">
                <a16:creationId xmlns:a16="http://schemas.microsoft.com/office/drawing/2014/main" id="{61594252-56BA-4CDC-B7CA-BA69A1D561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5867400"/>
            <a:ext cx="4876800" cy="31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599" name="Text Box 15">
            <a:extLst>
              <a:ext uri="{FF2B5EF4-FFF2-40B4-BE49-F238E27FC236}">
                <a16:creationId xmlns:a16="http://schemas.microsoft.com/office/drawing/2014/main" id="{813B0098-5C08-40BF-8999-76C73A457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048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7600" name="Picture 16" descr="Dan and Joy Cropped">
            <a:extLst>
              <a:ext uri="{FF2B5EF4-FFF2-40B4-BE49-F238E27FC236}">
                <a16:creationId xmlns:a16="http://schemas.microsoft.com/office/drawing/2014/main" id="{D1215AA7-C007-4B07-BFDE-268171090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"/>
            <a:ext cx="1809750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601" name="Text Box 17">
            <a:extLst>
              <a:ext uri="{FF2B5EF4-FFF2-40B4-BE49-F238E27FC236}">
                <a16:creationId xmlns:a16="http://schemas.microsoft.com/office/drawing/2014/main" id="{DF4AC9D0-078A-4ADF-8B06-DE77DF08B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7338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Arial" panose="020B0604020202020204" pitchFamily="34" charset="0"/>
              </a:rPr>
              <a:t>By Daniel Scott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>
            <a:extLst>
              <a:ext uri="{FF2B5EF4-FFF2-40B4-BE49-F238E27FC236}">
                <a16:creationId xmlns:a16="http://schemas.microsoft.com/office/drawing/2014/main" id="{CEAA60A3-1165-4F57-8F3B-869C6D6D1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5923" name="Picture 3" descr="BD04970_">
            <a:extLst>
              <a:ext uri="{FF2B5EF4-FFF2-40B4-BE49-F238E27FC236}">
                <a16:creationId xmlns:a16="http://schemas.microsoft.com/office/drawing/2014/main" id="{93FC6703-3163-42DE-B5EB-4DD04B954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3208338" cy="23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5924" name="Rectangle 4">
            <a:extLst>
              <a:ext uri="{FF2B5EF4-FFF2-40B4-BE49-F238E27FC236}">
                <a16:creationId xmlns:a16="http://schemas.microsoft.com/office/drawing/2014/main" id="{2A000EE2-9F92-4E80-8C9C-445204548A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4800600"/>
            <a:ext cx="7924800" cy="1828800"/>
          </a:xfr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/>
          <a:lstStyle/>
          <a:p>
            <a:pPr marL="177800" indent="-4763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opperplate33bc" pitchFamily="34" charset="0"/>
                <a:cs typeface="Arial" panose="020B0604020202020204" pitchFamily="34" charset="0"/>
              </a:rPr>
              <a:t>the Apostolic Doctrine being restored – A Mirror of Pentecost</a:t>
            </a:r>
          </a:p>
          <a:p>
            <a:pPr marL="177800" indent="-4763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Copperplate33bc" pitchFamily="34" charset="0"/>
              <a:cs typeface="Arial" panose="020B0604020202020204" pitchFamily="34" charset="0"/>
            </a:endParaRPr>
          </a:p>
          <a:p>
            <a:pPr marL="177800" indent="-4763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Copperplate33bc" pitchFamily="34" charset="0"/>
                <a:cs typeface="Arial" panose="020B0604020202020204" pitchFamily="34" charset="0"/>
              </a:rPr>
              <a:t>The whole Gospel to the Whole World</a:t>
            </a:r>
            <a:endParaRPr lang="en-US" altLang="en-US">
              <a:latin typeface="Copperplate33bc" pitchFamily="34" charset="0"/>
            </a:endParaRPr>
          </a:p>
        </p:txBody>
      </p:sp>
      <p:sp>
        <p:nvSpPr>
          <p:cNvPr id="465925" name="Rectangle 5">
            <a:extLst>
              <a:ext uri="{FF2B5EF4-FFF2-40B4-BE49-F238E27FC236}">
                <a16:creationId xmlns:a16="http://schemas.microsoft.com/office/drawing/2014/main" id="{A1AA4197-58D3-4500-A6A4-55505F5A7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73437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chemeClr val="accent2"/>
                </a:solidFill>
                <a:latin typeface="Showcard Gothic" panose="04020904020102020604" pitchFamily="82" charset="0"/>
              </a:rPr>
              <a:t>The Seven Periods In Church History – Part 2</a:t>
            </a:r>
          </a:p>
        </p:txBody>
      </p:sp>
      <p:sp>
        <p:nvSpPr>
          <p:cNvPr id="465926" name="Line 6">
            <a:extLst>
              <a:ext uri="{FF2B5EF4-FFF2-40B4-BE49-F238E27FC236}">
                <a16:creationId xmlns:a16="http://schemas.microsoft.com/office/drawing/2014/main" id="{A412CD43-FD5B-42CC-8D1E-5160C3FDF4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1600200"/>
            <a:ext cx="5486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5927" name="Line 7">
            <a:extLst>
              <a:ext uri="{FF2B5EF4-FFF2-40B4-BE49-F238E27FC236}">
                <a16:creationId xmlns:a16="http://schemas.microsoft.com/office/drawing/2014/main" id="{69A9C4E1-5C48-4B81-B2B8-D0CA6F809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667000"/>
            <a:ext cx="3200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5928" name="Text Box 8">
            <a:extLst>
              <a:ext uri="{FF2B5EF4-FFF2-40B4-BE49-F238E27FC236}">
                <a16:creationId xmlns:a16="http://schemas.microsoft.com/office/drawing/2014/main" id="{4339E76A-7BE9-4D19-9CEE-29311F501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76400"/>
            <a:ext cx="883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en-US" sz="4000">
                <a:latin typeface="Copperplate33bc" pitchFamily="34" charset="0"/>
                <a:cs typeface="Arial" panose="020B0604020202020204" pitchFamily="34" charset="0"/>
              </a:rPr>
              <a:t>7) Period of Restoration</a:t>
            </a:r>
          </a:p>
          <a:p>
            <a:pPr algn="ctr">
              <a:lnSpc>
                <a:spcPct val="70000"/>
              </a:lnSpc>
            </a:pPr>
            <a:r>
              <a:rPr lang="en-US" altLang="en-US" sz="4000">
                <a:latin typeface="Copperplate33bc" pitchFamily="34" charset="0"/>
                <a:cs typeface="Arial" panose="020B0604020202020204" pitchFamily="34" charset="0"/>
              </a:rPr>
              <a:t>A.D. 1906 – Present</a:t>
            </a:r>
          </a:p>
        </p:txBody>
      </p:sp>
      <p:sp>
        <p:nvSpPr>
          <p:cNvPr id="465929" name="Text Box 9">
            <a:extLst>
              <a:ext uri="{FF2B5EF4-FFF2-40B4-BE49-F238E27FC236}">
                <a16:creationId xmlns:a16="http://schemas.microsoft.com/office/drawing/2014/main" id="{A432B204-DA1D-4D72-9153-FF8051A7C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810000"/>
            <a:ext cx="54102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en-US" sz="3300">
                <a:latin typeface="Copperplate33bc" pitchFamily="34" charset="0"/>
                <a:cs typeface="Arial" panose="020B0604020202020204" pitchFamily="34" charset="0"/>
              </a:rPr>
              <a:t>Baptism in the name of Jesus Christ Restored 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465930" name="Picture 10" descr="BD10263_">
            <a:extLst>
              <a:ext uri="{FF2B5EF4-FFF2-40B4-BE49-F238E27FC236}">
                <a16:creationId xmlns:a16="http://schemas.microsoft.com/office/drawing/2014/main" id="{CD3EDC1B-5B57-4697-AA97-FA96BBA93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28956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5931" name="Picture 11" descr="BD10263_">
            <a:extLst>
              <a:ext uri="{FF2B5EF4-FFF2-40B4-BE49-F238E27FC236}">
                <a16:creationId xmlns:a16="http://schemas.microsoft.com/office/drawing/2014/main" id="{2960BBB5-71E9-4D64-810E-AB3361FD1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244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5932" name="Picture 12" descr="BD10263_">
            <a:extLst>
              <a:ext uri="{FF2B5EF4-FFF2-40B4-BE49-F238E27FC236}">
                <a16:creationId xmlns:a16="http://schemas.microsoft.com/office/drawing/2014/main" id="{3CEE782F-7B96-4CA3-A180-1720FA407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5933" name="Text Box 13">
            <a:extLst>
              <a:ext uri="{FF2B5EF4-FFF2-40B4-BE49-F238E27FC236}">
                <a16:creationId xmlns:a16="http://schemas.microsoft.com/office/drawing/2014/main" id="{25E01A9B-62DD-4DE0-A68E-1C4FBC387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860675"/>
            <a:ext cx="54864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en-US" sz="3300">
                <a:latin typeface="Copperplate33bc" pitchFamily="34" charset="0"/>
                <a:cs typeface="Arial" panose="020B0604020202020204" pitchFamily="34" charset="0"/>
              </a:rPr>
              <a:t>Begins with the Camp Meeting Arroyo Seco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465934" name="Picture 14" descr="BD10263_">
            <a:extLst>
              <a:ext uri="{FF2B5EF4-FFF2-40B4-BE49-F238E27FC236}">
                <a16:creationId xmlns:a16="http://schemas.microsoft.com/office/drawing/2014/main" id="{61F2C804-3FD6-4C60-8A3B-49018D4F0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5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5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5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5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5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5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5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5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5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5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5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5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4" grpId="0" build="p" autoUpdateAnimBg="0"/>
      <p:bldP spid="465929" grpId="0" build="p" autoUpdateAnimBg="0"/>
      <p:bldP spid="46593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>
            <a:extLst>
              <a:ext uri="{FF2B5EF4-FFF2-40B4-BE49-F238E27FC236}">
                <a16:creationId xmlns:a16="http://schemas.microsoft.com/office/drawing/2014/main" id="{3402F369-11D8-44CC-990A-DE2290D13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4355" name="Rectangle 3">
            <a:extLst>
              <a:ext uri="{FF2B5EF4-FFF2-40B4-BE49-F238E27FC236}">
                <a16:creationId xmlns:a16="http://schemas.microsoft.com/office/drawing/2014/main" id="{7F95B56C-2788-4B11-B96F-B41264AC03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3048000"/>
            <a:ext cx="7010400" cy="2209800"/>
          </a:xfr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/>
          <a:lstStyle/>
          <a:p>
            <a:pPr marL="4763" indent="-4763" algn="ctr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altLang="en-US" sz="4400" b="1">
              <a:latin typeface="Copperplate33bc" pitchFamily="34" charset="0"/>
              <a:cs typeface="Arial" panose="020B0604020202020204" pitchFamily="34" charset="0"/>
            </a:endParaRPr>
          </a:p>
          <a:p>
            <a:pPr marL="4763" indent="-4763" algn="ctr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altLang="en-US" sz="3700" b="1">
              <a:latin typeface="Copperplate33bc" pitchFamily="34" charset="0"/>
            </a:endParaRPr>
          </a:p>
        </p:txBody>
      </p:sp>
      <p:pic>
        <p:nvPicPr>
          <p:cNvPr id="484356" name="Picture 4" descr="BD04966_">
            <a:extLst>
              <a:ext uri="{FF2B5EF4-FFF2-40B4-BE49-F238E27FC236}">
                <a16:creationId xmlns:a16="http://schemas.microsoft.com/office/drawing/2014/main" id="{59B6EC65-E8AC-4001-97D7-012911B87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2416175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4357" name="Line 5">
            <a:extLst>
              <a:ext uri="{FF2B5EF4-FFF2-40B4-BE49-F238E27FC236}">
                <a16:creationId xmlns:a16="http://schemas.microsoft.com/office/drawing/2014/main" id="{E635BA5A-DEE6-46CD-A288-B729213401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352800"/>
            <a:ext cx="4876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4358" name="Rectangle 6">
            <a:extLst>
              <a:ext uri="{FF2B5EF4-FFF2-40B4-BE49-F238E27FC236}">
                <a16:creationId xmlns:a16="http://schemas.microsoft.com/office/drawing/2014/main" id="{12026B89-9DD9-4436-8DE5-5E4AC66ECD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343775" cy="1066800"/>
          </a:xfrm>
          <a:noFill/>
          <a:ln/>
        </p:spPr>
        <p:txBody>
          <a:bodyPr/>
          <a:lstStyle/>
          <a:p>
            <a:pPr algn="ctr"/>
            <a:r>
              <a:rPr lang="en-US" altLang="en-US">
                <a:solidFill>
                  <a:schemeClr val="accent2"/>
                </a:solidFill>
                <a:latin typeface="Showcard Gothic" panose="04020904020102020604" pitchFamily="82" charset="0"/>
              </a:rPr>
              <a:t>Beginning a Systematic Study of Church History </a:t>
            </a:r>
          </a:p>
        </p:txBody>
      </p:sp>
      <p:sp>
        <p:nvSpPr>
          <p:cNvPr id="484359" name="Line 7">
            <a:extLst>
              <a:ext uri="{FF2B5EF4-FFF2-40B4-BE49-F238E27FC236}">
                <a16:creationId xmlns:a16="http://schemas.microsoft.com/office/drawing/2014/main" id="{B29379C6-928D-4763-BAAA-8223DB64A4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1600200"/>
            <a:ext cx="5486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4360" name="Line 8">
            <a:extLst>
              <a:ext uri="{FF2B5EF4-FFF2-40B4-BE49-F238E27FC236}">
                <a16:creationId xmlns:a16="http://schemas.microsoft.com/office/drawing/2014/main" id="{FBB07912-E6C7-4223-94D5-B37B7479BC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5105400"/>
            <a:ext cx="4876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4361" name="Text Box 9">
            <a:extLst>
              <a:ext uri="{FF2B5EF4-FFF2-40B4-BE49-F238E27FC236}">
                <a16:creationId xmlns:a16="http://schemas.microsoft.com/office/drawing/2014/main" id="{71940029-270E-41DA-BF7E-8F4ABC5EE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752600"/>
            <a:ext cx="5562600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en-US" sz="4800">
                <a:latin typeface="Copperplate33bc" pitchFamily="34" charset="0"/>
              </a:rPr>
              <a:t>Unlocking the Records of the Past</a:t>
            </a:r>
          </a:p>
        </p:txBody>
      </p:sp>
      <p:sp>
        <p:nvSpPr>
          <p:cNvPr id="484362" name="Text Box 10">
            <a:extLst>
              <a:ext uri="{FF2B5EF4-FFF2-40B4-BE49-F238E27FC236}">
                <a16:creationId xmlns:a16="http://schemas.microsoft.com/office/drawing/2014/main" id="{E951AA73-C311-46E4-9FB0-839B2E351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429000"/>
            <a:ext cx="5105400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en-US" sz="4800">
                <a:latin typeface="Copperplate33bc" pitchFamily="34" charset="0"/>
              </a:rPr>
              <a:t>Covering The Events of Each Period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55" grpId="0" build="p" autoUpdateAnimBg="0"/>
      <p:bldP spid="484361" grpId="0"/>
      <p:bldP spid="4843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Rectangle 4">
            <a:extLst>
              <a:ext uri="{FF2B5EF4-FFF2-40B4-BE49-F238E27FC236}">
                <a16:creationId xmlns:a16="http://schemas.microsoft.com/office/drawing/2014/main" id="{0A57FD1D-F7F7-4AEA-A46E-1A51B5482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63" name="Rectangle 3">
            <a:extLst>
              <a:ext uri="{FF2B5EF4-FFF2-40B4-BE49-F238E27FC236}">
                <a16:creationId xmlns:a16="http://schemas.microsoft.com/office/drawing/2014/main" id="{54CFC6B1-ED69-41CC-B21B-75F78E308C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4600" y="2895600"/>
            <a:ext cx="6629400" cy="1752600"/>
          </a:xfr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/>
          <a:lstStyle/>
          <a:p>
            <a:pPr marL="692150" indent="-331788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altLang="en-US" sz="2400" b="1">
                <a:latin typeface="Copperplate33bc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>
                <a:latin typeface="Copperplate33bc" pitchFamily="34" charset="0"/>
                <a:cs typeface="Times New Roman" panose="02020603050405020304" pitchFamily="18" charset="0"/>
              </a:rPr>
              <a:t>The disciples were trained for service</a:t>
            </a:r>
          </a:p>
          <a:p>
            <a:pPr marL="692150" indent="-331788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latin typeface="Copperplate33bc" pitchFamily="34" charset="0"/>
                <a:cs typeface="Times New Roman" panose="02020603050405020304" pitchFamily="18" charset="0"/>
              </a:rPr>
              <a:t>	They learned the basics of Evangelism</a:t>
            </a:r>
            <a:endParaRPr lang="en-US" altLang="en-US" sz="3200" b="1">
              <a:latin typeface="Copperplate33bc" pitchFamily="34" charset="0"/>
            </a:endParaRPr>
          </a:p>
        </p:txBody>
      </p:sp>
      <p:pic>
        <p:nvPicPr>
          <p:cNvPr id="245766" name="Picture 6" descr="BD04966_">
            <a:extLst>
              <a:ext uri="{FF2B5EF4-FFF2-40B4-BE49-F238E27FC236}">
                <a16:creationId xmlns:a16="http://schemas.microsoft.com/office/drawing/2014/main" id="{79C49F8B-F135-4B64-AB97-A9F4891CB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2416175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67" name="Line 7">
            <a:extLst>
              <a:ext uri="{FF2B5EF4-FFF2-40B4-BE49-F238E27FC236}">
                <a16:creationId xmlns:a16="http://schemas.microsoft.com/office/drawing/2014/main" id="{3C3CF9B0-6E1B-490B-8381-EE13923056E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2590800"/>
            <a:ext cx="3200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769" name="Rectangle 9">
            <a:extLst>
              <a:ext uri="{FF2B5EF4-FFF2-40B4-BE49-F238E27FC236}">
                <a16:creationId xmlns:a16="http://schemas.microsoft.com/office/drawing/2014/main" id="{DDFEEE78-D9FB-45A2-8778-CBCEFB2E34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343775" cy="1066800"/>
          </a:xfrm>
          <a:noFill/>
          <a:ln/>
        </p:spPr>
        <p:txBody>
          <a:bodyPr/>
          <a:lstStyle/>
          <a:p>
            <a:pPr algn="ctr"/>
            <a:r>
              <a:rPr lang="en-US" altLang="en-US">
                <a:solidFill>
                  <a:schemeClr val="accent2"/>
                </a:solidFill>
                <a:latin typeface="Showcard Gothic" panose="04020904020102020604" pitchFamily="82" charset="0"/>
              </a:rPr>
              <a:t>Seven Periods In Church History</a:t>
            </a:r>
          </a:p>
        </p:txBody>
      </p:sp>
      <p:sp>
        <p:nvSpPr>
          <p:cNvPr id="245770" name="Line 10">
            <a:extLst>
              <a:ext uri="{FF2B5EF4-FFF2-40B4-BE49-F238E27FC236}">
                <a16:creationId xmlns:a16="http://schemas.microsoft.com/office/drawing/2014/main" id="{24EEFC56-9A09-470A-9D60-72AA2251B8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1600200"/>
            <a:ext cx="5486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245771" name="Picture 11" descr="BD10263_">
            <a:extLst>
              <a:ext uri="{FF2B5EF4-FFF2-40B4-BE49-F238E27FC236}">
                <a16:creationId xmlns:a16="http://schemas.microsoft.com/office/drawing/2014/main" id="{AA6C2850-9251-4D3D-BF06-B783B3ED6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72" name="Picture 12" descr="BD10263_">
            <a:extLst>
              <a:ext uri="{FF2B5EF4-FFF2-40B4-BE49-F238E27FC236}">
                <a16:creationId xmlns:a16="http://schemas.microsoft.com/office/drawing/2014/main" id="{9BD316F7-2E6F-4696-B3CC-CF82E3BAD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674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73" name="Picture 13" descr="BD10263_">
            <a:extLst>
              <a:ext uri="{FF2B5EF4-FFF2-40B4-BE49-F238E27FC236}">
                <a16:creationId xmlns:a16="http://schemas.microsoft.com/office/drawing/2014/main" id="{5565E53A-8D62-44EB-9081-A2A85AE44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956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74" name="Text Box 14">
            <a:extLst>
              <a:ext uri="{FF2B5EF4-FFF2-40B4-BE49-F238E27FC236}">
                <a16:creationId xmlns:a16="http://schemas.microsoft.com/office/drawing/2014/main" id="{2DAAE569-C235-4E48-8222-FE1DC082D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76400"/>
            <a:ext cx="8077200" cy="90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70000"/>
              </a:lnSpc>
              <a:buFontTx/>
              <a:buAutoNum type="arabicParenR"/>
            </a:pPr>
            <a:r>
              <a:rPr lang="en-US" altLang="en-US" sz="3600" b="1">
                <a:latin typeface="Copperplate33bc" pitchFamily="34" charset="0"/>
                <a:cs typeface="Arial" panose="020B0604020202020204" pitchFamily="34" charset="0"/>
              </a:rPr>
              <a:t> Period of Development</a:t>
            </a:r>
          </a:p>
          <a:p>
            <a:pPr algn="ctr">
              <a:lnSpc>
                <a:spcPct val="70000"/>
              </a:lnSpc>
            </a:pPr>
            <a:r>
              <a:rPr lang="en-US" altLang="en-US" sz="4000" b="1" i="1">
                <a:latin typeface="Copperplate33bc" pitchFamily="34" charset="0"/>
                <a:cs typeface="Times New Roman" panose="02020603050405020304" pitchFamily="18" charset="0"/>
              </a:rPr>
              <a:t>A</a:t>
            </a:r>
            <a:r>
              <a:rPr lang="en-US" altLang="en-US" sz="4000" b="1">
                <a:latin typeface="Copperplate33bc" pitchFamily="34" charset="0"/>
                <a:cs typeface="Arial" panose="020B0604020202020204" pitchFamily="34" charset="0"/>
              </a:rPr>
              <a:t>.D. 26 – 30</a:t>
            </a:r>
          </a:p>
        </p:txBody>
      </p:sp>
      <p:sp>
        <p:nvSpPr>
          <p:cNvPr id="245775" name="Text Box 15">
            <a:extLst>
              <a:ext uri="{FF2B5EF4-FFF2-40B4-BE49-F238E27FC236}">
                <a16:creationId xmlns:a16="http://schemas.microsoft.com/office/drawing/2014/main" id="{72471987-4A9F-4A0C-8235-D2E16016E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876800"/>
            <a:ext cx="8763000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5715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2">
              <a:lnSpc>
                <a:spcPct val="70000"/>
              </a:lnSpc>
              <a:spcAft>
                <a:spcPct val="30000"/>
              </a:spcAft>
            </a:pPr>
            <a:r>
              <a:rPr lang="en-US" altLang="en-US" sz="3600" b="1">
                <a:latin typeface="Copperplate33bc" pitchFamily="34" charset="0"/>
                <a:cs typeface="Times New Roman" panose="02020603050405020304" pitchFamily="18" charset="0"/>
              </a:rPr>
              <a:t>Jesus established the doctrine of the future church</a:t>
            </a:r>
          </a:p>
          <a:p>
            <a:pPr lvl="2">
              <a:lnSpc>
                <a:spcPct val="70000"/>
              </a:lnSpc>
              <a:spcAft>
                <a:spcPct val="30000"/>
              </a:spcAft>
            </a:pPr>
            <a:r>
              <a:rPr lang="en-US" altLang="en-US" sz="3600" b="1">
                <a:latin typeface="Copperplate33bc" pitchFamily="34" charset="0"/>
                <a:cs typeface="Times New Roman" panose="02020603050405020304" pitchFamily="18" charset="0"/>
              </a:rPr>
              <a:t>This period covers the gospels and Acts Chapter 1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45776" name="Picture 16" descr="BD10263_">
            <a:extLst>
              <a:ext uri="{FF2B5EF4-FFF2-40B4-BE49-F238E27FC236}">
                <a16:creationId xmlns:a16="http://schemas.microsoft.com/office/drawing/2014/main" id="{C8ACA3F6-959A-4B6C-807B-96D7AB257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38862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 build="p" bldLvl="2" autoUpdateAnimBg="0"/>
      <p:bldP spid="245775" grpId="0" build="p" bldLvl="3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>
            <a:extLst>
              <a:ext uri="{FF2B5EF4-FFF2-40B4-BE49-F238E27FC236}">
                <a16:creationId xmlns:a16="http://schemas.microsoft.com/office/drawing/2014/main" id="{66AB03CB-8AC6-4871-AEA8-8A1D8A511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2195" name="Rectangle 3">
            <a:extLst>
              <a:ext uri="{FF2B5EF4-FFF2-40B4-BE49-F238E27FC236}">
                <a16:creationId xmlns:a16="http://schemas.microsoft.com/office/drawing/2014/main" id="{551EAB9D-4004-45DF-9C7E-A6FC73EF2D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2200" y="3505200"/>
            <a:ext cx="5943600" cy="1676400"/>
          </a:xfr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/>
          <a:lstStyle/>
          <a:p>
            <a:pPr marL="4763" indent="-4763"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Copperplate33bc" pitchFamily="34" charset="0"/>
                <a:cs typeface="Arial" panose="020B0604020202020204" pitchFamily="34" charset="0"/>
              </a:rPr>
              <a:t>Period of Development</a:t>
            </a:r>
          </a:p>
          <a:p>
            <a:pPr marL="125413" lvl="1" indent="-6350" algn="ctr">
              <a:lnSpc>
                <a:spcPct val="7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4400" b="1" i="1">
                <a:latin typeface="Copperplate33bc" pitchFamily="34" charset="0"/>
                <a:cs typeface="Times New Roman" panose="02020603050405020304" pitchFamily="18" charset="0"/>
              </a:rPr>
              <a:t>A</a:t>
            </a:r>
            <a:r>
              <a:rPr lang="en-US" altLang="en-US" sz="4400" b="1">
                <a:latin typeface="Copperplate33bc" pitchFamily="34" charset="0"/>
                <a:cs typeface="Arial" panose="020B0604020202020204" pitchFamily="34" charset="0"/>
              </a:rPr>
              <a:t>.D. 30 – 37</a:t>
            </a:r>
            <a:r>
              <a:rPr lang="en-US" altLang="en-US" sz="5000" b="1">
                <a:latin typeface="Copperplate33bc" pitchFamily="34" charset="0"/>
                <a:cs typeface="Times New Roman" panose="02020603050405020304" pitchFamily="18" charset="0"/>
              </a:rPr>
              <a:t>       </a:t>
            </a:r>
            <a:endParaRPr lang="en-US" altLang="en-US" sz="3300" b="1">
              <a:latin typeface="Copperplate33bc" pitchFamily="34" charset="0"/>
            </a:endParaRPr>
          </a:p>
        </p:txBody>
      </p:sp>
      <p:pic>
        <p:nvPicPr>
          <p:cNvPr id="392196" name="Picture 4" descr="BD04966_">
            <a:extLst>
              <a:ext uri="{FF2B5EF4-FFF2-40B4-BE49-F238E27FC236}">
                <a16:creationId xmlns:a16="http://schemas.microsoft.com/office/drawing/2014/main" id="{96CAB235-5D94-4F05-91D0-8943362B1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2416175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2197" name="Line 5">
            <a:extLst>
              <a:ext uri="{FF2B5EF4-FFF2-40B4-BE49-F238E27FC236}">
                <a16:creationId xmlns:a16="http://schemas.microsoft.com/office/drawing/2014/main" id="{E48CB7F3-69BF-47CE-AA54-EC6AAB57A7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352800"/>
            <a:ext cx="4876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2198" name="Rectangle 6">
            <a:extLst>
              <a:ext uri="{FF2B5EF4-FFF2-40B4-BE49-F238E27FC236}">
                <a16:creationId xmlns:a16="http://schemas.microsoft.com/office/drawing/2014/main" id="{FC116D22-0A8B-4994-AEFF-1479A789F3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343775" cy="1066800"/>
          </a:xfrm>
          <a:noFill/>
          <a:ln/>
        </p:spPr>
        <p:txBody>
          <a:bodyPr/>
          <a:lstStyle/>
          <a:p>
            <a:pPr algn="ctr"/>
            <a:r>
              <a:rPr lang="en-US" altLang="en-US">
                <a:solidFill>
                  <a:schemeClr val="accent2"/>
                </a:solidFill>
                <a:latin typeface="Showcard Gothic" panose="04020904020102020604" pitchFamily="82" charset="0"/>
              </a:rPr>
              <a:t>The Seven Periods In Church History</a:t>
            </a:r>
          </a:p>
        </p:txBody>
      </p:sp>
      <p:sp>
        <p:nvSpPr>
          <p:cNvPr id="392199" name="Line 7">
            <a:extLst>
              <a:ext uri="{FF2B5EF4-FFF2-40B4-BE49-F238E27FC236}">
                <a16:creationId xmlns:a16="http://schemas.microsoft.com/office/drawing/2014/main" id="{629B50A7-1FAA-487D-9AD8-BE994C28D3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1600200"/>
            <a:ext cx="5486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2200" name="Line 8">
            <a:extLst>
              <a:ext uri="{FF2B5EF4-FFF2-40B4-BE49-F238E27FC236}">
                <a16:creationId xmlns:a16="http://schemas.microsoft.com/office/drawing/2014/main" id="{BFD72F58-240B-48F3-A9A6-D72CBBDBBB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5105400"/>
            <a:ext cx="4876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2201" name="Text Box 9">
            <a:extLst>
              <a:ext uri="{FF2B5EF4-FFF2-40B4-BE49-F238E27FC236}">
                <a16:creationId xmlns:a16="http://schemas.microsoft.com/office/drawing/2014/main" id="{8508F736-3F89-441B-AD4B-5D3B89C6B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981200"/>
            <a:ext cx="48768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en-US" sz="4800">
                <a:latin typeface="Copperplate33bc" pitchFamily="34" charset="0"/>
              </a:rPr>
              <a:t>Important Events of The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2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2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2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2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5" grpId="0" uiExpand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>
            <a:extLst>
              <a:ext uri="{FF2B5EF4-FFF2-40B4-BE49-F238E27FC236}">
                <a16:creationId xmlns:a16="http://schemas.microsoft.com/office/drawing/2014/main" id="{5C2FAA38-5E48-4E90-A02E-E5EB9738D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135FF8EC-659D-43C8-B9A4-53893C918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" y="138113"/>
            <a:ext cx="7108825" cy="1081087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US" altLang="en-US" sz="4400">
                <a:solidFill>
                  <a:schemeClr val="accent2"/>
                </a:solidFill>
                <a:latin typeface="Copperplate33bc" pitchFamily="34" charset="0"/>
                <a:cs typeface="Arial" panose="020B0604020202020204" pitchFamily="34" charset="0"/>
              </a:rPr>
              <a:t>Outstanding Events During This Period</a:t>
            </a:r>
            <a:r>
              <a:rPr lang="en-US" altLang="en-US" b="0">
                <a:solidFill>
                  <a:schemeClr val="accent2"/>
                </a:solidFill>
                <a:latin typeface="Showcard Gothic" panose="04020904020102020604" pitchFamily="82" charset="0"/>
              </a:rPr>
              <a:t> </a:t>
            </a:r>
          </a:p>
        </p:txBody>
      </p:sp>
      <p:sp>
        <p:nvSpPr>
          <p:cNvPr id="250887" name="Rectangle 7">
            <a:extLst>
              <a:ext uri="{FF2B5EF4-FFF2-40B4-BE49-F238E27FC236}">
                <a16:creationId xmlns:a16="http://schemas.microsoft.com/office/drawing/2014/main" id="{BA09E0AA-C45C-4E5F-ACAD-109A6CB4B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8775" y="1676400"/>
            <a:ext cx="8785225" cy="4406900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3600">
                <a:latin typeface="Copperplate33bc" pitchFamily="34" charset="0"/>
                <a:cs typeface="Times New Roman" panose="02020603050405020304" pitchFamily="18" charset="0"/>
              </a:rPr>
              <a:t>The Ministry of Jesus</a:t>
            </a:r>
            <a:r>
              <a:rPr lang="en-US" altLang="en-US" sz="3600">
                <a:latin typeface="Copperplate33bc" pitchFamily="34" charset="0"/>
              </a:rPr>
              <a:t> </a:t>
            </a:r>
          </a:p>
          <a:p>
            <a:pPr marL="1089025" lvl="1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800">
                <a:latin typeface="Copperplate33bc" pitchFamily="34" charset="0"/>
                <a:cs typeface="Times New Roman" panose="02020603050405020304" pitchFamily="18" charset="0"/>
              </a:rPr>
              <a:t>Such as the Sermon on the mount</a:t>
            </a:r>
            <a:r>
              <a:rPr lang="en-US" altLang="en-US" sz="3200">
                <a:latin typeface="Copperplate33bc" pitchFamily="34" charset="0"/>
              </a:rPr>
              <a:t> 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3200">
                <a:latin typeface="Copperplate33bc" pitchFamily="34" charset="0"/>
                <a:cs typeface="Times New Roman" panose="02020603050405020304" pitchFamily="18" charset="0"/>
              </a:rPr>
              <a:t>Miracles</a:t>
            </a:r>
          </a:p>
          <a:p>
            <a:pPr marL="1089025" lvl="1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800">
                <a:latin typeface="Copperplate33bc" pitchFamily="34" charset="0"/>
                <a:cs typeface="Times New Roman" panose="02020603050405020304" pitchFamily="18" charset="0"/>
              </a:rPr>
              <a:t>Such as the leper </a:t>
            </a:r>
          </a:p>
          <a:p>
            <a:pPr marL="1089025" lvl="1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800">
                <a:latin typeface="Copperplate33bc" pitchFamily="34" charset="0"/>
                <a:cs typeface="Times New Roman" panose="02020603050405020304" pitchFamily="18" charset="0"/>
              </a:rPr>
              <a:t>To show a confirmation of ministry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3200">
                <a:latin typeface="Copperplate33bc" pitchFamily="34" charset="0"/>
                <a:cs typeface="Times New Roman" panose="02020603050405020304" pitchFamily="18" charset="0"/>
              </a:rPr>
              <a:t>But Jesus spent more quality Personal times explaining the absolutes that would affect the future church than dazzling the multitudes with miracles</a:t>
            </a:r>
            <a:r>
              <a:rPr lang="en-US" altLang="en-US" sz="3200">
                <a:latin typeface="Copperplate33bc" pitchFamily="34" charset="0"/>
              </a:rPr>
              <a:t> </a:t>
            </a:r>
          </a:p>
        </p:txBody>
      </p:sp>
      <p:sp>
        <p:nvSpPr>
          <p:cNvPr id="250888" name="Line 8">
            <a:extLst>
              <a:ext uri="{FF2B5EF4-FFF2-40B4-BE49-F238E27FC236}">
                <a16:creationId xmlns:a16="http://schemas.microsoft.com/office/drawing/2014/main" id="{F57149DF-7D06-4E4D-B2CA-995999FC06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371600"/>
            <a:ext cx="533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250890" name="Picture 10" descr="BD10263_">
            <a:extLst>
              <a:ext uri="{FF2B5EF4-FFF2-40B4-BE49-F238E27FC236}">
                <a16:creationId xmlns:a16="http://schemas.microsoft.com/office/drawing/2014/main" id="{BD0EC9CC-CA2F-40D9-97A5-1CF590F9E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92" name="Picture 12" descr="BD10263_">
            <a:extLst>
              <a:ext uri="{FF2B5EF4-FFF2-40B4-BE49-F238E27FC236}">
                <a16:creationId xmlns:a16="http://schemas.microsoft.com/office/drawing/2014/main" id="{2CE50D5C-09C7-4F70-AC25-4F23A474F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93" name="Picture 13" descr="BD10263_">
            <a:extLst>
              <a:ext uri="{FF2B5EF4-FFF2-40B4-BE49-F238E27FC236}">
                <a16:creationId xmlns:a16="http://schemas.microsoft.com/office/drawing/2014/main" id="{52D70084-E859-4015-AE05-4CF5EDE89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95" name="Picture 15" descr="BD10263_">
            <a:extLst>
              <a:ext uri="{FF2B5EF4-FFF2-40B4-BE49-F238E27FC236}">
                <a16:creationId xmlns:a16="http://schemas.microsoft.com/office/drawing/2014/main" id="{EAC331FA-F3CA-4A0E-9D4A-E69343C6B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00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96" name="Picture 16" descr="BD10263_">
            <a:extLst>
              <a:ext uri="{FF2B5EF4-FFF2-40B4-BE49-F238E27FC236}">
                <a16:creationId xmlns:a16="http://schemas.microsoft.com/office/drawing/2014/main" id="{0713A78E-A925-4A9C-8DB2-C28884A7B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97" name="Picture 17" descr="BD10263_">
            <a:extLst>
              <a:ext uri="{FF2B5EF4-FFF2-40B4-BE49-F238E27FC236}">
                <a16:creationId xmlns:a16="http://schemas.microsoft.com/office/drawing/2014/main" id="{B152A9C7-9199-4A47-A4FC-6A240669C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0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0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0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0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0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0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08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08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8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08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08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8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08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08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8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7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>
            <a:extLst>
              <a:ext uri="{FF2B5EF4-FFF2-40B4-BE49-F238E27FC236}">
                <a16:creationId xmlns:a16="http://schemas.microsoft.com/office/drawing/2014/main" id="{3FC796B8-C224-40C7-AD74-2098255DF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147" name="Rectangle 3">
            <a:extLst>
              <a:ext uri="{FF2B5EF4-FFF2-40B4-BE49-F238E27FC236}">
                <a16:creationId xmlns:a16="http://schemas.microsoft.com/office/drawing/2014/main" id="{59C13C84-AC1B-436C-B1B1-5080C769CB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4600" y="2895600"/>
            <a:ext cx="6629400" cy="1219200"/>
          </a:xfr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/>
          <a:lstStyle/>
          <a:p>
            <a:pPr marL="692150" indent="-331788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opperplate33bc" pitchFamily="34" charset="0"/>
                <a:cs typeface="Times New Roman" panose="02020603050405020304" pitchFamily="18" charset="0"/>
              </a:rPr>
              <a:t>   Church membership Restricted to Jews; the </a:t>
            </a:r>
            <a:r>
              <a:rPr lang="en-US" altLang="en-US" sz="3200" b="1">
                <a:latin typeface="Copperplate33bc" pitchFamily="34" charset="0"/>
                <a:cs typeface="Times New Roman" panose="02020603050405020304" pitchFamily="18" charset="0"/>
              </a:rPr>
              <a:t>Gentiles</a:t>
            </a:r>
            <a:r>
              <a:rPr lang="en-US" altLang="en-US" sz="2800" b="1">
                <a:latin typeface="Copperplate33bc" pitchFamily="34" charset="0"/>
                <a:cs typeface="Times New Roman" panose="02020603050405020304" pitchFamily="18" charset="0"/>
              </a:rPr>
              <a:t> were excluded.</a:t>
            </a:r>
            <a:r>
              <a:rPr lang="en-US" altLang="en-US" sz="3400" b="1">
                <a:latin typeface="Copperplate33bc" pitchFamily="34" charset="0"/>
                <a:cs typeface="Times New Roman" panose="02020603050405020304" pitchFamily="18" charset="0"/>
              </a:rPr>
              <a:t> </a:t>
            </a:r>
            <a:endParaRPr lang="en-US" altLang="en-US" sz="2800" b="1">
              <a:latin typeface="Copperplate33bc" pitchFamily="34" charset="0"/>
            </a:endParaRPr>
          </a:p>
        </p:txBody>
      </p:sp>
      <p:pic>
        <p:nvPicPr>
          <p:cNvPr id="390148" name="Picture 4" descr="BD04966_">
            <a:extLst>
              <a:ext uri="{FF2B5EF4-FFF2-40B4-BE49-F238E27FC236}">
                <a16:creationId xmlns:a16="http://schemas.microsoft.com/office/drawing/2014/main" id="{F475CF3B-7582-4780-89E9-7AC941C72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2416175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0149" name="Line 5">
            <a:extLst>
              <a:ext uri="{FF2B5EF4-FFF2-40B4-BE49-F238E27FC236}">
                <a16:creationId xmlns:a16="http://schemas.microsoft.com/office/drawing/2014/main" id="{D92B6D73-58C7-4B9A-8F0A-8AD890BBA3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2590800"/>
            <a:ext cx="3200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0150" name="Rectangle 6">
            <a:extLst>
              <a:ext uri="{FF2B5EF4-FFF2-40B4-BE49-F238E27FC236}">
                <a16:creationId xmlns:a16="http://schemas.microsoft.com/office/drawing/2014/main" id="{4F6927D7-7DF7-4DFE-9A10-6147A973D5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343775" cy="1066800"/>
          </a:xfrm>
          <a:noFill/>
          <a:ln/>
        </p:spPr>
        <p:txBody>
          <a:bodyPr/>
          <a:lstStyle/>
          <a:p>
            <a:pPr algn="ctr"/>
            <a:r>
              <a:rPr lang="en-US" altLang="en-US">
                <a:solidFill>
                  <a:schemeClr val="accent2"/>
                </a:solidFill>
                <a:latin typeface="Showcard Gothic" panose="04020904020102020604" pitchFamily="82" charset="0"/>
              </a:rPr>
              <a:t>The Seven Periods In Church History</a:t>
            </a:r>
          </a:p>
        </p:txBody>
      </p:sp>
      <p:sp>
        <p:nvSpPr>
          <p:cNvPr id="390151" name="Line 7">
            <a:extLst>
              <a:ext uri="{FF2B5EF4-FFF2-40B4-BE49-F238E27FC236}">
                <a16:creationId xmlns:a16="http://schemas.microsoft.com/office/drawing/2014/main" id="{F7E77A82-F5F8-4F69-B73A-9EBE21756E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1600200"/>
            <a:ext cx="5486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390152" name="Picture 8" descr="BD10263_">
            <a:extLst>
              <a:ext uri="{FF2B5EF4-FFF2-40B4-BE49-F238E27FC236}">
                <a16:creationId xmlns:a16="http://schemas.microsoft.com/office/drawing/2014/main" id="{4F4BEE76-AF05-4742-9F07-89D11FB01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53" name="Picture 9" descr="BD10263_">
            <a:extLst>
              <a:ext uri="{FF2B5EF4-FFF2-40B4-BE49-F238E27FC236}">
                <a16:creationId xmlns:a16="http://schemas.microsoft.com/office/drawing/2014/main" id="{08E31802-C7F2-4F95-BE27-491658EFD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864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54" name="Picture 10" descr="BD10263_">
            <a:extLst>
              <a:ext uri="{FF2B5EF4-FFF2-40B4-BE49-F238E27FC236}">
                <a16:creationId xmlns:a16="http://schemas.microsoft.com/office/drawing/2014/main" id="{BFE047B8-C50B-4A90-91B1-888DBDC47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956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0155" name="Text Box 11">
            <a:extLst>
              <a:ext uri="{FF2B5EF4-FFF2-40B4-BE49-F238E27FC236}">
                <a16:creationId xmlns:a16="http://schemas.microsoft.com/office/drawing/2014/main" id="{765FF05E-8116-4924-8EA3-68A958431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76400"/>
            <a:ext cx="8077200" cy="90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sz="3600" b="1">
                <a:latin typeface="Copperplate33bc" pitchFamily="34" charset="0"/>
                <a:cs typeface="Arial" panose="020B0604020202020204" pitchFamily="34" charset="0"/>
              </a:rPr>
              <a:t> 2)Beginning and Organization</a:t>
            </a:r>
          </a:p>
          <a:p>
            <a:pPr algn="ctr">
              <a:lnSpc>
                <a:spcPct val="70000"/>
              </a:lnSpc>
            </a:pPr>
            <a:r>
              <a:rPr lang="en-US" altLang="en-US" sz="4000" b="1" i="1">
                <a:latin typeface="Copperplate33bc" pitchFamily="34" charset="0"/>
                <a:cs typeface="Times New Roman" panose="02020603050405020304" pitchFamily="18" charset="0"/>
              </a:rPr>
              <a:t>A</a:t>
            </a:r>
            <a:r>
              <a:rPr lang="en-US" altLang="en-US" sz="4000" b="1">
                <a:latin typeface="Copperplate33bc" pitchFamily="34" charset="0"/>
                <a:cs typeface="Arial" panose="020B0604020202020204" pitchFamily="34" charset="0"/>
              </a:rPr>
              <a:t>.D. 30 – 37</a:t>
            </a:r>
          </a:p>
        </p:txBody>
      </p:sp>
      <p:sp>
        <p:nvSpPr>
          <p:cNvPr id="390156" name="Text Box 12">
            <a:extLst>
              <a:ext uri="{FF2B5EF4-FFF2-40B4-BE49-F238E27FC236}">
                <a16:creationId xmlns:a16="http://schemas.microsoft.com/office/drawing/2014/main" id="{905D19C1-CB21-4CDB-A087-88362D996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95800"/>
            <a:ext cx="8382000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>
              <a:lnSpc>
                <a:spcPct val="70000"/>
              </a:lnSpc>
              <a:spcAft>
                <a:spcPct val="30000"/>
              </a:spcAft>
            </a:pPr>
            <a:r>
              <a:rPr lang="en-US" altLang="en-US" sz="3600" b="1">
                <a:latin typeface="Copperplate33bc" pitchFamily="34" charset="0"/>
                <a:cs typeface="Times New Roman" panose="02020603050405020304" pitchFamily="18" charset="0"/>
              </a:rPr>
              <a:t>Jerusalem was the Center of evangelism.</a:t>
            </a:r>
          </a:p>
          <a:p>
            <a:pPr lvl="2">
              <a:lnSpc>
                <a:spcPct val="70000"/>
              </a:lnSpc>
              <a:spcAft>
                <a:spcPct val="30000"/>
              </a:spcAft>
            </a:pPr>
            <a:r>
              <a:rPr lang="en-US" altLang="en-US" sz="3600" b="1">
                <a:latin typeface="Copperplate33bc" pitchFamily="34" charset="0"/>
                <a:cs typeface="Times New Roman" panose="02020603050405020304" pitchFamily="18" charset="0"/>
              </a:rPr>
              <a:t>This period covers Acts –  chapters 2—7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0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0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0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0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0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0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7" grpId="0" build="p" bldLvl="2" autoUpdateAnimBg="0"/>
      <p:bldP spid="390156" grpId="0" build="p" bldLvl="3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3B2E07F1-D570-44BF-B426-CBB455174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F4CFE894-B5C5-49D5-8CD8-9206F09FF8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3048000"/>
            <a:ext cx="7010400" cy="2209800"/>
          </a:xfr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/>
          <a:lstStyle/>
          <a:p>
            <a:pPr marL="4763" indent="-4763" algn="ctr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altLang="en-US" sz="4400" b="1">
              <a:latin typeface="Copperplate33bc" pitchFamily="34" charset="0"/>
              <a:cs typeface="Arial" panose="020B0604020202020204" pitchFamily="34" charset="0"/>
            </a:endParaRPr>
          </a:p>
          <a:p>
            <a:pPr marL="4763" indent="-4763"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Copperplate33bc" pitchFamily="34" charset="0"/>
                <a:cs typeface="Arial" panose="020B0604020202020204" pitchFamily="34" charset="0"/>
              </a:rPr>
              <a:t>Beginning and Organization </a:t>
            </a:r>
          </a:p>
          <a:p>
            <a:pPr marL="125413" lvl="1" indent="-6350" algn="ctr">
              <a:lnSpc>
                <a:spcPct val="7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4400" b="1" i="1">
                <a:latin typeface="Copperplate33bc" pitchFamily="34" charset="0"/>
                <a:cs typeface="Times New Roman" panose="02020603050405020304" pitchFamily="18" charset="0"/>
              </a:rPr>
              <a:t>A</a:t>
            </a:r>
            <a:r>
              <a:rPr lang="en-US" altLang="en-US" sz="4400" b="1">
                <a:latin typeface="Copperplate33bc" pitchFamily="34" charset="0"/>
                <a:cs typeface="Arial" panose="020B0604020202020204" pitchFamily="34" charset="0"/>
              </a:rPr>
              <a:t>.D. 30 – 37</a:t>
            </a:r>
            <a:r>
              <a:rPr lang="en-US" altLang="en-US" sz="5000" b="1">
                <a:latin typeface="Copperplate33bc" pitchFamily="34" charset="0"/>
                <a:cs typeface="Times New Roman" panose="02020603050405020304" pitchFamily="18" charset="0"/>
              </a:rPr>
              <a:t>       </a:t>
            </a:r>
            <a:endParaRPr lang="en-US" altLang="en-US" sz="3300" b="1">
              <a:latin typeface="Copperplate33bc" pitchFamily="34" charset="0"/>
            </a:endParaRPr>
          </a:p>
        </p:txBody>
      </p:sp>
      <p:pic>
        <p:nvPicPr>
          <p:cNvPr id="254980" name="Picture 4" descr="BD04966_">
            <a:extLst>
              <a:ext uri="{FF2B5EF4-FFF2-40B4-BE49-F238E27FC236}">
                <a16:creationId xmlns:a16="http://schemas.microsoft.com/office/drawing/2014/main" id="{097CE1B4-3179-4214-A76E-A615E0A63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2416175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4981" name="Line 5">
            <a:extLst>
              <a:ext uri="{FF2B5EF4-FFF2-40B4-BE49-F238E27FC236}">
                <a16:creationId xmlns:a16="http://schemas.microsoft.com/office/drawing/2014/main" id="{6860776B-0CE0-47E8-B2FF-A74CE11E0B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352800"/>
            <a:ext cx="4876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4982" name="Rectangle 6">
            <a:extLst>
              <a:ext uri="{FF2B5EF4-FFF2-40B4-BE49-F238E27FC236}">
                <a16:creationId xmlns:a16="http://schemas.microsoft.com/office/drawing/2014/main" id="{C3D11E48-8F74-4409-B2AB-BBDF89C513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343775" cy="1066800"/>
          </a:xfrm>
          <a:noFill/>
          <a:ln/>
        </p:spPr>
        <p:txBody>
          <a:bodyPr/>
          <a:lstStyle/>
          <a:p>
            <a:pPr algn="ctr"/>
            <a:r>
              <a:rPr lang="en-US" altLang="en-US">
                <a:solidFill>
                  <a:schemeClr val="accent2"/>
                </a:solidFill>
                <a:latin typeface="Showcard Gothic" panose="04020904020102020604" pitchFamily="82" charset="0"/>
              </a:rPr>
              <a:t>Seven Periods In Church History</a:t>
            </a:r>
          </a:p>
        </p:txBody>
      </p:sp>
      <p:sp>
        <p:nvSpPr>
          <p:cNvPr id="254983" name="Line 7">
            <a:extLst>
              <a:ext uri="{FF2B5EF4-FFF2-40B4-BE49-F238E27FC236}">
                <a16:creationId xmlns:a16="http://schemas.microsoft.com/office/drawing/2014/main" id="{F67FA517-0044-456E-A1BD-4B55780BDB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1600200"/>
            <a:ext cx="5486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4984" name="Line 8">
            <a:extLst>
              <a:ext uri="{FF2B5EF4-FFF2-40B4-BE49-F238E27FC236}">
                <a16:creationId xmlns:a16="http://schemas.microsoft.com/office/drawing/2014/main" id="{85CDD645-9E41-45F5-9DE8-6B56655BED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5105400"/>
            <a:ext cx="4876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4985" name="Text Box 9">
            <a:extLst>
              <a:ext uri="{FF2B5EF4-FFF2-40B4-BE49-F238E27FC236}">
                <a16:creationId xmlns:a16="http://schemas.microsoft.com/office/drawing/2014/main" id="{D612A99C-67D8-4A24-9656-B193EFA0C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752600"/>
            <a:ext cx="5791200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en-US" sz="4800">
                <a:latin typeface="Copperplate33bc" pitchFamily="34" charset="0"/>
              </a:rPr>
              <a:t>Important Events of The Period of 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4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4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uiExpand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>
            <a:extLst>
              <a:ext uri="{FF2B5EF4-FFF2-40B4-BE49-F238E27FC236}">
                <a16:creationId xmlns:a16="http://schemas.microsoft.com/office/drawing/2014/main" id="{2027E9C9-B117-4F6B-AF2E-2ED37AA98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243" name="Rectangle 3">
            <a:extLst>
              <a:ext uri="{FF2B5EF4-FFF2-40B4-BE49-F238E27FC236}">
                <a16:creationId xmlns:a16="http://schemas.microsoft.com/office/drawing/2014/main" id="{35188186-0EC0-4CE0-8840-468D0438F6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" y="138113"/>
            <a:ext cx="7108825" cy="1081087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US" altLang="en-US" sz="4400">
                <a:solidFill>
                  <a:schemeClr val="accent2"/>
                </a:solidFill>
                <a:latin typeface="Copperplate33bc" pitchFamily="34" charset="0"/>
                <a:cs typeface="Arial" panose="020B0604020202020204" pitchFamily="34" charset="0"/>
              </a:rPr>
              <a:t>Outstanding Events During This Period</a:t>
            </a:r>
            <a:r>
              <a:rPr lang="en-US" altLang="en-US" b="0">
                <a:solidFill>
                  <a:schemeClr val="accent2"/>
                </a:solidFill>
                <a:latin typeface="Showcard Gothic" panose="04020904020102020604" pitchFamily="82" charset="0"/>
              </a:rPr>
              <a:t> </a:t>
            </a:r>
          </a:p>
        </p:txBody>
      </p:sp>
      <p:sp>
        <p:nvSpPr>
          <p:cNvPr id="394244" name="Rectangle 4">
            <a:extLst>
              <a:ext uri="{FF2B5EF4-FFF2-40B4-BE49-F238E27FC236}">
                <a16:creationId xmlns:a16="http://schemas.microsoft.com/office/drawing/2014/main" id="{4A09AE61-E991-406C-8EEC-C9C58DE1C0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8775" y="2146300"/>
            <a:ext cx="8785225" cy="3263900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4000">
                <a:latin typeface="Copperplate33bc" pitchFamily="34" charset="0"/>
                <a:cs typeface="Times New Roman" panose="02020603050405020304" pitchFamily="18" charset="0"/>
              </a:rPr>
              <a:t>The Ascension of Jesus</a:t>
            </a:r>
            <a:r>
              <a:rPr lang="en-US" altLang="en-US" sz="4000">
                <a:latin typeface="Copperplate33bc" pitchFamily="34" charset="0"/>
              </a:rPr>
              <a:t> 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4000">
                <a:latin typeface="Copperplate33bc" pitchFamily="34" charset="0"/>
                <a:cs typeface="Times New Roman" panose="02020603050405020304" pitchFamily="18" charset="0"/>
              </a:rPr>
              <a:t>ten days tarrying in prayer</a:t>
            </a:r>
            <a:r>
              <a:rPr lang="en-US" altLang="en-US" sz="4000">
                <a:latin typeface="Copperplate33bc" pitchFamily="34" charset="0"/>
              </a:rPr>
              <a:t> 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3600">
                <a:latin typeface="Copperplate33bc" pitchFamily="34" charset="0"/>
                <a:cs typeface="Times New Roman" panose="02020603050405020304" pitchFamily="18" charset="0"/>
              </a:rPr>
              <a:t>Peter's sermon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altLang="en-US" sz="4000">
                <a:latin typeface="Copperplate33bc" pitchFamily="34" charset="0"/>
                <a:cs typeface="Times New Roman" panose="02020603050405020304" pitchFamily="18" charset="0"/>
              </a:rPr>
              <a:t>The outpouring of the Holy Ghost on the Day of Pentecost</a:t>
            </a:r>
            <a:r>
              <a:rPr lang="en-US" altLang="en-US" sz="3600">
                <a:latin typeface="Copperplate33bc" pitchFamily="34" charset="0"/>
              </a:rPr>
              <a:t> </a:t>
            </a:r>
          </a:p>
        </p:txBody>
      </p:sp>
      <p:sp>
        <p:nvSpPr>
          <p:cNvPr id="394245" name="Line 5">
            <a:extLst>
              <a:ext uri="{FF2B5EF4-FFF2-40B4-BE49-F238E27FC236}">
                <a16:creationId xmlns:a16="http://schemas.microsoft.com/office/drawing/2014/main" id="{F843EE74-23B5-402C-ACA2-63AAA2242F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371600"/>
            <a:ext cx="533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394246" name="Picture 6" descr="BD10263_">
            <a:extLst>
              <a:ext uri="{FF2B5EF4-FFF2-40B4-BE49-F238E27FC236}">
                <a16:creationId xmlns:a16="http://schemas.microsoft.com/office/drawing/2014/main" id="{103F81E1-3E81-4EA0-ACF8-04D626CE9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4247" name="Picture 7" descr="BD10263_">
            <a:extLst>
              <a:ext uri="{FF2B5EF4-FFF2-40B4-BE49-F238E27FC236}">
                <a16:creationId xmlns:a16="http://schemas.microsoft.com/office/drawing/2014/main" id="{C4EA8C12-DFD8-4937-B4EF-F97CEE6FE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4248" name="Picture 8" descr="BD10263_">
            <a:extLst>
              <a:ext uri="{FF2B5EF4-FFF2-40B4-BE49-F238E27FC236}">
                <a16:creationId xmlns:a16="http://schemas.microsoft.com/office/drawing/2014/main" id="{F924C08A-2E6A-4BAC-AAFC-7297B58D2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4249" name="Picture 9" descr="BD10263_">
            <a:extLst>
              <a:ext uri="{FF2B5EF4-FFF2-40B4-BE49-F238E27FC236}">
                <a16:creationId xmlns:a16="http://schemas.microsoft.com/office/drawing/2014/main" id="{AC6BBBE1-A60D-4BA4-BA05-5FAA98494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4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4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4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4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4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4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4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4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4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4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4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4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4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>
            <a:extLst>
              <a:ext uri="{FF2B5EF4-FFF2-40B4-BE49-F238E27FC236}">
                <a16:creationId xmlns:a16="http://schemas.microsoft.com/office/drawing/2014/main" id="{E62D83E9-F5F5-46FD-8843-697B188CF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D74271B3-1D5F-4001-A3C5-3A4656D89D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" y="138113"/>
            <a:ext cx="7108825" cy="1081087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US" altLang="en-US" sz="4400">
                <a:solidFill>
                  <a:schemeClr val="accent2"/>
                </a:solidFill>
                <a:latin typeface="Copperplate33bc" pitchFamily="34" charset="0"/>
                <a:cs typeface="Arial" panose="020B0604020202020204" pitchFamily="34" charset="0"/>
              </a:rPr>
              <a:t>Outstanding Events During This Period</a:t>
            </a:r>
            <a:r>
              <a:rPr lang="en-US" altLang="en-US" b="0">
                <a:solidFill>
                  <a:schemeClr val="accent2"/>
                </a:solidFill>
                <a:latin typeface="Showcard Gothic" panose="04020904020102020604" pitchFamily="82" charset="0"/>
              </a:rPr>
              <a:t> </a:t>
            </a:r>
          </a:p>
        </p:txBody>
      </p:sp>
      <p:sp>
        <p:nvSpPr>
          <p:cNvPr id="264196" name="Rectangle 4">
            <a:extLst>
              <a:ext uri="{FF2B5EF4-FFF2-40B4-BE49-F238E27FC236}">
                <a16:creationId xmlns:a16="http://schemas.microsoft.com/office/drawing/2014/main" id="{ED069182-2625-4D92-9626-3464FB6996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8775" y="2438400"/>
            <a:ext cx="8785225" cy="3733800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3600">
                <a:latin typeface="Copperplate33bc" pitchFamily="34" charset="0"/>
                <a:cs typeface="Times New Roman" panose="02020603050405020304" pitchFamily="18" charset="0"/>
              </a:rPr>
              <a:t>The conversion of 3,000 souls</a:t>
            </a:r>
          </a:p>
          <a:p>
            <a:pPr marL="1089025" lvl="1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3200">
                <a:latin typeface="Copperplate33bc" pitchFamily="34" charset="0"/>
                <a:cs typeface="Times New Roman" panose="02020603050405020304" pitchFamily="18" charset="0"/>
              </a:rPr>
              <a:t>the birth of the church</a:t>
            </a:r>
            <a:endParaRPr lang="en-US" altLang="en-US" sz="3200">
              <a:latin typeface="Copperplate33bc" pitchFamily="34" charset="0"/>
            </a:endParaRPr>
          </a:p>
          <a:p>
            <a:pPr marL="1089025" lvl="1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3200">
                <a:latin typeface="Copperplate33bc" pitchFamily="34" charset="0"/>
              </a:rPr>
              <a:t>Implementing the Apostolic Doctrine … Commonly called the New Birth</a:t>
            </a:r>
          </a:p>
          <a:p>
            <a:pPr marL="2514600" lvl="2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3000">
                <a:latin typeface="Copperplate33bc" pitchFamily="34" charset="0"/>
              </a:rPr>
              <a:t>Repentance</a:t>
            </a:r>
          </a:p>
          <a:p>
            <a:pPr marL="2514600" lvl="2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3000">
                <a:latin typeface="Copperplate33bc" pitchFamily="34" charset="0"/>
              </a:rPr>
              <a:t>Water Baptism</a:t>
            </a:r>
          </a:p>
          <a:p>
            <a:pPr marL="2514600" lvl="2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3000">
                <a:latin typeface="Copperplate33bc" pitchFamily="34" charset="0"/>
              </a:rPr>
              <a:t>Holy Spirit Baptism</a:t>
            </a:r>
          </a:p>
        </p:txBody>
      </p:sp>
      <p:sp>
        <p:nvSpPr>
          <p:cNvPr id="264197" name="Line 5">
            <a:extLst>
              <a:ext uri="{FF2B5EF4-FFF2-40B4-BE49-F238E27FC236}">
                <a16:creationId xmlns:a16="http://schemas.microsoft.com/office/drawing/2014/main" id="{AC256A7A-5C35-4247-A92B-52600BD49FC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371600"/>
            <a:ext cx="533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264199" name="Picture 7" descr="BD10263_">
            <a:extLst>
              <a:ext uri="{FF2B5EF4-FFF2-40B4-BE49-F238E27FC236}">
                <a16:creationId xmlns:a16="http://schemas.microsoft.com/office/drawing/2014/main" id="{285B4E23-4719-4072-A10D-72BFC8F73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200" name="Picture 8" descr="BD10263_">
            <a:extLst>
              <a:ext uri="{FF2B5EF4-FFF2-40B4-BE49-F238E27FC236}">
                <a16:creationId xmlns:a16="http://schemas.microsoft.com/office/drawing/2014/main" id="{2AE2D6AC-2BEF-4593-A11C-0839ACD92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71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201" name="Picture 9" descr="BD10263_">
            <a:extLst>
              <a:ext uri="{FF2B5EF4-FFF2-40B4-BE49-F238E27FC236}">
                <a16:creationId xmlns:a16="http://schemas.microsoft.com/office/drawing/2014/main" id="{D8116584-8C95-4ED0-B8EB-F88AE8EC3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05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203" name="Picture 11" descr="BD10263_">
            <a:extLst>
              <a:ext uri="{FF2B5EF4-FFF2-40B4-BE49-F238E27FC236}">
                <a16:creationId xmlns:a16="http://schemas.microsoft.com/office/drawing/2014/main" id="{DB6D845E-9B16-4D35-9FEA-5422DA5A9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648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204" name="Picture 12" descr="BD10263_">
            <a:extLst>
              <a:ext uri="{FF2B5EF4-FFF2-40B4-BE49-F238E27FC236}">
                <a16:creationId xmlns:a16="http://schemas.microsoft.com/office/drawing/2014/main" id="{BA3AC9F0-61FC-4510-83DE-D60C2A0B5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05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205" name="Picture 13" descr="BD10263_">
            <a:extLst>
              <a:ext uri="{FF2B5EF4-FFF2-40B4-BE49-F238E27FC236}">
                <a16:creationId xmlns:a16="http://schemas.microsoft.com/office/drawing/2014/main" id="{424EA988-2F8C-46C9-80C1-A62ABD487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562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4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4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4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4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4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4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4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4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4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4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4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4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4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4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4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4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6" grpId="0" build="p" bldLvl="3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>
            <a:extLst>
              <a:ext uri="{FF2B5EF4-FFF2-40B4-BE49-F238E27FC236}">
                <a16:creationId xmlns:a16="http://schemas.microsoft.com/office/drawing/2014/main" id="{85AB7E31-55EE-4A69-BA6B-9F6A7FBF3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387" name="Rectangle 3">
            <a:extLst>
              <a:ext uri="{FF2B5EF4-FFF2-40B4-BE49-F238E27FC236}">
                <a16:creationId xmlns:a16="http://schemas.microsoft.com/office/drawing/2014/main" id="{F4163801-7684-4A98-A4ED-6820AD8DA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" y="138113"/>
            <a:ext cx="7108825" cy="1081087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US" altLang="en-US" sz="4400">
                <a:solidFill>
                  <a:schemeClr val="accent2"/>
                </a:solidFill>
                <a:latin typeface="Copperplate33bc" pitchFamily="34" charset="0"/>
                <a:cs typeface="Arial" panose="020B0604020202020204" pitchFamily="34" charset="0"/>
              </a:rPr>
              <a:t>Outstanding Events During This Period</a:t>
            </a:r>
            <a:r>
              <a:rPr lang="en-US" altLang="en-US" b="0">
                <a:solidFill>
                  <a:schemeClr val="accent2"/>
                </a:solidFill>
                <a:latin typeface="Showcard Gothic" panose="04020904020102020604" pitchFamily="82" charset="0"/>
              </a:rPr>
              <a:t> </a:t>
            </a:r>
          </a:p>
        </p:txBody>
      </p:sp>
      <p:sp>
        <p:nvSpPr>
          <p:cNvPr id="400388" name="Rectangle 4">
            <a:extLst>
              <a:ext uri="{FF2B5EF4-FFF2-40B4-BE49-F238E27FC236}">
                <a16:creationId xmlns:a16="http://schemas.microsoft.com/office/drawing/2014/main" id="{AAF84472-0BF0-429A-9E23-523636787A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8775" y="1676400"/>
            <a:ext cx="8785225" cy="4876800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4000">
                <a:latin typeface="Copperplate33bc" pitchFamily="34" charset="0"/>
                <a:cs typeface="Times New Roman" panose="02020603050405020304" pitchFamily="18" charset="0"/>
              </a:rPr>
              <a:t>Healing of the lame man</a:t>
            </a:r>
            <a:r>
              <a:rPr lang="en-US" altLang="en-US" sz="4000">
                <a:latin typeface="Copperplate33bc" pitchFamily="34" charset="0"/>
              </a:rPr>
              <a:t> </a:t>
            </a:r>
          </a:p>
          <a:p>
            <a:pPr marL="1089025" lvl="1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3200">
                <a:latin typeface="Copperplate33bc" pitchFamily="34" charset="0"/>
                <a:cs typeface="Times New Roman" panose="02020603050405020304" pitchFamily="18" charset="0"/>
              </a:rPr>
              <a:t>Ignited persecution of the young church</a:t>
            </a:r>
          </a:p>
          <a:p>
            <a:pPr marL="1089025" lvl="1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3200">
                <a:latin typeface="Copperplate33bc" pitchFamily="34" charset="0"/>
                <a:cs typeface="Times New Roman" panose="02020603050405020304" pitchFamily="18" charset="0"/>
              </a:rPr>
              <a:t>Peter and John thrust into prison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4000">
                <a:latin typeface="Copperplate33bc" pitchFamily="34" charset="0"/>
                <a:cs typeface="Times New Roman" panose="02020603050405020304" pitchFamily="18" charset="0"/>
              </a:rPr>
              <a:t>Miraculous deliverance from prison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3600">
                <a:latin typeface="Copperplate33bc" pitchFamily="34" charset="0"/>
              </a:rPr>
              <a:t>Emphasizing that salvation is found in the name of Jesus</a:t>
            </a:r>
          </a:p>
          <a:p>
            <a:pPr marL="1089025" lvl="1">
              <a:lnSpc>
                <a:spcPct val="70000"/>
              </a:lnSpc>
              <a:spcBef>
                <a:spcPct val="0"/>
              </a:spcBef>
            </a:pPr>
            <a:r>
              <a:rPr lang="en-US" altLang="en-US" sz="3200">
                <a:latin typeface="Copperplate33bc" pitchFamily="34" charset="0"/>
              </a:rPr>
              <a:t>And no other name given</a:t>
            </a:r>
          </a:p>
        </p:txBody>
      </p:sp>
      <p:sp>
        <p:nvSpPr>
          <p:cNvPr id="400389" name="Line 5">
            <a:extLst>
              <a:ext uri="{FF2B5EF4-FFF2-40B4-BE49-F238E27FC236}">
                <a16:creationId xmlns:a16="http://schemas.microsoft.com/office/drawing/2014/main" id="{494758A4-73FB-41C4-8822-1578E4A25B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371600"/>
            <a:ext cx="533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00390" name="Picture 6" descr="BD10263_">
            <a:extLst>
              <a:ext uri="{FF2B5EF4-FFF2-40B4-BE49-F238E27FC236}">
                <a16:creationId xmlns:a16="http://schemas.microsoft.com/office/drawing/2014/main" id="{6C09F38A-5111-4209-A426-981A918B8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391" name="Picture 7" descr="BD10263_">
            <a:extLst>
              <a:ext uri="{FF2B5EF4-FFF2-40B4-BE49-F238E27FC236}">
                <a16:creationId xmlns:a16="http://schemas.microsoft.com/office/drawing/2014/main" id="{43ACBC18-D625-42D9-9D4C-48CBF8E8C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392" name="Picture 8" descr="BD10263_">
            <a:extLst>
              <a:ext uri="{FF2B5EF4-FFF2-40B4-BE49-F238E27FC236}">
                <a16:creationId xmlns:a16="http://schemas.microsoft.com/office/drawing/2014/main" id="{DF80C515-A861-49E5-AE76-C15E662C2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393" name="Picture 9" descr="BD10263_">
            <a:extLst>
              <a:ext uri="{FF2B5EF4-FFF2-40B4-BE49-F238E27FC236}">
                <a16:creationId xmlns:a16="http://schemas.microsoft.com/office/drawing/2014/main" id="{51E8B562-4C50-47D2-921B-56F83CFCB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00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394" name="Picture 10" descr="BD10263_">
            <a:extLst>
              <a:ext uri="{FF2B5EF4-FFF2-40B4-BE49-F238E27FC236}">
                <a16:creationId xmlns:a16="http://schemas.microsoft.com/office/drawing/2014/main" id="{FE390E74-C3C8-4B0A-9691-6E5FE17A5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0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395" name="Picture 11" descr="BD10263_">
            <a:extLst>
              <a:ext uri="{FF2B5EF4-FFF2-40B4-BE49-F238E27FC236}">
                <a16:creationId xmlns:a16="http://schemas.microsoft.com/office/drawing/2014/main" id="{AE26D502-D04B-4906-AEA6-4965E4A14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15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0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0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0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0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0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0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0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0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0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0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0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0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0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0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0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0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0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0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>
            <a:extLst>
              <a:ext uri="{FF2B5EF4-FFF2-40B4-BE49-F238E27FC236}">
                <a16:creationId xmlns:a16="http://schemas.microsoft.com/office/drawing/2014/main" id="{C370F968-A5BF-42F5-85EF-DF1F114D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307" name="Rectangle 3">
            <a:extLst>
              <a:ext uri="{FF2B5EF4-FFF2-40B4-BE49-F238E27FC236}">
                <a16:creationId xmlns:a16="http://schemas.microsoft.com/office/drawing/2014/main" id="{3E5DA73B-6795-4390-B9D7-C3829A0492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2971800"/>
            <a:ext cx="7010400" cy="2209800"/>
          </a:xfr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/>
          <a:lstStyle/>
          <a:p>
            <a:pPr marL="4763" indent="-4763" algn="ctr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altLang="en-US" sz="4400" b="1">
              <a:latin typeface="Copperplate33bc" pitchFamily="34" charset="0"/>
              <a:cs typeface="Arial" panose="020B0604020202020204" pitchFamily="34" charset="0"/>
            </a:endParaRPr>
          </a:p>
          <a:p>
            <a:pPr marL="4763" indent="-4763"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Copperplate33bc" pitchFamily="34" charset="0"/>
                <a:cs typeface="Arial" panose="020B0604020202020204" pitchFamily="34" charset="0"/>
              </a:rPr>
              <a:t>The Apostolic</a:t>
            </a:r>
          </a:p>
          <a:p>
            <a:pPr marL="4763" indent="-4763"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Copperplate33bc" pitchFamily="34" charset="0"/>
                <a:cs typeface="Arial" panose="020B0604020202020204" pitchFamily="34" charset="0"/>
              </a:rPr>
              <a:t>Church Birth to Today’s Church</a:t>
            </a:r>
            <a:r>
              <a:rPr lang="en-US" altLang="en-US" sz="5600" b="1">
                <a:latin typeface="Copperplate33bc" pitchFamily="34" charset="0"/>
                <a:cs typeface="Times New Roman" panose="02020603050405020304" pitchFamily="18" charset="0"/>
              </a:rPr>
              <a:t>       </a:t>
            </a:r>
            <a:endParaRPr lang="en-US" altLang="en-US" sz="3700" b="1">
              <a:latin typeface="Copperplate33bc" pitchFamily="34" charset="0"/>
            </a:endParaRPr>
          </a:p>
        </p:txBody>
      </p:sp>
      <p:pic>
        <p:nvPicPr>
          <p:cNvPr id="482308" name="Picture 4" descr="BD04966_">
            <a:extLst>
              <a:ext uri="{FF2B5EF4-FFF2-40B4-BE49-F238E27FC236}">
                <a16:creationId xmlns:a16="http://schemas.microsoft.com/office/drawing/2014/main" id="{6DC2654E-827C-45F1-8976-57D6F2B0E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2416175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2309" name="Line 5">
            <a:extLst>
              <a:ext uri="{FF2B5EF4-FFF2-40B4-BE49-F238E27FC236}">
                <a16:creationId xmlns:a16="http://schemas.microsoft.com/office/drawing/2014/main" id="{23E98512-C565-471D-AD3D-7F647C2E009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352800"/>
            <a:ext cx="4876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2310" name="Rectangle 6">
            <a:extLst>
              <a:ext uri="{FF2B5EF4-FFF2-40B4-BE49-F238E27FC236}">
                <a16:creationId xmlns:a16="http://schemas.microsoft.com/office/drawing/2014/main" id="{B5A475CE-6787-4F29-8571-B42B10BCAA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343775" cy="1066800"/>
          </a:xfrm>
          <a:noFill/>
          <a:ln/>
        </p:spPr>
        <p:txBody>
          <a:bodyPr/>
          <a:lstStyle/>
          <a:p>
            <a:pPr algn="ctr"/>
            <a:r>
              <a:rPr lang="en-US" altLang="en-US">
                <a:solidFill>
                  <a:schemeClr val="accent2"/>
                </a:solidFill>
                <a:latin typeface="Showcard Gothic" panose="04020904020102020604" pitchFamily="82" charset="0"/>
              </a:rPr>
              <a:t>The Seven Periods In Church History</a:t>
            </a:r>
          </a:p>
        </p:txBody>
      </p:sp>
      <p:sp>
        <p:nvSpPr>
          <p:cNvPr id="482311" name="Line 7">
            <a:extLst>
              <a:ext uri="{FF2B5EF4-FFF2-40B4-BE49-F238E27FC236}">
                <a16:creationId xmlns:a16="http://schemas.microsoft.com/office/drawing/2014/main" id="{40CEAF17-7903-4410-AE62-9B1E402C5E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1600200"/>
            <a:ext cx="5486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2312" name="Line 8">
            <a:extLst>
              <a:ext uri="{FF2B5EF4-FFF2-40B4-BE49-F238E27FC236}">
                <a16:creationId xmlns:a16="http://schemas.microsoft.com/office/drawing/2014/main" id="{6D5253CD-99EE-4A3E-A4DC-0C4347824C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5105400"/>
            <a:ext cx="4876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2313" name="Text Box 9">
            <a:extLst>
              <a:ext uri="{FF2B5EF4-FFF2-40B4-BE49-F238E27FC236}">
                <a16:creationId xmlns:a16="http://schemas.microsoft.com/office/drawing/2014/main" id="{950FFC6E-6FC3-4DC7-8381-9C0027C08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828800"/>
            <a:ext cx="54864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en-US" sz="4800">
                <a:latin typeface="Copperplate33bc" pitchFamily="34" charset="0"/>
              </a:rPr>
              <a:t>An Introduction To The Study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8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8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7" grpId="0" uiExpand="1" autoUpdateAnimBg="0"/>
      <p:bldP spid="4823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>
            <a:extLst>
              <a:ext uri="{FF2B5EF4-FFF2-40B4-BE49-F238E27FC236}">
                <a16:creationId xmlns:a16="http://schemas.microsoft.com/office/drawing/2014/main" id="{F34F18CE-95A5-4E90-B6B0-BD86D66FF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1955" name="Rectangle 3">
            <a:extLst>
              <a:ext uri="{FF2B5EF4-FFF2-40B4-BE49-F238E27FC236}">
                <a16:creationId xmlns:a16="http://schemas.microsoft.com/office/drawing/2014/main" id="{4415740E-288A-4B9D-847D-6B2E3D3139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" y="138113"/>
            <a:ext cx="7108825" cy="1081087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US" altLang="en-US" sz="4400" b="0">
                <a:solidFill>
                  <a:schemeClr val="accent2"/>
                </a:solidFill>
                <a:latin typeface="Copperplate33bc" pitchFamily="34" charset="0"/>
                <a:cs typeface="Arial" panose="020B0604020202020204" pitchFamily="34" charset="0"/>
              </a:rPr>
              <a:t>Outstanding Events During This Period</a:t>
            </a:r>
            <a:r>
              <a:rPr lang="en-US" altLang="en-US" b="0">
                <a:solidFill>
                  <a:schemeClr val="accent2"/>
                </a:solidFill>
                <a:latin typeface="Showcard Gothic" panose="04020904020102020604" pitchFamily="82" charset="0"/>
              </a:rPr>
              <a:t> </a:t>
            </a:r>
          </a:p>
        </p:txBody>
      </p:sp>
      <p:sp>
        <p:nvSpPr>
          <p:cNvPr id="381956" name="Rectangle 4">
            <a:extLst>
              <a:ext uri="{FF2B5EF4-FFF2-40B4-BE49-F238E27FC236}">
                <a16:creationId xmlns:a16="http://schemas.microsoft.com/office/drawing/2014/main" id="{9D9E1FEC-C1F9-459D-A30A-02862AD21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32050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200" i="1">
                <a:latin typeface="Tahoma" panose="020B0604030504040204" pitchFamily="34" charset="0"/>
                <a:cs typeface="Times New Roman" panose="02020603050405020304" pitchFamily="18" charset="0"/>
              </a:rPr>
              <a:t>   </a:t>
            </a:r>
            <a:endParaRPr lang="en-US" altLang="en-US" sz="800" i="1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381957" name="Rectangle 5">
            <a:extLst>
              <a:ext uri="{FF2B5EF4-FFF2-40B4-BE49-F238E27FC236}">
                <a16:creationId xmlns:a16="http://schemas.microsoft.com/office/drawing/2014/main" id="{DBCF63C9-9186-4A97-A990-96853A5587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514600"/>
            <a:ext cx="8763000" cy="3276600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800">
                <a:latin typeface="Copperplate33bc" pitchFamily="34" charset="0"/>
                <a:cs typeface="Arial" panose="020B0604020202020204" pitchFamily="34" charset="0"/>
              </a:rPr>
              <a:t>Continued Persecution</a:t>
            </a:r>
            <a:r>
              <a:rPr lang="en-US" altLang="en-US" sz="2800">
                <a:latin typeface="Copperplate33bc" pitchFamily="34" charset="0"/>
              </a:rPr>
              <a:t> </a:t>
            </a:r>
          </a:p>
          <a:p>
            <a:pPr marL="911225" lvl="1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800">
                <a:latin typeface="Copperplate33bc" pitchFamily="34" charset="0"/>
                <a:cs typeface="Arial" panose="020B0604020202020204" pitchFamily="34" charset="0"/>
              </a:rPr>
              <a:t>Resulted in the church being scattered</a:t>
            </a:r>
            <a:r>
              <a:rPr lang="en-US" altLang="en-US" sz="2800">
                <a:latin typeface="Copperplate33bc" pitchFamily="34" charset="0"/>
              </a:rPr>
              <a:t> </a:t>
            </a:r>
          </a:p>
          <a:p>
            <a:pPr marL="911225" lvl="1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800">
                <a:latin typeface="Copperplate33bc" pitchFamily="34" charset="0"/>
                <a:cs typeface="Arial" panose="020B0604020202020204" pitchFamily="34" charset="0"/>
              </a:rPr>
              <a:t>Resulting in evangelism campaigns outside Jerusalem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800">
                <a:latin typeface="Copperplate33bc" pitchFamily="34" charset="0"/>
                <a:cs typeface="Arial" panose="020B0604020202020204" pitchFamily="34" charset="0"/>
              </a:rPr>
              <a:t>Great manifestation of divine power </a:t>
            </a:r>
            <a:r>
              <a:rPr lang="en-US" altLang="en-US" sz="2800">
                <a:latin typeface="Copperplate33bc" pitchFamily="34" charset="0"/>
                <a:cs typeface="Times New Roman" panose="02020603050405020304" pitchFamily="18" charset="0"/>
              </a:rPr>
              <a:t>to confirm the ministry of evangelism</a:t>
            </a:r>
            <a:endParaRPr lang="en-US" altLang="en-US" sz="2800">
              <a:latin typeface="Copperplate33bc" pitchFamily="34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800">
                <a:latin typeface="Copperplate33bc" pitchFamily="34" charset="0"/>
                <a:cs typeface="Times New Roman" panose="02020603050405020304" pitchFamily="18" charset="0"/>
              </a:rPr>
              <a:t>But it was a season of rapid church growth</a:t>
            </a:r>
            <a:endParaRPr lang="en-US" altLang="en-US" sz="2800">
              <a:latin typeface="Copperplate33bc" pitchFamily="34" charset="0"/>
            </a:endParaRPr>
          </a:p>
        </p:txBody>
      </p:sp>
      <p:sp>
        <p:nvSpPr>
          <p:cNvPr id="381958" name="Line 6">
            <a:extLst>
              <a:ext uri="{FF2B5EF4-FFF2-40B4-BE49-F238E27FC236}">
                <a16:creationId xmlns:a16="http://schemas.microsoft.com/office/drawing/2014/main" id="{96BBE296-2442-4DB1-96E8-5148537CD5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371600"/>
            <a:ext cx="53340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381959" name="Picture 7" descr="BD10263_">
            <a:extLst>
              <a:ext uri="{FF2B5EF4-FFF2-40B4-BE49-F238E27FC236}">
                <a16:creationId xmlns:a16="http://schemas.microsoft.com/office/drawing/2014/main" id="{C4B766E4-06FB-4B9A-921E-DF6137BD0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71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960" name="Picture 8" descr="BD10263_">
            <a:extLst>
              <a:ext uri="{FF2B5EF4-FFF2-40B4-BE49-F238E27FC236}">
                <a16:creationId xmlns:a16="http://schemas.microsoft.com/office/drawing/2014/main" id="{B86DF812-4147-43CB-8FDD-EFFC7DF7B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961" name="Picture 9" descr="BD10263_">
            <a:extLst>
              <a:ext uri="{FF2B5EF4-FFF2-40B4-BE49-F238E27FC236}">
                <a16:creationId xmlns:a16="http://schemas.microsoft.com/office/drawing/2014/main" id="{9680D20F-2D5E-4833-912A-1641BFC45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5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962" name="Picture 10" descr="BD10263_">
            <a:extLst>
              <a:ext uri="{FF2B5EF4-FFF2-40B4-BE49-F238E27FC236}">
                <a16:creationId xmlns:a16="http://schemas.microsoft.com/office/drawing/2014/main" id="{0B647881-A4BD-41A4-BE72-7869BBA26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963" name="Picture 11" descr="BD10263_">
            <a:extLst>
              <a:ext uri="{FF2B5EF4-FFF2-40B4-BE49-F238E27FC236}">
                <a16:creationId xmlns:a16="http://schemas.microsoft.com/office/drawing/2014/main" id="{F2F0D488-89CB-4796-8E09-0D68D58DF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1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1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1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1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1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1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1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1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1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1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1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1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19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19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19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7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32FA606F-AD3D-4436-A5D5-F03F290A2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1907" name="Picture 3" descr="BD04970_">
            <a:extLst>
              <a:ext uri="{FF2B5EF4-FFF2-40B4-BE49-F238E27FC236}">
                <a16:creationId xmlns:a16="http://schemas.microsoft.com/office/drawing/2014/main" id="{F3C3E1EC-843B-494D-AA45-575EFBE98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3208338" cy="23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908" name="Rectangle 4">
            <a:extLst>
              <a:ext uri="{FF2B5EF4-FFF2-40B4-BE49-F238E27FC236}">
                <a16:creationId xmlns:a16="http://schemas.microsoft.com/office/drawing/2014/main" id="{F49127DE-DE75-4823-8889-A6EDC844B0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4648200"/>
            <a:ext cx="7924800" cy="1828800"/>
          </a:xfr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/>
          <a:lstStyle/>
          <a:p>
            <a:pPr marL="177800" indent="-4763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opperplate33bc" pitchFamily="34" charset="0"/>
                <a:cs typeface="Arial" panose="020B0604020202020204" pitchFamily="34" charset="0"/>
              </a:rPr>
              <a:t>Jerusalem remained the Center of evangelism</a:t>
            </a:r>
          </a:p>
          <a:p>
            <a:pPr marL="177800" indent="-4763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Copperplate33bc" pitchFamily="34" charset="0"/>
              <a:cs typeface="Arial" panose="020B0604020202020204" pitchFamily="34" charset="0"/>
            </a:endParaRPr>
          </a:p>
          <a:p>
            <a:pPr marL="177800" indent="-4763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Copperplate33bc" pitchFamily="34" charset="0"/>
                <a:cs typeface="Arial" panose="020B0604020202020204" pitchFamily="34" charset="0"/>
              </a:rPr>
              <a:t>This period covers:</a:t>
            </a:r>
          </a:p>
          <a:p>
            <a:pPr marL="177800" indent="-4763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Copperplate33bc" pitchFamily="34" charset="0"/>
                <a:cs typeface="Arial" panose="020B0604020202020204" pitchFamily="34" charset="0"/>
              </a:rPr>
              <a:t>Acts, chapters 8—12</a:t>
            </a:r>
            <a:endParaRPr lang="en-US" altLang="en-US">
              <a:latin typeface="Copperplate33bc" pitchFamily="34" charset="0"/>
            </a:endParaRPr>
          </a:p>
        </p:txBody>
      </p:sp>
      <p:sp>
        <p:nvSpPr>
          <p:cNvPr id="251909" name="Rectangle 5">
            <a:extLst>
              <a:ext uri="{FF2B5EF4-FFF2-40B4-BE49-F238E27FC236}">
                <a16:creationId xmlns:a16="http://schemas.microsoft.com/office/drawing/2014/main" id="{894DC171-E4FE-4EF1-B8B0-0FE8D487E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73437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chemeClr val="accent2"/>
                </a:solidFill>
                <a:latin typeface="Showcard Gothic" panose="04020904020102020604" pitchFamily="82" charset="0"/>
              </a:rPr>
              <a:t>The Seven Periods In Church History</a:t>
            </a:r>
          </a:p>
        </p:txBody>
      </p:sp>
      <p:sp>
        <p:nvSpPr>
          <p:cNvPr id="251910" name="Line 6">
            <a:extLst>
              <a:ext uri="{FF2B5EF4-FFF2-40B4-BE49-F238E27FC236}">
                <a16:creationId xmlns:a16="http://schemas.microsoft.com/office/drawing/2014/main" id="{A48F328B-808F-4FCD-A204-595FB3801B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1600200"/>
            <a:ext cx="5486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1911" name="Line 7">
            <a:extLst>
              <a:ext uri="{FF2B5EF4-FFF2-40B4-BE49-F238E27FC236}">
                <a16:creationId xmlns:a16="http://schemas.microsoft.com/office/drawing/2014/main" id="{27A3D8CB-0B27-425C-8AA6-2DA0328967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667000"/>
            <a:ext cx="3200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1912" name="Text Box 8">
            <a:extLst>
              <a:ext uri="{FF2B5EF4-FFF2-40B4-BE49-F238E27FC236}">
                <a16:creationId xmlns:a16="http://schemas.microsoft.com/office/drawing/2014/main" id="{1D5D478B-D46D-4F34-83F6-9A6224C9E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676400"/>
            <a:ext cx="7239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en-US" sz="4000">
                <a:latin typeface="Copperplate33bc" pitchFamily="34" charset="0"/>
                <a:cs typeface="Arial" panose="020B0604020202020204" pitchFamily="34" charset="0"/>
              </a:rPr>
              <a:t>3) Period of Transition</a:t>
            </a:r>
          </a:p>
          <a:p>
            <a:pPr algn="ctr">
              <a:lnSpc>
                <a:spcPct val="70000"/>
              </a:lnSpc>
            </a:pPr>
            <a:r>
              <a:rPr lang="en-US" altLang="en-US" sz="4000">
                <a:latin typeface="Copperplate33bc" pitchFamily="34" charset="0"/>
                <a:cs typeface="Arial" panose="020B0604020202020204" pitchFamily="34" charset="0"/>
              </a:rPr>
              <a:t>A.D. 37 – 48</a:t>
            </a:r>
          </a:p>
        </p:txBody>
      </p:sp>
      <p:sp>
        <p:nvSpPr>
          <p:cNvPr id="251913" name="Text Box 9">
            <a:extLst>
              <a:ext uri="{FF2B5EF4-FFF2-40B4-BE49-F238E27FC236}">
                <a16:creationId xmlns:a16="http://schemas.microsoft.com/office/drawing/2014/main" id="{CCD89BF1-08FA-4F61-88E8-E8606200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994025"/>
            <a:ext cx="5334000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en-US" sz="3300">
                <a:latin typeface="Copperplate33bc" pitchFamily="34" charset="0"/>
                <a:cs typeface="Arial" panose="020B0604020202020204" pitchFamily="34" charset="0"/>
              </a:rPr>
              <a:t>The recognition of the duty of the church to preach the Gospel to the Gentiles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251914" name="Picture 10" descr="BD10263_">
            <a:extLst>
              <a:ext uri="{FF2B5EF4-FFF2-40B4-BE49-F238E27FC236}">
                <a16:creationId xmlns:a16="http://schemas.microsoft.com/office/drawing/2014/main" id="{0F2C498D-9C20-4246-97FF-719BEEECC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28956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915" name="Picture 11" descr="BD10263_">
            <a:extLst>
              <a:ext uri="{FF2B5EF4-FFF2-40B4-BE49-F238E27FC236}">
                <a16:creationId xmlns:a16="http://schemas.microsoft.com/office/drawing/2014/main" id="{D100CADD-15A5-478F-BE27-AA4859EC8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244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916" name="Picture 12" descr="BD10263_">
            <a:extLst>
              <a:ext uri="{FF2B5EF4-FFF2-40B4-BE49-F238E27FC236}">
                <a16:creationId xmlns:a16="http://schemas.microsoft.com/office/drawing/2014/main" id="{E9D4583B-7765-4C1F-8700-59FB14647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1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1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1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1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1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1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1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1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1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1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1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1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8" grpId="0" build="p" autoUpdateAnimBg="0"/>
      <p:bldP spid="25191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>
            <a:extLst>
              <a:ext uri="{FF2B5EF4-FFF2-40B4-BE49-F238E27FC236}">
                <a16:creationId xmlns:a16="http://schemas.microsoft.com/office/drawing/2014/main" id="{E188F484-C1D5-4B33-909D-407DE599B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731" name="Rectangle 3">
            <a:extLst>
              <a:ext uri="{FF2B5EF4-FFF2-40B4-BE49-F238E27FC236}">
                <a16:creationId xmlns:a16="http://schemas.microsoft.com/office/drawing/2014/main" id="{104A29FA-0833-4563-88CD-70C1291412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3505200"/>
            <a:ext cx="7010400" cy="2209800"/>
          </a:xfr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/>
          <a:lstStyle/>
          <a:p>
            <a:pPr marL="4763" indent="-4763"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Copperplate33bc" pitchFamily="34" charset="0"/>
                <a:cs typeface="Arial" panose="020B0604020202020204" pitchFamily="34" charset="0"/>
              </a:rPr>
              <a:t>Period of</a:t>
            </a:r>
          </a:p>
          <a:p>
            <a:pPr marL="4763" indent="-4763"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Copperplate33bc" pitchFamily="34" charset="0"/>
                <a:cs typeface="Arial" panose="020B0604020202020204" pitchFamily="34" charset="0"/>
              </a:rPr>
              <a:t>Transition </a:t>
            </a:r>
          </a:p>
          <a:p>
            <a:pPr marL="125413" lvl="1" indent="-6350" algn="ctr">
              <a:lnSpc>
                <a:spcPct val="7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4400" b="1" i="1">
                <a:latin typeface="Copperplate33bc" pitchFamily="34" charset="0"/>
                <a:cs typeface="Times New Roman" panose="02020603050405020304" pitchFamily="18" charset="0"/>
              </a:rPr>
              <a:t>A</a:t>
            </a:r>
            <a:r>
              <a:rPr lang="en-US" altLang="en-US" sz="4400" b="1">
                <a:latin typeface="Copperplate33bc" pitchFamily="34" charset="0"/>
                <a:cs typeface="Arial" panose="020B0604020202020204" pitchFamily="34" charset="0"/>
              </a:rPr>
              <a:t>.D. </a:t>
            </a:r>
            <a:r>
              <a:rPr lang="en-US" altLang="en-US" sz="4000">
                <a:latin typeface="Copperplate33bc" pitchFamily="34" charset="0"/>
                <a:cs typeface="Arial" panose="020B0604020202020204" pitchFamily="34" charset="0"/>
              </a:rPr>
              <a:t>37 – 48</a:t>
            </a:r>
          </a:p>
        </p:txBody>
      </p:sp>
      <p:sp>
        <p:nvSpPr>
          <p:cNvPr id="329733" name="Line 5">
            <a:extLst>
              <a:ext uri="{FF2B5EF4-FFF2-40B4-BE49-F238E27FC236}">
                <a16:creationId xmlns:a16="http://schemas.microsoft.com/office/drawing/2014/main" id="{77AC57DF-1DB7-403F-9A12-0AF0016282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352800"/>
            <a:ext cx="4876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9734" name="Rectangle 6">
            <a:extLst>
              <a:ext uri="{FF2B5EF4-FFF2-40B4-BE49-F238E27FC236}">
                <a16:creationId xmlns:a16="http://schemas.microsoft.com/office/drawing/2014/main" id="{E1300627-FC43-42AE-B6B5-57E61C7CC1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343775" cy="1066800"/>
          </a:xfrm>
          <a:noFill/>
          <a:ln/>
        </p:spPr>
        <p:txBody>
          <a:bodyPr/>
          <a:lstStyle/>
          <a:p>
            <a:pPr algn="ctr"/>
            <a:r>
              <a:rPr lang="en-US" altLang="en-US">
                <a:solidFill>
                  <a:schemeClr val="accent2"/>
                </a:solidFill>
                <a:latin typeface="Showcard Gothic" panose="04020904020102020604" pitchFamily="82" charset="0"/>
              </a:rPr>
              <a:t>The Seven Periods In Church History</a:t>
            </a:r>
          </a:p>
        </p:txBody>
      </p:sp>
      <p:sp>
        <p:nvSpPr>
          <p:cNvPr id="329735" name="Line 7">
            <a:extLst>
              <a:ext uri="{FF2B5EF4-FFF2-40B4-BE49-F238E27FC236}">
                <a16:creationId xmlns:a16="http://schemas.microsoft.com/office/drawing/2014/main" id="{1416BE5B-6176-4B7E-9687-0C8DE46397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1600200"/>
            <a:ext cx="5486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9736" name="Line 8">
            <a:extLst>
              <a:ext uri="{FF2B5EF4-FFF2-40B4-BE49-F238E27FC236}">
                <a16:creationId xmlns:a16="http://schemas.microsoft.com/office/drawing/2014/main" id="{F5340549-CF4B-4FD0-B00F-2D50A7E50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5105400"/>
            <a:ext cx="4876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9737" name="Text Box 9">
            <a:extLst>
              <a:ext uri="{FF2B5EF4-FFF2-40B4-BE49-F238E27FC236}">
                <a16:creationId xmlns:a16="http://schemas.microsoft.com/office/drawing/2014/main" id="{2774902F-4D7C-41BD-A7DD-8C2FEEFD9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828800"/>
            <a:ext cx="48768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en-US" sz="4800">
                <a:latin typeface="Copperplate33bc" pitchFamily="34" charset="0"/>
              </a:rPr>
              <a:t>Important Events of The</a:t>
            </a:r>
          </a:p>
        </p:txBody>
      </p:sp>
      <p:pic>
        <p:nvPicPr>
          <p:cNvPr id="329738" name="Picture 10" descr="BD04970_">
            <a:extLst>
              <a:ext uri="{FF2B5EF4-FFF2-40B4-BE49-F238E27FC236}">
                <a16:creationId xmlns:a16="http://schemas.microsoft.com/office/drawing/2014/main" id="{18AF2560-6F2C-4162-AFFB-1E438C0C8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3208338" cy="23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1" grpId="0" autoUpdateAnimBg="0"/>
      <p:bldP spid="3297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>
            <a:extLst>
              <a:ext uri="{FF2B5EF4-FFF2-40B4-BE49-F238E27FC236}">
                <a16:creationId xmlns:a16="http://schemas.microsoft.com/office/drawing/2014/main" id="{CF04846E-E2F9-4C76-9EC3-DB8C55846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291" name="Rectangle 3">
            <a:extLst>
              <a:ext uri="{FF2B5EF4-FFF2-40B4-BE49-F238E27FC236}">
                <a16:creationId xmlns:a16="http://schemas.microsoft.com/office/drawing/2014/main" id="{37985286-CCAA-4CBB-97E7-D852641295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" y="138113"/>
            <a:ext cx="7108825" cy="1081087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US" altLang="en-US" sz="4400">
                <a:solidFill>
                  <a:schemeClr val="accent2"/>
                </a:solidFill>
                <a:latin typeface="Copperplate33bc" pitchFamily="34" charset="0"/>
                <a:cs typeface="Arial" panose="020B0604020202020204" pitchFamily="34" charset="0"/>
              </a:rPr>
              <a:t>Outstanding Events During This Period</a:t>
            </a:r>
            <a:r>
              <a:rPr lang="en-US" altLang="en-US" b="0">
                <a:solidFill>
                  <a:schemeClr val="accent2"/>
                </a:solidFill>
                <a:latin typeface="Showcard Gothic" panose="04020904020102020604" pitchFamily="82" charset="0"/>
              </a:rPr>
              <a:t> </a:t>
            </a:r>
          </a:p>
        </p:txBody>
      </p:sp>
      <p:sp>
        <p:nvSpPr>
          <p:cNvPr id="268292" name="Rectangle 4">
            <a:extLst>
              <a:ext uri="{FF2B5EF4-FFF2-40B4-BE49-F238E27FC236}">
                <a16:creationId xmlns:a16="http://schemas.microsoft.com/office/drawing/2014/main" id="{58F81A46-E205-48A0-B25F-CAB1ED0BA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556625" cy="3886200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3600">
                <a:latin typeface="Copperplate33bc" pitchFamily="34" charset="0"/>
                <a:cs typeface="Times New Roman" panose="02020603050405020304" pitchFamily="18" charset="0"/>
              </a:rPr>
              <a:t>First evangelistic Campaign outside of Jerusalem</a:t>
            </a:r>
            <a:r>
              <a:rPr lang="en-US" altLang="en-US" sz="3600">
                <a:latin typeface="Copperplate33bc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3600">
                <a:latin typeface="Copperplate33bc" pitchFamily="34" charset="0"/>
                <a:cs typeface="Arial" panose="020B0604020202020204" pitchFamily="34" charset="0"/>
              </a:rPr>
              <a:t>Philip, Peter and John preached with great success at Samaria</a:t>
            </a:r>
            <a:r>
              <a:rPr lang="en-US" altLang="en-US" sz="3600">
                <a:latin typeface="Copperplate33bc" pitchFamily="34" charset="0"/>
                <a:cs typeface="Times New Roman" panose="02020603050405020304" pitchFamily="18" charset="0"/>
              </a:rPr>
              <a:t> </a:t>
            </a:r>
            <a:endParaRPr lang="en-US" altLang="en-US" sz="3600">
              <a:latin typeface="Copperplate33bc" pitchFamily="34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3600">
                <a:latin typeface="Copperplate33bc" pitchFamily="34" charset="0"/>
                <a:cs typeface="Arial" panose="020B0604020202020204" pitchFamily="34" charset="0"/>
              </a:rPr>
              <a:t>The revival spirit spread throughout the region</a:t>
            </a:r>
            <a:r>
              <a:rPr lang="en-US" altLang="en-US" sz="3600">
                <a:latin typeface="Copperplate33bc" pitchFamily="34" charset="0"/>
                <a:cs typeface="Times New Roman" panose="02020603050405020304" pitchFamily="18" charset="0"/>
              </a:rPr>
              <a:t> </a:t>
            </a:r>
            <a:endParaRPr lang="en-US" altLang="en-US" sz="3600">
              <a:latin typeface="Copperplate33bc" pitchFamily="34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altLang="en-US" sz="3600">
                <a:latin typeface="Copperplate33bc" pitchFamily="34" charset="0"/>
                <a:cs typeface="Arial" panose="020B0604020202020204" pitchFamily="34" charset="0"/>
              </a:rPr>
              <a:t>The Conversion of Saul of Tarsus near Damascus</a:t>
            </a:r>
            <a:endParaRPr lang="en-US" altLang="en-US" sz="3600">
              <a:latin typeface="Copperplate33bc" pitchFamily="34" charset="0"/>
            </a:endParaRPr>
          </a:p>
        </p:txBody>
      </p:sp>
      <p:sp>
        <p:nvSpPr>
          <p:cNvPr id="268293" name="Line 5">
            <a:extLst>
              <a:ext uri="{FF2B5EF4-FFF2-40B4-BE49-F238E27FC236}">
                <a16:creationId xmlns:a16="http://schemas.microsoft.com/office/drawing/2014/main" id="{5EA5182E-93CC-433C-BE23-B1D2FFC33A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371600"/>
            <a:ext cx="533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268294" name="Picture 6" descr="BD10263_">
            <a:extLst>
              <a:ext uri="{FF2B5EF4-FFF2-40B4-BE49-F238E27FC236}">
                <a16:creationId xmlns:a16="http://schemas.microsoft.com/office/drawing/2014/main" id="{DF24D814-1AFC-4C89-8B5F-C60672B49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8295" name="Picture 7" descr="BD10263_">
            <a:extLst>
              <a:ext uri="{FF2B5EF4-FFF2-40B4-BE49-F238E27FC236}">
                <a16:creationId xmlns:a16="http://schemas.microsoft.com/office/drawing/2014/main" id="{CE333F7F-A8ED-402A-9306-CC1F50AF2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8296" name="Picture 8" descr="BD10263_">
            <a:extLst>
              <a:ext uri="{FF2B5EF4-FFF2-40B4-BE49-F238E27FC236}">
                <a16:creationId xmlns:a16="http://schemas.microsoft.com/office/drawing/2014/main" id="{64E74C7F-CA63-4E01-BB19-44E6CD9EC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2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8297" name="Picture 9" descr="BD10263_">
            <a:extLst>
              <a:ext uri="{FF2B5EF4-FFF2-40B4-BE49-F238E27FC236}">
                <a16:creationId xmlns:a16="http://schemas.microsoft.com/office/drawing/2014/main" id="{3DEBCB37-C10D-4AD6-85DB-28F314686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8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8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8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8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8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8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8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8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8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8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8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8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2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1FE646B6-F61D-428F-9AFA-A6F7CBE9B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39" name="Rectangle 3">
            <a:extLst>
              <a:ext uri="{FF2B5EF4-FFF2-40B4-BE49-F238E27FC236}">
                <a16:creationId xmlns:a16="http://schemas.microsoft.com/office/drawing/2014/main" id="{7CD4007A-9C78-46D5-BC36-F532ED6F6F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" y="138113"/>
            <a:ext cx="7108825" cy="1081087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US" altLang="en-US" sz="4400">
                <a:solidFill>
                  <a:schemeClr val="accent2"/>
                </a:solidFill>
                <a:latin typeface="Copperplate33bc" pitchFamily="34" charset="0"/>
                <a:cs typeface="Arial" panose="020B0604020202020204" pitchFamily="34" charset="0"/>
              </a:rPr>
              <a:t>Outstanding Events During This Period</a:t>
            </a:r>
            <a:r>
              <a:rPr lang="en-US" altLang="en-US" b="0">
                <a:solidFill>
                  <a:schemeClr val="accent2"/>
                </a:solidFill>
                <a:latin typeface="Showcard Gothic" panose="04020904020102020604" pitchFamily="82" charset="0"/>
              </a:rPr>
              <a:t> </a:t>
            </a:r>
          </a:p>
        </p:txBody>
      </p:sp>
      <p:sp>
        <p:nvSpPr>
          <p:cNvPr id="270340" name="Rectangle 4">
            <a:extLst>
              <a:ext uri="{FF2B5EF4-FFF2-40B4-BE49-F238E27FC236}">
                <a16:creationId xmlns:a16="http://schemas.microsoft.com/office/drawing/2014/main" id="{A455E92A-A00A-4528-9C2F-6E973413A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8775" y="1676400"/>
            <a:ext cx="8556625" cy="4406900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3600">
                <a:latin typeface="Copperplate33bc" pitchFamily="34" charset="0"/>
                <a:cs typeface="Times New Roman" panose="02020603050405020304" pitchFamily="18" charset="0"/>
              </a:rPr>
              <a:t>Paul</a:t>
            </a:r>
            <a:r>
              <a:rPr lang="en-US" altLang="en-US" sz="3600">
                <a:latin typeface="Copperplate33bc" pitchFamily="34" charset="0"/>
                <a:cs typeface="Arial" panose="020B0604020202020204" pitchFamily="34" charset="0"/>
              </a:rPr>
              <a:t> preached first in Damascus, and then retired to Arabia</a:t>
            </a:r>
            <a:r>
              <a:rPr lang="en-US" altLang="en-US" sz="3600">
                <a:latin typeface="Copperplate33bc" pitchFamily="34" charset="0"/>
                <a:cs typeface="Times New Roman" panose="02020603050405020304" pitchFamily="18" charset="0"/>
              </a:rPr>
              <a:t> </a:t>
            </a:r>
            <a:endParaRPr lang="en-US" altLang="en-US" sz="3600">
              <a:latin typeface="Copperplate33bc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3600">
                <a:latin typeface="Copperplate33bc" pitchFamily="34" charset="0"/>
                <a:cs typeface="Arial" panose="020B0604020202020204" pitchFamily="34" charset="0"/>
              </a:rPr>
              <a:t>Paul goes to Jerusalem but the Distrust became bitter </a:t>
            </a:r>
            <a:endParaRPr lang="en-US" altLang="en-US" sz="3600">
              <a:latin typeface="Copperplate33bc" pitchFamily="34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3600">
                <a:latin typeface="Copperplate33bc" pitchFamily="34" charset="0"/>
                <a:cs typeface="Arial" panose="020B0604020202020204" pitchFamily="34" charset="0"/>
              </a:rPr>
              <a:t>Peter's Vision on the housetop </a:t>
            </a:r>
            <a:endParaRPr lang="en-US" altLang="en-US" sz="3600">
              <a:latin typeface="Copperplate33bc" pitchFamily="34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altLang="en-US" sz="3600">
                <a:latin typeface="Copperplate33bc" pitchFamily="34" charset="0"/>
                <a:cs typeface="Arial" panose="020B0604020202020204" pitchFamily="34" charset="0"/>
              </a:rPr>
              <a:t>Peter goes to the home of Cornelius at Caesarea </a:t>
            </a:r>
          </a:p>
        </p:txBody>
      </p:sp>
      <p:sp>
        <p:nvSpPr>
          <p:cNvPr id="270341" name="Line 5">
            <a:extLst>
              <a:ext uri="{FF2B5EF4-FFF2-40B4-BE49-F238E27FC236}">
                <a16:creationId xmlns:a16="http://schemas.microsoft.com/office/drawing/2014/main" id="{3356B6E7-3283-4E70-8166-AAE6825EC5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371600"/>
            <a:ext cx="533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270343" name="Picture 7" descr="BD10263_">
            <a:extLst>
              <a:ext uri="{FF2B5EF4-FFF2-40B4-BE49-F238E27FC236}">
                <a16:creationId xmlns:a16="http://schemas.microsoft.com/office/drawing/2014/main" id="{D5C8C8E4-9C08-4662-83A5-8ADAE63FC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344" name="Picture 8" descr="BD10263_">
            <a:extLst>
              <a:ext uri="{FF2B5EF4-FFF2-40B4-BE49-F238E27FC236}">
                <a16:creationId xmlns:a16="http://schemas.microsoft.com/office/drawing/2014/main" id="{4C4284B5-0D65-49B5-BD00-A3409B5B3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345" name="Picture 9" descr="BD10263_">
            <a:extLst>
              <a:ext uri="{FF2B5EF4-FFF2-40B4-BE49-F238E27FC236}">
                <a16:creationId xmlns:a16="http://schemas.microsoft.com/office/drawing/2014/main" id="{6BC8EA93-B446-4062-AE1F-7B7CC2E19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346" name="Picture 10" descr="BD10263_">
            <a:extLst>
              <a:ext uri="{FF2B5EF4-FFF2-40B4-BE49-F238E27FC236}">
                <a16:creationId xmlns:a16="http://schemas.microsoft.com/office/drawing/2014/main" id="{5F452216-15FA-4DE2-9FB8-8A2D9EB56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95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0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0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0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0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0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0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0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0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0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0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0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0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0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>
            <a:extLst>
              <a:ext uri="{FF2B5EF4-FFF2-40B4-BE49-F238E27FC236}">
                <a16:creationId xmlns:a16="http://schemas.microsoft.com/office/drawing/2014/main" id="{01A16F15-8111-4B94-9FD6-80BCC1091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87" name="Rectangle 3">
            <a:extLst>
              <a:ext uri="{FF2B5EF4-FFF2-40B4-BE49-F238E27FC236}">
                <a16:creationId xmlns:a16="http://schemas.microsoft.com/office/drawing/2014/main" id="{D5A10EA7-2D67-4929-BA1A-F464D47372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" y="138113"/>
            <a:ext cx="7108825" cy="1081087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US" altLang="en-US" sz="4400">
                <a:solidFill>
                  <a:schemeClr val="accent2"/>
                </a:solidFill>
                <a:latin typeface="Copperplate33bc" pitchFamily="34" charset="0"/>
                <a:cs typeface="Arial" panose="020B0604020202020204" pitchFamily="34" charset="0"/>
              </a:rPr>
              <a:t>Outstanding Events During This Period</a:t>
            </a:r>
            <a:r>
              <a:rPr lang="en-US" altLang="en-US" b="0">
                <a:solidFill>
                  <a:schemeClr val="accent2"/>
                </a:solidFill>
                <a:latin typeface="Showcard Gothic" panose="04020904020102020604" pitchFamily="82" charset="0"/>
              </a:rPr>
              <a:t> </a:t>
            </a:r>
          </a:p>
        </p:txBody>
      </p:sp>
      <p:sp>
        <p:nvSpPr>
          <p:cNvPr id="272388" name="Rectangle 4">
            <a:extLst>
              <a:ext uri="{FF2B5EF4-FFF2-40B4-BE49-F238E27FC236}">
                <a16:creationId xmlns:a16="http://schemas.microsoft.com/office/drawing/2014/main" id="{0F0BC229-698A-4D7F-BE85-4034C3726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8775" y="1676400"/>
            <a:ext cx="8556625" cy="4953000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3200">
                <a:latin typeface="Copperplate33bc" pitchFamily="34" charset="0"/>
                <a:cs typeface="Times New Roman" panose="02020603050405020304" pitchFamily="18" charset="0"/>
              </a:rPr>
              <a:t>The</a:t>
            </a:r>
            <a:r>
              <a:rPr lang="en-US" altLang="en-US" sz="3200">
                <a:latin typeface="Copperplate33bc" pitchFamily="34" charset="0"/>
                <a:cs typeface="Arial" panose="020B0604020202020204" pitchFamily="34" charset="0"/>
              </a:rPr>
              <a:t> outpouring of the Holy Ghost upon the House of Cornelius</a:t>
            </a:r>
          </a:p>
          <a:p>
            <a:pPr marL="1089025" lvl="1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800">
                <a:latin typeface="Copperplate33bc" pitchFamily="34" charset="0"/>
                <a:cs typeface="Arial" panose="020B0604020202020204" pitchFamily="34" charset="0"/>
              </a:rPr>
              <a:t>Establishing Speaking with tongues</a:t>
            </a:r>
          </a:p>
          <a:p>
            <a:pPr marL="1089025" lvl="1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800">
                <a:latin typeface="Copperplate33bc" pitchFamily="34" charset="0"/>
                <a:cs typeface="Arial" panose="020B0604020202020204" pitchFamily="34" charset="0"/>
              </a:rPr>
              <a:t>Also baptism in the name of Jesus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3200">
                <a:latin typeface="Copperplate33bc" pitchFamily="34" charset="0"/>
                <a:cs typeface="Arial" panose="020B0604020202020204" pitchFamily="34" charset="0"/>
              </a:rPr>
              <a:t>Evangelism was then carried to Cyprus, Phoenicia, and finally as far as Antioch in Syria </a:t>
            </a:r>
            <a:endParaRPr lang="en-US" altLang="en-US" sz="3200">
              <a:latin typeface="Copperplate33bc" pitchFamily="34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altLang="en-US" sz="3200">
                <a:latin typeface="Copperplate33bc" pitchFamily="34" charset="0"/>
                <a:cs typeface="Arial" panose="020B0604020202020204" pitchFamily="34" charset="0"/>
              </a:rPr>
              <a:t>Where the church established in Antioch became the center of Foreign Missions Outreach</a:t>
            </a:r>
          </a:p>
        </p:txBody>
      </p:sp>
      <p:sp>
        <p:nvSpPr>
          <p:cNvPr id="272389" name="Line 5">
            <a:extLst>
              <a:ext uri="{FF2B5EF4-FFF2-40B4-BE49-F238E27FC236}">
                <a16:creationId xmlns:a16="http://schemas.microsoft.com/office/drawing/2014/main" id="{F6C6D899-D215-4877-B51C-A2B53A2721E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371600"/>
            <a:ext cx="533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272390" name="Picture 6" descr="BD10263_">
            <a:extLst>
              <a:ext uri="{FF2B5EF4-FFF2-40B4-BE49-F238E27FC236}">
                <a16:creationId xmlns:a16="http://schemas.microsoft.com/office/drawing/2014/main" id="{80255E88-A664-40F2-861F-9B08E0969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391" name="Picture 7" descr="BD10263_">
            <a:extLst>
              <a:ext uri="{FF2B5EF4-FFF2-40B4-BE49-F238E27FC236}">
                <a16:creationId xmlns:a16="http://schemas.microsoft.com/office/drawing/2014/main" id="{9B7083CE-2CB6-48EA-A617-113EB7DC1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71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392" name="Picture 8" descr="BD10263_">
            <a:extLst>
              <a:ext uri="{FF2B5EF4-FFF2-40B4-BE49-F238E27FC236}">
                <a16:creationId xmlns:a16="http://schemas.microsoft.com/office/drawing/2014/main" id="{7E55E299-DE2D-4606-8495-021C8F0BF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95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393" name="Picture 9" descr="BD10263_">
            <a:extLst>
              <a:ext uri="{FF2B5EF4-FFF2-40B4-BE49-F238E27FC236}">
                <a16:creationId xmlns:a16="http://schemas.microsoft.com/office/drawing/2014/main" id="{9AAAAF5E-5DA1-459D-9750-BC089FE79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394" name="Picture 10" descr="BD10263_">
            <a:extLst>
              <a:ext uri="{FF2B5EF4-FFF2-40B4-BE49-F238E27FC236}">
                <a16:creationId xmlns:a16="http://schemas.microsoft.com/office/drawing/2014/main" id="{EA603639-3710-4E1B-9AB3-5D7299F52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2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2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2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2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2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2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8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>
            <a:extLst>
              <a:ext uri="{FF2B5EF4-FFF2-40B4-BE49-F238E27FC236}">
                <a16:creationId xmlns:a16="http://schemas.microsoft.com/office/drawing/2014/main" id="{2D7C1D75-8088-4AC1-94A9-3F4FFAF05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35" name="Rectangle 3">
            <a:extLst>
              <a:ext uri="{FF2B5EF4-FFF2-40B4-BE49-F238E27FC236}">
                <a16:creationId xmlns:a16="http://schemas.microsoft.com/office/drawing/2014/main" id="{A5FCA3FE-FCA3-4C7C-9C45-0B2C06E348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" y="138113"/>
            <a:ext cx="7108825" cy="1081087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US" altLang="en-US" sz="4400">
                <a:solidFill>
                  <a:schemeClr val="accent2"/>
                </a:solidFill>
                <a:latin typeface="Copperplate33bc" pitchFamily="34" charset="0"/>
                <a:cs typeface="Arial" panose="020B0604020202020204" pitchFamily="34" charset="0"/>
              </a:rPr>
              <a:t>Outstanding Events During This Period</a:t>
            </a:r>
            <a:r>
              <a:rPr lang="en-US" altLang="en-US" b="0">
                <a:solidFill>
                  <a:schemeClr val="accent2"/>
                </a:solidFill>
                <a:latin typeface="Showcard Gothic" panose="04020904020102020604" pitchFamily="82" charset="0"/>
              </a:rPr>
              <a:t> </a:t>
            </a:r>
          </a:p>
        </p:txBody>
      </p:sp>
      <p:sp>
        <p:nvSpPr>
          <p:cNvPr id="274436" name="Rectangle 4">
            <a:extLst>
              <a:ext uri="{FF2B5EF4-FFF2-40B4-BE49-F238E27FC236}">
                <a16:creationId xmlns:a16="http://schemas.microsoft.com/office/drawing/2014/main" id="{81E1CCD5-3704-4F14-B4FB-F4CBFEEDA6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8775" y="1676400"/>
            <a:ext cx="8556625" cy="4953000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4000">
                <a:latin typeface="Copperplate33bc" pitchFamily="34" charset="0"/>
                <a:cs typeface="Times New Roman" panose="02020603050405020304" pitchFamily="18" charset="0"/>
              </a:rPr>
              <a:t>The</a:t>
            </a:r>
            <a:r>
              <a:rPr lang="en-US" altLang="en-US" sz="4000">
                <a:latin typeface="Copperplate33bc" pitchFamily="34" charset="0"/>
                <a:cs typeface="Arial" panose="020B0604020202020204" pitchFamily="34" charset="0"/>
              </a:rPr>
              <a:t> Second Persecution – by Herod, who killed James with the sword 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4000">
                <a:latin typeface="Copperplate33bc" pitchFamily="34" charset="0"/>
                <a:cs typeface="Arial" panose="020B0604020202020204" pitchFamily="34" charset="0"/>
              </a:rPr>
              <a:t>Peter was thrust into prison, but escaped through an angelic deliverance </a:t>
            </a:r>
            <a:endParaRPr lang="en-US" altLang="en-US" sz="4000">
              <a:latin typeface="Copperplate33bc" pitchFamily="34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4000">
                <a:latin typeface="Copperplate33bc" pitchFamily="34" charset="0"/>
                <a:cs typeface="Arial" panose="020B0604020202020204" pitchFamily="34" charset="0"/>
              </a:rPr>
              <a:t>The Church Expands miraculously </a:t>
            </a:r>
          </a:p>
        </p:txBody>
      </p:sp>
      <p:sp>
        <p:nvSpPr>
          <p:cNvPr id="274437" name="Line 5">
            <a:extLst>
              <a:ext uri="{FF2B5EF4-FFF2-40B4-BE49-F238E27FC236}">
                <a16:creationId xmlns:a16="http://schemas.microsoft.com/office/drawing/2014/main" id="{19D47991-1435-4010-B460-838B3479DEC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371600"/>
            <a:ext cx="533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274438" name="Picture 6" descr="BD10263_">
            <a:extLst>
              <a:ext uri="{FF2B5EF4-FFF2-40B4-BE49-F238E27FC236}">
                <a16:creationId xmlns:a16="http://schemas.microsoft.com/office/drawing/2014/main" id="{7E2AFCA2-8AC2-44A4-85F8-D2C908E5C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439" name="Picture 7" descr="BD10263_">
            <a:extLst>
              <a:ext uri="{FF2B5EF4-FFF2-40B4-BE49-F238E27FC236}">
                <a16:creationId xmlns:a16="http://schemas.microsoft.com/office/drawing/2014/main" id="{7022B488-42DA-4799-80B8-420C9A099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440" name="Picture 8" descr="BD10263_">
            <a:extLst>
              <a:ext uri="{FF2B5EF4-FFF2-40B4-BE49-F238E27FC236}">
                <a16:creationId xmlns:a16="http://schemas.microsoft.com/office/drawing/2014/main" id="{F88A9900-5891-435F-B65F-C03D7E998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4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4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4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4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4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4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4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4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4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6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BA78B95B-602C-41F9-9959-D50B542F9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8839" name="Picture 7" descr="BD04969_">
            <a:extLst>
              <a:ext uri="{FF2B5EF4-FFF2-40B4-BE49-F238E27FC236}">
                <a16:creationId xmlns:a16="http://schemas.microsoft.com/office/drawing/2014/main" id="{9924C0E3-A41D-4085-A7DF-3F1381880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2514600" cy="232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8838" name="Rectangle 6">
            <a:extLst>
              <a:ext uri="{FF2B5EF4-FFF2-40B4-BE49-F238E27FC236}">
                <a16:creationId xmlns:a16="http://schemas.microsoft.com/office/drawing/2014/main" id="{8AE60A98-9D2D-448A-8A14-D5C83B463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0" y="3276600"/>
            <a:ext cx="6477000" cy="2057400"/>
          </a:xfr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/>
          <a:lstStyle/>
          <a:p>
            <a:pPr marL="523875" indent="-4763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altLang="en-US" sz="3300" b="1">
                <a:latin typeface="Copperplate33bc" pitchFamily="34" charset="0"/>
                <a:cs typeface="Arial" panose="020B0604020202020204" pitchFamily="34" charset="0"/>
              </a:rPr>
              <a:t>	The Evangelism views of the church leaders broadened.</a:t>
            </a:r>
          </a:p>
          <a:p>
            <a:pPr marL="523875" indent="-4763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altLang="en-US" sz="3300" b="1">
                <a:latin typeface="Copperplate33bc" pitchFamily="34" charset="0"/>
                <a:cs typeface="Arial" panose="020B0604020202020204" pitchFamily="34" charset="0"/>
              </a:rPr>
              <a:t>	Gentiles were accepted in the church as equals</a:t>
            </a:r>
          </a:p>
        </p:txBody>
      </p:sp>
      <p:sp>
        <p:nvSpPr>
          <p:cNvPr id="248841" name="Rectangle 9">
            <a:extLst>
              <a:ext uri="{FF2B5EF4-FFF2-40B4-BE49-F238E27FC236}">
                <a16:creationId xmlns:a16="http://schemas.microsoft.com/office/drawing/2014/main" id="{63CC8F11-4D74-4121-A9F5-A87690FD1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73437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chemeClr val="accent2"/>
                </a:solidFill>
                <a:latin typeface="Showcard Gothic" panose="04020904020102020604" pitchFamily="82" charset="0"/>
              </a:rPr>
              <a:t>The Seven Periods In Church History</a:t>
            </a:r>
          </a:p>
        </p:txBody>
      </p:sp>
      <p:sp>
        <p:nvSpPr>
          <p:cNvPr id="248842" name="Line 10">
            <a:extLst>
              <a:ext uri="{FF2B5EF4-FFF2-40B4-BE49-F238E27FC236}">
                <a16:creationId xmlns:a16="http://schemas.microsoft.com/office/drawing/2014/main" id="{2EADACE4-27BB-4D3B-AD92-B03DC624D4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1600200"/>
            <a:ext cx="5486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8845" name="Line 13">
            <a:extLst>
              <a:ext uri="{FF2B5EF4-FFF2-40B4-BE49-F238E27FC236}">
                <a16:creationId xmlns:a16="http://schemas.microsoft.com/office/drawing/2014/main" id="{877A2124-56C0-405E-875B-B7A6666940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3048000"/>
            <a:ext cx="6324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8846" name="Text Box 14">
            <a:extLst>
              <a:ext uri="{FF2B5EF4-FFF2-40B4-BE49-F238E27FC236}">
                <a16:creationId xmlns:a16="http://schemas.microsoft.com/office/drawing/2014/main" id="{4FD589E9-0A4D-4B5C-8B7B-ABC1CC19B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676400"/>
            <a:ext cx="815340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en-US" sz="3600" b="1">
                <a:latin typeface="Copperplate33bc" pitchFamily="34" charset="0"/>
                <a:cs typeface="Arial" panose="020B0604020202020204" pitchFamily="34" charset="0"/>
              </a:rPr>
              <a:t>4) Expansion and development</a:t>
            </a:r>
          </a:p>
          <a:p>
            <a:pPr algn="ctr">
              <a:lnSpc>
                <a:spcPct val="70000"/>
              </a:lnSpc>
            </a:pPr>
            <a:r>
              <a:rPr lang="en-US" altLang="en-US" sz="3600" b="1">
                <a:latin typeface="Copperplate33bc" pitchFamily="34" charset="0"/>
                <a:cs typeface="Arial" panose="020B0604020202020204" pitchFamily="34" charset="0"/>
              </a:rPr>
              <a:t>of World Evangelism</a:t>
            </a:r>
            <a:r>
              <a:rPr lang="en-US" altLang="en-US" sz="4000" b="1">
                <a:latin typeface="Copperplate33bc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70000"/>
              </a:lnSpc>
              <a:spcAft>
                <a:spcPct val="60000"/>
              </a:spcAft>
            </a:pPr>
            <a:r>
              <a:rPr lang="en-US" altLang="en-US" sz="3300" b="1">
                <a:latin typeface="Copperplate33bc" pitchFamily="34" charset="0"/>
                <a:cs typeface="Arial" panose="020B0604020202020204" pitchFamily="34" charset="0"/>
              </a:rPr>
              <a:t>A.D. 48 – 60</a:t>
            </a:r>
          </a:p>
        </p:txBody>
      </p:sp>
      <p:sp>
        <p:nvSpPr>
          <p:cNvPr id="248847" name="Text Box 15">
            <a:extLst>
              <a:ext uri="{FF2B5EF4-FFF2-40B4-BE49-F238E27FC236}">
                <a16:creationId xmlns:a16="http://schemas.microsoft.com/office/drawing/2014/main" id="{460644A7-EE3D-4E3F-8CE2-9C7BF9C71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410200"/>
            <a:ext cx="77724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Aft>
                <a:spcPct val="30000"/>
              </a:spcAft>
            </a:pPr>
            <a:r>
              <a:rPr lang="en-US" altLang="en-US" sz="3600" b="1">
                <a:latin typeface="Copperplate33bc" pitchFamily="34" charset="0"/>
                <a:cs typeface="Arial" panose="020B0604020202020204" pitchFamily="34" charset="0"/>
              </a:rPr>
              <a:t>This period covers Acts, Chapters 13 - 28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248848" name="Picture 16" descr="BD10263_">
            <a:extLst>
              <a:ext uri="{FF2B5EF4-FFF2-40B4-BE49-F238E27FC236}">
                <a16:creationId xmlns:a16="http://schemas.microsoft.com/office/drawing/2014/main" id="{6F6DCDDF-A257-4AD0-8D6E-CC75A7244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5476875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8849" name="Picture 17" descr="BD10263_">
            <a:extLst>
              <a:ext uri="{FF2B5EF4-FFF2-40B4-BE49-F238E27FC236}">
                <a16:creationId xmlns:a16="http://schemas.microsoft.com/office/drawing/2014/main" id="{06EDDD5E-E0B6-4110-B8CE-8348195AA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4562475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8850" name="Picture 18" descr="BD10263_">
            <a:extLst>
              <a:ext uri="{FF2B5EF4-FFF2-40B4-BE49-F238E27FC236}">
                <a16:creationId xmlns:a16="http://schemas.microsoft.com/office/drawing/2014/main" id="{63CBB037-716F-49A6-AA48-F65D837B9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766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8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8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8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8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8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8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8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8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8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8" grpId="0" build="p" bldLvl="2" autoUpdateAnimBg="0"/>
      <p:bldP spid="24884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>
            <a:extLst>
              <a:ext uri="{FF2B5EF4-FFF2-40B4-BE49-F238E27FC236}">
                <a16:creationId xmlns:a16="http://schemas.microsoft.com/office/drawing/2014/main" id="{1BF025BC-7ABF-4CAD-8415-3C9C4EEBD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779" name="Rectangle 3">
            <a:extLst>
              <a:ext uri="{FF2B5EF4-FFF2-40B4-BE49-F238E27FC236}">
                <a16:creationId xmlns:a16="http://schemas.microsoft.com/office/drawing/2014/main" id="{1B55C102-C4FD-43D6-BB2E-C167B5F1A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2971800"/>
            <a:ext cx="7010400" cy="2209800"/>
          </a:xfr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/>
          <a:lstStyle/>
          <a:p>
            <a:pPr marL="4763" indent="-4763" algn="ctr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altLang="en-US" sz="4400" b="1">
              <a:latin typeface="Copperplate33bc" pitchFamily="34" charset="0"/>
              <a:cs typeface="Arial" panose="020B0604020202020204" pitchFamily="34" charset="0"/>
            </a:endParaRPr>
          </a:p>
          <a:p>
            <a:pPr marL="4763" indent="-4763"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Copperplate33bc" pitchFamily="34" charset="0"/>
                <a:cs typeface="Arial" panose="020B0604020202020204" pitchFamily="34" charset="0"/>
              </a:rPr>
              <a:t>Expansion and development</a:t>
            </a:r>
          </a:p>
          <a:p>
            <a:pPr marL="4763" indent="-4763"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Copperplate33bc" pitchFamily="34" charset="0"/>
                <a:cs typeface="Arial" panose="020B0604020202020204" pitchFamily="34" charset="0"/>
              </a:rPr>
              <a:t>of World Evangelism</a:t>
            </a:r>
            <a:r>
              <a:rPr lang="en-US" altLang="en-US" sz="4000" b="1">
                <a:latin typeface="Copperplate33bc" pitchFamily="34" charset="0"/>
                <a:cs typeface="Arial" panose="020B0604020202020204" pitchFamily="34" charset="0"/>
              </a:rPr>
              <a:t> </a:t>
            </a:r>
          </a:p>
          <a:p>
            <a:pPr marL="4763" indent="-4763" algn="ctr">
              <a:lnSpc>
                <a:spcPct val="70000"/>
              </a:lnSpc>
              <a:spcBef>
                <a:spcPct val="0"/>
              </a:spcBef>
              <a:spcAft>
                <a:spcPct val="60000"/>
              </a:spcAft>
              <a:buFontTx/>
              <a:buNone/>
            </a:pPr>
            <a:r>
              <a:rPr lang="en-US" altLang="en-US" sz="3300" b="1">
                <a:latin typeface="Copperplate33bc" pitchFamily="34" charset="0"/>
                <a:cs typeface="Arial" panose="020B0604020202020204" pitchFamily="34" charset="0"/>
              </a:rPr>
              <a:t>A.D. 48 – 60</a:t>
            </a:r>
          </a:p>
        </p:txBody>
      </p:sp>
      <p:sp>
        <p:nvSpPr>
          <p:cNvPr id="331781" name="Line 5">
            <a:extLst>
              <a:ext uri="{FF2B5EF4-FFF2-40B4-BE49-F238E27FC236}">
                <a16:creationId xmlns:a16="http://schemas.microsoft.com/office/drawing/2014/main" id="{1C487AEC-C88E-4BC6-9295-183A156E84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352800"/>
            <a:ext cx="4876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1782" name="Rectangle 6">
            <a:extLst>
              <a:ext uri="{FF2B5EF4-FFF2-40B4-BE49-F238E27FC236}">
                <a16:creationId xmlns:a16="http://schemas.microsoft.com/office/drawing/2014/main" id="{9534BACB-3C3C-479D-BCAA-D8BF40A0F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343775" cy="1066800"/>
          </a:xfrm>
          <a:noFill/>
          <a:ln/>
        </p:spPr>
        <p:txBody>
          <a:bodyPr/>
          <a:lstStyle/>
          <a:p>
            <a:pPr algn="ctr"/>
            <a:r>
              <a:rPr lang="en-US" altLang="en-US">
                <a:solidFill>
                  <a:schemeClr val="accent2"/>
                </a:solidFill>
                <a:latin typeface="Showcard Gothic" panose="04020904020102020604" pitchFamily="82" charset="0"/>
              </a:rPr>
              <a:t>The Seven Periods In Church History</a:t>
            </a:r>
          </a:p>
        </p:txBody>
      </p:sp>
      <p:sp>
        <p:nvSpPr>
          <p:cNvPr id="331783" name="Line 7">
            <a:extLst>
              <a:ext uri="{FF2B5EF4-FFF2-40B4-BE49-F238E27FC236}">
                <a16:creationId xmlns:a16="http://schemas.microsoft.com/office/drawing/2014/main" id="{28699E2C-0925-4045-94D4-C89F1D2B6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1600200"/>
            <a:ext cx="5486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1784" name="Line 8">
            <a:extLst>
              <a:ext uri="{FF2B5EF4-FFF2-40B4-BE49-F238E27FC236}">
                <a16:creationId xmlns:a16="http://schemas.microsoft.com/office/drawing/2014/main" id="{780EADB4-3475-4C32-AA2F-4CAC3E7AE6F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5105400"/>
            <a:ext cx="4876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1785" name="Text Box 9">
            <a:extLst>
              <a:ext uri="{FF2B5EF4-FFF2-40B4-BE49-F238E27FC236}">
                <a16:creationId xmlns:a16="http://schemas.microsoft.com/office/drawing/2014/main" id="{2717FD3D-A192-44DE-8166-59B4C2EE1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930400"/>
            <a:ext cx="61722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en-US" sz="4800">
                <a:latin typeface="Copperplate33bc" pitchFamily="34" charset="0"/>
              </a:rPr>
              <a:t>Important Events of The Period of...</a:t>
            </a:r>
          </a:p>
        </p:txBody>
      </p:sp>
      <p:pic>
        <p:nvPicPr>
          <p:cNvPr id="331786" name="Picture 10" descr="BD04969_">
            <a:extLst>
              <a:ext uri="{FF2B5EF4-FFF2-40B4-BE49-F238E27FC236}">
                <a16:creationId xmlns:a16="http://schemas.microsoft.com/office/drawing/2014/main" id="{DF6CFB24-83EB-4072-8693-1ACCC3036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2514600" cy="232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1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1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9" grpId="0" uiExpand="1"/>
      <p:bldP spid="33178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1026">
            <a:extLst>
              <a:ext uri="{FF2B5EF4-FFF2-40B4-BE49-F238E27FC236}">
                <a16:creationId xmlns:a16="http://schemas.microsoft.com/office/drawing/2014/main" id="{379B3574-85B5-4734-9330-8CCEC35DE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9299" name="Rectangle 1027">
            <a:extLst>
              <a:ext uri="{FF2B5EF4-FFF2-40B4-BE49-F238E27FC236}">
                <a16:creationId xmlns:a16="http://schemas.microsoft.com/office/drawing/2014/main" id="{FC74BCB8-6C97-4B57-97B4-89E454142D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" y="138113"/>
            <a:ext cx="7108825" cy="1081087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US" altLang="en-US" sz="4400">
                <a:solidFill>
                  <a:schemeClr val="accent2"/>
                </a:solidFill>
                <a:latin typeface="Copperplate33bc" pitchFamily="34" charset="0"/>
                <a:cs typeface="Arial" panose="020B0604020202020204" pitchFamily="34" charset="0"/>
              </a:rPr>
              <a:t>Outstanding Events During This Period</a:t>
            </a:r>
            <a:r>
              <a:rPr lang="en-US" altLang="en-US" b="0">
                <a:solidFill>
                  <a:schemeClr val="accent2"/>
                </a:solidFill>
                <a:latin typeface="Showcard Gothic" panose="04020904020102020604" pitchFamily="82" charset="0"/>
              </a:rPr>
              <a:t> </a:t>
            </a:r>
          </a:p>
        </p:txBody>
      </p:sp>
      <p:sp>
        <p:nvSpPr>
          <p:cNvPr id="439300" name="Rectangle 1028">
            <a:extLst>
              <a:ext uri="{FF2B5EF4-FFF2-40B4-BE49-F238E27FC236}">
                <a16:creationId xmlns:a16="http://schemas.microsoft.com/office/drawing/2014/main" id="{93B236E4-B311-4698-AC8F-6E635A9A0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8775" y="1676400"/>
            <a:ext cx="8556625" cy="4648200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800">
                <a:latin typeface="Copperplate33bc" pitchFamily="34" charset="0"/>
                <a:cs typeface="Times New Roman" panose="02020603050405020304" pitchFamily="18" charset="0"/>
              </a:rPr>
              <a:t>Paul</a:t>
            </a:r>
            <a:r>
              <a:rPr lang="en-US" altLang="en-US" sz="2800">
                <a:latin typeface="Copperplate33bc" pitchFamily="34" charset="0"/>
                <a:cs typeface="Arial" panose="020B0604020202020204" pitchFamily="34" charset="0"/>
              </a:rPr>
              <a:t> and Barnabas are called for the work of missions</a:t>
            </a:r>
            <a:r>
              <a:rPr lang="en-US" altLang="en-US" sz="2800">
                <a:latin typeface="Copperplate33bc" pitchFamily="34" charset="0"/>
                <a:cs typeface="Times New Roman" panose="02020603050405020304" pitchFamily="18" charset="0"/>
              </a:rPr>
              <a:t> </a:t>
            </a:r>
            <a:endParaRPr lang="en-US" altLang="en-US" sz="2800">
              <a:latin typeface="Copperplate33bc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800">
                <a:latin typeface="Copperplate33bc" pitchFamily="34" charset="0"/>
                <a:cs typeface="Arial" panose="020B0604020202020204" pitchFamily="34" charset="0"/>
              </a:rPr>
              <a:t>Paul’s 1</a:t>
            </a:r>
            <a:r>
              <a:rPr lang="en-US" altLang="en-US" sz="2800" baseline="30000">
                <a:latin typeface="Copperplate33bc" pitchFamily="34" charset="0"/>
                <a:cs typeface="Arial" panose="020B0604020202020204" pitchFamily="34" charset="0"/>
              </a:rPr>
              <a:t>st</a:t>
            </a:r>
            <a:r>
              <a:rPr lang="en-US" altLang="en-US" sz="2800">
                <a:latin typeface="Copperplate33bc" pitchFamily="34" charset="0"/>
                <a:cs typeface="Arial" panose="020B0604020202020204" pitchFamily="34" charset="0"/>
              </a:rPr>
              <a:t> missionary journey </a:t>
            </a:r>
            <a:endParaRPr lang="en-US" altLang="en-US" sz="2800">
              <a:latin typeface="Copperplate33bc" pitchFamily="34" charset="0"/>
            </a:endParaRPr>
          </a:p>
          <a:p>
            <a:pPr marL="1089025" lvl="1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400">
                <a:latin typeface="Copperplate33bc" pitchFamily="34" charset="0"/>
                <a:cs typeface="Arial" panose="020B0604020202020204" pitchFamily="34" charset="0"/>
              </a:rPr>
              <a:t>John Mark travels with them</a:t>
            </a:r>
          </a:p>
          <a:p>
            <a:pPr marL="1089025" lvl="1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400">
                <a:latin typeface="Copperplate33bc" pitchFamily="34" charset="0"/>
                <a:cs typeface="Arial" panose="020B0604020202020204" pitchFamily="34" charset="0"/>
              </a:rPr>
              <a:t>John Mark leaves the missionaries in Pamphylia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800">
                <a:latin typeface="Copperplate33bc" pitchFamily="34" charset="0"/>
                <a:cs typeface="Arial" panose="020B0604020202020204" pitchFamily="34" charset="0"/>
              </a:rPr>
              <a:t>They traveled 1,500 miles </a:t>
            </a:r>
            <a:endParaRPr lang="en-US" altLang="en-US" sz="2800">
              <a:latin typeface="Copperplate33bc" pitchFamily="34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altLang="en-US" sz="2800">
                <a:latin typeface="Copperplate33bc" pitchFamily="34" charset="0"/>
                <a:cs typeface="Arial" panose="020B0604020202020204" pitchFamily="34" charset="0"/>
              </a:rPr>
              <a:t>The journey had a duration of 2 years 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en-US" altLang="en-US" sz="2800">
              <a:latin typeface="Copperplate33bc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800">
                <a:latin typeface="Copperplate33bc" pitchFamily="34" charset="0"/>
                <a:cs typeface="Arial" panose="020B0604020202020204" pitchFamily="34" charset="0"/>
              </a:rPr>
              <a:t>The church faces its first doctrinal crisis over required circumcision</a:t>
            </a:r>
          </a:p>
          <a:p>
            <a:pPr marL="1089025" lvl="1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400">
                <a:latin typeface="Copperplate33bc" pitchFamily="34" charset="0"/>
                <a:cs typeface="Arial" panose="020B0604020202020204" pitchFamily="34" charset="0"/>
              </a:rPr>
              <a:t>A decision is rendered by the council</a:t>
            </a:r>
          </a:p>
          <a:p>
            <a:pPr marL="1089025" lvl="1">
              <a:lnSpc>
                <a:spcPct val="70000"/>
              </a:lnSpc>
              <a:spcBef>
                <a:spcPct val="0"/>
              </a:spcBef>
            </a:pPr>
            <a:r>
              <a:rPr lang="en-US" altLang="en-US" sz="2400">
                <a:latin typeface="Copperplate33bc" pitchFamily="34" charset="0"/>
                <a:cs typeface="Arial" panose="020B0604020202020204" pitchFamily="34" charset="0"/>
              </a:rPr>
              <a:t>These events occur in Acts 13:2 – 15:29</a:t>
            </a:r>
          </a:p>
        </p:txBody>
      </p:sp>
      <p:sp>
        <p:nvSpPr>
          <p:cNvPr id="439301" name="Line 1029">
            <a:extLst>
              <a:ext uri="{FF2B5EF4-FFF2-40B4-BE49-F238E27FC236}">
                <a16:creationId xmlns:a16="http://schemas.microsoft.com/office/drawing/2014/main" id="{99E3A07D-227D-4EDE-A6D3-08D6E98869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371600"/>
            <a:ext cx="533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39302" name="Picture 1030" descr="BD10263_">
            <a:extLst>
              <a:ext uri="{FF2B5EF4-FFF2-40B4-BE49-F238E27FC236}">
                <a16:creationId xmlns:a16="http://schemas.microsoft.com/office/drawing/2014/main" id="{BCAE568E-645E-475D-8F4B-76957F57F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9303" name="Picture 1031" descr="BD10263_">
            <a:extLst>
              <a:ext uri="{FF2B5EF4-FFF2-40B4-BE49-F238E27FC236}">
                <a16:creationId xmlns:a16="http://schemas.microsoft.com/office/drawing/2014/main" id="{A1ACD9BA-079E-4EA6-9426-BF74DD44C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9304" name="Picture 1032" descr="BD10263_">
            <a:extLst>
              <a:ext uri="{FF2B5EF4-FFF2-40B4-BE49-F238E27FC236}">
                <a16:creationId xmlns:a16="http://schemas.microsoft.com/office/drawing/2014/main" id="{9978762E-03D7-44BF-AF33-DAD7B07BC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9305" name="Picture 1033" descr="BD10263_">
            <a:extLst>
              <a:ext uri="{FF2B5EF4-FFF2-40B4-BE49-F238E27FC236}">
                <a16:creationId xmlns:a16="http://schemas.microsoft.com/office/drawing/2014/main" id="{61DF0F56-92E0-4D61-BF62-7E0E86ADD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00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9306" name="Picture 1034" descr="BD10263_">
            <a:extLst>
              <a:ext uri="{FF2B5EF4-FFF2-40B4-BE49-F238E27FC236}">
                <a16:creationId xmlns:a16="http://schemas.microsoft.com/office/drawing/2014/main" id="{90D399A6-93FA-4B3C-8524-012B52CDF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9307" name="Picture 1035" descr="BD10263_">
            <a:extLst>
              <a:ext uri="{FF2B5EF4-FFF2-40B4-BE49-F238E27FC236}">
                <a16:creationId xmlns:a16="http://schemas.microsoft.com/office/drawing/2014/main" id="{66816AEF-F5B1-412F-BC49-DC4D596B8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62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9308" name="Picture 1036" descr="BD10263_">
            <a:extLst>
              <a:ext uri="{FF2B5EF4-FFF2-40B4-BE49-F238E27FC236}">
                <a16:creationId xmlns:a16="http://schemas.microsoft.com/office/drawing/2014/main" id="{CA461869-D03B-4D23-918F-1B5C90975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9309" name="Picture 1037" descr="BD10263_">
            <a:extLst>
              <a:ext uri="{FF2B5EF4-FFF2-40B4-BE49-F238E27FC236}">
                <a16:creationId xmlns:a16="http://schemas.microsoft.com/office/drawing/2014/main" id="{8EC046EE-B197-48DE-A5A1-B6EC4DC21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9310" name="Picture 1038" descr="BD10263_">
            <a:extLst>
              <a:ext uri="{FF2B5EF4-FFF2-40B4-BE49-F238E27FC236}">
                <a16:creationId xmlns:a16="http://schemas.microsoft.com/office/drawing/2014/main" id="{254F7DB9-B91A-433B-9894-708A3D495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43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9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9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9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9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9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9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9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9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9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9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9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9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9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9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9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9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9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9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9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9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9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9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9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9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93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93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93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0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>
            <a:extLst>
              <a:ext uri="{FF2B5EF4-FFF2-40B4-BE49-F238E27FC236}">
                <a16:creationId xmlns:a16="http://schemas.microsoft.com/office/drawing/2014/main" id="{FCC4FC56-23DB-4710-8F7A-D35154A27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1587" name="Picture 3" descr="BD04970_">
            <a:extLst>
              <a:ext uri="{FF2B5EF4-FFF2-40B4-BE49-F238E27FC236}">
                <a16:creationId xmlns:a16="http://schemas.microsoft.com/office/drawing/2014/main" id="{EAAC171F-911D-4B9D-AF26-AD7D2EEBE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3208338" cy="23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1588" name="Rectangle 4">
            <a:extLst>
              <a:ext uri="{FF2B5EF4-FFF2-40B4-BE49-F238E27FC236}">
                <a16:creationId xmlns:a16="http://schemas.microsoft.com/office/drawing/2014/main" id="{1A5378D8-89B6-4A3A-A094-17446EF79C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4800600"/>
            <a:ext cx="7924800" cy="1828800"/>
          </a:xfr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/>
          <a:lstStyle/>
          <a:p>
            <a:pPr marL="177800" indent="-4763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opperplate33bc" pitchFamily="34" charset="0"/>
                <a:cs typeface="Arial" panose="020B0604020202020204" pitchFamily="34" charset="0"/>
              </a:rPr>
              <a:t>Ends with Jesus giving the Great Commission</a:t>
            </a:r>
          </a:p>
          <a:p>
            <a:pPr marL="177800" indent="-4763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Copperplate33bc" pitchFamily="34" charset="0"/>
              <a:cs typeface="Arial" panose="020B0604020202020204" pitchFamily="34" charset="0"/>
            </a:endParaRPr>
          </a:p>
          <a:p>
            <a:pPr marL="177800" indent="-4763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Copperplate33bc" pitchFamily="34" charset="0"/>
                <a:cs typeface="Arial" panose="020B0604020202020204" pitchFamily="34" charset="0"/>
              </a:rPr>
              <a:t>The ascension of Jesus Christ</a:t>
            </a:r>
            <a:endParaRPr lang="en-US" altLang="en-US">
              <a:latin typeface="Copperplate33bc" pitchFamily="34" charset="0"/>
            </a:endParaRPr>
          </a:p>
        </p:txBody>
      </p:sp>
      <p:sp>
        <p:nvSpPr>
          <p:cNvPr id="451589" name="Rectangle 5">
            <a:extLst>
              <a:ext uri="{FF2B5EF4-FFF2-40B4-BE49-F238E27FC236}">
                <a16:creationId xmlns:a16="http://schemas.microsoft.com/office/drawing/2014/main" id="{737DD869-8BA5-491A-8656-016231081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73437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chemeClr val="accent2"/>
                </a:solidFill>
                <a:latin typeface="Showcard Gothic" panose="04020904020102020604" pitchFamily="82" charset="0"/>
              </a:rPr>
              <a:t>The Seven Periods In Church History</a:t>
            </a:r>
          </a:p>
        </p:txBody>
      </p:sp>
      <p:sp>
        <p:nvSpPr>
          <p:cNvPr id="451590" name="Line 6">
            <a:extLst>
              <a:ext uri="{FF2B5EF4-FFF2-40B4-BE49-F238E27FC236}">
                <a16:creationId xmlns:a16="http://schemas.microsoft.com/office/drawing/2014/main" id="{D980A10A-EA5C-4F27-B7EB-35826B60AB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1600200"/>
            <a:ext cx="5486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1591" name="Line 7">
            <a:extLst>
              <a:ext uri="{FF2B5EF4-FFF2-40B4-BE49-F238E27FC236}">
                <a16:creationId xmlns:a16="http://schemas.microsoft.com/office/drawing/2014/main" id="{B74D35BD-DDBC-4271-8E1D-50F23A7B2F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667000"/>
            <a:ext cx="3200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1592" name="Text Box 8">
            <a:extLst>
              <a:ext uri="{FF2B5EF4-FFF2-40B4-BE49-F238E27FC236}">
                <a16:creationId xmlns:a16="http://schemas.microsoft.com/office/drawing/2014/main" id="{50CED9B7-146A-446E-827C-314591BE5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676400"/>
            <a:ext cx="7239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en-US" sz="4000">
                <a:latin typeface="Copperplate33bc" pitchFamily="34" charset="0"/>
                <a:cs typeface="Arial" panose="020B0604020202020204" pitchFamily="34" charset="0"/>
              </a:rPr>
              <a:t>1) Period of Development</a:t>
            </a:r>
          </a:p>
          <a:p>
            <a:pPr algn="ctr">
              <a:lnSpc>
                <a:spcPct val="70000"/>
              </a:lnSpc>
            </a:pPr>
            <a:r>
              <a:rPr lang="en-US" altLang="en-US" sz="4000">
                <a:latin typeface="Copperplate33bc" pitchFamily="34" charset="0"/>
                <a:cs typeface="Arial" panose="020B0604020202020204" pitchFamily="34" charset="0"/>
              </a:rPr>
              <a:t>A.D. 27 – 30</a:t>
            </a:r>
          </a:p>
        </p:txBody>
      </p:sp>
      <p:sp>
        <p:nvSpPr>
          <p:cNvPr id="451593" name="Text Box 9">
            <a:extLst>
              <a:ext uri="{FF2B5EF4-FFF2-40B4-BE49-F238E27FC236}">
                <a16:creationId xmlns:a16="http://schemas.microsoft.com/office/drawing/2014/main" id="{62C3BC73-D121-44F0-A7E2-B1829E692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994025"/>
            <a:ext cx="53340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en-US" sz="3300">
                <a:latin typeface="Copperplate33bc" pitchFamily="34" charset="0"/>
                <a:cs typeface="Arial" panose="020B0604020202020204" pitchFamily="34" charset="0"/>
              </a:rPr>
              <a:t>Covers the Gospels to Acts 1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451594" name="Picture 10" descr="BD10263_">
            <a:extLst>
              <a:ext uri="{FF2B5EF4-FFF2-40B4-BE49-F238E27FC236}">
                <a16:creationId xmlns:a16="http://schemas.microsoft.com/office/drawing/2014/main" id="{DDF9E318-33AF-493B-BA50-EECFDE5B3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28956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1595" name="Picture 11" descr="BD10263_">
            <a:extLst>
              <a:ext uri="{FF2B5EF4-FFF2-40B4-BE49-F238E27FC236}">
                <a16:creationId xmlns:a16="http://schemas.microsoft.com/office/drawing/2014/main" id="{91FA2398-25CA-41E9-A35A-3C54C7096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244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1596" name="Picture 12" descr="BD10263_">
            <a:extLst>
              <a:ext uri="{FF2B5EF4-FFF2-40B4-BE49-F238E27FC236}">
                <a16:creationId xmlns:a16="http://schemas.microsoft.com/office/drawing/2014/main" id="{8465AAAA-04BE-4DB3-AB2C-89CB46B93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1597" name="Text Box 13">
            <a:extLst>
              <a:ext uri="{FF2B5EF4-FFF2-40B4-BE49-F238E27FC236}">
                <a16:creationId xmlns:a16="http://schemas.microsoft.com/office/drawing/2014/main" id="{34E56367-A132-4118-B56C-EB19C8F1D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51275"/>
            <a:ext cx="53340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en-US" sz="3300">
                <a:latin typeface="Copperplate33bc" pitchFamily="34" charset="0"/>
                <a:cs typeface="Arial" panose="020B0604020202020204" pitchFamily="34" charset="0"/>
              </a:rPr>
              <a:t>Begins with Selecting the Disciples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451598" name="Picture 14" descr="BD10263_">
            <a:extLst>
              <a:ext uri="{FF2B5EF4-FFF2-40B4-BE49-F238E27FC236}">
                <a16:creationId xmlns:a16="http://schemas.microsoft.com/office/drawing/2014/main" id="{0E7FCEFA-13BF-4EBD-9F47-FDA79C549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1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1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1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1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1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1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1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1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1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1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1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1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8" grpId="0" build="p" autoUpdateAnimBg="0"/>
      <p:bldP spid="451593" grpId="0" build="p" autoUpdateAnimBg="0"/>
      <p:bldP spid="45159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>
            <a:extLst>
              <a:ext uri="{FF2B5EF4-FFF2-40B4-BE49-F238E27FC236}">
                <a16:creationId xmlns:a16="http://schemas.microsoft.com/office/drawing/2014/main" id="{BFF50880-5463-4DA0-89C7-386443DF6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3395" name="Rectangle 3">
            <a:extLst>
              <a:ext uri="{FF2B5EF4-FFF2-40B4-BE49-F238E27FC236}">
                <a16:creationId xmlns:a16="http://schemas.microsoft.com/office/drawing/2014/main" id="{649AA9F4-553E-4C27-B616-A193202468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" y="138113"/>
            <a:ext cx="7108825" cy="1081087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US" altLang="en-US" sz="4400">
                <a:solidFill>
                  <a:schemeClr val="accent2"/>
                </a:solidFill>
                <a:latin typeface="Copperplate33bc" pitchFamily="34" charset="0"/>
                <a:cs typeface="Arial" panose="020B0604020202020204" pitchFamily="34" charset="0"/>
              </a:rPr>
              <a:t>Outstanding Events During This Period</a:t>
            </a:r>
            <a:r>
              <a:rPr lang="en-US" altLang="en-US" b="0">
                <a:solidFill>
                  <a:schemeClr val="accent2"/>
                </a:solidFill>
                <a:latin typeface="Showcard Gothic" panose="04020904020102020604" pitchFamily="82" charset="0"/>
              </a:rPr>
              <a:t> </a:t>
            </a:r>
          </a:p>
        </p:txBody>
      </p:sp>
      <p:sp>
        <p:nvSpPr>
          <p:cNvPr id="443396" name="Rectangle 4">
            <a:extLst>
              <a:ext uri="{FF2B5EF4-FFF2-40B4-BE49-F238E27FC236}">
                <a16:creationId xmlns:a16="http://schemas.microsoft.com/office/drawing/2014/main" id="{0B29B144-19DB-4E24-8B96-9B9A221B28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8775" y="1676400"/>
            <a:ext cx="8556625" cy="4406900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3200">
                <a:latin typeface="Copperplate33bc" pitchFamily="34" charset="0"/>
                <a:cs typeface="Arial" panose="020B0604020202020204" pitchFamily="34" charset="0"/>
              </a:rPr>
              <a:t>Paul’s 2</a:t>
            </a:r>
            <a:r>
              <a:rPr lang="en-US" altLang="en-US" sz="3200" baseline="30000">
                <a:latin typeface="Copperplate33bc" pitchFamily="34" charset="0"/>
                <a:cs typeface="Arial" panose="020B0604020202020204" pitchFamily="34" charset="0"/>
              </a:rPr>
              <a:t>nd</a:t>
            </a:r>
            <a:r>
              <a:rPr lang="en-US" altLang="en-US" sz="3200">
                <a:latin typeface="Copperplate33bc" pitchFamily="34" charset="0"/>
                <a:cs typeface="Arial" panose="020B0604020202020204" pitchFamily="34" charset="0"/>
              </a:rPr>
              <a:t> missionary journey </a:t>
            </a:r>
          </a:p>
          <a:p>
            <a:pPr marL="1089025" lvl="1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800">
                <a:latin typeface="Copperplate33bc" pitchFamily="34" charset="0"/>
                <a:cs typeface="Times New Roman" panose="02020603050405020304" pitchFamily="18" charset="0"/>
              </a:rPr>
              <a:t>Paul</a:t>
            </a:r>
            <a:r>
              <a:rPr lang="en-US" altLang="en-US" sz="2800">
                <a:latin typeface="Copperplate33bc" pitchFamily="34" charset="0"/>
                <a:cs typeface="Arial" panose="020B0604020202020204" pitchFamily="34" charset="0"/>
              </a:rPr>
              <a:t> and Barnabas have a conflict over John Mark</a:t>
            </a:r>
            <a:r>
              <a:rPr lang="en-US" altLang="en-US" sz="2800">
                <a:latin typeface="Copperplate33bc" pitchFamily="34" charset="0"/>
                <a:cs typeface="Times New Roman" panose="02020603050405020304" pitchFamily="18" charset="0"/>
              </a:rPr>
              <a:t> </a:t>
            </a:r>
            <a:endParaRPr lang="en-US" altLang="en-US" sz="2800">
              <a:latin typeface="Copperplate33bc" pitchFamily="34" charset="0"/>
              <a:cs typeface="Arial" panose="020B0604020202020204" pitchFamily="34" charset="0"/>
            </a:endParaRPr>
          </a:p>
          <a:p>
            <a:pPr marL="1089025" lvl="1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800">
                <a:latin typeface="Copperplate33bc" pitchFamily="34" charset="0"/>
                <a:cs typeface="Arial" panose="020B0604020202020204" pitchFamily="34" charset="0"/>
              </a:rPr>
              <a:t>He selects Silas as his partner in Mission</a:t>
            </a:r>
          </a:p>
          <a:p>
            <a:pPr marL="1089025" lvl="1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800">
                <a:latin typeface="Copperplate33bc" pitchFamily="34" charset="0"/>
                <a:cs typeface="Arial" panose="020B0604020202020204" pitchFamily="34" charset="0"/>
              </a:rPr>
              <a:t>Barnabas takes John Mark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3200">
                <a:latin typeface="Copperplate33bc" pitchFamily="34" charset="0"/>
                <a:cs typeface="Arial" panose="020B0604020202020204" pitchFamily="34" charset="0"/>
              </a:rPr>
              <a:t>Conversion of the Philippian jailer 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3200">
                <a:latin typeface="Copperplate33bc" pitchFamily="34" charset="0"/>
                <a:cs typeface="Arial" panose="020B0604020202020204" pitchFamily="34" charset="0"/>
              </a:rPr>
              <a:t>Paul and Silas traveled 3,500 miles </a:t>
            </a:r>
            <a:endParaRPr lang="en-US" altLang="en-US" sz="3200">
              <a:latin typeface="Copperplate33bc" pitchFamily="34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3200">
                <a:latin typeface="Copperplate33bc" pitchFamily="34" charset="0"/>
                <a:cs typeface="Arial" panose="020B0604020202020204" pitchFamily="34" charset="0"/>
              </a:rPr>
              <a:t>The journey required 3 years</a:t>
            </a:r>
          </a:p>
          <a:p>
            <a:pPr marL="1089025" lvl="1">
              <a:lnSpc>
                <a:spcPct val="70000"/>
              </a:lnSpc>
              <a:spcBef>
                <a:spcPct val="0"/>
              </a:spcBef>
            </a:pPr>
            <a:r>
              <a:rPr lang="en-US" altLang="en-US" sz="2400">
                <a:latin typeface="Copperplate33bc" pitchFamily="34" charset="0"/>
                <a:cs typeface="Arial" panose="020B0604020202020204" pitchFamily="34" charset="0"/>
              </a:rPr>
              <a:t>These events occur in Acts 15:36 –18:22</a:t>
            </a:r>
            <a:r>
              <a:rPr lang="en-US" altLang="en-US" sz="2800">
                <a:latin typeface="Copperplate33bc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3397" name="Line 5">
            <a:extLst>
              <a:ext uri="{FF2B5EF4-FFF2-40B4-BE49-F238E27FC236}">
                <a16:creationId xmlns:a16="http://schemas.microsoft.com/office/drawing/2014/main" id="{16F7F8A0-DD16-478E-9A15-38871A9976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371600"/>
            <a:ext cx="533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43398" name="Picture 6" descr="BD10263_">
            <a:extLst>
              <a:ext uri="{FF2B5EF4-FFF2-40B4-BE49-F238E27FC236}">
                <a16:creationId xmlns:a16="http://schemas.microsoft.com/office/drawing/2014/main" id="{7D8F4177-675E-4E09-8B75-F4BC4E6F1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3399" name="Picture 7" descr="BD10263_">
            <a:extLst>
              <a:ext uri="{FF2B5EF4-FFF2-40B4-BE49-F238E27FC236}">
                <a16:creationId xmlns:a16="http://schemas.microsoft.com/office/drawing/2014/main" id="{5458A770-60EF-48C6-A570-1305B04E3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3400" name="Picture 8" descr="BD10263_">
            <a:extLst>
              <a:ext uri="{FF2B5EF4-FFF2-40B4-BE49-F238E27FC236}">
                <a16:creationId xmlns:a16="http://schemas.microsoft.com/office/drawing/2014/main" id="{42FE0BDB-3D23-45C5-90C6-02E891285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3401" name="Picture 9" descr="BD10263_">
            <a:extLst>
              <a:ext uri="{FF2B5EF4-FFF2-40B4-BE49-F238E27FC236}">
                <a16:creationId xmlns:a16="http://schemas.microsoft.com/office/drawing/2014/main" id="{A39AAEE8-8420-4A3B-BF80-496CF5399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3402" name="Picture 10" descr="BD10263_">
            <a:extLst>
              <a:ext uri="{FF2B5EF4-FFF2-40B4-BE49-F238E27FC236}">
                <a16:creationId xmlns:a16="http://schemas.microsoft.com/office/drawing/2014/main" id="{A898B0FD-ACB5-49D9-98DC-59B9A5228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3403" name="Picture 11" descr="BD10263_">
            <a:extLst>
              <a:ext uri="{FF2B5EF4-FFF2-40B4-BE49-F238E27FC236}">
                <a16:creationId xmlns:a16="http://schemas.microsoft.com/office/drawing/2014/main" id="{DB544189-38CF-4E73-9877-31BF06DE4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3404" name="Picture 12" descr="BD10263_">
            <a:extLst>
              <a:ext uri="{FF2B5EF4-FFF2-40B4-BE49-F238E27FC236}">
                <a16:creationId xmlns:a16="http://schemas.microsoft.com/office/drawing/2014/main" id="{7524021A-2456-4FAA-87AC-42DD6E619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2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3405" name="Picture 13" descr="BD10263_">
            <a:extLst>
              <a:ext uri="{FF2B5EF4-FFF2-40B4-BE49-F238E27FC236}">
                <a16:creationId xmlns:a16="http://schemas.microsoft.com/office/drawing/2014/main" id="{9A85A9DF-37DC-4995-A3AA-CED93D365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62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3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3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3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3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3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3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3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3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3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3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3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3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3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3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3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3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3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3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3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3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3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33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33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33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6" grpId="0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>
            <a:extLst>
              <a:ext uri="{FF2B5EF4-FFF2-40B4-BE49-F238E27FC236}">
                <a16:creationId xmlns:a16="http://schemas.microsoft.com/office/drawing/2014/main" id="{9A06FCEF-ACC2-4778-B335-29B541BE4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1347" name="Rectangle 3">
            <a:extLst>
              <a:ext uri="{FF2B5EF4-FFF2-40B4-BE49-F238E27FC236}">
                <a16:creationId xmlns:a16="http://schemas.microsoft.com/office/drawing/2014/main" id="{261705F2-7F26-4CA7-BC9C-6D0DA7B2A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" y="138113"/>
            <a:ext cx="7108825" cy="1081087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US" altLang="en-US" sz="4400">
                <a:solidFill>
                  <a:schemeClr val="accent2"/>
                </a:solidFill>
                <a:latin typeface="Copperplate33bc" pitchFamily="34" charset="0"/>
                <a:cs typeface="Arial" panose="020B0604020202020204" pitchFamily="34" charset="0"/>
              </a:rPr>
              <a:t>Outstanding Events During This Period</a:t>
            </a:r>
            <a:r>
              <a:rPr lang="en-US" altLang="en-US" b="0">
                <a:solidFill>
                  <a:schemeClr val="accent2"/>
                </a:solidFill>
                <a:latin typeface="Showcard Gothic" panose="04020904020102020604" pitchFamily="82" charset="0"/>
              </a:rPr>
              <a:t> </a:t>
            </a:r>
          </a:p>
        </p:txBody>
      </p:sp>
      <p:sp>
        <p:nvSpPr>
          <p:cNvPr id="441348" name="Rectangle 4">
            <a:extLst>
              <a:ext uri="{FF2B5EF4-FFF2-40B4-BE49-F238E27FC236}">
                <a16:creationId xmlns:a16="http://schemas.microsoft.com/office/drawing/2014/main" id="{CCB82D97-2E93-4E21-B2B8-36DDABE366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8775" y="1981200"/>
            <a:ext cx="8556625" cy="4267200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800">
                <a:latin typeface="Copperplate33bc" pitchFamily="34" charset="0"/>
                <a:cs typeface="Arial" panose="020B0604020202020204" pitchFamily="34" charset="0"/>
              </a:rPr>
              <a:t>Paul’s 3</a:t>
            </a:r>
            <a:r>
              <a:rPr lang="en-US" altLang="en-US" sz="2800" baseline="30000">
                <a:latin typeface="Copperplate33bc" pitchFamily="34" charset="0"/>
                <a:cs typeface="Arial" panose="020B0604020202020204" pitchFamily="34" charset="0"/>
              </a:rPr>
              <a:t>rd</a:t>
            </a:r>
            <a:r>
              <a:rPr lang="en-US" altLang="en-US" sz="2800">
                <a:latin typeface="Copperplate33bc" pitchFamily="34" charset="0"/>
                <a:cs typeface="Arial" panose="020B0604020202020204" pitchFamily="34" charset="0"/>
              </a:rPr>
              <a:t> missionary journey 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800">
                <a:latin typeface="Copperplate33bc" pitchFamily="34" charset="0"/>
                <a:cs typeface="Times New Roman" panose="02020603050405020304" pitchFamily="18" charset="0"/>
              </a:rPr>
              <a:t>Apollos is converted </a:t>
            </a:r>
            <a:endParaRPr lang="en-US" altLang="en-US" sz="2800">
              <a:latin typeface="Copperplate33bc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800">
                <a:latin typeface="Copperplate33bc" pitchFamily="34" charset="0"/>
                <a:cs typeface="Arial" panose="020B0604020202020204" pitchFamily="34" charset="0"/>
              </a:rPr>
              <a:t>Apollos’ disciples are baptized at Ephesus</a:t>
            </a:r>
          </a:p>
          <a:p>
            <a:pPr marL="1089025" lvl="1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800">
                <a:latin typeface="Copperplate33bc" pitchFamily="34" charset="0"/>
                <a:cs typeface="Arial" panose="020B0604020202020204" pitchFamily="34" charset="0"/>
              </a:rPr>
              <a:t>Paul underlines the necessity of Jesus name baptism as a part of the established apostolic doctrine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800">
                <a:latin typeface="Copperplate33bc" pitchFamily="34" charset="0"/>
                <a:cs typeface="Arial" panose="020B0604020202020204" pitchFamily="34" charset="0"/>
              </a:rPr>
              <a:t>At Miletus he gives a farewell address and travels to Jerusalem</a:t>
            </a:r>
          </a:p>
          <a:p>
            <a:pPr marL="1089025" lvl="1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800">
                <a:latin typeface="Copperplate33bc" pitchFamily="34" charset="0"/>
                <a:cs typeface="Arial" panose="020B0604020202020204" pitchFamily="34" charset="0"/>
              </a:rPr>
              <a:t>These events occur in Acts 18:23 – 20:38</a:t>
            </a:r>
          </a:p>
          <a:p>
            <a:pPr marL="1089025" lvl="1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endParaRPr lang="en-US" altLang="en-US" sz="2800">
              <a:latin typeface="Copperplate33bc" pitchFamily="34" charset="0"/>
              <a:cs typeface="Arial" panose="020B0604020202020204" pitchFamily="34" charset="0"/>
            </a:endParaRPr>
          </a:p>
        </p:txBody>
      </p:sp>
      <p:sp>
        <p:nvSpPr>
          <p:cNvPr id="441349" name="Line 5">
            <a:extLst>
              <a:ext uri="{FF2B5EF4-FFF2-40B4-BE49-F238E27FC236}">
                <a16:creationId xmlns:a16="http://schemas.microsoft.com/office/drawing/2014/main" id="{D2569035-99AB-4C2B-B7F3-1763BF52F5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371600"/>
            <a:ext cx="533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41350" name="Picture 6" descr="BD10263_">
            <a:extLst>
              <a:ext uri="{FF2B5EF4-FFF2-40B4-BE49-F238E27FC236}">
                <a16:creationId xmlns:a16="http://schemas.microsoft.com/office/drawing/2014/main" id="{049D14A3-D6C7-4378-B85B-0B42D0D55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1351" name="Picture 7" descr="BD10263_">
            <a:extLst>
              <a:ext uri="{FF2B5EF4-FFF2-40B4-BE49-F238E27FC236}">
                <a16:creationId xmlns:a16="http://schemas.microsoft.com/office/drawing/2014/main" id="{BDA1E72D-CB9D-4B11-9184-6B00499CF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1352" name="Picture 8" descr="BD10263_">
            <a:extLst>
              <a:ext uri="{FF2B5EF4-FFF2-40B4-BE49-F238E27FC236}">
                <a16:creationId xmlns:a16="http://schemas.microsoft.com/office/drawing/2014/main" id="{D66EEE3E-689C-4F99-B414-B6E3FF360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1353" name="Picture 9" descr="BD10263_">
            <a:extLst>
              <a:ext uri="{FF2B5EF4-FFF2-40B4-BE49-F238E27FC236}">
                <a16:creationId xmlns:a16="http://schemas.microsoft.com/office/drawing/2014/main" id="{641F6E6B-D28A-481F-BEB0-4B6DBCDC1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1355" name="Picture 11" descr="BD10263_">
            <a:extLst>
              <a:ext uri="{FF2B5EF4-FFF2-40B4-BE49-F238E27FC236}">
                <a16:creationId xmlns:a16="http://schemas.microsoft.com/office/drawing/2014/main" id="{1170D250-DE95-4C56-8C1A-76D27561F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1359" name="Picture 15" descr="BD10263_">
            <a:extLst>
              <a:ext uri="{FF2B5EF4-FFF2-40B4-BE49-F238E27FC236}">
                <a16:creationId xmlns:a16="http://schemas.microsoft.com/office/drawing/2014/main" id="{9B2AFEA1-5B20-45B4-B888-0B37B3F04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1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1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1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1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1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1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1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1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1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1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1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1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1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1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1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1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1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1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8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050">
            <a:extLst>
              <a:ext uri="{FF2B5EF4-FFF2-40B4-BE49-F238E27FC236}">
                <a16:creationId xmlns:a16="http://schemas.microsoft.com/office/drawing/2014/main" id="{44843A42-BC3C-48F9-A5CD-ACFC20364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5443" name="Rectangle 2051">
            <a:extLst>
              <a:ext uri="{FF2B5EF4-FFF2-40B4-BE49-F238E27FC236}">
                <a16:creationId xmlns:a16="http://schemas.microsoft.com/office/drawing/2014/main" id="{CC3413A3-875D-41F8-AC8C-B9629D4CB4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" y="138113"/>
            <a:ext cx="7108825" cy="1081087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US" altLang="en-US" sz="4400">
                <a:solidFill>
                  <a:schemeClr val="accent2"/>
                </a:solidFill>
                <a:latin typeface="Copperplate33bc" pitchFamily="34" charset="0"/>
                <a:cs typeface="Arial" panose="020B0604020202020204" pitchFamily="34" charset="0"/>
              </a:rPr>
              <a:t>Outstanding Events During This Period</a:t>
            </a:r>
            <a:r>
              <a:rPr lang="en-US" altLang="en-US" b="0">
                <a:solidFill>
                  <a:schemeClr val="accent2"/>
                </a:solidFill>
                <a:latin typeface="Showcard Gothic" panose="04020904020102020604" pitchFamily="82" charset="0"/>
              </a:rPr>
              <a:t> </a:t>
            </a:r>
          </a:p>
        </p:txBody>
      </p:sp>
      <p:sp>
        <p:nvSpPr>
          <p:cNvPr id="445444" name="Rectangle 2052">
            <a:extLst>
              <a:ext uri="{FF2B5EF4-FFF2-40B4-BE49-F238E27FC236}">
                <a16:creationId xmlns:a16="http://schemas.microsoft.com/office/drawing/2014/main" id="{0BF753B6-7AC1-4466-A65B-FE3588A778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8775" y="1905000"/>
            <a:ext cx="8556625" cy="4343400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800">
                <a:latin typeface="Copperplate33bc" pitchFamily="34" charset="0"/>
                <a:cs typeface="Arial" panose="020B0604020202020204" pitchFamily="34" charset="0"/>
              </a:rPr>
              <a:t>Events that take Paul to Rome</a:t>
            </a:r>
          </a:p>
          <a:p>
            <a:pPr marL="1089025" lvl="1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400">
                <a:latin typeface="Copperplate33bc" pitchFamily="34" charset="0"/>
                <a:cs typeface="Arial" panose="020B0604020202020204" pitchFamily="34" charset="0"/>
              </a:rPr>
              <a:t>Paul is arrested in Jerusalem </a:t>
            </a:r>
            <a:endParaRPr lang="en-US" altLang="en-US" sz="2400">
              <a:latin typeface="Copperplate33bc" pitchFamily="34" charset="0"/>
            </a:endParaRPr>
          </a:p>
          <a:p>
            <a:pPr marL="1089025" lvl="1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400">
                <a:latin typeface="Copperplate33bc" pitchFamily="34" charset="0"/>
                <a:cs typeface="Arial" panose="020B0604020202020204" pitchFamily="34" charset="0"/>
              </a:rPr>
              <a:t>He faces the angry religious leaders</a:t>
            </a:r>
          </a:p>
          <a:p>
            <a:pPr marL="1089025" lvl="1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400">
                <a:latin typeface="Copperplate33bc" pitchFamily="34" charset="0"/>
                <a:cs typeface="Arial" panose="020B0604020202020204" pitchFamily="34" charset="0"/>
              </a:rPr>
              <a:t>He is taken to Caesarea where he appears before Felix, Festus, and King Agrippa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800">
                <a:latin typeface="Copperplate33bc" pitchFamily="34" charset="0"/>
                <a:cs typeface="Arial" panose="020B0604020202020204" pitchFamily="34" charset="0"/>
              </a:rPr>
              <a:t>Paul appeals to Caesar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800">
                <a:latin typeface="Copperplate33bc" pitchFamily="34" charset="0"/>
                <a:cs typeface="Arial" panose="020B0604020202020204" pitchFamily="34" charset="0"/>
              </a:rPr>
              <a:t>The voyage and shipwreck 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800">
                <a:latin typeface="Copperplate33bc" pitchFamily="34" charset="0"/>
                <a:cs typeface="Arial" panose="020B0604020202020204" pitchFamily="34" charset="0"/>
              </a:rPr>
              <a:t>Chained to a soldier, he evangelizes Caesar's household for two years 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800">
                <a:latin typeface="Copperplate33bc" pitchFamily="34" charset="0"/>
                <a:cs typeface="Arial" panose="020B0604020202020204" pitchFamily="34" charset="0"/>
              </a:rPr>
              <a:t>He is beheaded in AD 67</a:t>
            </a:r>
          </a:p>
          <a:p>
            <a:pPr marL="1089025" lvl="1">
              <a:lnSpc>
                <a:spcPct val="70000"/>
              </a:lnSpc>
              <a:spcBef>
                <a:spcPct val="0"/>
              </a:spcBef>
            </a:pPr>
            <a:r>
              <a:rPr lang="en-US" altLang="en-US" sz="2400">
                <a:latin typeface="Copperplate33bc" pitchFamily="34" charset="0"/>
                <a:cs typeface="Arial" panose="020B0604020202020204" pitchFamily="34" charset="0"/>
              </a:rPr>
              <a:t>These events occur in Acts 21:27 – 28:31</a:t>
            </a:r>
          </a:p>
        </p:txBody>
      </p:sp>
      <p:sp>
        <p:nvSpPr>
          <p:cNvPr id="445445" name="Line 2053">
            <a:extLst>
              <a:ext uri="{FF2B5EF4-FFF2-40B4-BE49-F238E27FC236}">
                <a16:creationId xmlns:a16="http://schemas.microsoft.com/office/drawing/2014/main" id="{733E57EF-07BC-4D42-A118-92D717E856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371600"/>
            <a:ext cx="533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45446" name="Picture 2054" descr="BD10263_">
            <a:extLst>
              <a:ext uri="{FF2B5EF4-FFF2-40B4-BE49-F238E27FC236}">
                <a16:creationId xmlns:a16="http://schemas.microsoft.com/office/drawing/2014/main" id="{3411B39F-1363-48C9-9965-FD26D7507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90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5447" name="Picture 2055" descr="BD10263_">
            <a:extLst>
              <a:ext uri="{FF2B5EF4-FFF2-40B4-BE49-F238E27FC236}">
                <a16:creationId xmlns:a16="http://schemas.microsoft.com/office/drawing/2014/main" id="{B850EA21-4173-4814-BCD9-809B6419C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5448" name="Picture 2056" descr="BD10263_">
            <a:extLst>
              <a:ext uri="{FF2B5EF4-FFF2-40B4-BE49-F238E27FC236}">
                <a16:creationId xmlns:a16="http://schemas.microsoft.com/office/drawing/2014/main" id="{308D2340-1AF8-42FA-A9A9-2AD8CC0E0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5449" name="Picture 2057" descr="BD10263_">
            <a:extLst>
              <a:ext uri="{FF2B5EF4-FFF2-40B4-BE49-F238E27FC236}">
                <a16:creationId xmlns:a16="http://schemas.microsoft.com/office/drawing/2014/main" id="{E03EE2B4-CD1D-4AF2-AAD6-7574F76CB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5450" name="Picture 2058" descr="BD10263_">
            <a:extLst>
              <a:ext uri="{FF2B5EF4-FFF2-40B4-BE49-F238E27FC236}">
                <a16:creationId xmlns:a16="http://schemas.microsoft.com/office/drawing/2014/main" id="{2EB0BE05-D3D1-4E45-BA38-EF87576CD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5451" name="Picture 2059" descr="BD10263_">
            <a:extLst>
              <a:ext uri="{FF2B5EF4-FFF2-40B4-BE49-F238E27FC236}">
                <a16:creationId xmlns:a16="http://schemas.microsoft.com/office/drawing/2014/main" id="{61675626-7761-461B-8C29-3BC1266B4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95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5452" name="Picture 2060" descr="BD10263_">
            <a:extLst>
              <a:ext uri="{FF2B5EF4-FFF2-40B4-BE49-F238E27FC236}">
                <a16:creationId xmlns:a16="http://schemas.microsoft.com/office/drawing/2014/main" id="{CEE7D823-6931-4A29-93AE-256DC7E25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81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5453" name="Picture 2061" descr="BD10263_">
            <a:extLst>
              <a:ext uri="{FF2B5EF4-FFF2-40B4-BE49-F238E27FC236}">
                <a16:creationId xmlns:a16="http://schemas.microsoft.com/office/drawing/2014/main" id="{CD9F74C9-E098-4CC9-955E-A426FF4E9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71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5454" name="Picture 2062" descr="BD10263_">
            <a:extLst>
              <a:ext uri="{FF2B5EF4-FFF2-40B4-BE49-F238E27FC236}">
                <a16:creationId xmlns:a16="http://schemas.microsoft.com/office/drawing/2014/main" id="{4B733045-D4BA-4830-AC60-46FC944F8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38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5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5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5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5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5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5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5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5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5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5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5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5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5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5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5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5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5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5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5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5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5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5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5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5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54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54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54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4" grpId="0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1026">
            <a:extLst>
              <a:ext uri="{FF2B5EF4-FFF2-40B4-BE49-F238E27FC236}">
                <a16:creationId xmlns:a16="http://schemas.microsoft.com/office/drawing/2014/main" id="{A42EB754-A234-4E09-A1C9-8BB199C81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676400"/>
            <a:ext cx="8915400" cy="48768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4003" name="Picture 1027" descr="BD04970_">
            <a:extLst>
              <a:ext uri="{FF2B5EF4-FFF2-40B4-BE49-F238E27FC236}">
                <a16:creationId xmlns:a16="http://schemas.microsoft.com/office/drawing/2014/main" id="{51F45F97-FEE7-4D99-8752-F5408F998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3208338" cy="23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4004" name="Rectangle 1028">
            <a:extLst>
              <a:ext uri="{FF2B5EF4-FFF2-40B4-BE49-F238E27FC236}">
                <a16:creationId xmlns:a16="http://schemas.microsoft.com/office/drawing/2014/main" id="{4FB24091-55AE-4793-AB09-8F0737412B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4953000"/>
            <a:ext cx="7924800" cy="990600"/>
          </a:xfr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/>
          <a:lstStyle/>
          <a:p>
            <a:pPr marL="177800" indent="-4763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altLang="en-US">
                <a:latin typeface="Copperplate33bc" pitchFamily="34" charset="0"/>
                <a:cs typeface="Arial" panose="020B0604020202020204" pitchFamily="34" charset="0"/>
              </a:rPr>
              <a:t>Peter is martyred – cross upside down</a:t>
            </a:r>
          </a:p>
          <a:p>
            <a:pPr marL="177800" indent="-4763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altLang="en-US">
                <a:latin typeface="Copperplate33bc" pitchFamily="34" charset="0"/>
                <a:cs typeface="Arial" panose="020B0604020202020204" pitchFamily="34" charset="0"/>
              </a:rPr>
              <a:t>John, the only surviving Apostle</a:t>
            </a:r>
          </a:p>
        </p:txBody>
      </p:sp>
      <p:sp>
        <p:nvSpPr>
          <p:cNvPr id="384005" name="Rectangle 1029">
            <a:extLst>
              <a:ext uri="{FF2B5EF4-FFF2-40B4-BE49-F238E27FC236}">
                <a16:creationId xmlns:a16="http://schemas.microsoft.com/office/drawing/2014/main" id="{DE3B4970-8866-485A-9829-C32BBA5FB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73437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chemeClr val="accent2"/>
                </a:solidFill>
                <a:latin typeface="Showcard Gothic" panose="04020904020102020604" pitchFamily="82" charset="0"/>
              </a:rPr>
              <a:t>The Seven Periods In Church History</a:t>
            </a:r>
          </a:p>
        </p:txBody>
      </p:sp>
      <p:sp>
        <p:nvSpPr>
          <p:cNvPr id="384006" name="Line 1030">
            <a:extLst>
              <a:ext uri="{FF2B5EF4-FFF2-40B4-BE49-F238E27FC236}">
                <a16:creationId xmlns:a16="http://schemas.microsoft.com/office/drawing/2014/main" id="{FBB3878E-E3C2-4568-B6D3-3B5D867782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1600200"/>
            <a:ext cx="5486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4007" name="Line 1031">
            <a:extLst>
              <a:ext uri="{FF2B5EF4-FFF2-40B4-BE49-F238E27FC236}">
                <a16:creationId xmlns:a16="http://schemas.microsoft.com/office/drawing/2014/main" id="{B37F9B5B-47F3-4D14-B338-6347156AA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667000"/>
            <a:ext cx="3200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4008" name="Text Box 1032">
            <a:extLst>
              <a:ext uri="{FF2B5EF4-FFF2-40B4-BE49-F238E27FC236}">
                <a16:creationId xmlns:a16="http://schemas.microsoft.com/office/drawing/2014/main" id="{749D3136-8E8E-4D1C-89C3-BF9BCBDC2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676400"/>
            <a:ext cx="7239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en-US" sz="4000">
                <a:latin typeface="Copperplate33bc" pitchFamily="34" charset="0"/>
                <a:cs typeface="Arial" panose="020B0604020202020204" pitchFamily="34" charset="0"/>
              </a:rPr>
              <a:t>5) Period of Doctrinal </a:t>
            </a:r>
          </a:p>
          <a:p>
            <a:pPr algn="ctr">
              <a:lnSpc>
                <a:spcPct val="70000"/>
              </a:lnSpc>
            </a:pPr>
            <a:r>
              <a:rPr lang="en-US" altLang="en-US" sz="4000">
                <a:latin typeface="Copperplate33bc" pitchFamily="34" charset="0"/>
                <a:cs typeface="Arial" panose="020B0604020202020204" pitchFamily="34" charset="0"/>
              </a:rPr>
              <a:t>Preservation</a:t>
            </a:r>
          </a:p>
        </p:txBody>
      </p:sp>
      <p:sp>
        <p:nvSpPr>
          <p:cNvPr id="384009" name="Text Box 1033">
            <a:extLst>
              <a:ext uri="{FF2B5EF4-FFF2-40B4-BE49-F238E27FC236}">
                <a16:creationId xmlns:a16="http://schemas.microsoft.com/office/drawing/2014/main" id="{4C614F34-2E12-4879-8850-91808861A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895600"/>
            <a:ext cx="55626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en-US" sz="3300">
                <a:latin typeface="Copperplate33bc" pitchFamily="34" charset="0"/>
                <a:cs typeface="Arial" panose="020B0604020202020204" pitchFamily="34" charset="0"/>
              </a:rPr>
              <a:t>The church is warned against false teachers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384010" name="Picture 1034" descr="BD10263_">
            <a:extLst>
              <a:ext uri="{FF2B5EF4-FFF2-40B4-BE49-F238E27FC236}">
                <a16:creationId xmlns:a16="http://schemas.microsoft.com/office/drawing/2014/main" id="{9B61ED50-697F-4896-8913-616D3CB38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28956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4011" name="Picture 1035" descr="BD10263_">
            <a:extLst>
              <a:ext uri="{FF2B5EF4-FFF2-40B4-BE49-F238E27FC236}">
                <a16:creationId xmlns:a16="http://schemas.microsoft.com/office/drawing/2014/main" id="{277DA36D-E111-4196-932D-45C0C04FA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4943475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4012" name="Picture 1036" descr="BD10263_">
            <a:extLst>
              <a:ext uri="{FF2B5EF4-FFF2-40B4-BE49-F238E27FC236}">
                <a16:creationId xmlns:a16="http://schemas.microsoft.com/office/drawing/2014/main" id="{A84C1935-0F11-458D-8DD0-B9C95A46B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54102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4013" name="Text Box 1037">
            <a:extLst>
              <a:ext uri="{FF2B5EF4-FFF2-40B4-BE49-F238E27FC236}">
                <a16:creationId xmlns:a16="http://schemas.microsoft.com/office/drawing/2014/main" id="{9AE9D479-E6DA-4EC3-ABB4-ACC663F98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733800"/>
            <a:ext cx="5410200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en-US" sz="3300">
                <a:latin typeface="Copperplate33bc" pitchFamily="34" charset="0"/>
                <a:cs typeface="Arial" panose="020B0604020202020204" pitchFamily="34" charset="0"/>
              </a:rPr>
              <a:t>The Apostolic Doctrine subjected to pagan philosophy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384014" name="Picture 1038" descr="BD10263_">
            <a:extLst>
              <a:ext uri="{FF2B5EF4-FFF2-40B4-BE49-F238E27FC236}">
                <a16:creationId xmlns:a16="http://schemas.microsoft.com/office/drawing/2014/main" id="{C460E49D-B4B2-4D49-AF0E-6EC3429A5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4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4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4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4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4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4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4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4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4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4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4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4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4" grpId="0" build="p" autoUpdateAnimBg="0"/>
      <p:bldP spid="384009" grpId="0" build="p" autoUpdateAnimBg="0"/>
      <p:bldP spid="38401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>
            <a:extLst>
              <a:ext uri="{FF2B5EF4-FFF2-40B4-BE49-F238E27FC236}">
                <a16:creationId xmlns:a16="http://schemas.microsoft.com/office/drawing/2014/main" id="{85E11FEF-B3DB-463F-A973-3A1127588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51" name="Rectangle 3">
            <a:extLst>
              <a:ext uri="{FF2B5EF4-FFF2-40B4-BE49-F238E27FC236}">
                <a16:creationId xmlns:a16="http://schemas.microsoft.com/office/drawing/2014/main" id="{97D08389-D407-4DA1-A71A-BC7EA50B40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3581400"/>
            <a:ext cx="7010400" cy="1371600"/>
          </a:xfr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/>
          <a:lstStyle/>
          <a:p>
            <a:pPr marL="4763" indent="-4763"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Copperplate33bc" pitchFamily="34" charset="0"/>
                <a:cs typeface="Arial" panose="020B0604020202020204" pitchFamily="34" charset="0"/>
              </a:rPr>
              <a:t>Doctrinal</a:t>
            </a:r>
          </a:p>
          <a:p>
            <a:pPr marL="4763" indent="-4763"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Copperplate33bc" pitchFamily="34" charset="0"/>
                <a:cs typeface="Arial" panose="020B0604020202020204" pitchFamily="34" charset="0"/>
              </a:rPr>
              <a:t>Preservation</a:t>
            </a:r>
            <a:r>
              <a:rPr lang="en-US" altLang="en-US" sz="4000" b="1">
                <a:latin typeface="Copperplate33bc" pitchFamily="34" charset="0"/>
                <a:cs typeface="Arial" panose="020B0604020202020204" pitchFamily="34" charset="0"/>
              </a:rPr>
              <a:t> </a:t>
            </a:r>
          </a:p>
          <a:p>
            <a:pPr marL="4763" indent="-4763" algn="ctr">
              <a:lnSpc>
                <a:spcPct val="70000"/>
              </a:lnSpc>
              <a:spcBef>
                <a:spcPct val="0"/>
              </a:spcBef>
              <a:spcAft>
                <a:spcPct val="60000"/>
              </a:spcAft>
              <a:buFontTx/>
              <a:buNone/>
            </a:pPr>
            <a:r>
              <a:rPr lang="en-US" altLang="en-US" sz="3300" b="1">
                <a:latin typeface="Copperplate33bc" pitchFamily="34" charset="0"/>
                <a:cs typeface="Arial" panose="020B0604020202020204" pitchFamily="34" charset="0"/>
              </a:rPr>
              <a:t>A.D. 60 - 100</a:t>
            </a:r>
          </a:p>
        </p:txBody>
      </p:sp>
      <p:sp>
        <p:nvSpPr>
          <p:cNvPr id="386052" name="Line 4">
            <a:extLst>
              <a:ext uri="{FF2B5EF4-FFF2-40B4-BE49-F238E27FC236}">
                <a16:creationId xmlns:a16="http://schemas.microsoft.com/office/drawing/2014/main" id="{76590B87-6566-472A-8C6E-7E4BE13FDB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352800"/>
            <a:ext cx="4876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6053" name="Rectangle 5">
            <a:extLst>
              <a:ext uri="{FF2B5EF4-FFF2-40B4-BE49-F238E27FC236}">
                <a16:creationId xmlns:a16="http://schemas.microsoft.com/office/drawing/2014/main" id="{C72577E6-0044-49D6-AB9F-271AC00E4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343775" cy="1066800"/>
          </a:xfrm>
          <a:noFill/>
          <a:ln/>
        </p:spPr>
        <p:txBody>
          <a:bodyPr/>
          <a:lstStyle/>
          <a:p>
            <a:pPr algn="ctr"/>
            <a:r>
              <a:rPr lang="en-US" altLang="en-US">
                <a:solidFill>
                  <a:schemeClr val="accent2"/>
                </a:solidFill>
                <a:latin typeface="Showcard Gothic" panose="04020904020102020604" pitchFamily="82" charset="0"/>
              </a:rPr>
              <a:t>Seven Periods In Church History</a:t>
            </a:r>
          </a:p>
        </p:txBody>
      </p:sp>
      <p:sp>
        <p:nvSpPr>
          <p:cNvPr id="386054" name="Line 6">
            <a:extLst>
              <a:ext uri="{FF2B5EF4-FFF2-40B4-BE49-F238E27FC236}">
                <a16:creationId xmlns:a16="http://schemas.microsoft.com/office/drawing/2014/main" id="{1379BD7A-CA3C-40A6-8A53-3027742575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1600200"/>
            <a:ext cx="5486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6055" name="Line 7">
            <a:extLst>
              <a:ext uri="{FF2B5EF4-FFF2-40B4-BE49-F238E27FC236}">
                <a16:creationId xmlns:a16="http://schemas.microsoft.com/office/drawing/2014/main" id="{29A26EDA-7261-4E92-9B13-B47A77230C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5105400"/>
            <a:ext cx="4876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386057" name="Picture 9" descr="BD04969_">
            <a:extLst>
              <a:ext uri="{FF2B5EF4-FFF2-40B4-BE49-F238E27FC236}">
                <a16:creationId xmlns:a16="http://schemas.microsoft.com/office/drawing/2014/main" id="{1F3CF4D6-C272-44DC-B62F-09B2FE473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2514600" cy="232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6056" name="Text Box 8">
            <a:extLst>
              <a:ext uri="{FF2B5EF4-FFF2-40B4-BE49-F238E27FC236}">
                <a16:creationId xmlns:a16="http://schemas.microsoft.com/office/drawing/2014/main" id="{6E555F40-8F49-492E-8DB2-FC8030338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828800"/>
            <a:ext cx="62484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en-US" sz="4800">
                <a:latin typeface="Copperplate33bc" pitchFamily="34" charset="0"/>
              </a:rPr>
              <a:t>Important Events of The Period of…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6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6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6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6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1" grpId="0"/>
      <p:bldP spid="38605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>
            <a:extLst>
              <a:ext uri="{FF2B5EF4-FFF2-40B4-BE49-F238E27FC236}">
                <a16:creationId xmlns:a16="http://schemas.microsoft.com/office/drawing/2014/main" id="{BCF705CA-5294-41B5-B1A0-242DBFD9E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35" name="Rectangle 3">
            <a:extLst>
              <a:ext uri="{FF2B5EF4-FFF2-40B4-BE49-F238E27FC236}">
                <a16:creationId xmlns:a16="http://schemas.microsoft.com/office/drawing/2014/main" id="{EBB3D4B3-A017-4B91-BB9A-3576F9B3DC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" y="138113"/>
            <a:ext cx="7108825" cy="1081087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US" altLang="en-US" sz="4400">
                <a:solidFill>
                  <a:schemeClr val="accent2"/>
                </a:solidFill>
                <a:latin typeface="Copperplate33bc" pitchFamily="34" charset="0"/>
                <a:cs typeface="Arial" panose="020B0604020202020204" pitchFamily="34" charset="0"/>
              </a:rPr>
              <a:t>Outstanding Events During This Period</a:t>
            </a:r>
            <a:r>
              <a:rPr lang="en-US" altLang="en-US" b="0">
                <a:solidFill>
                  <a:schemeClr val="accent2"/>
                </a:solidFill>
                <a:latin typeface="Showcard Gothic" panose="04020904020102020604" pitchFamily="82" charset="0"/>
              </a:rPr>
              <a:t> </a:t>
            </a:r>
          </a:p>
        </p:txBody>
      </p:sp>
      <p:sp>
        <p:nvSpPr>
          <p:cNvPr id="402436" name="Rectangle 4">
            <a:extLst>
              <a:ext uri="{FF2B5EF4-FFF2-40B4-BE49-F238E27FC236}">
                <a16:creationId xmlns:a16="http://schemas.microsoft.com/office/drawing/2014/main" id="{6850C432-3DDF-417D-BE84-D0E5DA9AAC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8775" y="1676400"/>
            <a:ext cx="8556625" cy="4572000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4000">
                <a:latin typeface="Copperplate33bc" pitchFamily="34" charset="0"/>
                <a:cs typeface="Times New Roman" panose="02020603050405020304" pitchFamily="18" charset="0"/>
              </a:rPr>
              <a:t>The apostles repeatedly affirm the doctrine</a:t>
            </a:r>
            <a:r>
              <a:rPr lang="en-US" altLang="en-US" sz="4000">
                <a:latin typeface="Copperplate33bc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4000">
                <a:latin typeface="Copperplate33bc" pitchFamily="34" charset="0"/>
                <a:cs typeface="Arial" panose="020B0604020202020204" pitchFamily="34" charset="0"/>
              </a:rPr>
              <a:t>Peter writes his supportive epistles to the church </a:t>
            </a:r>
            <a:endParaRPr lang="en-US" altLang="en-US" sz="4000">
              <a:latin typeface="Copperplate33bc" pitchFamily="34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4000">
                <a:latin typeface="Copperplate33bc" pitchFamily="34" charset="0"/>
                <a:cs typeface="Arial" panose="020B0604020202020204" pitchFamily="34" charset="0"/>
              </a:rPr>
              <a:t>Jude outlines the need to preserve the doctrine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4000">
                <a:latin typeface="Copperplate33bc" pitchFamily="34" charset="0"/>
                <a:cs typeface="Arial" panose="020B0604020202020204" pitchFamily="34" charset="0"/>
              </a:rPr>
              <a:t>The Apostle John writes his defense against apostate teachers and false doctrine</a:t>
            </a:r>
          </a:p>
        </p:txBody>
      </p:sp>
      <p:sp>
        <p:nvSpPr>
          <p:cNvPr id="402437" name="Line 5">
            <a:extLst>
              <a:ext uri="{FF2B5EF4-FFF2-40B4-BE49-F238E27FC236}">
                <a16:creationId xmlns:a16="http://schemas.microsoft.com/office/drawing/2014/main" id="{BBA52565-7A8A-4508-956B-C5346624AC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371600"/>
            <a:ext cx="533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02438" name="Picture 6" descr="BD10263_">
            <a:extLst>
              <a:ext uri="{FF2B5EF4-FFF2-40B4-BE49-F238E27FC236}">
                <a16:creationId xmlns:a16="http://schemas.microsoft.com/office/drawing/2014/main" id="{2B3E5770-497E-4192-BD49-2B44C45E4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39" name="Picture 7" descr="BD10263_">
            <a:extLst>
              <a:ext uri="{FF2B5EF4-FFF2-40B4-BE49-F238E27FC236}">
                <a16:creationId xmlns:a16="http://schemas.microsoft.com/office/drawing/2014/main" id="{4D380AFC-AD71-4B5A-A3C6-9F161E893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40" name="Picture 8" descr="BD10263_">
            <a:extLst>
              <a:ext uri="{FF2B5EF4-FFF2-40B4-BE49-F238E27FC236}">
                <a16:creationId xmlns:a16="http://schemas.microsoft.com/office/drawing/2014/main" id="{2BCA6703-E88B-4E82-87E1-CAF9166F0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0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41" name="Picture 9" descr="BD10263_">
            <a:extLst>
              <a:ext uri="{FF2B5EF4-FFF2-40B4-BE49-F238E27FC236}">
                <a16:creationId xmlns:a16="http://schemas.microsoft.com/office/drawing/2014/main" id="{C6A9ABF0-55EB-450E-B5F6-0ACFEDB9B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2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2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2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2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2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2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2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2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2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2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2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2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6" grpId="0" build="p" bldLvl="2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>
            <a:extLst>
              <a:ext uri="{FF2B5EF4-FFF2-40B4-BE49-F238E27FC236}">
                <a16:creationId xmlns:a16="http://schemas.microsoft.com/office/drawing/2014/main" id="{667F5D11-9828-4035-8EEA-EA272A51F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099" name="Rectangle 3">
            <a:extLst>
              <a:ext uri="{FF2B5EF4-FFF2-40B4-BE49-F238E27FC236}">
                <a16:creationId xmlns:a16="http://schemas.microsoft.com/office/drawing/2014/main" id="{0F5270F9-F371-470B-9EB9-368CC8C8CD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00400" y="3429000"/>
            <a:ext cx="5943600" cy="1828800"/>
          </a:xfr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/>
          <a:lstStyle/>
          <a:p>
            <a:pPr marL="523875" indent="-4763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altLang="en-US" b="1">
                <a:latin typeface="Copperplate33bc" pitchFamily="34" charset="0"/>
                <a:cs typeface="Arial" panose="020B0604020202020204" pitchFamily="34" charset="0"/>
              </a:rPr>
              <a:t>	Modalistic Monarchianism</a:t>
            </a:r>
          </a:p>
          <a:p>
            <a:pPr marL="523875" indent="-4763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altLang="en-US" b="1">
                <a:latin typeface="Copperplate33bc" pitchFamily="34" charset="0"/>
                <a:cs typeface="Arial" panose="020B0604020202020204" pitchFamily="34" charset="0"/>
              </a:rPr>
              <a:t>	Tertullian challenges Oneness with Trinity</a:t>
            </a:r>
          </a:p>
        </p:txBody>
      </p:sp>
      <p:sp>
        <p:nvSpPr>
          <p:cNvPr id="388100" name="Rectangle 4">
            <a:extLst>
              <a:ext uri="{FF2B5EF4-FFF2-40B4-BE49-F238E27FC236}">
                <a16:creationId xmlns:a16="http://schemas.microsoft.com/office/drawing/2014/main" id="{216805B2-3018-4F24-A3C8-466E60A9C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73437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chemeClr val="accent2"/>
                </a:solidFill>
                <a:latin typeface="Showcard Gothic" panose="04020904020102020604" pitchFamily="82" charset="0"/>
              </a:rPr>
              <a:t>The Seven Periods In Church History</a:t>
            </a:r>
          </a:p>
        </p:txBody>
      </p:sp>
      <p:sp>
        <p:nvSpPr>
          <p:cNvPr id="388101" name="Line 5">
            <a:extLst>
              <a:ext uri="{FF2B5EF4-FFF2-40B4-BE49-F238E27FC236}">
                <a16:creationId xmlns:a16="http://schemas.microsoft.com/office/drawing/2014/main" id="{750E2742-0A78-4124-9018-4D799EEEBC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1600200"/>
            <a:ext cx="5486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8102" name="Line 6">
            <a:extLst>
              <a:ext uri="{FF2B5EF4-FFF2-40B4-BE49-F238E27FC236}">
                <a16:creationId xmlns:a16="http://schemas.microsoft.com/office/drawing/2014/main" id="{3C14BA37-C216-4FAE-81EA-140E526BA1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048000"/>
            <a:ext cx="5410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8103" name="Text Box 7">
            <a:extLst>
              <a:ext uri="{FF2B5EF4-FFF2-40B4-BE49-F238E27FC236}">
                <a16:creationId xmlns:a16="http://schemas.microsoft.com/office/drawing/2014/main" id="{B301F127-6837-4BD2-9078-02B8AFD91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76400"/>
            <a:ext cx="8305800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en-US" sz="3600" b="1">
                <a:latin typeface="Copperplate33bc" pitchFamily="34" charset="0"/>
                <a:cs typeface="Arial" panose="020B0604020202020204" pitchFamily="34" charset="0"/>
              </a:rPr>
              <a:t>6) Period of Doctrinal Conflict</a:t>
            </a:r>
            <a:r>
              <a:rPr lang="en-US" altLang="en-US" sz="4000" b="1">
                <a:latin typeface="Copperplate33bc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70000"/>
              </a:lnSpc>
              <a:spcAft>
                <a:spcPct val="60000"/>
              </a:spcAft>
            </a:pPr>
            <a:r>
              <a:rPr lang="en-US" altLang="en-US" sz="3300" b="1">
                <a:latin typeface="Copperplate33bc" pitchFamily="34" charset="0"/>
                <a:cs typeface="Arial" panose="020B0604020202020204" pitchFamily="34" charset="0"/>
              </a:rPr>
              <a:t>A.D. 100 - 1854 </a:t>
            </a:r>
          </a:p>
        </p:txBody>
      </p:sp>
      <p:pic>
        <p:nvPicPr>
          <p:cNvPr id="388104" name="Picture 8" descr="BD10263_">
            <a:extLst>
              <a:ext uri="{FF2B5EF4-FFF2-40B4-BE49-F238E27FC236}">
                <a16:creationId xmlns:a16="http://schemas.microsoft.com/office/drawing/2014/main" id="{5A2C1296-664A-45D7-B0AD-6B5DA3F9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105" name="Picture 9" descr="BD10263_">
            <a:extLst>
              <a:ext uri="{FF2B5EF4-FFF2-40B4-BE49-F238E27FC236}">
                <a16:creationId xmlns:a16="http://schemas.microsoft.com/office/drawing/2014/main" id="{81914DE7-1802-4FD0-8006-06171CFB0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95875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106" name="Picture 10" descr="BD10263_">
            <a:extLst>
              <a:ext uri="{FF2B5EF4-FFF2-40B4-BE49-F238E27FC236}">
                <a16:creationId xmlns:a16="http://schemas.microsoft.com/office/drawing/2014/main" id="{491CF478-73A8-473A-B78E-7CDEC4248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34290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107" name="Picture 11" descr="BD04938_">
            <a:extLst>
              <a:ext uri="{FF2B5EF4-FFF2-40B4-BE49-F238E27FC236}">
                <a16:creationId xmlns:a16="http://schemas.microsoft.com/office/drawing/2014/main" id="{F665E0EC-C119-4B5A-BA3D-332462314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2971800" cy="25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8108" name="Text Box 12">
            <a:extLst>
              <a:ext uri="{FF2B5EF4-FFF2-40B4-BE49-F238E27FC236}">
                <a16:creationId xmlns:a16="http://schemas.microsoft.com/office/drawing/2014/main" id="{141F25F1-ECE2-4B4F-9257-A18B3A09B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029200"/>
            <a:ext cx="76200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Aft>
                <a:spcPct val="30000"/>
              </a:spcAft>
            </a:pPr>
            <a:r>
              <a:rPr lang="en-US" altLang="en-US" sz="3200" b="1">
                <a:latin typeface="Copperplate33bc" pitchFamily="34" charset="0"/>
                <a:cs typeface="Arial" panose="020B0604020202020204" pitchFamily="34" charset="0"/>
              </a:rPr>
              <a:t>The doctrine of the Trinity does not takes root until the 4</a:t>
            </a:r>
            <a:r>
              <a:rPr lang="en-US" altLang="en-US" sz="3200" b="1" baseline="30000">
                <a:latin typeface="Copperplate33bc" pitchFamily="34" charset="0"/>
                <a:cs typeface="Arial" panose="020B0604020202020204" pitchFamily="34" charset="0"/>
              </a:rPr>
              <a:t>th</a:t>
            </a:r>
            <a:r>
              <a:rPr lang="en-US" altLang="en-US" sz="3200" b="1">
                <a:latin typeface="Copperplate33bc" pitchFamily="34" charset="0"/>
                <a:cs typeface="Arial" panose="020B0604020202020204" pitchFamily="34" charset="0"/>
              </a:rPr>
              <a:t> Century</a:t>
            </a:r>
          </a:p>
          <a:p>
            <a:pPr algn="ctr">
              <a:lnSpc>
                <a:spcPct val="70000"/>
              </a:lnSpc>
              <a:spcAft>
                <a:spcPct val="30000"/>
              </a:spcAft>
            </a:pPr>
            <a:r>
              <a:rPr lang="en-US" altLang="en-US" sz="3200" b="1">
                <a:latin typeface="Copperplate33bc" pitchFamily="34" charset="0"/>
                <a:cs typeface="Arial" panose="020B0604020202020204" pitchFamily="34" charset="0"/>
              </a:rPr>
              <a:t>This period covers AD 100 - 1854</a:t>
            </a:r>
            <a:endParaRPr lang="en-US" altLang="en-US"/>
          </a:p>
        </p:txBody>
      </p:sp>
      <p:pic>
        <p:nvPicPr>
          <p:cNvPr id="388109" name="Picture 13" descr="BD10263_">
            <a:extLst>
              <a:ext uri="{FF2B5EF4-FFF2-40B4-BE49-F238E27FC236}">
                <a16:creationId xmlns:a16="http://schemas.microsoft.com/office/drawing/2014/main" id="{B339C5D9-570E-4DC7-AC80-BBE157FC6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238875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8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8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8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8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8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8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9" grpId="0" build="p" bldLvl="2" autoUpdateAnimBg="0"/>
      <p:bldP spid="388108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5" name="Rectangle 3">
            <a:extLst>
              <a:ext uri="{FF2B5EF4-FFF2-40B4-BE49-F238E27FC236}">
                <a16:creationId xmlns:a16="http://schemas.microsoft.com/office/drawing/2014/main" id="{2B14ECDB-763F-4D47-AE9F-DFF7D129B3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0">
                <a:latin typeface="Showcard Gothic" panose="04020904020102020604" pitchFamily="82" charset="0"/>
              </a:rPr>
              <a:t>Modalistic Monarchianism</a:t>
            </a:r>
          </a:p>
        </p:txBody>
      </p:sp>
      <p:sp>
        <p:nvSpPr>
          <p:cNvPr id="346116" name="Rectangle 4">
            <a:extLst>
              <a:ext uri="{FF2B5EF4-FFF2-40B4-BE49-F238E27FC236}">
                <a16:creationId xmlns:a16="http://schemas.microsoft.com/office/drawing/2014/main" id="{C5BD7734-BAF2-480A-AA18-8D35E28100E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1524000"/>
            <a:ext cx="7972425" cy="4495800"/>
          </a:xfrm>
        </p:spPr>
        <p:txBody>
          <a:bodyPr/>
          <a:lstStyle/>
          <a:p>
            <a:r>
              <a:rPr lang="en-US" altLang="en-US" sz="2800">
                <a:latin typeface="Copperplate Gothic Bold" panose="020E0705020206020404" pitchFamily="34" charset="0"/>
              </a:rPr>
              <a:t>The term given those who held to the doctrine of the Oneness</a:t>
            </a:r>
          </a:p>
          <a:p>
            <a:r>
              <a:rPr lang="en-US" altLang="en-US" sz="2800">
                <a:latin typeface="Copperplate Gothic Bold" panose="020E0705020206020404" pitchFamily="34" charset="0"/>
              </a:rPr>
              <a:t>Among the more prominent were:</a:t>
            </a:r>
          </a:p>
          <a:p>
            <a:pPr lvl="1"/>
            <a:r>
              <a:rPr lang="en-US" altLang="en-US" sz="2700">
                <a:latin typeface="Copperplate Gothic Bold" panose="020E0705020206020404" pitchFamily="34" charset="0"/>
                <a:cs typeface="Arial" panose="020B0604020202020204" pitchFamily="34" charset="0"/>
              </a:rPr>
              <a:t> Clement of Rome</a:t>
            </a:r>
          </a:p>
          <a:p>
            <a:pPr lvl="1"/>
            <a:r>
              <a:rPr lang="en-US" altLang="en-US" sz="2700">
                <a:latin typeface="Copperplate Gothic Bold" panose="020E0705020206020404" pitchFamily="34" charset="0"/>
                <a:cs typeface="Arial" panose="020B0604020202020204" pitchFamily="34" charset="0"/>
              </a:rPr>
              <a:t> Polycarp</a:t>
            </a:r>
          </a:p>
          <a:p>
            <a:pPr lvl="1"/>
            <a:r>
              <a:rPr lang="en-US" altLang="en-US" sz="2700">
                <a:latin typeface="Copperplate Gothic Bold" panose="020E0705020206020404" pitchFamily="34" charset="0"/>
                <a:cs typeface="Arial" panose="020B0604020202020204" pitchFamily="34" charset="0"/>
              </a:rPr>
              <a:t> Noetus</a:t>
            </a:r>
          </a:p>
          <a:p>
            <a:pPr lvl="1"/>
            <a:r>
              <a:rPr lang="en-US" altLang="en-US" sz="2700">
                <a:latin typeface="Copperplate Gothic Bold" panose="020E0705020206020404" pitchFamily="34" charset="0"/>
                <a:cs typeface="Arial" panose="020B0604020202020204" pitchFamily="34" charset="0"/>
              </a:rPr>
              <a:t> Praxeas</a:t>
            </a:r>
          </a:p>
          <a:p>
            <a:pPr lvl="1"/>
            <a:r>
              <a:rPr lang="en-US" altLang="en-US" sz="2700">
                <a:latin typeface="Copperplate Gothic Bold" panose="020E0705020206020404" pitchFamily="34" charset="0"/>
                <a:cs typeface="Arial" panose="020B0604020202020204" pitchFamily="34" charset="0"/>
              </a:rPr>
              <a:t> Sabellius</a:t>
            </a:r>
          </a:p>
          <a:p>
            <a:pPr lvl="1"/>
            <a:r>
              <a:rPr lang="en-US" altLang="en-US" sz="2700">
                <a:latin typeface="Copperplate Gothic Bold" panose="020E0705020206020404" pitchFamily="34" charset="0"/>
                <a:cs typeface="Arial" panose="020B0604020202020204" pitchFamily="34" charset="0"/>
              </a:rPr>
              <a:t> Servetus</a:t>
            </a:r>
          </a:p>
        </p:txBody>
      </p:sp>
      <p:sp>
        <p:nvSpPr>
          <p:cNvPr id="346117" name="Line 5">
            <a:extLst>
              <a:ext uri="{FF2B5EF4-FFF2-40B4-BE49-F238E27FC236}">
                <a16:creationId xmlns:a16="http://schemas.microsoft.com/office/drawing/2014/main" id="{2CA45B9A-D3AD-45A6-90C5-21CC315D2E4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990600"/>
            <a:ext cx="6172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346124" name="Picture 12" descr="BD10263_">
            <a:extLst>
              <a:ext uri="{FF2B5EF4-FFF2-40B4-BE49-F238E27FC236}">
                <a16:creationId xmlns:a16="http://schemas.microsoft.com/office/drawing/2014/main" id="{2F6FA0FD-23CC-418D-8603-FA4BF9BAE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125" name="Picture 13" descr="BD10263_">
            <a:extLst>
              <a:ext uri="{FF2B5EF4-FFF2-40B4-BE49-F238E27FC236}">
                <a16:creationId xmlns:a16="http://schemas.microsoft.com/office/drawing/2014/main" id="{54AE39C9-ACBD-4F66-BE8F-C3D6345D0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126" name="Picture 14" descr="BD10263_">
            <a:extLst>
              <a:ext uri="{FF2B5EF4-FFF2-40B4-BE49-F238E27FC236}">
                <a16:creationId xmlns:a16="http://schemas.microsoft.com/office/drawing/2014/main" id="{5E4B62B2-4186-4F36-9A60-C84862376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30480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127" name="Picture 15" descr="BD10263_">
            <a:extLst>
              <a:ext uri="{FF2B5EF4-FFF2-40B4-BE49-F238E27FC236}">
                <a16:creationId xmlns:a16="http://schemas.microsoft.com/office/drawing/2014/main" id="{82B7F4C8-BAD8-4522-BE63-FE052FA54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3571875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128" name="Picture 16" descr="BD10263_">
            <a:extLst>
              <a:ext uri="{FF2B5EF4-FFF2-40B4-BE49-F238E27FC236}">
                <a16:creationId xmlns:a16="http://schemas.microsoft.com/office/drawing/2014/main" id="{78D88310-E0E3-484F-8530-42902E653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4105275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129" name="Picture 17" descr="BD10263_">
            <a:extLst>
              <a:ext uri="{FF2B5EF4-FFF2-40B4-BE49-F238E27FC236}">
                <a16:creationId xmlns:a16="http://schemas.microsoft.com/office/drawing/2014/main" id="{B6BB4C4B-C6B8-4C0E-80D6-4CC2B4025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5553075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130" name="Picture 18" descr="BD10263_">
            <a:extLst>
              <a:ext uri="{FF2B5EF4-FFF2-40B4-BE49-F238E27FC236}">
                <a16:creationId xmlns:a16="http://schemas.microsoft.com/office/drawing/2014/main" id="{62FD07A1-4CDD-4282-86EB-EB56EF800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4562475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131" name="Picture 19" descr="BD10263_">
            <a:extLst>
              <a:ext uri="{FF2B5EF4-FFF2-40B4-BE49-F238E27FC236}">
                <a16:creationId xmlns:a16="http://schemas.microsoft.com/office/drawing/2014/main" id="{FA3BA3F8-7F3F-4D1A-810E-7CCD78D8F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5019675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6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6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6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6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6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6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6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6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6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6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6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6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6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6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6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6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6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6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6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6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6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6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6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6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6" grpId="0" build="p" bldLvl="2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>
            <a:extLst>
              <a:ext uri="{FF2B5EF4-FFF2-40B4-BE49-F238E27FC236}">
                <a16:creationId xmlns:a16="http://schemas.microsoft.com/office/drawing/2014/main" id="{7A47AA5F-4EFE-46DD-8067-D20AEFEADD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343775" cy="914400"/>
          </a:xfrm>
        </p:spPr>
        <p:txBody>
          <a:bodyPr/>
          <a:lstStyle/>
          <a:p>
            <a:pPr algn="ctr"/>
            <a:r>
              <a:rPr lang="en-US" altLang="en-US" b="0">
                <a:latin typeface="Showcard Gothic" panose="04020904020102020604" pitchFamily="82" charset="0"/>
              </a:rPr>
              <a:t>Clement of Rome</a:t>
            </a:r>
            <a:endParaRPr lang="en-US" altLang="en-US" sz="4200" b="0">
              <a:solidFill>
                <a:srgbClr val="222222"/>
              </a:solidFill>
              <a:cs typeface="Arial" panose="020B0604020202020204" pitchFamily="34" charset="0"/>
            </a:endParaRPr>
          </a:p>
        </p:txBody>
      </p:sp>
      <p:sp>
        <p:nvSpPr>
          <p:cNvPr id="420867" name="Rectangle 3">
            <a:extLst>
              <a:ext uri="{FF2B5EF4-FFF2-40B4-BE49-F238E27FC236}">
                <a16:creationId xmlns:a16="http://schemas.microsoft.com/office/drawing/2014/main" id="{788A7CB1-8488-4A7D-9DBE-6A2E7570C91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524000"/>
            <a:ext cx="8505825" cy="4876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400">
                <a:solidFill>
                  <a:srgbClr val="222222"/>
                </a:solidFill>
                <a:latin typeface="Copperplate Gothic Bold" panose="020E0705020206020404" pitchFamily="34" charset="0"/>
                <a:cs typeface="Times New Roman" panose="02020603050405020304" pitchFamily="18" charset="0"/>
              </a:rPr>
              <a:t>Clement of Rome was bishop of the Apostolic church at Rome from A.D. 90 to 99.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400">
                <a:solidFill>
                  <a:srgbClr val="222222"/>
                </a:solidFill>
                <a:latin typeface="Copperplate Gothic Bold" panose="020E0705020206020404" pitchFamily="34" charset="0"/>
                <a:cs typeface="Times New Roman" panose="02020603050405020304" pitchFamily="18" charset="0"/>
              </a:rPr>
              <a:t>Paul mentions Clement in his epistle to the Philippians in Philippians 4:3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400">
                <a:solidFill>
                  <a:srgbClr val="222222"/>
                </a:solidFill>
                <a:latin typeface="Copperplate Gothic Bold" panose="020E0705020206020404" pitchFamily="34" charset="0"/>
                <a:cs typeface="Times New Roman" panose="02020603050405020304" pitchFamily="18" charset="0"/>
              </a:rPr>
              <a:t>One outstanding statement from Clement is the sentence, "Love is neither servile nor arrogant."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400">
                <a:solidFill>
                  <a:srgbClr val="222222"/>
                </a:solidFill>
                <a:latin typeface="Copperplate Gothic Bold" panose="020E0705020206020404" pitchFamily="34" charset="0"/>
                <a:cs typeface="Times New Roman" panose="02020603050405020304" pitchFamily="18" charset="0"/>
              </a:rPr>
              <a:t>Clement was arrested because he preached and converted many to the doctrine of Oneness.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400">
                <a:solidFill>
                  <a:srgbClr val="222222"/>
                </a:solidFill>
                <a:latin typeface="Copperplate Gothic Bold" panose="020E0705020206020404" pitchFamily="34" charset="0"/>
                <a:cs typeface="Times New Roman" panose="02020603050405020304" pitchFamily="18" charset="0"/>
              </a:rPr>
              <a:t>An anchor was fastened around his neck and he was thrown into the sea and drowned.</a:t>
            </a:r>
            <a:r>
              <a:rPr lang="en-US" altLang="en-US" sz="2400">
                <a:solidFill>
                  <a:srgbClr val="222222"/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20868" name="Line 4">
            <a:extLst>
              <a:ext uri="{FF2B5EF4-FFF2-40B4-BE49-F238E27FC236}">
                <a16:creationId xmlns:a16="http://schemas.microsoft.com/office/drawing/2014/main" id="{23464D8C-4F2A-4EA9-8F2C-DA863C17B460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990600"/>
            <a:ext cx="6172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20869" name="Picture 5" descr="BD10263_">
            <a:extLst>
              <a:ext uri="{FF2B5EF4-FFF2-40B4-BE49-F238E27FC236}">
                <a16:creationId xmlns:a16="http://schemas.microsoft.com/office/drawing/2014/main" id="{00C115AC-CAE6-46C5-A404-CB9C29DBF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590675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870" name="Picture 6" descr="BD10263_">
            <a:extLst>
              <a:ext uri="{FF2B5EF4-FFF2-40B4-BE49-F238E27FC236}">
                <a16:creationId xmlns:a16="http://schemas.microsoft.com/office/drawing/2014/main" id="{ED1033AB-DE3D-4016-AE10-9F6140BD6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114675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871" name="Picture 7" descr="BD10263_">
            <a:extLst>
              <a:ext uri="{FF2B5EF4-FFF2-40B4-BE49-F238E27FC236}">
                <a16:creationId xmlns:a16="http://schemas.microsoft.com/office/drawing/2014/main" id="{D586291E-C379-45BB-A769-47B33F81A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3622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872" name="Picture 8" descr="BD10263_">
            <a:extLst>
              <a:ext uri="{FF2B5EF4-FFF2-40B4-BE49-F238E27FC236}">
                <a16:creationId xmlns:a16="http://schemas.microsoft.com/office/drawing/2014/main" id="{28E72B1A-3175-4791-85A3-D02F9E10A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1910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873" name="Picture 9" descr="BD10263_">
            <a:extLst>
              <a:ext uri="{FF2B5EF4-FFF2-40B4-BE49-F238E27FC236}">
                <a16:creationId xmlns:a16="http://schemas.microsoft.com/office/drawing/2014/main" id="{FA681BDC-8F89-4497-B78C-45483A7E1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5324475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7" grpId="0" build="p" bldLvl="2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3" name="Rectangle 1027">
            <a:extLst>
              <a:ext uri="{FF2B5EF4-FFF2-40B4-BE49-F238E27FC236}">
                <a16:creationId xmlns:a16="http://schemas.microsoft.com/office/drawing/2014/main" id="{47307630-3883-4275-B4BC-522C6AB24E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0">
                <a:latin typeface="Showcard Gothic" panose="04020904020102020604" pitchFamily="82" charset="0"/>
              </a:rPr>
              <a:t>Polycarp</a:t>
            </a:r>
          </a:p>
        </p:txBody>
      </p:sp>
      <p:sp>
        <p:nvSpPr>
          <p:cNvPr id="404484" name="Rectangle 1028">
            <a:extLst>
              <a:ext uri="{FF2B5EF4-FFF2-40B4-BE49-F238E27FC236}">
                <a16:creationId xmlns:a16="http://schemas.microsoft.com/office/drawing/2014/main" id="{D29032C8-9B69-4D8A-94F4-A017B7C3322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447800"/>
            <a:ext cx="8505825" cy="51054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en-US" altLang="en-US" sz="2400">
                <a:solidFill>
                  <a:srgbClr val="222222"/>
                </a:solidFill>
                <a:latin typeface="Copperplate Gothic Bold" panose="020E0705020206020404" pitchFamily="34" charset="0"/>
                <a:cs typeface="Times New Roman" panose="02020603050405020304" pitchFamily="18" charset="0"/>
              </a:rPr>
              <a:t>Polycarp – Was a pupil of the Apostle John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en-US" altLang="en-US" sz="2400">
                <a:solidFill>
                  <a:srgbClr val="222222"/>
                </a:solidFill>
                <a:latin typeface="Copperplate Gothic Bold" panose="020E0705020206020404" pitchFamily="34" charset="0"/>
                <a:cs typeface="Times New Roman" panose="02020603050405020304" pitchFamily="18" charset="0"/>
              </a:rPr>
              <a:t>He lived - 70 and 155 A.D., connecting him to the apostles and involvement to preserve true apostolic doctrine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en-US" altLang="en-US" sz="2400">
                <a:solidFill>
                  <a:srgbClr val="222222"/>
                </a:solidFill>
                <a:latin typeface="Copperplate Gothic Bold" panose="020E0705020206020404" pitchFamily="34" charset="0"/>
                <a:cs typeface="Times New Roman" panose="02020603050405020304" pitchFamily="18" charset="0"/>
              </a:rPr>
              <a:t>Polycarp was the bishop of the church at Smyrna, and recognized as an early protector of Apostolic Doctrine. 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en-US" altLang="en-US" sz="2400">
                <a:solidFill>
                  <a:srgbClr val="222222"/>
                </a:solidFill>
                <a:latin typeface="Copperplate Gothic Bold" panose="020E0705020206020404" pitchFamily="34" charset="0"/>
                <a:cs typeface="Times New Roman" panose="02020603050405020304" pitchFamily="18" charset="0"/>
              </a:rPr>
              <a:t>In his well-known thesis, Polycarp condemns false teachers that were beginning to infiltrate the Apostolic church denying the deity of Christ</a:t>
            </a:r>
            <a:r>
              <a:rPr lang="en-US" altLang="en-US" sz="2800">
                <a:solidFill>
                  <a:srgbClr val="222222"/>
                </a:solidFill>
                <a:latin typeface="Copperplate Gothic Bold" panose="020E0705020206020404" pitchFamily="34" charset="0"/>
                <a:cs typeface="Times New Roman" panose="02020603050405020304" pitchFamily="18" charset="0"/>
              </a:rPr>
              <a:t>.</a:t>
            </a:r>
            <a:r>
              <a:rPr lang="en-US" altLang="en-US" sz="2400">
                <a:solidFill>
                  <a:srgbClr val="222222"/>
                </a:solidFill>
                <a:latin typeface="Copperplate Gothic Bold" panose="020E07050202060204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04485" name="Line 1029">
            <a:extLst>
              <a:ext uri="{FF2B5EF4-FFF2-40B4-BE49-F238E27FC236}">
                <a16:creationId xmlns:a16="http://schemas.microsoft.com/office/drawing/2014/main" id="{4DF2C3BE-D210-4690-9301-1CD3D14924F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990600"/>
            <a:ext cx="6172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04491" name="Picture 1035" descr="BD10263_">
            <a:extLst>
              <a:ext uri="{FF2B5EF4-FFF2-40B4-BE49-F238E27FC236}">
                <a16:creationId xmlns:a16="http://schemas.microsoft.com/office/drawing/2014/main" id="{BB24D982-4207-4E11-AA14-63B2D220D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5240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4492" name="Picture 1036" descr="BD10263_">
            <a:extLst>
              <a:ext uri="{FF2B5EF4-FFF2-40B4-BE49-F238E27FC236}">
                <a16:creationId xmlns:a16="http://schemas.microsoft.com/office/drawing/2014/main" id="{5F92595A-715D-4EB8-AB7E-FE7451619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24075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4493" name="Picture 1037" descr="BD10263_">
            <a:extLst>
              <a:ext uri="{FF2B5EF4-FFF2-40B4-BE49-F238E27FC236}">
                <a16:creationId xmlns:a16="http://schemas.microsoft.com/office/drawing/2014/main" id="{F2BDDCBC-BB9A-4374-B003-CEDB87523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19475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4494" name="Picture 1038" descr="BD10263_">
            <a:extLst>
              <a:ext uri="{FF2B5EF4-FFF2-40B4-BE49-F238E27FC236}">
                <a16:creationId xmlns:a16="http://schemas.microsoft.com/office/drawing/2014/main" id="{EF9A1273-626A-4108-9606-F401DCA88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4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4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4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4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04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4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04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4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4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>
            <a:extLst>
              <a:ext uri="{FF2B5EF4-FFF2-40B4-BE49-F238E27FC236}">
                <a16:creationId xmlns:a16="http://schemas.microsoft.com/office/drawing/2014/main" id="{D9CEB958-25B0-4308-B0A4-FF981FD14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3635" name="Picture 3" descr="BD04970_">
            <a:extLst>
              <a:ext uri="{FF2B5EF4-FFF2-40B4-BE49-F238E27FC236}">
                <a16:creationId xmlns:a16="http://schemas.microsoft.com/office/drawing/2014/main" id="{5C91C70E-065E-4255-8DE9-5EA77130C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3208338" cy="23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3636" name="Rectangle 4">
            <a:extLst>
              <a:ext uri="{FF2B5EF4-FFF2-40B4-BE49-F238E27FC236}">
                <a16:creationId xmlns:a16="http://schemas.microsoft.com/office/drawing/2014/main" id="{69121020-3426-4849-BC76-F579C2696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4800600"/>
            <a:ext cx="7924800" cy="1828800"/>
          </a:xfr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/>
          <a:lstStyle/>
          <a:p>
            <a:pPr marL="177800" indent="-4763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opperplate33bc" pitchFamily="34" charset="0"/>
                <a:cs typeface="Arial" panose="020B0604020202020204" pitchFamily="34" charset="0"/>
              </a:rPr>
              <a:t>Ends with Persecution scattering the church</a:t>
            </a:r>
          </a:p>
          <a:p>
            <a:pPr marL="177800" indent="-4763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Copperplate33bc" pitchFamily="34" charset="0"/>
              <a:cs typeface="Arial" panose="020B0604020202020204" pitchFamily="34" charset="0"/>
            </a:endParaRPr>
          </a:p>
          <a:p>
            <a:pPr marL="177800" indent="-4763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Copperplate33bc" pitchFamily="34" charset="0"/>
                <a:cs typeface="Arial" panose="020B0604020202020204" pitchFamily="34" charset="0"/>
              </a:rPr>
              <a:t>Jerusalem established as the Center of Evangelism</a:t>
            </a:r>
            <a:endParaRPr lang="en-US" altLang="en-US">
              <a:latin typeface="Copperplate33bc" pitchFamily="34" charset="0"/>
            </a:endParaRPr>
          </a:p>
        </p:txBody>
      </p:sp>
      <p:sp>
        <p:nvSpPr>
          <p:cNvPr id="453637" name="Rectangle 5">
            <a:extLst>
              <a:ext uri="{FF2B5EF4-FFF2-40B4-BE49-F238E27FC236}">
                <a16:creationId xmlns:a16="http://schemas.microsoft.com/office/drawing/2014/main" id="{0C203FDE-5E71-422A-93B3-4B579BE09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73437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chemeClr val="accent2"/>
                </a:solidFill>
                <a:latin typeface="Showcard Gothic" panose="04020904020102020604" pitchFamily="82" charset="0"/>
              </a:rPr>
              <a:t>The Seven Periods In Church History</a:t>
            </a:r>
          </a:p>
        </p:txBody>
      </p:sp>
      <p:sp>
        <p:nvSpPr>
          <p:cNvPr id="453638" name="Line 6">
            <a:extLst>
              <a:ext uri="{FF2B5EF4-FFF2-40B4-BE49-F238E27FC236}">
                <a16:creationId xmlns:a16="http://schemas.microsoft.com/office/drawing/2014/main" id="{1E37453B-6B88-4C58-AD3C-6AED03CA8F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1600200"/>
            <a:ext cx="5486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3639" name="Line 7">
            <a:extLst>
              <a:ext uri="{FF2B5EF4-FFF2-40B4-BE49-F238E27FC236}">
                <a16:creationId xmlns:a16="http://schemas.microsoft.com/office/drawing/2014/main" id="{C5546D22-A99A-42A3-A11D-8E315EB39B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667000"/>
            <a:ext cx="3200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3640" name="Text Box 8">
            <a:extLst>
              <a:ext uri="{FF2B5EF4-FFF2-40B4-BE49-F238E27FC236}">
                <a16:creationId xmlns:a16="http://schemas.microsoft.com/office/drawing/2014/main" id="{1D95BF91-0850-43FE-B084-4A657CFDE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676400"/>
            <a:ext cx="7239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en-US" sz="4000">
                <a:latin typeface="Copperplate33bc" pitchFamily="34" charset="0"/>
                <a:cs typeface="Arial" panose="020B0604020202020204" pitchFamily="34" charset="0"/>
              </a:rPr>
              <a:t>2) Period of Organization</a:t>
            </a:r>
          </a:p>
          <a:p>
            <a:pPr algn="ctr">
              <a:lnSpc>
                <a:spcPct val="70000"/>
              </a:lnSpc>
            </a:pPr>
            <a:r>
              <a:rPr lang="en-US" altLang="en-US" sz="4000">
                <a:latin typeface="Copperplate33bc" pitchFamily="34" charset="0"/>
                <a:cs typeface="Arial" panose="020B0604020202020204" pitchFamily="34" charset="0"/>
              </a:rPr>
              <a:t>A.D. 30 – 37</a:t>
            </a:r>
          </a:p>
        </p:txBody>
      </p:sp>
      <p:sp>
        <p:nvSpPr>
          <p:cNvPr id="453641" name="Text Box 9">
            <a:extLst>
              <a:ext uri="{FF2B5EF4-FFF2-40B4-BE49-F238E27FC236}">
                <a16:creationId xmlns:a16="http://schemas.microsoft.com/office/drawing/2014/main" id="{13E69D6B-FBC6-4FAB-838F-48381803F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994025"/>
            <a:ext cx="53340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en-US" sz="3300">
                <a:latin typeface="Copperplate33bc" pitchFamily="34" charset="0"/>
                <a:cs typeface="Arial" panose="020B0604020202020204" pitchFamily="34" charset="0"/>
              </a:rPr>
              <a:t>Covers Acts 2 through Acts 7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453642" name="Picture 10" descr="BD10263_">
            <a:extLst>
              <a:ext uri="{FF2B5EF4-FFF2-40B4-BE49-F238E27FC236}">
                <a16:creationId xmlns:a16="http://schemas.microsoft.com/office/drawing/2014/main" id="{C6D3A246-B16B-4825-9713-5AE5DA489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28956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3643" name="Picture 11" descr="BD10263_">
            <a:extLst>
              <a:ext uri="{FF2B5EF4-FFF2-40B4-BE49-F238E27FC236}">
                <a16:creationId xmlns:a16="http://schemas.microsoft.com/office/drawing/2014/main" id="{E84F4D07-B7D3-4DDF-863C-CD22283B7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244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3644" name="Picture 12" descr="BD10263_">
            <a:extLst>
              <a:ext uri="{FF2B5EF4-FFF2-40B4-BE49-F238E27FC236}">
                <a16:creationId xmlns:a16="http://schemas.microsoft.com/office/drawing/2014/main" id="{16B5E75E-0089-4AEE-B85C-5CE2EA455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3645" name="Text Box 13">
            <a:extLst>
              <a:ext uri="{FF2B5EF4-FFF2-40B4-BE49-F238E27FC236}">
                <a16:creationId xmlns:a16="http://schemas.microsoft.com/office/drawing/2014/main" id="{78F36329-E6A0-4594-9AC6-7AFB29A85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51275"/>
            <a:ext cx="53340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en-US" sz="3300">
                <a:latin typeface="Copperplate33bc" pitchFamily="34" charset="0"/>
                <a:cs typeface="Arial" panose="020B0604020202020204" pitchFamily="34" charset="0"/>
              </a:rPr>
              <a:t>Begins with Birth of the Church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453646" name="Picture 14" descr="BD10263_">
            <a:extLst>
              <a:ext uri="{FF2B5EF4-FFF2-40B4-BE49-F238E27FC236}">
                <a16:creationId xmlns:a16="http://schemas.microsoft.com/office/drawing/2014/main" id="{62A08B88-4D52-4841-8F36-EDFC0338A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3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3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3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3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3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3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3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3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3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3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3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3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6" grpId="0" build="p" autoUpdateAnimBg="0"/>
      <p:bldP spid="453641" grpId="0" build="p" autoUpdateAnimBg="0"/>
      <p:bldP spid="453645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>
            <a:extLst>
              <a:ext uri="{FF2B5EF4-FFF2-40B4-BE49-F238E27FC236}">
                <a16:creationId xmlns:a16="http://schemas.microsoft.com/office/drawing/2014/main" id="{BA8CFD63-9CF8-40AD-87F3-02FDBBE29D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343775" cy="914400"/>
          </a:xfrm>
        </p:spPr>
        <p:txBody>
          <a:bodyPr/>
          <a:lstStyle/>
          <a:p>
            <a:pPr algn="ctr"/>
            <a:r>
              <a:rPr lang="en-US" altLang="en-US" b="0">
                <a:latin typeface="Showcard Gothic" panose="04020904020102020604" pitchFamily="82" charset="0"/>
              </a:rPr>
              <a:t>Polycarp</a:t>
            </a:r>
            <a:endParaRPr lang="en-US" altLang="en-US" sz="4200" b="0">
              <a:solidFill>
                <a:srgbClr val="222222"/>
              </a:solidFill>
              <a:cs typeface="Arial" panose="020B0604020202020204" pitchFamily="34" charset="0"/>
            </a:endParaRPr>
          </a:p>
        </p:txBody>
      </p:sp>
      <p:sp>
        <p:nvSpPr>
          <p:cNvPr id="418819" name="Rectangle 3">
            <a:extLst>
              <a:ext uri="{FF2B5EF4-FFF2-40B4-BE49-F238E27FC236}">
                <a16:creationId xmlns:a16="http://schemas.microsoft.com/office/drawing/2014/main" id="{EEC14FB0-7F6D-4046-90B4-63F5FCB437A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524000"/>
            <a:ext cx="8505825" cy="4648200"/>
          </a:xfrm>
        </p:spPr>
        <p:txBody>
          <a:bodyPr/>
          <a:lstStyle/>
          <a:p>
            <a:pPr>
              <a:spcAft>
                <a:spcPct val="30000"/>
              </a:spcAft>
            </a:pPr>
            <a:r>
              <a:rPr lang="en-US" altLang="en-US" sz="2800">
                <a:solidFill>
                  <a:srgbClr val="222222"/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Polycarp – became a martyr for truth.</a:t>
            </a:r>
          </a:p>
          <a:p>
            <a:pPr>
              <a:spcAft>
                <a:spcPct val="30000"/>
              </a:spcAft>
            </a:pPr>
            <a:r>
              <a:rPr lang="en-US" altLang="en-US" sz="2800">
                <a:solidFill>
                  <a:srgbClr val="222222"/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His martyrdom is one of the most well documented events of antiquity. </a:t>
            </a:r>
          </a:p>
          <a:p>
            <a:pPr>
              <a:spcAft>
                <a:spcPct val="30000"/>
              </a:spcAft>
            </a:pPr>
            <a:r>
              <a:rPr lang="en-US" altLang="en-US" sz="2800">
                <a:solidFill>
                  <a:srgbClr val="222222"/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He was arrested on the charge of being a Christian. </a:t>
            </a:r>
          </a:p>
          <a:p>
            <a:pPr>
              <a:spcAft>
                <a:spcPct val="30000"/>
              </a:spcAft>
            </a:pPr>
            <a:r>
              <a:rPr lang="en-US" altLang="en-US" sz="2800">
                <a:solidFill>
                  <a:srgbClr val="222222"/>
                </a:solidFill>
                <a:latin typeface="Copperplate Gothic Bold" panose="020E0705020206020404" pitchFamily="34" charset="0"/>
                <a:cs typeface="Arial" panose="020B0604020202020204" pitchFamily="34" charset="0"/>
              </a:rPr>
              <a:t>Steadfast in his stand for Christ, Polycarp refused to compromise his beliefs, and thus, was burned alive at the stake.</a:t>
            </a:r>
            <a:endParaRPr lang="en-US" altLang="en-US" sz="2800">
              <a:solidFill>
                <a:srgbClr val="222222"/>
              </a:solidFill>
              <a:latin typeface="Copperplate Gothic Bold" panose="020E0705020206020404" pitchFamily="34" charset="0"/>
              <a:cs typeface="Times New Roman" panose="02020603050405020304" pitchFamily="18" charset="0"/>
            </a:endParaRPr>
          </a:p>
        </p:txBody>
      </p:sp>
      <p:sp>
        <p:nvSpPr>
          <p:cNvPr id="418820" name="Line 4">
            <a:extLst>
              <a:ext uri="{FF2B5EF4-FFF2-40B4-BE49-F238E27FC236}">
                <a16:creationId xmlns:a16="http://schemas.microsoft.com/office/drawing/2014/main" id="{9CACE48F-AE94-4617-B62A-20A400D2DD74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990600"/>
            <a:ext cx="6172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18821" name="Picture 5" descr="BD10263_">
            <a:extLst>
              <a:ext uri="{FF2B5EF4-FFF2-40B4-BE49-F238E27FC236}">
                <a16:creationId xmlns:a16="http://schemas.microsoft.com/office/drawing/2014/main" id="{7A526982-8622-4124-8C39-956511E33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6002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822" name="Picture 6" descr="BD10263_">
            <a:extLst>
              <a:ext uri="{FF2B5EF4-FFF2-40B4-BE49-F238E27FC236}">
                <a16:creationId xmlns:a16="http://schemas.microsoft.com/office/drawing/2014/main" id="{8B148991-B517-4467-A0C0-B7C1725A6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2860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823" name="Picture 7" descr="BD10263_">
            <a:extLst>
              <a:ext uri="{FF2B5EF4-FFF2-40B4-BE49-F238E27FC236}">
                <a16:creationId xmlns:a16="http://schemas.microsoft.com/office/drawing/2014/main" id="{3FAE6F80-FCA8-45F6-BB85-C8E1AA017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3528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824" name="Picture 8" descr="BD10263_">
            <a:extLst>
              <a:ext uri="{FF2B5EF4-FFF2-40B4-BE49-F238E27FC236}">
                <a16:creationId xmlns:a16="http://schemas.microsoft.com/office/drawing/2014/main" id="{B05EBD10-CC7C-4799-A5D4-FF297732C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4196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 build="p" bldLvl="2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>
            <a:extLst>
              <a:ext uri="{FF2B5EF4-FFF2-40B4-BE49-F238E27FC236}">
                <a16:creationId xmlns:a16="http://schemas.microsoft.com/office/drawing/2014/main" id="{DE77C53E-D42F-46A1-844C-7A0FA161B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343775" cy="914400"/>
          </a:xfrm>
        </p:spPr>
        <p:txBody>
          <a:bodyPr/>
          <a:lstStyle/>
          <a:p>
            <a:pPr algn="ctr"/>
            <a:r>
              <a:rPr lang="en-US" altLang="en-US" b="0">
                <a:latin typeface="Showcard Gothic" panose="04020904020102020604" pitchFamily="82" charset="0"/>
              </a:rPr>
              <a:t>Praxeas</a:t>
            </a:r>
            <a:endParaRPr lang="en-US" altLang="en-US" sz="4200" b="0">
              <a:solidFill>
                <a:srgbClr val="222222"/>
              </a:solidFill>
              <a:cs typeface="Arial" panose="020B0604020202020204" pitchFamily="34" charset="0"/>
            </a:endParaRPr>
          </a:p>
        </p:txBody>
      </p:sp>
      <p:sp>
        <p:nvSpPr>
          <p:cNvPr id="424963" name="Rectangle 3">
            <a:extLst>
              <a:ext uri="{FF2B5EF4-FFF2-40B4-BE49-F238E27FC236}">
                <a16:creationId xmlns:a16="http://schemas.microsoft.com/office/drawing/2014/main" id="{B6468323-BF91-432D-91A1-903E7CB298D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524000"/>
            <a:ext cx="8429625" cy="4876800"/>
          </a:xfrm>
        </p:spPr>
        <p:txBody>
          <a:bodyPr/>
          <a:lstStyle/>
          <a:p>
            <a:pPr marL="457200" indent="-40005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FontTx/>
              <a:buNone/>
              <a:tabLst>
                <a:tab pos="457200" algn="l"/>
              </a:tabLst>
            </a:pPr>
            <a:r>
              <a:rPr lang="en-US" altLang="en-US" sz="2800">
                <a:cs typeface="Arial" panose="020B0604020202020204" pitchFamily="34" charset="0"/>
              </a:rPr>
              <a:t>	</a:t>
            </a:r>
            <a:r>
              <a:rPr lang="en-US" altLang="en-US" sz="2400">
                <a:latin typeface="Copperplate Gothic Bold" panose="020E0705020206020404" pitchFamily="34" charset="0"/>
                <a:cs typeface="Arial" panose="020B0604020202020204" pitchFamily="34" charset="0"/>
              </a:rPr>
              <a:t>Praxeas was recorded in history mostly by Tertullian’s book titled "Against Praxeas"</a:t>
            </a:r>
          </a:p>
          <a:p>
            <a:pPr marL="457200" indent="-40005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FontTx/>
              <a:buNone/>
              <a:tabLst>
                <a:tab pos="457200" algn="l"/>
              </a:tabLst>
            </a:pPr>
            <a:r>
              <a:rPr lang="en-US" altLang="en-US" sz="2400">
                <a:latin typeface="Copperplate Gothic Bold" panose="020E0705020206020404" pitchFamily="34" charset="0"/>
                <a:cs typeface="Arial" panose="020B0604020202020204" pitchFamily="34" charset="0"/>
              </a:rPr>
              <a:t>	Tertullian, who is considered  the father of trinitarianism, was inflamed by Praxeas’ doctrine that the fullness of the Godhead dwelt in Christ</a:t>
            </a:r>
          </a:p>
          <a:p>
            <a:pPr marL="457200" indent="-40005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FontTx/>
              <a:buNone/>
              <a:tabLst>
                <a:tab pos="457200" algn="l"/>
              </a:tabLst>
            </a:pPr>
            <a:r>
              <a:rPr lang="en-US" altLang="en-US" sz="2400">
                <a:latin typeface="Copperplate Gothic Bold" panose="020E0705020206020404" pitchFamily="34" charset="0"/>
                <a:cs typeface="Arial" panose="020B0604020202020204" pitchFamily="34" charset="0"/>
              </a:rPr>
              <a:t>	Praxeas traveled to Rome and was well received (c. 190-98) by the pope Zephyrinus who was also a Oneness believer.</a:t>
            </a:r>
          </a:p>
          <a:p>
            <a:pPr marL="457200" indent="-40005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FontTx/>
              <a:buNone/>
              <a:tabLst>
                <a:tab pos="457200" algn="l"/>
              </a:tabLst>
            </a:pPr>
            <a:r>
              <a:rPr lang="en-US" altLang="en-US" sz="2400">
                <a:latin typeface="Copperplate Gothic Bold" panose="020E0705020206020404" pitchFamily="34" charset="0"/>
                <a:cs typeface="Arial" panose="020B0604020202020204" pitchFamily="34" charset="0"/>
              </a:rPr>
              <a:t>	He traveled to Carthage (c. 206-8) where he taught the doctrine of the dual nature of Christ.</a:t>
            </a:r>
            <a:endParaRPr lang="en-US" altLang="en-US" sz="2400" b="1">
              <a:latin typeface="Copperplate Gothic Bold" panose="020E0705020206020404" pitchFamily="34" charset="0"/>
              <a:cs typeface="Arial" panose="020B0604020202020204" pitchFamily="34" charset="0"/>
            </a:endParaRPr>
          </a:p>
          <a:p>
            <a:pPr marL="457200" indent="-40005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FontTx/>
              <a:buNone/>
              <a:tabLst>
                <a:tab pos="457200" algn="l"/>
              </a:tabLst>
            </a:pPr>
            <a:r>
              <a:rPr lang="en-US" altLang="en-US" sz="1400" u="sng">
                <a:solidFill>
                  <a:srgbClr val="800080"/>
                </a:solidFill>
                <a:cs typeface="Times New Roman" panose="02020603050405020304" pitchFamily="18" charset="0"/>
                <a:hlinkClick r:id="" action="ppaction://noaction"/>
              </a:rPr>
              <a:t>[1]</a:t>
            </a:r>
            <a:r>
              <a:rPr lang="en-US" altLang="en-US" sz="1400">
                <a:solidFill>
                  <a:srgbClr val="80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1400" i="1">
                <a:solidFill>
                  <a:srgbClr val="800000"/>
                </a:solidFill>
                <a:cs typeface="Times New Roman" panose="02020603050405020304" pitchFamily="18" charset="0"/>
              </a:rPr>
              <a:t>Praxeas – New Catholic Encyclopedia</a:t>
            </a:r>
            <a:endParaRPr lang="en-US" altLang="en-US" sz="2800">
              <a:solidFill>
                <a:srgbClr val="222222"/>
              </a:solidFill>
              <a:cs typeface="Arial" panose="020B0604020202020204" pitchFamily="34" charset="0"/>
            </a:endParaRPr>
          </a:p>
        </p:txBody>
      </p:sp>
      <p:sp>
        <p:nvSpPr>
          <p:cNvPr id="424964" name="Line 4">
            <a:extLst>
              <a:ext uri="{FF2B5EF4-FFF2-40B4-BE49-F238E27FC236}">
                <a16:creationId xmlns:a16="http://schemas.microsoft.com/office/drawing/2014/main" id="{EDAF785F-2A84-4A0B-A5F9-F3F3068C02A5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990600"/>
            <a:ext cx="6172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24965" name="Picture 5" descr="BD10263_">
            <a:extLst>
              <a:ext uri="{FF2B5EF4-FFF2-40B4-BE49-F238E27FC236}">
                <a16:creationId xmlns:a16="http://schemas.microsoft.com/office/drawing/2014/main" id="{AA68EB8E-DCA2-457F-9395-19C9A4B34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966" name="Picture 6" descr="BD10263_">
            <a:extLst>
              <a:ext uri="{FF2B5EF4-FFF2-40B4-BE49-F238E27FC236}">
                <a16:creationId xmlns:a16="http://schemas.microsoft.com/office/drawing/2014/main" id="{7640863B-6207-4EFE-936B-BE76A368C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967" name="Picture 7" descr="BD10263_">
            <a:extLst>
              <a:ext uri="{FF2B5EF4-FFF2-40B4-BE49-F238E27FC236}">
                <a16:creationId xmlns:a16="http://schemas.microsoft.com/office/drawing/2014/main" id="{EEE2F7D6-2F37-4D15-98D0-A51450E54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969" name="Picture 9" descr="BD10263_">
            <a:extLst>
              <a:ext uri="{FF2B5EF4-FFF2-40B4-BE49-F238E27FC236}">
                <a16:creationId xmlns:a16="http://schemas.microsoft.com/office/drawing/2014/main" id="{35849C19-8F56-4542-A6B1-AC7344690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3" grpId="0" build="p" bldLvl="2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>
            <a:extLst>
              <a:ext uri="{FF2B5EF4-FFF2-40B4-BE49-F238E27FC236}">
                <a16:creationId xmlns:a16="http://schemas.microsoft.com/office/drawing/2014/main" id="{9A92CCAA-E841-439F-B129-374B8EE4BE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343775" cy="914400"/>
          </a:xfrm>
        </p:spPr>
        <p:txBody>
          <a:bodyPr/>
          <a:lstStyle/>
          <a:p>
            <a:pPr algn="ctr"/>
            <a:r>
              <a:rPr lang="en-US" altLang="en-US" b="0">
                <a:latin typeface="Showcard Gothic" panose="04020904020102020604" pitchFamily="82" charset="0"/>
              </a:rPr>
              <a:t>Noetus</a:t>
            </a:r>
            <a:endParaRPr lang="en-US" altLang="en-US" sz="4200" b="0">
              <a:solidFill>
                <a:srgbClr val="222222"/>
              </a:solidFill>
              <a:cs typeface="Arial" panose="020B0604020202020204" pitchFamily="34" charset="0"/>
            </a:endParaRPr>
          </a:p>
        </p:txBody>
      </p:sp>
      <p:sp>
        <p:nvSpPr>
          <p:cNvPr id="422915" name="Rectangle 3">
            <a:extLst>
              <a:ext uri="{FF2B5EF4-FFF2-40B4-BE49-F238E27FC236}">
                <a16:creationId xmlns:a16="http://schemas.microsoft.com/office/drawing/2014/main" id="{5B89C0E6-FFD5-43C8-9812-EAC2DCD8E0E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524000"/>
            <a:ext cx="8505825" cy="5105400"/>
          </a:xfrm>
        </p:spPr>
        <p:txBody>
          <a:bodyPr/>
          <a:lstStyle/>
          <a:p>
            <a:pPr marL="514350" indent="-45085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800">
                <a:solidFill>
                  <a:srgbClr val="222222"/>
                </a:solidFill>
                <a:latin typeface="Copperplate Gothic Bold" panose="020E0705020206020404" pitchFamily="34" charset="0"/>
                <a:cs typeface="Times New Roman" panose="02020603050405020304" pitchFamily="18" charset="0"/>
              </a:rPr>
              <a:t>Noetus was the presbyter of the church of Smyrna AD 230.</a:t>
            </a:r>
          </a:p>
          <a:p>
            <a:pPr marL="514350" indent="-45085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800">
                <a:latin typeface="Copperplate Gothic Bold" panose="020E0705020206020404" pitchFamily="34" charset="0"/>
                <a:cs typeface="Arial" panose="020B0604020202020204" pitchFamily="34" charset="0"/>
              </a:rPr>
              <a:t>His views on the godhead, which led to excommunication, are known chiefly through the writings of Hippolytus.</a:t>
            </a:r>
            <a:endParaRPr lang="en-US" altLang="en-US" sz="2800">
              <a:solidFill>
                <a:srgbClr val="800000"/>
              </a:solidFill>
              <a:latin typeface="Copperplate Gothic Bold" panose="020E0705020206020404" pitchFamily="34" charset="0"/>
              <a:cs typeface="Times New Roman" panose="02020603050405020304" pitchFamily="18" charset="0"/>
            </a:endParaRPr>
          </a:p>
          <a:p>
            <a:pPr marL="514350" indent="-450850" algn="just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800">
                <a:latin typeface="Copperplate Gothic Bold" panose="020E0705020206020404" pitchFamily="34" charset="0"/>
                <a:cs typeface="Arial" panose="020B0604020202020204" pitchFamily="34" charset="0"/>
              </a:rPr>
              <a:t>He believed that God was “manisfest” in the flesh, and that Christ…</a:t>
            </a:r>
            <a:endParaRPr lang="en-US" altLang="en-US" sz="2800">
              <a:solidFill>
                <a:srgbClr val="800000"/>
              </a:solidFill>
              <a:latin typeface="Copperplate Gothic Bold" panose="020E0705020206020404" pitchFamily="34" charset="0"/>
              <a:cs typeface="Times New Roman" panose="02020603050405020304" pitchFamily="18" charset="0"/>
            </a:endParaRPr>
          </a:p>
          <a:p>
            <a:pPr marL="514350" indent="-45085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2800" i="1">
                <a:solidFill>
                  <a:srgbClr val="222222"/>
                </a:solidFill>
                <a:latin typeface="Copperplate Gothic Bold" panose="020E0705020206020404" pitchFamily="34" charset="0"/>
                <a:cs typeface="Times New Roman" panose="02020603050405020304" pitchFamily="18" charset="0"/>
              </a:rPr>
              <a:t>“Who is the image of the invisible God , the firstborn of every creature: For it pleased the Father that in him should all fulness dwell,”</a:t>
            </a:r>
            <a:r>
              <a:rPr lang="en-US" altLang="en-US" sz="280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br>
              <a:rPr lang="en-US" altLang="en-US" sz="2800">
                <a:solidFill>
                  <a:srgbClr val="222222"/>
                </a:solidFill>
                <a:cs typeface="Times New Roman" panose="02020603050405020304" pitchFamily="18" charset="0"/>
              </a:rPr>
            </a:br>
            <a:r>
              <a:rPr lang="en-US" altLang="en-US" sz="1400" u="sng">
                <a:solidFill>
                  <a:srgbClr val="800080"/>
                </a:solidFill>
                <a:cs typeface="Times New Roman" panose="02020603050405020304" pitchFamily="18" charset="0"/>
                <a:hlinkClick r:id="" action="ppaction://noaction"/>
              </a:rPr>
              <a:t>[1]</a:t>
            </a:r>
            <a:r>
              <a:rPr lang="en-US" altLang="en-US" sz="140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400" i="1">
                <a:solidFill>
                  <a:srgbClr val="800000"/>
                </a:solidFill>
                <a:cs typeface="Times New Roman" panose="02020603050405020304" pitchFamily="18" charset="0"/>
              </a:rPr>
              <a:t>Encyclopedia Britannica - Volume V19, Page 732 of the 1911 edition</a:t>
            </a:r>
            <a:r>
              <a:rPr lang="en-US" altLang="en-US" sz="2800">
                <a:solidFill>
                  <a:srgbClr val="222222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422916" name="Line 4">
            <a:extLst>
              <a:ext uri="{FF2B5EF4-FFF2-40B4-BE49-F238E27FC236}">
                <a16:creationId xmlns:a16="http://schemas.microsoft.com/office/drawing/2014/main" id="{41977A2E-49AA-4310-B1DD-8628651DFCF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990600"/>
            <a:ext cx="6172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22917" name="Picture 5" descr="BD10263_">
            <a:extLst>
              <a:ext uri="{FF2B5EF4-FFF2-40B4-BE49-F238E27FC236}">
                <a16:creationId xmlns:a16="http://schemas.microsoft.com/office/drawing/2014/main" id="{A537BE24-6200-4775-8179-8BCF04C99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6002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918" name="Picture 6" descr="BD10263_">
            <a:extLst>
              <a:ext uri="{FF2B5EF4-FFF2-40B4-BE49-F238E27FC236}">
                <a16:creationId xmlns:a16="http://schemas.microsoft.com/office/drawing/2014/main" id="{D8FC9704-6397-4C8C-A283-B0DC8F763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800475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919" name="Picture 7" descr="BD10263_">
            <a:extLst>
              <a:ext uri="{FF2B5EF4-FFF2-40B4-BE49-F238E27FC236}">
                <a16:creationId xmlns:a16="http://schemas.microsoft.com/office/drawing/2014/main" id="{0380DB85-4444-4228-9EFF-4C74B5270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5146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920" name="Picture 8" descr="BD10263_">
            <a:extLst>
              <a:ext uri="{FF2B5EF4-FFF2-40B4-BE49-F238E27FC236}">
                <a16:creationId xmlns:a16="http://schemas.microsoft.com/office/drawing/2014/main" id="{69B3EEA7-53E4-4F0A-A011-5A6268AA1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4714875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5" grpId="0" build="p" bldLvl="2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1026">
            <a:extLst>
              <a:ext uri="{FF2B5EF4-FFF2-40B4-BE49-F238E27FC236}">
                <a16:creationId xmlns:a16="http://schemas.microsoft.com/office/drawing/2014/main" id="{6EEDF155-DE09-4644-BA9D-1767BFCF3B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343775" cy="914400"/>
          </a:xfrm>
        </p:spPr>
        <p:txBody>
          <a:bodyPr/>
          <a:lstStyle/>
          <a:p>
            <a:pPr algn="ctr"/>
            <a:r>
              <a:rPr lang="en-US" altLang="en-US" b="0">
                <a:latin typeface="Showcard Gothic" panose="04020904020102020604" pitchFamily="82" charset="0"/>
              </a:rPr>
              <a:t>Sabellius</a:t>
            </a:r>
            <a:endParaRPr lang="en-US" altLang="en-US" sz="4200" b="0">
              <a:solidFill>
                <a:srgbClr val="222222"/>
              </a:solidFill>
              <a:cs typeface="Arial" panose="020B0604020202020204" pitchFamily="34" charset="0"/>
            </a:endParaRPr>
          </a:p>
        </p:txBody>
      </p:sp>
      <p:sp>
        <p:nvSpPr>
          <p:cNvPr id="427011" name="Rectangle 1027">
            <a:extLst>
              <a:ext uri="{FF2B5EF4-FFF2-40B4-BE49-F238E27FC236}">
                <a16:creationId xmlns:a16="http://schemas.microsoft.com/office/drawing/2014/main" id="{B7B0B200-F780-414C-A957-B89CF7FF4E7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371600"/>
            <a:ext cx="8429625" cy="5105400"/>
          </a:xfrm>
        </p:spPr>
        <p:txBody>
          <a:bodyPr/>
          <a:lstStyle/>
          <a:p>
            <a:pPr marL="457200" indent="-40005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FontTx/>
              <a:buNone/>
              <a:tabLst>
                <a:tab pos="457200" algn="l"/>
              </a:tabLst>
            </a:pPr>
            <a:r>
              <a:rPr lang="en-US" altLang="en-US" sz="2800">
                <a:cs typeface="Arial" panose="020B0604020202020204" pitchFamily="34" charset="0"/>
              </a:rPr>
              <a:t>	</a:t>
            </a:r>
            <a:r>
              <a:rPr lang="en-US" altLang="en-US" sz="2800">
                <a:latin typeface="Copperplate Gothic Bold" panose="020E0705020206020404" pitchFamily="34" charset="0"/>
                <a:cs typeface="Arial" panose="020B0604020202020204" pitchFamily="34" charset="0"/>
              </a:rPr>
              <a:t>Sabellius was perhaps the most accepted Modalists of the times.</a:t>
            </a:r>
          </a:p>
          <a:p>
            <a:pPr marL="457200" indent="-40005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FontTx/>
              <a:buNone/>
              <a:tabLst>
                <a:tab pos="457200" algn="l"/>
              </a:tabLst>
            </a:pPr>
            <a:r>
              <a:rPr lang="en-US" altLang="en-US" sz="2800">
                <a:latin typeface="Copperplate Gothic Bold" panose="020E0705020206020404" pitchFamily="34" charset="0"/>
                <a:cs typeface="Arial" panose="020B0604020202020204" pitchFamily="34" charset="0"/>
              </a:rPr>
              <a:t>	He could expertly articulate the dual nature of Christ</a:t>
            </a:r>
            <a:r>
              <a:rPr lang="en-US" altLang="en-US" sz="2800" b="1">
                <a:latin typeface="Copperplate Gothic Bold" panose="020E07050202060204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0005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FontTx/>
              <a:buNone/>
              <a:tabLst>
                <a:tab pos="457200" algn="l"/>
              </a:tabLst>
            </a:pPr>
            <a:r>
              <a:rPr lang="en-US" altLang="en-US" sz="2800">
                <a:latin typeface="Copperplate Gothic Bold" panose="020E0705020206020404" pitchFamily="34" charset="0"/>
                <a:cs typeface="Arial" panose="020B0604020202020204" pitchFamily="34" charset="0"/>
              </a:rPr>
              <a:t>	In 228 A.D.</a:t>
            </a:r>
            <a:r>
              <a:rPr lang="en-US" altLang="en-US" sz="2800" b="1">
                <a:latin typeface="Copperplate Gothic Bold" panose="020E07050202060204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>
                <a:latin typeface="Copperplate Gothic Bold" panose="020E0705020206020404" pitchFamily="34" charset="0"/>
                <a:cs typeface="Arial" panose="020B0604020202020204" pitchFamily="34" charset="0"/>
              </a:rPr>
              <a:t>Hippolytus</a:t>
            </a:r>
            <a:r>
              <a:rPr lang="en-US" altLang="en-US" sz="2800" b="1">
                <a:latin typeface="Copperplate Gothic Bold" panose="020E07050202060204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>
                <a:latin typeface="Copperplate Gothic Bold" panose="020E0705020206020404" pitchFamily="34" charset="0"/>
                <a:cs typeface="Arial" panose="020B0604020202020204" pitchFamily="34" charset="0"/>
              </a:rPr>
              <a:t>had a contention with Sabellius over the subject of Christ’s dual nature.</a:t>
            </a:r>
          </a:p>
          <a:p>
            <a:pPr marL="457200" indent="-40005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FontTx/>
              <a:buNone/>
              <a:tabLst>
                <a:tab pos="457200" algn="l"/>
              </a:tabLst>
            </a:pPr>
            <a:r>
              <a:rPr lang="en-US" altLang="en-US" sz="2800">
                <a:latin typeface="Copperplate Gothic Bold" panose="020E0705020206020404" pitchFamily="34" charset="0"/>
                <a:cs typeface="Arial" panose="020B0604020202020204" pitchFamily="34" charset="0"/>
              </a:rPr>
              <a:t>	Hippolytus carried his opposition to a published argument and this is where we receive much of our information at to what Sabellius really taught</a:t>
            </a:r>
            <a:r>
              <a:rPr lang="en-US" altLang="en-US" sz="2800">
                <a:cs typeface="Arial" panose="020B0604020202020204" pitchFamily="34" charset="0"/>
              </a:rPr>
              <a:t>. </a:t>
            </a:r>
            <a:endParaRPr lang="en-US" altLang="en-US" sz="2800">
              <a:solidFill>
                <a:srgbClr val="800000"/>
              </a:solidFill>
              <a:cs typeface="Times New Roman" panose="02020603050405020304" pitchFamily="18" charset="0"/>
            </a:endParaRPr>
          </a:p>
          <a:p>
            <a:pPr marL="457200" indent="-400050" algn="just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FontTx/>
              <a:buNone/>
              <a:tabLst>
                <a:tab pos="457200" algn="l"/>
              </a:tabLst>
            </a:pPr>
            <a:r>
              <a:rPr lang="en-US" altLang="en-US" sz="1400" u="sng">
                <a:solidFill>
                  <a:srgbClr val="800080"/>
                </a:solidFill>
                <a:cs typeface="Times New Roman" panose="02020603050405020304" pitchFamily="18" charset="0"/>
                <a:hlinkClick r:id="" action="ppaction://noaction"/>
              </a:rPr>
              <a:t>[1]</a:t>
            </a:r>
            <a:r>
              <a:rPr lang="en-US" altLang="en-US" sz="140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400" i="1">
                <a:solidFill>
                  <a:srgbClr val="800000"/>
                </a:solidFill>
                <a:cs typeface="Times New Roman" panose="02020603050405020304" pitchFamily="18" charset="0"/>
              </a:rPr>
              <a:t>Elwells Evangelical Dictionary of Theology</a:t>
            </a:r>
            <a:r>
              <a:rPr lang="en-US" altLang="en-US" sz="1400">
                <a:solidFill>
                  <a:srgbClr val="800000"/>
                </a:solidFill>
                <a:cs typeface="Times New Roman" panose="02020603050405020304" pitchFamily="18" charset="0"/>
              </a:rPr>
              <a:t> p.727</a:t>
            </a:r>
            <a:endParaRPr lang="en-US" altLang="en-US" sz="2800">
              <a:solidFill>
                <a:srgbClr val="222222"/>
              </a:solidFill>
              <a:cs typeface="Arial" panose="020B0604020202020204" pitchFamily="34" charset="0"/>
            </a:endParaRPr>
          </a:p>
        </p:txBody>
      </p:sp>
      <p:sp>
        <p:nvSpPr>
          <p:cNvPr id="427012" name="Line 1028">
            <a:extLst>
              <a:ext uri="{FF2B5EF4-FFF2-40B4-BE49-F238E27FC236}">
                <a16:creationId xmlns:a16="http://schemas.microsoft.com/office/drawing/2014/main" id="{36A55FAC-B649-4CFB-B05F-7FB99C2C0E5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990600"/>
            <a:ext cx="6172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27013" name="Picture 1029" descr="BD10263_">
            <a:extLst>
              <a:ext uri="{FF2B5EF4-FFF2-40B4-BE49-F238E27FC236}">
                <a16:creationId xmlns:a16="http://schemas.microsoft.com/office/drawing/2014/main" id="{BDC4C5E9-BA88-48B3-B460-B0E029A6A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014" name="Picture 1030" descr="BD10263_">
            <a:extLst>
              <a:ext uri="{FF2B5EF4-FFF2-40B4-BE49-F238E27FC236}">
                <a16:creationId xmlns:a16="http://schemas.microsoft.com/office/drawing/2014/main" id="{1773CE11-7C0E-43D4-9FFE-8559B4AC4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2766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015" name="Picture 1031" descr="BD10263_">
            <a:extLst>
              <a:ext uri="{FF2B5EF4-FFF2-40B4-BE49-F238E27FC236}">
                <a16:creationId xmlns:a16="http://schemas.microsoft.com/office/drawing/2014/main" id="{2A704E5A-EBDE-478D-B931-3A8A4CE40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016" name="Picture 1032" descr="BD10263_">
            <a:extLst>
              <a:ext uri="{FF2B5EF4-FFF2-40B4-BE49-F238E27FC236}">
                <a16:creationId xmlns:a16="http://schemas.microsoft.com/office/drawing/2014/main" id="{A063DAFE-32BF-41C9-B9F2-510AD79EB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958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1" grpId="0" build="p" bldLvl="2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>
            <a:extLst>
              <a:ext uri="{FF2B5EF4-FFF2-40B4-BE49-F238E27FC236}">
                <a16:creationId xmlns:a16="http://schemas.microsoft.com/office/drawing/2014/main" id="{31C2620C-BD06-441C-98B5-F765A37C06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343775" cy="914400"/>
          </a:xfrm>
        </p:spPr>
        <p:txBody>
          <a:bodyPr/>
          <a:lstStyle/>
          <a:p>
            <a:pPr algn="ctr"/>
            <a:r>
              <a:rPr lang="en-US" altLang="en-US" b="0">
                <a:latin typeface="Showcard Gothic" panose="04020904020102020604" pitchFamily="82" charset="0"/>
              </a:rPr>
              <a:t>Rise of The Catholic Church</a:t>
            </a:r>
            <a:endParaRPr lang="en-US" altLang="en-US" sz="4200" b="0">
              <a:solidFill>
                <a:srgbClr val="222222"/>
              </a:solidFill>
              <a:cs typeface="Arial" panose="020B0604020202020204" pitchFamily="34" charset="0"/>
            </a:endParaRPr>
          </a:p>
        </p:txBody>
      </p:sp>
      <p:sp>
        <p:nvSpPr>
          <p:cNvPr id="486403" name="Rectangle 3">
            <a:extLst>
              <a:ext uri="{FF2B5EF4-FFF2-40B4-BE49-F238E27FC236}">
                <a16:creationId xmlns:a16="http://schemas.microsoft.com/office/drawing/2014/main" id="{3E0BA76B-6ED1-442A-842E-9C0B742CAE8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600200"/>
            <a:ext cx="8429625" cy="4876800"/>
          </a:xfrm>
        </p:spPr>
        <p:txBody>
          <a:bodyPr/>
          <a:lstStyle/>
          <a:p>
            <a:pPr marL="457200" indent="-40005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tabLst>
                <a:tab pos="457200" algn="l"/>
              </a:tabLst>
            </a:pPr>
            <a:r>
              <a:rPr lang="en-US" altLang="en-US" sz="2800">
                <a:latin typeface="Copperplate Gothic Bold" panose="020E0705020206020404" pitchFamily="34" charset="0"/>
                <a:cs typeface="Arial" panose="020B0604020202020204" pitchFamily="34" charset="0"/>
              </a:rPr>
              <a:t>The Roman Empire – world power</a:t>
            </a:r>
          </a:p>
          <a:p>
            <a:pPr marL="457200" indent="-40005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tabLst>
                <a:tab pos="457200" algn="l"/>
              </a:tabLst>
            </a:pPr>
            <a:r>
              <a:rPr lang="en-US" altLang="en-US" sz="2800">
                <a:latin typeface="Copperplate Gothic Bold" panose="020E0705020206020404" pitchFamily="34" charset="0"/>
                <a:cs typeface="Arial" panose="020B0604020202020204" pitchFamily="34" charset="0"/>
              </a:rPr>
              <a:t>Rapid spread of Christianity filled Caesar's household and senate</a:t>
            </a:r>
          </a:p>
          <a:p>
            <a:pPr marL="457200" indent="-40005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tabLst>
                <a:tab pos="457200" algn="l"/>
              </a:tabLst>
            </a:pPr>
            <a:r>
              <a:rPr lang="en-US" altLang="en-US" sz="2800">
                <a:latin typeface="Copperplate Gothic Bold" panose="020E0705020206020404" pitchFamily="34" charset="0"/>
                <a:cs typeface="Arial" panose="020B0604020202020204" pitchFamily="34" charset="0"/>
              </a:rPr>
              <a:t>Secular influence introduced into the church</a:t>
            </a:r>
            <a:endParaRPr lang="en-US" altLang="en-US" sz="2800" b="1">
              <a:latin typeface="Copperplate Gothic Bold" panose="020E0705020206020404" pitchFamily="34" charset="0"/>
              <a:cs typeface="Arial" panose="020B0604020202020204" pitchFamily="34" charset="0"/>
            </a:endParaRPr>
          </a:p>
          <a:p>
            <a:pPr marL="457200" indent="-40005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tabLst>
                <a:tab pos="457200" algn="l"/>
              </a:tabLst>
            </a:pPr>
            <a:r>
              <a:rPr lang="en-US" altLang="en-US" sz="2800">
                <a:latin typeface="Copperplate Gothic Bold" panose="020E0705020206020404" pitchFamily="34" charset="0"/>
                <a:cs typeface="Arial" panose="020B0604020202020204" pitchFamily="34" charset="0"/>
              </a:rPr>
              <a:t>The conversion of Emperor Constantine</a:t>
            </a:r>
          </a:p>
          <a:p>
            <a:pPr marL="457200" indent="-40005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tabLst>
                <a:tab pos="457200" algn="l"/>
              </a:tabLst>
            </a:pPr>
            <a:r>
              <a:rPr lang="en-US" altLang="en-US" sz="2800">
                <a:latin typeface="Copperplate Gothic Bold" panose="020E0705020206020404" pitchFamily="34" charset="0"/>
                <a:cs typeface="Arial" panose="020B0604020202020204" pitchFamily="34" charset="0"/>
              </a:rPr>
              <a:t>Constantine’s edict of a.d. 313</a:t>
            </a:r>
          </a:p>
          <a:p>
            <a:pPr marL="457200" indent="-40005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tabLst>
                <a:tab pos="457200" algn="l"/>
              </a:tabLst>
            </a:pPr>
            <a:r>
              <a:rPr lang="en-US" altLang="en-US" sz="2800" b="1">
                <a:latin typeface="Copperplate Gothic Bold" panose="020E0705020206020404" pitchFamily="34" charset="0"/>
                <a:cs typeface="Times New Roman" panose="02020603050405020304" pitchFamily="18" charset="0"/>
              </a:rPr>
              <a:t>Made Christianity the religion of the court</a:t>
            </a:r>
          </a:p>
        </p:txBody>
      </p:sp>
      <p:sp>
        <p:nvSpPr>
          <p:cNvPr id="486404" name="Line 4">
            <a:extLst>
              <a:ext uri="{FF2B5EF4-FFF2-40B4-BE49-F238E27FC236}">
                <a16:creationId xmlns:a16="http://schemas.microsoft.com/office/drawing/2014/main" id="{EF0811D5-B477-478A-9CE6-F15E0A06538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990600"/>
            <a:ext cx="6172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86405" name="Picture 5" descr="BD10263_">
            <a:extLst>
              <a:ext uri="{FF2B5EF4-FFF2-40B4-BE49-F238E27FC236}">
                <a16:creationId xmlns:a16="http://schemas.microsoft.com/office/drawing/2014/main" id="{53023ADF-30C4-461C-A878-7BBC922B6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6406" name="Picture 6" descr="BD10263_">
            <a:extLst>
              <a:ext uri="{FF2B5EF4-FFF2-40B4-BE49-F238E27FC236}">
                <a16:creationId xmlns:a16="http://schemas.microsoft.com/office/drawing/2014/main" id="{A1225E10-7457-4040-A2A0-C7E226077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0480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6407" name="Picture 7" descr="BD10263_">
            <a:extLst>
              <a:ext uri="{FF2B5EF4-FFF2-40B4-BE49-F238E27FC236}">
                <a16:creationId xmlns:a16="http://schemas.microsoft.com/office/drawing/2014/main" id="{BD13E6BF-DCB5-4A66-885C-66F3F6702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6408" name="Picture 8" descr="BD10263_">
            <a:extLst>
              <a:ext uri="{FF2B5EF4-FFF2-40B4-BE49-F238E27FC236}">
                <a16:creationId xmlns:a16="http://schemas.microsoft.com/office/drawing/2014/main" id="{6C49F4E0-E04B-48BC-AB66-0A0A2CF6F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6409" name="Picture 9" descr="BD10263_">
            <a:extLst>
              <a:ext uri="{FF2B5EF4-FFF2-40B4-BE49-F238E27FC236}">
                <a16:creationId xmlns:a16="http://schemas.microsoft.com/office/drawing/2014/main" id="{7C341AAD-F7E1-425E-9795-C9820B6F1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102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6410" name="Picture 10" descr="BD10263_">
            <a:extLst>
              <a:ext uri="{FF2B5EF4-FFF2-40B4-BE49-F238E27FC236}">
                <a16:creationId xmlns:a16="http://schemas.microsoft.com/office/drawing/2014/main" id="{D092C22D-9F4F-4AFC-A1A6-48C3B8034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768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6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6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6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6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6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6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6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6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6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6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6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6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3" grpId="0" build="p" bldLvl="2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>
            <a:extLst>
              <a:ext uri="{FF2B5EF4-FFF2-40B4-BE49-F238E27FC236}">
                <a16:creationId xmlns:a16="http://schemas.microsoft.com/office/drawing/2014/main" id="{FB153A62-622E-4DD0-BDD4-C34333B935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343775" cy="914400"/>
          </a:xfrm>
        </p:spPr>
        <p:txBody>
          <a:bodyPr/>
          <a:lstStyle/>
          <a:p>
            <a:pPr algn="ctr"/>
            <a:r>
              <a:rPr lang="en-US" altLang="en-US" b="0">
                <a:latin typeface="Showcard Gothic" panose="04020904020102020604" pitchFamily="82" charset="0"/>
              </a:rPr>
              <a:t>Rise of The Catholic Church</a:t>
            </a:r>
            <a:endParaRPr lang="en-US" altLang="en-US" sz="4200" b="0">
              <a:solidFill>
                <a:srgbClr val="222222"/>
              </a:solidFill>
              <a:cs typeface="Arial" panose="020B0604020202020204" pitchFamily="34" charset="0"/>
            </a:endParaRPr>
          </a:p>
        </p:txBody>
      </p:sp>
      <p:sp>
        <p:nvSpPr>
          <p:cNvPr id="488451" name="Rectangle 3">
            <a:extLst>
              <a:ext uri="{FF2B5EF4-FFF2-40B4-BE49-F238E27FC236}">
                <a16:creationId xmlns:a16="http://schemas.microsoft.com/office/drawing/2014/main" id="{9C6D1784-A977-48C8-94A5-2EC8912BECC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600200"/>
            <a:ext cx="8429625" cy="4876800"/>
          </a:xfrm>
        </p:spPr>
        <p:txBody>
          <a:bodyPr/>
          <a:lstStyle/>
          <a:p>
            <a:pPr marL="457200" indent="-400050">
              <a:lnSpc>
                <a:spcPct val="80000"/>
              </a:lnSpc>
              <a:spcBef>
                <a:spcPct val="0"/>
              </a:spcBef>
              <a:spcAft>
                <a:spcPct val="30000"/>
              </a:spcAft>
              <a:tabLst>
                <a:tab pos="457200" algn="l"/>
              </a:tabLst>
            </a:pPr>
            <a:r>
              <a:rPr lang="en-US" altLang="en-US" sz="2800">
                <a:latin typeface="Copperplate Gothic Bold" panose="020E0705020206020404" pitchFamily="34" charset="0"/>
                <a:cs typeface="Arial" panose="020B0604020202020204" pitchFamily="34" charset="0"/>
              </a:rPr>
              <a:t>Apostolic Church was founded as an evangelism institution</a:t>
            </a:r>
          </a:p>
          <a:p>
            <a:pPr marL="457200" indent="-400050">
              <a:lnSpc>
                <a:spcPct val="80000"/>
              </a:lnSpc>
              <a:spcBef>
                <a:spcPct val="0"/>
              </a:spcBef>
              <a:spcAft>
                <a:spcPct val="30000"/>
              </a:spcAft>
              <a:tabLst>
                <a:tab pos="457200" algn="l"/>
              </a:tabLst>
            </a:pPr>
            <a:r>
              <a:rPr lang="en-US" altLang="en-US" sz="2800">
                <a:latin typeface="Copperplate Gothic Bold" panose="020E0705020206020404" pitchFamily="34" charset="0"/>
                <a:cs typeface="Arial" panose="020B0604020202020204" pitchFamily="34" charset="0"/>
              </a:rPr>
              <a:t>The Catholic Church veered from apostolic format and evolved into a form of governmental authority</a:t>
            </a:r>
          </a:p>
          <a:p>
            <a:pPr marL="457200" indent="-400050">
              <a:lnSpc>
                <a:spcPct val="80000"/>
              </a:lnSpc>
              <a:spcBef>
                <a:spcPct val="0"/>
              </a:spcBef>
              <a:spcAft>
                <a:spcPct val="30000"/>
              </a:spcAft>
              <a:tabLst>
                <a:tab pos="457200" algn="l"/>
              </a:tabLst>
            </a:pPr>
            <a:r>
              <a:rPr lang="en-US" altLang="en-US" sz="2800">
                <a:latin typeface="Copperplate Gothic Bold" panose="020E0705020206020404" pitchFamily="34" charset="0"/>
                <a:cs typeface="Arial" panose="020B0604020202020204" pitchFamily="34" charset="0"/>
              </a:rPr>
              <a:t>Became a political world; a vast autocratic organization</a:t>
            </a:r>
            <a:endParaRPr lang="en-US" altLang="en-US" sz="2800" b="1">
              <a:latin typeface="Copperplate Gothic Bold" panose="020E0705020206020404" pitchFamily="34" charset="0"/>
              <a:cs typeface="Arial" panose="020B0604020202020204" pitchFamily="34" charset="0"/>
            </a:endParaRPr>
          </a:p>
          <a:p>
            <a:pPr marL="457200" indent="-400050">
              <a:lnSpc>
                <a:spcPct val="80000"/>
              </a:lnSpc>
              <a:spcBef>
                <a:spcPct val="0"/>
              </a:spcBef>
              <a:spcAft>
                <a:spcPct val="30000"/>
              </a:spcAft>
              <a:tabLst>
                <a:tab pos="457200" algn="l"/>
              </a:tabLst>
            </a:pPr>
            <a:r>
              <a:rPr lang="en-US" altLang="en-US" sz="2800">
                <a:latin typeface="Copperplate Gothic Bold" panose="020E0705020206020404" pitchFamily="34" charset="0"/>
                <a:cs typeface="Arial" panose="020B0604020202020204" pitchFamily="34" charset="0"/>
              </a:rPr>
              <a:t>Bishop of Rome became a “Pope”</a:t>
            </a:r>
          </a:p>
          <a:p>
            <a:pPr marL="457200" indent="-400050">
              <a:lnSpc>
                <a:spcPct val="80000"/>
              </a:lnSpc>
              <a:spcBef>
                <a:spcPct val="0"/>
              </a:spcBef>
              <a:spcAft>
                <a:spcPct val="30000"/>
              </a:spcAft>
              <a:tabLst>
                <a:tab pos="457200" algn="l"/>
              </a:tabLst>
            </a:pPr>
            <a:r>
              <a:rPr lang="en-US" altLang="en-US" sz="2800">
                <a:latin typeface="Copperplate Gothic Bold" panose="020E0705020206020404" pitchFamily="34" charset="0"/>
                <a:cs typeface="Arial" panose="020B0604020202020204" pitchFamily="34" charset="0"/>
              </a:rPr>
              <a:t>The church did not conquer Rome – Rome conquered the church</a:t>
            </a:r>
          </a:p>
          <a:p>
            <a:pPr marL="457200" indent="-400050">
              <a:lnSpc>
                <a:spcPct val="80000"/>
              </a:lnSpc>
              <a:spcBef>
                <a:spcPct val="0"/>
              </a:spcBef>
              <a:spcAft>
                <a:spcPct val="30000"/>
              </a:spcAft>
              <a:tabLst>
                <a:tab pos="457200" algn="l"/>
              </a:tabLst>
            </a:pPr>
            <a:r>
              <a:rPr lang="en-US" altLang="en-US" sz="2800" b="1">
                <a:latin typeface="Copperplate Gothic Bold" panose="020E0705020206020404" pitchFamily="34" charset="0"/>
                <a:cs typeface="Times New Roman" panose="02020603050405020304" pitchFamily="18" charset="0"/>
              </a:rPr>
              <a:t>The church changed its nature, resulting in apostasy</a:t>
            </a:r>
          </a:p>
        </p:txBody>
      </p:sp>
      <p:sp>
        <p:nvSpPr>
          <p:cNvPr id="488452" name="Line 4">
            <a:extLst>
              <a:ext uri="{FF2B5EF4-FFF2-40B4-BE49-F238E27FC236}">
                <a16:creationId xmlns:a16="http://schemas.microsoft.com/office/drawing/2014/main" id="{A6379AFE-646C-4EDB-BA24-52273E067B0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990600"/>
            <a:ext cx="6172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88453" name="Picture 5" descr="BD10263_">
            <a:extLst>
              <a:ext uri="{FF2B5EF4-FFF2-40B4-BE49-F238E27FC236}">
                <a16:creationId xmlns:a16="http://schemas.microsoft.com/office/drawing/2014/main" id="{284FE8BE-A078-4B73-B75C-DB9625283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8454" name="Picture 6" descr="BD10263_">
            <a:extLst>
              <a:ext uri="{FF2B5EF4-FFF2-40B4-BE49-F238E27FC236}">
                <a16:creationId xmlns:a16="http://schemas.microsoft.com/office/drawing/2014/main" id="{C311DC58-AE18-4739-9383-9869F7E42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8455" name="Picture 7" descr="BD10263_">
            <a:extLst>
              <a:ext uri="{FF2B5EF4-FFF2-40B4-BE49-F238E27FC236}">
                <a16:creationId xmlns:a16="http://schemas.microsoft.com/office/drawing/2014/main" id="{024D1A25-25E0-49C4-95C3-8311F1016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8456" name="Picture 8" descr="BD10263_">
            <a:extLst>
              <a:ext uri="{FF2B5EF4-FFF2-40B4-BE49-F238E27FC236}">
                <a16:creationId xmlns:a16="http://schemas.microsoft.com/office/drawing/2014/main" id="{C45A6189-0661-41CE-B653-633309B84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8457" name="Picture 9" descr="BD10263_">
            <a:extLst>
              <a:ext uri="{FF2B5EF4-FFF2-40B4-BE49-F238E27FC236}">
                <a16:creationId xmlns:a16="http://schemas.microsoft.com/office/drawing/2014/main" id="{C010D618-AD96-4135-AD7D-132878CA0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388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8458" name="Picture 10" descr="BD10263_">
            <a:extLst>
              <a:ext uri="{FF2B5EF4-FFF2-40B4-BE49-F238E27FC236}">
                <a16:creationId xmlns:a16="http://schemas.microsoft.com/office/drawing/2014/main" id="{9DF21D4D-A4C9-410E-BC11-BD1680EA0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768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8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8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8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8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8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8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1" grpId="0" build="p" bldLvl="2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>
            <a:extLst>
              <a:ext uri="{FF2B5EF4-FFF2-40B4-BE49-F238E27FC236}">
                <a16:creationId xmlns:a16="http://schemas.microsoft.com/office/drawing/2014/main" id="{714C7366-C150-4CE0-B260-770E6AB2EE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343775" cy="914400"/>
          </a:xfrm>
        </p:spPr>
        <p:txBody>
          <a:bodyPr/>
          <a:lstStyle/>
          <a:p>
            <a:pPr algn="ctr"/>
            <a:r>
              <a:rPr lang="en-US" altLang="en-US" b="0">
                <a:latin typeface="Showcard Gothic" panose="04020904020102020604" pitchFamily="82" charset="0"/>
              </a:rPr>
              <a:t>The Reformation Period</a:t>
            </a:r>
            <a:endParaRPr lang="en-US" altLang="en-US" sz="4200" b="0">
              <a:solidFill>
                <a:srgbClr val="222222"/>
              </a:solidFill>
              <a:cs typeface="Arial" panose="020B0604020202020204" pitchFamily="34" charset="0"/>
            </a:endParaRPr>
          </a:p>
        </p:txBody>
      </p:sp>
      <p:sp>
        <p:nvSpPr>
          <p:cNvPr id="490499" name="Rectangle 3">
            <a:extLst>
              <a:ext uri="{FF2B5EF4-FFF2-40B4-BE49-F238E27FC236}">
                <a16:creationId xmlns:a16="http://schemas.microsoft.com/office/drawing/2014/main" id="{1DF39E6D-24AB-478F-9544-C304ACCDFB7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600200"/>
            <a:ext cx="8429625" cy="4876800"/>
          </a:xfrm>
        </p:spPr>
        <p:txBody>
          <a:bodyPr/>
          <a:lstStyle/>
          <a:p>
            <a:pPr marL="457200" indent="-40005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tabLst>
                <a:tab pos="457200" algn="l"/>
              </a:tabLst>
            </a:pPr>
            <a:r>
              <a:rPr lang="en-US" altLang="en-US" sz="2400">
                <a:latin typeface="Copperplate Gothic Bold" panose="020E0705020206020404" pitchFamily="34" charset="0"/>
                <a:cs typeface="Arial" panose="020B0604020202020204" pitchFamily="34" charset="0"/>
              </a:rPr>
              <a:t>The Papacy was the background for the “reformation Period”</a:t>
            </a:r>
          </a:p>
          <a:p>
            <a:pPr marL="457200" indent="-40005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tabLst>
                <a:tab pos="457200" algn="l"/>
              </a:tabLst>
            </a:pPr>
            <a:r>
              <a:rPr lang="en-US" altLang="en-US" sz="2400">
                <a:latin typeface="Copperplate Gothic Bold" panose="020E0705020206020404" pitchFamily="34" charset="0"/>
                <a:cs typeface="Arial" panose="020B0604020202020204" pitchFamily="34" charset="0"/>
              </a:rPr>
              <a:t>An effort to free the church from the authority of Rome</a:t>
            </a:r>
          </a:p>
          <a:p>
            <a:pPr marL="457200" indent="-40005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tabLst>
                <a:tab pos="457200" algn="l"/>
              </a:tabLst>
            </a:pPr>
            <a:r>
              <a:rPr lang="en-US" altLang="en-US" sz="2400">
                <a:latin typeface="Copperplate Gothic Bold" panose="020E0705020206020404" pitchFamily="34" charset="0"/>
                <a:cs typeface="Arial" panose="020B0604020202020204" pitchFamily="34" charset="0"/>
              </a:rPr>
              <a:t>But it also became violent as suspected heretics were put to death</a:t>
            </a:r>
            <a:endParaRPr lang="en-US" altLang="en-US" sz="2400" b="1">
              <a:latin typeface="Copperplate Gothic Bold" panose="020E0705020206020404" pitchFamily="34" charset="0"/>
              <a:cs typeface="Arial" panose="020B0604020202020204" pitchFamily="34" charset="0"/>
            </a:endParaRPr>
          </a:p>
          <a:p>
            <a:pPr marL="457200" indent="-40005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tabLst>
                <a:tab pos="457200" algn="l"/>
              </a:tabLst>
            </a:pPr>
            <a:r>
              <a:rPr lang="en-US" altLang="en-US" sz="2400">
                <a:latin typeface="Copperplate Gothic Bold" panose="020E0705020206020404" pitchFamily="34" charset="0"/>
                <a:cs typeface="Arial" panose="020B0604020202020204" pitchFamily="34" charset="0"/>
              </a:rPr>
              <a:t>The reformers did not grant to others what they sought for themselves</a:t>
            </a:r>
          </a:p>
          <a:p>
            <a:pPr marL="457200" indent="-40005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tabLst>
                <a:tab pos="457200" algn="l"/>
              </a:tabLst>
            </a:pPr>
            <a:r>
              <a:rPr lang="en-US" altLang="en-US" sz="2400">
                <a:latin typeface="Copperplate Gothic Bold" panose="020E0705020206020404" pitchFamily="34" charset="0"/>
                <a:cs typeface="Arial" panose="020B0604020202020204" pitchFamily="34" charset="0"/>
              </a:rPr>
              <a:t>Among the more notable martyrs were: </a:t>
            </a:r>
          </a:p>
          <a:p>
            <a:pPr marL="2628900" lvl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tabLst>
                <a:tab pos="457200" algn="l"/>
              </a:tabLst>
            </a:pPr>
            <a:r>
              <a:rPr lang="en-US" altLang="en-US" sz="2300">
                <a:latin typeface="Copperplate Gothic Bold" panose="020E0705020206020404" pitchFamily="34" charset="0"/>
                <a:cs typeface="Arial" panose="020B0604020202020204" pitchFamily="34" charset="0"/>
              </a:rPr>
              <a:t>Michael Servetus</a:t>
            </a:r>
          </a:p>
          <a:p>
            <a:pPr marL="2628900" lvl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tabLst>
                <a:tab pos="457200" algn="l"/>
              </a:tabLst>
            </a:pPr>
            <a:r>
              <a:rPr lang="en-US" altLang="en-US" sz="2300">
                <a:latin typeface="Copperplate Gothic Bold" panose="020E0705020206020404" pitchFamily="34" charset="0"/>
                <a:cs typeface="Arial" panose="020B0604020202020204" pitchFamily="34" charset="0"/>
              </a:rPr>
              <a:t>John Wycliff</a:t>
            </a:r>
          </a:p>
          <a:p>
            <a:pPr marL="2628900" lvl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tabLst>
                <a:tab pos="457200" algn="l"/>
              </a:tabLst>
            </a:pPr>
            <a:r>
              <a:rPr lang="en-US" altLang="en-US" sz="2300">
                <a:latin typeface="Copperplate Gothic Bold" panose="020E0705020206020404" pitchFamily="34" charset="0"/>
                <a:cs typeface="Arial" panose="020B0604020202020204" pitchFamily="34" charset="0"/>
              </a:rPr>
              <a:t>John Huss</a:t>
            </a:r>
          </a:p>
          <a:p>
            <a:pPr marL="457200" indent="-40005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tabLst>
                <a:tab pos="457200" algn="l"/>
              </a:tabLst>
            </a:pPr>
            <a:endParaRPr lang="en-US" altLang="en-US" sz="2400" b="1">
              <a:latin typeface="Copperplate Gothic Bold" panose="020E0705020206020404" pitchFamily="34" charset="0"/>
              <a:cs typeface="Times New Roman" panose="02020603050405020304" pitchFamily="18" charset="0"/>
            </a:endParaRPr>
          </a:p>
        </p:txBody>
      </p:sp>
      <p:sp>
        <p:nvSpPr>
          <p:cNvPr id="490500" name="Line 4">
            <a:extLst>
              <a:ext uri="{FF2B5EF4-FFF2-40B4-BE49-F238E27FC236}">
                <a16:creationId xmlns:a16="http://schemas.microsoft.com/office/drawing/2014/main" id="{855E7FD8-A031-4462-87DE-59CC850532A5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990600"/>
            <a:ext cx="6172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90501" name="Picture 5" descr="BD10263_">
            <a:extLst>
              <a:ext uri="{FF2B5EF4-FFF2-40B4-BE49-F238E27FC236}">
                <a16:creationId xmlns:a16="http://schemas.microsoft.com/office/drawing/2014/main" id="{181D1C9F-CA0A-433B-99A2-FF9066C79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0502" name="Picture 6" descr="BD10263_">
            <a:extLst>
              <a:ext uri="{FF2B5EF4-FFF2-40B4-BE49-F238E27FC236}">
                <a16:creationId xmlns:a16="http://schemas.microsoft.com/office/drawing/2014/main" id="{68D3D357-026F-4AC6-B033-0B811A828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0503" name="Picture 7" descr="BD10263_">
            <a:extLst>
              <a:ext uri="{FF2B5EF4-FFF2-40B4-BE49-F238E27FC236}">
                <a16:creationId xmlns:a16="http://schemas.microsoft.com/office/drawing/2014/main" id="{7DF7540B-235A-46BB-B5BB-6D1D83BF5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0504" name="Picture 8" descr="BD10263_">
            <a:extLst>
              <a:ext uri="{FF2B5EF4-FFF2-40B4-BE49-F238E27FC236}">
                <a16:creationId xmlns:a16="http://schemas.microsoft.com/office/drawing/2014/main" id="{349807F0-E78F-405D-8339-2703DA45C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0505" name="Picture 9" descr="BD10263_">
            <a:extLst>
              <a:ext uri="{FF2B5EF4-FFF2-40B4-BE49-F238E27FC236}">
                <a16:creationId xmlns:a16="http://schemas.microsoft.com/office/drawing/2014/main" id="{6C369D56-E3B1-4600-B0D4-AF48CC9D6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0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0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0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499" grpId="0" build="p" bldLvl="2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>
            <a:extLst>
              <a:ext uri="{FF2B5EF4-FFF2-40B4-BE49-F238E27FC236}">
                <a16:creationId xmlns:a16="http://schemas.microsoft.com/office/drawing/2014/main" id="{95DE43E7-F95A-4010-AC54-767CD7508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28800"/>
            <a:ext cx="3200400" cy="4114800"/>
          </a:xfrm>
          <a:prstGeom prst="rect">
            <a:avLst/>
          </a:prstGeom>
          <a:solidFill>
            <a:srgbClr val="FFFF91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FF91"/>
              </a:solidFill>
            </a:endParaRPr>
          </a:p>
        </p:txBody>
      </p:sp>
      <p:sp>
        <p:nvSpPr>
          <p:cNvPr id="416771" name="Rectangle 3">
            <a:extLst>
              <a:ext uri="{FF2B5EF4-FFF2-40B4-BE49-F238E27FC236}">
                <a16:creationId xmlns:a16="http://schemas.microsoft.com/office/drawing/2014/main" id="{D17D9BB0-8F80-44DD-BE92-89F4875D8F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0">
                <a:latin typeface="Showcard Gothic" panose="04020904020102020604" pitchFamily="82" charset="0"/>
              </a:rPr>
              <a:t>Michael Servetus</a:t>
            </a:r>
          </a:p>
        </p:txBody>
      </p:sp>
      <p:sp>
        <p:nvSpPr>
          <p:cNvPr id="416772" name="Rectangle 4">
            <a:extLst>
              <a:ext uri="{FF2B5EF4-FFF2-40B4-BE49-F238E27FC236}">
                <a16:creationId xmlns:a16="http://schemas.microsoft.com/office/drawing/2014/main" id="{FA0D8397-284C-4BAC-9850-63EBB41916A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752600"/>
            <a:ext cx="5257800" cy="42910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  <a:latin typeface="Copperplate Gothic Bold" panose="020E0705020206020404" pitchFamily="34" charset="0"/>
                <a:cs typeface="Times New Roman" panose="02020603050405020304" pitchFamily="18" charset="0"/>
              </a:rPr>
              <a:t>Michael Servetus (1509 - 1553), was opposed to the doctrine of the trinity.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  <a:latin typeface="Copperplate Gothic Bold" panose="020E0705020206020404" pitchFamily="34" charset="0"/>
                <a:cs typeface="Times New Roman" panose="02020603050405020304" pitchFamily="18" charset="0"/>
              </a:rPr>
              <a:t>A medical doctor of fame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Copperplate Gothic Bold" panose="020E0705020206020404" pitchFamily="34" charset="0"/>
                <a:cs typeface="Times New Roman" panose="02020603050405020304" pitchFamily="18" charset="0"/>
              </a:rPr>
              <a:t>He maintained that the Trinity was not based on scripture but on teachings of (Greek) philosophers.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00"/>
                </a:solidFill>
                <a:latin typeface="Copperplate Gothic Bold" panose="020E0705020206020404" pitchFamily="34" charset="0"/>
                <a:cs typeface="Times New Roman" panose="02020603050405020304" pitchFamily="18" charset="0"/>
              </a:rPr>
              <a:t>Servetus affirmed that the Logos was a manifestation of God and not a separate divine person</a:t>
            </a:r>
            <a:r>
              <a:rPr lang="en-US" altLang="en-US" sz="2400">
                <a:latin typeface="Copperplate Gothic Bold" panose="020E0705020206020404" pitchFamily="34" charset="0"/>
              </a:rPr>
              <a:t> </a:t>
            </a:r>
          </a:p>
        </p:txBody>
      </p:sp>
      <p:sp>
        <p:nvSpPr>
          <p:cNvPr id="416773" name="Line 5">
            <a:extLst>
              <a:ext uri="{FF2B5EF4-FFF2-40B4-BE49-F238E27FC236}">
                <a16:creationId xmlns:a16="http://schemas.microsoft.com/office/drawing/2014/main" id="{471458A4-22E0-4810-9C16-7D63BF85AC0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990600"/>
            <a:ext cx="6172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16774" name="Picture 6" descr="384px-Michael_Servetus">
            <a:extLst>
              <a:ext uri="{FF2B5EF4-FFF2-40B4-BE49-F238E27FC236}">
                <a16:creationId xmlns:a16="http://schemas.microsoft.com/office/drawing/2014/main" id="{135DBA8F-B3E7-4DDB-BC60-3A4742DEE834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981200"/>
            <a:ext cx="2895600" cy="373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6775" name="Picture 7" descr="BD10263_">
            <a:extLst>
              <a:ext uri="{FF2B5EF4-FFF2-40B4-BE49-F238E27FC236}">
                <a16:creationId xmlns:a16="http://schemas.microsoft.com/office/drawing/2014/main" id="{8F7B0E0E-354F-426F-8E28-0E2F85C28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52613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776" name="Picture 8" descr="BD10263_">
            <a:extLst>
              <a:ext uri="{FF2B5EF4-FFF2-40B4-BE49-F238E27FC236}">
                <a16:creationId xmlns:a16="http://schemas.microsoft.com/office/drawing/2014/main" id="{7B24B823-C8F8-419A-A41C-5A1E39D31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194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777" name="Picture 9" descr="BD10263_">
            <a:extLst>
              <a:ext uri="{FF2B5EF4-FFF2-40B4-BE49-F238E27FC236}">
                <a16:creationId xmlns:a16="http://schemas.microsoft.com/office/drawing/2014/main" id="{A266EC12-187D-4D08-9FE5-D052B4E81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766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778" name="Picture 10" descr="BD10263_">
            <a:extLst>
              <a:ext uri="{FF2B5EF4-FFF2-40B4-BE49-F238E27FC236}">
                <a16:creationId xmlns:a16="http://schemas.microsoft.com/office/drawing/2014/main" id="{71DBEF2F-13C2-42DB-B7EF-E69CEF562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6482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6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6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6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6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6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6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6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6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2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Rectangle 1027">
            <a:extLst>
              <a:ext uri="{FF2B5EF4-FFF2-40B4-BE49-F238E27FC236}">
                <a16:creationId xmlns:a16="http://schemas.microsoft.com/office/drawing/2014/main" id="{4DBAB2EA-5260-43BA-B463-FCA4752F94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0">
                <a:latin typeface="Showcard Gothic" panose="04020904020102020604" pitchFamily="82" charset="0"/>
              </a:rPr>
              <a:t>Michael Servetus</a:t>
            </a:r>
          </a:p>
        </p:txBody>
      </p:sp>
      <p:sp>
        <p:nvSpPr>
          <p:cNvPr id="429060" name="Rectangle 1028">
            <a:extLst>
              <a:ext uri="{FF2B5EF4-FFF2-40B4-BE49-F238E27FC236}">
                <a16:creationId xmlns:a16="http://schemas.microsoft.com/office/drawing/2014/main" id="{F705D4CB-A601-4C7A-9649-35EA7A0D715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652588"/>
            <a:ext cx="8277225" cy="4900612"/>
          </a:xfrm>
        </p:spPr>
        <p:txBody>
          <a:bodyPr/>
          <a:lstStyle/>
          <a:p>
            <a:r>
              <a:rPr lang="en-US" altLang="en-US" sz="2100">
                <a:solidFill>
                  <a:srgbClr val="000000"/>
                </a:solidFill>
                <a:latin typeface="Copperplate Gothic Bold" panose="020E0705020206020404" pitchFamily="34" charset="0"/>
                <a:cs typeface="Times New Roman" panose="02020603050405020304" pitchFamily="18" charset="0"/>
              </a:rPr>
              <a:t>He taught that it was from conception, the Son existed as “the only begotten of the Father.</a:t>
            </a:r>
          </a:p>
          <a:p>
            <a:r>
              <a:rPr lang="en-US" altLang="en-US" sz="2100">
                <a:solidFill>
                  <a:srgbClr val="000000"/>
                </a:solidFill>
                <a:latin typeface="Copperplate Gothic Bold" panose="020E0705020206020404" pitchFamily="34" charset="0"/>
                <a:cs typeface="Times New Roman" panose="02020603050405020304" pitchFamily="18" charset="0"/>
              </a:rPr>
              <a:t>The Son was not eternal, only the Logos, or the spoken words of God.</a:t>
            </a:r>
          </a:p>
          <a:p>
            <a:r>
              <a:rPr lang="en-US" altLang="en-US" sz="2100">
                <a:solidFill>
                  <a:srgbClr val="000000"/>
                </a:solidFill>
                <a:latin typeface="Copperplate Gothic Bold" panose="020E0705020206020404" pitchFamily="34" charset="0"/>
                <a:cs typeface="Times New Roman" panose="02020603050405020304" pitchFamily="18" charset="0"/>
              </a:rPr>
              <a:t>In 1531, he published a book:</a:t>
            </a:r>
            <a:r>
              <a:rPr lang="en-US" altLang="en-US" sz="2100" i="1">
                <a:solidFill>
                  <a:srgbClr val="000000"/>
                </a:solidFill>
                <a:latin typeface="Copperplate Gothic Bold" panose="020E0705020206020404" pitchFamily="34" charset="0"/>
                <a:cs typeface="Times New Roman" panose="02020603050405020304" pitchFamily="18" charset="0"/>
              </a:rPr>
              <a:t> On the Errors of the Trinity</a:t>
            </a:r>
            <a:r>
              <a:rPr lang="en-US" altLang="en-US" sz="2100">
                <a:solidFill>
                  <a:srgbClr val="000000"/>
                </a:solidFill>
                <a:latin typeface="Copperplate Gothic Bold" panose="020E0705020206020404" pitchFamily="34" charset="0"/>
                <a:cs typeface="Times New Roman" panose="02020603050405020304" pitchFamily="18" charset="0"/>
              </a:rPr>
              <a:t>. Servetus hoped his book would persuade believers to re-think the ‘Trinitarian’ doctrine.</a:t>
            </a:r>
          </a:p>
          <a:p>
            <a:r>
              <a:rPr lang="en-US" altLang="en-US" sz="2100">
                <a:solidFill>
                  <a:srgbClr val="000000"/>
                </a:solidFill>
                <a:latin typeface="Copperplate Gothic Bold" panose="020E0705020206020404" pitchFamily="34" charset="0"/>
                <a:cs typeface="Times New Roman" panose="02020603050405020304" pitchFamily="18" charset="0"/>
              </a:rPr>
              <a:t>On a charge by John Calvin, the Council of Geneva condemned Servetus of anti-trinitarianism, and ordered him burned at the stake. </a:t>
            </a:r>
          </a:p>
          <a:p>
            <a:r>
              <a:rPr lang="en-US" altLang="en-US" sz="2100">
                <a:solidFill>
                  <a:srgbClr val="000000"/>
                </a:solidFill>
                <a:latin typeface="Copperplate Gothic Bold" panose="020E0705020206020404" pitchFamily="34" charset="0"/>
                <a:cs typeface="Times New Roman" panose="02020603050405020304" pitchFamily="18" charset="0"/>
              </a:rPr>
              <a:t>Spectators were impressed by the tenacity of Servetus' faith as he perished in the flames  </a:t>
            </a:r>
          </a:p>
        </p:txBody>
      </p:sp>
      <p:sp>
        <p:nvSpPr>
          <p:cNvPr id="429061" name="Line 1029">
            <a:extLst>
              <a:ext uri="{FF2B5EF4-FFF2-40B4-BE49-F238E27FC236}">
                <a16:creationId xmlns:a16="http://schemas.microsoft.com/office/drawing/2014/main" id="{2EAAC996-F791-4F36-A434-6D90A2454E8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990600"/>
            <a:ext cx="6172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29064" name="Picture 1032" descr="BD10263_">
            <a:extLst>
              <a:ext uri="{FF2B5EF4-FFF2-40B4-BE49-F238E27FC236}">
                <a16:creationId xmlns:a16="http://schemas.microsoft.com/office/drawing/2014/main" id="{27BD5043-156A-417B-A1FC-EE2B6E513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9065" name="Picture 1033" descr="BD10263_">
            <a:extLst>
              <a:ext uri="{FF2B5EF4-FFF2-40B4-BE49-F238E27FC236}">
                <a16:creationId xmlns:a16="http://schemas.microsoft.com/office/drawing/2014/main" id="{F0C8CA29-D91B-4DF1-B6A2-0EC057A4D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9066" name="Picture 1034" descr="BD10263_">
            <a:extLst>
              <a:ext uri="{FF2B5EF4-FFF2-40B4-BE49-F238E27FC236}">
                <a16:creationId xmlns:a16="http://schemas.microsoft.com/office/drawing/2014/main" id="{8873F304-478F-497B-94E5-071414E0B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9067" name="Picture 1035" descr="BD10263_">
            <a:extLst>
              <a:ext uri="{FF2B5EF4-FFF2-40B4-BE49-F238E27FC236}">
                <a16:creationId xmlns:a16="http://schemas.microsoft.com/office/drawing/2014/main" id="{4A6098DC-F419-46F4-BE9C-429808F3D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9068" name="Picture 1036" descr="BD10263_">
            <a:extLst>
              <a:ext uri="{FF2B5EF4-FFF2-40B4-BE49-F238E27FC236}">
                <a16:creationId xmlns:a16="http://schemas.microsoft.com/office/drawing/2014/main" id="{3D391C00-B37E-4559-9BC7-A0FD372E9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816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>
            <a:extLst>
              <a:ext uri="{FF2B5EF4-FFF2-40B4-BE49-F238E27FC236}">
                <a16:creationId xmlns:a16="http://schemas.microsoft.com/office/drawing/2014/main" id="{A8CCF041-7D92-45C8-A1C7-D6F17323A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636" name="Rectangle 4">
            <a:extLst>
              <a:ext uri="{FF2B5EF4-FFF2-40B4-BE49-F238E27FC236}">
                <a16:creationId xmlns:a16="http://schemas.microsoft.com/office/drawing/2014/main" id="{E14278CF-2163-419F-ACB9-1A27C3AF31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0" y="3276600"/>
            <a:ext cx="6477000" cy="2286000"/>
          </a:xfr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/>
          <a:lstStyle/>
          <a:p>
            <a:pPr marL="523875" indent="-4763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altLang="en-US" sz="3700" b="1">
                <a:latin typeface="Copperplate33bc" pitchFamily="34" charset="0"/>
                <a:cs typeface="Arial" panose="020B0604020202020204" pitchFamily="34" charset="0"/>
              </a:rPr>
              <a:t>	Edward Irving</a:t>
            </a:r>
          </a:p>
          <a:p>
            <a:pPr marL="523875" indent="-4763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altLang="en-US" sz="3700" b="1">
                <a:latin typeface="Copperplate33bc" pitchFamily="34" charset="0"/>
                <a:cs typeface="Arial" panose="020B0604020202020204" pitchFamily="34" charset="0"/>
              </a:rPr>
              <a:t>	Evan Roberts </a:t>
            </a:r>
          </a:p>
          <a:p>
            <a:pPr marL="523875" indent="-4763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altLang="en-US" sz="3700" b="1">
                <a:latin typeface="Copperplate33bc" pitchFamily="34" charset="0"/>
                <a:cs typeface="Arial" panose="020B0604020202020204" pitchFamily="34" charset="0"/>
              </a:rPr>
              <a:t>Charles Parham</a:t>
            </a:r>
          </a:p>
          <a:p>
            <a:pPr marL="523875" indent="-4763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altLang="en-US" sz="3700" b="1">
                <a:latin typeface="Copperplate33bc" pitchFamily="34" charset="0"/>
                <a:cs typeface="Arial" panose="020B0604020202020204" pitchFamily="34" charset="0"/>
              </a:rPr>
              <a:t>			</a:t>
            </a:r>
            <a:r>
              <a:rPr lang="en-US" altLang="en-US" sz="2800" b="1">
                <a:latin typeface="Copperplate33bc" pitchFamily="34" charset="0"/>
                <a:cs typeface="Arial" panose="020B0604020202020204" pitchFamily="34" charset="0"/>
              </a:rPr>
              <a:t>Stone’s Folly</a:t>
            </a:r>
          </a:p>
        </p:txBody>
      </p:sp>
      <p:sp>
        <p:nvSpPr>
          <p:cNvPr id="325637" name="Rectangle 5">
            <a:extLst>
              <a:ext uri="{FF2B5EF4-FFF2-40B4-BE49-F238E27FC236}">
                <a16:creationId xmlns:a16="http://schemas.microsoft.com/office/drawing/2014/main" id="{E68AC1A4-8A09-400A-BCCB-D2B049C95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73437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chemeClr val="accent2"/>
                </a:solidFill>
                <a:latin typeface="Showcard Gothic" panose="04020904020102020604" pitchFamily="82" charset="0"/>
              </a:rPr>
              <a:t>The Seven Periods In Church History</a:t>
            </a:r>
          </a:p>
        </p:txBody>
      </p:sp>
      <p:sp>
        <p:nvSpPr>
          <p:cNvPr id="325638" name="Line 6">
            <a:extLst>
              <a:ext uri="{FF2B5EF4-FFF2-40B4-BE49-F238E27FC236}">
                <a16:creationId xmlns:a16="http://schemas.microsoft.com/office/drawing/2014/main" id="{BC143906-237E-421D-92F4-C3ACB7FC93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1600200"/>
            <a:ext cx="5486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5639" name="Line 7">
            <a:extLst>
              <a:ext uri="{FF2B5EF4-FFF2-40B4-BE49-F238E27FC236}">
                <a16:creationId xmlns:a16="http://schemas.microsoft.com/office/drawing/2014/main" id="{E3F5A487-78FF-4495-B468-7CC30D718C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3048000"/>
            <a:ext cx="6324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5640" name="Text Box 8">
            <a:extLst>
              <a:ext uri="{FF2B5EF4-FFF2-40B4-BE49-F238E27FC236}">
                <a16:creationId xmlns:a16="http://schemas.microsoft.com/office/drawing/2014/main" id="{57F80228-3C23-425A-BE25-6149201C3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676400"/>
            <a:ext cx="815340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en-US" sz="3600" b="1">
                <a:latin typeface="Copperplate33bc" pitchFamily="34" charset="0"/>
                <a:cs typeface="Arial" panose="020B0604020202020204" pitchFamily="34" charset="0"/>
              </a:rPr>
              <a:t>6) Period of Doctrinal Restoration</a:t>
            </a:r>
            <a:r>
              <a:rPr lang="en-US" altLang="en-US" sz="4000" b="1">
                <a:latin typeface="Copperplate33bc" pitchFamily="34" charset="0"/>
                <a:cs typeface="Arial" panose="020B0604020202020204" pitchFamily="34" charset="0"/>
              </a:rPr>
              <a:t> – Part 1</a:t>
            </a:r>
          </a:p>
          <a:p>
            <a:pPr algn="ctr">
              <a:lnSpc>
                <a:spcPct val="70000"/>
              </a:lnSpc>
              <a:spcAft>
                <a:spcPct val="60000"/>
              </a:spcAft>
            </a:pPr>
            <a:r>
              <a:rPr lang="en-US" altLang="en-US" sz="3300" b="1">
                <a:latin typeface="Copperplate33bc" pitchFamily="34" charset="0"/>
                <a:cs typeface="Arial" panose="020B0604020202020204" pitchFamily="34" charset="0"/>
              </a:rPr>
              <a:t>A.D. 1828 - 1900</a:t>
            </a:r>
          </a:p>
        </p:txBody>
      </p:sp>
      <p:sp>
        <p:nvSpPr>
          <p:cNvPr id="325641" name="Text Box 9">
            <a:extLst>
              <a:ext uri="{FF2B5EF4-FFF2-40B4-BE49-F238E27FC236}">
                <a16:creationId xmlns:a16="http://schemas.microsoft.com/office/drawing/2014/main" id="{36B9F855-A590-4C05-834D-1E7BE561B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38800"/>
            <a:ext cx="77724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Aft>
                <a:spcPct val="30000"/>
              </a:spcAft>
            </a:pPr>
            <a:r>
              <a:rPr lang="en-US" altLang="en-US" sz="3600" b="1">
                <a:latin typeface="Copperplate33bc" pitchFamily="34" charset="0"/>
                <a:cs typeface="Arial" panose="020B0604020202020204" pitchFamily="34" charset="0"/>
              </a:rPr>
              <a:t>This period covers A.D. 1828 to A.D. 1900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325642" name="Picture 10" descr="BD10263_">
            <a:extLst>
              <a:ext uri="{FF2B5EF4-FFF2-40B4-BE49-F238E27FC236}">
                <a16:creationId xmlns:a16="http://schemas.microsoft.com/office/drawing/2014/main" id="{1F81DEAC-5FBE-4A1A-AE15-3C45E34EF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150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43" name="Picture 11" descr="BD10263_">
            <a:extLst>
              <a:ext uri="{FF2B5EF4-FFF2-40B4-BE49-F238E27FC236}">
                <a16:creationId xmlns:a16="http://schemas.microsoft.com/office/drawing/2014/main" id="{3EB0AAAD-8267-42CD-922A-5A91592FF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44" name="Picture 12" descr="BD10263_">
            <a:extLst>
              <a:ext uri="{FF2B5EF4-FFF2-40B4-BE49-F238E27FC236}">
                <a16:creationId xmlns:a16="http://schemas.microsoft.com/office/drawing/2014/main" id="{B3E6BB37-3656-4BB1-ADB0-0C020AEFB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528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45" name="Picture 13" descr="BD10263_">
            <a:extLst>
              <a:ext uri="{FF2B5EF4-FFF2-40B4-BE49-F238E27FC236}">
                <a16:creationId xmlns:a16="http://schemas.microsoft.com/office/drawing/2014/main" id="{B8961EFD-DFCD-4515-AE84-212FC5243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958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47" name="Picture 15" descr="BD06663_">
            <a:extLst>
              <a:ext uri="{FF2B5EF4-FFF2-40B4-BE49-F238E27FC236}">
                <a16:creationId xmlns:a16="http://schemas.microsoft.com/office/drawing/2014/main" id="{A15103B4-8260-4DE6-8D5E-CCA28B3E5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25908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48" name="Picture 16" descr="BD10263_">
            <a:extLst>
              <a:ext uri="{FF2B5EF4-FFF2-40B4-BE49-F238E27FC236}">
                <a16:creationId xmlns:a16="http://schemas.microsoft.com/office/drawing/2014/main" id="{55EC9261-FE0D-470F-8A4A-B825304D2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292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5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5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5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5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5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5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5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5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5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5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5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5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5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5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5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6" grpId="0" build="p" bldLvl="2" autoUpdateAnimBg="0"/>
      <p:bldP spid="32564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1026">
            <a:extLst>
              <a:ext uri="{FF2B5EF4-FFF2-40B4-BE49-F238E27FC236}">
                <a16:creationId xmlns:a16="http://schemas.microsoft.com/office/drawing/2014/main" id="{9EF7CBF6-9F44-4307-BC5C-FA1E6B18E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5683" name="Picture 1027" descr="BD04970_">
            <a:extLst>
              <a:ext uri="{FF2B5EF4-FFF2-40B4-BE49-F238E27FC236}">
                <a16:creationId xmlns:a16="http://schemas.microsoft.com/office/drawing/2014/main" id="{F71E8358-CD49-4674-AD0D-9CE9032EC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3208338" cy="23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5684" name="Rectangle 1028">
            <a:extLst>
              <a:ext uri="{FF2B5EF4-FFF2-40B4-BE49-F238E27FC236}">
                <a16:creationId xmlns:a16="http://schemas.microsoft.com/office/drawing/2014/main" id="{6B9CB1B4-751A-477F-B32D-33B454B765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4800600"/>
            <a:ext cx="7924800" cy="1828800"/>
          </a:xfr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/>
          <a:lstStyle/>
          <a:p>
            <a:pPr marL="177800" indent="-4763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opperplate33bc" pitchFamily="34" charset="0"/>
                <a:cs typeface="Arial" panose="020B0604020202020204" pitchFamily="34" charset="0"/>
              </a:rPr>
              <a:t>Ends with Gentiles accepted in the church as equals</a:t>
            </a:r>
          </a:p>
          <a:p>
            <a:pPr marL="177800" indent="-4763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Copperplate33bc" pitchFamily="34" charset="0"/>
              <a:cs typeface="Arial" panose="020B0604020202020204" pitchFamily="34" charset="0"/>
            </a:endParaRPr>
          </a:p>
          <a:p>
            <a:pPr marL="177800" indent="-4763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Copperplate33bc" pitchFamily="34" charset="0"/>
                <a:cs typeface="Arial" panose="020B0604020202020204" pitchFamily="34" charset="0"/>
              </a:rPr>
              <a:t>Jerusalem continues as the Center of Evangelism</a:t>
            </a:r>
            <a:endParaRPr lang="en-US" altLang="en-US">
              <a:latin typeface="Copperplate33bc" pitchFamily="34" charset="0"/>
            </a:endParaRPr>
          </a:p>
        </p:txBody>
      </p:sp>
      <p:sp>
        <p:nvSpPr>
          <p:cNvPr id="455685" name="Rectangle 1029">
            <a:extLst>
              <a:ext uri="{FF2B5EF4-FFF2-40B4-BE49-F238E27FC236}">
                <a16:creationId xmlns:a16="http://schemas.microsoft.com/office/drawing/2014/main" id="{A2626CD0-4B91-4E74-8F36-655669B39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73437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chemeClr val="accent2"/>
                </a:solidFill>
                <a:latin typeface="Showcard Gothic" panose="04020904020102020604" pitchFamily="82" charset="0"/>
              </a:rPr>
              <a:t>The Seven Periods In Church History</a:t>
            </a:r>
          </a:p>
        </p:txBody>
      </p:sp>
      <p:sp>
        <p:nvSpPr>
          <p:cNvPr id="455686" name="Line 1030">
            <a:extLst>
              <a:ext uri="{FF2B5EF4-FFF2-40B4-BE49-F238E27FC236}">
                <a16:creationId xmlns:a16="http://schemas.microsoft.com/office/drawing/2014/main" id="{04D6B1F1-698D-49C2-9C48-D8A11D29B8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1600200"/>
            <a:ext cx="5486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5687" name="Line 1031">
            <a:extLst>
              <a:ext uri="{FF2B5EF4-FFF2-40B4-BE49-F238E27FC236}">
                <a16:creationId xmlns:a16="http://schemas.microsoft.com/office/drawing/2014/main" id="{42817B05-F870-4635-A449-ECCD9BFC6A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667000"/>
            <a:ext cx="3200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5688" name="Text Box 1032">
            <a:extLst>
              <a:ext uri="{FF2B5EF4-FFF2-40B4-BE49-F238E27FC236}">
                <a16:creationId xmlns:a16="http://schemas.microsoft.com/office/drawing/2014/main" id="{536EA3AA-BD53-4262-8E0A-A5E5CCA3B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676400"/>
            <a:ext cx="7239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en-US" sz="4000">
                <a:latin typeface="Copperplate33bc" pitchFamily="34" charset="0"/>
                <a:cs typeface="Arial" panose="020B0604020202020204" pitchFamily="34" charset="0"/>
              </a:rPr>
              <a:t>3) Period of Transition</a:t>
            </a:r>
          </a:p>
          <a:p>
            <a:pPr algn="ctr">
              <a:lnSpc>
                <a:spcPct val="70000"/>
              </a:lnSpc>
            </a:pPr>
            <a:r>
              <a:rPr lang="en-US" altLang="en-US" sz="4000">
                <a:latin typeface="Copperplate33bc" pitchFamily="34" charset="0"/>
                <a:cs typeface="Arial" panose="020B0604020202020204" pitchFamily="34" charset="0"/>
              </a:rPr>
              <a:t>A.D. 37 – 48</a:t>
            </a:r>
          </a:p>
        </p:txBody>
      </p:sp>
      <p:sp>
        <p:nvSpPr>
          <p:cNvPr id="455689" name="Text Box 1033">
            <a:extLst>
              <a:ext uri="{FF2B5EF4-FFF2-40B4-BE49-F238E27FC236}">
                <a16:creationId xmlns:a16="http://schemas.microsoft.com/office/drawing/2014/main" id="{05739203-42AA-4CD3-8A54-F5F4C66FE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971800"/>
            <a:ext cx="53340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en-US" sz="3300">
                <a:latin typeface="Copperplate33bc" pitchFamily="34" charset="0"/>
                <a:cs typeface="Arial" panose="020B0604020202020204" pitchFamily="34" charset="0"/>
              </a:rPr>
              <a:t>Covers Acts 8 through Acts 12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455690" name="Picture 1034" descr="BD10263_">
            <a:extLst>
              <a:ext uri="{FF2B5EF4-FFF2-40B4-BE49-F238E27FC236}">
                <a16:creationId xmlns:a16="http://schemas.microsoft.com/office/drawing/2014/main" id="{2D88A48C-FD2F-443C-87CA-E8D24B186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28956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5691" name="Picture 1035" descr="BD10263_">
            <a:extLst>
              <a:ext uri="{FF2B5EF4-FFF2-40B4-BE49-F238E27FC236}">
                <a16:creationId xmlns:a16="http://schemas.microsoft.com/office/drawing/2014/main" id="{A4ECD1E8-8EBE-4576-B8F3-1F05FEE50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244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5692" name="Picture 1036" descr="BD10263_">
            <a:extLst>
              <a:ext uri="{FF2B5EF4-FFF2-40B4-BE49-F238E27FC236}">
                <a16:creationId xmlns:a16="http://schemas.microsoft.com/office/drawing/2014/main" id="{47612048-0A93-4ADC-9B07-A09439D75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5693" name="Text Box 1037">
            <a:extLst>
              <a:ext uri="{FF2B5EF4-FFF2-40B4-BE49-F238E27FC236}">
                <a16:creationId xmlns:a16="http://schemas.microsoft.com/office/drawing/2014/main" id="{2FB25472-DDB4-4631-BDDF-95CC8B99C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851275"/>
            <a:ext cx="54102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en-US" sz="3300">
                <a:latin typeface="Copperplate33bc" pitchFamily="34" charset="0"/>
                <a:cs typeface="Arial" panose="020B0604020202020204" pitchFamily="34" charset="0"/>
              </a:rPr>
              <a:t>Begins with Evangelism outside Jerusalem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455694" name="Picture 1038" descr="BD10263_">
            <a:extLst>
              <a:ext uri="{FF2B5EF4-FFF2-40B4-BE49-F238E27FC236}">
                <a16:creationId xmlns:a16="http://schemas.microsoft.com/office/drawing/2014/main" id="{A554460D-6E36-42AE-8E52-D75E0AFA6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5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5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5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5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5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5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5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5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5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5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5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5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4" grpId="0" build="p" autoUpdateAnimBg="0"/>
      <p:bldP spid="455689" grpId="0" build="p" autoUpdateAnimBg="0"/>
      <p:bldP spid="455693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>
            <a:extLst>
              <a:ext uri="{FF2B5EF4-FFF2-40B4-BE49-F238E27FC236}">
                <a16:creationId xmlns:a16="http://schemas.microsoft.com/office/drawing/2014/main" id="{ED0C270C-DDA2-4152-8FEE-B6244B9FF4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0">
                <a:latin typeface="Showcard Gothic" panose="04020904020102020604" pitchFamily="82" charset="0"/>
              </a:rPr>
              <a:t>Edward Irving</a:t>
            </a:r>
          </a:p>
        </p:txBody>
      </p:sp>
      <p:sp>
        <p:nvSpPr>
          <p:cNvPr id="467971" name="Rectangle 3">
            <a:extLst>
              <a:ext uri="{FF2B5EF4-FFF2-40B4-BE49-F238E27FC236}">
                <a16:creationId xmlns:a16="http://schemas.microsoft.com/office/drawing/2014/main" id="{50B27A47-2D33-45A0-B978-D4BA5892897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600200"/>
            <a:ext cx="8277225" cy="3886200"/>
          </a:xfrm>
        </p:spPr>
        <p:txBody>
          <a:bodyPr/>
          <a:lstStyle/>
          <a:p>
            <a:pPr indent="0" algn="just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FontTx/>
              <a:buNone/>
            </a:pPr>
            <a:r>
              <a:rPr lang="en-US" altLang="en-US" sz="2000">
                <a:latin typeface="Copperplate Gothic Bold" panose="020E0705020206020404" pitchFamily="34" charset="0"/>
                <a:cs typeface="Arial" panose="020B0604020202020204" pitchFamily="34" charset="0"/>
              </a:rPr>
              <a:t>Edward Irving was born, Scotland, August 4, 1792</a:t>
            </a:r>
          </a:p>
          <a:p>
            <a:pPr indent="0" algn="just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FontTx/>
              <a:buNone/>
            </a:pPr>
            <a:r>
              <a:rPr lang="en-US" altLang="en-US" sz="2000">
                <a:latin typeface="Copperplate Gothic Bold" panose="020E0705020206020404" pitchFamily="34" charset="0"/>
                <a:cs typeface="Arial" panose="020B0604020202020204" pitchFamily="34" charset="0"/>
              </a:rPr>
              <a:t>He was a Presbyterian clergyman, ordained July 1822</a:t>
            </a:r>
          </a:p>
          <a:p>
            <a:pPr indent="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FontTx/>
              <a:buNone/>
            </a:pPr>
            <a:r>
              <a:rPr lang="en-US" altLang="en-US" sz="2000">
                <a:latin typeface="Copperplate Gothic Bold" panose="020E0705020206020404" pitchFamily="34" charset="0"/>
                <a:cs typeface="Arial" panose="020B0604020202020204" pitchFamily="34" charset="0"/>
              </a:rPr>
              <a:t>His ministerial dream was to remodel men’s lives according to apostolic teachings</a:t>
            </a:r>
          </a:p>
          <a:p>
            <a:pPr indent="0" algn="just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FontTx/>
              <a:buNone/>
            </a:pPr>
            <a:r>
              <a:rPr lang="en-US" altLang="en-US" sz="2000">
                <a:latin typeface="Copperplate Gothic Bold" panose="020E0705020206020404" pitchFamily="34" charset="0"/>
                <a:cs typeface="Times New Roman" panose="02020603050405020304" pitchFamily="18" charset="0"/>
              </a:rPr>
              <a:t>His lectures in 1828 packed the largest churches of Edinburgh in the early summer mornings</a:t>
            </a:r>
          </a:p>
          <a:p>
            <a:pPr indent="0" algn="just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FontTx/>
              <a:buNone/>
            </a:pPr>
            <a:r>
              <a:rPr lang="en-US" altLang="en-US" sz="2000">
                <a:latin typeface="Copperplate Gothic Bold" panose="020E0705020206020404" pitchFamily="34" charset="0"/>
                <a:cs typeface="Times New Roman" panose="02020603050405020304" pitchFamily="18" charset="0"/>
              </a:rPr>
              <a:t>He possessed apostolic gifts of prophecy and healing</a:t>
            </a:r>
          </a:p>
          <a:p>
            <a:pPr indent="0" algn="just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FontTx/>
              <a:buNone/>
            </a:pPr>
            <a:r>
              <a:rPr lang="en-US" altLang="en-US" sz="2000">
                <a:latin typeface="Copperplate Gothic Bold" panose="020E0705020206020404" pitchFamily="34" charset="0"/>
                <a:cs typeface="Times New Roman" panose="02020603050405020304" pitchFamily="18" charset="0"/>
              </a:rPr>
              <a:t>His believers “spoke with tongues</a:t>
            </a:r>
          </a:p>
          <a:p>
            <a:pPr indent="0" algn="just">
              <a:lnSpc>
                <a:spcPct val="90000"/>
              </a:lnSpc>
              <a:spcBef>
                <a:spcPct val="0"/>
              </a:spcBef>
              <a:buFontTx/>
              <a:buNone/>
            </a:pPr>
            <a:br>
              <a:rPr lang="en-US" altLang="en-US" sz="2000">
                <a:latin typeface="Copperplate Gothic Bold" panose="020E0705020206020404" pitchFamily="34" charset="0"/>
                <a:cs typeface="Arial" panose="020B0604020202020204" pitchFamily="34" charset="0"/>
              </a:rPr>
            </a:br>
            <a:r>
              <a:rPr lang="en-US" altLang="en-US" sz="1400" i="1">
                <a:solidFill>
                  <a:srgbClr val="800000"/>
                </a:solidFill>
                <a:latin typeface="Copperplate Gothic Bold" panose="020E0705020206020404" pitchFamily="34" charset="0"/>
                <a:cs typeface="Times New Roman" panose="02020603050405020304" pitchFamily="18" charset="0"/>
              </a:rPr>
              <a:t>1. “Confidence" - A Pentecostal paper - 11 Park Lea Road, Sunderland,</a:t>
            </a:r>
          </a:p>
          <a:p>
            <a:pPr indent="0" algn="just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FontTx/>
              <a:buNone/>
            </a:pPr>
            <a:r>
              <a:rPr lang="en-US" altLang="en-US" sz="1400" i="1">
                <a:solidFill>
                  <a:srgbClr val="800000"/>
                </a:solidFill>
                <a:latin typeface="Copperplate Gothic Bold" panose="020E0705020206020404" pitchFamily="34" charset="0"/>
                <a:cs typeface="Times New Roman" panose="02020603050405020304" pitchFamily="18" charset="0"/>
              </a:rPr>
              <a:t>       England</a:t>
            </a:r>
          </a:p>
          <a:p>
            <a:pPr indent="0" algn="just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FontTx/>
              <a:buNone/>
            </a:pPr>
            <a:r>
              <a:rPr lang="en-US" altLang="en-US" sz="1400" i="1">
                <a:solidFill>
                  <a:srgbClr val="800000"/>
                </a:solidFill>
                <a:latin typeface="Copperplate Gothic Bold" panose="020E0705020206020404" pitchFamily="34" charset="0"/>
                <a:cs typeface="Times New Roman" panose="02020603050405020304" pitchFamily="18" charset="0"/>
              </a:rPr>
              <a:t>2. Internet Wikipedia, free encyclopedia</a:t>
            </a:r>
          </a:p>
        </p:txBody>
      </p:sp>
      <p:sp>
        <p:nvSpPr>
          <p:cNvPr id="467972" name="Line 4">
            <a:extLst>
              <a:ext uri="{FF2B5EF4-FFF2-40B4-BE49-F238E27FC236}">
                <a16:creationId xmlns:a16="http://schemas.microsoft.com/office/drawing/2014/main" id="{83D25E83-01E4-4CFD-B4D6-2BF1D2ADA3A6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990600"/>
            <a:ext cx="6172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67973" name="Picture 5" descr="BD10263_">
            <a:extLst>
              <a:ext uri="{FF2B5EF4-FFF2-40B4-BE49-F238E27FC236}">
                <a16:creationId xmlns:a16="http://schemas.microsoft.com/office/drawing/2014/main" id="{6D967855-DEEF-4E43-9C0E-404C77C8E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7974" name="Picture 6" descr="BD10263_">
            <a:extLst>
              <a:ext uri="{FF2B5EF4-FFF2-40B4-BE49-F238E27FC236}">
                <a16:creationId xmlns:a16="http://schemas.microsoft.com/office/drawing/2014/main" id="{159153CA-F556-45FD-A00C-14C04052C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7976" name="Picture 8" descr="BD10263_">
            <a:extLst>
              <a:ext uri="{FF2B5EF4-FFF2-40B4-BE49-F238E27FC236}">
                <a16:creationId xmlns:a16="http://schemas.microsoft.com/office/drawing/2014/main" id="{941CFA27-C6FD-499A-ABCD-59A55BD2A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7977" name="Picture 9" descr="BD10263_">
            <a:extLst>
              <a:ext uri="{FF2B5EF4-FFF2-40B4-BE49-F238E27FC236}">
                <a16:creationId xmlns:a16="http://schemas.microsoft.com/office/drawing/2014/main" id="{775FA7CC-F9F0-42D4-BF7D-A683686A6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72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7978" name="Picture 10" descr="BD10263_">
            <a:extLst>
              <a:ext uri="{FF2B5EF4-FFF2-40B4-BE49-F238E27FC236}">
                <a16:creationId xmlns:a16="http://schemas.microsoft.com/office/drawing/2014/main" id="{A4F8E6F9-5C2C-4EC9-8DBE-9D1638AAC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71875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7979" name="Picture 11" descr="BD10263_">
            <a:extLst>
              <a:ext uri="{FF2B5EF4-FFF2-40B4-BE49-F238E27FC236}">
                <a16:creationId xmlns:a16="http://schemas.microsoft.com/office/drawing/2014/main" id="{1F997950-3575-4A4E-8FD5-BC03E3769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19675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7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7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1" grpId="0" uiExpand="1" build="p" bldLvl="2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>
            <a:extLst>
              <a:ext uri="{FF2B5EF4-FFF2-40B4-BE49-F238E27FC236}">
                <a16:creationId xmlns:a16="http://schemas.microsoft.com/office/drawing/2014/main" id="{E56BFE1B-A087-41DF-90DA-284A24F0F3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0">
                <a:latin typeface="Showcard Gothic" panose="04020904020102020604" pitchFamily="82" charset="0"/>
              </a:rPr>
              <a:t>Edward Irving</a:t>
            </a:r>
          </a:p>
        </p:txBody>
      </p:sp>
      <p:sp>
        <p:nvSpPr>
          <p:cNvPr id="470019" name="Rectangle 3">
            <a:extLst>
              <a:ext uri="{FF2B5EF4-FFF2-40B4-BE49-F238E27FC236}">
                <a16:creationId xmlns:a16="http://schemas.microsoft.com/office/drawing/2014/main" id="{A87878D9-DC24-4821-B4AE-3651BA80B5C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676400"/>
            <a:ext cx="8382000" cy="4953000"/>
          </a:xfrm>
        </p:spPr>
        <p:txBody>
          <a:bodyPr/>
          <a:lstStyle/>
          <a:p>
            <a:pPr marL="177800" indent="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FontTx/>
              <a:buNone/>
            </a:pPr>
            <a:r>
              <a:rPr lang="en-US" altLang="en-US" sz="2400" b="1">
                <a:latin typeface="Copperplate Gothic Light" panose="020E0507020206020404" pitchFamily="34" charset="0"/>
                <a:cs typeface="Arial" panose="020B0604020202020204" pitchFamily="34" charset="0"/>
              </a:rPr>
              <a:t>He was excommunicated by the presbytery in 1830, for publishing his doctrine regarding the humanity of Jesus Christ and his dual nature</a:t>
            </a:r>
          </a:p>
          <a:p>
            <a:pPr marL="177800" indent="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FontTx/>
              <a:buNone/>
            </a:pPr>
            <a:r>
              <a:rPr lang="en-US" altLang="en-US" sz="2400" b="1">
                <a:latin typeface="Copperplate Gothic Light" panose="020E0507020206020404" pitchFamily="34" charset="0"/>
                <a:cs typeface="Times New Roman" panose="02020603050405020304" pitchFamily="18" charset="0"/>
              </a:rPr>
              <a:t>Edward Irving was an exceptional speaker</a:t>
            </a:r>
          </a:p>
          <a:p>
            <a:pPr marL="177800" indent="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FontTx/>
              <a:buNone/>
            </a:pPr>
            <a:r>
              <a:rPr lang="en-US" altLang="en-US" sz="2400" b="1">
                <a:latin typeface="Copperplate Gothic Light" panose="020E0507020206020404" pitchFamily="34" charset="0"/>
                <a:cs typeface="Times New Roman" panose="02020603050405020304" pitchFamily="18" charset="0"/>
              </a:rPr>
              <a:t>In 1832 he removed to a new building in Newman Street, drawing consistent crowds </a:t>
            </a:r>
          </a:p>
          <a:p>
            <a:pPr marL="177800" indent="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FontTx/>
              <a:buNone/>
            </a:pPr>
            <a:r>
              <a:rPr lang="en-US" altLang="en-US" sz="2400" b="1">
                <a:latin typeface="Copperplate Gothic Light" panose="020E0507020206020404" pitchFamily="34" charset="0"/>
                <a:cs typeface="Times New Roman" panose="02020603050405020304" pitchFamily="18" charset="0"/>
              </a:rPr>
              <a:t>March 1833, he was deposed from the ministry by the Presbytry on charges of heresy</a:t>
            </a:r>
          </a:p>
          <a:p>
            <a:pPr marL="177800" indent="0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FontTx/>
              <a:buNone/>
            </a:pPr>
            <a:r>
              <a:rPr lang="en-US" altLang="en-US" sz="2400" b="1">
                <a:latin typeface="Copperplate Gothic Light" panose="020E0507020206020404" pitchFamily="34" charset="0"/>
                <a:cs typeface="Times New Roman" panose="02020603050405020304" pitchFamily="18" charset="0"/>
              </a:rPr>
              <a:t>He died </a:t>
            </a:r>
            <a:r>
              <a:rPr lang="en-US" altLang="en-US" sz="2400" b="1">
                <a:latin typeface="Copperplate Gothic Light" panose="020E0507020206020404" pitchFamily="34" charset="0"/>
                <a:cs typeface="Arial" panose="020B0604020202020204" pitchFamily="34" charset="0"/>
              </a:rPr>
              <a:t>December 7,1834</a:t>
            </a:r>
            <a:endParaRPr lang="en-US" altLang="en-US" sz="2400" b="1" u="sng">
              <a:solidFill>
                <a:srgbClr val="800080"/>
              </a:solidFill>
              <a:latin typeface="Copperplate Gothic Light" panose="020E0507020206020404" pitchFamily="34" charset="0"/>
              <a:cs typeface="Times New Roman" panose="02020603050405020304" pitchFamily="18" charset="0"/>
            </a:endParaRPr>
          </a:p>
          <a:p>
            <a:pPr marL="177800" indent="0" algn="just">
              <a:lnSpc>
                <a:spcPct val="90000"/>
              </a:lnSpc>
              <a:buFontTx/>
              <a:buNone/>
            </a:pPr>
            <a:r>
              <a:rPr lang="en-US" altLang="en-US" sz="1400" i="1">
                <a:solidFill>
                  <a:srgbClr val="8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·</a:t>
            </a:r>
            <a:r>
              <a:rPr lang="en-US" altLang="en-US" sz="1400" i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sz="1400" i="1">
                <a:solidFill>
                  <a:srgbClr val="800000"/>
                </a:solidFill>
                <a:cs typeface="Arial" panose="020B0604020202020204" pitchFamily="34" charset="0"/>
              </a:rPr>
              <a:t>Gordon Strachan, The Pentecostal Theology of Edward Irving; London, 1973. </a:t>
            </a:r>
            <a:endParaRPr lang="en-US" altLang="en-US" sz="1400" i="1">
              <a:solidFill>
                <a:srgbClr val="800000"/>
              </a:solidFill>
              <a:cs typeface="Times New Roman" panose="02020603050405020304" pitchFamily="18" charset="0"/>
            </a:endParaRPr>
          </a:p>
          <a:p>
            <a:pPr marL="177800" indent="0" algn="just">
              <a:lnSpc>
                <a:spcPct val="90000"/>
              </a:lnSpc>
              <a:buFontTx/>
              <a:buNone/>
            </a:pPr>
            <a:r>
              <a:rPr lang="en-US" altLang="en-US" sz="1400" i="1">
                <a:solidFill>
                  <a:srgbClr val="8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·</a:t>
            </a:r>
            <a:r>
              <a:rPr lang="en-US" altLang="en-US" sz="1400" i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altLang="en-US" sz="1400" i="1">
                <a:solidFill>
                  <a:srgbClr val="800000"/>
                </a:solidFill>
                <a:cs typeface="Arial" panose="020B0604020202020204" pitchFamily="34" charset="0"/>
              </a:rPr>
              <a:t>Stunt, Timothy C.F., From Awakening to Secession, Radical Evangelicals in Switzerland and</a:t>
            </a:r>
          </a:p>
          <a:p>
            <a:pPr marL="177800" indent="0" algn="just">
              <a:lnSpc>
                <a:spcPct val="90000"/>
              </a:lnSpc>
              <a:buFontTx/>
              <a:buNone/>
            </a:pPr>
            <a:r>
              <a:rPr lang="en-US" altLang="en-US" sz="1400" i="1">
                <a:solidFill>
                  <a:srgbClr val="800000"/>
                </a:solidFill>
                <a:cs typeface="Arial" panose="020B0604020202020204" pitchFamily="34" charset="0"/>
              </a:rPr>
              <a:t>    Britain 1815-35, Edinburgh, T &amp; T Clark, 2000 </a:t>
            </a:r>
            <a:r>
              <a:rPr lang="en-US" altLang="en-US" sz="1400" i="1">
                <a:cs typeface="Arial" panose="020B0604020202020204" pitchFamily="34" charset="0"/>
              </a:rPr>
              <a:t> (402pp</a:t>
            </a:r>
            <a:r>
              <a:rPr lang="en-US" altLang="en-US" sz="1400" i="1">
                <a:solidFill>
                  <a:srgbClr val="800000"/>
                </a:solidFill>
                <a:cs typeface="Arial" panose="020B0604020202020204" pitchFamily="34" charset="0"/>
              </a:rPr>
              <a:t>). </a:t>
            </a:r>
          </a:p>
        </p:txBody>
      </p:sp>
      <p:sp>
        <p:nvSpPr>
          <p:cNvPr id="470020" name="Line 4">
            <a:extLst>
              <a:ext uri="{FF2B5EF4-FFF2-40B4-BE49-F238E27FC236}">
                <a16:creationId xmlns:a16="http://schemas.microsoft.com/office/drawing/2014/main" id="{3C81ED20-C85B-4CF7-B370-74DC114486B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990600"/>
            <a:ext cx="6172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70021" name="Picture 5" descr="BD10263_">
            <a:extLst>
              <a:ext uri="{FF2B5EF4-FFF2-40B4-BE49-F238E27FC236}">
                <a16:creationId xmlns:a16="http://schemas.microsoft.com/office/drawing/2014/main" id="{FC7C0E6B-ED39-4F45-BA7E-D7E6CADFB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0023" name="Picture 7" descr="BD10263_">
            <a:extLst>
              <a:ext uri="{FF2B5EF4-FFF2-40B4-BE49-F238E27FC236}">
                <a16:creationId xmlns:a16="http://schemas.microsoft.com/office/drawing/2014/main" id="{7EE6087D-04FB-42DA-9394-856896F9D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62275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0024" name="Picture 8" descr="BD10263_">
            <a:extLst>
              <a:ext uri="{FF2B5EF4-FFF2-40B4-BE49-F238E27FC236}">
                <a16:creationId xmlns:a16="http://schemas.microsoft.com/office/drawing/2014/main" id="{5B506A1A-FB22-4C00-BCA8-FB1B445D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0025" name="Picture 9" descr="BD10263_">
            <a:extLst>
              <a:ext uri="{FF2B5EF4-FFF2-40B4-BE49-F238E27FC236}">
                <a16:creationId xmlns:a16="http://schemas.microsoft.com/office/drawing/2014/main" id="{9525EE39-0EBC-4522-88C6-1D1FABD9E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52578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0026" name="Picture 10" descr="BD10263_">
            <a:extLst>
              <a:ext uri="{FF2B5EF4-FFF2-40B4-BE49-F238E27FC236}">
                <a16:creationId xmlns:a16="http://schemas.microsoft.com/office/drawing/2014/main" id="{C7C967E8-4F7F-49C1-8BE9-048CED376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0075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0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0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0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0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0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0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0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0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0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0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0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0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19" grpId="0" uiExpand="1" build="p" bldLvl="2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>
            <a:extLst>
              <a:ext uri="{FF2B5EF4-FFF2-40B4-BE49-F238E27FC236}">
                <a16:creationId xmlns:a16="http://schemas.microsoft.com/office/drawing/2014/main" id="{4ED5A2CC-BAFB-4F55-8F9A-518694255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03" name="Rectangle 3">
            <a:extLst>
              <a:ext uri="{FF2B5EF4-FFF2-40B4-BE49-F238E27FC236}">
                <a16:creationId xmlns:a16="http://schemas.microsoft.com/office/drawing/2014/main" id="{F7590920-3DC3-4B46-BDD8-0FA072A01A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0" y="3276600"/>
            <a:ext cx="6477000" cy="2286000"/>
          </a:xfr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/>
          <a:lstStyle/>
          <a:p>
            <a:pPr marL="523875" indent="-4763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altLang="en-US" sz="3700" b="1">
                <a:latin typeface="Copperplate33bc" pitchFamily="34" charset="0"/>
                <a:cs typeface="Arial" panose="020B0604020202020204" pitchFamily="34" charset="0"/>
              </a:rPr>
              <a:t>	Evan Roberts</a:t>
            </a:r>
          </a:p>
          <a:p>
            <a:pPr marL="523875" indent="-4763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altLang="en-US" sz="3700" b="1">
                <a:latin typeface="Copperplate33bc" pitchFamily="34" charset="0"/>
                <a:cs typeface="Arial" panose="020B0604020202020204" pitchFamily="34" charset="0"/>
              </a:rPr>
              <a:t>	Charles Parham</a:t>
            </a:r>
          </a:p>
          <a:p>
            <a:pPr marL="523875" indent="-4763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altLang="en-US" sz="3700" b="1">
                <a:latin typeface="Copperplate33bc" pitchFamily="34" charset="0"/>
                <a:cs typeface="Arial" panose="020B0604020202020204" pitchFamily="34" charset="0"/>
              </a:rPr>
              <a:t>W. Seymour</a:t>
            </a:r>
          </a:p>
          <a:p>
            <a:pPr marL="523875" indent="-4763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altLang="en-US" sz="3700" b="1">
                <a:latin typeface="Copperplate33bc" pitchFamily="34" charset="0"/>
                <a:cs typeface="Arial" panose="020B0604020202020204" pitchFamily="34" charset="0"/>
              </a:rPr>
              <a:t>Frank Bartleman</a:t>
            </a:r>
          </a:p>
        </p:txBody>
      </p:sp>
      <p:sp>
        <p:nvSpPr>
          <p:cNvPr id="435204" name="Rectangle 4">
            <a:extLst>
              <a:ext uri="{FF2B5EF4-FFF2-40B4-BE49-F238E27FC236}">
                <a16:creationId xmlns:a16="http://schemas.microsoft.com/office/drawing/2014/main" id="{55C0D01A-02C9-47A6-8D8E-595BD7D9A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73437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chemeClr val="accent2"/>
                </a:solidFill>
                <a:latin typeface="Showcard Gothic" panose="04020904020102020604" pitchFamily="82" charset="0"/>
              </a:rPr>
              <a:t>Seven Periods In Church History</a:t>
            </a:r>
          </a:p>
        </p:txBody>
      </p:sp>
      <p:sp>
        <p:nvSpPr>
          <p:cNvPr id="435205" name="Line 5">
            <a:extLst>
              <a:ext uri="{FF2B5EF4-FFF2-40B4-BE49-F238E27FC236}">
                <a16:creationId xmlns:a16="http://schemas.microsoft.com/office/drawing/2014/main" id="{11FD0C1D-B41B-48CF-B47E-59D63122A2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1600200"/>
            <a:ext cx="5486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5206" name="Line 6">
            <a:extLst>
              <a:ext uri="{FF2B5EF4-FFF2-40B4-BE49-F238E27FC236}">
                <a16:creationId xmlns:a16="http://schemas.microsoft.com/office/drawing/2014/main" id="{DEDEFCD9-CC2B-48C6-B3E5-26F786D417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3048000"/>
            <a:ext cx="6324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5207" name="Text Box 7">
            <a:extLst>
              <a:ext uri="{FF2B5EF4-FFF2-40B4-BE49-F238E27FC236}">
                <a16:creationId xmlns:a16="http://schemas.microsoft.com/office/drawing/2014/main" id="{50D40290-0C42-4FDD-A9E8-FF1CE5BA1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676400"/>
            <a:ext cx="815340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en-US" sz="3600" b="1">
                <a:latin typeface="Copperplate33bc" pitchFamily="34" charset="0"/>
                <a:cs typeface="Arial" panose="020B0604020202020204" pitchFamily="34" charset="0"/>
              </a:rPr>
              <a:t>7) Doctrinal Restoration</a:t>
            </a:r>
          </a:p>
          <a:p>
            <a:pPr algn="ctr">
              <a:lnSpc>
                <a:spcPct val="70000"/>
              </a:lnSpc>
            </a:pPr>
            <a:r>
              <a:rPr lang="en-US" altLang="en-US" sz="3600" b="1">
                <a:latin typeface="Copperplate33bc" pitchFamily="34" charset="0"/>
                <a:cs typeface="Arial" panose="020B0604020202020204" pitchFamily="34" charset="0"/>
              </a:rPr>
              <a:t>Part 2</a:t>
            </a:r>
            <a:r>
              <a:rPr lang="en-US" altLang="en-US" sz="4000" b="1">
                <a:latin typeface="Copperplate33bc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70000"/>
              </a:lnSpc>
              <a:spcAft>
                <a:spcPct val="60000"/>
              </a:spcAft>
            </a:pPr>
            <a:r>
              <a:rPr lang="en-US" altLang="en-US" sz="3300" b="1">
                <a:latin typeface="Copperplate33bc" pitchFamily="34" charset="0"/>
                <a:cs typeface="Arial" panose="020B0604020202020204" pitchFamily="34" charset="0"/>
              </a:rPr>
              <a:t>A.D. 1906 - 2006</a:t>
            </a:r>
          </a:p>
        </p:txBody>
      </p:sp>
      <p:sp>
        <p:nvSpPr>
          <p:cNvPr id="435208" name="Text Box 8">
            <a:extLst>
              <a:ext uri="{FF2B5EF4-FFF2-40B4-BE49-F238E27FC236}">
                <a16:creationId xmlns:a16="http://schemas.microsoft.com/office/drawing/2014/main" id="{5BE880BE-8E54-4565-A82D-5377263AC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38800"/>
            <a:ext cx="77724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Aft>
                <a:spcPct val="30000"/>
              </a:spcAft>
            </a:pPr>
            <a:r>
              <a:rPr lang="en-US" altLang="en-US" sz="3600" b="1">
                <a:latin typeface="Copperplate33bc" pitchFamily="34" charset="0"/>
                <a:cs typeface="Arial" panose="020B0604020202020204" pitchFamily="34" charset="0"/>
              </a:rPr>
              <a:t>This period covers A.D. 1906 to A.D. 2006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435209" name="Picture 9" descr="BD10263_">
            <a:extLst>
              <a:ext uri="{FF2B5EF4-FFF2-40B4-BE49-F238E27FC236}">
                <a16:creationId xmlns:a16="http://schemas.microsoft.com/office/drawing/2014/main" id="{1581D09A-423C-4C54-9D7B-D62DEF9BE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150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5210" name="Picture 10" descr="BD10263_">
            <a:extLst>
              <a:ext uri="{FF2B5EF4-FFF2-40B4-BE49-F238E27FC236}">
                <a16:creationId xmlns:a16="http://schemas.microsoft.com/office/drawing/2014/main" id="{B43B7671-10EA-4184-8AF8-F98DB8C1D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5211" name="Picture 11" descr="BD10263_">
            <a:extLst>
              <a:ext uri="{FF2B5EF4-FFF2-40B4-BE49-F238E27FC236}">
                <a16:creationId xmlns:a16="http://schemas.microsoft.com/office/drawing/2014/main" id="{C036CB15-7BBA-4B18-BB04-B96E7115E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528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5212" name="Picture 12" descr="BD10263_">
            <a:extLst>
              <a:ext uri="{FF2B5EF4-FFF2-40B4-BE49-F238E27FC236}">
                <a16:creationId xmlns:a16="http://schemas.microsoft.com/office/drawing/2014/main" id="{5E17C3DF-53B2-46FB-BCF9-7F0D58083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958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5213" name="Picture 13" descr="BD10263_">
            <a:extLst>
              <a:ext uri="{FF2B5EF4-FFF2-40B4-BE49-F238E27FC236}">
                <a16:creationId xmlns:a16="http://schemas.microsoft.com/office/drawing/2014/main" id="{8A415238-1CDA-43CF-9591-E688C9AEA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0292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5214" name="Picture 14" descr="BD06663_">
            <a:extLst>
              <a:ext uri="{FF2B5EF4-FFF2-40B4-BE49-F238E27FC236}">
                <a16:creationId xmlns:a16="http://schemas.microsoft.com/office/drawing/2014/main" id="{0167AA0E-1586-43C4-B4FF-3DAF4D360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25908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3" grpId="0" build="p" bldLvl="2" autoUpdateAnimBg="0"/>
      <p:bldP spid="435208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>
            <a:extLst>
              <a:ext uri="{FF2B5EF4-FFF2-40B4-BE49-F238E27FC236}">
                <a16:creationId xmlns:a16="http://schemas.microsoft.com/office/drawing/2014/main" id="{E17CFA9C-00E4-40B1-B61E-1624A1E5A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7251" name="Rectangle 3">
            <a:extLst>
              <a:ext uri="{FF2B5EF4-FFF2-40B4-BE49-F238E27FC236}">
                <a16:creationId xmlns:a16="http://schemas.microsoft.com/office/drawing/2014/main" id="{48ED8A3B-F194-4A60-AE0D-3E7F746417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71800" y="3429000"/>
            <a:ext cx="5334000" cy="1600200"/>
          </a:xfr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/>
          <a:lstStyle/>
          <a:p>
            <a:pPr marL="4763" indent="-4763"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Copperplate33bc" pitchFamily="34" charset="0"/>
                <a:cs typeface="Arial" panose="020B0604020202020204" pitchFamily="34" charset="0"/>
              </a:rPr>
              <a:t>Period of Doctrinal Restoration</a:t>
            </a:r>
          </a:p>
          <a:p>
            <a:pPr marL="4763" indent="-4763"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Copperplate33bc" pitchFamily="34" charset="0"/>
                <a:cs typeface="Arial" panose="020B0604020202020204" pitchFamily="34" charset="0"/>
              </a:rPr>
              <a:t>Part 2</a:t>
            </a:r>
          </a:p>
          <a:p>
            <a:pPr marL="4763" indent="-4763"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Copperplate33bc" pitchFamily="34" charset="0"/>
                <a:cs typeface="Arial" panose="020B0604020202020204" pitchFamily="34" charset="0"/>
              </a:rPr>
              <a:t>A.D. 1906 - 2006</a:t>
            </a:r>
            <a:endParaRPr lang="en-US" altLang="en-US" b="1">
              <a:latin typeface="Copperplate33bc" pitchFamily="34" charset="0"/>
            </a:endParaRPr>
          </a:p>
        </p:txBody>
      </p:sp>
      <p:sp>
        <p:nvSpPr>
          <p:cNvPr id="437252" name="Line 4">
            <a:extLst>
              <a:ext uri="{FF2B5EF4-FFF2-40B4-BE49-F238E27FC236}">
                <a16:creationId xmlns:a16="http://schemas.microsoft.com/office/drawing/2014/main" id="{88DF6052-E342-46CC-B7B4-F1B9D4395B5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352800"/>
            <a:ext cx="4876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7253" name="Rectangle 5">
            <a:extLst>
              <a:ext uri="{FF2B5EF4-FFF2-40B4-BE49-F238E27FC236}">
                <a16:creationId xmlns:a16="http://schemas.microsoft.com/office/drawing/2014/main" id="{80BC1607-03FA-4E64-93BF-C26E0BBBA9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343775" cy="1066800"/>
          </a:xfrm>
          <a:noFill/>
          <a:ln/>
        </p:spPr>
        <p:txBody>
          <a:bodyPr/>
          <a:lstStyle/>
          <a:p>
            <a:pPr algn="ctr"/>
            <a:r>
              <a:rPr lang="en-US" altLang="en-US">
                <a:solidFill>
                  <a:schemeClr val="accent2"/>
                </a:solidFill>
                <a:latin typeface="Showcard Gothic" panose="04020904020102020604" pitchFamily="82" charset="0"/>
              </a:rPr>
              <a:t>The Seven Periods In Church History</a:t>
            </a:r>
          </a:p>
        </p:txBody>
      </p:sp>
      <p:sp>
        <p:nvSpPr>
          <p:cNvPr id="437254" name="Line 6">
            <a:extLst>
              <a:ext uri="{FF2B5EF4-FFF2-40B4-BE49-F238E27FC236}">
                <a16:creationId xmlns:a16="http://schemas.microsoft.com/office/drawing/2014/main" id="{EDA227C4-5BDA-4FD8-BC2E-DBCA90E4BF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1600200"/>
            <a:ext cx="5486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7255" name="Line 7">
            <a:extLst>
              <a:ext uri="{FF2B5EF4-FFF2-40B4-BE49-F238E27FC236}">
                <a16:creationId xmlns:a16="http://schemas.microsoft.com/office/drawing/2014/main" id="{17ACBB46-B1EC-45B0-83C9-51949FDCF9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5257800"/>
            <a:ext cx="4876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7256" name="Text Box 8">
            <a:extLst>
              <a:ext uri="{FF2B5EF4-FFF2-40B4-BE49-F238E27FC236}">
                <a16:creationId xmlns:a16="http://schemas.microsoft.com/office/drawing/2014/main" id="{1EB7DE08-7D3A-44EE-AFFF-67FCCB83F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828800"/>
            <a:ext cx="60198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en-US" sz="4800">
                <a:latin typeface="Copperplate33bc" pitchFamily="34" charset="0"/>
              </a:rPr>
              <a:t>Important Events of The Period</a:t>
            </a:r>
          </a:p>
        </p:txBody>
      </p:sp>
      <p:pic>
        <p:nvPicPr>
          <p:cNvPr id="437257" name="Picture 9" descr="BD04970_">
            <a:extLst>
              <a:ext uri="{FF2B5EF4-FFF2-40B4-BE49-F238E27FC236}">
                <a16:creationId xmlns:a16="http://schemas.microsoft.com/office/drawing/2014/main" id="{C8A9CC4B-BF25-45C8-A60B-13F97B4FB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3208338" cy="23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37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72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1" grpId="0" autoUpdateAnimBg="0"/>
      <p:bldP spid="43725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30" name="Rectangle 14">
            <a:extLst>
              <a:ext uri="{FF2B5EF4-FFF2-40B4-BE49-F238E27FC236}">
                <a16:creationId xmlns:a16="http://schemas.microsoft.com/office/drawing/2014/main" id="{F5F582C0-1D20-4DAB-9789-E4D7F23DF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818" name="Rectangle 2">
            <a:extLst>
              <a:ext uri="{FF2B5EF4-FFF2-40B4-BE49-F238E27FC236}">
                <a16:creationId xmlns:a16="http://schemas.microsoft.com/office/drawing/2014/main" id="{337A2F45-8967-4C9B-9B07-25D8509B34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0">
                <a:latin typeface="Showcard Gothic" panose="04020904020102020604" pitchFamily="82" charset="0"/>
              </a:rPr>
              <a:t>Focus on Personnel</a:t>
            </a:r>
          </a:p>
        </p:txBody>
      </p:sp>
      <p:sp>
        <p:nvSpPr>
          <p:cNvPr id="290819" name="Rectangle 3">
            <a:extLst>
              <a:ext uri="{FF2B5EF4-FFF2-40B4-BE49-F238E27FC236}">
                <a16:creationId xmlns:a16="http://schemas.microsoft.com/office/drawing/2014/main" id="{2ADE9E2A-4B64-4979-ADFB-58607B94A5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2575" y="1652588"/>
            <a:ext cx="8785225" cy="4824412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ct val="0"/>
              </a:spcBef>
              <a:spcAft>
                <a:spcPct val="35000"/>
              </a:spcAft>
              <a:tabLst>
                <a:tab pos="1833563" algn="l"/>
              </a:tabLst>
            </a:pPr>
            <a:r>
              <a:rPr lang="en-US" altLang="en-US" sz="2800">
                <a:latin typeface="Copperplate33bc" pitchFamily="34" charset="0"/>
              </a:rPr>
              <a:t>Charles Parham – Topeka, Kansas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5000"/>
              </a:spcAft>
              <a:tabLst>
                <a:tab pos="1833563" algn="l"/>
              </a:tabLst>
            </a:pPr>
            <a:r>
              <a:rPr lang="en-US" altLang="en-US" sz="2800">
                <a:latin typeface="Copperplate33bc" pitchFamily="34" charset="0"/>
              </a:rPr>
              <a:t>Evan Roberts – Welsh Revival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5000"/>
              </a:spcAft>
              <a:tabLst>
                <a:tab pos="1833563" algn="l"/>
              </a:tabLst>
            </a:pPr>
            <a:r>
              <a:rPr lang="en-US" altLang="en-US" sz="2800">
                <a:latin typeface="Copperplate33bc" pitchFamily="34" charset="0"/>
              </a:rPr>
              <a:t>W. J. Seymour – Azusa Street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5000"/>
              </a:spcAft>
              <a:tabLst>
                <a:tab pos="1833563" algn="l"/>
              </a:tabLst>
            </a:pPr>
            <a:r>
              <a:rPr lang="en-US" altLang="en-US" sz="2800">
                <a:latin typeface="Copperplate33bc" pitchFamily="34" charset="0"/>
              </a:rPr>
              <a:t>W. H. Durham – Finish Work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5000"/>
              </a:spcAft>
              <a:tabLst>
                <a:tab pos="1833563" algn="l"/>
              </a:tabLst>
            </a:pPr>
            <a:r>
              <a:rPr lang="en-US" altLang="en-US" sz="2800">
                <a:latin typeface="Copperplate33bc" pitchFamily="34" charset="0"/>
              </a:rPr>
              <a:t>R. E. McAllister – Arroyo Seco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5000"/>
              </a:spcAft>
              <a:tabLst>
                <a:tab pos="1833563" algn="l"/>
              </a:tabLst>
            </a:pPr>
            <a:r>
              <a:rPr lang="en-US" altLang="en-US" sz="2800">
                <a:latin typeface="Copperplate33bc" pitchFamily="34" charset="0"/>
              </a:rPr>
              <a:t>Frank Ewart – Baptism in Jesus Name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5000"/>
              </a:spcAft>
              <a:tabLst>
                <a:tab pos="1833563" algn="l"/>
              </a:tabLst>
            </a:pPr>
            <a:r>
              <a:rPr lang="en-US" altLang="en-US" sz="2800">
                <a:latin typeface="Copperplate33bc" pitchFamily="34" charset="0"/>
              </a:rPr>
              <a:t>Howard Goss  - A promoter of Unity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5000"/>
              </a:spcAft>
              <a:tabLst>
                <a:tab pos="1833563" algn="l"/>
              </a:tabLst>
            </a:pPr>
            <a:r>
              <a:rPr lang="en-US" altLang="en-US" sz="2800">
                <a:latin typeface="Copperplate33bc" pitchFamily="34" charset="0"/>
              </a:rPr>
              <a:t>Daniel C. O. Opperman – Assisted Goss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5000"/>
              </a:spcAft>
              <a:tabLst>
                <a:tab pos="1833563" algn="l"/>
              </a:tabLst>
            </a:pPr>
            <a:r>
              <a:rPr lang="en-US" altLang="en-US" sz="2800">
                <a:latin typeface="Copperplate33bc" pitchFamily="34" charset="0"/>
              </a:rPr>
              <a:t>Glenn Cook – Baptized G. T. Haywood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  <a:tabLst>
                <a:tab pos="1833563" algn="l"/>
              </a:tabLst>
            </a:pPr>
            <a:r>
              <a:rPr lang="en-US" altLang="en-US" sz="2800">
                <a:latin typeface="Copperplate33bc" pitchFamily="34" charset="0"/>
              </a:rPr>
              <a:t>G. T. Haywood – The Gifted Orator – Walking Bible</a:t>
            </a:r>
          </a:p>
        </p:txBody>
      </p:sp>
      <p:pic>
        <p:nvPicPr>
          <p:cNvPr id="290820" name="Picture 4" descr="wb01415_">
            <a:extLst>
              <a:ext uri="{FF2B5EF4-FFF2-40B4-BE49-F238E27FC236}">
                <a16:creationId xmlns:a16="http://schemas.microsoft.com/office/drawing/2014/main" id="{D3FF55F3-2A69-49A6-B18F-7688A21A2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6764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0821" name="Picture 5" descr="wb01415_">
            <a:extLst>
              <a:ext uri="{FF2B5EF4-FFF2-40B4-BE49-F238E27FC236}">
                <a16:creationId xmlns:a16="http://schemas.microsoft.com/office/drawing/2014/main" id="{B2887AAC-0D54-4F9D-A3BC-A0A56E888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44713"/>
            <a:ext cx="263525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0822" name="Picture 6" descr="wb01415_">
            <a:extLst>
              <a:ext uri="{FF2B5EF4-FFF2-40B4-BE49-F238E27FC236}">
                <a16:creationId xmlns:a16="http://schemas.microsoft.com/office/drawing/2014/main" id="{933FFD0E-E1CB-4ECF-9A73-35038B989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01913"/>
            <a:ext cx="263525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0823" name="Picture 7" descr="wb01415_">
            <a:extLst>
              <a:ext uri="{FF2B5EF4-FFF2-40B4-BE49-F238E27FC236}">
                <a16:creationId xmlns:a16="http://schemas.microsoft.com/office/drawing/2014/main" id="{FACC6803-85A8-4A61-9133-9CAE17B49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59113"/>
            <a:ext cx="263525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0824" name="Picture 8" descr="wb01415_">
            <a:extLst>
              <a:ext uri="{FF2B5EF4-FFF2-40B4-BE49-F238E27FC236}">
                <a16:creationId xmlns:a16="http://schemas.microsoft.com/office/drawing/2014/main" id="{771137AC-721F-40F6-8448-F510BF67E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0825" name="Picture 9" descr="wb01415_">
            <a:extLst>
              <a:ext uri="{FF2B5EF4-FFF2-40B4-BE49-F238E27FC236}">
                <a16:creationId xmlns:a16="http://schemas.microsoft.com/office/drawing/2014/main" id="{B46AC0AB-3A04-4EC3-B564-9D353F9B3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912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826" name="Line 10">
            <a:extLst>
              <a:ext uri="{FF2B5EF4-FFF2-40B4-BE49-F238E27FC236}">
                <a16:creationId xmlns:a16="http://schemas.microsoft.com/office/drawing/2014/main" id="{9F524596-8D15-4547-812F-7A6BDB692A7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6172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290827" name="Picture 11" descr="wb01415_">
            <a:extLst>
              <a:ext uri="{FF2B5EF4-FFF2-40B4-BE49-F238E27FC236}">
                <a16:creationId xmlns:a16="http://schemas.microsoft.com/office/drawing/2014/main" id="{579300E8-5067-4980-95BD-B6D6C70DF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16313"/>
            <a:ext cx="263525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0828" name="Picture 12" descr="wb01415_">
            <a:extLst>
              <a:ext uri="{FF2B5EF4-FFF2-40B4-BE49-F238E27FC236}">
                <a16:creationId xmlns:a16="http://schemas.microsoft.com/office/drawing/2014/main" id="{3C8BCA1B-0672-4DFF-910E-390E5759E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73513"/>
            <a:ext cx="263525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0829" name="Picture 13" descr="wb01415_">
            <a:extLst>
              <a:ext uri="{FF2B5EF4-FFF2-40B4-BE49-F238E27FC236}">
                <a16:creationId xmlns:a16="http://schemas.microsoft.com/office/drawing/2014/main" id="{131DB32A-E09A-42DF-881D-45339F08B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0831" name="Picture 15" descr="wb01415_">
            <a:extLst>
              <a:ext uri="{FF2B5EF4-FFF2-40B4-BE49-F238E27FC236}">
                <a16:creationId xmlns:a16="http://schemas.microsoft.com/office/drawing/2014/main" id="{5B11B56D-573E-4555-AA1F-5EF290A77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30713"/>
            <a:ext cx="263525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0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0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0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0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0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0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9" grpId="0" build="p" bldLvl="2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5919A32E-7384-4E50-BDF1-D74A132B3F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0">
                <a:latin typeface="Showcard Gothic" panose="04020904020102020604" pitchFamily="82" charset="0"/>
              </a:rPr>
              <a:t>Evan Roberts</a:t>
            </a:r>
          </a:p>
        </p:txBody>
      </p:sp>
      <p:sp>
        <p:nvSpPr>
          <p:cNvPr id="311300" name="Rectangle 4">
            <a:extLst>
              <a:ext uri="{FF2B5EF4-FFF2-40B4-BE49-F238E27FC236}">
                <a16:creationId xmlns:a16="http://schemas.microsoft.com/office/drawing/2014/main" id="{50D76236-ECE8-46AD-8509-23E1E153072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1447800"/>
            <a:ext cx="5410200" cy="5257800"/>
          </a:xfrm>
          <a:noFill/>
        </p:spPr>
        <p:txBody>
          <a:bodyPr/>
          <a:lstStyle/>
          <a:p>
            <a:r>
              <a:rPr lang="en-US" altLang="en-US" sz="2200" b="1">
                <a:latin typeface="Copperplate33bc" pitchFamily="34" charset="0"/>
                <a:cs typeface="Arial" panose="020B0604020202020204" pitchFamily="34" charset="0"/>
              </a:rPr>
              <a:t>Sowed the seeds of the Welsh Revival of 1904</a:t>
            </a:r>
          </a:p>
          <a:p>
            <a:r>
              <a:rPr lang="en-US" altLang="en-US" sz="2200" b="1">
                <a:latin typeface="Copperplate33bc" pitchFamily="34" charset="0"/>
                <a:cs typeface="Arial" panose="020B0604020202020204" pitchFamily="34" charset="0"/>
              </a:rPr>
              <a:t>He did not possess the gifts of a great intellect or eloquent speech…</a:t>
            </a:r>
          </a:p>
          <a:p>
            <a:r>
              <a:rPr lang="en-US" altLang="en-US" sz="2200" b="1">
                <a:latin typeface="Copperplate33bc" pitchFamily="34" charset="0"/>
                <a:cs typeface="Arial" panose="020B0604020202020204" pitchFamily="34" charset="0"/>
              </a:rPr>
              <a:t>but simply a burning passion for Jesus </a:t>
            </a:r>
          </a:p>
          <a:p>
            <a:r>
              <a:rPr lang="en-US" altLang="en-US" sz="2200" b="1">
                <a:latin typeface="Copperplate33bc" pitchFamily="34" charset="0"/>
                <a:cs typeface="Arial" panose="020B0604020202020204" pitchFamily="34" charset="0"/>
              </a:rPr>
              <a:t>The role of Evan Roberts was anything but conventional. He would simply lead in prayer or read the Scriptures </a:t>
            </a:r>
          </a:p>
          <a:p>
            <a:r>
              <a:rPr lang="en-US" altLang="en-US" sz="2200" b="1">
                <a:latin typeface="Copperplate33bc" pitchFamily="34" charset="0"/>
                <a:cs typeface="Arial" panose="020B0604020202020204" pitchFamily="34" charset="0"/>
              </a:rPr>
              <a:t>Roberts was a constant example of how to be led by the Spirit</a:t>
            </a:r>
          </a:p>
        </p:txBody>
      </p:sp>
      <p:pic>
        <p:nvPicPr>
          <p:cNvPr id="311302" name="Picture 6" descr="Evan Roberts">
            <a:extLst>
              <a:ext uri="{FF2B5EF4-FFF2-40B4-BE49-F238E27FC236}">
                <a16:creationId xmlns:a16="http://schemas.microsoft.com/office/drawing/2014/main" id="{5866043E-E24A-49F0-BF1F-DB0F83835C3C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765300"/>
            <a:ext cx="3262313" cy="4406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1303" name="Line 7">
            <a:extLst>
              <a:ext uri="{FF2B5EF4-FFF2-40B4-BE49-F238E27FC236}">
                <a16:creationId xmlns:a16="http://schemas.microsoft.com/office/drawing/2014/main" id="{8EF2784E-63EE-4EA4-9C5E-57740B1A76E6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990600"/>
            <a:ext cx="6172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311306" name="Picture 10" descr="wb01415_">
            <a:extLst>
              <a:ext uri="{FF2B5EF4-FFF2-40B4-BE49-F238E27FC236}">
                <a16:creationId xmlns:a16="http://schemas.microsoft.com/office/drawing/2014/main" id="{D73ED829-30CA-426D-AC69-3D15EF676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5" y="16002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307" name="Picture 11" descr="wb01415_">
            <a:extLst>
              <a:ext uri="{FF2B5EF4-FFF2-40B4-BE49-F238E27FC236}">
                <a16:creationId xmlns:a16="http://schemas.microsoft.com/office/drawing/2014/main" id="{FCDAE8E4-5801-47B0-AEB0-B045E9E66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97113"/>
            <a:ext cx="263525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308" name="Picture 12" descr="wb01415_">
            <a:extLst>
              <a:ext uri="{FF2B5EF4-FFF2-40B4-BE49-F238E27FC236}">
                <a16:creationId xmlns:a16="http://schemas.microsoft.com/office/drawing/2014/main" id="{69E663A5-B784-4AC0-A5BE-EC06D5554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63913"/>
            <a:ext cx="263525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309" name="Picture 13" descr="wb01415_">
            <a:extLst>
              <a:ext uri="{FF2B5EF4-FFF2-40B4-BE49-F238E27FC236}">
                <a16:creationId xmlns:a16="http://schemas.microsoft.com/office/drawing/2014/main" id="{886DD110-3552-477E-817C-1C292F362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25913"/>
            <a:ext cx="263525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310" name="Picture 14" descr="wb01415_">
            <a:extLst>
              <a:ext uri="{FF2B5EF4-FFF2-40B4-BE49-F238E27FC236}">
                <a16:creationId xmlns:a16="http://schemas.microsoft.com/office/drawing/2014/main" id="{8C8FABA2-6685-4605-ABA6-B28F4229F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4864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1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1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1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1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1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1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1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1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1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1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1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1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1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1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1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9" name="Rectangle 9">
            <a:extLst>
              <a:ext uri="{FF2B5EF4-FFF2-40B4-BE49-F238E27FC236}">
                <a16:creationId xmlns:a16="http://schemas.microsoft.com/office/drawing/2014/main" id="{58DE29C7-7680-49A0-8209-231F181CF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524000"/>
            <a:ext cx="3352800" cy="4953000"/>
          </a:xfrm>
          <a:prstGeom prst="rect">
            <a:avLst/>
          </a:prstGeom>
          <a:solidFill>
            <a:srgbClr val="FFFF91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FF91"/>
              </a:solidFill>
            </a:endParaRPr>
          </a:p>
        </p:txBody>
      </p:sp>
      <p:sp>
        <p:nvSpPr>
          <p:cNvPr id="312322" name="Rectangle 2">
            <a:extLst>
              <a:ext uri="{FF2B5EF4-FFF2-40B4-BE49-F238E27FC236}">
                <a16:creationId xmlns:a16="http://schemas.microsoft.com/office/drawing/2014/main" id="{E27893D0-B778-499B-A44C-72648A57E4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0">
                <a:latin typeface="Showcard Gothic" panose="04020904020102020604" pitchFamily="82" charset="0"/>
              </a:rPr>
              <a:t>Charles F. Parham</a:t>
            </a:r>
          </a:p>
        </p:txBody>
      </p:sp>
      <p:sp>
        <p:nvSpPr>
          <p:cNvPr id="312323" name="Rectangle 3">
            <a:extLst>
              <a:ext uri="{FF2B5EF4-FFF2-40B4-BE49-F238E27FC236}">
                <a16:creationId xmlns:a16="http://schemas.microsoft.com/office/drawing/2014/main" id="{7F77D0AE-7A3D-4E50-A539-5215644491D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828800"/>
            <a:ext cx="4848225" cy="45196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100">
                <a:latin typeface="Copperplate Gothic Bold" panose="020E0705020206020404" pitchFamily="34" charset="0"/>
                <a:cs typeface="Times New Roman" panose="02020603050405020304" pitchFamily="18" charset="0"/>
              </a:rPr>
              <a:t>Miraculously healed of Rheumatoid Arthritis</a:t>
            </a:r>
          </a:p>
          <a:p>
            <a:pPr>
              <a:lnSpc>
                <a:spcPct val="90000"/>
              </a:lnSpc>
            </a:pPr>
            <a:r>
              <a:rPr lang="en-US" altLang="en-US" sz="2100">
                <a:latin typeface="Copperplate Gothic Bold" panose="020E0705020206020404" pitchFamily="34" charset="0"/>
                <a:cs typeface="Times New Roman" panose="02020603050405020304" pitchFamily="18" charset="0"/>
              </a:rPr>
              <a:t>Charles F. Parham began his ministry at the age of 19</a:t>
            </a:r>
            <a:r>
              <a:rPr lang="en-US" altLang="en-US" sz="2100">
                <a:latin typeface="Copperplate Gothic Bold" panose="020E07050202060204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100">
                <a:latin typeface="Copperplate Gothic Bold" panose="020E0705020206020404" pitchFamily="34" charset="0"/>
                <a:cs typeface="Times New Roman" panose="02020603050405020304" pitchFamily="18" charset="0"/>
              </a:rPr>
              <a:t>Through long hours of devoted prayer and intense study, the scriptures opened to him</a:t>
            </a:r>
          </a:p>
          <a:p>
            <a:pPr>
              <a:lnSpc>
                <a:spcPct val="90000"/>
              </a:lnSpc>
            </a:pPr>
            <a:r>
              <a:rPr lang="en-US" altLang="en-US" sz="2100">
                <a:latin typeface="Copperplate Gothic Bold" panose="020E0705020206020404" pitchFamily="34" charset="0"/>
                <a:cs typeface="Times New Roman" panose="02020603050405020304" pitchFamily="18" charset="0"/>
              </a:rPr>
              <a:t>He founded the Bethel Divine Healing House in 1898</a:t>
            </a:r>
          </a:p>
          <a:p>
            <a:pPr>
              <a:lnSpc>
                <a:spcPct val="90000"/>
              </a:lnSpc>
            </a:pPr>
            <a:r>
              <a:rPr lang="en-US" altLang="en-US" sz="2100">
                <a:latin typeface="Copperplate Gothic Bold" panose="020E0705020206020404" pitchFamily="34" charset="0"/>
                <a:cs typeface="Times New Roman" panose="02020603050405020304" pitchFamily="18" charset="0"/>
              </a:rPr>
              <a:t>Later he rented Stone’s Folly” and founded a Bible College </a:t>
            </a:r>
          </a:p>
        </p:txBody>
      </p:sp>
      <p:sp>
        <p:nvSpPr>
          <p:cNvPr id="312325" name="Line 5">
            <a:extLst>
              <a:ext uri="{FF2B5EF4-FFF2-40B4-BE49-F238E27FC236}">
                <a16:creationId xmlns:a16="http://schemas.microsoft.com/office/drawing/2014/main" id="{29BC7AA3-F625-4518-856E-CACD9CD0CF0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990600"/>
            <a:ext cx="6172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312328" name="Picture 8" descr="Charles Parham">
            <a:extLst>
              <a:ext uri="{FF2B5EF4-FFF2-40B4-BE49-F238E27FC236}">
                <a16:creationId xmlns:a16="http://schemas.microsoft.com/office/drawing/2014/main" id="{7173D45A-9A91-4E50-B02C-A62E53ED23F9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700" y="1804988"/>
            <a:ext cx="2816225" cy="4406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330" name="Picture 10" descr="wb01415_">
            <a:extLst>
              <a:ext uri="{FF2B5EF4-FFF2-40B4-BE49-F238E27FC236}">
                <a16:creationId xmlns:a16="http://schemas.microsoft.com/office/drawing/2014/main" id="{384BEF17-AFD7-440E-8516-54A4F1150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16113"/>
            <a:ext cx="263525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331" name="Picture 11" descr="wb01415_">
            <a:extLst>
              <a:ext uri="{FF2B5EF4-FFF2-40B4-BE49-F238E27FC236}">
                <a16:creationId xmlns:a16="http://schemas.microsoft.com/office/drawing/2014/main" id="{B2C2CE61-2862-4047-9212-129E1465D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25713"/>
            <a:ext cx="263525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332" name="Picture 12" descr="wb01415_">
            <a:extLst>
              <a:ext uri="{FF2B5EF4-FFF2-40B4-BE49-F238E27FC236}">
                <a16:creationId xmlns:a16="http://schemas.microsoft.com/office/drawing/2014/main" id="{983CA494-2504-45AE-B9AE-1788A675C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46425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333" name="Picture 13" descr="wb01415_">
            <a:extLst>
              <a:ext uri="{FF2B5EF4-FFF2-40B4-BE49-F238E27FC236}">
                <a16:creationId xmlns:a16="http://schemas.microsoft.com/office/drawing/2014/main" id="{A4FB21DB-B30F-4B38-98AC-72E953C02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345113"/>
            <a:ext cx="263525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334" name="Picture 14" descr="wb01415_">
            <a:extLst>
              <a:ext uri="{FF2B5EF4-FFF2-40B4-BE49-F238E27FC236}">
                <a16:creationId xmlns:a16="http://schemas.microsoft.com/office/drawing/2014/main" id="{39C23640-C8C6-4D3B-ADDA-3B50AEAB0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65625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3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>
            <a:extLst>
              <a:ext uri="{FF2B5EF4-FFF2-40B4-BE49-F238E27FC236}">
                <a16:creationId xmlns:a16="http://schemas.microsoft.com/office/drawing/2014/main" id="{FEA0F852-8667-48C5-9A87-46F1039A6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524000"/>
            <a:ext cx="3352800" cy="4953000"/>
          </a:xfrm>
          <a:prstGeom prst="rect">
            <a:avLst/>
          </a:prstGeom>
          <a:solidFill>
            <a:srgbClr val="FFFF91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FF91"/>
              </a:solidFill>
            </a:endParaRPr>
          </a:p>
        </p:txBody>
      </p:sp>
      <p:sp>
        <p:nvSpPr>
          <p:cNvPr id="472067" name="Rectangle 3">
            <a:extLst>
              <a:ext uri="{FF2B5EF4-FFF2-40B4-BE49-F238E27FC236}">
                <a16:creationId xmlns:a16="http://schemas.microsoft.com/office/drawing/2014/main" id="{5F3FE1FB-6F47-46FC-A6FC-FD8C02EBE8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0">
                <a:latin typeface="Showcard Gothic" panose="04020904020102020604" pitchFamily="82" charset="0"/>
              </a:rPr>
              <a:t>Charles F. Parham</a:t>
            </a:r>
          </a:p>
        </p:txBody>
      </p:sp>
      <p:sp>
        <p:nvSpPr>
          <p:cNvPr id="472068" name="Rectangle 4">
            <a:extLst>
              <a:ext uri="{FF2B5EF4-FFF2-40B4-BE49-F238E27FC236}">
                <a16:creationId xmlns:a16="http://schemas.microsoft.com/office/drawing/2014/main" id="{75977CC5-6D64-4512-8C1D-CC5A316E14C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652588"/>
            <a:ext cx="5029200" cy="4824412"/>
          </a:xfrm>
        </p:spPr>
        <p:txBody>
          <a:bodyPr/>
          <a:lstStyle/>
          <a:p>
            <a:r>
              <a:rPr lang="en-US" altLang="en-US" sz="2100">
                <a:latin typeface="Copperplate Gothic Bold" panose="020E0705020206020404" pitchFamily="34" charset="0"/>
                <a:cs typeface="Times New Roman" panose="02020603050405020304" pitchFamily="18" charset="0"/>
              </a:rPr>
              <a:t>He taught a return to the fundamental teachings of the Apostolic scriptures, and cleansing of the heart</a:t>
            </a:r>
          </a:p>
          <a:p>
            <a:r>
              <a:rPr lang="en-US" altLang="en-US" sz="2100">
                <a:latin typeface="Copperplate Gothic Bold" panose="020E0705020206020404" pitchFamily="34" charset="0"/>
                <a:cs typeface="Times New Roman" panose="02020603050405020304" pitchFamily="18" charset="0"/>
              </a:rPr>
              <a:t>January 1, 1901 Agnes Ozman received the Holy Ghost</a:t>
            </a:r>
          </a:p>
          <a:p>
            <a:r>
              <a:rPr lang="en-US" altLang="en-US" sz="2100">
                <a:latin typeface="Copperplate Gothic Bold" panose="020E0705020206020404" pitchFamily="34" charset="0"/>
                <a:cs typeface="Times New Roman" panose="02020603050405020304" pitchFamily="18" charset="0"/>
              </a:rPr>
              <a:t>Two days later Parham and several students received the Holy Ghost</a:t>
            </a:r>
          </a:p>
          <a:p>
            <a:r>
              <a:rPr lang="en-US" altLang="en-US" sz="2100">
                <a:latin typeface="Copperplate Gothic Bold" panose="020E0705020206020404" pitchFamily="34" charset="0"/>
                <a:cs typeface="Times New Roman" panose="02020603050405020304" pitchFamily="18" charset="0"/>
              </a:rPr>
              <a:t>Two weeks later, 34 students had been filled</a:t>
            </a:r>
          </a:p>
          <a:p>
            <a:r>
              <a:rPr lang="en-US" altLang="en-US" sz="2100">
                <a:latin typeface="Copperplate Gothic Bold" panose="020E0705020206020404" pitchFamily="34" charset="0"/>
                <a:cs typeface="Times New Roman" panose="02020603050405020304" pitchFamily="18" charset="0"/>
              </a:rPr>
              <a:t>Tongues as initial evidence of Holy Ghost</a:t>
            </a:r>
            <a:r>
              <a:rPr lang="en-US" altLang="en-US" sz="210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72069" name="Line 5">
            <a:extLst>
              <a:ext uri="{FF2B5EF4-FFF2-40B4-BE49-F238E27FC236}">
                <a16:creationId xmlns:a16="http://schemas.microsoft.com/office/drawing/2014/main" id="{D20A437D-0B43-45D8-91C5-0185B1ABBA4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990600"/>
            <a:ext cx="6172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72070" name="Picture 6" descr="Charles Parham">
            <a:extLst>
              <a:ext uri="{FF2B5EF4-FFF2-40B4-BE49-F238E27FC236}">
                <a16:creationId xmlns:a16="http://schemas.microsoft.com/office/drawing/2014/main" id="{85AFDC76-003A-4402-AE57-0EFB3FA37202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700" y="1804988"/>
            <a:ext cx="2816225" cy="4406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2071" name="Picture 7" descr="wb01415_">
            <a:extLst>
              <a:ext uri="{FF2B5EF4-FFF2-40B4-BE49-F238E27FC236}">
                <a16:creationId xmlns:a16="http://schemas.microsoft.com/office/drawing/2014/main" id="{5F62CD0A-0EB0-45D5-8C83-52218E10E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72" name="Picture 8" descr="wb01415_">
            <a:extLst>
              <a:ext uri="{FF2B5EF4-FFF2-40B4-BE49-F238E27FC236}">
                <a16:creationId xmlns:a16="http://schemas.microsoft.com/office/drawing/2014/main" id="{8EA09B9F-BF2A-41AC-8E61-95E9D58E5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59113"/>
            <a:ext cx="263525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73" name="Picture 9" descr="wb01415_">
            <a:extLst>
              <a:ext uri="{FF2B5EF4-FFF2-40B4-BE49-F238E27FC236}">
                <a16:creationId xmlns:a16="http://schemas.microsoft.com/office/drawing/2014/main" id="{9E44D1C8-E729-4C8F-B66E-01D70D5C4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74" name="Picture 10" descr="wb01415_">
            <a:extLst>
              <a:ext uri="{FF2B5EF4-FFF2-40B4-BE49-F238E27FC236}">
                <a16:creationId xmlns:a16="http://schemas.microsoft.com/office/drawing/2014/main" id="{C2B55483-11A9-4742-AC1A-376116F88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006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75" name="Picture 11" descr="wb01415_">
            <a:extLst>
              <a:ext uri="{FF2B5EF4-FFF2-40B4-BE49-F238E27FC236}">
                <a16:creationId xmlns:a16="http://schemas.microsoft.com/office/drawing/2014/main" id="{514C5087-D5EC-43A1-87F5-B212B531F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5626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2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2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2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2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2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2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2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2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2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2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2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2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8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221566B6-54A0-4066-99A1-48B344205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371600"/>
            <a:ext cx="3352800" cy="4953000"/>
          </a:xfrm>
          <a:prstGeom prst="rect">
            <a:avLst/>
          </a:prstGeom>
          <a:solidFill>
            <a:srgbClr val="FFFF91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FF91"/>
              </a:solidFill>
            </a:endParaRPr>
          </a:p>
        </p:txBody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85F10470-57B0-4A11-A544-A2B8D5F025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0">
                <a:latin typeface="Showcard Gothic" panose="04020904020102020604" pitchFamily="82" charset="0"/>
              </a:rPr>
              <a:t>William J. Seymour</a:t>
            </a:r>
          </a:p>
        </p:txBody>
      </p:sp>
      <p:sp>
        <p:nvSpPr>
          <p:cNvPr id="313348" name="Rectangle 4">
            <a:extLst>
              <a:ext uri="{FF2B5EF4-FFF2-40B4-BE49-F238E27FC236}">
                <a16:creationId xmlns:a16="http://schemas.microsoft.com/office/drawing/2014/main" id="{C8E81BBB-7E05-4F0B-B605-DC210B24618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524000"/>
            <a:ext cx="4695825" cy="5029200"/>
          </a:xfrm>
        </p:spPr>
        <p:txBody>
          <a:bodyPr/>
          <a:lstStyle/>
          <a:p>
            <a:r>
              <a:rPr lang="en-US" altLang="en-US" sz="2000">
                <a:latin typeface="Copperplate Gothic Bold" panose="020E0705020206020404" pitchFamily="34" charset="0"/>
                <a:cs typeface="Times New Roman" panose="02020603050405020304" pitchFamily="18" charset="0"/>
              </a:rPr>
              <a:t>Charles Parham introduces William Seymour to the Holy Ghost</a:t>
            </a:r>
          </a:p>
          <a:p>
            <a:r>
              <a:rPr lang="en-US" altLang="en-US" sz="2000">
                <a:latin typeface="Copperplate Gothic Bold" panose="020E0705020206020404" pitchFamily="34" charset="0"/>
                <a:cs typeface="Times New Roman" panose="02020603050405020304" pitchFamily="18" charset="0"/>
              </a:rPr>
              <a:t>Invited to Los Angeles he preached one night that Tongues was the evidence</a:t>
            </a:r>
          </a:p>
          <a:p>
            <a:r>
              <a:rPr lang="en-US" altLang="en-US" sz="2000">
                <a:latin typeface="Copperplate Gothic Bold" panose="020E0705020206020404" pitchFamily="34" charset="0"/>
                <a:cs typeface="Times New Roman" panose="02020603050405020304" pitchFamily="18" charset="0"/>
              </a:rPr>
              <a:t>Locked out of the church he held house meetings  at Bonnie Brae Street</a:t>
            </a:r>
          </a:p>
          <a:p>
            <a:r>
              <a:rPr lang="en-US" altLang="en-US" sz="2000">
                <a:latin typeface="Copperplate Gothic Bold" panose="020E0705020206020404" pitchFamily="34" charset="0"/>
                <a:cs typeface="Times New Roman" panose="02020603050405020304" pitchFamily="18" charset="0"/>
              </a:rPr>
              <a:t>The house was too small and he rented 312 Azusa Street</a:t>
            </a:r>
          </a:p>
          <a:p>
            <a:r>
              <a:rPr lang="en-US" altLang="en-US" sz="1900">
                <a:latin typeface="Copperplate Gothic Bold" panose="020E0705020206020404" pitchFamily="34" charset="0"/>
                <a:cs typeface="Times New Roman" panose="02020603050405020304" pitchFamily="18" charset="0"/>
              </a:rPr>
              <a:t>Seymour’s greatness can be found in his concern for spiritual empowerment </a:t>
            </a:r>
          </a:p>
        </p:txBody>
      </p:sp>
      <p:sp>
        <p:nvSpPr>
          <p:cNvPr id="313349" name="Line 5">
            <a:extLst>
              <a:ext uri="{FF2B5EF4-FFF2-40B4-BE49-F238E27FC236}">
                <a16:creationId xmlns:a16="http://schemas.microsoft.com/office/drawing/2014/main" id="{F3ABB9FA-81A7-448C-ABBF-B0C03F0EAE1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990600"/>
            <a:ext cx="6172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313353" name="Picture 9" descr="Tall Seymour">
            <a:extLst>
              <a:ext uri="{FF2B5EF4-FFF2-40B4-BE49-F238E27FC236}">
                <a16:creationId xmlns:a16="http://schemas.microsoft.com/office/drawing/2014/main" id="{0019E4E6-8660-4D10-837A-965506AC792B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19"/>
          <a:stretch>
            <a:fillRect/>
          </a:stretch>
        </p:blipFill>
        <p:spPr>
          <a:xfrm>
            <a:off x="990600" y="1600200"/>
            <a:ext cx="2703513" cy="426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54" name="Picture 10" descr="wb01415_">
            <a:extLst>
              <a:ext uri="{FF2B5EF4-FFF2-40B4-BE49-F238E27FC236}">
                <a16:creationId xmlns:a16="http://schemas.microsoft.com/office/drawing/2014/main" id="{E36CFF2D-2342-4497-A322-DF0D8A460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11313"/>
            <a:ext cx="263525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55" name="Picture 11" descr="wb01415_">
            <a:extLst>
              <a:ext uri="{FF2B5EF4-FFF2-40B4-BE49-F238E27FC236}">
                <a16:creationId xmlns:a16="http://schemas.microsoft.com/office/drawing/2014/main" id="{98414E9A-0386-43DE-AE89-EA195A82D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25713"/>
            <a:ext cx="263525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56" name="Picture 12" descr="wb01415_">
            <a:extLst>
              <a:ext uri="{FF2B5EF4-FFF2-40B4-BE49-F238E27FC236}">
                <a16:creationId xmlns:a16="http://schemas.microsoft.com/office/drawing/2014/main" id="{A8F63F9E-4442-4807-9BC1-494F7B92A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83113"/>
            <a:ext cx="263525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57" name="Picture 13" descr="wb01415_">
            <a:extLst>
              <a:ext uri="{FF2B5EF4-FFF2-40B4-BE49-F238E27FC236}">
                <a16:creationId xmlns:a16="http://schemas.microsoft.com/office/drawing/2014/main" id="{2C6A5F9E-3259-455B-B4B9-30A726C74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1816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58" name="Picture 14" descr="wb01415_">
            <a:extLst>
              <a:ext uri="{FF2B5EF4-FFF2-40B4-BE49-F238E27FC236}">
                <a16:creationId xmlns:a16="http://schemas.microsoft.com/office/drawing/2014/main" id="{849B583D-5911-4FA9-A8AD-CAA37EF76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814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3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3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3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3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3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3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3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3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3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3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3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3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3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3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3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8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>
            <a:extLst>
              <a:ext uri="{FF2B5EF4-FFF2-40B4-BE49-F238E27FC236}">
                <a16:creationId xmlns:a16="http://schemas.microsoft.com/office/drawing/2014/main" id="{A2EDE375-5F49-4A44-9F4A-C41270372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371600"/>
            <a:ext cx="3352800" cy="4953000"/>
          </a:xfrm>
          <a:prstGeom prst="rect">
            <a:avLst/>
          </a:prstGeom>
          <a:solidFill>
            <a:srgbClr val="FFFF91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FF91"/>
              </a:solidFill>
            </a:endParaRPr>
          </a:p>
        </p:txBody>
      </p:sp>
      <p:sp>
        <p:nvSpPr>
          <p:cNvPr id="474115" name="Rectangle 3">
            <a:extLst>
              <a:ext uri="{FF2B5EF4-FFF2-40B4-BE49-F238E27FC236}">
                <a16:creationId xmlns:a16="http://schemas.microsoft.com/office/drawing/2014/main" id="{C3CAEDFB-108F-41AD-87FB-D530FCC1A8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0">
                <a:latin typeface="Showcard Gothic" panose="04020904020102020604" pitchFamily="82" charset="0"/>
              </a:rPr>
              <a:t>William J. Seymour</a:t>
            </a:r>
          </a:p>
        </p:txBody>
      </p:sp>
      <p:sp>
        <p:nvSpPr>
          <p:cNvPr id="474116" name="Rectangle 4">
            <a:extLst>
              <a:ext uri="{FF2B5EF4-FFF2-40B4-BE49-F238E27FC236}">
                <a16:creationId xmlns:a16="http://schemas.microsoft.com/office/drawing/2014/main" id="{7F7392FC-123A-4D5B-8B8D-B9DEA31EC70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524000"/>
            <a:ext cx="4695825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>
                <a:latin typeface="Copperplate Gothic Bold" panose="020E0705020206020404" pitchFamily="34" charset="0"/>
                <a:cs typeface="Times New Roman" panose="02020603050405020304" pitchFamily="18" charset="0"/>
              </a:rPr>
              <a:t>Great miracles were in evidence at Azusa 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Copperplate Gothic Bold" panose="020E0705020206020404" pitchFamily="34" charset="0"/>
                <a:cs typeface="Times New Roman" panose="02020603050405020304" pitchFamily="18" charset="0"/>
              </a:rPr>
              <a:t>Commonly regarded as the beginning of the modern Pentecostal movement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Copperplate Gothic Bold" panose="020E0705020206020404" pitchFamily="34" charset="0"/>
                <a:cs typeface="Times New Roman" panose="02020603050405020304" pitchFamily="18" charset="0"/>
              </a:rPr>
              <a:t>Believed that the true church was being restored in an end-times miracle revival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Copperplate Gothic Bold" panose="020E0705020206020404" pitchFamily="34" charset="0"/>
                <a:cs typeface="Times New Roman" panose="02020603050405020304" pitchFamily="18" charset="0"/>
              </a:rPr>
              <a:t>He preached that tongues was the evidence of receiving the Holy Spirit.</a:t>
            </a:r>
            <a:r>
              <a:rPr lang="en-US" altLang="en-US" sz="2100">
                <a:latin typeface="Copperplate Gothic Bold" panose="020E07050202060204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74117" name="Line 5">
            <a:extLst>
              <a:ext uri="{FF2B5EF4-FFF2-40B4-BE49-F238E27FC236}">
                <a16:creationId xmlns:a16="http://schemas.microsoft.com/office/drawing/2014/main" id="{1AE7B92F-33BD-4085-8ED6-AA5C50349E8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990600"/>
            <a:ext cx="6172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74118" name="Picture 6" descr="Tall Seymour">
            <a:extLst>
              <a:ext uri="{FF2B5EF4-FFF2-40B4-BE49-F238E27FC236}">
                <a16:creationId xmlns:a16="http://schemas.microsoft.com/office/drawing/2014/main" id="{8B02B8B7-33DC-4EC6-B437-B11E73D17063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19"/>
          <a:stretch>
            <a:fillRect/>
          </a:stretch>
        </p:blipFill>
        <p:spPr>
          <a:xfrm>
            <a:off x="990600" y="1600200"/>
            <a:ext cx="2703513" cy="426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4119" name="Picture 7" descr="wb01415_">
            <a:extLst>
              <a:ext uri="{FF2B5EF4-FFF2-40B4-BE49-F238E27FC236}">
                <a16:creationId xmlns:a16="http://schemas.microsoft.com/office/drawing/2014/main" id="{E1A717A4-785C-407A-AD1B-5AF58BA83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11313"/>
            <a:ext cx="263525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4120" name="Picture 8" descr="wb01415_">
            <a:extLst>
              <a:ext uri="{FF2B5EF4-FFF2-40B4-BE49-F238E27FC236}">
                <a16:creationId xmlns:a16="http://schemas.microsoft.com/office/drawing/2014/main" id="{B986D427-86AD-434D-96B7-BD59C1926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622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4121" name="Picture 9" descr="wb01415_">
            <a:extLst>
              <a:ext uri="{FF2B5EF4-FFF2-40B4-BE49-F238E27FC236}">
                <a16:creationId xmlns:a16="http://schemas.microsoft.com/office/drawing/2014/main" id="{BDE5BD87-95CF-4028-A4B4-11F1BEF72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338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4122" name="Picture 10" descr="wb01415_">
            <a:extLst>
              <a:ext uri="{FF2B5EF4-FFF2-40B4-BE49-F238E27FC236}">
                <a16:creationId xmlns:a16="http://schemas.microsoft.com/office/drawing/2014/main" id="{6C600B6D-7418-4972-A74B-B2F6BA9BE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1054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4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4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4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4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4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4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4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4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4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>
            <a:extLst>
              <a:ext uri="{FF2B5EF4-FFF2-40B4-BE49-F238E27FC236}">
                <a16:creationId xmlns:a16="http://schemas.microsoft.com/office/drawing/2014/main" id="{49370772-7EB7-4787-8B46-5F7AD41CD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7731" name="Picture 3" descr="BD04970_">
            <a:extLst>
              <a:ext uri="{FF2B5EF4-FFF2-40B4-BE49-F238E27FC236}">
                <a16:creationId xmlns:a16="http://schemas.microsoft.com/office/drawing/2014/main" id="{888C1E86-F451-4987-80DF-BF422C3AE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3208338" cy="23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7732" name="Rectangle 4">
            <a:extLst>
              <a:ext uri="{FF2B5EF4-FFF2-40B4-BE49-F238E27FC236}">
                <a16:creationId xmlns:a16="http://schemas.microsoft.com/office/drawing/2014/main" id="{031A1766-3FD7-48AD-A1D9-08FD9D503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4800600"/>
            <a:ext cx="7924800" cy="1828800"/>
          </a:xfr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/>
          <a:lstStyle/>
          <a:p>
            <a:pPr marL="177800" indent="-4763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opperplate33bc" pitchFamily="34" charset="0"/>
                <a:cs typeface="Arial" panose="020B0604020202020204" pitchFamily="34" charset="0"/>
              </a:rPr>
              <a:t>Ends with the martyrdom of Paul in Rome</a:t>
            </a:r>
          </a:p>
          <a:p>
            <a:pPr marL="177800" indent="-4763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Copperplate33bc" pitchFamily="34" charset="0"/>
              <a:cs typeface="Arial" panose="020B0604020202020204" pitchFamily="34" charset="0"/>
            </a:endParaRPr>
          </a:p>
          <a:p>
            <a:pPr marL="177800" indent="-4763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Copperplate33bc" pitchFamily="34" charset="0"/>
                <a:cs typeface="Arial" panose="020B0604020202020204" pitchFamily="34" charset="0"/>
              </a:rPr>
              <a:t>Antioch becomes the Center of Evangelism</a:t>
            </a:r>
            <a:endParaRPr lang="en-US" altLang="en-US">
              <a:latin typeface="Copperplate33bc" pitchFamily="34" charset="0"/>
            </a:endParaRPr>
          </a:p>
        </p:txBody>
      </p:sp>
      <p:sp>
        <p:nvSpPr>
          <p:cNvPr id="457733" name="Rectangle 5">
            <a:extLst>
              <a:ext uri="{FF2B5EF4-FFF2-40B4-BE49-F238E27FC236}">
                <a16:creationId xmlns:a16="http://schemas.microsoft.com/office/drawing/2014/main" id="{D4088194-3749-494C-8141-7870A631A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73437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chemeClr val="accent2"/>
                </a:solidFill>
                <a:latin typeface="Showcard Gothic" panose="04020904020102020604" pitchFamily="82" charset="0"/>
              </a:rPr>
              <a:t>The Seven Periods In Church History</a:t>
            </a:r>
          </a:p>
        </p:txBody>
      </p:sp>
      <p:sp>
        <p:nvSpPr>
          <p:cNvPr id="457734" name="Line 6">
            <a:extLst>
              <a:ext uri="{FF2B5EF4-FFF2-40B4-BE49-F238E27FC236}">
                <a16:creationId xmlns:a16="http://schemas.microsoft.com/office/drawing/2014/main" id="{880475C1-30C8-4521-98BC-83D156E5C1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1600200"/>
            <a:ext cx="5486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7735" name="Line 7">
            <a:extLst>
              <a:ext uri="{FF2B5EF4-FFF2-40B4-BE49-F238E27FC236}">
                <a16:creationId xmlns:a16="http://schemas.microsoft.com/office/drawing/2014/main" id="{457AFA2E-9746-4CD3-99DF-590E74B878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667000"/>
            <a:ext cx="3200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7736" name="Text Box 8">
            <a:extLst>
              <a:ext uri="{FF2B5EF4-FFF2-40B4-BE49-F238E27FC236}">
                <a16:creationId xmlns:a16="http://schemas.microsoft.com/office/drawing/2014/main" id="{B3AD7F70-F76A-4D69-A793-BE81A6EFA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676400"/>
            <a:ext cx="7239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en-US" sz="4000">
                <a:latin typeface="Copperplate33bc" pitchFamily="34" charset="0"/>
                <a:cs typeface="Arial" panose="020B0604020202020204" pitchFamily="34" charset="0"/>
              </a:rPr>
              <a:t>4) Period of Expansion</a:t>
            </a:r>
          </a:p>
          <a:p>
            <a:pPr algn="ctr">
              <a:lnSpc>
                <a:spcPct val="70000"/>
              </a:lnSpc>
            </a:pPr>
            <a:r>
              <a:rPr lang="en-US" altLang="en-US" sz="4000">
                <a:latin typeface="Copperplate33bc" pitchFamily="34" charset="0"/>
                <a:cs typeface="Arial" panose="020B0604020202020204" pitchFamily="34" charset="0"/>
              </a:rPr>
              <a:t>A.D. 48 – 67</a:t>
            </a:r>
          </a:p>
        </p:txBody>
      </p:sp>
      <p:sp>
        <p:nvSpPr>
          <p:cNvPr id="457737" name="Text Box 9">
            <a:extLst>
              <a:ext uri="{FF2B5EF4-FFF2-40B4-BE49-F238E27FC236}">
                <a16:creationId xmlns:a16="http://schemas.microsoft.com/office/drawing/2014/main" id="{68784AD5-8028-4122-BB66-8C8BAFB11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994025"/>
            <a:ext cx="53340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en-US" sz="3300">
                <a:latin typeface="Copperplate33bc" pitchFamily="34" charset="0"/>
                <a:cs typeface="Arial" panose="020B0604020202020204" pitchFamily="34" charset="0"/>
              </a:rPr>
              <a:t>Covers Acts 13 through Acts 28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457738" name="Picture 10" descr="BD10263_">
            <a:extLst>
              <a:ext uri="{FF2B5EF4-FFF2-40B4-BE49-F238E27FC236}">
                <a16:creationId xmlns:a16="http://schemas.microsoft.com/office/drawing/2014/main" id="{98433185-4005-48E9-ABE6-54DFBD3A8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28956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7739" name="Picture 11" descr="BD10263_">
            <a:extLst>
              <a:ext uri="{FF2B5EF4-FFF2-40B4-BE49-F238E27FC236}">
                <a16:creationId xmlns:a16="http://schemas.microsoft.com/office/drawing/2014/main" id="{2DAA541B-64FB-4E57-BA39-20971BAAA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244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7740" name="Picture 12" descr="BD10263_">
            <a:extLst>
              <a:ext uri="{FF2B5EF4-FFF2-40B4-BE49-F238E27FC236}">
                <a16:creationId xmlns:a16="http://schemas.microsoft.com/office/drawing/2014/main" id="{4154EA86-8EDC-4277-81E6-C031CD751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7741" name="Text Box 13">
            <a:extLst>
              <a:ext uri="{FF2B5EF4-FFF2-40B4-BE49-F238E27FC236}">
                <a16:creationId xmlns:a16="http://schemas.microsoft.com/office/drawing/2014/main" id="{5ED4A06F-EF9E-4C41-A205-BCE6611C8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851275"/>
            <a:ext cx="54864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en-US" sz="3300">
                <a:latin typeface="Copperplate33bc" pitchFamily="34" charset="0"/>
                <a:cs typeface="Arial" panose="020B0604020202020204" pitchFamily="34" charset="0"/>
              </a:rPr>
              <a:t>Missionaries called to carry the gospel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457742" name="Picture 14" descr="BD10263_">
            <a:extLst>
              <a:ext uri="{FF2B5EF4-FFF2-40B4-BE49-F238E27FC236}">
                <a16:creationId xmlns:a16="http://schemas.microsoft.com/office/drawing/2014/main" id="{5964803A-12D8-4241-9198-A65DF2B7D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7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7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7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7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7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7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7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7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7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7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7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7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2" grpId="0" build="p" autoUpdateAnimBg="0"/>
      <p:bldP spid="457737" grpId="0" build="p" autoUpdateAnimBg="0"/>
      <p:bldP spid="457741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3" name="Rectangle 3">
            <a:extLst>
              <a:ext uri="{FF2B5EF4-FFF2-40B4-BE49-F238E27FC236}">
                <a16:creationId xmlns:a16="http://schemas.microsoft.com/office/drawing/2014/main" id="{BF1778BF-7AD0-4341-BA6A-D0FD1437E4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0">
                <a:latin typeface="Showcard Gothic" panose="04020904020102020604" pitchFamily="82" charset="0"/>
              </a:rPr>
              <a:t>William H. Durham</a:t>
            </a:r>
          </a:p>
        </p:txBody>
      </p:sp>
      <p:sp>
        <p:nvSpPr>
          <p:cNvPr id="476164" name="Rectangle 4">
            <a:extLst>
              <a:ext uri="{FF2B5EF4-FFF2-40B4-BE49-F238E27FC236}">
                <a16:creationId xmlns:a16="http://schemas.microsoft.com/office/drawing/2014/main" id="{54A2F0A3-5137-4FD0-A9DD-0EA503304E5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524000"/>
            <a:ext cx="8658225" cy="5029200"/>
          </a:xfrm>
        </p:spPr>
        <p:txBody>
          <a:bodyPr/>
          <a:lstStyle/>
          <a:p>
            <a:r>
              <a:rPr lang="en-US" altLang="en-US" sz="2400">
                <a:latin typeface="Copperplate Gothic Bold" panose="020E0705020206020404" pitchFamily="34" charset="0"/>
                <a:cs typeface="Times New Roman" panose="02020603050405020304" pitchFamily="18" charset="0"/>
              </a:rPr>
              <a:t>Pastor of  North Avenue Mission - Chicago</a:t>
            </a:r>
          </a:p>
          <a:p>
            <a:r>
              <a:rPr lang="en-US" altLang="en-US" sz="2400">
                <a:latin typeface="Copperplate Gothic Bold" panose="020E0705020206020404" pitchFamily="34" charset="0"/>
                <a:cs typeface="Times New Roman" panose="02020603050405020304" pitchFamily="18" charset="0"/>
              </a:rPr>
              <a:t>He was a theologian considered without </a:t>
            </a:r>
          </a:p>
          <a:p>
            <a:r>
              <a:rPr lang="en-US" altLang="en-US" sz="2400">
                <a:latin typeface="Copperplate Gothic Bold" panose="020E0705020206020404" pitchFamily="34" charset="0"/>
                <a:cs typeface="Times New Roman" panose="02020603050405020304" pitchFamily="18" charset="0"/>
              </a:rPr>
              <a:t>equal Hundreds even thousands received the Holy Ghost there</a:t>
            </a:r>
          </a:p>
          <a:p>
            <a:r>
              <a:rPr lang="en-US" altLang="en-US" sz="2400">
                <a:latin typeface="Copperplate Gothic Bold" panose="020E0705020206020404" pitchFamily="34" charset="0"/>
                <a:cs typeface="Times New Roman" panose="02020603050405020304" pitchFamily="18" charset="0"/>
              </a:rPr>
              <a:t>Many notable preachers came and were filled </a:t>
            </a:r>
          </a:p>
          <a:p>
            <a:pPr lvl="1"/>
            <a:r>
              <a:rPr lang="en-US" altLang="en-US" sz="2100">
                <a:latin typeface="Copperplate Gothic Bold" panose="020E0705020206020404" pitchFamily="34" charset="0"/>
                <a:cs typeface="Times New Roman" panose="02020603050405020304" pitchFamily="18" charset="0"/>
              </a:rPr>
              <a:t>One was E. N. Bell, a Baptist pastor – Fort Worth</a:t>
            </a:r>
          </a:p>
          <a:p>
            <a:r>
              <a:rPr lang="en-US" altLang="en-US" sz="2400">
                <a:latin typeface="Copperplate Gothic Bold" panose="020E0705020206020404" pitchFamily="34" charset="0"/>
                <a:cs typeface="Times New Roman" panose="02020603050405020304" pitchFamily="18" charset="0"/>
              </a:rPr>
              <a:t>Durham vigorously opposed the 2</a:t>
            </a:r>
            <a:r>
              <a:rPr lang="en-US" altLang="en-US" sz="2400" baseline="30000">
                <a:latin typeface="Copperplate Gothic Bold" panose="020E0705020206020404" pitchFamily="34" charset="0"/>
                <a:cs typeface="Times New Roman" panose="02020603050405020304" pitchFamily="18" charset="0"/>
              </a:rPr>
              <a:t>nd</a:t>
            </a:r>
            <a:r>
              <a:rPr lang="en-US" altLang="en-US" sz="2400">
                <a:latin typeface="Copperplate Gothic Bold" panose="020E0705020206020404" pitchFamily="34" charset="0"/>
                <a:cs typeface="Times New Roman" panose="02020603050405020304" pitchFamily="18" charset="0"/>
              </a:rPr>
              <a:t> work of grace</a:t>
            </a:r>
          </a:p>
          <a:p>
            <a:r>
              <a:rPr lang="en-US" altLang="en-US" sz="2400">
                <a:latin typeface="Copperplate Gothic Bold" panose="020E0705020206020404" pitchFamily="34" charset="0"/>
                <a:cs typeface="Times New Roman" panose="02020603050405020304" pitchFamily="18" charset="0"/>
              </a:rPr>
              <a:t>He taught the “finished work of Calvary”</a:t>
            </a:r>
          </a:p>
          <a:p>
            <a:r>
              <a:rPr lang="en-US" altLang="en-US" sz="2400">
                <a:latin typeface="Copperplate Gothic Bold" panose="020E0705020206020404" pitchFamily="34" charset="0"/>
                <a:cs typeface="Times New Roman" panose="02020603050405020304" pitchFamily="18" charset="0"/>
              </a:rPr>
              <a:t>He filled the churches as he ministered in Los Angeles</a:t>
            </a:r>
            <a:r>
              <a:rPr lang="en-US" altLang="en-US" sz="2100">
                <a:latin typeface="Copperplate Gothic Bold" panose="020E07050202060204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76165" name="Line 5">
            <a:extLst>
              <a:ext uri="{FF2B5EF4-FFF2-40B4-BE49-F238E27FC236}">
                <a16:creationId xmlns:a16="http://schemas.microsoft.com/office/drawing/2014/main" id="{2958CCA8-2E0F-4D83-BB9C-3AD940F68A86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990600"/>
            <a:ext cx="6172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76167" name="Picture 7" descr="wb01415_">
            <a:extLst>
              <a:ext uri="{FF2B5EF4-FFF2-40B4-BE49-F238E27FC236}">
                <a16:creationId xmlns:a16="http://schemas.microsoft.com/office/drawing/2014/main" id="{DE855BD1-87BF-43DB-930D-79B4C448C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68" name="Picture 8" descr="wb01415_">
            <a:extLst>
              <a:ext uri="{FF2B5EF4-FFF2-40B4-BE49-F238E27FC236}">
                <a16:creationId xmlns:a16="http://schemas.microsoft.com/office/drawing/2014/main" id="{B46E65D9-5B7E-42A2-A404-0F3D768C2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63913"/>
            <a:ext cx="263525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69" name="Picture 9" descr="wb01415_">
            <a:extLst>
              <a:ext uri="{FF2B5EF4-FFF2-40B4-BE49-F238E27FC236}">
                <a16:creationId xmlns:a16="http://schemas.microsoft.com/office/drawing/2014/main" id="{A73151FC-751E-465D-9203-ED69C01CB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70" name="Picture 10" descr="wb01415_">
            <a:extLst>
              <a:ext uri="{FF2B5EF4-FFF2-40B4-BE49-F238E27FC236}">
                <a16:creationId xmlns:a16="http://schemas.microsoft.com/office/drawing/2014/main" id="{D4B24222-FC56-4D89-912D-646885A69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72" name="Picture 12" descr="wb01415_">
            <a:extLst>
              <a:ext uri="{FF2B5EF4-FFF2-40B4-BE49-F238E27FC236}">
                <a16:creationId xmlns:a16="http://schemas.microsoft.com/office/drawing/2014/main" id="{4B715E90-A598-4797-8C6F-41514BBD5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73" name="Picture 13" descr="wb01415_">
            <a:extLst>
              <a:ext uri="{FF2B5EF4-FFF2-40B4-BE49-F238E27FC236}">
                <a16:creationId xmlns:a16="http://schemas.microsoft.com/office/drawing/2014/main" id="{1748DCF4-2A53-4038-B2DB-6CB46BE16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74" name="Picture 14" descr="wb01415_">
            <a:extLst>
              <a:ext uri="{FF2B5EF4-FFF2-40B4-BE49-F238E27FC236}">
                <a16:creationId xmlns:a16="http://schemas.microsoft.com/office/drawing/2014/main" id="{BCF431E9-EF71-4A14-8142-271516D94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37338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75" name="Picture 15" descr="wb01415_">
            <a:extLst>
              <a:ext uri="{FF2B5EF4-FFF2-40B4-BE49-F238E27FC236}">
                <a16:creationId xmlns:a16="http://schemas.microsoft.com/office/drawing/2014/main" id="{D698DB79-B8AD-4198-B454-E4F787792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530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6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6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6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6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6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6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6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6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6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6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6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6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6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6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6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6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6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6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6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6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6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6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6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6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4" grpId="0" build="p" bldLvl="2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>
            <a:extLst>
              <a:ext uri="{FF2B5EF4-FFF2-40B4-BE49-F238E27FC236}">
                <a16:creationId xmlns:a16="http://schemas.microsoft.com/office/drawing/2014/main" id="{A8B9ACC7-27E2-4101-A5E2-6612EABD88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0">
                <a:latin typeface="Showcard Gothic" panose="04020904020102020604" pitchFamily="82" charset="0"/>
              </a:rPr>
              <a:t>R. E. McAlister</a:t>
            </a:r>
          </a:p>
        </p:txBody>
      </p:sp>
      <p:sp>
        <p:nvSpPr>
          <p:cNvPr id="478211" name="Rectangle 3">
            <a:extLst>
              <a:ext uri="{FF2B5EF4-FFF2-40B4-BE49-F238E27FC236}">
                <a16:creationId xmlns:a16="http://schemas.microsoft.com/office/drawing/2014/main" id="{54E0366E-B2C7-4302-8C5C-FB01367E4B5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524000"/>
            <a:ext cx="8658225" cy="5029200"/>
          </a:xfrm>
        </p:spPr>
        <p:txBody>
          <a:bodyPr/>
          <a:lstStyle/>
          <a:p>
            <a:r>
              <a:rPr lang="en-US" altLang="en-US" sz="2400">
                <a:latin typeface="Copperplate Gothic Bold" panose="020E0705020206020404" pitchFamily="34" charset="0"/>
                <a:cs typeface="Times New Roman" panose="02020603050405020304" pitchFamily="18" charset="0"/>
              </a:rPr>
              <a:t>A Popular Evangelist – International Camp Meeting at Arroyo Seco, California</a:t>
            </a:r>
          </a:p>
          <a:p>
            <a:pPr lvl="1"/>
            <a:r>
              <a:rPr lang="en-US" altLang="en-US">
                <a:latin typeface="Copperplate Gothic Bold" panose="020E0705020206020404" pitchFamily="34" charset="0"/>
                <a:cs typeface="Times New Roman" panose="02020603050405020304" pitchFamily="18" charset="0"/>
              </a:rPr>
              <a:t>  364 had received the Holy Ghost</a:t>
            </a:r>
          </a:p>
          <a:p>
            <a:r>
              <a:rPr lang="en-US" altLang="en-US" sz="2400">
                <a:latin typeface="Copperplate Gothic Bold" panose="020E0705020206020404" pitchFamily="34" charset="0"/>
                <a:cs typeface="Times New Roman" panose="02020603050405020304" pitchFamily="18" charset="0"/>
              </a:rPr>
              <a:t>Preaching the Baptismal service His preliminary statement </a:t>
            </a:r>
            <a:r>
              <a:rPr lang="en-US" altLang="en-US" sz="2400" i="1">
                <a:latin typeface="Copperplate Gothic Bold" panose="020E0705020206020404" pitchFamily="34" charset="0"/>
                <a:cs typeface="Times New Roman" panose="02020603050405020304" pitchFamily="18" charset="0"/>
              </a:rPr>
              <a:t>“All converts of the Book of Acts were baptized in the name of Jesus Christ”</a:t>
            </a:r>
          </a:p>
          <a:p>
            <a:r>
              <a:rPr lang="en-US" altLang="en-US" sz="2400" i="1">
                <a:latin typeface="Copperplate Gothic Bold" panose="020E0705020206020404" pitchFamily="34" charset="0"/>
                <a:cs typeface="Times New Roman" panose="02020603050405020304" pitchFamily="18" charset="0"/>
              </a:rPr>
              <a:t>It was said: “A shot was fired from Arroyo Seco at the International Camp meeting that was heard around the world!”</a:t>
            </a:r>
          </a:p>
          <a:p>
            <a:r>
              <a:rPr lang="en-US" altLang="en-US" sz="2400" i="1">
                <a:latin typeface="Copperplate Gothic Bold" panose="020E0705020206020404" pitchFamily="34" charset="0"/>
                <a:cs typeface="Times New Roman" panose="02020603050405020304" pitchFamily="18" charset="0"/>
              </a:rPr>
              <a:t>The future was set in concrete Baptism in the name of Jesus Christ was restored</a:t>
            </a:r>
          </a:p>
        </p:txBody>
      </p:sp>
      <p:sp>
        <p:nvSpPr>
          <p:cNvPr id="478212" name="Line 4">
            <a:extLst>
              <a:ext uri="{FF2B5EF4-FFF2-40B4-BE49-F238E27FC236}">
                <a16:creationId xmlns:a16="http://schemas.microsoft.com/office/drawing/2014/main" id="{90A6EB63-4241-4986-B5C3-983F832BA958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990600"/>
            <a:ext cx="6172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78213" name="Picture 5" descr="wb01415_">
            <a:extLst>
              <a:ext uri="{FF2B5EF4-FFF2-40B4-BE49-F238E27FC236}">
                <a16:creationId xmlns:a16="http://schemas.microsoft.com/office/drawing/2014/main" id="{ECDD3071-3022-44D5-B0DF-04F111E2C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8214" name="Picture 6" descr="wb01415_">
            <a:extLst>
              <a:ext uri="{FF2B5EF4-FFF2-40B4-BE49-F238E27FC236}">
                <a16:creationId xmlns:a16="http://schemas.microsoft.com/office/drawing/2014/main" id="{EC2E5B21-F90E-4F01-A2AE-828CC12C1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8215" name="Picture 7" descr="wb01415_">
            <a:extLst>
              <a:ext uri="{FF2B5EF4-FFF2-40B4-BE49-F238E27FC236}">
                <a16:creationId xmlns:a16="http://schemas.microsoft.com/office/drawing/2014/main" id="{B248DF35-B62D-45F9-B2F2-B32ADEA5F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626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8217" name="Picture 9" descr="wb01415_">
            <a:extLst>
              <a:ext uri="{FF2B5EF4-FFF2-40B4-BE49-F238E27FC236}">
                <a16:creationId xmlns:a16="http://schemas.microsoft.com/office/drawing/2014/main" id="{9DB24F06-A992-4819-B8F4-57A66E748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8218" name="Picture 10" descr="wb01415_">
            <a:extLst>
              <a:ext uri="{FF2B5EF4-FFF2-40B4-BE49-F238E27FC236}">
                <a16:creationId xmlns:a16="http://schemas.microsoft.com/office/drawing/2014/main" id="{8D38B200-7C35-44ED-91E2-560395AE5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25713"/>
            <a:ext cx="263525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1" grpId="0" build="p" bldLvl="2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>
            <a:extLst>
              <a:ext uri="{FF2B5EF4-FFF2-40B4-BE49-F238E27FC236}">
                <a16:creationId xmlns:a16="http://schemas.microsoft.com/office/drawing/2014/main" id="{671515CD-408E-47B0-81E9-9B533C399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371600"/>
            <a:ext cx="3352800" cy="4953000"/>
          </a:xfrm>
          <a:prstGeom prst="rect">
            <a:avLst/>
          </a:prstGeom>
          <a:solidFill>
            <a:srgbClr val="FFFF91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FF91"/>
              </a:solidFill>
            </a:endParaRPr>
          </a:p>
        </p:txBody>
      </p:sp>
      <p:sp>
        <p:nvSpPr>
          <p:cNvPr id="314371" name="Rectangle 3">
            <a:extLst>
              <a:ext uri="{FF2B5EF4-FFF2-40B4-BE49-F238E27FC236}">
                <a16:creationId xmlns:a16="http://schemas.microsoft.com/office/drawing/2014/main" id="{73703F5B-EFAB-48E6-BDCD-BBDCA09C5B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0">
                <a:latin typeface="Showcard Gothic" panose="04020904020102020604" pitchFamily="82" charset="0"/>
              </a:rPr>
              <a:t>Frank Bartleman</a:t>
            </a:r>
          </a:p>
        </p:txBody>
      </p:sp>
      <p:sp>
        <p:nvSpPr>
          <p:cNvPr id="314372" name="Rectangle 4">
            <a:extLst>
              <a:ext uri="{FF2B5EF4-FFF2-40B4-BE49-F238E27FC236}">
                <a16:creationId xmlns:a16="http://schemas.microsoft.com/office/drawing/2014/main" id="{0C732CFE-9E17-438D-B06B-7E81B669B30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652588"/>
            <a:ext cx="4772025" cy="4976812"/>
          </a:xfrm>
        </p:spPr>
        <p:txBody>
          <a:bodyPr/>
          <a:lstStyle/>
          <a:p>
            <a:r>
              <a:rPr lang="en-US" altLang="en-US" sz="2400">
                <a:latin typeface="Copperplate Gothic Bold" panose="020E0705020206020404" pitchFamily="34" charset="0"/>
                <a:cs typeface="Times New Roman" panose="02020603050405020304" pitchFamily="18" charset="0"/>
              </a:rPr>
              <a:t>Bartleman was a licensed Baptist preacher</a:t>
            </a:r>
          </a:p>
          <a:p>
            <a:r>
              <a:rPr lang="en-US" altLang="en-US" sz="2400">
                <a:solidFill>
                  <a:srgbClr val="000000"/>
                </a:solidFill>
                <a:latin typeface="Copperplate Gothic Bold" panose="020E0705020206020404" pitchFamily="34" charset="0"/>
                <a:cs typeface="Times New Roman" panose="02020603050405020304" pitchFamily="18" charset="0"/>
              </a:rPr>
              <a:t>Was an eyewitness to the early days of the Azusa Street Mission</a:t>
            </a:r>
            <a:r>
              <a:rPr lang="en-US" altLang="en-US" sz="2400">
                <a:latin typeface="Copperplate Gothic Bold" panose="020E07050202060204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2400">
                <a:latin typeface="Copperplate Gothic Bold" panose="020E0705020206020404" pitchFamily="34" charset="0"/>
                <a:cs typeface="Times New Roman" panose="02020603050405020304" pitchFamily="18" charset="0"/>
              </a:rPr>
              <a:t>He believed healing in the atonement and entire sanctification</a:t>
            </a:r>
          </a:p>
          <a:p>
            <a:r>
              <a:rPr lang="en-US" altLang="en-US" sz="2400">
                <a:latin typeface="Copperplate Gothic Bold" panose="020E0705020206020404" pitchFamily="34" charset="0"/>
              </a:rPr>
              <a:t> Believed Baptism in the name of Jesus Christ as essential to salvation</a:t>
            </a:r>
          </a:p>
        </p:txBody>
      </p:sp>
      <p:sp>
        <p:nvSpPr>
          <p:cNvPr id="314373" name="Line 5">
            <a:extLst>
              <a:ext uri="{FF2B5EF4-FFF2-40B4-BE49-F238E27FC236}">
                <a16:creationId xmlns:a16="http://schemas.microsoft.com/office/drawing/2014/main" id="{8FB8A0BE-0D0F-44CA-A3C7-A986FDE6171A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990600"/>
            <a:ext cx="6172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314377" name="Picture 9" descr="Bartleman">
            <a:extLst>
              <a:ext uri="{FF2B5EF4-FFF2-40B4-BE49-F238E27FC236}">
                <a16:creationId xmlns:a16="http://schemas.microsoft.com/office/drawing/2014/main" id="{B426ADE9-2F26-477D-94B3-A4F591452255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6300" y="1652588"/>
            <a:ext cx="2917825" cy="4406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78" name="Picture 10" descr="wb01415_">
            <a:extLst>
              <a:ext uri="{FF2B5EF4-FFF2-40B4-BE49-F238E27FC236}">
                <a16:creationId xmlns:a16="http://schemas.microsoft.com/office/drawing/2014/main" id="{460F242E-E015-45E4-A716-139639B18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526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379" name="Picture 11" descr="wb01415_">
            <a:extLst>
              <a:ext uri="{FF2B5EF4-FFF2-40B4-BE49-F238E27FC236}">
                <a16:creationId xmlns:a16="http://schemas.microsoft.com/office/drawing/2014/main" id="{E185E7E9-AEE7-415E-BC39-4F8FA3AAF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06713"/>
            <a:ext cx="263525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380" name="Picture 12" descr="wb01415_">
            <a:extLst>
              <a:ext uri="{FF2B5EF4-FFF2-40B4-BE49-F238E27FC236}">
                <a16:creationId xmlns:a16="http://schemas.microsoft.com/office/drawing/2014/main" id="{E02DD003-B59A-4E88-AA4F-BA895DCC6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148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381" name="Picture 13" descr="wb01415_">
            <a:extLst>
              <a:ext uri="{FF2B5EF4-FFF2-40B4-BE49-F238E27FC236}">
                <a16:creationId xmlns:a16="http://schemas.microsoft.com/office/drawing/2014/main" id="{5CB1D60C-3F67-44AF-98AE-905776A5E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2578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1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14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4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14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4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2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>
            <a:extLst>
              <a:ext uri="{FF2B5EF4-FFF2-40B4-BE49-F238E27FC236}">
                <a16:creationId xmlns:a16="http://schemas.microsoft.com/office/drawing/2014/main" id="{128AC811-C99F-4C53-90A6-5D8265C53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05000"/>
            <a:ext cx="3429000" cy="3581400"/>
          </a:xfrm>
          <a:prstGeom prst="rect">
            <a:avLst/>
          </a:prstGeom>
          <a:solidFill>
            <a:srgbClr val="FFFF91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FF91"/>
              </a:solidFill>
            </a:endParaRPr>
          </a:p>
        </p:txBody>
      </p:sp>
      <p:sp>
        <p:nvSpPr>
          <p:cNvPr id="317443" name="Rectangle 3">
            <a:extLst>
              <a:ext uri="{FF2B5EF4-FFF2-40B4-BE49-F238E27FC236}">
                <a16:creationId xmlns:a16="http://schemas.microsoft.com/office/drawing/2014/main" id="{9937416E-537E-4D24-A708-40123CFA71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0">
                <a:latin typeface="Showcard Gothic" panose="04020904020102020604" pitchFamily="82" charset="0"/>
              </a:rPr>
              <a:t>G. T. Haywood</a:t>
            </a:r>
          </a:p>
        </p:txBody>
      </p:sp>
      <p:sp>
        <p:nvSpPr>
          <p:cNvPr id="317444" name="Rectangle 4">
            <a:extLst>
              <a:ext uri="{FF2B5EF4-FFF2-40B4-BE49-F238E27FC236}">
                <a16:creationId xmlns:a16="http://schemas.microsoft.com/office/drawing/2014/main" id="{F9ADB06B-6518-4F17-967E-96620A120FB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905000"/>
            <a:ext cx="4621213" cy="43434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accent2"/>
              </a:buClr>
              <a:buSzPct val="150000"/>
            </a:pPr>
            <a:r>
              <a:rPr lang="en-US" altLang="en-US" sz="2400">
                <a:latin typeface="Copperplate Gothic Bold" panose="020E0705020206020404" pitchFamily="34" charset="0"/>
              </a:rPr>
              <a:t>Pastor of Christ temple</a:t>
            </a:r>
          </a:p>
          <a:p>
            <a:pPr lvl="1">
              <a:lnSpc>
                <a:spcPct val="90000"/>
              </a:lnSpc>
              <a:spcAft>
                <a:spcPct val="300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Ø"/>
            </a:pPr>
            <a:r>
              <a:rPr lang="en-US" altLang="en-US" sz="2400">
                <a:latin typeface="Copperplate Gothic Bold" panose="020E0705020206020404" pitchFamily="34" charset="0"/>
              </a:rPr>
              <a:t>Indianapolis, Indiana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accent2"/>
              </a:buClr>
              <a:buSzPct val="150000"/>
            </a:pPr>
            <a:r>
              <a:rPr lang="en-US" altLang="en-US" sz="2400">
                <a:latin typeface="Copperplate Gothic Bold" panose="020E0705020206020404" pitchFamily="34" charset="0"/>
              </a:rPr>
              <a:t>Received the Holy Ghost at Main Street Mission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accent2"/>
              </a:buClr>
              <a:buSzPct val="150000"/>
            </a:pPr>
            <a:r>
              <a:rPr lang="en-US" altLang="en-US" sz="2400">
                <a:latin typeface="Copperplate Gothic Bold" panose="020E0705020206020404" pitchFamily="34" charset="0"/>
              </a:rPr>
              <a:t>Was baptized in jesus name by Glen A. Cook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150000"/>
            </a:pPr>
            <a:r>
              <a:rPr lang="en-US" altLang="en-US" sz="2400">
                <a:latin typeface="Copperplate Gothic Bold" panose="020E0705020206020404" pitchFamily="34" charset="0"/>
              </a:rPr>
              <a:t>He was never a part of the Assemblies of God</a:t>
            </a:r>
          </a:p>
        </p:txBody>
      </p:sp>
      <p:sp>
        <p:nvSpPr>
          <p:cNvPr id="317445" name="Line 5">
            <a:extLst>
              <a:ext uri="{FF2B5EF4-FFF2-40B4-BE49-F238E27FC236}">
                <a16:creationId xmlns:a16="http://schemas.microsoft.com/office/drawing/2014/main" id="{233AE849-D6EE-4494-8CC7-36D05B6DF88B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990600"/>
            <a:ext cx="6172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317449" name="Picture 9" descr="G">
            <a:extLst>
              <a:ext uri="{FF2B5EF4-FFF2-40B4-BE49-F238E27FC236}">
                <a16:creationId xmlns:a16="http://schemas.microsoft.com/office/drawing/2014/main" id="{A412F9E8-2B8C-48BB-A44C-D14D9C2C72C6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133600"/>
            <a:ext cx="3105150" cy="3124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50" name="Picture 10" descr="wb01415_">
            <a:extLst>
              <a:ext uri="{FF2B5EF4-FFF2-40B4-BE49-F238E27FC236}">
                <a16:creationId xmlns:a16="http://schemas.microsoft.com/office/drawing/2014/main" id="{13144134-812C-4D59-8947-03220D9DF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51" name="Picture 11" descr="wb01415_">
            <a:extLst>
              <a:ext uri="{FF2B5EF4-FFF2-40B4-BE49-F238E27FC236}">
                <a16:creationId xmlns:a16="http://schemas.microsoft.com/office/drawing/2014/main" id="{C85ACAD1-72A1-4E36-B05E-C2DC2BAE6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004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52" name="Picture 12" descr="wb01415_">
            <a:extLst>
              <a:ext uri="{FF2B5EF4-FFF2-40B4-BE49-F238E27FC236}">
                <a16:creationId xmlns:a16="http://schemas.microsoft.com/office/drawing/2014/main" id="{A7E59BE5-9A44-444F-9574-95338FBBC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43434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53" name="Picture 13" descr="wb01415_">
            <a:extLst>
              <a:ext uri="{FF2B5EF4-FFF2-40B4-BE49-F238E27FC236}">
                <a16:creationId xmlns:a16="http://schemas.microsoft.com/office/drawing/2014/main" id="{D1869AE6-A995-4B8C-AE16-14C9B7EC8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52578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4" grpId="0" build="p" bldLvl="2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>
            <a:extLst>
              <a:ext uri="{FF2B5EF4-FFF2-40B4-BE49-F238E27FC236}">
                <a16:creationId xmlns:a16="http://schemas.microsoft.com/office/drawing/2014/main" id="{7BDA760C-588D-4BE4-9520-03A3CB03A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684" name="Rectangle 4">
            <a:extLst>
              <a:ext uri="{FF2B5EF4-FFF2-40B4-BE49-F238E27FC236}">
                <a16:creationId xmlns:a16="http://schemas.microsoft.com/office/drawing/2014/main" id="{B7A0955F-BB0F-456B-BF9C-6560F7C908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0" y="3276600"/>
            <a:ext cx="6477000" cy="2286000"/>
          </a:xfr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/>
          <a:lstStyle/>
          <a:p>
            <a:pPr marL="523875" indent="-4763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altLang="en-US" sz="3700" b="1">
                <a:latin typeface="Copperplate33bc" pitchFamily="34" charset="0"/>
                <a:cs typeface="Arial" panose="020B0604020202020204" pitchFamily="34" charset="0"/>
              </a:rPr>
              <a:t>	Howard A. Goss</a:t>
            </a:r>
          </a:p>
          <a:p>
            <a:pPr marL="523875" indent="-4763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altLang="en-US" sz="3700" b="1">
                <a:latin typeface="Copperplate33bc" pitchFamily="34" charset="0"/>
                <a:cs typeface="Arial" panose="020B0604020202020204" pitchFamily="34" charset="0"/>
              </a:rPr>
              <a:t>	Arthur T. Morgan</a:t>
            </a:r>
          </a:p>
          <a:p>
            <a:pPr marL="523875" indent="-4763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altLang="en-US" sz="3700" b="1">
                <a:latin typeface="Copperplate33bc" pitchFamily="34" charset="0"/>
                <a:cs typeface="Arial" panose="020B0604020202020204" pitchFamily="34" charset="0"/>
              </a:rPr>
              <a:t>Stanley W. Chambers</a:t>
            </a:r>
          </a:p>
          <a:p>
            <a:pPr marL="523875" indent="-4763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altLang="en-US" sz="3700" b="1">
                <a:latin typeface="Copperplate33bc" pitchFamily="34" charset="0"/>
                <a:cs typeface="Arial" panose="020B0604020202020204" pitchFamily="34" charset="0"/>
              </a:rPr>
              <a:t>Nathaniel A. Urshan</a:t>
            </a:r>
          </a:p>
        </p:txBody>
      </p:sp>
      <p:sp>
        <p:nvSpPr>
          <p:cNvPr id="327685" name="Rectangle 5">
            <a:extLst>
              <a:ext uri="{FF2B5EF4-FFF2-40B4-BE49-F238E27FC236}">
                <a16:creationId xmlns:a16="http://schemas.microsoft.com/office/drawing/2014/main" id="{21951824-FEE4-4B5C-BA5D-2B55CBFAE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73437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chemeClr val="accent2"/>
                </a:solidFill>
                <a:latin typeface="Showcard Gothic" panose="04020904020102020604" pitchFamily="82" charset="0"/>
              </a:rPr>
              <a:t>Seven Periods In Church History</a:t>
            </a:r>
          </a:p>
        </p:txBody>
      </p:sp>
      <p:sp>
        <p:nvSpPr>
          <p:cNvPr id="327686" name="Line 6">
            <a:extLst>
              <a:ext uri="{FF2B5EF4-FFF2-40B4-BE49-F238E27FC236}">
                <a16:creationId xmlns:a16="http://schemas.microsoft.com/office/drawing/2014/main" id="{C55EBA08-DEDB-40CD-971E-47402AD4290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1600200"/>
            <a:ext cx="5486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687" name="Line 7">
            <a:extLst>
              <a:ext uri="{FF2B5EF4-FFF2-40B4-BE49-F238E27FC236}">
                <a16:creationId xmlns:a16="http://schemas.microsoft.com/office/drawing/2014/main" id="{0964F6F1-690F-4B0E-BC1D-287B81EE75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3048000"/>
            <a:ext cx="6324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688" name="Text Box 8">
            <a:extLst>
              <a:ext uri="{FF2B5EF4-FFF2-40B4-BE49-F238E27FC236}">
                <a16:creationId xmlns:a16="http://schemas.microsoft.com/office/drawing/2014/main" id="{43191587-B88E-413C-B026-399CDC409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676400"/>
            <a:ext cx="815340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en-US" sz="3600" b="1">
                <a:latin typeface="Copperplate33bc" pitchFamily="34" charset="0"/>
                <a:cs typeface="Arial" panose="020B0604020202020204" pitchFamily="34" charset="0"/>
              </a:rPr>
              <a:t>From the Merger to the Present</a:t>
            </a:r>
            <a:r>
              <a:rPr lang="en-US" altLang="en-US" sz="4000" b="1">
                <a:latin typeface="Copperplate33bc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70000"/>
              </a:lnSpc>
              <a:spcAft>
                <a:spcPct val="60000"/>
              </a:spcAft>
            </a:pPr>
            <a:r>
              <a:rPr lang="en-US" altLang="en-US" sz="3300" b="1">
                <a:latin typeface="Copperplate33bc" pitchFamily="34" charset="0"/>
                <a:cs typeface="Arial" panose="020B0604020202020204" pitchFamily="34" charset="0"/>
              </a:rPr>
              <a:t>A.D. 1945 - 2006</a:t>
            </a:r>
          </a:p>
        </p:txBody>
      </p:sp>
      <p:sp>
        <p:nvSpPr>
          <p:cNvPr id="327689" name="Text Box 9">
            <a:extLst>
              <a:ext uri="{FF2B5EF4-FFF2-40B4-BE49-F238E27FC236}">
                <a16:creationId xmlns:a16="http://schemas.microsoft.com/office/drawing/2014/main" id="{A396258B-EA39-447C-96E5-AB31D32B5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38800"/>
            <a:ext cx="7772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Aft>
                <a:spcPct val="30000"/>
              </a:spcAft>
            </a:pPr>
            <a:r>
              <a:rPr lang="en-US" altLang="en-US" sz="3600" b="1">
                <a:latin typeface="Copperplate33bc" pitchFamily="34" charset="0"/>
                <a:cs typeface="Arial" panose="020B0604020202020204" pitchFamily="34" charset="0"/>
              </a:rPr>
              <a:t>Kenneth Haney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327690" name="Picture 10" descr="BD10263_">
            <a:extLst>
              <a:ext uri="{FF2B5EF4-FFF2-40B4-BE49-F238E27FC236}">
                <a16:creationId xmlns:a16="http://schemas.microsoft.com/office/drawing/2014/main" id="{A566C67D-AD39-4948-9155-BFCBC32AA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150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691" name="Picture 11" descr="BD10263_">
            <a:extLst>
              <a:ext uri="{FF2B5EF4-FFF2-40B4-BE49-F238E27FC236}">
                <a16:creationId xmlns:a16="http://schemas.microsoft.com/office/drawing/2014/main" id="{518E7570-426A-43B5-8951-2764A660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692" name="Picture 12" descr="BD10263_">
            <a:extLst>
              <a:ext uri="{FF2B5EF4-FFF2-40B4-BE49-F238E27FC236}">
                <a16:creationId xmlns:a16="http://schemas.microsoft.com/office/drawing/2014/main" id="{FDB1E9B2-AC2B-4B24-85B3-0D1D4DC5F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528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693" name="Picture 13" descr="BD10263_">
            <a:extLst>
              <a:ext uri="{FF2B5EF4-FFF2-40B4-BE49-F238E27FC236}">
                <a16:creationId xmlns:a16="http://schemas.microsoft.com/office/drawing/2014/main" id="{56D55D7D-027F-4345-AE55-1EE178538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958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694" name="Picture 14" descr="BD10263_">
            <a:extLst>
              <a:ext uri="{FF2B5EF4-FFF2-40B4-BE49-F238E27FC236}">
                <a16:creationId xmlns:a16="http://schemas.microsoft.com/office/drawing/2014/main" id="{45986CE5-17FB-4284-82E6-EC13A4F28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0292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695" name="Picture 15" descr="BD05089_">
            <a:extLst>
              <a:ext uri="{FF2B5EF4-FFF2-40B4-BE49-F238E27FC236}">
                <a16:creationId xmlns:a16="http://schemas.microsoft.com/office/drawing/2014/main" id="{EC0960BB-CCA1-4DF6-9DC7-FB88DD011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2438400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4" grpId="0" build="p" bldLvl="2" autoUpdateAnimBg="0"/>
      <p:bldP spid="327689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11" name="Rectangle 11">
            <a:extLst>
              <a:ext uri="{FF2B5EF4-FFF2-40B4-BE49-F238E27FC236}">
                <a16:creationId xmlns:a16="http://schemas.microsoft.com/office/drawing/2014/main" id="{644B1D7C-929D-447F-9BCD-CC401F1E8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02" name="Rectangle 2">
            <a:extLst>
              <a:ext uri="{FF2B5EF4-FFF2-40B4-BE49-F238E27FC236}">
                <a16:creationId xmlns:a16="http://schemas.microsoft.com/office/drawing/2014/main" id="{8C8116CB-FA87-4288-9266-D9C1DB9835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0">
                <a:latin typeface="Showcard Gothic" panose="04020904020102020604" pitchFamily="82" charset="0"/>
              </a:rPr>
              <a:t>Merges To Create The UPC</a:t>
            </a:r>
          </a:p>
        </p:txBody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89300CDD-0004-4D83-9499-3B3A2BCD07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972425" cy="4648200"/>
          </a:xfrm>
        </p:spPr>
        <p:txBody>
          <a:bodyPr/>
          <a:lstStyle/>
          <a:p>
            <a:pPr marL="385763" indent="-385763">
              <a:lnSpc>
                <a:spcPct val="70000"/>
              </a:lnSpc>
              <a:spcBef>
                <a:spcPct val="0"/>
              </a:spcBef>
              <a:spcAft>
                <a:spcPct val="40000"/>
              </a:spcAft>
            </a:pPr>
            <a:r>
              <a:rPr lang="en-US" altLang="en-US" sz="2800">
                <a:latin typeface="Copperplate Gothic Bold" panose="020E0705020206020404" pitchFamily="34" charset="0"/>
              </a:rPr>
              <a:t>1906 – Pentecostal Assemblies of       the World  Formed a Loose Ministerial Fellowship</a:t>
            </a:r>
          </a:p>
          <a:p>
            <a:pPr marL="385763" indent="-385763">
              <a:lnSpc>
                <a:spcPct val="70000"/>
              </a:lnSpc>
              <a:spcBef>
                <a:spcPct val="0"/>
              </a:spcBef>
              <a:spcAft>
                <a:spcPct val="40000"/>
              </a:spcAft>
            </a:pPr>
            <a:r>
              <a:rPr lang="en-US" altLang="en-US" sz="2800">
                <a:latin typeface="Copperplate Gothic Bold" panose="020E0705020206020404" pitchFamily="34" charset="0"/>
              </a:rPr>
              <a:t>1916 – AOG Forces a Withdrawal</a:t>
            </a:r>
          </a:p>
          <a:p>
            <a:pPr marL="385763" indent="-385763">
              <a:lnSpc>
                <a:spcPct val="70000"/>
              </a:lnSpc>
              <a:spcBef>
                <a:spcPct val="0"/>
              </a:spcBef>
              <a:spcAft>
                <a:spcPct val="40000"/>
              </a:spcAft>
            </a:pPr>
            <a:r>
              <a:rPr lang="en-US" altLang="en-US" sz="2800">
                <a:latin typeface="Copperplate Gothic Bold" panose="020E0705020206020404" pitchFamily="34" charset="0"/>
              </a:rPr>
              <a:t>1917 – General Assemblies of Apostolic Assemblies</a:t>
            </a:r>
          </a:p>
          <a:p>
            <a:pPr marL="385763" indent="-385763">
              <a:lnSpc>
                <a:spcPct val="70000"/>
              </a:lnSpc>
              <a:spcBef>
                <a:spcPct val="0"/>
              </a:spcBef>
              <a:spcAft>
                <a:spcPct val="40000"/>
              </a:spcAft>
            </a:pPr>
            <a:r>
              <a:rPr lang="en-US" altLang="en-US" sz="2800">
                <a:latin typeface="Copperplate Gothic Bold" panose="020E0705020206020404" pitchFamily="34" charset="0"/>
              </a:rPr>
              <a:t>1918 – GA of AA Merged With PAW</a:t>
            </a:r>
          </a:p>
          <a:p>
            <a:pPr marL="385763" indent="-385763">
              <a:lnSpc>
                <a:spcPct val="70000"/>
              </a:lnSpc>
              <a:spcBef>
                <a:spcPct val="0"/>
              </a:spcBef>
              <a:spcAft>
                <a:spcPct val="40000"/>
              </a:spcAft>
            </a:pPr>
            <a:r>
              <a:rPr lang="en-US" altLang="en-US" sz="2800">
                <a:latin typeface="Copperplate Gothic Bold" panose="020E0705020206020404" pitchFamily="34" charset="0"/>
              </a:rPr>
              <a:t>1925 – Three New Bodies: 1) AC of JC; PMA; and EC of JC</a:t>
            </a:r>
          </a:p>
          <a:p>
            <a:pPr marL="385763" indent="-385763">
              <a:lnSpc>
                <a:spcPct val="70000"/>
              </a:lnSpc>
              <a:spcBef>
                <a:spcPct val="0"/>
              </a:spcBef>
            </a:pPr>
            <a:r>
              <a:rPr lang="en-US" altLang="en-US" sz="2800">
                <a:latin typeface="Copperplate Gothic Bold" panose="020E0705020206020404" pitchFamily="34" charset="0"/>
              </a:rPr>
              <a:t>1927 – EM of JC Merged With AC of JC</a:t>
            </a:r>
          </a:p>
        </p:txBody>
      </p:sp>
      <p:sp>
        <p:nvSpPr>
          <p:cNvPr id="281604" name="Line 4">
            <a:extLst>
              <a:ext uri="{FF2B5EF4-FFF2-40B4-BE49-F238E27FC236}">
                <a16:creationId xmlns:a16="http://schemas.microsoft.com/office/drawing/2014/main" id="{5F6FE614-3EF5-4ABC-86FB-8A376855711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6172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281605" name="Picture 5" descr="wb01415_">
            <a:extLst>
              <a:ext uri="{FF2B5EF4-FFF2-40B4-BE49-F238E27FC236}">
                <a16:creationId xmlns:a16="http://schemas.microsoft.com/office/drawing/2014/main" id="{1252C095-C64E-44CB-B2CA-B078433E1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16113"/>
            <a:ext cx="263525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606" name="Picture 6" descr="wb01415_">
            <a:extLst>
              <a:ext uri="{FF2B5EF4-FFF2-40B4-BE49-F238E27FC236}">
                <a16:creationId xmlns:a16="http://schemas.microsoft.com/office/drawing/2014/main" id="{1FD80DBE-2D7D-4EC0-BE01-C5B53D4D9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5421313"/>
            <a:ext cx="263525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607" name="Picture 7" descr="wb01415_">
            <a:extLst>
              <a:ext uri="{FF2B5EF4-FFF2-40B4-BE49-F238E27FC236}">
                <a16:creationId xmlns:a16="http://schemas.microsoft.com/office/drawing/2014/main" id="{179C2F97-42DD-4C67-85DD-9408211CF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2906713"/>
            <a:ext cx="263525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608" name="Picture 8" descr="wb01415_">
            <a:extLst>
              <a:ext uri="{FF2B5EF4-FFF2-40B4-BE49-F238E27FC236}">
                <a16:creationId xmlns:a16="http://schemas.microsoft.com/office/drawing/2014/main" id="{670E763F-FFB5-4767-9F62-4D5D68E2D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3440113"/>
            <a:ext cx="263525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609" name="Picture 9" descr="wb01415_">
            <a:extLst>
              <a:ext uri="{FF2B5EF4-FFF2-40B4-BE49-F238E27FC236}">
                <a16:creationId xmlns:a16="http://schemas.microsoft.com/office/drawing/2014/main" id="{ED6823C5-EE1B-4621-BA3F-9A76FAD53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4202113"/>
            <a:ext cx="263525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610" name="Picture 10" descr="wb01415_">
            <a:extLst>
              <a:ext uri="{FF2B5EF4-FFF2-40B4-BE49-F238E27FC236}">
                <a16:creationId xmlns:a16="http://schemas.microsoft.com/office/drawing/2014/main" id="{C2F953B2-8FEB-449B-BC6E-8FA40AF43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4659313"/>
            <a:ext cx="263525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8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3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80" name="Rectangle 12">
            <a:extLst>
              <a:ext uri="{FF2B5EF4-FFF2-40B4-BE49-F238E27FC236}">
                <a16:creationId xmlns:a16="http://schemas.microsoft.com/office/drawing/2014/main" id="{062CFF68-B2C6-4C78-9FE0-163B3207F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770" name="Rectangle 2">
            <a:extLst>
              <a:ext uri="{FF2B5EF4-FFF2-40B4-BE49-F238E27FC236}">
                <a16:creationId xmlns:a16="http://schemas.microsoft.com/office/drawing/2014/main" id="{92DBC383-544A-4FD0-93DB-4B4A78DB58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0">
                <a:latin typeface="Showcard Gothic" panose="04020904020102020604" pitchFamily="82" charset="0"/>
              </a:rPr>
              <a:t>Merges To Create The UPC</a:t>
            </a:r>
          </a:p>
        </p:txBody>
      </p:sp>
      <p:sp>
        <p:nvSpPr>
          <p:cNvPr id="288771" name="Rectangle 3">
            <a:extLst>
              <a:ext uri="{FF2B5EF4-FFF2-40B4-BE49-F238E27FC236}">
                <a16:creationId xmlns:a16="http://schemas.microsoft.com/office/drawing/2014/main" id="{B62FE5B0-3661-424B-8DC6-6B89779A29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2575" y="1652588"/>
            <a:ext cx="8785225" cy="4406900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  <a:tabLst>
                <a:tab pos="1833563" algn="l"/>
              </a:tabLst>
            </a:pPr>
            <a:r>
              <a:rPr lang="en-US" altLang="en-US" sz="3200">
                <a:latin typeface="Copperplate33bc" pitchFamily="34" charset="0"/>
              </a:rPr>
              <a:t>1931 – Four Oneness Organizations 	Met in Columbus, Ohio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  <a:tabLst>
                <a:tab pos="1833563" algn="l"/>
              </a:tabLst>
            </a:pPr>
            <a:r>
              <a:rPr lang="en-US" altLang="en-US" sz="3200">
                <a:latin typeface="Copperplate33bc" pitchFamily="34" charset="0"/>
              </a:rPr>
              <a:t>1931 – 	The AC of JC merged with the		PA of W to form the PA of JC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  <a:tabLst>
                <a:tab pos="1833563" algn="l"/>
              </a:tabLst>
            </a:pPr>
            <a:r>
              <a:rPr lang="en-US" altLang="en-US" sz="3200">
                <a:latin typeface="Copperplate33bc" pitchFamily="34" charset="0"/>
              </a:rPr>
              <a:t>1932 – PMA Changed their Name to 	PCI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  <a:tabLst>
                <a:tab pos="1833563" algn="l"/>
              </a:tabLst>
            </a:pPr>
            <a:r>
              <a:rPr lang="en-US" altLang="en-US" sz="3200">
                <a:latin typeface="Copperplate33bc" pitchFamily="34" charset="0"/>
              </a:rPr>
              <a:t>1936 – The PCI and the PA of JC voted 	to work toward a merge</a:t>
            </a:r>
          </a:p>
          <a:p>
            <a:pPr>
              <a:lnSpc>
                <a:spcPct val="70000"/>
              </a:lnSpc>
              <a:spcBef>
                <a:spcPct val="0"/>
              </a:spcBef>
              <a:tabLst>
                <a:tab pos="1833563" algn="l"/>
              </a:tabLst>
            </a:pPr>
            <a:r>
              <a:rPr lang="en-US" altLang="en-US" sz="3200">
                <a:latin typeface="Copperplate33bc" pitchFamily="34" charset="0"/>
              </a:rPr>
              <a:t>1944 – First agreement was forged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  <a:buFontTx/>
              <a:buNone/>
              <a:tabLst>
                <a:tab pos="1833563" algn="l"/>
              </a:tabLst>
            </a:pPr>
            <a:r>
              <a:rPr lang="en-US" altLang="en-US" sz="3200">
                <a:latin typeface="Copperplate33bc" pitchFamily="34" charset="0"/>
              </a:rPr>
              <a:t>		and in…</a:t>
            </a:r>
          </a:p>
          <a:p>
            <a:pPr>
              <a:lnSpc>
                <a:spcPct val="70000"/>
              </a:lnSpc>
              <a:spcBef>
                <a:spcPct val="0"/>
              </a:spcBef>
              <a:tabLst>
                <a:tab pos="1833563" algn="l"/>
              </a:tabLst>
            </a:pPr>
            <a:r>
              <a:rPr lang="en-US" altLang="en-US" sz="3200">
                <a:latin typeface="Copperplate33bc" pitchFamily="34" charset="0"/>
              </a:rPr>
              <a:t>1945 – The PCI and PA of JC merged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  <a:tabLst>
                <a:tab pos="1833563" algn="l"/>
              </a:tabLst>
            </a:pPr>
            <a:r>
              <a:rPr lang="en-US" altLang="en-US" sz="3200">
                <a:latin typeface="Copperplate33bc" pitchFamily="34" charset="0"/>
              </a:rPr>
              <a:t>		To form the UPC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  <a:buFontTx/>
              <a:buNone/>
              <a:tabLst>
                <a:tab pos="1833563" algn="l"/>
              </a:tabLst>
            </a:pPr>
            <a:endParaRPr lang="en-US" altLang="en-US" sz="3200">
              <a:latin typeface="Copperplate33bc" pitchFamily="34" charset="0"/>
            </a:endParaRPr>
          </a:p>
        </p:txBody>
      </p:sp>
      <p:pic>
        <p:nvPicPr>
          <p:cNvPr id="288772" name="Picture 4" descr="wb01415_">
            <a:extLst>
              <a:ext uri="{FF2B5EF4-FFF2-40B4-BE49-F238E27FC236}">
                <a16:creationId xmlns:a16="http://schemas.microsoft.com/office/drawing/2014/main" id="{E624FE0F-5CC3-4BBB-8CAE-75F2EF738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7526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8773" name="Picture 5" descr="wb01415_">
            <a:extLst>
              <a:ext uri="{FF2B5EF4-FFF2-40B4-BE49-F238E27FC236}">
                <a16:creationId xmlns:a16="http://schemas.microsoft.com/office/drawing/2014/main" id="{0CA7D22D-F1E4-4B91-9E4C-D2080E9AA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25908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8774" name="Picture 6" descr="wb01415_">
            <a:extLst>
              <a:ext uri="{FF2B5EF4-FFF2-40B4-BE49-F238E27FC236}">
                <a16:creationId xmlns:a16="http://schemas.microsoft.com/office/drawing/2014/main" id="{98B9D4F1-7F5D-4408-B69D-E73C1A1F7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363913"/>
            <a:ext cx="263525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8775" name="Picture 7" descr="wb01415_">
            <a:extLst>
              <a:ext uri="{FF2B5EF4-FFF2-40B4-BE49-F238E27FC236}">
                <a16:creationId xmlns:a16="http://schemas.microsoft.com/office/drawing/2014/main" id="{780482B4-A26E-474F-81F7-BB5B08E87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02113"/>
            <a:ext cx="263525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8776" name="Picture 8" descr="wb01415_">
            <a:extLst>
              <a:ext uri="{FF2B5EF4-FFF2-40B4-BE49-F238E27FC236}">
                <a16:creationId xmlns:a16="http://schemas.microsoft.com/office/drawing/2014/main" id="{7EF90E1F-C3A8-4B23-9AB9-506DB02C1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5040313"/>
            <a:ext cx="263525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8777" name="Picture 9" descr="wb01415_">
            <a:extLst>
              <a:ext uri="{FF2B5EF4-FFF2-40B4-BE49-F238E27FC236}">
                <a16:creationId xmlns:a16="http://schemas.microsoft.com/office/drawing/2014/main" id="{9C23B0B4-6EC3-4728-9DE2-ACE7BE74B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5878513"/>
            <a:ext cx="263525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8779" name="Line 11">
            <a:extLst>
              <a:ext uri="{FF2B5EF4-FFF2-40B4-BE49-F238E27FC236}">
                <a16:creationId xmlns:a16="http://schemas.microsoft.com/office/drawing/2014/main" id="{77EC91F2-CC5B-4345-8850-5FDBB86FE6A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6172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8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8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40" name="Rectangle 4">
            <a:extLst>
              <a:ext uri="{FF2B5EF4-FFF2-40B4-BE49-F238E27FC236}">
                <a16:creationId xmlns:a16="http://schemas.microsoft.com/office/drawing/2014/main" id="{EC800CB9-D11B-45EC-8273-CD6DB76D5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38" name="Rectangle 2">
            <a:extLst>
              <a:ext uri="{FF2B5EF4-FFF2-40B4-BE49-F238E27FC236}">
                <a16:creationId xmlns:a16="http://schemas.microsoft.com/office/drawing/2014/main" id="{BE00621E-83C3-4456-8366-EBF5362187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0">
                <a:latin typeface="Showcard Gothic" panose="04020904020102020604" pitchFamily="82" charset="0"/>
              </a:rPr>
              <a:t>Personnel From The Merge</a:t>
            </a:r>
          </a:p>
        </p:txBody>
      </p:sp>
      <p:sp>
        <p:nvSpPr>
          <p:cNvPr id="295939" name="Rectangle 3">
            <a:extLst>
              <a:ext uri="{FF2B5EF4-FFF2-40B4-BE49-F238E27FC236}">
                <a16:creationId xmlns:a16="http://schemas.microsoft.com/office/drawing/2014/main" id="{5D81F58E-6930-43DC-B5CB-03EEF2168E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3200">
                <a:latin typeface="Copperplate33bc" pitchFamily="34" charset="0"/>
                <a:cs typeface="Times New Roman" panose="02020603050405020304" pitchFamily="18" charset="0"/>
              </a:rPr>
              <a:t>Howard A. Goss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3200">
                <a:latin typeface="Copperplate33bc" pitchFamily="34" charset="0"/>
                <a:cs typeface="Times New Roman" panose="02020603050405020304" pitchFamily="18" charset="0"/>
              </a:rPr>
              <a:t>the first general superintendent of the United Pentecostal Church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3200">
                <a:latin typeface="Copperplate33bc" pitchFamily="34" charset="0"/>
                <a:cs typeface="Times New Roman" panose="02020603050405020304" pitchFamily="18" charset="0"/>
              </a:rPr>
              <a:t>In 1906 Goss was appointed field director of the Texas revivals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3200">
                <a:latin typeface="Copperplate33bc" pitchFamily="34" charset="0"/>
                <a:cs typeface="Times New Roman" panose="02020603050405020304" pitchFamily="18" charset="0"/>
              </a:rPr>
              <a:t>Howard Goss was one of three prime movers in organizing the Assemblies of God as a denomination in 1914</a:t>
            </a:r>
          </a:p>
        </p:txBody>
      </p:sp>
      <p:sp>
        <p:nvSpPr>
          <p:cNvPr id="295941" name="Line 5">
            <a:extLst>
              <a:ext uri="{FF2B5EF4-FFF2-40B4-BE49-F238E27FC236}">
                <a16:creationId xmlns:a16="http://schemas.microsoft.com/office/drawing/2014/main" id="{74614CF9-56F3-4943-858F-ECB78DED4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990600"/>
            <a:ext cx="6172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75" name="Rectangle 11">
            <a:extLst>
              <a:ext uri="{FF2B5EF4-FFF2-40B4-BE49-F238E27FC236}">
                <a16:creationId xmlns:a16="http://schemas.microsoft.com/office/drawing/2014/main" id="{A3E78EAE-C5A0-4809-AB28-7D4A636C3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866" name="Rectangle 2">
            <a:extLst>
              <a:ext uri="{FF2B5EF4-FFF2-40B4-BE49-F238E27FC236}">
                <a16:creationId xmlns:a16="http://schemas.microsoft.com/office/drawing/2014/main" id="{1C599C1C-3B0D-4EDB-861F-385164480E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0">
                <a:latin typeface="Showcard Gothic" panose="04020904020102020604" pitchFamily="82" charset="0"/>
              </a:rPr>
              <a:t>Steps That Created The UPC</a:t>
            </a:r>
          </a:p>
        </p:txBody>
      </p:sp>
      <p:sp>
        <p:nvSpPr>
          <p:cNvPr id="292867" name="Rectangle 3">
            <a:extLst>
              <a:ext uri="{FF2B5EF4-FFF2-40B4-BE49-F238E27FC236}">
                <a16:creationId xmlns:a16="http://schemas.microsoft.com/office/drawing/2014/main" id="{559734AC-D2AF-4032-B818-F100EF5BEA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8775" y="1676400"/>
            <a:ext cx="8785225" cy="4406900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  <a:tabLst>
                <a:tab pos="346075" algn="l"/>
              </a:tabLst>
            </a:pPr>
            <a:r>
              <a:rPr lang="en-US" altLang="en-US" sz="3200">
                <a:latin typeface="Copperplate33bc" pitchFamily="34" charset="0"/>
                <a:cs typeface="Times New Roman" panose="02020603050405020304" pitchFamily="18" charset="0"/>
              </a:rPr>
              <a:t>Howard A. Goss, 1945-4951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  <a:tabLst>
                <a:tab pos="346075" algn="l"/>
              </a:tabLst>
            </a:pPr>
            <a:r>
              <a:rPr lang="en-US" altLang="en-US" sz="3200" b="1">
                <a:latin typeface="Copperplate33bc" pitchFamily="34" charset="0"/>
                <a:cs typeface="Times New Roman" panose="02020603050405020304" pitchFamily="18" charset="0"/>
              </a:rPr>
              <a:t>U</a:t>
            </a:r>
            <a:r>
              <a:rPr lang="en-US" altLang="en-US" sz="3200">
                <a:latin typeface="Copperplate33bc" pitchFamily="34" charset="0"/>
                <a:cs typeface="Times New Roman" panose="02020603050405020304" pitchFamily="18" charset="0"/>
              </a:rPr>
              <a:t>nited Pentecostal Church was formed in 1945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  <a:tabLst>
                <a:tab pos="346075" algn="l"/>
              </a:tabLst>
            </a:pPr>
            <a:r>
              <a:rPr lang="en-US" altLang="en-US" sz="3200">
                <a:latin typeface="Copperplate33bc" pitchFamily="34" charset="0"/>
                <a:cs typeface="Times New Roman" panose="02020603050405020304" pitchFamily="18" charset="0"/>
              </a:rPr>
              <a:t>Through a merger of two Pentecostal groups: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  <a:tabLst>
                <a:tab pos="346075" algn="l"/>
              </a:tabLst>
            </a:pPr>
            <a:r>
              <a:rPr lang="en-US" altLang="en-US" sz="3200">
                <a:latin typeface="Copperplate33bc" pitchFamily="34" charset="0"/>
                <a:cs typeface="Times New Roman" panose="02020603050405020304" pitchFamily="18" charset="0"/>
              </a:rPr>
              <a:t>the Pentecostal Church, Incorporated (PCI),</a:t>
            </a:r>
          </a:p>
          <a:p>
            <a:pPr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  <a:tabLst>
                <a:tab pos="346075" algn="l"/>
              </a:tabLst>
            </a:pPr>
            <a:r>
              <a:rPr lang="en-US" altLang="en-US" sz="3200">
                <a:latin typeface="Copperplate33bc" pitchFamily="34" charset="0"/>
                <a:cs typeface="Times New Roman" panose="02020603050405020304" pitchFamily="18" charset="0"/>
              </a:rPr>
              <a:t>The Pentecostal Assemblies of Jesus Christ (PAJC).. </a:t>
            </a:r>
            <a:br>
              <a:rPr lang="en-US" altLang="en-US" sz="3200">
                <a:latin typeface="Copperplate33bc" pitchFamily="34" charset="0"/>
                <a:cs typeface="Times New Roman" panose="02020603050405020304" pitchFamily="18" charset="0"/>
              </a:rPr>
            </a:br>
            <a:br>
              <a:rPr lang="en-US" altLang="en-US" sz="3200">
                <a:cs typeface="Times New Roman" panose="02020603050405020304" pitchFamily="18" charset="0"/>
              </a:rPr>
            </a:br>
            <a:endParaRPr lang="en-US" altLang="en-US" sz="3200">
              <a:latin typeface="Copperplate33bc" pitchFamily="34" charset="0"/>
            </a:endParaRPr>
          </a:p>
        </p:txBody>
      </p:sp>
      <p:pic>
        <p:nvPicPr>
          <p:cNvPr id="292868" name="Picture 4" descr="wb01415_">
            <a:extLst>
              <a:ext uri="{FF2B5EF4-FFF2-40B4-BE49-F238E27FC236}">
                <a16:creationId xmlns:a16="http://schemas.microsoft.com/office/drawing/2014/main" id="{4EEACE1F-D7C7-4456-A26F-7A8B620D1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2869" name="Picture 5" descr="wb01415_">
            <a:extLst>
              <a:ext uri="{FF2B5EF4-FFF2-40B4-BE49-F238E27FC236}">
                <a16:creationId xmlns:a16="http://schemas.microsoft.com/office/drawing/2014/main" id="{F6D7E557-47A2-4414-A7E2-AE6BA343C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2870" name="Picture 6" descr="wb01415_">
            <a:extLst>
              <a:ext uri="{FF2B5EF4-FFF2-40B4-BE49-F238E27FC236}">
                <a16:creationId xmlns:a16="http://schemas.microsoft.com/office/drawing/2014/main" id="{D95014C2-78C4-4A94-B136-365441DB7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2871" name="Picture 7" descr="wb01415_">
            <a:extLst>
              <a:ext uri="{FF2B5EF4-FFF2-40B4-BE49-F238E27FC236}">
                <a16:creationId xmlns:a16="http://schemas.microsoft.com/office/drawing/2014/main" id="{42DAFEFA-CC3C-48F3-B5A6-8A08323AC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2872" name="Picture 8" descr="wb01415_">
            <a:extLst>
              <a:ext uri="{FF2B5EF4-FFF2-40B4-BE49-F238E27FC236}">
                <a16:creationId xmlns:a16="http://schemas.microsoft.com/office/drawing/2014/main" id="{57A6B7AB-9C64-48DF-8246-7B6106C1E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874" name="Line 10">
            <a:extLst>
              <a:ext uri="{FF2B5EF4-FFF2-40B4-BE49-F238E27FC236}">
                <a16:creationId xmlns:a16="http://schemas.microsoft.com/office/drawing/2014/main" id="{28017A65-7410-4B95-A4AD-E181F724F2E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6172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7" grpId="0" build="p" bldLvl="2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90" name="Rectangle 62">
            <a:extLst>
              <a:ext uri="{FF2B5EF4-FFF2-40B4-BE49-F238E27FC236}">
                <a16:creationId xmlns:a16="http://schemas.microsoft.com/office/drawing/2014/main" id="{AE04959B-638A-47D8-A70B-47BD9FDCD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0" name="Rectangle 2">
            <a:extLst>
              <a:ext uri="{FF2B5EF4-FFF2-40B4-BE49-F238E27FC236}">
                <a16:creationId xmlns:a16="http://schemas.microsoft.com/office/drawing/2014/main" id="{123470C9-055E-47EC-A1AD-3E140DA80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0">
                <a:latin typeface="Showcard Gothic" panose="04020904020102020604" pitchFamily="82" charset="0"/>
              </a:rPr>
              <a:t>Merges To Create The UPC</a:t>
            </a:r>
          </a:p>
        </p:txBody>
      </p:sp>
      <p:sp>
        <p:nvSpPr>
          <p:cNvPr id="278574" name="Line 46">
            <a:extLst>
              <a:ext uri="{FF2B5EF4-FFF2-40B4-BE49-F238E27FC236}">
                <a16:creationId xmlns:a16="http://schemas.microsoft.com/office/drawing/2014/main" id="{E127D227-C2A0-4636-A414-8F1A00873D8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990600"/>
            <a:ext cx="6172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8591" name="Text Box 63">
            <a:extLst>
              <a:ext uri="{FF2B5EF4-FFF2-40B4-BE49-F238E27FC236}">
                <a16:creationId xmlns:a16="http://schemas.microsoft.com/office/drawing/2014/main" id="{BDC25DE4-AFDD-4039-9E95-AA343A9AE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143000"/>
            <a:ext cx="2209800" cy="2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1000" b="1" u="sng">
                <a:latin typeface="Arial" panose="020B0604020202020204" pitchFamily="34" charset="0"/>
              </a:rPr>
              <a:t>Codes</a:t>
            </a:r>
          </a:p>
          <a:p>
            <a:pPr algn="ctr">
              <a:lnSpc>
                <a:spcPct val="90000"/>
              </a:lnSpc>
            </a:pPr>
            <a:endParaRPr lang="en-US" altLang="en-US" sz="1000" b="1" u="sng">
              <a:latin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altLang="en-US" sz="800" b="1">
                <a:solidFill>
                  <a:schemeClr val="accent2"/>
                </a:solidFill>
                <a:latin typeface="Arial" panose="020B0604020202020204" pitchFamily="34" charset="0"/>
              </a:rPr>
              <a:t>PA of W</a:t>
            </a:r>
          </a:p>
          <a:p>
            <a:pPr algn="ctr">
              <a:lnSpc>
                <a:spcPct val="90000"/>
              </a:lnSpc>
              <a:spcAft>
                <a:spcPct val="30000"/>
              </a:spcAft>
            </a:pPr>
            <a:r>
              <a:rPr lang="en-US" altLang="en-US" sz="800">
                <a:solidFill>
                  <a:schemeClr val="accent2"/>
                </a:solidFill>
                <a:latin typeface="Arial" panose="020B0604020202020204" pitchFamily="34" charset="0"/>
              </a:rPr>
              <a:t>Pentecostal Assemblies of the World</a:t>
            </a:r>
          </a:p>
          <a:p>
            <a:pPr algn="ctr">
              <a:lnSpc>
                <a:spcPct val="90000"/>
              </a:lnSpc>
            </a:pPr>
            <a:r>
              <a:rPr lang="en-US" altLang="en-US" sz="800" b="1">
                <a:solidFill>
                  <a:srgbClr val="008000"/>
                </a:solidFill>
                <a:latin typeface="Arial" panose="020B0604020202020204" pitchFamily="34" charset="0"/>
              </a:rPr>
              <a:t>GA of AA</a:t>
            </a:r>
          </a:p>
          <a:p>
            <a:pPr algn="ctr">
              <a:lnSpc>
                <a:spcPct val="90000"/>
              </a:lnSpc>
              <a:spcAft>
                <a:spcPct val="30000"/>
              </a:spcAft>
            </a:pPr>
            <a:r>
              <a:rPr lang="en-US" altLang="en-US" sz="800">
                <a:solidFill>
                  <a:srgbClr val="008000"/>
                </a:solidFill>
                <a:latin typeface="Arial" panose="020B0604020202020204" pitchFamily="34" charset="0"/>
              </a:rPr>
              <a:t>General Assemblies of Apostolic Assemblies</a:t>
            </a:r>
          </a:p>
          <a:p>
            <a:pPr algn="ctr">
              <a:lnSpc>
                <a:spcPct val="90000"/>
              </a:lnSpc>
            </a:pPr>
            <a:r>
              <a:rPr lang="en-US" altLang="en-US" sz="800" b="1">
                <a:solidFill>
                  <a:schemeClr val="accent1"/>
                </a:solidFill>
                <a:latin typeface="Arial" panose="020B0604020202020204" pitchFamily="34" charset="0"/>
              </a:rPr>
              <a:t>AC of JC</a:t>
            </a:r>
          </a:p>
          <a:p>
            <a:pPr algn="ctr">
              <a:lnSpc>
                <a:spcPct val="90000"/>
              </a:lnSpc>
              <a:spcAft>
                <a:spcPct val="30000"/>
              </a:spcAft>
            </a:pPr>
            <a:r>
              <a:rPr lang="en-US" altLang="en-US" sz="800">
                <a:solidFill>
                  <a:schemeClr val="accent1"/>
                </a:solidFill>
                <a:latin typeface="Arial" panose="020B0604020202020204" pitchFamily="34" charset="0"/>
              </a:rPr>
              <a:t>Apostolic Assemblies </a:t>
            </a:r>
            <a:r>
              <a:rPr lang="en-US" altLang="en-US" sz="800">
                <a:solidFill>
                  <a:srgbClr val="CCCC00"/>
                </a:solidFill>
                <a:latin typeface="Arial" panose="020B0604020202020204" pitchFamily="34" charset="0"/>
              </a:rPr>
              <a:t>of Jesus Christ</a:t>
            </a:r>
          </a:p>
          <a:p>
            <a:pPr algn="ctr">
              <a:lnSpc>
                <a:spcPct val="90000"/>
              </a:lnSpc>
            </a:pPr>
            <a:r>
              <a:rPr lang="en-US" altLang="en-US" sz="800" b="1">
                <a:solidFill>
                  <a:srgbClr val="669900"/>
                </a:solidFill>
                <a:latin typeface="Arial" panose="020B0604020202020204" pitchFamily="34" charset="0"/>
              </a:rPr>
              <a:t>EC of JC</a:t>
            </a:r>
          </a:p>
          <a:p>
            <a:pPr algn="ctr">
              <a:lnSpc>
                <a:spcPct val="90000"/>
              </a:lnSpc>
              <a:spcAft>
                <a:spcPct val="30000"/>
              </a:spcAft>
            </a:pPr>
            <a:r>
              <a:rPr lang="en-US" altLang="en-US" sz="800">
                <a:solidFill>
                  <a:srgbClr val="669900"/>
                </a:solidFill>
                <a:latin typeface="Arial" panose="020B0604020202020204" pitchFamily="34" charset="0"/>
              </a:rPr>
              <a:t>Emanuel Church of Jesus Christ</a:t>
            </a:r>
          </a:p>
          <a:p>
            <a:pPr algn="ctr">
              <a:lnSpc>
                <a:spcPct val="90000"/>
              </a:lnSpc>
            </a:pPr>
            <a:r>
              <a:rPr lang="en-US" altLang="en-US" sz="800" b="1">
                <a:solidFill>
                  <a:srgbClr val="993366"/>
                </a:solidFill>
                <a:latin typeface="Arial" panose="020B0604020202020204" pitchFamily="34" charset="0"/>
              </a:rPr>
              <a:t>PMA</a:t>
            </a:r>
          </a:p>
          <a:p>
            <a:pPr algn="ctr">
              <a:lnSpc>
                <a:spcPct val="90000"/>
              </a:lnSpc>
              <a:spcAft>
                <a:spcPct val="30000"/>
              </a:spcAft>
            </a:pPr>
            <a:r>
              <a:rPr lang="en-US" altLang="en-US" sz="800">
                <a:solidFill>
                  <a:srgbClr val="993366"/>
                </a:solidFill>
                <a:latin typeface="Arial" panose="020B0604020202020204" pitchFamily="34" charset="0"/>
              </a:rPr>
              <a:t>Pentecostal Ministerial Association</a:t>
            </a:r>
          </a:p>
          <a:p>
            <a:pPr algn="ctr">
              <a:lnSpc>
                <a:spcPct val="90000"/>
              </a:lnSpc>
            </a:pPr>
            <a:r>
              <a:rPr lang="en-US" altLang="en-US" sz="800" b="1">
                <a:solidFill>
                  <a:srgbClr val="00FF00"/>
                </a:solidFill>
                <a:latin typeface="Arial" panose="020B0604020202020204" pitchFamily="34" charset="0"/>
              </a:rPr>
              <a:t>PA of  JC</a:t>
            </a:r>
          </a:p>
          <a:p>
            <a:pPr algn="ctr">
              <a:lnSpc>
                <a:spcPct val="90000"/>
              </a:lnSpc>
              <a:spcAft>
                <a:spcPct val="30000"/>
              </a:spcAft>
            </a:pPr>
            <a:r>
              <a:rPr lang="en-US" altLang="en-US" sz="800">
                <a:solidFill>
                  <a:srgbClr val="00FF00"/>
                </a:solidFill>
                <a:latin typeface="Arial" panose="020B0604020202020204" pitchFamily="34" charset="0"/>
              </a:rPr>
              <a:t>Pentecostal Assemblies of Jesus Christ</a:t>
            </a:r>
          </a:p>
          <a:p>
            <a:pPr algn="ctr">
              <a:lnSpc>
                <a:spcPct val="90000"/>
              </a:lnSpc>
            </a:pPr>
            <a:r>
              <a:rPr lang="en-US" altLang="en-US" sz="800" b="1">
                <a:solidFill>
                  <a:srgbClr val="993366"/>
                </a:solidFill>
                <a:latin typeface="Arial" panose="020B0604020202020204" pitchFamily="34" charset="0"/>
              </a:rPr>
              <a:t>PCI</a:t>
            </a:r>
          </a:p>
          <a:p>
            <a:pPr algn="ctr">
              <a:lnSpc>
                <a:spcPct val="90000"/>
              </a:lnSpc>
            </a:pPr>
            <a:r>
              <a:rPr lang="en-US" altLang="en-US" sz="800">
                <a:solidFill>
                  <a:srgbClr val="993366"/>
                </a:solidFill>
                <a:latin typeface="Arial" panose="020B0604020202020204" pitchFamily="34" charset="0"/>
              </a:rPr>
              <a:t>Pentecostal Churches Incorporated</a:t>
            </a:r>
          </a:p>
        </p:txBody>
      </p:sp>
      <p:grpSp>
        <p:nvGrpSpPr>
          <p:cNvPr id="278589" name="Group 61">
            <a:extLst>
              <a:ext uri="{FF2B5EF4-FFF2-40B4-BE49-F238E27FC236}">
                <a16:creationId xmlns:a16="http://schemas.microsoft.com/office/drawing/2014/main" id="{F2689DD4-AEA2-4B4D-BAF5-5FBE3FC5CE7A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219200"/>
            <a:ext cx="8748713" cy="5183188"/>
            <a:chOff x="96" y="768"/>
            <a:chExt cx="5511" cy="3265"/>
          </a:xfrm>
        </p:grpSpPr>
        <p:sp>
          <p:nvSpPr>
            <p:cNvPr id="278556" name="Text Box 28">
              <a:extLst>
                <a:ext uri="{FF2B5EF4-FFF2-40B4-BE49-F238E27FC236}">
                  <a16:creationId xmlns:a16="http://schemas.microsoft.com/office/drawing/2014/main" id="{5087215A-EDE6-4A86-AECA-C2A8C5863E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284" y="988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panose="020B0604020202020204" pitchFamily="34" charset="0"/>
                </a:rPr>
                <a:t>1932</a:t>
              </a:r>
            </a:p>
          </p:txBody>
        </p:sp>
        <p:sp>
          <p:nvSpPr>
            <p:cNvPr id="278577" name="Text Box 49">
              <a:extLst>
                <a:ext uri="{FF2B5EF4-FFF2-40B4-BE49-F238E27FC236}">
                  <a16:creationId xmlns:a16="http://schemas.microsoft.com/office/drawing/2014/main" id="{5100537F-2FEC-418D-99B2-7445DA4268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373" y="988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panose="020B0604020202020204" pitchFamily="34" charset="0"/>
                </a:rPr>
                <a:t>1925</a:t>
              </a:r>
            </a:p>
          </p:txBody>
        </p:sp>
        <p:sp>
          <p:nvSpPr>
            <p:cNvPr id="278531" name="Line 3">
              <a:extLst>
                <a:ext uri="{FF2B5EF4-FFF2-40B4-BE49-F238E27FC236}">
                  <a16:creationId xmlns:a16="http://schemas.microsoft.com/office/drawing/2014/main" id="{CA99B614-FFB7-4C90-9402-04CB322844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" y="3313"/>
              <a:ext cx="672" cy="0"/>
            </a:xfrm>
            <a:prstGeom prst="line">
              <a:avLst/>
            </a:prstGeom>
            <a:noFill/>
            <a:ln w="57150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8533" name="Line 5">
              <a:extLst>
                <a:ext uri="{FF2B5EF4-FFF2-40B4-BE49-F238E27FC236}">
                  <a16:creationId xmlns:a16="http://schemas.microsoft.com/office/drawing/2014/main" id="{9AE8AFAF-D306-4773-ADE5-2A7318F300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3" y="3313"/>
              <a:ext cx="288" cy="192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8535" name="Line 7">
              <a:extLst>
                <a:ext uri="{FF2B5EF4-FFF2-40B4-BE49-F238E27FC236}">
                  <a16:creationId xmlns:a16="http://schemas.microsoft.com/office/drawing/2014/main" id="{F7627BAB-74B4-417C-956C-428685EA5F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3" y="3505"/>
              <a:ext cx="288" cy="24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8536" name="Line 8">
              <a:extLst>
                <a:ext uri="{FF2B5EF4-FFF2-40B4-BE49-F238E27FC236}">
                  <a16:creationId xmlns:a16="http://schemas.microsoft.com/office/drawing/2014/main" id="{CEC8C9B3-674D-4EEF-AB39-AA383D6DC5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3745"/>
              <a:ext cx="5424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8537" name="Line 9">
              <a:extLst>
                <a:ext uri="{FF2B5EF4-FFF2-40B4-BE49-F238E27FC236}">
                  <a16:creationId xmlns:a16="http://schemas.microsoft.com/office/drawing/2014/main" id="{E4D98DB8-54D3-4C50-A33F-59AC394BC1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1" y="3505"/>
              <a:ext cx="28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8538" name="Line 10">
              <a:extLst>
                <a:ext uri="{FF2B5EF4-FFF2-40B4-BE49-F238E27FC236}">
                  <a16:creationId xmlns:a16="http://schemas.microsoft.com/office/drawing/2014/main" id="{0E8FFACE-9401-406D-A446-D14016EE8F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9" y="1681"/>
              <a:ext cx="0" cy="206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8539" name="Line 11">
              <a:extLst>
                <a:ext uri="{FF2B5EF4-FFF2-40B4-BE49-F238E27FC236}">
                  <a16:creationId xmlns:a16="http://schemas.microsoft.com/office/drawing/2014/main" id="{4DED68BB-A7A0-4168-A42E-68FA05B6E8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9" y="1681"/>
              <a:ext cx="2784" cy="0"/>
            </a:xfrm>
            <a:prstGeom prst="line">
              <a:avLst/>
            </a:prstGeom>
            <a:noFill/>
            <a:ln w="571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8540" name="Line 12">
              <a:extLst>
                <a:ext uri="{FF2B5EF4-FFF2-40B4-BE49-F238E27FC236}">
                  <a16:creationId xmlns:a16="http://schemas.microsoft.com/office/drawing/2014/main" id="{CEDE3112-C599-43F7-9577-0F521220CE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9" y="2401"/>
              <a:ext cx="864" cy="0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8541" name="Line 13">
              <a:extLst>
                <a:ext uri="{FF2B5EF4-FFF2-40B4-BE49-F238E27FC236}">
                  <a16:creationId xmlns:a16="http://schemas.microsoft.com/office/drawing/2014/main" id="{8FCB5640-7095-4054-99A6-EF965AE3B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9" y="2977"/>
              <a:ext cx="864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8542" name="Line 14">
              <a:extLst>
                <a:ext uri="{FF2B5EF4-FFF2-40B4-BE49-F238E27FC236}">
                  <a16:creationId xmlns:a16="http://schemas.microsoft.com/office/drawing/2014/main" id="{8ED5160B-16E1-4A9B-8DF2-9393C682EE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3" y="2383"/>
              <a:ext cx="366" cy="306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8543" name="Line 15">
              <a:extLst>
                <a:ext uri="{FF2B5EF4-FFF2-40B4-BE49-F238E27FC236}">
                  <a16:creationId xmlns:a16="http://schemas.microsoft.com/office/drawing/2014/main" id="{DC401D2A-BA7E-4C29-A3ED-0F73A752B4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3" y="2689"/>
              <a:ext cx="336" cy="288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8544" name="Line 16">
              <a:extLst>
                <a:ext uri="{FF2B5EF4-FFF2-40B4-BE49-F238E27FC236}">
                  <a16:creationId xmlns:a16="http://schemas.microsoft.com/office/drawing/2014/main" id="{43AF5EC1-FB97-4EB9-B979-C4D84D5F5F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9" y="2689"/>
              <a:ext cx="768" cy="0"/>
            </a:xfrm>
            <a:prstGeom prst="line">
              <a:avLst/>
            </a:prstGeom>
            <a:noFill/>
            <a:ln w="57150">
              <a:solidFill>
                <a:srgbClr val="CC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8545" name="Line 17">
              <a:extLst>
                <a:ext uri="{FF2B5EF4-FFF2-40B4-BE49-F238E27FC236}">
                  <a16:creationId xmlns:a16="http://schemas.microsoft.com/office/drawing/2014/main" id="{A784800E-18B6-4190-8B0B-6FE95E968C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7" y="2689"/>
              <a:ext cx="384" cy="48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8547" name="Line 19">
              <a:extLst>
                <a:ext uri="{FF2B5EF4-FFF2-40B4-BE49-F238E27FC236}">
                  <a16:creationId xmlns:a16="http://schemas.microsoft.com/office/drawing/2014/main" id="{8DC96D7F-794F-4626-9E88-9A9E6F45C7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5" y="3169"/>
              <a:ext cx="366" cy="558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8548" name="Line 20">
              <a:extLst>
                <a:ext uri="{FF2B5EF4-FFF2-40B4-BE49-F238E27FC236}">
                  <a16:creationId xmlns:a16="http://schemas.microsoft.com/office/drawing/2014/main" id="{07EEBDBD-8DF5-43BA-A120-76CFA6060E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1" y="3169"/>
              <a:ext cx="576" cy="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8549" name="Line 21">
              <a:extLst>
                <a:ext uri="{FF2B5EF4-FFF2-40B4-BE49-F238E27FC236}">
                  <a16:creationId xmlns:a16="http://schemas.microsoft.com/office/drawing/2014/main" id="{BF02B686-CE6A-44E0-8168-81E2B3B54D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3" y="1681"/>
              <a:ext cx="528" cy="72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8550" name="Line 22">
              <a:extLst>
                <a:ext uri="{FF2B5EF4-FFF2-40B4-BE49-F238E27FC236}">
                  <a16:creationId xmlns:a16="http://schemas.microsoft.com/office/drawing/2014/main" id="{8ABE6676-C0A7-43B9-8E09-70E9C89B70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1" y="2449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8551" name="Line 23">
              <a:extLst>
                <a:ext uri="{FF2B5EF4-FFF2-40B4-BE49-F238E27FC236}">
                  <a16:creationId xmlns:a16="http://schemas.microsoft.com/office/drawing/2014/main" id="{28BA0836-DE36-46AC-AC89-0208C5744C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47" y="2401"/>
              <a:ext cx="384" cy="768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8552" name="Line 24">
              <a:extLst>
                <a:ext uri="{FF2B5EF4-FFF2-40B4-BE49-F238E27FC236}">
                  <a16:creationId xmlns:a16="http://schemas.microsoft.com/office/drawing/2014/main" id="{50D07E9B-A119-40D4-9D3F-52900A431C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1" y="2401"/>
              <a:ext cx="528" cy="0"/>
            </a:xfrm>
            <a:prstGeom prst="line">
              <a:avLst/>
            </a:prstGeom>
            <a:noFill/>
            <a:ln w="57150">
              <a:solidFill>
                <a:srgbClr val="F8002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8553" name="Text Box 25">
              <a:extLst>
                <a:ext uri="{FF2B5EF4-FFF2-40B4-BE49-F238E27FC236}">
                  <a16:creationId xmlns:a16="http://schemas.microsoft.com/office/drawing/2014/main" id="{5C17D938-3473-4516-8581-B4BDE8515B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9" y="1441"/>
              <a:ext cx="16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78554" name="Text Box 26">
              <a:extLst>
                <a:ext uri="{FF2B5EF4-FFF2-40B4-BE49-F238E27FC236}">
                  <a16:creationId xmlns:a16="http://schemas.microsoft.com/office/drawing/2014/main" id="{2B5E970F-EA45-4A5C-8DBE-27B338582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5" y="1450"/>
              <a:ext cx="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latin typeface="Arial" panose="020B0604020202020204" pitchFamily="34" charset="0"/>
                </a:rPr>
                <a:t>PMA</a:t>
              </a:r>
            </a:p>
          </p:txBody>
        </p:sp>
        <p:sp>
          <p:nvSpPr>
            <p:cNvPr id="278555" name="Line 27">
              <a:extLst>
                <a:ext uri="{FF2B5EF4-FFF2-40B4-BE49-F238E27FC236}">
                  <a16:creationId xmlns:a16="http://schemas.microsoft.com/office/drawing/2014/main" id="{6F782C22-8532-40FC-BA74-B9E80A4D09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9" y="1297"/>
              <a:ext cx="0" cy="384"/>
            </a:xfrm>
            <a:prstGeom prst="line">
              <a:avLst/>
            </a:prstGeom>
            <a:noFill/>
            <a:ln w="38100">
              <a:solidFill>
                <a:srgbClr val="9933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8557" name="Text Box 29">
              <a:extLst>
                <a:ext uri="{FF2B5EF4-FFF2-40B4-BE49-F238E27FC236}">
                  <a16:creationId xmlns:a16="http://schemas.microsoft.com/office/drawing/2014/main" id="{2F7A3E9F-76E2-4CE8-B8AF-194F8297E9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7" y="1450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latin typeface="Arial" panose="020B0604020202020204" pitchFamily="34" charset="0"/>
                </a:rPr>
                <a:t>PCI</a:t>
              </a:r>
            </a:p>
          </p:txBody>
        </p:sp>
        <p:sp>
          <p:nvSpPr>
            <p:cNvPr id="278558" name="Text Box 30">
              <a:extLst>
                <a:ext uri="{FF2B5EF4-FFF2-40B4-BE49-F238E27FC236}">
                  <a16:creationId xmlns:a16="http://schemas.microsoft.com/office/drawing/2014/main" id="{38DF76FD-FF4C-44E6-AD41-0A7F7D10F8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7" y="2161"/>
              <a:ext cx="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latin typeface="Arial" panose="020B0604020202020204" pitchFamily="34" charset="0"/>
                </a:rPr>
                <a:t>UPC</a:t>
              </a:r>
            </a:p>
          </p:txBody>
        </p:sp>
        <p:sp>
          <p:nvSpPr>
            <p:cNvPr id="278559" name="Line 31">
              <a:extLst>
                <a:ext uri="{FF2B5EF4-FFF2-40B4-BE49-F238E27FC236}">
                  <a16:creationId xmlns:a16="http://schemas.microsoft.com/office/drawing/2014/main" id="{A8104B6D-D020-4361-BE47-3167D3D299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1" y="1969"/>
              <a:ext cx="0" cy="384"/>
            </a:xfrm>
            <a:prstGeom prst="line">
              <a:avLst/>
            </a:prstGeom>
            <a:noFill/>
            <a:ln w="38100">
              <a:solidFill>
                <a:srgbClr val="F8002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8560" name="Text Box 32">
              <a:extLst>
                <a:ext uri="{FF2B5EF4-FFF2-40B4-BE49-F238E27FC236}">
                  <a16:creationId xmlns:a16="http://schemas.microsoft.com/office/drawing/2014/main" id="{A930E84F-A48F-4387-875D-80668EAF3A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29469">
              <a:off x="4667" y="1516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panose="020B0604020202020204" pitchFamily="34" charset="0"/>
                </a:rPr>
                <a:t>1945</a:t>
              </a:r>
            </a:p>
          </p:txBody>
        </p:sp>
        <p:sp>
          <p:nvSpPr>
            <p:cNvPr id="278561" name="Text Box 33">
              <a:extLst>
                <a:ext uri="{FF2B5EF4-FFF2-40B4-BE49-F238E27FC236}">
                  <a16:creationId xmlns:a16="http://schemas.microsoft.com/office/drawing/2014/main" id="{2483BA27-D1C8-4552-B958-8CF3B9FAFA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706" y="2380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panose="020B0604020202020204" pitchFamily="34" charset="0"/>
                </a:rPr>
                <a:t>1931</a:t>
              </a:r>
            </a:p>
          </p:txBody>
        </p:sp>
        <p:sp>
          <p:nvSpPr>
            <p:cNvPr id="278562" name="Text Box 34">
              <a:extLst>
                <a:ext uri="{FF2B5EF4-FFF2-40B4-BE49-F238E27FC236}">
                  <a16:creationId xmlns:a16="http://schemas.microsoft.com/office/drawing/2014/main" id="{052C8E07-2DEC-4382-8CC7-8C412FF0B6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501154">
              <a:off x="2554" y="2045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panose="020B0604020202020204" pitchFamily="34" charset="0"/>
                </a:rPr>
                <a:t>1928</a:t>
              </a:r>
            </a:p>
          </p:txBody>
        </p:sp>
        <p:sp>
          <p:nvSpPr>
            <p:cNvPr id="278563" name="Text Box 35">
              <a:extLst>
                <a:ext uri="{FF2B5EF4-FFF2-40B4-BE49-F238E27FC236}">
                  <a16:creationId xmlns:a16="http://schemas.microsoft.com/office/drawing/2014/main" id="{4599A12F-2987-4EE3-ACC8-8D53A55BD9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163" y="2813"/>
              <a:ext cx="4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panose="020B0604020202020204" pitchFamily="34" charset="0"/>
                </a:rPr>
                <a:t>1918</a:t>
              </a:r>
            </a:p>
          </p:txBody>
        </p:sp>
        <p:sp>
          <p:nvSpPr>
            <p:cNvPr id="278565" name="Text Box 37">
              <a:extLst>
                <a:ext uri="{FF2B5EF4-FFF2-40B4-BE49-F238E27FC236}">
                  <a16:creationId xmlns:a16="http://schemas.microsoft.com/office/drawing/2014/main" id="{E2F8B34D-AE69-41FB-8244-AB7DACCE80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16" y="2332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panose="020B0604020202020204" pitchFamily="34" charset="0"/>
                </a:rPr>
                <a:t>1917</a:t>
              </a:r>
            </a:p>
          </p:txBody>
        </p:sp>
        <p:sp>
          <p:nvSpPr>
            <p:cNvPr id="278566" name="Text Box 38">
              <a:extLst>
                <a:ext uri="{FF2B5EF4-FFF2-40B4-BE49-F238E27FC236}">
                  <a16:creationId xmlns:a16="http://schemas.microsoft.com/office/drawing/2014/main" id="{CECA5C46-43E3-4F1D-BA14-358FD7C972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" y="3073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latin typeface="Arial" panose="020B0604020202020204" pitchFamily="34" charset="0"/>
                </a:rPr>
                <a:t>GA of AA</a:t>
              </a:r>
            </a:p>
          </p:txBody>
        </p:sp>
        <p:sp>
          <p:nvSpPr>
            <p:cNvPr id="278567" name="Text Box 39">
              <a:extLst>
                <a:ext uri="{FF2B5EF4-FFF2-40B4-BE49-F238E27FC236}">
                  <a16:creationId xmlns:a16="http://schemas.microsoft.com/office/drawing/2014/main" id="{878A9AF1-BAA5-4877-8425-FC5E5D37D4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" y="3802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latin typeface="Arial" panose="020B0604020202020204" pitchFamily="34" charset="0"/>
                </a:rPr>
                <a:t>PA of W</a:t>
              </a:r>
            </a:p>
          </p:txBody>
        </p:sp>
        <p:sp>
          <p:nvSpPr>
            <p:cNvPr id="278568" name="Text Box 40">
              <a:extLst>
                <a:ext uri="{FF2B5EF4-FFF2-40B4-BE49-F238E27FC236}">
                  <a16:creationId xmlns:a16="http://schemas.microsoft.com/office/drawing/2014/main" id="{C994D5C9-1FF0-438B-9490-C2FE580FCA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5" y="3793"/>
              <a:ext cx="1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latin typeface="Arial" panose="020B0604020202020204" pitchFamily="34" charset="0"/>
                </a:rPr>
                <a:t>PA of W Continues</a:t>
              </a:r>
            </a:p>
          </p:txBody>
        </p:sp>
        <p:sp>
          <p:nvSpPr>
            <p:cNvPr id="278569" name="Text Box 41">
              <a:extLst>
                <a:ext uri="{FF2B5EF4-FFF2-40B4-BE49-F238E27FC236}">
                  <a16:creationId xmlns:a16="http://schemas.microsoft.com/office/drawing/2014/main" id="{585DEE6B-7C78-4FDD-AD1A-90EE67B579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5" y="3793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latin typeface="Arial" panose="020B0604020202020204" pitchFamily="34" charset="0"/>
                </a:rPr>
                <a:t>PA of W</a:t>
              </a:r>
            </a:p>
          </p:txBody>
        </p:sp>
        <p:sp>
          <p:nvSpPr>
            <p:cNvPr id="278570" name="Line 42">
              <a:extLst>
                <a:ext uri="{FF2B5EF4-FFF2-40B4-BE49-F238E27FC236}">
                  <a16:creationId xmlns:a16="http://schemas.microsoft.com/office/drawing/2014/main" id="{7CD9D772-654E-43CA-964E-5319FE8F1E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" y="2689"/>
              <a:ext cx="0" cy="57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8571" name="Line 43">
              <a:extLst>
                <a:ext uri="{FF2B5EF4-FFF2-40B4-BE49-F238E27FC236}">
                  <a16:creationId xmlns:a16="http://schemas.microsoft.com/office/drawing/2014/main" id="{32F5E4C0-110B-43BD-A546-EE650D2378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1" y="3121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8572" name="Line 44">
              <a:extLst>
                <a:ext uri="{FF2B5EF4-FFF2-40B4-BE49-F238E27FC236}">
                  <a16:creationId xmlns:a16="http://schemas.microsoft.com/office/drawing/2014/main" id="{DDF4F385-98F5-4DB6-9450-D8A14EB99C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9" y="2401"/>
              <a:ext cx="0" cy="288"/>
            </a:xfrm>
            <a:prstGeom prst="line">
              <a:avLst/>
            </a:prstGeom>
            <a:noFill/>
            <a:ln w="38100">
              <a:solidFill>
                <a:srgbClr val="CC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8573" name="Line 45">
              <a:extLst>
                <a:ext uri="{FF2B5EF4-FFF2-40B4-BE49-F238E27FC236}">
                  <a16:creationId xmlns:a16="http://schemas.microsoft.com/office/drawing/2014/main" id="{8A712506-D778-40D5-9B4D-18118D77A6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1" y="2737"/>
              <a:ext cx="0" cy="384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8576" name="Line 48">
              <a:extLst>
                <a:ext uri="{FF2B5EF4-FFF2-40B4-BE49-F238E27FC236}">
                  <a16:creationId xmlns:a16="http://schemas.microsoft.com/office/drawing/2014/main" id="{09B88EA9-D174-402E-9010-C65965BC78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9" y="1297"/>
              <a:ext cx="0" cy="384"/>
            </a:xfrm>
            <a:prstGeom prst="line">
              <a:avLst/>
            </a:prstGeom>
            <a:noFill/>
            <a:ln w="38100">
              <a:solidFill>
                <a:srgbClr val="9933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8578" name="Text Box 50">
              <a:extLst>
                <a:ext uri="{FF2B5EF4-FFF2-40B4-BE49-F238E27FC236}">
                  <a16:creationId xmlns:a16="http://schemas.microsoft.com/office/drawing/2014/main" id="{F78751E8-DC9C-4143-BD8C-8E7D3EA05D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400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latin typeface="Arial" panose="020B0604020202020204" pitchFamily="34" charset="0"/>
                </a:rPr>
                <a:t>EC of JC</a:t>
              </a:r>
            </a:p>
          </p:txBody>
        </p:sp>
        <p:sp>
          <p:nvSpPr>
            <p:cNvPr id="278579" name="Text Box 51">
              <a:extLst>
                <a:ext uri="{FF2B5EF4-FFF2-40B4-BE49-F238E27FC236}">
                  <a16:creationId xmlns:a16="http://schemas.microsoft.com/office/drawing/2014/main" id="{623BDEEF-D3F9-4F50-BC77-C7E4414884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976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latin typeface="Arial" panose="020B0604020202020204" pitchFamily="34" charset="0"/>
                </a:rPr>
                <a:t>AC of JC</a:t>
              </a:r>
            </a:p>
          </p:txBody>
        </p:sp>
        <p:sp>
          <p:nvSpPr>
            <p:cNvPr id="278580" name="Text Box 52">
              <a:extLst>
                <a:ext uri="{FF2B5EF4-FFF2-40B4-BE49-F238E27FC236}">
                  <a16:creationId xmlns:a16="http://schemas.microsoft.com/office/drawing/2014/main" id="{A36DFAFE-9803-4BFF-8679-CC4E15E3B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7" y="2449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latin typeface="Arial" panose="020B0604020202020204" pitchFamily="34" charset="0"/>
                </a:rPr>
                <a:t>AC of JC</a:t>
              </a:r>
            </a:p>
          </p:txBody>
        </p:sp>
        <p:sp>
          <p:nvSpPr>
            <p:cNvPr id="278581" name="Text Box 53">
              <a:extLst>
                <a:ext uri="{FF2B5EF4-FFF2-40B4-BE49-F238E27FC236}">
                  <a16:creationId xmlns:a16="http://schemas.microsoft.com/office/drawing/2014/main" id="{071B6D6E-CC3A-48B9-AA19-36E5C1FA3A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3" y="3169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latin typeface="Arial" panose="020B0604020202020204" pitchFamily="34" charset="0"/>
                </a:rPr>
                <a:t>PA of JC</a:t>
              </a:r>
            </a:p>
          </p:txBody>
        </p:sp>
        <p:sp>
          <p:nvSpPr>
            <p:cNvPr id="278582" name="Text Box 54">
              <a:extLst>
                <a:ext uri="{FF2B5EF4-FFF2-40B4-BE49-F238E27FC236}">
                  <a16:creationId xmlns:a16="http://schemas.microsoft.com/office/drawing/2014/main" id="{A26B5F75-FBC3-476F-9053-F8127DBDCA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-124" y="3052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Arial" panose="020B0604020202020204" pitchFamily="34" charset="0"/>
                </a:rPr>
                <a:t>1906</a:t>
              </a:r>
            </a:p>
          </p:txBody>
        </p:sp>
        <p:sp>
          <p:nvSpPr>
            <p:cNvPr id="278583" name="Line 55">
              <a:extLst>
                <a:ext uri="{FF2B5EF4-FFF2-40B4-BE49-F238E27FC236}">
                  <a16:creationId xmlns:a16="http://schemas.microsoft.com/office/drawing/2014/main" id="{A940C40F-4176-40C2-BB65-FC0B5FCD55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" y="3409"/>
              <a:ext cx="1" cy="24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8586" name="Text Box 58">
              <a:extLst>
                <a:ext uri="{FF2B5EF4-FFF2-40B4-BE49-F238E27FC236}">
                  <a16:creationId xmlns:a16="http://schemas.microsoft.com/office/drawing/2014/main" id="{646195D5-D8E2-4C8F-9D5C-B1823FCE99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208"/>
              <a:ext cx="5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>
                  <a:latin typeface="Arial" panose="020B0604020202020204" pitchFamily="34" charset="0"/>
                </a:rPr>
                <a:t>(Oct.)</a:t>
              </a:r>
            </a:p>
          </p:txBody>
        </p:sp>
        <p:sp>
          <p:nvSpPr>
            <p:cNvPr id="278587" name="Text Box 59">
              <a:extLst>
                <a:ext uri="{FF2B5EF4-FFF2-40B4-BE49-F238E27FC236}">
                  <a16:creationId xmlns:a16="http://schemas.microsoft.com/office/drawing/2014/main" id="{12A75064-1ED7-4BEC-AF51-7AB3DE735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784"/>
              <a:ext cx="5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>
                  <a:latin typeface="Arial" panose="020B0604020202020204" pitchFamily="34" charset="0"/>
                </a:rPr>
                <a:t>(Feb.)</a:t>
              </a:r>
            </a:p>
          </p:txBody>
        </p:sp>
        <p:sp>
          <p:nvSpPr>
            <p:cNvPr id="278588" name="Text Box 60">
              <a:extLst>
                <a:ext uri="{FF2B5EF4-FFF2-40B4-BE49-F238E27FC236}">
                  <a16:creationId xmlns:a16="http://schemas.microsoft.com/office/drawing/2014/main" id="{4677B719-F20C-4950-9FFC-FF5DE584BF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768"/>
              <a:ext cx="5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>
                  <a:latin typeface="Arial" panose="020B0604020202020204" pitchFamily="34" charset="0"/>
                </a:rPr>
                <a:t>(Feb.)</a:t>
              </a:r>
            </a:p>
          </p:txBody>
        </p:sp>
      </p:grpSp>
    </p:spTree>
  </p:cSld>
  <p:clrMapOvr>
    <a:masterClrMapping/>
  </p:clrMapOvr>
  <p:transition spd="med"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>
            <a:extLst>
              <a:ext uri="{FF2B5EF4-FFF2-40B4-BE49-F238E27FC236}">
                <a16:creationId xmlns:a16="http://schemas.microsoft.com/office/drawing/2014/main" id="{C15973C9-F923-4D5C-A9CC-DB84FE89F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9779" name="Picture 3" descr="BD04970_">
            <a:extLst>
              <a:ext uri="{FF2B5EF4-FFF2-40B4-BE49-F238E27FC236}">
                <a16:creationId xmlns:a16="http://schemas.microsoft.com/office/drawing/2014/main" id="{322B7B35-C891-4453-9B88-E7ED836DA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3208338" cy="23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9780" name="Rectangle 4">
            <a:extLst>
              <a:ext uri="{FF2B5EF4-FFF2-40B4-BE49-F238E27FC236}">
                <a16:creationId xmlns:a16="http://schemas.microsoft.com/office/drawing/2014/main" id="{670FEF94-BDFF-4F6A-99F9-BE07389375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4800600"/>
            <a:ext cx="7924800" cy="1828800"/>
          </a:xfr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/>
          <a:lstStyle/>
          <a:p>
            <a:pPr marL="177800" indent="-4763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opperplate33bc" pitchFamily="34" charset="0"/>
                <a:cs typeface="Arial" panose="020B0604020202020204" pitchFamily="34" charset="0"/>
              </a:rPr>
              <a:t>Ends with the Death of the Apostle John</a:t>
            </a:r>
          </a:p>
          <a:p>
            <a:pPr marL="177800" indent="-4763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Copperplate33bc" pitchFamily="34" charset="0"/>
              <a:cs typeface="Arial" panose="020B0604020202020204" pitchFamily="34" charset="0"/>
            </a:endParaRPr>
          </a:p>
          <a:p>
            <a:pPr marL="177800" indent="-4763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Copperplate33bc" pitchFamily="34" charset="0"/>
                <a:cs typeface="Arial" panose="020B0604020202020204" pitchFamily="34" charset="0"/>
              </a:rPr>
              <a:t>Legacy of Apostolic Doctrine given to a new generation of martyrs</a:t>
            </a:r>
            <a:endParaRPr lang="en-US" altLang="en-US">
              <a:latin typeface="Copperplate33bc" pitchFamily="34" charset="0"/>
            </a:endParaRPr>
          </a:p>
        </p:txBody>
      </p:sp>
      <p:sp>
        <p:nvSpPr>
          <p:cNvPr id="459781" name="Rectangle 5">
            <a:extLst>
              <a:ext uri="{FF2B5EF4-FFF2-40B4-BE49-F238E27FC236}">
                <a16:creationId xmlns:a16="http://schemas.microsoft.com/office/drawing/2014/main" id="{66E5A12E-4754-4EA0-95B3-0769340A8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73437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chemeClr val="accent2"/>
                </a:solidFill>
                <a:latin typeface="Showcard Gothic" panose="04020904020102020604" pitchFamily="82" charset="0"/>
              </a:rPr>
              <a:t>The Seven Periods In Church History</a:t>
            </a:r>
          </a:p>
        </p:txBody>
      </p:sp>
      <p:sp>
        <p:nvSpPr>
          <p:cNvPr id="459782" name="Line 6">
            <a:extLst>
              <a:ext uri="{FF2B5EF4-FFF2-40B4-BE49-F238E27FC236}">
                <a16:creationId xmlns:a16="http://schemas.microsoft.com/office/drawing/2014/main" id="{3F0CD2E3-C504-4433-B17A-3BFDDCDC04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1600200"/>
            <a:ext cx="5486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9783" name="Line 7">
            <a:extLst>
              <a:ext uri="{FF2B5EF4-FFF2-40B4-BE49-F238E27FC236}">
                <a16:creationId xmlns:a16="http://schemas.microsoft.com/office/drawing/2014/main" id="{23BA3C87-68B3-4875-B0A7-F735D52257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667000"/>
            <a:ext cx="3200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9784" name="Text Box 8">
            <a:extLst>
              <a:ext uri="{FF2B5EF4-FFF2-40B4-BE49-F238E27FC236}">
                <a16:creationId xmlns:a16="http://schemas.microsoft.com/office/drawing/2014/main" id="{4E741FAE-02DD-4A72-9B27-AA48D9BB2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en-US" sz="4000">
                <a:latin typeface="Copperplate33bc" pitchFamily="34" charset="0"/>
                <a:cs typeface="Arial" panose="020B0604020202020204" pitchFamily="34" charset="0"/>
              </a:rPr>
              <a:t>5) Period - Doctrinal Protection</a:t>
            </a:r>
          </a:p>
          <a:p>
            <a:pPr algn="ctr">
              <a:lnSpc>
                <a:spcPct val="70000"/>
              </a:lnSpc>
            </a:pPr>
            <a:r>
              <a:rPr lang="en-US" altLang="en-US" sz="4000">
                <a:latin typeface="Copperplate33bc" pitchFamily="34" charset="0"/>
                <a:cs typeface="Arial" panose="020B0604020202020204" pitchFamily="34" charset="0"/>
              </a:rPr>
              <a:t>A.D. 67 - 100</a:t>
            </a:r>
          </a:p>
        </p:txBody>
      </p:sp>
      <p:sp>
        <p:nvSpPr>
          <p:cNvPr id="459785" name="Text Box 9">
            <a:extLst>
              <a:ext uri="{FF2B5EF4-FFF2-40B4-BE49-F238E27FC236}">
                <a16:creationId xmlns:a16="http://schemas.microsoft.com/office/drawing/2014/main" id="{5D90D78F-36C4-463F-B176-006458C0D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895600"/>
            <a:ext cx="54102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en-US" sz="3300">
                <a:latin typeface="Copperplate33bc" pitchFamily="34" charset="0"/>
                <a:cs typeface="Arial" panose="020B0604020202020204" pitchFamily="34" charset="0"/>
              </a:rPr>
              <a:t>the protection of Apostolic Doctrine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459786" name="Picture 10" descr="BD10263_">
            <a:extLst>
              <a:ext uri="{FF2B5EF4-FFF2-40B4-BE49-F238E27FC236}">
                <a16:creationId xmlns:a16="http://schemas.microsoft.com/office/drawing/2014/main" id="{6693A1DE-AFE6-431C-BA09-FB5A7892E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28956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9787" name="Picture 11" descr="BD10263_">
            <a:extLst>
              <a:ext uri="{FF2B5EF4-FFF2-40B4-BE49-F238E27FC236}">
                <a16:creationId xmlns:a16="http://schemas.microsoft.com/office/drawing/2014/main" id="{8E43F747-3E31-4E10-B062-BFCA98642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244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9788" name="Picture 12" descr="BD10263_">
            <a:extLst>
              <a:ext uri="{FF2B5EF4-FFF2-40B4-BE49-F238E27FC236}">
                <a16:creationId xmlns:a16="http://schemas.microsoft.com/office/drawing/2014/main" id="{EE583EC5-4DDA-419C-9110-03A82CAF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9789" name="Text Box 13">
            <a:extLst>
              <a:ext uri="{FF2B5EF4-FFF2-40B4-BE49-F238E27FC236}">
                <a16:creationId xmlns:a16="http://schemas.microsoft.com/office/drawing/2014/main" id="{7EC0D6ED-6EFE-4EFD-B42C-6D5C73D75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851275"/>
            <a:ext cx="54864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en-US" sz="3300">
                <a:latin typeface="Copperplate33bc" pitchFamily="34" charset="0"/>
                <a:cs typeface="Arial" panose="020B0604020202020204" pitchFamily="34" charset="0"/>
              </a:rPr>
              <a:t>Begins with entering of false teachers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459790" name="Picture 14" descr="BD10263_">
            <a:extLst>
              <a:ext uri="{FF2B5EF4-FFF2-40B4-BE49-F238E27FC236}">
                <a16:creationId xmlns:a16="http://schemas.microsoft.com/office/drawing/2014/main" id="{901493D4-EB48-4426-B4A6-6A04811FC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9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9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9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9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9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9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9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9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9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9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9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9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80" grpId="0" build="p" autoUpdateAnimBg="0"/>
      <p:bldP spid="459785" grpId="0" build="p" autoUpdateAnimBg="0"/>
      <p:bldP spid="459789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>
            <a:extLst>
              <a:ext uri="{FF2B5EF4-FFF2-40B4-BE49-F238E27FC236}">
                <a16:creationId xmlns:a16="http://schemas.microsoft.com/office/drawing/2014/main" id="{2C1FD6E0-DCD1-4112-8514-0D37BE047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0259" name="Rectangle 3">
            <a:extLst>
              <a:ext uri="{FF2B5EF4-FFF2-40B4-BE49-F238E27FC236}">
                <a16:creationId xmlns:a16="http://schemas.microsoft.com/office/drawing/2014/main" id="{75C6B3AB-A947-4E93-84B2-968DE10353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0" y="3276600"/>
            <a:ext cx="6477000" cy="2286000"/>
          </a:xfr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/>
          <a:lstStyle/>
          <a:p>
            <a:pPr marL="523875" indent="-4763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altLang="en-US" sz="3700" b="1">
                <a:latin typeface="Copperplate33bc" pitchFamily="34" charset="0"/>
                <a:cs typeface="Arial" panose="020B0604020202020204" pitchFamily="34" charset="0"/>
              </a:rPr>
              <a:t>	Howard A. Goss</a:t>
            </a:r>
          </a:p>
          <a:p>
            <a:pPr marL="523875" indent="-4763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altLang="en-US" sz="3700" b="1">
                <a:latin typeface="Copperplate33bc" pitchFamily="34" charset="0"/>
                <a:cs typeface="Arial" panose="020B0604020202020204" pitchFamily="34" charset="0"/>
              </a:rPr>
              <a:t>	Arthur T. Morgan</a:t>
            </a:r>
          </a:p>
          <a:p>
            <a:pPr marL="523875" indent="-4763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altLang="en-US" sz="3700" b="1">
                <a:latin typeface="Copperplate33bc" pitchFamily="34" charset="0"/>
                <a:cs typeface="Arial" panose="020B0604020202020204" pitchFamily="34" charset="0"/>
              </a:rPr>
              <a:t>Stanley W. Chambers</a:t>
            </a:r>
          </a:p>
          <a:p>
            <a:pPr marL="523875" indent="-4763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altLang="en-US" sz="3700" b="1">
                <a:latin typeface="Copperplate33bc" pitchFamily="34" charset="0"/>
                <a:cs typeface="Arial" panose="020B0604020202020204" pitchFamily="34" charset="0"/>
              </a:rPr>
              <a:t>Nathaniel A. Urshan</a:t>
            </a:r>
          </a:p>
        </p:txBody>
      </p:sp>
      <p:sp>
        <p:nvSpPr>
          <p:cNvPr id="480260" name="Rectangle 4">
            <a:extLst>
              <a:ext uri="{FF2B5EF4-FFF2-40B4-BE49-F238E27FC236}">
                <a16:creationId xmlns:a16="http://schemas.microsoft.com/office/drawing/2014/main" id="{A058BEC7-8B6A-4E0A-9A0B-C47E72CFC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73437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chemeClr val="accent2"/>
                </a:solidFill>
                <a:latin typeface="Showcard Gothic" panose="04020904020102020604" pitchFamily="82" charset="0"/>
              </a:rPr>
              <a:t>The Seven Periods In Church History</a:t>
            </a:r>
          </a:p>
        </p:txBody>
      </p:sp>
      <p:sp>
        <p:nvSpPr>
          <p:cNvPr id="480261" name="Line 5">
            <a:extLst>
              <a:ext uri="{FF2B5EF4-FFF2-40B4-BE49-F238E27FC236}">
                <a16:creationId xmlns:a16="http://schemas.microsoft.com/office/drawing/2014/main" id="{E5D39CB7-4DD3-4651-ABB7-A8FCAECE0A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1600200"/>
            <a:ext cx="5486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0262" name="Line 6">
            <a:extLst>
              <a:ext uri="{FF2B5EF4-FFF2-40B4-BE49-F238E27FC236}">
                <a16:creationId xmlns:a16="http://schemas.microsoft.com/office/drawing/2014/main" id="{E05406B9-EA3D-4F6A-B3AB-AC6E5B8FF3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3048000"/>
            <a:ext cx="6324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0263" name="Text Box 7">
            <a:extLst>
              <a:ext uri="{FF2B5EF4-FFF2-40B4-BE49-F238E27FC236}">
                <a16:creationId xmlns:a16="http://schemas.microsoft.com/office/drawing/2014/main" id="{08238CE9-55D8-4387-BA35-9837FB050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676400"/>
            <a:ext cx="815340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en-US" sz="3600" b="1">
                <a:latin typeface="Copperplate33bc" pitchFamily="34" charset="0"/>
                <a:cs typeface="Arial" panose="020B0604020202020204" pitchFamily="34" charset="0"/>
              </a:rPr>
              <a:t>From the Merger to the Present</a:t>
            </a:r>
            <a:r>
              <a:rPr lang="en-US" altLang="en-US" sz="4000" b="1">
                <a:latin typeface="Copperplate33bc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70000"/>
              </a:lnSpc>
              <a:spcAft>
                <a:spcPct val="60000"/>
              </a:spcAft>
            </a:pPr>
            <a:r>
              <a:rPr lang="en-US" altLang="en-US" sz="3300" b="1">
                <a:latin typeface="Copperplate33bc" pitchFamily="34" charset="0"/>
                <a:cs typeface="Arial" panose="020B0604020202020204" pitchFamily="34" charset="0"/>
              </a:rPr>
              <a:t>A.D. 1945 - 2006</a:t>
            </a:r>
          </a:p>
        </p:txBody>
      </p:sp>
      <p:sp>
        <p:nvSpPr>
          <p:cNvPr id="480264" name="Text Box 8">
            <a:extLst>
              <a:ext uri="{FF2B5EF4-FFF2-40B4-BE49-F238E27FC236}">
                <a16:creationId xmlns:a16="http://schemas.microsoft.com/office/drawing/2014/main" id="{80FEE44E-ADCF-4EB6-B738-7E5813B2C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38800"/>
            <a:ext cx="7772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Aft>
                <a:spcPct val="30000"/>
              </a:spcAft>
            </a:pPr>
            <a:r>
              <a:rPr lang="en-US" altLang="en-US" sz="3600" b="1">
                <a:latin typeface="Copperplate33bc" pitchFamily="34" charset="0"/>
                <a:cs typeface="Arial" panose="020B0604020202020204" pitchFamily="34" charset="0"/>
              </a:rPr>
              <a:t>Kenneth Haney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480265" name="Picture 9" descr="BD10263_">
            <a:extLst>
              <a:ext uri="{FF2B5EF4-FFF2-40B4-BE49-F238E27FC236}">
                <a16:creationId xmlns:a16="http://schemas.microsoft.com/office/drawing/2014/main" id="{DFD465B2-12EE-4930-886C-995FB117D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150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0266" name="Picture 10" descr="BD10263_">
            <a:extLst>
              <a:ext uri="{FF2B5EF4-FFF2-40B4-BE49-F238E27FC236}">
                <a16:creationId xmlns:a16="http://schemas.microsoft.com/office/drawing/2014/main" id="{45641685-8AF8-40ED-8BC6-9F426726D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0267" name="Picture 11" descr="BD10263_">
            <a:extLst>
              <a:ext uri="{FF2B5EF4-FFF2-40B4-BE49-F238E27FC236}">
                <a16:creationId xmlns:a16="http://schemas.microsoft.com/office/drawing/2014/main" id="{C087195B-5E25-4648-B3AB-9FA5B9AC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528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0268" name="Picture 12" descr="BD10263_">
            <a:extLst>
              <a:ext uri="{FF2B5EF4-FFF2-40B4-BE49-F238E27FC236}">
                <a16:creationId xmlns:a16="http://schemas.microsoft.com/office/drawing/2014/main" id="{C12C1CDC-2E20-4212-B7E1-E378D2841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958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0269" name="Picture 13" descr="BD10263_">
            <a:extLst>
              <a:ext uri="{FF2B5EF4-FFF2-40B4-BE49-F238E27FC236}">
                <a16:creationId xmlns:a16="http://schemas.microsoft.com/office/drawing/2014/main" id="{F5B3F259-BAA1-4C79-99D0-FBCB6F561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0292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0270" name="Picture 14" descr="BD05089_">
            <a:extLst>
              <a:ext uri="{FF2B5EF4-FFF2-40B4-BE49-F238E27FC236}">
                <a16:creationId xmlns:a16="http://schemas.microsoft.com/office/drawing/2014/main" id="{390A8A6D-42C4-4321-84E5-5B427377F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2438400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0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0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0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0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0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0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59" grpId="0" build="p" bldLvl="2" autoUpdateAnimBg="0"/>
      <p:bldP spid="480263" grpId="0"/>
      <p:bldP spid="480264" grpId="0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>
            <a:extLst>
              <a:ext uri="{FF2B5EF4-FFF2-40B4-BE49-F238E27FC236}">
                <a16:creationId xmlns:a16="http://schemas.microsoft.com/office/drawing/2014/main" id="{255A1C15-6DDA-4EF2-BC41-B218220CD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752600"/>
            <a:ext cx="3048000" cy="4114800"/>
          </a:xfrm>
          <a:prstGeom prst="rect">
            <a:avLst/>
          </a:prstGeom>
          <a:solidFill>
            <a:srgbClr val="FFFF91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FF91"/>
              </a:solidFill>
            </a:endParaRPr>
          </a:p>
        </p:txBody>
      </p:sp>
      <p:sp>
        <p:nvSpPr>
          <p:cNvPr id="318467" name="Rectangle 3">
            <a:extLst>
              <a:ext uri="{FF2B5EF4-FFF2-40B4-BE49-F238E27FC236}">
                <a16:creationId xmlns:a16="http://schemas.microsoft.com/office/drawing/2014/main" id="{582A7317-C901-4E0D-A133-F40BF8CA23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0">
                <a:latin typeface="Showcard Gothic" panose="04020904020102020604" pitchFamily="82" charset="0"/>
              </a:rPr>
              <a:t>Howard A. Goss</a:t>
            </a:r>
          </a:p>
        </p:txBody>
      </p:sp>
      <p:sp>
        <p:nvSpPr>
          <p:cNvPr id="318468" name="Rectangle 4">
            <a:extLst>
              <a:ext uri="{FF2B5EF4-FFF2-40B4-BE49-F238E27FC236}">
                <a16:creationId xmlns:a16="http://schemas.microsoft.com/office/drawing/2014/main" id="{8336ADE8-99A3-44F0-BE57-A8E9EF66DF1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652588"/>
            <a:ext cx="4619625" cy="4406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>
                <a:latin typeface="Copperplate Gothic Bold" panose="020E0705020206020404" pitchFamily="34" charset="0"/>
                <a:cs typeface="Times New Roman" panose="02020603050405020304" pitchFamily="18" charset="0"/>
              </a:rPr>
              <a:t>Howard Goss was a key player in the early Pentecostal movement in North America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Copperplate Gothic Bold" panose="020E0705020206020404" pitchFamily="34" charset="0"/>
                <a:cs typeface="Times New Roman" panose="02020603050405020304" pitchFamily="18" charset="0"/>
              </a:rPr>
              <a:t>He was not a theological innovator.  His gift was that of organization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Copperplate Gothic Bold" panose="020E0705020206020404" pitchFamily="34" charset="0"/>
                <a:cs typeface="Times New Roman" panose="02020603050405020304" pitchFamily="18" charset="0"/>
              </a:rPr>
              <a:t>He was instrumental in the formation of at least ten Pentecostal organizations</a:t>
            </a:r>
            <a:r>
              <a:rPr lang="en-US" altLang="en-US" sz="2100">
                <a:cs typeface="Times New Roman" panose="02020603050405020304" pitchFamily="18" charset="0"/>
              </a:rPr>
              <a:t> </a:t>
            </a:r>
            <a:r>
              <a:rPr lang="en-US" altLang="en-US" sz="2100"/>
              <a:t> </a:t>
            </a:r>
          </a:p>
        </p:txBody>
      </p:sp>
      <p:sp>
        <p:nvSpPr>
          <p:cNvPr id="318469" name="Line 5">
            <a:extLst>
              <a:ext uri="{FF2B5EF4-FFF2-40B4-BE49-F238E27FC236}">
                <a16:creationId xmlns:a16="http://schemas.microsoft.com/office/drawing/2014/main" id="{D65657A7-A005-4252-9BFA-B79A4F0B39E6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990600"/>
            <a:ext cx="6172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318473" name="Picture 9" descr="hagoss1">
            <a:extLst>
              <a:ext uri="{FF2B5EF4-FFF2-40B4-BE49-F238E27FC236}">
                <a16:creationId xmlns:a16="http://schemas.microsoft.com/office/drawing/2014/main" id="{E60F3C70-F68A-4581-B3EA-F46A27E01240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1225" y="1881188"/>
            <a:ext cx="2744788" cy="3833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8474" name="Picture 10" descr="wb01415_">
            <a:extLst>
              <a:ext uri="{FF2B5EF4-FFF2-40B4-BE49-F238E27FC236}">
                <a16:creationId xmlns:a16="http://schemas.microsoft.com/office/drawing/2014/main" id="{65FC94DE-CFCB-4F9E-B3F6-5A5C714B7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4583113"/>
            <a:ext cx="263525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475" name="Picture 11" descr="wb01415_">
            <a:extLst>
              <a:ext uri="{FF2B5EF4-FFF2-40B4-BE49-F238E27FC236}">
                <a16:creationId xmlns:a16="http://schemas.microsoft.com/office/drawing/2014/main" id="{B6F9A12E-E90E-4522-92B3-350FE2D6A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35313"/>
            <a:ext cx="263525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476" name="Picture 12" descr="wb01415_">
            <a:extLst>
              <a:ext uri="{FF2B5EF4-FFF2-40B4-BE49-F238E27FC236}">
                <a16:creationId xmlns:a16="http://schemas.microsoft.com/office/drawing/2014/main" id="{1006A334-F34D-454B-84DD-C181981EE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526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8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18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18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8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>
            <a:extLst>
              <a:ext uri="{FF2B5EF4-FFF2-40B4-BE49-F238E27FC236}">
                <a16:creationId xmlns:a16="http://schemas.microsoft.com/office/drawing/2014/main" id="{00352043-508A-47FE-A05F-92DD3B6A1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752600"/>
            <a:ext cx="3048000" cy="4114800"/>
          </a:xfrm>
          <a:prstGeom prst="rect">
            <a:avLst/>
          </a:prstGeom>
          <a:solidFill>
            <a:srgbClr val="FFFF91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FF91"/>
              </a:solidFill>
            </a:endParaRPr>
          </a:p>
        </p:txBody>
      </p:sp>
      <p:sp>
        <p:nvSpPr>
          <p:cNvPr id="372739" name="Rectangle 3">
            <a:extLst>
              <a:ext uri="{FF2B5EF4-FFF2-40B4-BE49-F238E27FC236}">
                <a16:creationId xmlns:a16="http://schemas.microsoft.com/office/drawing/2014/main" id="{76259409-CA4B-4E86-B459-7C1A4BF30F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0">
                <a:latin typeface="Showcard Gothic" panose="04020904020102020604" pitchFamily="82" charset="0"/>
              </a:rPr>
              <a:t>Howard A. Goss</a:t>
            </a:r>
          </a:p>
        </p:txBody>
      </p:sp>
      <p:sp>
        <p:nvSpPr>
          <p:cNvPr id="372740" name="Rectangle 4">
            <a:extLst>
              <a:ext uri="{FF2B5EF4-FFF2-40B4-BE49-F238E27FC236}">
                <a16:creationId xmlns:a16="http://schemas.microsoft.com/office/drawing/2014/main" id="{804C0B10-29BE-46C4-85A1-6525F9B41A2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2133600"/>
            <a:ext cx="4316413" cy="3352800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ct val="50000"/>
              </a:spcBef>
              <a:spcAft>
                <a:spcPct val="30000"/>
              </a:spcAft>
              <a:buClr>
                <a:schemeClr val="accent2"/>
              </a:buClr>
              <a:buSzPct val="150000"/>
            </a:pPr>
            <a:r>
              <a:rPr lang="en-US" altLang="en-US" sz="3200">
                <a:latin typeface="Copperplate33bc" pitchFamily="34" charset="0"/>
                <a:cs typeface="Times New Roman" panose="02020603050405020304" pitchFamily="18" charset="0"/>
              </a:rPr>
              <a:t>Was elected to serve as the First General Superintendent during the merge of 1945.</a:t>
            </a:r>
          </a:p>
          <a:p>
            <a:pPr>
              <a:lnSpc>
                <a:spcPct val="70000"/>
              </a:lnSpc>
              <a:spcBef>
                <a:spcPct val="50000"/>
              </a:spcBef>
              <a:spcAft>
                <a:spcPct val="30000"/>
              </a:spcAft>
              <a:buClr>
                <a:schemeClr val="accent2"/>
              </a:buClr>
              <a:buSzPct val="150000"/>
            </a:pPr>
            <a:r>
              <a:rPr lang="en-US" altLang="en-US" sz="3200">
                <a:latin typeface="Copperplate33bc" pitchFamily="34" charset="0"/>
                <a:cs typeface="Times New Roman" panose="02020603050405020304" pitchFamily="18" charset="0"/>
              </a:rPr>
              <a:t>He served until 1951</a:t>
            </a:r>
          </a:p>
        </p:txBody>
      </p:sp>
      <p:sp>
        <p:nvSpPr>
          <p:cNvPr id="372741" name="Line 5">
            <a:extLst>
              <a:ext uri="{FF2B5EF4-FFF2-40B4-BE49-F238E27FC236}">
                <a16:creationId xmlns:a16="http://schemas.microsoft.com/office/drawing/2014/main" id="{CF0318EB-30C0-4ECB-A463-9E528ED9D656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990600"/>
            <a:ext cx="6172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372742" name="Picture 6" descr="hagoss1">
            <a:extLst>
              <a:ext uri="{FF2B5EF4-FFF2-40B4-BE49-F238E27FC236}">
                <a16:creationId xmlns:a16="http://schemas.microsoft.com/office/drawing/2014/main" id="{82F479DE-6CE4-4F84-B3C8-AEED2F99415F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1225" y="1881188"/>
            <a:ext cx="2744788" cy="3833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2743" name="Picture 7" descr="wb01415_">
            <a:extLst>
              <a:ext uri="{FF2B5EF4-FFF2-40B4-BE49-F238E27FC236}">
                <a16:creationId xmlns:a16="http://schemas.microsoft.com/office/drawing/2014/main" id="{2429D017-F7D9-4C1F-9B1B-4B987CE72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5" y="2220913"/>
            <a:ext cx="263525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2744" name="Picture 8" descr="wb01415_">
            <a:extLst>
              <a:ext uri="{FF2B5EF4-FFF2-40B4-BE49-F238E27FC236}">
                <a16:creationId xmlns:a16="http://schemas.microsoft.com/office/drawing/2014/main" id="{B7A9EE73-A029-4CDA-B423-785E90D46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5" y="45720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2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2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2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2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2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2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0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>
            <a:extLst>
              <a:ext uri="{FF2B5EF4-FFF2-40B4-BE49-F238E27FC236}">
                <a16:creationId xmlns:a16="http://schemas.microsoft.com/office/drawing/2014/main" id="{DC037AE4-B0DF-4113-A492-B5C636509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524000"/>
            <a:ext cx="3505200" cy="4343400"/>
          </a:xfrm>
          <a:prstGeom prst="rect">
            <a:avLst/>
          </a:prstGeom>
          <a:solidFill>
            <a:srgbClr val="FFFF91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FF91"/>
              </a:solidFill>
            </a:endParaRPr>
          </a:p>
        </p:txBody>
      </p:sp>
      <p:sp>
        <p:nvSpPr>
          <p:cNvPr id="319491" name="Rectangle 3">
            <a:extLst>
              <a:ext uri="{FF2B5EF4-FFF2-40B4-BE49-F238E27FC236}">
                <a16:creationId xmlns:a16="http://schemas.microsoft.com/office/drawing/2014/main" id="{87F9672F-DCEE-4027-87F6-8A68128894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0">
                <a:latin typeface="Showcard Gothic" panose="04020904020102020604" pitchFamily="82" charset="0"/>
              </a:rPr>
              <a:t>Arthur T. Morgan</a:t>
            </a:r>
          </a:p>
        </p:txBody>
      </p:sp>
      <p:sp>
        <p:nvSpPr>
          <p:cNvPr id="319493" name="Line 5">
            <a:extLst>
              <a:ext uri="{FF2B5EF4-FFF2-40B4-BE49-F238E27FC236}">
                <a16:creationId xmlns:a16="http://schemas.microsoft.com/office/drawing/2014/main" id="{576D38A2-2D51-4F91-B669-FED94D80FA4B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990600"/>
            <a:ext cx="6172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319496" name="Picture 8" descr="atmorgan1">
            <a:extLst>
              <a:ext uri="{FF2B5EF4-FFF2-40B4-BE49-F238E27FC236}">
                <a16:creationId xmlns:a16="http://schemas.microsoft.com/office/drawing/2014/main" id="{54BC08F4-1916-4FB8-999F-F4B814357362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676400"/>
            <a:ext cx="3200400" cy="403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9497" name="Text Box 9">
            <a:extLst>
              <a:ext uri="{FF2B5EF4-FFF2-40B4-BE49-F238E27FC236}">
                <a16:creationId xmlns:a16="http://schemas.microsoft.com/office/drawing/2014/main" id="{D417FED9-751D-4737-8DEE-3FB671697BB6}"/>
              </a:ext>
            </a:extLst>
          </p:cNvPr>
          <p:cNvSpPr txBox="1">
            <a:spLocks noChangeArrowheads="1"/>
          </p:cNvSpPr>
          <p:nvPr>
            <p:ph type="body" sz="half" idx="2"/>
          </p:nvPr>
        </p:nvSpPr>
        <p:spPr>
          <a:xfrm>
            <a:off x="4495800" y="2209800"/>
            <a:ext cx="4495800" cy="3581400"/>
          </a:xfrm>
          <a:noFill/>
          <a:ln/>
        </p:spPr>
        <p:txBody>
          <a:bodyPr/>
          <a:lstStyle/>
          <a:p>
            <a:pPr marL="404813" indent="-404813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Pct val="150000"/>
            </a:pPr>
            <a:r>
              <a:rPr lang="en-US" altLang="en-US" sz="3600">
                <a:latin typeface="Copperplate33bc" pitchFamily="34" charset="0"/>
                <a:cs typeface="Times New Roman" panose="02020603050405020304" pitchFamily="18" charset="0"/>
              </a:rPr>
              <a:t>Was elected general Superintendent in 1951</a:t>
            </a:r>
          </a:p>
          <a:p>
            <a:pPr marL="904875" lvl="1" indent="-327025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altLang="en-US" sz="3600">
                <a:latin typeface="Copperplate33bc" pitchFamily="34" charset="0"/>
                <a:cs typeface="Times New Roman" panose="02020603050405020304" pitchFamily="18" charset="0"/>
              </a:rPr>
              <a:t>He died in 1967 during the General Conference </a:t>
            </a:r>
            <a:endParaRPr lang="en-US" altLang="en-US" sz="3600">
              <a:latin typeface="Showcard Gothic" panose="04020904020102020604" pitchFamily="82" charset="0"/>
            </a:endParaRPr>
          </a:p>
        </p:txBody>
      </p:sp>
      <p:pic>
        <p:nvPicPr>
          <p:cNvPr id="319498" name="Picture 10" descr="wb01415_">
            <a:extLst>
              <a:ext uri="{FF2B5EF4-FFF2-40B4-BE49-F238E27FC236}">
                <a16:creationId xmlns:a16="http://schemas.microsoft.com/office/drawing/2014/main" id="{76344D81-52D6-48CF-B9A5-7E130507B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22860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499" name="Picture 11" descr="wb01415_">
            <a:extLst>
              <a:ext uri="{FF2B5EF4-FFF2-40B4-BE49-F238E27FC236}">
                <a16:creationId xmlns:a16="http://schemas.microsoft.com/office/drawing/2014/main" id="{CDB0431A-F6FE-4272-8B2D-98C47FF2C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40386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9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9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9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9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9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9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7" grpId="0" build="p" bldLvl="2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>
            <a:extLst>
              <a:ext uri="{FF2B5EF4-FFF2-40B4-BE49-F238E27FC236}">
                <a16:creationId xmlns:a16="http://schemas.microsoft.com/office/drawing/2014/main" id="{109A3B73-A5A7-464C-963C-EA8649FA23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0">
                <a:latin typeface="Arial Black" panose="020B0A04020102020204" pitchFamily="34" charset="0"/>
              </a:rPr>
              <a:t>Oliver Fauss</a:t>
            </a:r>
          </a:p>
        </p:txBody>
      </p:sp>
      <p:sp>
        <p:nvSpPr>
          <p:cNvPr id="366598" name="Text Box 6">
            <a:extLst>
              <a:ext uri="{FF2B5EF4-FFF2-40B4-BE49-F238E27FC236}">
                <a16:creationId xmlns:a16="http://schemas.microsoft.com/office/drawing/2014/main" id="{D4A6FBB2-AF85-4E6B-8082-6340DD388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828800"/>
            <a:ext cx="4419600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1963" indent="-4619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762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70000"/>
              </a:lnSpc>
              <a:spcAft>
                <a:spcPct val="30000"/>
              </a:spcAft>
              <a:buClr>
                <a:schemeClr val="accent2"/>
              </a:buClr>
              <a:buSzPct val="150000"/>
              <a:buFontTx/>
              <a:buChar char="•"/>
            </a:pPr>
            <a:r>
              <a:rPr lang="en-US" altLang="en-US" sz="3200">
                <a:latin typeface="Copperplate33bc" pitchFamily="34" charset="0"/>
                <a:cs typeface="Times New Roman" panose="02020603050405020304" pitchFamily="18" charset="0"/>
              </a:rPr>
              <a:t>Was appointed to serve as the unfulfilled term of General Superintendent when Arthur T. Morgan died</a:t>
            </a:r>
          </a:p>
          <a:p>
            <a:pPr>
              <a:lnSpc>
                <a:spcPct val="70000"/>
              </a:lnSpc>
              <a:spcAft>
                <a:spcPct val="30000"/>
              </a:spcAft>
              <a:buClr>
                <a:schemeClr val="accent2"/>
              </a:buClr>
              <a:buSzPct val="150000"/>
              <a:buFontTx/>
              <a:buChar char="•"/>
            </a:pPr>
            <a:r>
              <a:rPr lang="en-US" altLang="en-US" sz="3200">
                <a:latin typeface="Copperplate33bc" pitchFamily="34" charset="0"/>
                <a:cs typeface="Times New Roman" panose="02020603050405020304" pitchFamily="18" charset="0"/>
              </a:rPr>
              <a:t>Stanley Chambers was duly elected the next conference</a:t>
            </a:r>
            <a:endParaRPr lang="en-US" altLang="en-US" sz="1800">
              <a:latin typeface="Showcard Gothic" panose="04020904020102020604" pitchFamily="82" charset="0"/>
            </a:endParaRPr>
          </a:p>
        </p:txBody>
      </p:sp>
      <p:sp>
        <p:nvSpPr>
          <p:cNvPr id="366599" name="Rectangle 7">
            <a:extLst>
              <a:ext uri="{FF2B5EF4-FFF2-40B4-BE49-F238E27FC236}">
                <a16:creationId xmlns:a16="http://schemas.microsoft.com/office/drawing/2014/main" id="{6AB0D0D8-B429-475A-B2FD-5BD8A0CC9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3429000" cy="4267200"/>
          </a:xfrm>
          <a:prstGeom prst="rect">
            <a:avLst/>
          </a:prstGeom>
          <a:solidFill>
            <a:srgbClr val="FFFF91"/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6596" name="Picture 4" descr="offauss1">
            <a:extLst>
              <a:ext uri="{FF2B5EF4-FFF2-40B4-BE49-F238E27FC236}">
                <a16:creationId xmlns:a16="http://schemas.microsoft.com/office/drawing/2014/main" id="{09DE4585-DCE7-4F31-906D-6F68DE2FA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313848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600" name="Picture 8" descr="wb01415_">
            <a:extLst>
              <a:ext uri="{FF2B5EF4-FFF2-40B4-BE49-F238E27FC236}">
                <a16:creationId xmlns:a16="http://schemas.microsoft.com/office/drawing/2014/main" id="{E2FAA605-A060-4650-B608-873FD4EA4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8288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601" name="Picture 9" descr="wb01415_">
            <a:extLst>
              <a:ext uri="{FF2B5EF4-FFF2-40B4-BE49-F238E27FC236}">
                <a16:creationId xmlns:a16="http://schemas.microsoft.com/office/drawing/2014/main" id="{EBD5C0E8-7E7F-404E-97AE-F7F2D7A31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44196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6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6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6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6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6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6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8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>
            <a:extLst>
              <a:ext uri="{FF2B5EF4-FFF2-40B4-BE49-F238E27FC236}">
                <a16:creationId xmlns:a16="http://schemas.microsoft.com/office/drawing/2014/main" id="{66957BCD-08FB-4446-9AEA-8B5D38CB9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05000"/>
            <a:ext cx="3276600" cy="3886200"/>
          </a:xfrm>
          <a:prstGeom prst="rect">
            <a:avLst/>
          </a:prstGeom>
          <a:solidFill>
            <a:srgbClr val="FFFF91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FF91"/>
              </a:solidFill>
            </a:endParaRPr>
          </a:p>
        </p:txBody>
      </p:sp>
      <p:sp>
        <p:nvSpPr>
          <p:cNvPr id="320515" name="Rectangle 3">
            <a:extLst>
              <a:ext uri="{FF2B5EF4-FFF2-40B4-BE49-F238E27FC236}">
                <a16:creationId xmlns:a16="http://schemas.microsoft.com/office/drawing/2014/main" id="{20F9574E-BF09-4E1F-83AB-1CFB1660FB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0">
                <a:latin typeface="Showcard Gothic" panose="04020904020102020604" pitchFamily="82" charset="0"/>
              </a:rPr>
              <a:t>Stanley W. Chambers</a:t>
            </a:r>
          </a:p>
        </p:txBody>
      </p:sp>
      <p:sp>
        <p:nvSpPr>
          <p:cNvPr id="320517" name="Line 5">
            <a:extLst>
              <a:ext uri="{FF2B5EF4-FFF2-40B4-BE49-F238E27FC236}">
                <a16:creationId xmlns:a16="http://schemas.microsoft.com/office/drawing/2014/main" id="{77BA0040-8FA6-489E-9894-21A2960A8D16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990600"/>
            <a:ext cx="6172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320520" name="Picture 8" descr="swchambers2">
            <a:extLst>
              <a:ext uri="{FF2B5EF4-FFF2-40B4-BE49-F238E27FC236}">
                <a16:creationId xmlns:a16="http://schemas.microsoft.com/office/drawing/2014/main" id="{6267D4AC-2E5F-436D-A537-695247CB1C39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0575" y="2057400"/>
            <a:ext cx="2922588" cy="3505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0521" name="Rectangle 9">
            <a:extLst>
              <a:ext uri="{FF2B5EF4-FFF2-40B4-BE49-F238E27FC236}">
                <a16:creationId xmlns:a16="http://schemas.microsoft.com/office/drawing/2014/main" id="{4BE52872-A72C-4BF9-8D2F-A9C68756A2FF}"/>
              </a:ext>
            </a:extLst>
          </p:cNvPr>
          <p:cNvSpPr>
            <a:spLocks noChangeArrowheads="1"/>
          </p:cNvSpPr>
          <p:nvPr>
            <p:ph type="body" sz="half" idx="2"/>
          </p:nvPr>
        </p:nvSpPr>
        <p:spPr>
          <a:xfrm>
            <a:off x="4419600" y="2057400"/>
            <a:ext cx="4343400" cy="3452813"/>
          </a:xfrm>
          <a:noFill/>
          <a:ln/>
        </p:spPr>
        <p:txBody>
          <a:bodyPr/>
          <a:lstStyle/>
          <a:p>
            <a:pPr marL="347663" indent="-347663">
              <a:lnSpc>
                <a:spcPct val="70000"/>
              </a:lnSpc>
              <a:spcBef>
                <a:spcPct val="50000"/>
              </a:spcBef>
              <a:spcAft>
                <a:spcPct val="30000"/>
              </a:spcAft>
              <a:buClr>
                <a:schemeClr val="accent2"/>
              </a:buClr>
              <a:buSzPct val="150000"/>
            </a:pPr>
            <a:r>
              <a:rPr lang="en-US" altLang="en-US" sz="3600">
                <a:latin typeface="Copperplate33bc" pitchFamily="34" charset="0"/>
                <a:cs typeface="Times New Roman" panose="02020603050405020304" pitchFamily="18" charset="0"/>
              </a:rPr>
              <a:t>Was elected General superintendent in 1968</a:t>
            </a:r>
          </a:p>
          <a:p>
            <a:pPr marL="909638" lvl="1" indent="-331788">
              <a:lnSpc>
                <a:spcPct val="70000"/>
              </a:lnSpc>
              <a:spcBef>
                <a:spcPct val="50000"/>
              </a:spcBef>
              <a:spcAft>
                <a:spcPct val="30000"/>
              </a:spcAft>
              <a:buClr>
                <a:schemeClr val="accent2"/>
              </a:buClr>
              <a:buSzPct val="150000"/>
            </a:pPr>
            <a:r>
              <a:rPr lang="en-US" altLang="en-US" sz="3400">
                <a:latin typeface="Copperplate33bc" pitchFamily="34" charset="0"/>
                <a:cs typeface="Times New Roman" panose="02020603050405020304" pitchFamily="18" charset="0"/>
              </a:rPr>
              <a:t> He served until 1977. </a:t>
            </a:r>
          </a:p>
        </p:txBody>
      </p:sp>
      <p:pic>
        <p:nvPicPr>
          <p:cNvPr id="320522" name="Picture 10" descr="wb01415_">
            <a:extLst>
              <a:ext uri="{FF2B5EF4-FFF2-40B4-BE49-F238E27FC236}">
                <a16:creationId xmlns:a16="http://schemas.microsoft.com/office/drawing/2014/main" id="{47C946ED-9890-4205-9C37-75C64B15D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21336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523" name="Picture 11" descr="wb01415_">
            <a:extLst>
              <a:ext uri="{FF2B5EF4-FFF2-40B4-BE49-F238E27FC236}">
                <a16:creationId xmlns:a16="http://schemas.microsoft.com/office/drawing/2014/main" id="{1DA1A842-A6CC-46E2-A269-58059B717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25913"/>
            <a:ext cx="263525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0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0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0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0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21" grpId="0" build="p" bldLvl="2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48" name="Rectangle 12">
            <a:extLst>
              <a:ext uri="{FF2B5EF4-FFF2-40B4-BE49-F238E27FC236}">
                <a16:creationId xmlns:a16="http://schemas.microsoft.com/office/drawing/2014/main" id="{6F4231D3-FB8F-43E8-A313-9FA084FDD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60500"/>
            <a:ext cx="3962400" cy="4635500"/>
          </a:xfrm>
          <a:prstGeom prst="rect">
            <a:avLst/>
          </a:prstGeom>
          <a:solidFill>
            <a:srgbClr val="FFFF91"/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38" name="Rectangle 2">
            <a:extLst>
              <a:ext uri="{FF2B5EF4-FFF2-40B4-BE49-F238E27FC236}">
                <a16:creationId xmlns:a16="http://schemas.microsoft.com/office/drawing/2014/main" id="{DC332309-1329-4E0F-A36F-35BBDC230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05000"/>
            <a:ext cx="3429000" cy="3581400"/>
          </a:xfrm>
          <a:prstGeom prst="rect">
            <a:avLst/>
          </a:prstGeom>
          <a:solidFill>
            <a:srgbClr val="FFFF91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FF91"/>
              </a:solidFill>
            </a:endParaRPr>
          </a:p>
        </p:txBody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996348E4-EEFA-4538-AB84-9D5894E5FB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0">
                <a:latin typeface="Showcard Gothic" panose="04020904020102020604" pitchFamily="82" charset="0"/>
              </a:rPr>
              <a:t>Nathaniel A. Urshan</a:t>
            </a:r>
          </a:p>
        </p:txBody>
      </p:sp>
      <p:sp>
        <p:nvSpPr>
          <p:cNvPr id="321541" name="Line 5">
            <a:extLst>
              <a:ext uri="{FF2B5EF4-FFF2-40B4-BE49-F238E27FC236}">
                <a16:creationId xmlns:a16="http://schemas.microsoft.com/office/drawing/2014/main" id="{FC63BFF8-43BB-45F6-BD86-9D45E6A4B8B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990600"/>
            <a:ext cx="6172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321544" name="Picture 8" descr="naurshan2">
            <a:extLst>
              <a:ext uri="{FF2B5EF4-FFF2-40B4-BE49-F238E27FC236}">
                <a16:creationId xmlns:a16="http://schemas.microsoft.com/office/drawing/2014/main" id="{A592B95B-709C-448D-BB49-5CD850AD4E45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475" y="1652588"/>
            <a:ext cx="3578225" cy="4291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1545" name="Text Box 9">
            <a:extLst>
              <a:ext uri="{FF2B5EF4-FFF2-40B4-BE49-F238E27FC236}">
                <a16:creationId xmlns:a16="http://schemas.microsoft.com/office/drawing/2014/main" id="{8234A855-4F78-4E2B-B0DA-2ED607F24744}"/>
              </a:ext>
            </a:extLst>
          </p:cNvPr>
          <p:cNvSpPr txBox="1">
            <a:spLocks noChangeArrowheads="1"/>
          </p:cNvSpPr>
          <p:nvPr>
            <p:ph type="body" sz="half" idx="2"/>
          </p:nvPr>
        </p:nvSpPr>
        <p:spPr>
          <a:xfrm>
            <a:off x="4419600" y="1981200"/>
            <a:ext cx="4316413" cy="3810000"/>
          </a:xfrm>
          <a:noFill/>
          <a:ln/>
        </p:spPr>
        <p:txBody>
          <a:bodyPr/>
          <a:lstStyle/>
          <a:p>
            <a:pPr marL="287338" indent="-287338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Pct val="150000"/>
            </a:pPr>
            <a:r>
              <a:rPr lang="en-US" altLang="en-US" sz="2800">
                <a:latin typeface="Copperplate33bc" pitchFamily="34" charset="0"/>
                <a:cs typeface="Times New Roman" panose="02020603050405020304" pitchFamily="18" charset="0"/>
              </a:rPr>
              <a:t>Was elected the General Superintendent in 1977</a:t>
            </a:r>
          </a:p>
          <a:p>
            <a:pPr marL="854075" lvl="1" indent="-452438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Pct val="150000"/>
            </a:pPr>
            <a:r>
              <a:rPr lang="en-US" altLang="en-US" sz="2700">
                <a:latin typeface="Copperplate33bc" pitchFamily="34" charset="0"/>
                <a:cs typeface="Times New Roman" panose="02020603050405020304" pitchFamily="18" charset="0"/>
              </a:rPr>
              <a:t>He served until 2002</a:t>
            </a:r>
          </a:p>
          <a:p>
            <a:pPr marL="287338" indent="-287338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Pct val="150000"/>
            </a:pPr>
            <a:r>
              <a:rPr lang="en-US" altLang="en-US" sz="2800">
                <a:latin typeface="Copperplate33bc" pitchFamily="34" charset="0"/>
                <a:cs typeface="Times New Roman" panose="02020603050405020304" pitchFamily="18" charset="0"/>
              </a:rPr>
              <a:t>He was the son of an early Oneness leader, A. D. Urshan. </a:t>
            </a:r>
          </a:p>
          <a:p>
            <a:pPr marL="287338" indent="-287338">
              <a:spcBef>
                <a:spcPct val="50000"/>
              </a:spcBef>
              <a:buFontTx/>
              <a:buNone/>
            </a:pPr>
            <a:endParaRPr lang="en-US" altLang="en-US" sz="1600">
              <a:latin typeface="Showcard Gothic" panose="04020904020102020604" pitchFamily="82" charset="0"/>
            </a:endParaRPr>
          </a:p>
        </p:txBody>
      </p:sp>
      <p:pic>
        <p:nvPicPr>
          <p:cNvPr id="321546" name="Picture 10" descr="wb01415_">
            <a:extLst>
              <a:ext uri="{FF2B5EF4-FFF2-40B4-BE49-F238E27FC236}">
                <a16:creationId xmlns:a16="http://schemas.microsoft.com/office/drawing/2014/main" id="{C9D5D974-C6EE-44CB-9638-D77637AA3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547" name="Picture 11" descr="wb01415_">
            <a:extLst>
              <a:ext uri="{FF2B5EF4-FFF2-40B4-BE49-F238E27FC236}">
                <a16:creationId xmlns:a16="http://schemas.microsoft.com/office/drawing/2014/main" id="{490C2D00-C87A-4380-9EC5-294677871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386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549" name="Picture 13" descr="wb01415_">
            <a:extLst>
              <a:ext uri="{FF2B5EF4-FFF2-40B4-BE49-F238E27FC236}">
                <a16:creationId xmlns:a16="http://schemas.microsoft.com/office/drawing/2014/main" id="{0599F349-E024-4FD8-8F16-B77982B08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1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1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1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1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1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1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5" grpId="0" build="p" bldLvl="2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>
            <a:extLst>
              <a:ext uri="{FF2B5EF4-FFF2-40B4-BE49-F238E27FC236}">
                <a16:creationId xmlns:a16="http://schemas.microsoft.com/office/drawing/2014/main" id="{1FE80472-C6F2-4DA5-8EA1-87153CDB3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524000"/>
            <a:ext cx="3429000" cy="4419600"/>
          </a:xfrm>
          <a:prstGeom prst="rect">
            <a:avLst/>
          </a:prstGeom>
          <a:solidFill>
            <a:srgbClr val="FFFF91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FF91"/>
              </a:solidFill>
            </a:endParaRPr>
          </a:p>
        </p:txBody>
      </p:sp>
      <p:sp>
        <p:nvSpPr>
          <p:cNvPr id="322563" name="Rectangle 3">
            <a:extLst>
              <a:ext uri="{FF2B5EF4-FFF2-40B4-BE49-F238E27FC236}">
                <a16:creationId xmlns:a16="http://schemas.microsoft.com/office/drawing/2014/main" id="{785BC48A-30AB-453F-8836-3826E71C55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0">
                <a:latin typeface="Showcard Gothic" panose="04020904020102020604" pitchFamily="82" charset="0"/>
              </a:rPr>
              <a:t>Kenneth Haney</a:t>
            </a:r>
          </a:p>
        </p:txBody>
      </p:sp>
      <p:sp>
        <p:nvSpPr>
          <p:cNvPr id="322565" name="Line 5">
            <a:extLst>
              <a:ext uri="{FF2B5EF4-FFF2-40B4-BE49-F238E27FC236}">
                <a16:creationId xmlns:a16="http://schemas.microsoft.com/office/drawing/2014/main" id="{7E06EEB0-3CDA-4ED3-951F-95E73FAC49F1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990600"/>
            <a:ext cx="6172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322568" name="Picture 8" descr="khaney1">
            <a:extLst>
              <a:ext uri="{FF2B5EF4-FFF2-40B4-BE49-F238E27FC236}">
                <a16:creationId xmlns:a16="http://schemas.microsoft.com/office/drawing/2014/main" id="{BF43016C-1926-441C-B44A-E054477C1DAC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063" y="1728788"/>
            <a:ext cx="2979737" cy="4062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2569" name="Text Box 9">
            <a:extLst>
              <a:ext uri="{FF2B5EF4-FFF2-40B4-BE49-F238E27FC236}">
                <a16:creationId xmlns:a16="http://schemas.microsoft.com/office/drawing/2014/main" id="{A9226657-AC8C-4191-8F44-0EE5F8B3558A}"/>
              </a:ext>
            </a:extLst>
          </p:cNvPr>
          <p:cNvSpPr txBox="1">
            <a:spLocks noChangeArrowheads="1"/>
          </p:cNvSpPr>
          <p:nvPr>
            <p:ph type="body" sz="half" idx="2"/>
          </p:nvPr>
        </p:nvSpPr>
        <p:spPr>
          <a:xfrm>
            <a:off x="4343400" y="1905000"/>
            <a:ext cx="4316413" cy="3581400"/>
          </a:xfrm>
          <a:noFill/>
          <a:ln/>
        </p:spPr>
        <p:txBody>
          <a:bodyPr/>
          <a:lstStyle/>
          <a:p>
            <a:pPr marL="461963" indent="-461963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Pct val="150000"/>
            </a:pPr>
            <a:r>
              <a:rPr lang="en-US" altLang="en-US" sz="2800">
                <a:latin typeface="Copperplate33bc" pitchFamily="34" charset="0"/>
                <a:cs typeface="Times New Roman" panose="02020603050405020304" pitchFamily="18" charset="0"/>
              </a:rPr>
              <a:t>Was elected the General Superintendent in 2002, and is presently serving as the</a:t>
            </a:r>
          </a:p>
          <a:p>
            <a:pPr marL="461963" indent="-461963">
              <a:lnSpc>
                <a:spcPct val="7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Pct val="150000"/>
            </a:pPr>
            <a:r>
              <a:rPr lang="en-US" altLang="en-US" sz="2800">
                <a:latin typeface="Copperplate33bc" pitchFamily="34" charset="0"/>
                <a:cs typeface="Times New Roman" panose="02020603050405020304" pitchFamily="18" charset="0"/>
              </a:rPr>
              <a:t>He was also the son of an early Oneness leader, Clyde Haney</a:t>
            </a:r>
            <a:endParaRPr lang="en-US" altLang="en-US" sz="1600">
              <a:latin typeface="Showcard Gothic" panose="04020904020102020604" pitchFamily="82" charset="0"/>
            </a:endParaRPr>
          </a:p>
        </p:txBody>
      </p:sp>
      <p:pic>
        <p:nvPicPr>
          <p:cNvPr id="322570" name="Picture 10" descr="wb01415_">
            <a:extLst>
              <a:ext uri="{FF2B5EF4-FFF2-40B4-BE49-F238E27FC236}">
                <a16:creationId xmlns:a16="http://schemas.microsoft.com/office/drawing/2014/main" id="{41DFA9AF-E52D-42E3-AFD7-262FE6C44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571" name="Picture 11" descr="wb01415_">
            <a:extLst>
              <a:ext uri="{FF2B5EF4-FFF2-40B4-BE49-F238E27FC236}">
                <a16:creationId xmlns:a16="http://schemas.microsoft.com/office/drawing/2014/main" id="{D73A3141-A216-4102-B543-22A97484C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97313"/>
            <a:ext cx="263525" cy="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2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2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2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25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25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25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9" grpId="0" build="p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>
            <a:extLst>
              <a:ext uri="{FF2B5EF4-FFF2-40B4-BE49-F238E27FC236}">
                <a16:creationId xmlns:a16="http://schemas.microsoft.com/office/drawing/2014/main" id="{65DEC0FF-FC9C-4151-AD7C-EDB4D157D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752600"/>
            <a:ext cx="3352800" cy="3962400"/>
          </a:xfrm>
          <a:prstGeom prst="rect">
            <a:avLst/>
          </a:prstGeom>
          <a:solidFill>
            <a:srgbClr val="FFFF91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FF91"/>
              </a:solidFill>
            </a:endParaRPr>
          </a:p>
        </p:txBody>
      </p:sp>
      <p:sp>
        <p:nvSpPr>
          <p:cNvPr id="315395" name="Rectangle 3">
            <a:extLst>
              <a:ext uri="{FF2B5EF4-FFF2-40B4-BE49-F238E27FC236}">
                <a16:creationId xmlns:a16="http://schemas.microsoft.com/office/drawing/2014/main" id="{427AF0F3-0698-4477-8DA8-698C1874BA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0">
                <a:latin typeface="Showcard Gothic" panose="04020904020102020604" pitchFamily="82" charset="0"/>
              </a:rPr>
              <a:t>Whiteway Tabernacle</a:t>
            </a:r>
          </a:p>
        </p:txBody>
      </p:sp>
      <p:sp>
        <p:nvSpPr>
          <p:cNvPr id="315396" name="Rectangle 4">
            <a:extLst>
              <a:ext uri="{FF2B5EF4-FFF2-40B4-BE49-F238E27FC236}">
                <a16:creationId xmlns:a16="http://schemas.microsoft.com/office/drawing/2014/main" id="{B8336832-15A4-4B19-8FFD-37038AC3A45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652588"/>
            <a:ext cx="4191000" cy="4406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500">
                <a:latin typeface="Copperplate Gothic Bold" panose="020E0705020206020404" pitchFamily="34" charset="0"/>
              </a:rPr>
              <a:t>The St. Louis place of the Merger in 1945</a:t>
            </a:r>
          </a:p>
          <a:p>
            <a:pPr>
              <a:lnSpc>
                <a:spcPct val="90000"/>
              </a:lnSpc>
            </a:pPr>
            <a:r>
              <a:rPr lang="en-US" altLang="en-US" sz="2500">
                <a:latin typeface="Copperplate Gothic Bold" panose="020E0705020206020404" pitchFamily="34" charset="0"/>
              </a:rPr>
              <a:t>A Tremendous move of God permeated the atmosphere of the Merger</a:t>
            </a:r>
          </a:p>
          <a:p>
            <a:pPr>
              <a:lnSpc>
                <a:spcPct val="90000"/>
              </a:lnSpc>
            </a:pPr>
            <a:r>
              <a:rPr lang="en-US" altLang="en-US" sz="2500">
                <a:latin typeface="Copperplate Gothic Bold" panose="020E0705020206020404" pitchFamily="34" charset="0"/>
              </a:rPr>
              <a:t>Both the PCI and the PA of JC were ready to create a vehicle of evangelism </a:t>
            </a:r>
          </a:p>
        </p:txBody>
      </p:sp>
      <p:sp>
        <p:nvSpPr>
          <p:cNvPr id="315397" name="Line 5">
            <a:extLst>
              <a:ext uri="{FF2B5EF4-FFF2-40B4-BE49-F238E27FC236}">
                <a16:creationId xmlns:a16="http://schemas.microsoft.com/office/drawing/2014/main" id="{B40FA875-059A-419A-AF85-D2E0216F2C9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990600"/>
            <a:ext cx="6172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315403" name="Picture 11" descr="wb01415_">
            <a:extLst>
              <a:ext uri="{FF2B5EF4-FFF2-40B4-BE49-F238E27FC236}">
                <a16:creationId xmlns:a16="http://schemas.microsoft.com/office/drawing/2014/main" id="{BF8B8DDC-0B8D-4270-9A85-4C0BA9410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404" name="Picture 12" descr="wb01415_">
            <a:extLst>
              <a:ext uri="{FF2B5EF4-FFF2-40B4-BE49-F238E27FC236}">
                <a16:creationId xmlns:a16="http://schemas.microsoft.com/office/drawing/2014/main" id="{E07C0C1E-1218-4215-8384-C311A8BE7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28194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405" name="Picture 13" descr="wb01415_">
            <a:extLst>
              <a:ext uri="{FF2B5EF4-FFF2-40B4-BE49-F238E27FC236}">
                <a16:creationId xmlns:a16="http://schemas.microsoft.com/office/drawing/2014/main" id="{CB9DF953-B4DA-4E6F-88F0-735D7DC0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4343400"/>
            <a:ext cx="263525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5407" name="Rectangle 15">
            <a:extLst>
              <a:ext uri="{FF2B5EF4-FFF2-40B4-BE49-F238E27FC236}">
                <a16:creationId xmlns:a16="http://schemas.microsoft.com/office/drawing/2014/main" id="{2DA73A07-EAA3-4387-9326-AB2272AB2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90800"/>
            <a:ext cx="4495800" cy="2286000"/>
          </a:xfrm>
          <a:prstGeom prst="rect">
            <a:avLst/>
          </a:prstGeom>
          <a:solidFill>
            <a:srgbClr val="FFFF91"/>
          </a:solidFill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5401" name="Picture 9" descr="whiteway1">
            <a:extLst>
              <a:ext uri="{FF2B5EF4-FFF2-40B4-BE49-F238E27FC236}">
                <a16:creationId xmlns:a16="http://schemas.microsoft.com/office/drawing/2014/main" id="{B99D4D4A-AA4E-405D-9294-746B65090EBF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06625"/>
            <a:ext cx="4013200" cy="3067050"/>
          </a:xfrm>
          <a:noFill/>
          <a:ln w="57150">
            <a:solidFill>
              <a:srgbClr val="CC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5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5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5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5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5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5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5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5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5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6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>
            <a:extLst>
              <a:ext uri="{FF2B5EF4-FFF2-40B4-BE49-F238E27FC236}">
                <a16:creationId xmlns:a16="http://schemas.microsoft.com/office/drawing/2014/main" id="{989BC2E2-D06D-46B5-AC79-FB208F8BD2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400"/>
              <a:t>First General Board</a:t>
            </a:r>
          </a:p>
        </p:txBody>
      </p:sp>
      <p:sp>
        <p:nvSpPr>
          <p:cNvPr id="354308" name="Rectangle 4">
            <a:extLst>
              <a:ext uri="{FF2B5EF4-FFF2-40B4-BE49-F238E27FC236}">
                <a16:creationId xmlns:a16="http://schemas.microsoft.com/office/drawing/2014/main" id="{923209AC-8A46-4870-A48A-3BBB68AAC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1509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54307" name="Picture 3" descr="http://www.upci.org/historical/images/People/genbrd1.jpg">
            <a:extLst>
              <a:ext uri="{FF2B5EF4-FFF2-40B4-BE49-F238E27FC236}">
                <a16:creationId xmlns:a16="http://schemas.microsoft.com/office/drawing/2014/main" id="{8280F226-31C8-4033-8869-9F818F6D1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44688"/>
            <a:ext cx="8382000" cy="4075112"/>
          </a:xfrm>
          <a:prstGeom prst="rect">
            <a:avLst/>
          </a:prstGeom>
          <a:noFill/>
          <a:ln w="76200">
            <a:solidFill>
              <a:srgbClr val="CC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5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>
            <a:extLst>
              <a:ext uri="{FF2B5EF4-FFF2-40B4-BE49-F238E27FC236}">
                <a16:creationId xmlns:a16="http://schemas.microsoft.com/office/drawing/2014/main" id="{0333F295-BB8E-4201-8421-D673DF553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1827" name="Picture 3" descr="BD04970_">
            <a:extLst>
              <a:ext uri="{FF2B5EF4-FFF2-40B4-BE49-F238E27FC236}">
                <a16:creationId xmlns:a16="http://schemas.microsoft.com/office/drawing/2014/main" id="{D3BEC470-951D-4545-BAF5-B5B0BDD05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3208338" cy="23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1828" name="Rectangle 4">
            <a:extLst>
              <a:ext uri="{FF2B5EF4-FFF2-40B4-BE49-F238E27FC236}">
                <a16:creationId xmlns:a16="http://schemas.microsoft.com/office/drawing/2014/main" id="{58D32298-A936-4631-9E50-A040316018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4800600"/>
            <a:ext cx="7924800" cy="1828800"/>
          </a:xfr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/>
          <a:lstStyle/>
          <a:p>
            <a:pPr marL="177800" indent="-4763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opperplate33bc" pitchFamily="34" charset="0"/>
                <a:cs typeface="Arial" panose="020B0604020202020204" pitchFamily="34" charset="0"/>
              </a:rPr>
              <a:t>Rise and Power of the Catholic Church</a:t>
            </a:r>
          </a:p>
          <a:p>
            <a:pPr marL="177800" indent="-4763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Copperplate33bc" pitchFamily="34" charset="0"/>
              <a:cs typeface="Arial" panose="020B0604020202020204" pitchFamily="34" charset="0"/>
            </a:endParaRPr>
          </a:p>
          <a:p>
            <a:pPr marL="177800" indent="-4763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opperplate33bc" pitchFamily="34" charset="0"/>
                <a:cs typeface="Arial" panose="020B0604020202020204" pitchFamily="34" charset="0"/>
              </a:rPr>
              <a:t>Ends with the Revival of Glasgow, Scotland</a:t>
            </a:r>
          </a:p>
        </p:txBody>
      </p:sp>
      <p:sp>
        <p:nvSpPr>
          <p:cNvPr id="461829" name="Rectangle 5">
            <a:extLst>
              <a:ext uri="{FF2B5EF4-FFF2-40B4-BE49-F238E27FC236}">
                <a16:creationId xmlns:a16="http://schemas.microsoft.com/office/drawing/2014/main" id="{EF8314E2-8F05-4697-8465-88CC7A89D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73437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chemeClr val="accent2"/>
                </a:solidFill>
                <a:latin typeface="Showcard Gothic" panose="04020904020102020604" pitchFamily="82" charset="0"/>
              </a:rPr>
              <a:t>The Seven Periods In Church History</a:t>
            </a:r>
          </a:p>
        </p:txBody>
      </p:sp>
      <p:sp>
        <p:nvSpPr>
          <p:cNvPr id="461830" name="Line 6">
            <a:extLst>
              <a:ext uri="{FF2B5EF4-FFF2-40B4-BE49-F238E27FC236}">
                <a16:creationId xmlns:a16="http://schemas.microsoft.com/office/drawing/2014/main" id="{19FCA09B-3C36-40B5-9786-D18575226B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1600200"/>
            <a:ext cx="5486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1831" name="Line 7">
            <a:extLst>
              <a:ext uri="{FF2B5EF4-FFF2-40B4-BE49-F238E27FC236}">
                <a16:creationId xmlns:a16="http://schemas.microsoft.com/office/drawing/2014/main" id="{88DD5C04-DB36-4C93-B22B-29D6695129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667000"/>
            <a:ext cx="3200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1832" name="Text Box 8">
            <a:extLst>
              <a:ext uri="{FF2B5EF4-FFF2-40B4-BE49-F238E27FC236}">
                <a16:creationId xmlns:a16="http://schemas.microsoft.com/office/drawing/2014/main" id="{19D6451C-4AAB-42FD-86BE-50482F197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76400"/>
            <a:ext cx="883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en-US" sz="4000">
                <a:latin typeface="Copperplate33bc" pitchFamily="34" charset="0"/>
                <a:cs typeface="Arial" panose="020B0604020202020204" pitchFamily="34" charset="0"/>
              </a:rPr>
              <a:t>6) Period of Doctrinal Conflict</a:t>
            </a:r>
          </a:p>
          <a:p>
            <a:pPr algn="ctr">
              <a:lnSpc>
                <a:spcPct val="70000"/>
              </a:lnSpc>
            </a:pPr>
            <a:r>
              <a:rPr lang="en-US" altLang="en-US" sz="4000">
                <a:latin typeface="Copperplate33bc" pitchFamily="34" charset="0"/>
                <a:cs typeface="Arial" panose="020B0604020202020204" pitchFamily="34" charset="0"/>
              </a:rPr>
              <a:t>A.D. 100 – AD 1832</a:t>
            </a:r>
          </a:p>
        </p:txBody>
      </p:sp>
      <p:sp>
        <p:nvSpPr>
          <p:cNvPr id="461833" name="Text Box 9">
            <a:extLst>
              <a:ext uri="{FF2B5EF4-FFF2-40B4-BE49-F238E27FC236}">
                <a16:creationId xmlns:a16="http://schemas.microsoft.com/office/drawing/2014/main" id="{7EC61C8F-A75D-4017-A93A-29D355831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895600"/>
            <a:ext cx="54102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en-US" sz="3300">
                <a:latin typeface="Copperplate33bc" pitchFamily="34" charset="0"/>
                <a:cs typeface="Arial" panose="020B0604020202020204" pitchFamily="34" charset="0"/>
              </a:rPr>
              <a:t>the Apostolic Doctrine Challenged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461834" name="Picture 10" descr="BD10263_">
            <a:extLst>
              <a:ext uri="{FF2B5EF4-FFF2-40B4-BE49-F238E27FC236}">
                <a16:creationId xmlns:a16="http://schemas.microsoft.com/office/drawing/2014/main" id="{D9DF2EE2-228A-411F-A67F-804E8801D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28956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835" name="Picture 11" descr="BD10263_">
            <a:extLst>
              <a:ext uri="{FF2B5EF4-FFF2-40B4-BE49-F238E27FC236}">
                <a16:creationId xmlns:a16="http://schemas.microsoft.com/office/drawing/2014/main" id="{E7D770DC-6F4A-4F91-9B0B-080DFABB3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244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836" name="Picture 12" descr="BD10263_">
            <a:extLst>
              <a:ext uri="{FF2B5EF4-FFF2-40B4-BE49-F238E27FC236}">
                <a16:creationId xmlns:a16="http://schemas.microsoft.com/office/drawing/2014/main" id="{68CAA892-D62A-4937-BC49-328E4E5FE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1837" name="Text Box 13">
            <a:extLst>
              <a:ext uri="{FF2B5EF4-FFF2-40B4-BE49-F238E27FC236}">
                <a16:creationId xmlns:a16="http://schemas.microsoft.com/office/drawing/2014/main" id="{505A434E-FBD5-472A-8EC1-EF5333726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851275"/>
            <a:ext cx="54864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en-US" sz="3300">
                <a:latin typeface="Copperplate33bc" pitchFamily="34" charset="0"/>
                <a:cs typeface="Arial" panose="020B0604020202020204" pitchFamily="34" charset="0"/>
              </a:rPr>
              <a:t>Begins with the martyrdom of Polycarp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461838" name="Picture 14" descr="BD10263_">
            <a:extLst>
              <a:ext uri="{FF2B5EF4-FFF2-40B4-BE49-F238E27FC236}">
                <a16:creationId xmlns:a16="http://schemas.microsoft.com/office/drawing/2014/main" id="{1048AFBB-8BFE-4FA0-9AB8-58011AAB9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1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1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1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1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1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1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1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1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8" grpId="0" build="p" autoUpdateAnimBg="0"/>
      <p:bldP spid="461833" grpId="0" build="p" autoUpdateAnimBg="0"/>
      <p:bldP spid="46183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>
            <a:extLst>
              <a:ext uri="{FF2B5EF4-FFF2-40B4-BE49-F238E27FC236}">
                <a16:creationId xmlns:a16="http://schemas.microsoft.com/office/drawing/2014/main" id="{878B64F3-9F3B-417D-9E28-D8C9C3936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915400" cy="5410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3875" name="Picture 3" descr="BD04970_">
            <a:extLst>
              <a:ext uri="{FF2B5EF4-FFF2-40B4-BE49-F238E27FC236}">
                <a16:creationId xmlns:a16="http://schemas.microsoft.com/office/drawing/2014/main" id="{EE362CB0-E171-42E5-8AF3-4185A905D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3208338" cy="23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3876" name="Rectangle 4">
            <a:extLst>
              <a:ext uri="{FF2B5EF4-FFF2-40B4-BE49-F238E27FC236}">
                <a16:creationId xmlns:a16="http://schemas.microsoft.com/office/drawing/2014/main" id="{513CD092-EC69-446A-ACFF-558B21DB26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4800600"/>
            <a:ext cx="7924800" cy="1828800"/>
          </a:xfr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/>
          <a:lstStyle/>
          <a:p>
            <a:pPr marL="177800" indent="-4763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opperplate33bc" pitchFamily="34" charset="0"/>
                <a:cs typeface="Arial" panose="020B0604020202020204" pitchFamily="34" charset="0"/>
              </a:rPr>
              <a:t>Ends with the Outpouring of the Holy Spirit in Azusa Street</a:t>
            </a:r>
          </a:p>
          <a:p>
            <a:pPr marL="177800" indent="-4763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Copperplate33bc" pitchFamily="34" charset="0"/>
              <a:cs typeface="Arial" panose="020B0604020202020204" pitchFamily="34" charset="0"/>
            </a:endParaRPr>
          </a:p>
          <a:p>
            <a:pPr marL="177800" indent="-4763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Copperplate33bc" pitchFamily="34" charset="0"/>
                <a:cs typeface="Arial" panose="020B0604020202020204" pitchFamily="34" charset="0"/>
              </a:rPr>
              <a:t>Speaking with tongues as evidence of Holy Spirit baptism</a:t>
            </a:r>
            <a:endParaRPr lang="en-US" altLang="en-US">
              <a:latin typeface="Copperplate33bc" pitchFamily="34" charset="0"/>
            </a:endParaRPr>
          </a:p>
        </p:txBody>
      </p:sp>
      <p:sp>
        <p:nvSpPr>
          <p:cNvPr id="463877" name="Rectangle 5">
            <a:extLst>
              <a:ext uri="{FF2B5EF4-FFF2-40B4-BE49-F238E27FC236}">
                <a16:creationId xmlns:a16="http://schemas.microsoft.com/office/drawing/2014/main" id="{F4E4CA41-771E-490B-8645-80E18E834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73437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chemeClr val="accent2"/>
                </a:solidFill>
                <a:latin typeface="Showcard Gothic" panose="04020904020102020604" pitchFamily="82" charset="0"/>
              </a:rPr>
              <a:t>The Seven Periods In Church History – Part 1</a:t>
            </a:r>
          </a:p>
        </p:txBody>
      </p:sp>
      <p:sp>
        <p:nvSpPr>
          <p:cNvPr id="463878" name="Line 6">
            <a:extLst>
              <a:ext uri="{FF2B5EF4-FFF2-40B4-BE49-F238E27FC236}">
                <a16:creationId xmlns:a16="http://schemas.microsoft.com/office/drawing/2014/main" id="{0FCBF9A5-AA7F-4B5B-BE26-53BEDE982F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1600200"/>
            <a:ext cx="5486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3879" name="Line 7">
            <a:extLst>
              <a:ext uri="{FF2B5EF4-FFF2-40B4-BE49-F238E27FC236}">
                <a16:creationId xmlns:a16="http://schemas.microsoft.com/office/drawing/2014/main" id="{C388A784-3D2A-4EC0-9888-AA56A26849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667000"/>
            <a:ext cx="3200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3880" name="Text Box 8">
            <a:extLst>
              <a:ext uri="{FF2B5EF4-FFF2-40B4-BE49-F238E27FC236}">
                <a16:creationId xmlns:a16="http://schemas.microsoft.com/office/drawing/2014/main" id="{1B5EEB27-DD2B-4A01-8949-C66D148ED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76400"/>
            <a:ext cx="883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en-US" sz="4000">
                <a:latin typeface="Copperplate33bc" pitchFamily="34" charset="0"/>
                <a:cs typeface="Arial" panose="020B0604020202020204" pitchFamily="34" charset="0"/>
              </a:rPr>
              <a:t>7) Period of Restoration</a:t>
            </a:r>
          </a:p>
          <a:p>
            <a:pPr algn="ctr">
              <a:lnSpc>
                <a:spcPct val="70000"/>
              </a:lnSpc>
            </a:pPr>
            <a:r>
              <a:rPr lang="en-US" altLang="en-US" sz="4000">
                <a:latin typeface="Copperplate33bc" pitchFamily="34" charset="0"/>
                <a:cs typeface="Arial" panose="020B0604020202020204" pitchFamily="34" charset="0"/>
              </a:rPr>
              <a:t>A.D. 1832 – AD 1900</a:t>
            </a:r>
          </a:p>
        </p:txBody>
      </p:sp>
      <p:sp>
        <p:nvSpPr>
          <p:cNvPr id="463881" name="Text Box 9">
            <a:extLst>
              <a:ext uri="{FF2B5EF4-FFF2-40B4-BE49-F238E27FC236}">
                <a16:creationId xmlns:a16="http://schemas.microsoft.com/office/drawing/2014/main" id="{A673FFB9-196A-40B8-B4A1-05BB016F1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895600"/>
            <a:ext cx="54102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en-US" sz="3300">
                <a:latin typeface="Copperplate33bc" pitchFamily="34" charset="0"/>
                <a:cs typeface="Arial" panose="020B0604020202020204" pitchFamily="34" charset="0"/>
              </a:rPr>
              <a:t>the Holy Spirit Baptism Restored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463882" name="Picture 10" descr="BD10263_">
            <a:extLst>
              <a:ext uri="{FF2B5EF4-FFF2-40B4-BE49-F238E27FC236}">
                <a16:creationId xmlns:a16="http://schemas.microsoft.com/office/drawing/2014/main" id="{610249C9-5A26-4CFB-94FF-74C858496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28956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3883" name="Picture 11" descr="BD10263_">
            <a:extLst>
              <a:ext uri="{FF2B5EF4-FFF2-40B4-BE49-F238E27FC236}">
                <a16:creationId xmlns:a16="http://schemas.microsoft.com/office/drawing/2014/main" id="{3D6F5E05-1550-4CEA-9F6C-E069B1C14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244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3884" name="Picture 12" descr="BD10263_">
            <a:extLst>
              <a:ext uri="{FF2B5EF4-FFF2-40B4-BE49-F238E27FC236}">
                <a16:creationId xmlns:a16="http://schemas.microsoft.com/office/drawing/2014/main" id="{9A489679-6310-4DA7-A859-4B7536EF8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3885" name="Text Box 13">
            <a:extLst>
              <a:ext uri="{FF2B5EF4-FFF2-40B4-BE49-F238E27FC236}">
                <a16:creationId xmlns:a16="http://schemas.microsoft.com/office/drawing/2014/main" id="{9F297F32-8790-41C0-8AF9-0632D9A84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851275"/>
            <a:ext cx="54864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en-US" sz="3300">
                <a:latin typeface="Copperplate33bc" pitchFamily="34" charset="0"/>
                <a:cs typeface="Arial" panose="020B0604020202020204" pitchFamily="34" charset="0"/>
              </a:rPr>
              <a:t>Begins with the Edward Irving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463886" name="Picture 14" descr="BD10263_">
            <a:extLst>
              <a:ext uri="{FF2B5EF4-FFF2-40B4-BE49-F238E27FC236}">
                <a16:creationId xmlns:a16="http://schemas.microsoft.com/office/drawing/2014/main" id="{D3BE7678-BFBF-4240-B80A-253701B57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3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3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3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3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3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3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3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3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3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3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3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3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6" grpId="0" build="p" autoUpdateAnimBg="0"/>
      <p:bldP spid="463881" grpId="0" build="p" autoUpdateAnimBg="0"/>
      <p:bldP spid="463885" grpId="0" build="p" autoUpdateAnimBg="0"/>
    </p:bldLst>
  </p:timing>
</p:sld>
</file>

<file path=ppt/theme/theme1.xml><?xml version="1.0" encoding="utf-8"?>
<a:theme xmlns:a="http://schemas.openxmlformats.org/drawingml/2006/main" name="Glass design template">
  <a:themeElements>
    <a:clrScheme name="Glass design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lass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howcard Gothic" panose="04020904020102020604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howcard Gothic" panose="04020904020102020604" pitchFamily="82" charset="0"/>
          </a:defRPr>
        </a:defPPr>
      </a:lstStyle>
    </a:lnDef>
  </a:objectDefaults>
  <a:extraClrSchemeLst>
    <a:extraClrScheme>
      <a:clrScheme name="Glas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 on side</Template>
  <TotalTime>9139</TotalTime>
  <Words>3530</Words>
  <Application>Microsoft Office PowerPoint</Application>
  <PresentationFormat>On-screen Show (4:3)</PresentationFormat>
  <Paragraphs>609</Paragraphs>
  <Slides>79</Slides>
  <Notes>79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92" baseType="lpstr">
      <vt:lpstr>Tahoma</vt:lpstr>
      <vt:lpstr>Arial</vt:lpstr>
      <vt:lpstr>Rockwell Extra Bold</vt:lpstr>
      <vt:lpstr>Copperplate33bc</vt:lpstr>
      <vt:lpstr>Times New Roman</vt:lpstr>
      <vt:lpstr>Showcard Gothic</vt:lpstr>
      <vt:lpstr>Wingdings 2</vt:lpstr>
      <vt:lpstr>Wingdings</vt:lpstr>
      <vt:lpstr>Copperplate Gothic Bold</vt:lpstr>
      <vt:lpstr>Copperplate Gothic Light</vt:lpstr>
      <vt:lpstr>Symbol</vt:lpstr>
      <vt:lpstr>Arial Black</vt:lpstr>
      <vt:lpstr>Glass design template</vt:lpstr>
      <vt:lpstr>The Church Legacy</vt:lpstr>
      <vt:lpstr>The Seven Periods In Church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Beginning a Systematic Study of Church History </vt:lpstr>
      <vt:lpstr>Seven Periods In Church History</vt:lpstr>
      <vt:lpstr>The Seven Periods In Church History</vt:lpstr>
      <vt:lpstr>Outstanding Events During This Period </vt:lpstr>
      <vt:lpstr>The Seven Periods In Church History</vt:lpstr>
      <vt:lpstr>Seven Periods In Church History</vt:lpstr>
      <vt:lpstr>Outstanding Events During This Period </vt:lpstr>
      <vt:lpstr>Outstanding Events During This Period </vt:lpstr>
      <vt:lpstr>Outstanding Events During This Period </vt:lpstr>
      <vt:lpstr>Outstanding Events During This Period </vt:lpstr>
      <vt:lpstr>PowerPoint Presentation</vt:lpstr>
      <vt:lpstr>The Seven Periods In Church History</vt:lpstr>
      <vt:lpstr>Outstanding Events During This Period </vt:lpstr>
      <vt:lpstr>Outstanding Events During This Period </vt:lpstr>
      <vt:lpstr>Outstanding Events During This Period </vt:lpstr>
      <vt:lpstr>Outstanding Events During This Period </vt:lpstr>
      <vt:lpstr>PowerPoint Presentation</vt:lpstr>
      <vt:lpstr>The Seven Periods In Church History</vt:lpstr>
      <vt:lpstr>Outstanding Events During This Period </vt:lpstr>
      <vt:lpstr>Outstanding Events During This Period </vt:lpstr>
      <vt:lpstr>Outstanding Events During This Period </vt:lpstr>
      <vt:lpstr>Outstanding Events During This Period </vt:lpstr>
      <vt:lpstr>PowerPoint Presentation</vt:lpstr>
      <vt:lpstr>Seven Periods In Church History</vt:lpstr>
      <vt:lpstr>Outstanding Events During This Period </vt:lpstr>
      <vt:lpstr>PowerPoint Presentation</vt:lpstr>
      <vt:lpstr>Modalistic Monarchianism</vt:lpstr>
      <vt:lpstr>Clement of Rome</vt:lpstr>
      <vt:lpstr>Polycarp</vt:lpstr>
      <vt:lpstr>Polycarp</vt:lpstr>
      <vt:lpstr>Praxeas</vt:lpstr>
      <vt:lpstr>Noetus</vt:lpstr>
      <vt:lpstr>Sabellius</vt:lpstr>
      <vt:lpstr>Rise of The Catholic Church</vt:lpstr>
      <vt:lpstr>Rise of The Catholic Church</vt:lpstr>
      <vt:lpstr>The Reformation Period</vt:lpstr>
      <vt:lpstr>Michael Servetus</vt:lpstr>
      <vt:lpstr>Michael Servetus</vt:lpstr>
      <vt:lpstr>PowerPoint Presentation</vt:lpstr>
      <vt:lpstr>Edward Irving</vt:lpstr>
      <vt:lpstr>Edward Irving</vt:lpstr>
      <vt:lpstr>PowerPoint Presentation</vt:lpstr>
      <vt:lpstr>The Seven Periods In Church History</vt:lpstr>
      <vt:lpstr>Focus on Personnel</vt:lpstr>
      <vt:lpstr>Evan Roberts</vt:lpstr>
      <vt:lpstr>Charles F. Parham</vt:lpstr>
      <vt:lpstr>Charles F. Parham</vt:lpstr>
      <vt:lpstr>William J. Seymour</vt:lpstr>
      <vt:lpstr>William J. Seymour</vt:lpstr>
      <vt:lpstr>William H. Durham</vt:lpstr>
      <vt:lpstr>R. E. McAlister</vt:lpstr>
      <vt:lpstr>Frank Bartleman</vt:lpstr>
      <vt:lpstr>G. T. Haywood</vt:lpstr>
      <vt:lpstr>PowerPoint Presentation</vt:lpstr>
      <vt:lpstr>Merges To Create The UPC</vt:lpstr>
      <vt:lpstr>Merges To Create The UPC</vt:lpstr>
      <vt:lpstr>Personnel From The Merge</vt:lpstr>
      <vt:lpstr>Steps That Created The UPC</vt:lpstr>
      <vt:lpstr>Merges To Create The UPC</vt:lpstr>
      <vt:lpstr>PowerPoint Presentation</vt:lpstr>
      <vt:lpstr>Howard A. Goss</vt:lpstr>
      <vt:lpstr>Howard A. Goss</vt:lpstr>
      <vt:lpstr>Arthur T. Morgan</vt:lpstr>
      <vt:lpstr>Oliver Fauss</vt:lpstr>
      <vt:lpstr>Stanley W. Chambers</vt:lpstr>
      <vt:lpstr>Nathaniel A. Urshan</vt:lpstr>
      <vt:lpstr>Kenneth Haney</vt:lpstr>
      <vt:lpstr>Whiteway Tabernacle</vt:lpstr>
      <vt:lpstr>First General Board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Colombian Revival</dc:title>
  <dc:creator>Daniel Scott</dc:creator>
  <cp:lastModifiedBy>GM Intern1</cp:lastModifiedBy>
  <cp:revision>129</cp:revision>
  <cp:lastPrinted>1601-01-01T00:00:00Z</cp:lastPrinted>
  <dcterms:created xsi:type="dcterms:W3CDTF">2001-01-25T14:53:02Z</dcterms:created>
  <dcterms:modified xsi:type="dcterms:W3CDTF">2018-05-02T16:16:40Z</dcterms:modified>
</cp:coreProperties>
</file>