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70" r:id="rId7"/>
    <p:sldId id="281" r:id="rId8"/>
    <p:sldId id="261" r:id="rId9"/>
    <p:sldId id="271" r:id="rId10"/>
    <p:sldId id="282" r:id="rId11"/>
    <p:sldId id="272" r:id="rId12"/>
    <p:sldId id="267" r:id="rId13"/>
    <p:sldId id="287"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61B00"/>
    <a:srgbClr val="990000"/>
    <a:srgbClr val="3333CC"/>
    <a:srgbClr val="990099"/>
    <a:srgbClr val="800080"/>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51" d="100"/>
          <a:sy n="51" d="100"/>
        </p:scale>
        <p:origin x="-24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C3B9FF3C-6BD4-4948-8774-FA690A40D0A3}" type="slidenum">
              <a:rPr lang="en-US"/>
              <a:pPr/>
              <a:t>‹#›</a:t>
            </a:fld>
            <a:endParaRPr lang="en-US"/>
          </a:p>
        </p:txBody>
      </p:sp>
    </p:spTree>
    <p:extLst>
      <p:ext uri="{BB962C8B-B14F-4D97-AF65-F5344CB8AC3E}">
        <p14:creationId xmlns:p14="http://schemas.microsoft.com/office/powerpoint/2010/main" val="2560087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44B75C5-5BC1-5E4F-9886-4DA7C4FDC2FE}" type="slidenum">
              <a:rPr lang="en-US"/>
              <a:pPr/>
              <a:t>‹#›</a:t>
            </a:fld>
            <a:endParaRPr lang="en-US"/>
          </a:p>
        </p:txBody>
      </p:sp>
    </p:spTree>
    <p:extLst>
      <p:ext uri="{BB962C8B-B14F-4D97-AF65-F5344CB8AC3E}">
        <p14:creationId xmlns:p14="http://schemas.microsoft.com/office/powerpoint/2010/main" val="4291908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A6D162B-6FD6-154B-B13A-0041679D9F83}" type="slidenum">
              <a:rPr lang="en-US"/>
              <a:pPr/>
              <a:t>‹#›</a:t>
            </a:fld>
            <a:endParaRPr lang="en-US"/>
          </a:p>
        </p:txBody>
      </p:sp>
    </p:spTree>
    <p:extLst>
      <p:ext uri="{BB962C8B-B14F-4D97-AF65-F5344CB8AC3E}">
        <p14:creationId xmlns:p14="http://schemas.microsoft.com/office/powerpoint/2010/main" val="527368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44513A9-71B7-864D-8874-F4718DF02DFC}" type="slidenum">
              <a:rPr lang="en-US"/>
              <a:pPr/>
              <a:t>‹#›</a:t>
            </a:fld>
            <a:endParaRPr lang="en-US"/>
          </a:p>
        </p:txBody>
      </p:sp>
    </p:spTree>
    <p:extLst>
      <p:ext uri="{BB962C8B-B14F-4D97-AF65-F5344CB8AC3E}">
        <p14:creationId xmlns:p14="http://schemas.microsoft.com/office/powerpoint/2010/main" val="3187373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2B12E13-390C-1F48-BCFF-4C12E2DD60A8}" type="slidenum">
              <a:rPr lang="en-US"/>
              <a:pPr/>
              <a:t>‹#›</a:t>
            </a:fld>
            <a:endParaRPr lang="en-US"/>
          </a:p>
        </p:txBody>
      </p:sp>
    </p:spTree>
    <p:extLst>
      <p:ext uri="{BB962C8B-B14F-4D97-AF65-F5344CB8AC3E}">
        <p14:creationId xmlns:p14="http://schemas.microsoft.com/office/powerpoint/2010/main" val="3385981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685017B-70CA-1341-A759-865450DC431E}" type="slidenum">
              <a:rPr lang="en-US"/>
              <a:pPr/>
              <a:t>‹#›</a:t>
            </a:fld>
            <a:endParaRPr lang="en-US"/>
          </a:p>
        </p:txBody>
      </p:sp>
    </p:spTree>
    <p:extLst>
      <p:ext uri="{BB962C8B-B14F-4D97-AF65-F5344CB8AC3E}">
        <p14:creationId xmlns:p14="http://schemas.microsoft.com/office/powerpoint/2010/main" val="52176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D331955C-54E8-BA41-933B-F0AC3938A67D}" type="slidenum">
              <a:rPr lang="en-US"/>
              <a:pPr/>
              <a:t>‹#›</a:t>
            </a:fld>
            <a:endParaRPr lang="en-US"/>
          </a:p>
        </p:txBody>
      </p:sp>
    </p:spTree>
    <p:extLst>
      <p:ext uri="{BB962C8B-B14F-4D97-AF65-F5344CB8AC3E}">
        <p14:creationId xmlns:p14="http://schemas.microsoft.com/office/powerpoint/2010/main" val="3457636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56E0527-65ED-964E-BDC4-BB854B5544A7}" type="slidenum">
              <a:rPr lang="en-US"/>
              <a:pPr/>
              <a:t>‹#›</a:t>
            </a:fld>
            <a:endParaRPr lang="en-US"/>
          </a:p>
        </p:txBody>
      </p:sp>
    </p:spTree>
    <p:extLst>
      <p:ext uri="{BB962C8B-B14F-4D97-AF65-F5344CB8AC3E}">
        <p14:creationId xmlns:p14="http://schemas.microsoft.com/office/powerpoint/2010/main" val="1519010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78117836-DB2B-554F-9C9D-4F61864FAA18}" type="slidenum">
              <a:rPr lang="en-US"/>
              <a:pPr/>
              <a:t>‹#›</a:t>
            </a:fld>
            <a:endParaRPr lang="en-US"/>
          </a:p>
        </p:txBody>
      </p:sp>
    </p:spTree>
    <p:extLst>
      <p:ext uri="{BB962C8B-B14F-4D97-AF65-F5344CB8AC3E}">
        <p14:creationId xmlns:p14="http://schemas.microsoft.com/office/powerpoint/2010/main" val="1490217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556F4D3-981A-9B42-BA5A-32ECC4032298}" type="slidenum">
              <a:rPr lang="en-US"/>
              <a:pPr/>
              <a:t>‹#›</a:t>
            </a:fld>
            <a:endParaRPr lang="en-US"/>
          </a:p>
        </p:txBody>
      </p:sp>
    </p:spTree>
    <p:extLst>
      <p:ext uri="{BB962C8B-B14F-4D97-AF65-F5344CB8AC3E}">
        <p14:creationId xmlns:p14="http://schemas.microsoft.com/office/powerpoint/2010/main" val="2393612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01C2DA0-C14B-3245-B169-F7C88D02C3EB}" type="slidenum">
              <a:rPr lang="en-US"/>
              <a:pPr/>
              <a:t>‹#›</a:t>
            </a:fld>
            <a:endParaRPr lang="en-US"/>
          </a:p>
        </p:txBody>
      </p:sp>
    </p:spTree>
    <p:extLst>
      <p:ext uri="{BB962C8B-B14F-4D97-AF65-F5344CB8AC3E}">
        <p14:creationId xmlns:p14="http://schemas.microsoft.com/office/powerpoint/2010/main" val="20494482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4DC1C3B-6E48-B844-90F9-78AD48E0FDC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cs typeface="+mn-cs"/>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cs typeface="+mn-cs"/>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1"/>
            <a:ext cx="37338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cs typeface="+mn-cs"/>
              </a:rPr>
              <a:t>Lesson 3: Mission Impossible?</a:t>
            </a: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cs typeface="+mn-cs"/>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2291" name="Rectangle 3"/>
          <p:cNvSpPr>
            <a:spLocks noChangeArrowheads="1"/>
          </p:cNvSpPr>
          <p:nvPr/>
        </p:nvSpPr>
        <p:spPr bwMode="auto">
          <a:xfrm>
            <a:off x="228600" y="685800"/>
            <a:ext cx="85344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009900"/>
                </a:solidFill>
                <a:latin typeface="Poor Richard" charset="0"/>
                <a:cs typeface="Times New Roman" charset="0"/>
              </a:rPr>
              <a:t> Consider the following account of Paul</a:t>
            </a:r>
            <a:r>
              <a:rPr lang="ja-JP" altLang="en-US" sz="3200" b="1">
                <a:solidFill>
                  <a:srgbClr val="009900"/>
                </a:solidFill>
                <a:latin typeface="Poor Richard" charset="0"/>
                <a:cs typeface="Times New Roman" charset="0"/>
              </a:rPr>
              <a:t>’</a:t>
            </a:r>
            <a:r>
              <a:rPr lang="en-US" sz="3200" b="1">
                <a:solidFill>
                  <a:srgbClr val="009900"/>
                </a:solidFill>
                <a:latin typeface="Poor Richard" charset="0"/>
                <a:cs typeface="Times New Roman" charset="0"/>
              </a:rPr>
              <a:t>s activities while at Ephesus from the 19th chapter of Acts:</a:t>
            </a:r>
          </a:p>
          <a:p>
            <a:pPr algn="just" eaLnBrk="0" hangingPunct="0"/>
            <a:endParaRPr lang="en-US" sz="3200" b="1">
              <a:latin typeface="Poor Richard" charset="0"/>
              <a:cs typeface="Times New Roman" charset="0"/>
            </a:endParaRPr>
          </a:p>
          <a:p>
            <a:pPr lvl="1" algn="just" eaLnBrk="0" hangingPunct="0"/>
            <a:r>
              <a:rPr lang="ja-JP" altLang="en-US" sz="3200" b="1" i="1">
                <a:solidFill>
                  <a:srgbClr val="3333CC"/>
                </a:solidFill>
                <a:latin typeface="Poor Richard" charset="0"/>
                <a:cs typeface="Times New Roman" charset="0"/>
              </a:rPr>
              <a:t>“</a:t>
            </a:r>
            <a:r>
              <a:rPr lang="en-US" sz="3200" b="1" i="1">
                <a:solidFill>
                  <a:srgbClr val="3333CC"/>
                </a:solidFill>
                <a:latin typeface="Poor Richard" charset="0"/>
                <a:cs typeface="Times New Roman" charset="0"/>
              </a:rPr>
              <a:t>But when divers were hardened, and believed not, but spake evil of that way before the multitude, he departed from them, and separated the disciples, </a:t>
            </a:r>
            <a:r>
              <a:rPr lang="en-US" sz="3200" b="1" i="1" u="sng">
                <a:solidFill>
                  <a:srgbClr val="3333CC"/>
                </a:solidFill>
                <a:latin typeface="Poor Richard" charset="0"/>
                <a:cs typeface="Times New Roman" charset="0"/>
              </a:rPr>
              <a:t>disputing daily</a:t>
            </a:r>
            <a:r>
              <a:rPr lang="en-US" sz="3200" b="1" i="1">
                <a:solidFill>
                  <a:srgbClr val="3333CC"/>
                </a:solidFill>
                <a:latin typeface="Poor Richard" charset="0"/>
                <a:cs typeface="Times New Roman" charset="0"/>
              </a:rPr>
              <a:t> in the school of one Tyrannus. And </a:t>
            </a:r>
            <a:r>
              <a:rPr lang="en-US" sz="3200" b="1" i="1" u="sng">
                <a:solidFill>
                  <a:srgbClr val="3333CC"/>
                </a:solidFill>
                <a:latin typeface="Poor Richard" charset="0"/>
                <a:cs typeface="Times New Roman" charset="0"/>
              </a:rPr>
              <a:t>this continued by the</a:t>
            </a:r>
            <a:r>
              <a:rPr lang="en-US" sz="3200" b="1" i="1">
                <a:solidFill>
                  <a:srgbClr val="3333CC"/>
                </a:solidFill>
                <a:latin typeface="Poor Richard" charset="0"/>
                <a:cs typeface="Times New Roman" charset="0"/>
              </a:rPr>
              <a:t> </a:t>
            </a:r>
            <a:r>
              <a:rPr lang="en-US" sz="3200" b="1" i="1" u="sng">
                <a:solidFill>
                  <a:srgbClr val="3333CC"/>
                </a:solidFill>
                <a:latin typeface="Poor Richard" charset="0"/>
                <a:cs typeface="Times New Roman" charset="0"/>
              </a:rPr>
              <a:t>space of two years</a:t>
            </a:r>
            <a:r>
              <a:rPr lang="en-US" sz="3200" b="1" i="1">
                <a:solidFill>
                  <a:srgbClr val="3333CC"/>
                </a:solidFill>
                <a:latin typeface="Poor Richard" charset="0"/>
                <a:cs typeface="Times New Roman" charset="0"/>
              </a:rPr>
              <a:t>; </a:t>
            </a:r>
            <a:r>
              <a:rPr lang="en-US" sz="3200" b="1" i="1" u="sng">
                <a:solidFill>
                  <a:srgbClr val="3333CC"/>
                </a:solidFill>
                <a:latin typeface="Poor Richard" charset="0"/>
                <a:cs typeface="Times New Roman" charset="0"/>
              </a:rPr>
              <a:t>so that all they which dwelt in Asia</a:t>
            </a:r>
            <a:r>
              <a:rPr lang="en-US" sz="3200" b="1" i="1">
                <a:solidFill>
                  <a:srgbClr val="3333CC"/>
                </a:solidFill>
                <a:latin typeface="Poor Richard" charset="0"/>
                <a:cs typeface="Times New Roman" charset="0"/>
              </a:rPr>
              <a:t> heard the word of the Lord Jesus, both Jews and Greeks.</a:t>
            </a:r>
            <a:r>
              <a:rPr lang="ja-JP" altLang="en-US" sz="3200" b="1" i="1">
                <a:solidFill>
                  <a:srgbClr val="3333CC"/>
                </a:solidFill>
                <a:latin typeface="Poor Richard" charset="0"/>
                <a:cs typeface="Times New Roman" charset="0"/>
              </a:rPr>
              <a:t>”</a:t>
            </a:r>
            <a:r>
              <a:rPr lang="en-US" sz="3200" b="1" i="1">
                <a:solidFill>
                  <a:srgbClr val="3333CC"/>
                </a:solidFill>
                <a:latin typeface="Poor Richard" charset="0"/>
                <a:cs typeface="Times New Roman" charset="0"/>
              </a:rPr>
              <a:t> </a:t>
            </a:r>
            <a:r>
              <a:rPr lang="en-US" sz="3200" b="1">
                <a:solidFill>
                  <a:srgbClr val="3333CC"/>
                </a:solidFill>
                <a:latin typeface="Poor Richard" charset="0"/>
                <a:cs typeface="Times New Roman" charset="0"/>
              </a:rPr>
              <a:t> Acts 19:9-10</a:t>
            </a:r>
            <a:endParaRPr lang="en-US" sz="3200" b="1">
              <a:solidFill>
                <a:srgbClr val="3333CC"/>
              </a:solidFill>
              <a:latin typeface="Poor Richard"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500" fill="hold"/>
                                        <p:tgtEl>
                                          <p:spTgt spid="12291">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12291">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12291">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12291">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12291">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2291">
                                            <p:txEl>
                                              <p:pRg st="2" end="2"/>
                                            </p:txEl>
                                          </p:spTgt>
                                        </p:tgtEl>
                                        <p:attrNameLst>
                                          <p:attrName>style.visibility</p:attrName>
                                        </p:attrNameLst>
                                      </p:cBhvr>
                                      <p:to>
                                        <p:strVal val="visible"/>
                                      </p:to>
                                    </p:set>
                                    <p:anim calcmode="lin" valueType="num">
                                      <p:cBhvr>
                                        <p:cTn id="16" dur="500" fill="hold"/>
                                        <p:tgtEl>
                                          <p:spTgt spid="12291">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12291">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12291">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12291">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4339" name="Rectangle 3"/>
          <p:cNvSpPr>
            <a:spLocks noChangeArrowheads="1"/>
          </p:cNvSpPr>
          <p:nvPr/>
        </p:nvSpPr>
        <p:spPr bwMode="auto">
          <a:xfrm>
            <a:off x="228600" y="609600"/>
            <a:ext cx="86106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99"/>
                </a:solidFill>
                <a:cs typeface="Times New Roman" charset="0"/>
              </a:rPr>
              <a:t> </a:t>
            </a:r>
            <a:r>
              <a:rPr lang="ja-JP" altLang="en-US" sz="2800" b="1">
                <a:solidFill>
                  <a:srgbClr val="990099"/>
                </a:solidFill>
                <a:latin typeface="Poor Richard" charset="0"/>
                <a:cs typeface="Times New Roman" charset="0"/>
              </a:rPr>
              <a:t>“</a:t>
            </a:r>
            <a:r>
              <a:rPr lang="en-US" sz="2800" b="1">
                <a:solidFill>
                  <a:srgbClr val="990099"/>
                </a:solidFill>
                <a:latin typeface="Poor Richard" charset="0"/>
                <a:cs typeface="Times New Roman" charset="0"/>
              </a:rPr>
              <a:t>Arise, shine; for thy light is come, and the glory of the LORD is </a:t>
            </a:r>
            <a:r>
              <a:rPr lang="en-US" sz="2800" b="1">
                <a:solidFill>
                  <a:srgbClr val="3333CC"/>
                </a:solidFill>
                <a:latin typeface="Poor Richard" charset="0"/>
                <a:cs typeface="Times New Roman" charset="0"/>
              </a:rPr>
              <a:t>risen upon thee. For, behold, the darkness shall cover the earth, </a:t>
            </a:r>
            <a:r>
              <a:rPr lang="en-US" sz="2800" b="1">
                <a:solidFill>
                  <a:srgbClr val="009900"/>
                </a:solidFill>
                <a:latin typeface="Poor Richard" charset="0"/>
                <a:cs typeface="Times New Roman" charset="0"/>
              </a:rPr>
              <a:t>and gross darkness the people: but the LORD shall arise upon </a:t>
            </a:r>
            <a:r>
              <a:rPr lang="en-US" sz="2800" b="1">
                <a:solidFill>
                  <a:srgbClr val="990000"/>
                </a:solidFill>
                <a:latin typeface="Poor Richard" charset="0"/>
                <a:cs typeface="Times New Roman" charset="0"/>
              </a:rPr>
              <a:t>thee, and his glory shall be seen upon thee. And the Gentiles </a:t>
            </a:r>
            <a:r>
              <a:rPr lang="en-US" sz="2800" b="1">
                <a:solidFill>
                  <a:srgbClr val="990099"/>
                </a:solidFill>
                <a:latin typeface="Poor Richard" charset="0"/>
                <a:cs typeface="Times New Roman" charset="0"/>
              </a:rPr>
              <a:t>shall come to thy light, and kings to the brightness of thy rising. </a:t>
            </a:r>
            <a:r>
              <a:rPr lang="en-US" sz="2800" b="1">
                <a:solidFill>
                  <a:srgbClr val="3333CC"/>
                </a:solidFill>
                <a:latin typeface="Poor Richard" charset="0"/>
                <a:cs typeface="Times New Roman" charset="0"/>
              </a:rPr>
              <a:t>Lift up thine eyes round about, and see: all they gather </a:t>
            </a:r>
            <a:r>
              <a:rPr lang="en-US" sz="2800" b="1">
                <a:solidFill>
                  <a:srgbClr val="009900"/>
                </a:solidFill>
                <a:latin typeface="Poor Richard" charset="0"/>
                <a:cs typeface="Times New Roman" charset="0"/>
              </a:rPr>
              <a:t>themselves together, they come to thee: thy sons shall come from </a:t>
            </a:r>
            <a:r>
              <a:rPr lang="en-US" sz="2800" b="1">
                <a:solidFill>
                  <a:srgbClr val="990000"/>
                </a:solidFill>
                <a:latin typeface="Poor Richard" charset="0"/>
                <a:cs typeface="Times New Roman" charset="0"/>
              </a:rPr>
              <a:t>far, and thy daughters shall be nursed at thy side. Then thou </a:t>
            </a:r>
            <a:r>
              <a:rPr lang="en-US" sz="2800" b="1">
                <a:solidFill>
                  <a:srgbClr val="990099"/>
                </a:solidFill>
                <a:latin typeface="Poor Richard" charset="0"/>
                <a:cs typeface="Times New Roman" charset="0"/>
              </a:rPr>
              <a:t>shalt see, and flow together, and thine heart shall fear, and be </a:t>
            </a:r>
            <a:r>
              <a:rPr lang="en-US" sz="2800" b="1">
                <a:solidFill>
                  <a:srgbClr val="3333CC"/>
                </a:solidFill>
                <a:latin typeface="Poor Richard" charset="0"/>
                <a:cs typeface="Times New Roman" charset="0"/>
              </a:rPr>
              <a:t>enlarged; because the abundance of the sea shall be converted </a:t>
            </a:r>
            <a:r>
              <a:rPr lang="en-US" sz="2800" b="1">
                <a:solidFill>
                  <a:srgbClr val="009900"/>
                </a:solidFill>
                <a:latin typeface="Poor Richard" charset="0"/>
                <a:cs typeface="Times New Roman" charset="0"/>
              </a:rPr>
              <a:t>unto thee, the forces of the Gentiles shall come unto thee.</a:t>
            </a:r>
            <a:r>
              <a:rPr lang="ja-JP" altLang="en-US" sz="2800" b="1">
                <a:solidFill>
                  <a:srgbClr val="009900"/>
                </a:solidFill>
                <a:latin typeface="Poor Richard" charset="0"/>
                <a:cs typeface="Times New Roman" charset="0"/>
              </a:rPr>
              <a:t>”</a:t>
            </a:r>
            <a:r>
              <a:rPr lang="en-US" sz="2800" b="1">
                <a:solidFill>
                  <a:srgbClr val="009900"/>
                </a:solidFill>
                <a:latin typeface="Poor Richard" charset="0"/>
                <a:cs typeface="Times New Roman" charset="0"/>
              </a:rPr>
              <a:t> </a:t>
            </a:r>
            <a:r>
              <a:rPr lang="en-US" sz="2800" b="1">
                <a:solidFill>
                  <a:srgbClr val="990000"/>
                </a:solidFill>
                <a:latin typeface="Poor Richard" charset="0"/>
                <a:cs typeface="Times New Roman" charset="0"/>
              </a:rPr>
              <a:t>(Isaiah 60:1-5)</a:t>
            </a:r>
            <a:r>
              <a:rPr lang="en-US" sz="2800" b="1">
                <a:solidFill>
                  <a:srgbClr val="990000"/>
                </a:solidFill>
                <a:latin typeface="Poor Richard" charset="0"/>
              </a:rPr>
              <a:t> </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3315" name="Rectangle 3"/>
          <p:cNvSpPr>
            <a:spLocks noChangeArrowheads="1"/>
          </p:cNvSpPr>
          <p:nvPr/>
        </p:nvSpPr>
        <p:spPr bwMode="auto">
          <a:xfrm>
            <a:off x="228600" y="228600"/>
            <a:ext cx="61722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990099"/>
                </a:solidFill>
                <a:latin typeface="Poor Richard" charset="0"/>
                <a:cs typeface="Times New Roman" charset="0"/>
              </a:rPr>
              <a:t>And as long as they did their daily things, the Lord did His daily things. He added to the Church daily. This last mention of the word daily in Acts 19:9, is of particular interest. During a two year period, </a:t>
            </a:r>
            <a:r>
              <a:rPr lang="ja-JP" altLang="en-US" sz="3200" b="1" i="1">
                <a:solidFill>
                  <a:srgbClr val="990099"/>
                </a:solidFill>
                <a:latin typeface="Poor Richard" charset="0"/>
                <a:cs typeface="Times New Roman" charset="0"/>
              </a:rPr>
              <a:t>“</a:t>
            </a:r>
            <a:r>
              <a:rPr lang="en-US" sz="3200" b="1" i="1">
                <a:solidFill>
                  <a:srgbClr val="990099"/>
                </a:solidFill>
                <a:latin typeface="Poor Richard" charset="0"/>
                <a:cs typeface="Times New Roman" charset="0"/>
              </a:rPr>
              <a:t>all they which dwelt in Asia</a:t>
            </a:r>
            <a:r>
              <a:rPr lang="ja-JP" altLang="en-US" sz="3200" b="1" i="1">
                <a:solidFill>
                  <a:srgbClr val="990099"/>
                </a:solidFill>
                <a:latin typeface="Poor Richard" charset="0"/>
                <a:cs typeface="Times New Roman" charset="0"/>
              </a:rPr>
              <a:t>”</a:t>
            </a:r>
            <a:r>
              <a:rPr lang="en-US" sz="3200" b="1">
                <a:solidFill>
                  <a:srgbClr val="990099"/>
                </a:solidFill>
                <a:latin typeface="Poor Richard" charset="0"/>
                <a:cs typeface="Times New Roman" charset="0"/>
              </a:rPr>
              <a:t> heard the word of God whether Jews or Greeks. </a:t>
            </a:r>
          </a:p>
        </p:txBody>
      </p:sp>
      <p:pic>
        <p:nvPicPr>
          <p:cNvPr id="13316" name="Picture 4" descr="C:\Users\Candra Poitras\Pictures\map-of-asia[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947214">
            <a:off x="5087938" y="3751263"/>
            <a:ext cx="3660775" cy="25876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strips(downLeft)">
                                      <p:cBhvr>
                                        <p:cTn id="7" dur="500"/>
                                        <p:tgtEl>
                                          <p:spTgt spid="133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5" presetClass="entr" presetSubtype="0" fill="hold"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1000"/>
                                        <p:tgtEl>
                                          <p:spTgt spid="13316"/>
                                        </p:tgtEl>
                                      </p:cBhvr>
                                    </p:animEffect>
                                    <p:anim calcmode="lin" valueType="num">
                                      <p:cBhvr>
                                        <p:cTn id="13" dur="1000" fill="hold"/>
                                        <p:tgtEl>
                                          <p:spTgt spid="13316"/>
                                        </p:tgtEl>
                                        <p:attrNameLst>
                                          <p:attrName>style.rotation</p:attrName>
                                        </p:attrNameLst>
                                      </p:cBhvr>
                                      <p:tavLst>
                                        <p:tav tm="0">
                                          <p:val>
                                            <p:fltVal val="720"/>
                                          </p:val>
                                        </p:tav>
                                        <p:tav tm="100000">
                                          <p:val>
                                            <p:fltVal val="0"/>
                                          </p:val>
                                        </p:tav>
                                      </p:tavLst>
                                    </p:anim>
                                    <p:anim calcmode="lin" valueType="num">
                                      <p:cBhvr>
                                        <p:cTn id="14" dur="1000" fill="hold"/>
                                        <p:tgtEl>
                                          <p:spTgt spid="13316"/>
                                        </p:tgtEl>
                                        <p:attrNameLst>
                                          <p:attrName>ppt_h</p:attrName>
                                        </p:attrNameLst>
                                      </p:cBhvr>
                                      <p:tavLst>
                                        <p:tav tm="0">
                                          <p:val>
                                            <p:fltVal val="0"/>
                                          </p:val>
                                        </p:tav>
                                        <p:tav tm="100000">
                                          <p:val>
                                            <p:strVal val="#ppt_h"/>
                                          </p:val>
                                        </p:tav>
                                      </p:tavLst>
                                    </p:anim>
                                    <p:anim calcmode="lin" valueType="num">
                                      <p:cBhvr>
                                        <p:cTn id="15" dur="1000" fill="hold"/>
                                        <p:tgtEl>
                                          <p:spTgt spid="1331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5363" name="Rectangle 3"/>
          <p:cNvSpPr>
            <a:spLocks noChangeArrowheads="1"/>
          </p:cNvSpPr>
          <p:nvPr/>
        </p:nvSpPr>
        <p:spPr bwMode="auto">
          <a:xfrm>
            <a:off x="152400" y="381000"/>
            <a:ext cx="88392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400" b="1">
                <a:solidFill>
                  <a:srgbClr val="361B00"/>
                </a:solidFill>
                <a:latin typeface="Poor Richard" charset="0"/>
                <a:cs typeface="Times New Roman" charset="0"/>
              </a:rPr>
              <a:t>Truly there is a great harvest in the field awaiting this New Testament Church. May she arise to meet the challenge of this hour. Amen</a:t>
            </a:r>
          </a:p>
        </p:txBody>
      </p:sp>
      <p:pic>
        <p:nvPicPr>
          <p:cNvPr id="15364" name="Picture 4" descr="C:\Users\Candra Poitras\Pictures\harvest_1680x1050-1440x90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90800" y="3276600"/>
            <a:ext cx="4053840" cy="2533650"/>
          </a:xfrm>
          <a:prstGeom prst="rect">
            <a:avLst/>
          </a:prstGeom>
          <a:ln w="190500" cap="sq">
            <a:solidFill>
              <a:srgbClr val="0099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385" decel="100000"/>
                                        <p:tgtEl>
                                          <p:spTgt spid="15363"/>
                                        </p:tgtEl>
                                      </p:cBhvr>
                                    </p:animEffect>
                                    <p:animScale>
                                      <p:cBhvr>
                                        <p:cTn id="8" dur="385" decel="100000"/>
                                        <p:tgtEl>
                                          <p:spTgt spid="15363"/>
                                        </p:tgtEl>
                                      </p:cBhvr>
                                      <p:from x="10000" y="10000"/>
                                      <p:to x="200000" y="450000"/>
                                    </p:animScale>
                                    <p:animScale>
                                      <p:cBhvr>
                                        <p:cTn id="9" dur="615" accel="100000" fill="hold">
                                          <p:stCondLst>
                                            <p:cond delay="385"/>
                                          </p:stCondLst>
                                        </p:cTn>
                                        <p:tgtEl>
                                          <p:spTgt spid="15363"/>
                                        </p:tgtEl>
                                      </p:cBhvr>
                                      <p:from x="200000" y="450000"/>
                                      <p:to x="100000" y="100000"/>
                                    </p:animScale>
                                    <p:set>
                                      <p:cBhvr>
                                        <p:cTn id="10" dur="385" fill="hold"/>
                                        <p:tgtEl>
                                          <p:spTgt spid="15363"/>
                                        </p:tgtEl>
                                        <p:attrNameLst>
                                          <p:attrName>ppt_x</p:attrName>
                                        </p:attrNameLst>
                                      </p:cBhvr>
                                      <p:to>
                                        <p:strVal val="(0.5)"/>
                                      </p:to>
                                    </p:set>
                                    <p:anim from="(0.5)" to="(#ppt_x)" calcmode="lin" valueType="num">
                                      <p:cBhvr>
                                        <p:cTn id="11" dur="615" accel="100000" fill="hold">
                                          <p:stCondLst>
                                            <p:cond delay="385"/>
                                          </p:stCondLst>
                                        </p:cTn>
                                        <p:tgtEl>
                                          <p:spTgt spid="15363"/>
                                        </p:tgtEl>
                                        <p:attrNameLst>
                                          <p:attrName>ppt_x</p:attrName>
                                        </p:attrNameLst>
                                      </p:cBhvr>
                                    </p:anim>
                                    <p:set>
                                      <p:cBhvr>
                                        <p:cTn id="12" dur="385" fill="hold"/>
                                        <p:tgtEl>
                                          <p:spTgt spid="15363"/>
                                        </p:tgtEl>
                                        <p:attrNameLst>
                                          <p:attrName>ppt_y</p:attrName>
                                        </p:attrNameLst>
                                      </p:cBhvr>
                                      <p:to>
                                        <p:strVal val="(#ppt_y+0.4)"/>
                                      </p:to>
                                    </p:set>
                                    <p:anim from="(#ppt_y+0.4)" to="(#ppt_y)" calcmode="lin" valueType="num">
                                      <p:cBhvr>
                                        <p:cTn id="13" dur="615" accel="100000" fill="hold">
                                          <p:stCondLst>
                                            <p:cond delay="385"/>
                                          </p:stCondLst>
                                        </p:cTn>
                                        <p:tgtEl>
                                          <p:spTgt spid="1536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pic>
        <p:nvPicPr>
          <p:cNvPr id="4099" name="Picture 3" descr="C:\Users\Candra Poitras\Pictures\Harvest_Tim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304800"/>
            <a:ext cx="3759200" cy="2819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100" name="Rectangle 4"/>
          <p:cNvSpPr>
            <a:spLocks noChangeArrowheads="1"/>
          </p:cNvSpPr>
          <p:nvPr/>
        </p:nvSpPr>
        <p:spPr bwMode="auto">
          <a:xfrm>
            <a:off x="3276600" y="3352800"/>
            <a:ext cx="54102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cs typeface="Times New Roman" charset="0"/>
              </a:rPr>
              <a:t>Key Verse: </a:t>
            </a:r>
            <a:r>
              <a:rPr lang="ja-JP" altLang="en-US" sz="3200" b="1">
                <a:solidFill>
                  <a:srgbClr val="009900"/>
                </a:solidFill>
                <a:latin typeface="Poor Richard" charset="0"/>
                <a:cs typeface="Times New Roman" charset="0"/>
              </a:rPr>
              <a:t>“</a:t>
            </a:r>
            <a:r>
              <a:rPr lang="en-US" sz="3200" b="1" i="1">
                <a:solidFill>
                  <a:srgbClr val="009900"/>
                </a:solidFill>
                <a:latin typeface="Poor Richard" charset="0"/>
                <a:cs typeface="Times New Roman" charset="0"/>
              </a:rPr>
              <a:t>Say not ye, There are yet four months, and then cometh harvest? behold, I say unto you, Lift up your eyes, and look on the fields; for they are white already to harvest.</a:t>
            </a:r>
            <a:r>
              <a:rPr lang="ja-JP" altLang="en-US" sz="3200" b="1" i="1">
                <a:solidFill>
                  <a:srgbClr val="009900"/>
                </a:solidFill>
                <a:latin typeface="Poor Richard" charset="0"/>
                <a:cs typeface="Times New Roman" charset="0"/>
              </a:rPr>
              <a:t>”</a:t>
            </a:r>
            <a:r>
              <a:rPr lang="en-US" sz="3200" b="1" i="1">
                <a:solidFill>
                  <a:srgbClr val="009900"/>
                </a:solidFill>
                <a:latin typeface="Poor Richard" charset="0"/>
                <a:cs typeface="Times New Roman" charset="0"/>
              </a:rPr>
              <a:t> </a:t>
            </a:r>
            <a:r>
              <a:rPr lang="en-US" sz="3200" b="1">
                <a:solidFill>
                  <a:srgbClr val="009900"/>
                </a:solidFill>
                <a:latin typeface="Poor Richard" charset="0"/>
                <a:cs typeface="Times New Roman" charset="0"/>
              </a:rPr>
              <a:t>John 4:35</a:t>
            </a:r>
            <a:endParaRPr lang="en-US" sz="3200">
              <a:solidFill>
                <a:srgbClr val="009900"/>
              </a:solidFill>
              <a:latin typeface="Poor Richard" charset="0"/>
              <a:cs typeface="Times New Roman"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Scale>
                                      <p:cBhvr>
                                        <p:cTn id="7" dur="1000" decel="50000" fill="hold">
                                          <p:stCondLst>
                                            <p:cond delay="0"/>
                                          </p:stCondLst>
                                        </p:cTn>
                                        <p:tgtEl>
                                          <p:spTgt spid="40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099"/>
                                        </p:tgtEl>
                                        <p:attrNameLst>
                                          <p:attrName>ppt_x</p:attrName>
                                          <p:attrName>ppt_y</p:attrName>
                                        </p:attrNameLst>
                                      </p:cBhvr>
                                    </p:animMotion>
                                    <p:animEffect transition="in" filter="fade">
                                      <p:cBhvr>
                                        <p:cTn id="9" dur="1000"/>
                                        <p:tgtEl>
                                          <p:spTgt spid="409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4100"/>
                                        </p:tgtEl>
                                        <p:attrNameLst>
                                          <p:attrName>style.visibility</p:attrName>
                                        </p:attrNameLst>
                                      </p:cBhvr>
                                      <p:to>
                                        <p:strVal val="visible"/>
                                      </p:to>
                                    </p:set>
                                    <p:animScale>
                                      <p:cBhvr>
                                        <p:cTn id="14" dur="1000" decel="50000" fill="hold">
                                          <p:stCondLst>
                                            <p:cond delay="0"/>
                                          </p:stCondLst>
                                        </p:cTn>
                                        <p:tgtEl>
                                          <p:spTgt spid="4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100"/>
                                        </p:tgtEl>
                                        <p:attrNameLst>
                                          <p:attrName>ppt_x</p:attrName>
                                          <p:attrName>ppt_y</p:attrName>
                                        </p:attrNameLst>
                                      </p:cBhvr>
                                    </p:animMotion>
                                    <p:animEffect transition="in" filter="fade">
                                      <p:cBhvr>
                                        <p:cTn id="16" dur="1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5" name="Rectangle 4"/>
          <p:cNvSpPr>
            <a:spLocks noChangeArrowheads="1"/>
          </p:cNvSpPr>
          <p:nvPr/>
        </p:nvSpPr>
        <p:spPr bwMode="auto">
          <a:xfrm>
            <a:off x="4572000" y="990600"/>
            <a:ext cx="3733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United Nations, an accepted authority on population levels and trends, estimates that the world population reached 5.3 billion in 1990, and is increasing annually by more than 90 million persons. </a:t>
            </a:r>
          </a:p>
        </p:txBody>
      </p:sp>
      <p:pic>
        <p:nvPicPr>
          <p:cNvPr id="5123" name="Picture 3" descr="C:\Users\Candra Poitras\Pictures\billions-of-people[1].jpg"/>
          <p:cNvPicPr>
            <a:picLocks noChangeAspect="1" noChangeArrowheads="1"/>
          </p:cNvPicPr>
          <p:nvPr/>
        </p:nvPicPr>
        <p:blipFill>
          <a:blip r:embed="rId2" cstate="print"/>
          <a:srcRect/>
          <a:stretch>
            <a:fillRect/>
          </a:stretch>
        </p:blipFill>
        <p:spPr bwMode="auto">
          <a:xfrm>
            <a:off x="457200" y="2209800"/>
            <a:ext cx="3175592" cy="2133600"/>
          </a:xfrm>
          <a:prstGeom prst="rect">
            <a:avLst/>
          </a:prstGeom>
          <a:ln>
            <a:noFill/>
          </a:ln>
          <a:effectLst>
            <a:softEdge rad="112500"/>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123"/>
                                        </p:tgtEl>
                                        <p:attrNameLst>
                                          <p:attrName>style.visibility</p:attrName>
                                        </p:attrNameLst>
                                      </p:cBhvr>
                                      <p:to>
                                        <p:strVal val="visible"/>
                                      </p:to>
                                    </p:set>
                                    <p:anim calcmode="lin" valueType="num">
                                      <p:cBhvr>
                                        <p:cTn id="14" dur="500" fill="hold"/>
                                        <p:tgtEl>
                                          <p:spTgt spid="5123"/>
                                        </p:tgtEl>
                                        <p:attrNameLst>
                                          <p:attrName>ppt_w</p:attrName>
                                        </p:attrNameLst>
                                      </p:cBhvr>
                                      <p:tavLst>
                                        <p:tav tm="0">
                                          <p:val>
                                            <p:fltVal val="0"/>
                                          </p:val>
                                        </p:tav>
                                        <p:tav tm="100000">
                                          <p:val>
                                            <p:strVal val="#ppt_w"/>
                                          </p:val>
                                        </p:tav>
                                      </p:tavLst>
                                    </p:anim>
                                    <p:anim calcmode="lin" valueType="num">
                                      <p:cBhvr>
                                        <p:cTn id="15" dur="500" fill="hold"/>
                                        <p:tgtEl>
                                          <p:spTgt spid="5123"/>
                                        </p:tgtEl>
                                        <p:attrNameLst>
                                          <p:attrName>ppt_h</p:attrName>
                                        </p:attrNameLst>
                                      </p:cBhvr>
                                      <p:tavLst>
                                        <p:tav tm="0">
                                          <p:val>
                                            <p:fltVal val="0"/>
                                          </p:val>
                                        </p:tav>
                                        <p:tav tm="100000">
                                          <p:val>
                                            <p:strVal val="#ppt_h"/>
                                          </p:val>
                                        </p:tav>
                                      </p:tavLst>
                                    </p:anim>
                                    <p:animEffect transition="in" filter="fade">
                                      <p:cBhvr>
                                        <p:cTn id="16"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6147" name="Rectangle 3"/>
          <p:cNvSpPr>
            <a:spLocks noChangeArrowheads="1"/>
          </p:cNvSpPr>
          <p:nvPr/>
        </p:nvSpPr>
        <p:spPr bwMode="auto">
          <a:xfrm>
            <a:off x="457200" y="914400"/>
            <a:ext cx="3124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800080"/>
                </a:solidFill>
                <a:latin typeface="Poor Richard" charset="0"/>
                <a:cs typeface="Times New Roman" charset="0"/>
              </a:rPr>
              <a:t>The projections issued in 1990 show the world population increasing from 5.3 billion in 1990 to 6.2 billion in 2000, and 8.5 billion in 2025.  </a:t>
            </a:r>
          </a:p>
        </p:txBody>
      </p:sp>
      <p:pic>
        <p:nvPicPr>
          <p:cNvPr id="6148" name="Picture 4" descr="C:\Users\Candra Poitras\Pictures\china-beach-umbrella-2[1].jpg"/>
          <p:cNvPicPr>
            <a:picLocks noChangeAspect="1" noChangeArrowheads="1"/>
          </p:cNvPicPr>
          <p:nvPr/>
        </p:nvPicPr>
        <p:blipFill>
          <a:blip r:embed="rId3" cstate="print"/>
          <a:srcRect/>
          <a:stretch>
            <a:fillRect/>
          </a:stretch>
        </p:blipFill>
        <p:spPr bwMode="auto">
          <a:xfrm rot="508699">
            <a:off x="4031749" y="1549054"/>
            <a:ext cx="4723482" cy="3358201"/>
          </a:xfrm>
          <a:prstGeom prst="rect">
            <a:avLst/>
          </a:prstGeom>
          <a:ln>
            <a:noFill/>
          </a:ln>
          <a:effectLst>
            <a:softEdge rad="112500"/>
          </a:effectLst>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anim calcmode="lin" valueType="num">
                                      <p:cBhvr>
                                        <p:cTn id="9" dur="500" fill="hold"/>
                                        <p:tgtEl>
                                          <p:spTgt spid="6147"/>
                                        </p:tgtEl>
                                        <p:attrNameLst>
                                          <p:attrName>style.rotation</p:attrName>
                                        </p:attrNameLst>
                                      </p:cBhvr>
                                      <p:tavLst>
                                        <p:tav tm="0">
                                          <p:val>
                                            <p:fltVal val="360"/>
                                          </p:val>
                                        </p:tav>
                                        <p:tav tm="100000">
                                          <p:val>
                                            <p:fltVal val="0"/>
                                          </p:val>
                                        </p:tav>
                                      </p:tavLst>
                                    </p:anim>
                                    <p:animEffect transition="in" filter="fade">
                                      <p:cBhvr>
                                        <p:cTn id="10" dur="500"/>
                                        <p:tgtEl>
                                          <p:spTgt spid="614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6148"/>
                                        </p:tgtEl>
                                        <p:attrNameLst>
                                          <p:attrName>style.visibility</p:attrName>
                                        </p:attrNameLst>
                                      </p:cBhvr>
                                      <p:to>
                                        <p:strVal val="visible"/>
                                      </p:to>
                                    </p:set>
                                    <p:anim calcmode="lin" valueType="num">
                                      <p:cBhvr>
                                        <p:cTn id="15" dur="500" fill="hold"/>
                                        <p:tgtEl>
                                          <p:spTgt spid="6148"/>
                                        </p:tgtEl>
                                        <p:attrNameLst>
                                          <p:attrName>ppt_w</p:attrName>
                                        </p:attrNameLst>
                                      </p:cBhvr>
                                      <p:tavLst>
                                        <p:tav tm="0">
                                          <p:val>
                                            <p:fltVal val="0"/>
                                          </p:val>
                                        </p:tav>
                                        <p:tav tm="100000">
                                          <p:val>
                                            <p:strVal val="#ppt_w"/>
                                          </p:val>
                                        </p:tav>
                                      </p:tavLst>
                                    </p:anim>
                                    <p:anim calcmode="lin" valueType="num">
                                      <p:cBhvr>
                                        <p:cTn id="16" dur="500" fill="hold"/>
                                        <p:tgtEl>
                                          <p:spTgt spid="6148"/>
                                        </p:tgtEl>
                                        <p:attrNameLst>
                                          <p:attrName>ppt_h</p:attrName>
                                        </p:attrNameLst>
                                      </p:cBhvr>
                                      <p:tavLst>
                                        <p:tav tm="0">
                                          <p:val>
                                            <p:fltVal val="0"/>
                                          </p:val>
                                        </p:tav>
                                        <p:tav tm="100000">
                                          <p:val>
                                            <p:strVal val="#ppt_h"/>
                                          </p:val>
                                        </p:tav>
                                      </p:tavLst>
                                    </p:anim>
                                    <p:anim calcmode="lin" valueType="num">
                                      <p:cBhvr>
                                        <p:cTn id="17" dur="500" fill="hold"/>
                                        <p:tgtEl>
                                          <p:spTgt spid="6148"/>
                                        </p:tgtEl>
                                        <p:attrNameLst>
                                          <p:attrName>style.rotation</p:attrName>
                                        </p:attrNameLst>
                                      </p:cBhvr>
                                      <p:tavLst>
                                        <p:tav tm="0">
                                          <p:val>
                                            <p:fltVal val="360"/>
                                          </p:val>
                                        </p:tav>
                                        <p:tav tm="100000">
                                          <p:val>
                                            <p:fltVal val="0"/>
                                          </p:val>
                                        </p:tav>
                                      </p:tavLst>
                                    </p:anim>
                                    <p:animEffect transition="in" filter="fade">
                                      <p:cBhvr>
                                        <p:cTn id="18"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4" name="Rectangle 3"/>
          <p:cNvSpPr>
            <a:spLocks noChangeArrowheads="1"/>
          </p:cNvSpPr>
          <p:nvPr/>
        </p:nvSpPr>
        <p:spPr bwMode="auto">
          <a:xfrm>
            <a:off x="381000" y="17526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In 1990 the total population of the continent was estimated at 642.1 million and Africa's share of the world population is expected to more than double by the year 2025.</a:t>
            </a:r>
          </a:p>
        </p:txBody>
      </p:sp>
      <p:pic>
        <p:nvPicPr>
          <p:cNvPr id="7171" name="Picture 3" descr="C:\Users\Candra Poitras\Pictures\Africa_satellite_orthographic[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86400" y="1752600"/>
            <a:ext cx="3200400" cy="3594041"/>
          </a:xfrm>
          <a:prstGeom prst="ellipse">
            <a:avLst/>
          </a:prstGeom>
          <a:ln>
            <a:noFill/>
          </a:ln>
          <a:effectLst>
            <a:softEdge rad="112500"/>
          </a:effectLst>
        </p:spPr>
      </p:pic>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dissolve">
                                      <p:cBhvr>
                                        <p:cTn id="12"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5" name="Rectangle 4"/>
          <p:cNvSpPr>
            <a:spLocks noChangeArrowheads="1"/>
          </p:cNvSpPr>
          <p:nvPr/>
        </p:nvSpPr>
        <p:spPr bwMode="auto">
          <a:xfrm>
            <a:off x="152400" y="609600"/>
            <a:ext cx="6248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99"/>
                </a:solidFill>
                <a:latin typeface="Poor Richard" charset="0"/>
              </a:rPr>
              <a:t>Nigeria, with an estimated population of some 127 million, is the most populous nation in Africa. The continent</a:t>
            </a:r>
            <a:r>
              <a:rPr lang="ja-JP" altLang="en-US" sz="2800" b="1">
                <a:solidFill>
                  <a:srgbClr val="990099"/>
                </a:solidFill>
                <a:latin typeface="Poor Richard" charset="0"/>
              </a:rPr>
              <a:t>’</a:t>
            </a:r>
            <a:r>
              <a:rPr lang="en-US" sz="2800" b="1">
                <a:solidFill>
                  <a:srgbClr val="990099"/>
                </a:solidFill>
                <a:latin typeface="Poor Richard" charset="0"/>
              </a:rPr>
              <a:t>s population increases annually by about 3 percent, making it the fastest growing of all the continents. The African birth rate is about 43 per 1000.</a:t>
            </a:r>
          </a:p>
        </p:txBody>
      </p:sp>
      <p:sp>
        <p:nvSpPr>
          <p:cNvPr id="8195" name="Rectangle 3"/>
          <p:cNvSpPr>
            <a:spLocks noChangeArrowheads="1"/>
          </p:cNvSpPr>
          <p:nvPr/>
        </p:nvSpPr>
        <p:spPr bwMode="auto">
          <a:xfrm>
            <a:off x="228600" y="3741738"/>
            <a:ext cx="87630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333CC"/>
                </a:solidFill>
                <a:latin typeface="Poor Richard" charset="0"/>
                <a:cs typeface="Times New Roman" charset="0"/>
              </a:rPr>
              <a:t>More than 3000 distinct ethnic groups have been classified in Africa with more than 1000 languages spoken. Christianity is Africa</a:t>
            </a:r>
            <a:r>
              <a:rPr lang="ja-JP" altLang="en-US" sz="3200" b="1">
                <a:solidFill>
                  <a:srgbClr val="3333CC"/>
                </a:solidFill>
                <a:latin typeface="Poor Richard" charset="0"/>
                <a:cs typeface="Times New Roman" charset="0"/>
              </a:rPr>
              <a:t>’</a:t>
            </a:r>
            <a:r>
              <a:rPr lang="en-US" sz="3200" b="1">
                <a:solidFill>
                  <a:srgbClr val="3333CC"/>
                </a:solidFill>
                <a:latin typeface="Poor Richard" charset="0"/>
                <a:cs typeface="Times New Roman" charset="0"/>
              </a:rPr>
              <a:t>s most widespread religion and Islam the second most widespread.</a:t>
            </a:r>
          </a:p>
        </p:txBody>
      </p:sp>
      <p:pic>
        <p:nvPicPr>
          <p:cNvPr id="8196" name="Picture 4" descr="C:\Users\Candra Poitras\Pictures\nigeria-flag-wallpapers-1920x120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176766">
            <a:off x="6357938" y="1204913"/>
            <a:ext cx="2444750" cy="1527175"/>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8195"/>
                                        </p:tgtEl>
                                        <p:attrNameLst>
                                          <p:attrName>style.visibility</p:attrName>
                                        </p:attrNameLst>
                                      </p:cBhvr>
                                      <p:to>
                                        <p:strVal val="visible"/>
                                      </p:to>
                                    </p:set>
                                    <p:anim calcmode="lin" valueType="num">
                                      <p:cBhvr>
                                        <p:cTn id="14" dur="1000" fill="hold"/>
                                        <p:tgtEl>
                                          <p:spTgt spid="8195"/>
                                        </p:tgtEl>
                                        <p:attrNameLst>
                                          <p:attrName>ppt_x</p:attrName>
                                        </p:attrNameLst>
                                      </p:cBhvr>
                                      <p:tavLst>
                                        <p:tav tm="0">
                                          <p:val>
                                            <p:strVal val="#ppt_x-.2"/>
                                          </p:val>
                                        </p:tav>
                                        <p:tav tm="100000">
                                          <p:val>
                                            <p:strVal val="#ppt_x"/>
                                          </p:val>
                                        </p:tav>
                                      </p:tavLst>
                                    </p:anim>
                                    <p:anim calcmode="lin" valueType="num">
                                      <p:cBhvr>
                                        <p:cTn id="15"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9219" name="Rectangle 3"/>
          <p:cNvSpPr>
            <a:spLocks noChangeArrowheads="1"/>
          </p:cNvSpPr>
          <p:nvPr/>
        </p:nvSpPr>
        <p:spPr bwMode="auto">
          <a:xfrm>
            <a:off x="152400" y="381000"/>
            <a:ext cx="8839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 very interesting calculation was made some years ago that is worthy of mention here.  If there was only one Christian on the face of the earth, and he determined to reach one other person within a year, and they determined to reach one other person each for the following year and this process continued, in only 33 years there would be over 4 billion Christians. </a:t>
            </a:r>
          </a:p>
        </p:txBody>
      </p:sp>
      <p:sp>
        <p:nvSpPr>
          <p:cNvPr id="9220" name="Rectangle 4"/>
          <p:cNvSpPr>
            <a:spLocks noChangeArrowheads="1"/>
          </p:cNvSpPr>
          <p:nvPr/>
        </p:nvSpPr>
        <p:spPr bwMode="auto">
          <a:xfrm>
            <a:off x="152400" y="45720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If this process were projected for 34 years, there would be 8,589,934,592 Christians. From time to time we have taught this same concept of </a:t>
            </a:r>
            <a:r>
              <a:rPr lang="ja-JP" altLang="en-US" sz="2800" b="1" i="1">
                <a:solidFill>
                  <a:srgbClr val="361B00"/>
                </a:solidFill>
                <a:latin typeface="Poor Richard" charset="0"/>
              </a:rPr>
              <a:t>“</a:t>
            </a:r>
            <a:r>
              <a:rPr lang="en-US" sz="2800" b="1" i="1">
                <a:solidFill>
                  <a:srgbClr val="361B00"/>
                </a:solidFill>
                <a:latin typeface="Poor Richard" charset="0"/>
              </a:rPr>
              <a:t>each one reach one</a:t>
            </a:r>
            <a:r>
              <a:rPr lang="ja-JP" altLang="en-US" sz="2800" b="1" i="1">
                <a:solidFill>
                  <a:srgbClr val="361B00"/>
                </a:solidFill>
                <a:latin typeface="Poor Richard" charset="0"/>
              </a:rPr>
              <a:t>”</a:t>
            </a:r>
            <a:r>
              <a:rPr lang="en-US" sz="2800" b="1">
                <a:solidFill>
                  <a:srgbClr val="361B00"/>
                </a:solidFill>
                <a:latin typeface="Poor Richard" charset="0"/>
              </a:rPr>
              <a:t> in our Churches.</a:t>
            </a:r>
          </a:p>
        </p:txBody>
      </p:sp>
      <p:pic>
        <p:nvPicPr>
          <p:cNvPr id="2" name="Picture 3" descr="C:\Users\Candra Poitras\Pictures\Chip-Thompson-Witnessing-in-Manti-U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52800" y="3048000"/>
            <a:ext cx="2362200" cy="1575569"/>
          </a:xfrm>
          <a:prstGeom prst="rect">
            <a:avLst/>
          </a:prstGeom>
          <a:ln>
            <a:noFill/>
          </a:ln>
          <a:effectLst>
            <a:softEdge rad="112500"/>
          </a:effectLst>
        </p:spPr>
      </p:pic>
      <p:pic>
        <p:nvPicPr>
          <p:cNvPr id="4" name="Picture 4" descr="C:\Users\Candra Poitras\Pictures\witnessing[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86400" y="3105150"/>
            <a:ext cx="2057400" cy="1543050"/>
          </a:xfrm>
          <a:prstGeom prst="rect">
            <a:avLst/>
          </a:prstGeom>
          <a:ln>
            <a:noFill/>
          </a:ln>
          <a:effectLst>
            <a:softEdge rad="112500"/>
          </a:effectLst>
        </p:spPr>
      </p:pic>
      <p:pic>
        <p:nvPicPr>
          <p:cNvPr id="9221" name="Picture 5" descr="C:\Users\Candra Poitras\Pictures\haitian-man-prays-to-the-lord[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19200" y="3022600"/>
            <a:ext cx="2400300" cy="1600200"/>
          </a:xfrm>
          <a:prstGeom prst="rect">
            <a:avLst/>
          </a:prstGeom>
          <a:ln>
            <a:noFill/>
          </a:ln>
          <a:effectLst>
            <a:softEdge rad="112500"/>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p:cTn id="7" dur="500" fill="hold"/>
                                        <p:tgtEl>
                                          <p:spTgt spid="921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21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21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 calcmode="lin" valueType="num">
                                      <p:cBhvr>
                                        <p:cTn id="15" dur="500" fill="hold"/>
                                        <p:tgtEl>
                                          <p:spTgt spid="9220"/>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9220"/>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9220"/>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9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0243" name="Rectangle 3"/>
          <p:cNvSpPr>
            <a:spLocks noChangeArrowheads="1"/>
          </p:cNvSpPr>
          <p:nvPr/>
        </p:nvSpPr>
        <p:spPr bwMode="auto">
          <a:xfrm>
            <a:off x="152400" y="228600"/>
            <a:ext cx="6858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990000"/>
                </a:solidFill>
                <a:latin typeface="Poor Richard" charset="0"/>
                <a:cs typeface="Times New Roman" charset="0"/>
              </a:rPr>
              <a:t>Follow the progress reports of the Early Church taken from the book of Acts:</a:t>
            </a:r>
          </a:p>
          <a:p>
            <a:pPr lvl="1" eaLnBrk="0" hangingPunct="0"/>
            <a:r>
              <a:rPr lang="en-US" sz="3200" b="1">
                <a:solidFill>
                  <a:srgbClr val="990000"/>
                </a:solidFill>
                <a:latin typeface="Poor Richard" charset="0"/>
                <a:cs typeface="Times New Roman" charset="0"/>
              </a:rPr>
              <a:t>  1. Acts 2:1-4 - Pentecost, the beginning - 120 received the Holy Ghost.</a:t>
            </a:r>
            <a:endParaRPr lang="en-US" sz="3200" b="1">
              <a:solidFill>
                <a:srgbClr val="990000"/>
              </a:solidFill>
              <a:latin typeface="Poor Richard" charset="0"/>
            </a:endParaRPr>
          </a:p>
          <a:p>
            <a:pPr lvl="1" eaLnBrk="0" hangingPunct="0"/>
            <a:r>
              <a:rPr lang="en-US" sz="3200" b="1">
                <a:solidFill>
                  <a:srgbClr val="990000"/>
                </a:solidFill>
                <a:latin typeface="Poor Richard" charset="0"/>
                <a:cs typeface="Times New Roman" charset="0"/>
              </a:rPr>
              <a:t>  2. Acts 2:37-41 - That same day 3,000 were baptized and added unto the Church. (3120 members)</a:t>
            </a:r>
            <a:endParaRPr lang="en-US" sz="3200" b="1">
              <a:solidFill>
                <a:srgbClr val="990000"/>
              </a:solidFill>
              <a:latin typeface="Poor Richard" charset="0"/>
            </a:endParaRPr>
          </a:p>
        </p:txBody>
      </p:sp>
      <p:pic>
        <p:nvPicPr>
          <p:cNvPr id="10244" name="Picture 4" descr="C:\Users\Candra Poitras\Pictures\PENTECOST[1].gif"/>
          <p:cNvPicPr>
            <a:picLocks noChangeAspect="1" noChangeArrowheads="1"/>
          </p:cNvPicPr>
          <p:nvPr/>
        </p:nvPicPr>
        <p:blipFill>
          <a:blip r:embed="rId2" cstate="print"/>
          <a:srcRect/>
          <a:stretch>
            <a:fillRect/>
          </a:stretch>
        </p:blipFill>
        <p:spPr bwMode="auto">
          <a:xfrm>
            <a:off x="5029200" y="3429000"/>
            <a:ext cx="3962400" cy="32953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decel="50000" fill="hold">
                                          <p:stCondLst>
                                            <p:cond delay="0"/>
                                          </p:stCondLst>
                                        </p:cTn>
                                        <p:tgtEl>
                                          <p:spTgt spid="1024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3"/>
                                        </p:tgtEl>
                                        <p:attrNameLst>
                                          <p:attrName>ppt_w</p:attrName>
                                        </p:attrNameLst>
                                      </p:cBhvr>
                                      <p:tavLst>
                                        <p:tav tm="0">
                                          <p:val>
                                            <p:strVal val="#ppt_w*.05"/>
                                          </p:val>
                                        </p:tav>
                                        <p:tav tm="100000">
                                          <p:val>
                                            <p:strVal val="#ppt_w"/>
                                          </p:val>
                                        </p:tav>
                                      </p:tavLst>
                                    </p:anim>
                                    <p:anim calcmode="lin" valueType="num">
                                      <p:cBhvr>
                                        <p:cTn id="10" dur="1000" fill="hold"/>
                                        <p:tgtEl>
                                          <p:spTgt spid="102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9400" y="0"/>
            <a:ext cx="25146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cs typeface="+mn-cs"/>
              </a:rPr>
              <a:t>Lesson 3: Mission Impossible?</a:t>
            </a:r>
          </a:p>
        </p:txBody>
      </p:sp>
      <p:sp>
        <p:nvSpPr>
          <p:cNvPr id="11267" name="Rectangle 3"/>
          <p:cNvSpPr>
            <a:spLocks noChangeArrowheads="1"/>
          </p:cNvSpPr>
          <p:nvPr/>
        </p:nvSpPr>
        <p:spPr bwMode="auto">
          <a:xfrm>
            <a:off x="3657600" y="762000"/>
            <a:ext cx="54864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61B00"/>
                </a:solidFill>
                <a:latin typeface="Poor Richard" charset="0"/>
                <a:cs typeface="Times New Roman" charset="0"/>
              </a:rPr>
              <a:t>As the disciples of the Early Church went forth preaching and teaching the gospel of Jesus Christ, the results were astounding. It has been said: </a:t>
            </a:r>
            <a:r>
              <a:rPr lang="ja-JP" altLang="en-US" sz="3200" b="1">
                <a:solidFill>
                  <a:srgbClr val="361B00"/>
                </a:solidFill>
                <a:latin typeface="Poor Richard" charset="0"/>
                <a:cs typeface="Times New Roman" charset="0"/>
              </a:rPr>
              <a:t>“</a:t>
            </a:r>
            <a:r>
              <a:rPr lang="en-US" sz="3200" b="1" i="1">
                <a:solidFill>
                  <a:srgbClr val="361B00"/>
                </a:solidFill>
                <a:latin typeface="Poor Richard" charset="0"/>
                <a:cs typeface="Times New Roman" charset="0"/>
              </a:rPr>
              <a:t>Any fool can count the seeds in one apple, but only God can count the apples in one seed.</a:t>
            </a:r>
            <a:r>
              <a:rPr lang="ja-JP" altLang="en-US" sz="3200" b="1" i="1">
                <a:solidFill>
                  <a:srgbClr val="361B00"/>
                </a:solidFill>
                <a:latin typeface="Poor Richard" charset="0"/>
                <a:cs typeface="Times New Roman" charset="0"/>
              </a:rPr>
              <a:t>”</a:t>
            </a:r>
            <a:r>
              <a:rPr lang="en-US" sz="3200" b="1">
                <a:solidFill>
                  <a:srgbClr val="361B00"/>
                </a:solidFill>
                <a:latin typeface="Poor Richard" charset="0"/>
                <a:cs typeface="Times New Roman" charset="0"/>
              </a:rPr>
              <a:t> In the parables of Jesus, the seed was the Word of God and the field was the world.</a:t>
            </a:r>
          </a:p>
        </p:txBody>
      </p:sp>
      <p:pic>
        <p:nvPicPr>
          <p:cNvPr id="11269" name="Picture 5" descr="C:\Users\Candra Poitras\Pictures\seed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3400" y="2133600"/>
            <a:ext cx="3048000" cy="2286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ox(in)">
                                      <p:cBhvr>
                                        <p:cTn id="7" dur="500"/>
                                        <p:tgtEl>
                                          <p:spTgt spid="112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box(in)">
                                      <p:cBhvr>
                                        <p:cTn id="12"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2987</TotalTime>
  <Words>903</Words>
  <Application>Microsoft Macintosh PowerPoint</Application>
  <PresentationFormat>On-screen Show (4:3)</PresentationFormat>
  <Paragraphs>34</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2018-02-19T20:11:55Z</dcterms:modified>
</cp:coreProperties>
</file>