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9" r:id="rId2"/>
    <p:sldId id="269" r:id="rId3"/>
    <p:sldId id="260" r:id="rId4"/>
    <p:sldId id="258" r:id="rId5"/>
    <p:sldId id="270" r:id="rId6"/>
    <p:sldId id="279" r:id="rId7"/>
    <p:sldId id="289" r:id="rId8"/>
    <p:sldId id="271" r:id="rId9"/>
    <p:sldId id="280" r:id="rId10"/>
    <p:sldId id="293" r:id="rId11"/>
    <p:sldId id="272" r:id="rId12"/>
    <p:sldId id="281" r:id="rId13"/>
    <p:sldId id="291" r:id="rId14"/>
    <p:sldId id="273" r:id="rId15"/>
    <p:sldId id="282" r:id="rId16"/>
    <p:sldId id="295" r:id="rId17"/>
    <p:sldId id="274"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800080"/>
    <a:srgbClr val="361B00"/>
    <a:srgbClr val="990000"/>
    <a:srgbClr val="009900"/>
    <a:srgbClr val="990099"/>
    <a:srgbClr val="F9F4B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32" d="100"/>
          <a:sy n="32" d="100"/>
        </p:scale>
        <p:origin x="-344"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33814953-3F70-B94B-A278-1248F13A9462}" type="datetimeFigureOut">
              <a:rPr lang="en-US"/>
              <a:pPr/>
              <a:t>2/19/18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70AA27D-2A01-E046-B4A4-EEAACDA73783}" type="slidenum">
              <a:rPr lang="en-US"/>
              <a:pPr/>
              <a:t>‹#›</a:t>
            </a:fld>
            <a:endParaRPr lang="en-US"/>
          </a:p>
        </p:txBody>
      </p:sp>
    </p:spTree>
    <p:extLst>
      <p:ext uri="{BB962C8B-B14F-4D97-AF65-F5344CB8AC3E}">
        <p14:creationId xmlns:p14="http://schemas.microsoft.com/office/powerpoint/2010/main" val="19278540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17D7ADD7-5BD0-614A-A757-D80F4FAEC56C}" type="slidenum">
              <a:rPr lang="en-US"/>
              <a:pPr/>
              <a:t>‹#›</a:t>
            </a:fld>
            <a:endParaRPr lang="en-US"/>
          </a:p>
        </p:txBody>
      </p:sp>
    </p:spTree>
    <p:extLst>
      <p:ext uri="{BB962C8B-B14F-4D97-AF65-F5344CB8AC3E}">
        <p14:creationId xmlns:p14="http://schemas.microsoft.com/office/powerpoint/2010/main" val="31041132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9CD0403-4583-D64D-B003-62F3B288AB75}" type="slidenum">
              <a:rPr lang="en-US"/>
              <a:pPr/>
              <a:t>‹#›</a:t>
            </a:fld>
            <a:endParaRPr lang="en-US"/>
          </a:p>
        </p:txBody>
      </p:sp>
    </p:spTree>
    <p:extLst>
      <p:ext uri="{BB962C8B-B14F-4D97-AF65-F5344CB8AC3E}">
        <p14:creationId xmlns:p14="http://schemas.microsoft.com/office/powerpoint/2010/main" val="3017257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C520D28-3ECD-B141-80E1-C8269C842312}" type="slidenum">
              <a:rPr lang="en-US"/>
              <a:pPr/>
              <a:t>‹#›</a:t>
            </a:fld>
            <a:endParaRPr lang="en-US"/>
          </a:p>
        </p:txBody>
      </p:sp>
    </p:spTree>
    <p:extLst>
      <p:ext uri="{BB962C8B-B14F-4D97-AF65-F5344CB8AC3E}">
        <p14:creationId xmlns:p14="http://schemas.microsoft.com/office/powerpoint/2010/main" val="4294617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F9F12F7-260D-FD4C-8416-47D598F2EC0C}" type="slidenum">
              <a:rPr lang="en-US"/>
              <a:pPr/>
              <a:t>‹#›</a:t>
            </a:fld>
            <a:endParaRPr lang="en-US"/>
          </a:p>
        </p:txBody>
      </p:sp>
    </p:spTree>
    <p:extLst>
      <p:ext uri="{BB962C8B-B14F-4D97-AF65-F5344CB8AC3E}">
        <p14:creationId xmlns:p14="http://schemas.microsoft.com/office/powerpoint/2010/main" val="4227142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5D64F42-8D58-D547-BCF1-2CD4F4D9A8BA}" type="slidenum">
              <a:rPr lang="en-US"/>
              <a:pPr/>
              <a:t>‹#›</a:t>
            </a:fld>
            <a:endParaRPr lang="en-US"/>
          </a:p>
        </p:txBody>
      </p:sp>
    </p:spTree>
    <p:extLst>
      <p:ext uri="{BB962C8B-B14F-4D97-AF65-F5344CB8AC3E}">
        <p14:creationId xmlns:p14="http://schemas.microsoft.com/office/powerpoint/2010/main" val="3299741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85CA57F-58A9-D240-A15C-394FA23C3707}" type="slidenum">
              <a:rPr lang="en-US"/>
              <a:pPr/>
              <a:t>‹#›</a:t>
            </a:fld>
            <a:endParaRPr lang="en-US"/>
          </a:p>
        </p:txBody>
      </p:sp>
    </p:spTree>
    <p:extLst>
      <p:ext uri="{BB962C8B-B14F-4D97-AF65-F5344CB8AC3E}">
        <p14:creationId xmlns:p14="http://schemas.microsoft.com/office/powerpoint/2010/main" val="2251347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FB1B5D97-3CE0-A943-98A3-F6586ED3D1F5}" type="slidenum">
              <a:rPr lang="en-US"/>
              <a:pPr/>
              <a:t>‹#›</a:t>
            </a:fld>
            <a:endParaRPr lang="en-US"/>
          </a:p>
        </p:txBody>
      </p:sp>
    </p:spTree>
    <p:extLst>
      <p:ext uri="{BB962C8B-B14F-4D97-AF65-F5344CB8AC3E}">
        <p14:creationId xmlns:p14="http://schemas.microsoft.com/office/powerpoint/2010/main" val="2967268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2766682F-055D-DA45-B118-97447B059B84}" type="slidenum">
              <a:rPr lang="en-US"/>
              <a:pPr/>
              <a:t>‹#›</a:t>
            </a:fld>
            <a:endParaRPr lang="en-US"/>
          </a:p>
        </p:txBody>
      </p:sp>
    </p:spTree>
    <p:extLst>
      <p:ext uri="{BB962C8B-B14F-4D97-AF65-F5344CB8AC3E}">
        <p14:creationId xmlns:p14="http://schemas.microsoft.com/office/powerpoint/2010/main" val="2155509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45C6466D-3A7B-BD49-9345-23F255905C71}" type="slidenum">
              <a:rPr lang="en-US"/>
              <a:pPr/>
              <a:t>‹#›</a:t>
            </a:fld>
            <a:endParaRPr lang="en-US"/>
          </a:p>
        </p:txBody>
      </p:sp>
    </p:spTree>
    <p:extLst>
      <p:ext uri="{BB962C8B-B14F-4D97-AF65-F5344CB8AC3E}">
        <p14:creationId xmlns:p14="http://schemas.microsoft.com/office/powerpoint/2010/main" val="390797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EBA35D9-6C53-BE4C-ACAE-6BAE0A014386}" type="slidenum">
              <a:rPr lang="en-US"/>
              <a:pPr/>
              <a:t>‹#›</a:t>
            </a:fld>
            <a:endParaRPr lang="en-US"/>
          </a:p>
        </p:txBody>
      </p:sp>
    </p:spTree>
    <p:extLst>
      <p:ext uri="{BB962C8B-B14F-4D97-AF65-F5344CB8AC3E}">
        <p14:creationId xmlns:p14="http://schemas.microsoft.com/office/powerpoint/2010/main" val="2125145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83A5567-B7EE-894A-BC80-58A9E0B48999}" type="slidenum">
              <a:rPr lang="en-US"/>
              <a:pPr/>
              <a:t>‹#›</a:t>
            </a:fld>
            <a:endParaRPr lang="en-US"/>
          </a:p>
        </p:txBody>
      </p:sp>
    </p:spTree>
    <p:extLst>
      <p:ext uri="{BB962C8B-B14F-4D97-AF65-F5344CB8AC3E}">
        <p14:creationId xmlns:p14="http://schemas.microsoft.com/office/powerpoint/2010/main" val="19456332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748DA09-8064-7946-85B5-04D7580839D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67"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973638"/>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140075"/>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7467600" cy="461665"/>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a:t>
            </a:r>
            <a:r>
              <a:rPr lang="en-US" sz="2400" b="1" dirty="0">
                <a:solidFill>
                  <a:srgbClr val="800080"/>
                </a:solidFill>
                <a:latin typeface="Bernard MT Condensed" pitchFamily="18" charset="0"/>
                <a:ea typeface="+mn-ea"/>
              </a:rPr>
              <a:t>13: </a:t>
            </a:r>
            <a:r>
              <a:rPr lang="en-US" sz="2400" b="1" dirty="0">
                <a:solidFill>
                  <a:srgbClr val="800080"/>
                </a:solidFill>
                <a:latin typeface="Bernard MT Condensed" pitchFamily="18" charset="0"/>
                <a:ea typeface="+mn-ea"/>
              </a:rPr>
              <a:t>What Is </a:t>
            </a:r>
            <a:r>
              <a:rPr lang="en-US" sz="2400" b="1" dirty="0">
                <a:solidFill>
                  <a:srgbClr val="800080"/>
                </a:solidFill>
                <a:latin typeface="Bernard MT Condensed" pitchFamily="18" charset="0"/>
                <a:ea typeface="+mn-ea"/>
              </a:rPr>
              <a:t>the Role of the Missionary?</a:t>
            </a:r>
            <a:endParaRPr lang="en-US" sz="2400" b="1" dirty="0">
              <a:solidFill>
                <a:srgbClr val="800080"/>
              </a:solidFill>
              <a:latin typeface="Bernard MT Condensed" pitchFamily="18" charset="0"/>
              <a:ea typeface="+mn-ea"/>
            </a:endParaRPr>
          </a:p>
        </p:txBody>
      </p:sp>
      <p:sp>
        <p:nvSpPr>
          <p:cNvPr id="23" name="TextBox 22"/>
          <p:cNvSpPr txBox="1"/>
          <p:nvPr/>
        </p:nvSpPr>
        <p:spPr>
          <a:xfrm>
            <a:off x="152400" y="55626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30718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50530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split dir="in"/>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410200" y="0"/>
            <a:ext cx="3733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13: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a:t>
            </a:r>
            <a:endParaRPr lang="en-US" sz="1600" dirty="0">
              <a:solidFill>
                <a:srgbClr val="009900"/>
              </a:solidFill>
              <a:latin typeface="Bernard MT Condensed" pitchFamily="18" charset="0"/>
              <a:ea typeface="+mn-ea"/>
            </a:endParaRPr>
          </a:p>
        </p:txBody>
      </p:sp>
      <p:sp>
        <p:nvSpPr>
          <p:cNvPr id="32769" name="Rectangle 1"/>
          <p:cNvSpPr>
            <a:spLocks noChangeArrowheads="1"/>
          </p:cNvSpPr>
          <p:nvPr/>
        </p:nvSpPr>
        <p:spPr bwMode="auto">
          <a:xfrm>
            <a:off x="152400" y="457200"/>
            <a:ext cx="7620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a:solidFill>
                  <a:srgbClr val="009900"/>
                </a:solidFill>
                <a:latin typeface="Poor Richard" charset="0"/>
                <a:ea typeface="Times New Roman" charset="0"/>
                <a:cs typeface="Arial" charset="0"/>
              </a:rPr>
              <a:t>2. </a:t>
            </a:r>
            <a:r>
              <a:rPr lang="en-US" sz="4000" b="1" u="sng">
                <a:solidFill>
                  <a:srgbClr val="009900"/>
                </a:solidFill>
                <a:latin typeface="Poor Richard" charset="0"/>
                <a:ea typeface="Times New Roman" charset="0"/>
                <a:cs typeface="Arial" charset="0"/>
              </a:rPr>
              <a:t>Preparing for future growth and development</a:t>
            </a:r>
            <a:r>
              <a:rPr lang="en-US" sz="4000" b="1">
                <a:solidFill>
                  <a:srgbClr val="009900"/>
                </a:solidFill>
                <a:latin typeface="Poor Richard" charset="0"/>
                <a:ea typeface="Times New Roman" charset="0"/>
                <a:cs typeface="Arial" charset="0"/>
              </a:rPr>
              <a:t>.</a:t>
            </a:r>
            <a:endParaRPr lang="en-US" sz="4000">
              <a:solidFill>
                <a:srgbClr val="009900"/>
              </a:solidFill>
              <a:latin typeface="Poor Richard" charset="0"/>
              <a:ea typeface="Times New Roman" charset="0"/>
              <a:cs typeface="Arial" charset="0"/>
            </a:endParaRPr>
          </a:p>
        </p:txBody>
      </p:sp>
      <p:sp>
        <p:nvSpPr>
          <p:cNvPr id="5" name="Rectangle 4"/>
          <p:cNvSpPr>
            <a:spLocks noChangeArrowheads="1"/>
          </p:cNvSpPr>
          <p:nvPr/>
        </p:nvSpPr>
        <p:spPr bwMode="auto">
          <a:xfrm>
            <a:off x="4572000" y="1600200"/>
            <a:ext cx="41910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The foundation of any building is not an end within itself. It is actually the preparation for future growth and development. The same is true with the establishment of the Church.</a:t>
            </a:r>
          </a:p>
        </p:txBody>
      </p:sp>
      <p:pic>
        <p:nvPicPr>
          <p:cNvPr id="32770" name="Picture 2" descr="C:\Users\Candra Poitras\Pictures\shapeimage_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200" y="2776538"/>
            <a:ext cx="3143250" cy="1795462"/>
          </a:xfrm>
          <a:prstGeom prst="rect">
            <a:avLst/>
          </a:prstGeom>
          <a:noFill/>
          <a:ln>
            <a:noFill/>
          </a:ln>
          <a:effectLst>
            <a:outerShdw blurRad="63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2769"/>
                                        </p:tgtEl>
                                        <p:attrNameLst>
                                          <p:attrName>style.visibility</p:attrName>
                                        </p:attrNameLst>
                                      </p:cBhvr>
                                      <p:to>
                                        <p:strVal val="visible"/>
                                      </p:to>
                                    </p:set>
                                    <p:animEffect transition="in" filter="fade">
                                      <p:cBhvr>
                                        <p:cTn id="7" dur="1000"/>
                                        <p:tgtEl>
                                          <p:spTgt spid="32769"/>
                                        </p:tgtEl>
                                      </p:cBhvr>
                                    </p:animEffect>
                                    <p:anim calcmode="lin" valueType="num">
                                      <p:cBhvr>
                                        <p:cTn id="8" dur="1000" fill="hold"/>
                                        <p:tgtEl>
                                          <p:spTgt spid="32769"/>
                                        </p:tgtEl>
                                        <p:attrNameLst>
                                          <p:attrName>ppt_x</p:attrName>
                                        </p:attrNameLst>
                                      </p:cBhvr>
                                      <p:tavLst>
                                        <p:tav tm="0">
                                          <p:val>
                                            <p:strVal val="#ppt_x"/>
                                          </p:val>
                                        </p:tav>
                                        <p:tav tm="100000">
                                          <p:val>
                                            <p:strVal val="#ppt_x"/>
                                          </p:val>
                                        </p:tav>
                                      </p:tavLst>
                                    </p:anim>
                                    <p:anim calcmode="lin" valueType="num">
                                      <p:cBhvr>
                                        <p:cTn id="9" dur="900" decel="100000" fill="hold"/>
                                        <p:tgtEl>
                                          <p:spTgt spid="3276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2769"/>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32770"/>
                                        </p:tgtEl>
                                        <p:attrNameLst>
                                          <p:attrName>style.visibility</p:attrName>
                                        </p:attrNameLst>
                                      </p:cBhvr>
                                      <p:to>
                                        <p:strVal val="visible"/>
                                      </p:to>
                                    </p:set>
                                    <p:animEffect transition="in" filter="fade">
                                      <p:cBhvr>
                                        <p:cTn id="15" dur="1000"/>
                                        <p:tgtEl>
                                          <p:spTgt spid="32770"/>
                                        </p:tgtEl>
                                      </p:cBhvr>
                                    </p:animEffect>
                                    <p:anim calcmode="lin" valueType="num">
                                      <p:cBhvr>
                                        <p:cTn id="16" dur="1000" fill="hold"/>
                                        <p:tgtEl>
                                          <p:spTgt spid="32770"/>
                                        </p:tgtEl>
                                        <p:attrNameLst>
                                          <p:attrName>ppt_x</p:attrName>
                                        </p:attrNameLst>
                                      </p:cBhvr>
                                      <p:tavLst>
                                        <p:tav tm="0">
                                          <p:val>
                                            <p:strVal val="#ppt_x"/>
                                          </p:val>
                                        </p:tav>
                                        <p:tav tm="100000">
                                          <p:val>
                                            <p:strVal val="#ppt_x"/>
                                          </p:val>
                                        </p:tav>
                                      </p:tavLst>
                                    </p:anim>
                                    <p:anim calcmode="lin" valueType="num">
                                      <p:cBhvr>
                                        <p:cTn id="17" dur="900" decel="100000" fill="hold"/>
                                        <p:tgtEl>
                                          <p:spTgt spid="32770"/>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2770"/>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900" decel="100000" fill="hold"/>
                                        <p:tgtEl>
                                          <p:spTgt spid="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10200" y="0"/>
            <a:ext cx="3733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13: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a:t>
            </a:r>
            <a:endParaRPr lang="en-US" sz="1600" dirty="0">
              <a:solidFill>
                <a:srgbClr val="009900"/>
              </a:solidFill>
              <a:latin typeface="Bernard MT Condensed" pitchFamily="18" charset="0"/>
              <a:ea typeface="+mn-ea"/>
            </a:endParaRPr>
          </a:p>
        </p:txBody>
      </p:sp>
      <p:sp>
        <p:nvSpPr>
          <p:cNvPr id="54273" name="Rectangle 1"/>
          <p:cNvSpPr>
            <a:spLocks noChangeArrowheads="1"/>
          </p:cNvSpPr>
          <p:nvPr/>
        </p:nvSpPr>
        <p:spPr bwMode="auto">
          <a:xfrm>
            <a:off x="152400" y="304800"/>
            <a:ext cx="8763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4000" b="1">
                <a:solidFill>
                  <a:srgbClr val="009900"/>
                </a:solidFill>
                <a:latin typeface="Poor Richard" charset="0"/>
                <a:ea typeface="Times New Roman" charset="0"/>
                <a:cs typeface="Arial" charset="0"/>
              </a:rPr>
              <a:t>3. </a:t>
            </a:r>
            <a:r>
              <a:rPr lang="en-US" sz="4000" b="1" u="sng">
                <a:solidFill>
                  <a:srgbClr val="009900"/>
                </a:solidFill>
                <a:latin typeface="Poor Richard" charset="0"/>
                <a:ea typeface="Times New Roman" charset="0"/>
                <a:cs typeface="Arial" charset="0"/>
              </a:rPr>
              <a:t>What the foundation should look like</a:t>
            </a:r>
            <a:r>
              <a:rPr lang="en-US" sz="4000" b="1">
                <a:solidFill>
                  <a:srgbClr val="009900"/>
                </a:solidFill>
                <a:latin typeface="Poor Richard" charset="0"/>
                <a:ea typeface="Times New Roman" charset="0"/>
                <a:cs typeface="Arial" charset="0"/>
              </a:rPr>
              <a:t>.    </a:t>
            </a:r>
            <a:endParaRPr lang="en-US" sz="4000">
              <a:solidFill>
                <a:srgbClr val="009900"/>
              </a:solidFill>
              <a:latin typeface="Poor Richard" charset="0"/>
              <a:ea typeface="Times New Roman" charset="0"/>
              <a:cs typeface="Arial" charset="0"/>
            </a:endParaRPr>
          </a:p>
        </p:txBody>
      </p:sp>
      <p:sp>
        <p:nvSpPr>
          <p:cNvPr id="5" name="Rectangle 4"/>
          <p:cNvSpPr>
            <a:spLocks noChangeArrowheads="1"/>
          </p:cNvSpPr>
          <p:nvPr/>
        </p:nvSpPr>
        <p:spPr bwMode="auto">
          <a:xfrm>
            <a:off x="685800" y="1219200"/>
            <a:ext cx="45720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If the original plan called for repentance, then repentance should be there. If the original plan called for baptism in Jesus name, then it should be there. </a:t>
            </a:r>
          </a:p>
        </p:txBody>
      </p:sp>
      <p:sp>
        <p:nvSpPr>
          <p:cNvPr id="6" name="Rectangle 5"/>
          <p:cNvSpPr>
            <a:spLocks noChangeArrowheads="1"/>
          </p:cNvSpPr>
          <p:nvPr/>
        </p:nvSpPr>
        <p:spPr bwMode="auto">
          <a:xfrm>
            <a:off x="2590800" y="3886200"/>
            <a:ext cx="61722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If the original plan called for receiving the Holy Ghost with the evidence of speaking with other tongues, then that should be present. If unity and brotherly love were in the plan, then they should be present in the foundation. </a:t>
            </a: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54273"/>
                                        </p:tgtEl>
                                        <p:attrNameLst>
                                          <p:attrName>style.visibility</p:attrName>
                                        </p:attrNameLst>
                                      </p:cBhvr>
                                      <p:to>
                                        <p:strVal val="visible"/>
                                      </p:to>
                                    </p:set>
                                    <p:anim calcmode="lin" valueType="num">
                                      <p:cBhvr>
                                        <p:cTn id="7" dur="500" fill="hold"/>
                                        <p:tgtEl>
                                          <p:spTgt spid="54273"/>
                                        </p:tgtEl>
                                        <p:attrNameLst>
                                          <p:attrName>ppt_w</p:attrName>
                                        </p:attrNameLst>
                                      </p:cBhvr>
                                      <p:tavLst>
                                        <p:tav tm="0">
                                          <p:val>
                                            <p:fltVal val="0"/>
                                          </p:val>
                                        </p:tav>
                                        <p:tav tm="100000">
                                          <p:val>
                                            <p:strVal val="#ppt_w"/>
                                          </p:val>
                                        </p:tav>
                                      </p:tavLst>
                                    </p:anim>
                                    <p:anim calcmode="lin" valueType="num">
                                      <p:cBhvr>
                                        <p:cTn id="8" dur="500" fill="hold"/>
                                        <p:tgtEl>
                                          <p:spTgt spid="54273"/>
                                        </p:tgtEl>
                                        <p:attrNameLst>
                                          <p:attrName>ppt_h</p:attrName>
                                        </p:attrNameLst>
                                      </p:cBhvr>
                                      <p:tavLst>
                                        <p:tav tm="0">
                                          <p:val>
                                            <p:fltVal val="0"/>
                                          </p:val>
                                        </p:tav>
                                        <p:tav tm="100000">
                                          <p:val>
                                            <p:strVal val="#ppt_h"/>
                                          </p:val>
                                        </p:tav>
                                      </p:tavLst>
                                    </p:anim>
                                    <p:anim calcmode="lin" valueType="num">
                                      <p:cBhvr>
                                        <p:cTn id="9" dur="500" fill="hold"/>
                                        <p:tgtEl>
                                          <p:spTgt spid="54273"/>
                                        </p:tgtEl>
                                        <p:attrNameLst>
                                          <p:attrName>style.rotation</p:attrName>
                                        </p:attrNameLst>
                                      </p:cBhvr>
                                      <p:tavLst>
                                        <p:tav tm="0">
                                          <p:val>
                                            <p:fltVal val="360"/>
                                          </p:val>
                                        </p:tav>
                                        <p:tav tm="100000">
                                          <p:val>
                                            <p:fltVal val="0"/>
                                          </p:val>
                                        </p:tav>
                                      </p:tavLst>
                                    </p:anim>
                                    <p:animEffect transition="in" filter="fade">
                                      <p:cBhvr>
                                        <p:cTn id="10" dur="500"/>
                                        <p:tgtEl>
                                          <p:spTgt spid="5427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 calcmode="lin" valueType="num">
                                      <p:cBhvr>
                                        <p:cTn id="17" dur="500" fill="hold"/>
                                        <p:tgtEl>
                                          <p:spTgt spid="5"/>
                                        </p:tgtEl>
                                        <p:attrNameLst>
                                          <p:attrName>style.rotation</p:attrName>
                                        </p:attrNameLst>
                                      </p:cBhvr>
                                      <p:tavLst>
                                        <p:tav tm="0">
                                          <p:val>
                                            <p:fltVal val="360"/>
                                          </p:val>
                                        </p:tav>
                                        <p:tav tm="100000">
                                          <p:val>
                                            <p:fltVal val="0"/>
                                          </p:val>
                                        </p:tav>
                                      </p:tavLst>
                                    </p:anim>
                                    <p:animEffect transition="in" filter="fade">
                                      <p:cBhvr>
                                        <p:cTn id="18" dur="500"/>
                                        <p:tgtEl>
                                          <p:spTgt spid="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 calcmode="lin" valueType="num">
                                      <p:cBhvr>
                                        <p:cTn id="25" dur="500" fill="hold"/>
                                        <p:tgtEl>
                                          <p:spTgt spid="6"/>
                                        </p:tgtEl>
                                        <p:attrNameLst>
                                          <p:attrName>style.rotation</p:attrName>
                                        </p:attrNameLst>
                                      </p:cBhvr>
                                      <p:tavLst>
                                        <p:tav tm="0">
                                          <p:val>
                                            <p:fltVal val="360"/>
                                          </p:val>
                                        </p:tav>
                                        <p:tav tm="100000">
                                          <p:val>
                                            <p:fltVal val="0"/>
                                          </p:val>
                                        </p:tav>
                                      </p:tavLst>
                                    </p:anim>
                                    <p:animEffect transition="in" filter="fade">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3"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10200" y="0"/>
            <a:ext cx="3733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13: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1600200" y="533400"/>
            <a:ext cx="5580063"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400" b="1">
                <a:solidFill>
                  <a:srgbClr val="361B00"/>
                </a:solidFill>
                <a:latin typeface="Poor Richard" charset="0"/>
              </a:rPr>
              <a:t>The Missionary as Builder</a:t>
            </a:r>
          </a:p>
        </p:txBody>
      </p:sp>
      <p:sp>
        <p:nvSpPr>
          <p:cNvPr id="6" name="Rectangle 5"/>
          <p:cNvSpPr>
            <a:spLocks noChangeArrowheads="1"/>
          </p:cNvSpPr>
          <p:nvPr/>
        </p:nvSpPr>
        <p:spPr bwMode="auto">
          <a:xfrm>
            <a:off x="1524000" y="1447800"/>
            <a:ext cx="5867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rPr>
              <a:t>A missionary is not intended to be a permanent factor in the life of a foreign people. His work is to make Jesus Christ the permanent factor. He needs to pass on to others as quickly as he can.</a:t>
            </a:r>
          </a:p>
        </p:txBody>
      </p:sp>
      <p:sp>
        <p:nvSpPr>
          <p:cNvPr id="7" name="Rectangle 6"/>
          <p:cNvSpPr>
            <a:spLocks noChangeArrowheads="1"/>
          </p:cNvSpPr>
          <p:nvPr/>
        </p:nvSpPr>
        <p:spPr bwMode="auto">
          <a:xfrm>
            <a:off x="990600" y="3886200"/>
            <a:ext cx="71628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It is possible to center the work too much on the leader, in the money that he brings into the work, and in his own abilities. When this happens, the Missionary becomes indispensable to the work.</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ppt_x</p:attrName>
                                        </p:attrNameLst>
                                      </p:cBhvr>
                                      <p:tavLst>
                                        <p:tav tm="0">
                                          <p:val>
                                            <p:strVal val="#ppt_x-.2"/>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410200" y="0"/>
            <a:ext cx="3733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13: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152400" y="609600"/>
            <a:ext cx="65532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The true success of a Missionary cannot necessarily be measured by his ministry while on the field, but rather after he has moved on to another.</a:t>
            </a:r>
          </a:p>
        </p:txBody>
      </p:sp>
      <p:sp>
        <p:nvSpPr>
          <p:cNvPr id="6" name="Rectangle 5"/>
          <p:cNvSpPr>
            <a:spLocks noChangeArrowheads="1"/>
          </p:cNvSpPr>
          <p:nvPr/>
        </p:nvSpPr>
        <p:spPr bwMode="auto">
          <a:xfrm>
            <a:off x="2209800" y="3048000"/>
            <a:ext cx="66294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If he has laid a proper foundation, centered the work around Jesus Christ and not himself, taught the nationals and allowed them to assume their responsibilities, then when the day comes for his departure, the work will stand firm and continue to grow and develop. </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10200" y="0"/>
            <a:ext cx="3733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13: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a:t>
            </a:r>
            <a:endParaRPr lang="en-US" sz="1600" dirty="0">
              <a:solidFill>
                <a:srgbClr val="009900"/>
              </a:solidFill>
              <a:latin typeface="Bernard MT Condensed" pitchFamily="18" charset="0"/>
              <a:ea typeface="+mn-ea"/>
            </a:endParaRPr>
          </a:p>
        </p:txBody>
      </p:sp>
      <p:sp>
        <p:nvSpPr>
          <p:cNvPr id="53249" name="Rectangle 1"/>
          <p:cNvSpPr>
            <a:spLocks noChangeArrowheads="1"/>
          </p:cNvSpPr>
          <p:nvPr/>
        </p:nvSpPr>
        <p:spPr bwMode="auto">
          <a:xfrm>
            <a:off x="152400" y="152400"/>
            <a:ext cx="8077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600" b="1">
                <a:solidFill>
                  <a:srgbClr val="990000"/>
                </a:solidFill>
                <a:latin typeface="Poor Richard" charset="0"/>
                <a:ea typeface="Times New Roman" charset="0"/>
                <a:cs typeface="Arial" charset="0"/>
              </a:rPr>
              <a:t>The Missionary must therefore be as a wise masterbuilder.  He must: </a:t>
            </a:r>
          </a:p>
        </p:txBody>
      </p:sp>
      <p:sp>
        <p:nvSpPr>
          <p:cNvPr id="53250" name="Rectangle 2"/>
          <p:cNvSpPr>
            <a:spLocks noChangeArrowheads="1"/>
          </p:cNvSpPr>
          <p:nvPr/>
        </p:nvSpPr>
        <p:spPr bwMode="auto">
          <a:xfrm>
            <a:off x="838200" y="1219200"/>
            <a:ext cx="7924800" cy="550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100" b="1">
                <a:solidFill>
                  <a:srgbClr val="800080"/>
                </a:solidFill>
                <a:latin typeface="Poor Richard" charset="0"/>
                <a:ea typeface="Times New Roman" charset="0"/>
                <a:cs typeface="Arial" charset="0"/>
              </a:rPr>
              <a:t>1. </a:t>
            </a:r>
            <a:r>
              <a:rPr lang="en-US" sz="3100" b="1" u="sng">
                <a:solidFill>
                  <a:srgbClr val="800080"/>
                </a:solidFill>
                <a:latin typeface="Poor Richard" charset="0"/>
                <a:ea typeface="Times New Roman" charset="0"/>
                <a:cs typeface="Arial" charset="0"/>
              </a:rPr>
              <a:t>Know when support is needed</a:t>
            </a:r>
            <a:r>
              <a:rPr lang="en-US" sz="3100" b="1">
                <a:solidFill>
                  <a:srgbClr val="800080"/>
                </a:solidFill>
                <a:latin typeface="Poor Richard" charset="0"/>
                <a:ea typeface="Times New Roman" charset="0"/>
                <a:cs typeface="Arial" charset="0"/>
              </a:rPr>
              <a:t>.</a:t>
            </a:r>
          </a:p>
          <a:p>
            <a:pPr eaLnBrk="0" hangingPunct="0"/>
            <a:r>
              <a:rPr lang="en-US" sz="3100" b="1">
                <a:solidFill>
                  <a:srgbClr val="3333CC"/>
                </a:solidFill>
                <a:latin typeface="Poor Richard" charset="0"/>
                <a:ea typeface="Times New Roman" charset="0"/>
                <a:cs typeface="Arial" charset="0"/>
              </a:rPr>
              <a:t>    a. Timing is of the utmost importance.</a:t>
            </a:r>
          </a:p>
          <a:p>
            <a:pPr eaLnBrk="0" hangingPunct="0"/>
            <a:r>
              <a:rPr lang="en-US" sz="3100" b="1">
                <a:solidFill>
                  <a:srgbClr val="009900"/>
                </a:solidFill>
                <a:latin typeface="Poor Richard" charset="0"/>
                <a:cs typeface="Times New Roman" charset="0"/>
              </a:rPr>
              <a:t>    b. Too early can spoil the people.</a:t>
            </a:r>
            <a:endParaRPr lang="en-US" sz="3100" b="1">
              <a:solidFill>
                <a:srgbClr val="009900"/>
              </a:solidFill>
              <a:latin typeface="Poor Richard" charset="0"/>
            </a:endParaRPr>
          </a:p>
          <a:p>
            <a:pPr eaLnBrk="0" hangingPunct="0"/>
            <a:r>
              <a:rPr lang="en-US" sz="3100" b="1">
                <a:solidFill>
                  <a:srgbClr val="990000"/>
                </a:solidFill>
                <a:latin typeface="Poor Richard" charset="0"/>
                <a:cs typeface="Times New Roman" charset="0"/>
              </a:rPr>
              <a:t>    c. Too late can hinder growth.</a:t>
            </a:r>
            <a:endParaRPr lang="en-US" sz="3100" b="1">
              <a:solidFill>
                <a:srgbClr val="990000"/>
              </a:solidFill>
              <a:latin typeface="Poor Richard" charset="0"/>
            </a:endParaRPr>
          </a:p>
          <a:p>
            <a:pPr eaLnBrk="0" hangingPunct="0"/>
            <a:r>
              <a:rPr lang="en-US" sz="3100" b="1">
                <a:solidFill>
                  <a:srgbClr val="800080"/>
                </a:solidFill>
                <a:latin typeface="Poor Richard" charset="0"/>
                <a:cs typeface="Times New Roman" charset="0"/>
              </a:rPr>
              <a:t>2. </a:t>
            </a:r>
            <a:r>
              <a:rPr lang="en-US" sz="3100" b="1" u="sng">
                <a:solidFill>
                  <a:srgbClr val="800080"/>
                </a:solidFill>
                <a:latin typeface="Poor Richard" charset="0"/>
                <a:cs typeface="Times New Roman" charset="0"/>
              </a:rPr>
              <a:t>Know what kind of support is needed</a:t>
            </a:r>
            <a:r>
              <a:rPr lang="en-US" sz="3100" b="1">
                <a:solidFill>
                  <a:srgbClr val="800080"/>
                </a:solidFill>
                <a:latin typeface="Poor Richard" charset="0"/>
                <a:cs typeface="Times New Roman" charset="0"/>
              </a:rPr>
              <a:t>.</a:t>
            </a:r>
            <a:endParaRPr lang="en-US" sz="3100" b="1">
              <a:solidFill>
                <a:srgbClr val="800080"/>
              </a:solidFill>
              <a:latin typeface="Poor Richard" charset="0"/>
            </a:endParaRPr>
          </a:p>
          <a:p>
            <a:pPr eaLnBrk="0" hangingPunct="0"/>
            <a:r>
              <a:rPr lang="en-US" sz="3100" b="1">
                <a:solidFill>
                  <a:srgbClr val="3333CC"/>
                </a:solidFill>
                <a:latin typeface="Poor Richard" charset="0"/>
                <a:cs typeface="Times New Roman" charset="0"/>
              </a:rPr>
              <a:t>    a. Moral.</a:t>
            </a:r>
            <a:endParaRPr lang="en-US" sz="3100" b="1">
              <a:solidFill>
                <a:srgbClr val="3333CC"/>
              </a:solidFill>
              <a:latin typeface="Poor Richard" charset="0"/>
            </a:endParaRPr>
          </a:p>
          <a:p>
            <a:pPr eaLnBrk="0" hangingPunct="0"/>
            <a:r>
              <a:rPr lang="en-US" sz="3100" b="1">
                <a:solidFill>
                  <a:srgbClr val="009900"/>
                </a:solidFill>
                <a:latin typeface="Poor Richard" charset="0"/>
                <a:cs typeface="Times New Roman" charset="0"/>
              </a:rPr>
              <a:t>    b. Spiritual.</a:t>
            </a:r>
            <a:endParaRPr lang="en-US" sz="3100" b="1">
              <a:solidFill>
                <a:srgbClr val="009900"/>
              </a:solidFill>
              <a:latin typeface="Poor Richard" charset="0"/>
            </a:endParaRPr>
          </a:p>
          <a:p>
            <a:pPr eaLnBrk="0" hangingPunct="0"/>
            <a:r>
              <a:rPr lang="en-US" sz="3100" b="1">
                <a:solidFill>
                  <a:srgbClr val="990000"/>
                </a:solidFill>
                <a:latin typeface="Poor Richard" charset="0"/>
                <a:cs typeface="Times New Roman" charset="0"/>
              </a:rPr>
              <a:t>    c. Financial.</a:t>
            </a:r>
            <a:endParaRPr lang="en-US" sz="3100" b="1">
              <a:solidFill>
                <a:srgbClr val="990000"/>
              </a:solidFill>
              <a:latin typeface="Poor Richard" charset="0"/>
            </a:endParaRPr>
          </a:p>
          <a:p>
            <a:pPr eaLnBrk="0" hangingPunct="0"/>
            <a:r>
              <a:rPr lang="en-US" sz="3100" b="1">
                <a:solidFill>
                  <a:srgbClr val="800080"/>
                </a:solidFill>
                <a:latin typeface="Poor Richard" charset="0"/>
                <a:cs typeface="Times New Roman" charset="0"/>
              </a:rPr>
              <a:t>3. </a:t>
            </a:r>
            <a:r>
              <a:rPr lang="en-US" sz="3100" b="1" u="sng">
                <a:solidFill>
                  <a:srgbClr val="800080"/>
                </a:solidFill>
                <a:latin typeface="Poor Richard" charset="0"/>
                <a:cs typeface="Times New Roman" charset="0"/>
              </a:rPr>
              <a:t>Know how much support is needed</a:t>
            </a:r>
            <a:r>
              <a:rPr lang="en-US" sz="3100" b="1">
                <a:solidFill>
                  <a:srgbClr val="800080"/>
                </a:solidFill>
                <a:latin typeface="Poor Richard" charset="0"/>
                <a:cs typeface="Times New Roman" charset="0"/>
              </a:rPr>
              <a:t>.</a:t>
            </a:r>
            <a:endParaRPr lang="en-US" sz="3100" b="1">
              <a:solidFill>
                <a:srgbClr val="800080"/>
              </a:solidFill>
              <a:latin typeface="Poor Richard" charset="0"/>
            </a:endParaRPr>
          </a:p>
          <a:p>
            <a:pPr eaLnBrk="0" hangingPunct="0"/>
            <a:r>
              <a:rPr lang="en-US" sz="3100" b="1">
                <a:solidFill>
                  <a:srgbClr val="3333CC"/>
                </a:solidFill>
                <a:latin typeface="Poor Richard" charset="0"/>
                <a:cs typeface="Times New Roman" charset="0"/>
              </a:rPr>
              <a:t>    a. Do not over-do-it. </a:t>
            </a:r>
          </a:p>
          <a:p>
            <a:pPr eaLnBrk="0" hangingPunct="0"/>
            <a:r>
              <a:rPr lang="en-US" sz="3100" b="1">
                <a:solidFill>
                  <a:srgbClr val="009900"/>
                </a:solidFill>
                <a:latin typeface="Poor Richard" charset="0"/>
                <a:cs typeface="Times New Roman" charset="0"/>
              </a:rPr>
              <a:t>    b. Do not under-do-it.</a:t>
            </a:r>
            <a:r>
              <a:rPr lang="en-US" sz="3100" b="1">
                <a:solidFill>
                  <a:srgbClr val="009900"/>
                </a:solidFill>
                <a:latin typeface="Poor Richard" charset="0"/>
              </a:rPr>
              <a:t> </a:t>
            </a: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53249"/>
                                        </p:tgtEl>
                                        <p:attrNameLst>
                                          <p:attrName>style.visibility</p:attrName>
                                        </p:attrNameLst>
                                      </p:cBhvr>
                                      <p:to>
                                        <p:strVal val="visible"/>
                                      </p:to>
                                    </p:set>
                                    <p:animEffect transition="in" filter="fade">
                                      <p:cBhvr>
                                        <p:cTn id="7" dur="800" decel="100000"/>
                                        <p:tgtEl>
                                          <p:spTgt spid="53249"/>
                                        </p:tgtEl>
                                      </p:cBhvr>
                                    </p:animEffect>
                                    <p:anim calcmode="lin" valueType="num">
                                      <p:cBhvr>
                                        <p:cTn id="8" dur="800" decel="100000" fill="hold"/>
                                        <p:tgtEl>
                                          <p:spTgt spid="53249"/>
                                        </p:tgtEl>
                                        <p:attrNameLst>
                                          <p:attrName>style.rotation</p:attrName>
                                        </p:attrNameLst>
                                      </p:cBhvr>
                                      <p:tavLst>
                                        <p:tav tm="0">
                                          <p:val>
                                            <p:fltVal val="-90"/>
                                          </p:val>
                                        </p:tav>
                                        <p:tav tm="100000">
                                          <p:val>
                                            <p:fltVal val="0"/>
                                          </p:val>
                                        </p:tav>
                                      </p:tavLst>
                                    </p:anim>
                                    <p:anim calcmode="lin" valueType="num">
                                      <p:cBhvr>
                                        <p:cTn id="9" dur="800" decel="100000" fill="hold"/>
                                        <p:tgtEl>
                                          <p:spTgt spid="53249"/>
                                        </p:tgtEl>
                                        <p:attrNameLst>
                                          <p:attrName>ppt_x</p:attrName>
                                        </p:attrNameLst>
                                      </p:cBhvr>
                                      <p:tavLst>
                                        <p:tav tm="0">
                                          <p:val>
                                            <p:strVal val="#ppt_x+0.4"/>
                                          </p:val>
                                        </p:tav>
                                        <p:tav tm="100000">
                                          <p:val>
                                            <p:strVal val="#ppt_x-0.05"/>
                                          </p:val>
                                        </p:tav>
                                      </p:tavLst>
                                    </p:anim>
                                    <p:anim calcmode="lin" valueType="num">
                                      <p:cBhvr>
                                        <p:cTn id="10" dur="800" decel="100000" fill="hold"/>
                                        <p:tgtEl>
                                          <p:spTgt spid="53249"/>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3249"/>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3249"/>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3250">
                                            <p:txEl>
                                              <p:pRg st="0" end="0"/>
                                            </p:txEl>
                                          </p:spTgt>
                                        </p:tgtEl>
                                        <p:attrNameLst>
                                          <p:attrName>style.visibility</p:attrName>
                                        </p:attrNameLst>
                                      </p:cBhvr>
                                      <p:to>
                                        <p:strVal val="visible"/>
                                      </p:to>
                                    </p:set>
                                    <p:animEffect transition="in" filter="fade">
                                      <p:cBhvr>
                                        <p:cTn id="17" dur="800" decel="100000"/>
                                        <p:tgtEl>
                                          <p:spTgt spid="53250">
                                            <p:txEl>
                                              <p:pRg st="0" end="0"/>
                                            </p:txEl>
                                          </p:spTgt>
                                        </p:tgtEl>
                                      </p:cBhvr>
                                    </p:animEffect>
                                    <p:anim calcmode="lin" valueType="num">
                                      <p:cBhvr>
                                        <p:cTn id="18" dur="800" decel="100000" fill="hold"/>
                                        <p:tgtEl>
                                          <p:spTgt spid="53250">
                                            <p:txEl>
                                              <p:pRg st="0" end="0"/>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53250">
                                            <p:txEl>
                                              <p:pRg st="0" end="0"/>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53250">
                                            <p:txEl>
                                              <p:pRg st="0" end="0"/>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3250">
                                            <p:txEl>
                                              <p:pRg st="0" end="0"/>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3250">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53250">
                                            <p:txEl>
                                              <p:pRg st="1" end="1"/>
                                            </p:txEl>
                                          </p:spTgt>
                                        </p:tgtEl>
                                        <p:attrNameLst>
                                          <p:attrName>style.visibility</p:attrName>
                                        </p:attrNameLst>
                                      </p:cBhvr>
                                      <p:to>
                                        <p:strVal val="visible"/>
                                      </p:to>
                                    </p:set>
                                    <p:animEffect transition="in" filter="fade">
                                      <p:cBhvr>
                                        <p:cTn id="27" dur="800" decel="100000"/>
                                        <p:tgtEl>
                                          <p:spTgt spid="53250">
                                            <p:txEl>
                                              <p:pRg st="1" end="1"/>
                                            </p:txEl>
                                          </p:spTgt>
                                        </p:tgtEl>
                                      </p:cBhvr>
                                    </p:animEffect>
                                    <p:anim calcmode="lin" valueType="num">
                                      <p:cBhvr>
                                        <p:cTn id="28" dur="800" decel="100000" fill="hold"/>
                                        <p:tgtEl>
                                          <p:spTgt spid="53250">
                                            <p:txEl>
                                              <p:pRg st="1" end="1"/>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53250">
                                            <p:txEl>
                                              <p:pRg st="1" end="1"/>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53250">
                                            <p:txEl>
                                              <p:pRg st="1" end="1"/>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53250">
                                            <p:txEl>
                                              <p:pRg st="1" end="1"/>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53250">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30" presetClass="entr" presetSubtype="0" fill="hold" nodeType="clickEffect">
                                  <p:stCondLst>
                                    <p:cond delay="0"/>
                                  </p:stCondLst>
                                  <p:childTnLst>
                                    <p:set>
                                      <p:cBhvr>
                                        <p:cTn id="36" dur="1" fill="hold">
                                          <p:stCondLst>
                                            <p:cond delay="0"/>
                                          </p:stCondLst>
                                        </p:cTn>
                                        <p:tgtEl>
                                          <p:spTgt spid="53250">
                                            <p:txEl>
                                              <p:pRg st="2" end="2"/>
                                            </p:txEl>
                                          </p:spTgt>
                                        </p:tgtEl>
                                        <p:attrNameLst>
                                          <p:attrName>style.visibility</p:attrName>
                                        </p:attrNameLst>
                                      </p:cBhvr>
                                      <p:to>
                                        <p:strVal val="visible"/>
                                      </p:to>
                                    </p:set>
                                    <p:animEffect transition="in" filter="fade">
                                      <p:cBhvr>
                                        <p:cTn id="37" dur="800" decel="100000"/>
                                        <p:tgtEl>
                                          <p:spTgt spid="53250">
                                            <p:txEl>
                                              <p:pRg st="2" end="2"/>
                                            </p:txEl>
                                          </p:spTgt>
                                        </p:tgtEl>
                                      </p:cBhvr>
                                    </p:animEffect>
                                    <p:anim calcmode="lin" valueType="num">
                                      <p:cBhvr>
                                        <p:cTn id="38" dur="800" decel="100000" fill="hold"/>
                                        <p:tgtEl>
                                          <p:spTgt spid="53250">
                                            <p:txEl>
                                              <p:pRg st="2" end="2"/>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53250">
                                            <p:txEl>
                                              <p:pRg st="2" end="2"/>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53250">
                                            <p:txEl>
                                              <p:pRg st="2" end="2"/>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53250">
                                            <p:txEl>
                                              <p:pRg st="2" end="2"/>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53250">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0" presetClass="entr" presetSubtype="0" fill="hold" nodeType="clickEffect">
                                  <p:stCondLst>
                                    <p:cond delay="0"/>
                                  </p:stCondLst>
                                  <p:childTnLst>
                                    <p:set>
                                      <p:cBhvr>
                                        <p:cTn id="46" dur="1" fill="hold">
                                          <p:stCondLst>
                                            <p:cond delay="0"/>
                                          </p:stCondLst>
                                        </p:cTn>
                                        <p:tgtEl>
                                          <p:spTgt spid="53250">
                                            <p:txEl>
                                              <p:pRg st="3" end="3"/>
                                            </p:txEl>
                                          </p:spTgt>
                                        </p:tgtEl>
                                        <p:attrNameLst>
                                          <p:attrName>style.visibility</p:attrName>
                                        </p:attrNameLst>
                                      </p:cBhvr>
                                      <p:to>
                                        <p:strVal val="visible"/>
                                      </p:to>
                                    </p:set>
                                    <p:animEffect transition="in" filter="fade">
                                      <p:cBhvr>
                                        <p:cTn id="47" dur="800" decel="100000"/>
                                        <p:tgtEl>
                                          <p:spTgt spid="53250">
                                            <p:txEl>
                                              <p:pRg st="3" end="3"/>
                                            </p:txEl>
                                          </p:spTgt>
                                        </p:tgtEl>
                                      </p:cBhvr>
                                    </p:animEffect>
                                    <p:anim calcmode="lin" valueType="num">
                                      <p:cBhvr>
                                        <p:cTn id="48" dur="800" decel="100000" fill="hold"/>
                                        <p:tgtEl>
                                          <p:spTgt spid="53250">
                                            <p:txEl>
                                              <p:pRg st="3" end="3"/>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53250">
                                            <p:txEl>
                                              <p:pRg st="3" end="3"/>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53250">
                                            <p:txEl>
                                              <p:pRg st="3" end="3"/>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53250">
                                            <p:txEl>
                                              <p:pRg st="3" end="3"/>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53250">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30" presetClass="entr" presetSubtype="0" fill="hold" nodeType="clickEffect">
                                  <p:stCondLst>
                                    <p:cond delay="0"/>
                                  </p:stCondLst>
                                  <p:childTnLst>
                                    <p:set>
                                      <p:cBhvr>
                                        <p:cTn id="56" dur="1" fill="hold">
                                          <p:stCondLst>
                                            <p:cond delay="0"/>
                                          </p:stCondLst>
                                        </p:cTn>
                                        <p:tgtEl>
                                          <p:spTgt spid="53250">
                                            <p:txEl>
                                              <p:pRg st="4" end="4"/>
                                            </p:txEl>
                                          </p:spTgt>
                                        </p:tgtEl>
                                        <p:attrNameLst>
                                          <p:attrName>style.visibility</p:attrName>
                                        </p:attrNameLst>
                                      </p:cBhvr>
                                      <p:to>
                                        <p:strVal val="visible"/>
                                      </p:to>
                                    </p:set>
                                    <p:animEffect transition="in" filter="fade">
                                      <p:cBhvr>
                                        <p:cTn id="57" dur="800" decel="100000"/>
                                        <p:tgtEl>
                                          <p:spTgt spid="53250">
                                            <p:txEl>
                                              <p:pRg st="4" end="4"/>
                                            </p:txEl>
                                          </p:spTgt>
                                        </p:tgtEl>
                                      </p:cBhvr>
                                    </p:animEffect>
                                    <p:anim calcmode="lin" valueType="num">
                                      <p:cBhvr>
                                        <p:cTn id="58" dur="800" decel="100000" fill="hold"/>
                                        <p:tgtEl>
                                          <p:spTgt spid="53250">
                                            <p:txEl>
                                              <p:pRg st="4" end="4"/>
                                            </p:txEl>
                                          </p:spTgt>
                                        </p:tgtEl>
                                        <p:attrNameLst>
                                          <p:attrName>style.rotation</p:attrName>
                                        </p:attrNameLst>
                                      </p:cBhvr>
                                      <p:tavLst>
                                        <p:tav tm="0">
                                          <p:val>
                                            <p:fltVal val="-90"/>
                                          </p:val>
                                        </p:tav>
                                        <p:tav tm="100000">
                                          <p:val>
                                            <p:fltVal val="0"/>
                                          </p:val>
                                        </p:tav>
                                      </p:tavLst>
                                    </p:anim>
                                    <p:anim calcmode="lin" valueType="num">
                                      <p:cBhvr>
                                        <p:cTn id="59" dur="800" decel="100000" fill="hold"/>
                                        <p:tgtEl>
                                          <p:spTgt spid="53250">
                                            <p:txEl>
                                              <p:pRg st="4" end="4"/>
                                            </p:txEl>
                                          </p:spTgt>
                                        </p:tgtEl>
                                        <p:attrNameLst>
                                          <p:attrName>ppt_x</p:attrName>
                                        </p:attrNameLst>
                                      </p:cBhvr>
                                      <p:tavLst>
                                        <p:tav tm="0">
                                          <p:val>
                                            <p:strVal val="#ppt_x+0.4"/>
                                          </p:val>
                                        </p:tav>
                                        <p:tav tm="100000">
                                          <p:val>
                                            <p:strVal val="#ppt_x-0.05"/>
                                          </p:val>
                                        </p:tav>
                                      </p:tavLst>
                                    </p:anim>
                                    <p:anim calcmode="lin" valueType="num">
                                      <p:cBhvr>
                                        <p:cTn id="60" dur="800" decel="100000" fill="hold"/>
                                        <p:tgtEl>
                                          <p:spTgt spid="53250">
                                            <p:txEl>
                                              <p:pRg st="4" end="4"/>
                                            </p:txEl>
                                          </p:spTgt>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53250">
                                            <p:txEl>
                                              <p:pRg st="4" end="4"/>
                                            </p:txEl>
                                          </p:spTgt>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53250">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30" presetClass="entr" presetSubtype="0" fill="hold" nodeType="clickEffect">
                                  <p:stCondLst>
                                    <p:cond delay="0"/>
                                  </p:stCondLst>
                                  <p:childTnLst>
                                    <p:set>
                                      <p:cBhvr>
                                        <p:cTn id="66" dur="1" fill="hold">
                                          <p:stCondLst>
                                            <p:cond delay="0"/>
                                          </p:stCondLst>
                                        </p:cTn>
                                        <p:tgtEl>
                                          <p:spTgt spid="53250">
                                            <p:txEl>
                                              <p:pRg st="5" end="5"/>
                                            </p:txEl>
                                          </p:spTgt>
                                        </p:tgtEl>
                                        <p:attrNameLst>
                                          <p:attrName>style.visibility</p:attrName>
                                        </p:attrNameLst>
                                      </p:cBhvr>
                                      <p:to>
                                        <p:strVal val="visible"/>
                                      </p:to>
                                    </p:set>
                                    <p:animEffect transition="in" filter="fade">
                                      <p:cBhvr>
                                        <p:cTn id="67" dur="800" decel="100000"/>
                                        <p:tgtEl>
                                          <p:spTgt spid="53250">
                                            <p:txEl>
                                              <p:pRg st="5" end="5"/>
                                            </p:txEl>
                                          </p:spTgt>
                                        </p:tgtEl>
                                      </p:cBhvr>
                                    </p:animEffect>
                                    <p:anim calcmode="lin" valueType="num">
                                      <p:cBhvr>
                                        <p:cTn id="68" dur="800" decel="100000" fill="hold"/>
                                        <p:tgtEl>
                                          <p:spTgt spid="53250">
                                            <p:txEl>
                                              <p:pRg st="5" end="5"/>
                                            </p:txEl>
                                          </p:spTgt>
                                        </p:tgtEl>
                                        <p:attrNameLst>
                                          <p:attrName>style.rotation</p:attrName>
                                        </p:attrNameLst>
                                      </p:cBhvr>
                                      <p:tavLst>
                                        <p:tav tm="0">
                                          <p:val>
                                            <p:fltVal val="-90"/>
                                          </p:val>
                                        </p:tav>
                                        <p:tav tm="100000">
                                          <p:val>
                                            <p:fltVal val="0"/>
                                          </p:val>
                                        </p:tav>
                                      </p:tavLst>
                                    </p:anim>
                                    <p:anim calcmode="lin" valueType="num">
                                      <p:cBhvr>
                                        <p:cTn id="69" dur="800" decel="100000" fill="hold"/>
                                        <p:tgtEl>
                                          <p:spTgt spid="53250">
                                            <p:txEl>
                                              <p:pRg st="5" end="5"/>
                                            </p:txEl>
                                          </p:spTgt>
                                        </p:tgtEl>
                                        <p:attrNameLst>
                                          <p:attrName>ppt_x</p:attrName>
                                        </p:attrNameLst>
                                      </p:cBhvr>
                                      <p:tavLst>
                                        <p:tav tm="0">
                                          <p:val>
                                            <p:strVal val="#ppt_x+0.4"/>
                                          </p:val>
                                        </p:tav>
                                        <p:tav tm="100000">
                                          <p:val>
                                            <p:strVal val="#ppt_x-0.05"/>
                                          </p:val>
                                        </p:tav>
                                      </p:tavLst>
                                    </p:anim>
                                    <p:anim calcmode="lin" valueType="num">
                                      <p:cBhvr>
                                        <p:cTn id="70" dur="800" decel="100000" fill="hold"/>
                                        <p:tgtEl>
                                          <p:spTgt spid="53250">
                                            <p:txEl>
                                              <p:pRg st="5" end="5"/>
                                            </p:txEl>
                                          </p:spTgt>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53250">
                                            <p:txEl>
                                              <p:pRg st="5" end="5"/>
                                            </p:txEl>
                                          </p:spTgt>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53250">
                                            <p:txEl>
                                              <p:pRg st="5" end="5"/>
                                            </p:txEl>
                                          </p:spTgt>
                                        </p:tgtEl>
                                        <p:attrNameLst>
                                          <p:attrName>ppt_y</p:attrName>
                                        </p:attrNameLst>
                                      </p:cBhvr>
                                      <p:tavLst>
                                        <p:tav tm="0">
                                          <p:val>
                                            <p:strVal val="#ppt_y+0.1"/>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30" presetClass="entr" presetSubtype="0" fill="hold" nodeType="clickEffect">
                                  <p:stCondLst>
                                    <p:cond delay="0"/>
                                  </p:stCondLst>
                                  <p:childTnLst>
                                    <p:set>
                                      <p:cBhvr>
                                        <p:cTn id="76" dur="1" fill="hold">
                                          <p:stCondLst>
                                            <p:cond delay="0"/>
                                          </p:stCondLst>
                                        </p:cTn>
                                        <p:tgtEl>
                                          <p:spTgt spid="53250">
                                            <p:txEl>
                                              <p:pRg st="6" end="6"/>
                                            </p:txEl>
                                          </p:spTgt>
                                        </p:tgtEl>
                                        <p:attrNameLst>
                                          <p:attrName>style.visibility</p:attrName>
                                        </p:attrNameLst>
                                      </p:cBhvr>
                                      <p:to>
                                        <p:strVal val="visible"/>
                                      </p:to>
                                    </p:set>
                                    <p:animEffect transition="in" filter="fade">
                                      <p:cBhvr>
                                        <p:cTn id="77" dur="800" decel="100000"/>
                                        <p:tgtEl>
                                          <p:spTgt spid="53250">
                                            <p:txEl>
                                              <p:pRg st="6" end="6"/>
                                            </p:txEl>
                                          </p:spTgt>
                                        </p:tgtEl>
                                      </p:cBhvr>
                                    </p:animEffect>
                                    <p:anim calcmode="lin" valueType="num">
                                      <p:cBhvr>
                                        <p:cTn id="78" dur="800" decel="100000" fill="hold"/>
                                        <p:tgtEl>
                                          <p:spTgt spid="53250">
                                            <p:txEl>
                                              <p:pRg st="6" end="6"/>
                                            </p:txEl>
                                          </p:spTgt>
                                        </p:tgtEl>
                                        <p:attrNameLst>
                                          <p:attrName>style.rotation</p:attrName>
                                        </p:attrNameLst>
                                      </p:cBhvr>
                                      <p:tavLst>
                                        <p:tav tm="0">
                                          <p:val>
                                            <p:fltVal val="-90"/>
                                          </p:val>
                                        </p:tav>
                                        <p:tav tm="100000">
                                          <p:val>
                                            <p:fltVal val="0"/>
                                          </p:val>
                                        </p:tav>
                                      </p:tavLst>
                                    </p:anim>
                                    <p:anim calcmode="lin" valueType="num">
                                      <p:cBhvr>
                                        <p:cTn id="79" dur="800" decel="100000" fill="hold"/>
                                        <p:tgtEl>
                                          <p:spTgt spid="53250">
                                            <p:txEl>
                                              <p:pRg st="6" end="6"/>
                                            </p:txEl>
                                          </p:spTgt>
                                        </p:tgtEl>
                                        <p:attrNameLst>
                                          <p:attrName>ppt_x</p:attrName>
                                        </p:attrNameLst>
                                      </p:cBhvr>
                                      <p:tavLst>
                                        <p:tav tm="0">
                                          <p:val>
                                            <p:strVal val="#ppt_x+0.4"/>
                                          </p:val>
                                        </p:tav>
                                        <p:tav tm="100000">
                                          <p:val>
                                            <p:strVal val="#ppt_x-0.05"/>
                                          </p:val>
                                        </p:tav>
                                      </p:tavLst>
                                    </p:anim>
                                    <p:anim calcmode="lin" valueType="num">
                                      <p:cBhvr>
                                        <p:cTn id="80" dur="800" decel="100000" fill="hold"/>
                                        <p:tgtEl>
                                          <p:spTgt spid="53250">
                                            <p:txEl>
                                              <p:pRg st="6" end="6"/>
                                            </p:txEl>
                                          </p:spTgt>
                                        </p:tgtEl>
                                        <p:attrNameLst>
                                          <p:attrName>ppt_y</p:attrName>
                                        </p:attrNameLst>
                                      </p:cBhvr>
                                      <p:tavLst>
                                        <p:tav tm="0">
                                          <p:val>
                                            <p:strVal val="#ppt_y-0.4"/>
                                          </p:val>
                                        </p:tav>
                                        <p:tav tm="100000">
                                          <p:val>
                                            <p:strVal val="#ppt_y+0.1"/>
                                          </p:val>
                                        </p:tav>
                                      </p:tavLst>
                                    </p:anim>
                                    <p:anim calcmode="lin" valueType="num">
                                      <p:cBhvr>
                                        <p:cTn id="81" dur="200" accel="100000" fill="hold">
                                          <p:stCondLst>
                                            <p:cond delay="800"/>
                                          </p:stCondLst>
                                        </p:cTn>
                                        <p:tgtEl>
                                          <p:spTgt spid="53250">
                                            <p:txEl>
                                              <p:pRg st="6" end="6"/>
                                            </p:txEl>
                                          </p:spTgt>
                                        </p:tgtEl>
                                        <p:attrNameLst>
                                          <p:attrName>ppt_x</p:attrName>
                                        </p:attrNameLst>
                                      </p:cBhvr>
                                      <p:tavLst>
                                        <p:tav tm="0">
                                          <p:val>
                                            <p:strVal val="#ppt_x-0.05"/>
                                          </p:val>
                                        </p:tav>
                                        <p:tav tm="100000">
                                          <p:val>
                                            <p:strVal val="#ppt_x"/>
                                          </p:val>
                                        </p:tav>
                                      </p:tavLst>
                                    </p:anim>
                                    <p:anim calcmode="lin" valueType="num">
                                      <p:cBhvr>
                                        <p:cTn id="82" dur="200" accel="100000" fill="hold">
                                          <p:stCondLst>
                                            <p:cond delay="800"/>
                                          </p:stCondLst>
                                        </p:cTn>
                                        <p:tgtEl>
                                          <p:spTgt spid="53250">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83" fill="hold" nodeType="clickPar">
                      <p:stCondLst>
                        <p:cond delay="indefinite"/>
                      </p:stCondLst>
                      <p:childTnLst>
                        <p:par>
                          <p:cTn id="84" fill="hold" nodeType="withGroup">
                            <p:stCondLst>
                              <p:cond delay="0"/>
                            </p:stCondLst>
                            <p:childTnLst>
                              <p:par>
                                <p:cTn id="85" presetID="30" presetClass="entr" presetSubtype="0" fill="hold" nodeType="clickEffect">
                                  <p:stCondLst>
                                    <p:cond delay="0"/>
                                  </p:stCondLst>
                                  <p:childTnLst>
                                    <p:set>
                                      <p:cBhvr>
                                        <p:cTn id="86" dur="1" fill="hold">
                                          <p:stCondLst>
                                            <p:cond delay="0"/>
                                          </p:stCondLst>
                                        </p:cTn>
                                        <p:tgtEl>
                                          <p:spTgt spid="53250">
                                            <p:txEl>
                                              <p:pRg st="7" end="7"/>
                                            </p:txEl>
                                          </p:spTgt>
                                        </p:tgtEl>
                                        <p:attrNameLst>
                                          <p:attrName>style.visibility</p:attrName>
                                        </p:attrNameLst>
                                      </p:cBhvr>
                                      <p:to>
                                        <p:strVal val="visible"/>
                                      </p:to>
                                    </p:set>
                                    <p:animEffect transition="in" filter="fade">
                                      <p:cBhvr>
                                        <p:cTn id="87" dur="800" decel="100000"/>
                                        <p:tgtEl>
                                          <p:spTgt spid="53250">
                                            <p:txEl>
                                              <p:pRg st="7" end="7"/>
                                            </p:txEl>
                                          </p:spTgt>
                                        </p:tgtEl>
                                      </p:cBhvr>
                                    </p:animEffect>
                                    <p:anim calcmode="lin" valueType="num">
                                      <p:cBhvr>
                                        <p:cTn id="88" dur="800" decel="100000" fill="hold"/>
                                        <p:tgtEl>
                                          <p:spTgt spid="53250">
                                            <p:txEl>
                                              <p:pRg st="7" end="7"/>
                                            </p:txEl>
                                          </p:spTgt>
                                        </p:tgtEl>
                                        <p:attrNameLst>
                                          <p:attrName>style.rotation</p:attrName>
                                        </p:attrNameLst>
                                      </p:cBhvr>
                                      <p:tavLst>
                                        <p:tav tm="0">
                                          <p:val>
                                            <p:fltVal val="-90"/>
                                          </p:val>
                                        </p:tav>
                                        <p:tav tm="100000">
                                          <p:val>
                                            <p:fltVal val="0"/>
                                          </p:val>
                                        </p:tav>
                                      </p:tavLst>
                                    </p:anim>
                                    <p:anim calcmode="lin" valueType="num">
                                      <p:cBhvr>
                                        <p:cTn id="89" dur="800" decel="100000" fill="hold"/>
                                        <p:tgtEl>
                                          <p:spTgt spid="53250">
                                            <p:txEl>
                                              <p:pRg st="7" end="7"/>
                                            </p:txEl>
                                          </p:spTgt>
                                        </p:tgtEl>
                                        <p:attrNameLst>
                                          <p:attrName>ppt_x</p:attrName>
                                        </p:attrNameLst>
                                      </p:cBhvr>
                                      <p:tavLst>
                                        <p:tav tm="0">
                                          <p:val>
                                            <p:strVal val="#ppt_x+0.4"/>
                                          </p:val>
                                        </p:tav>
                                        <p:tav tm="100000">
                                          <p:val>
                                            <p:strVal val="#ppt_x-0.05"/>
                                          </p:val>
                                        </p:tav>
                                      </p:tavLst>
                                    </p:anim>
                                    <p:anim calcmode="lin" valueType="num">
                                      <p:cBhvr>
                                        <p:cTn id="90" dur="800" decel="100000" fill="hold"/>
                                        <p:tgtEl>
                                          <p:spTgt spid="53250">
                                            <p:txEl>
                                              <p:pRg st="7" end="7"/>
                                            </p:txEl>
                                          </p:spTgt>
                                        </p:tgtEl>
                                        <p:attrNameLst>
                                          <p:attrName>ppt_y</p:attrName>
                                        </p:attrNameLst>
                                      </p:cBhvr>
                                      <p:tavLst>
                                        <p:tav tm="0">
                                          <p:val>
                                            <p:strVal val="#ppt_y-0.4"/>
                                          </p:val>
                                        </p:tav>
                                        <p:tav tm="100000">
                                          <p:val>
                                            <p:strVal val="#ppt_y+0.1"/>
                                          </p:val>
                                        </p:tav>
                                      </p:tavLst>
                                    </p:anim>
                                    <p:anim calcmode="lin" valueType="num">
                                      <p:cBhvr>
                                        <p:cTn id="91" dur="200" accel="100000" fill="hold">
                                          <p:stCondLst>
                                            <p:cond delay="800"/>
                                          </p:stCondLst>
                                        </p:cTn>
                                        <p:tgtEl>
                                          <p:spTgt spid="53250">
                                            <p:txEl>
                                              <p:pRg st="7" end="7"/>
                                            </p:txEl>
                                          </p:spTgt>
                                        </p:tgtEl>
                                        <p:attrNameLst>
                                          <p:attrName>ppt_x</p:attrName>
                                        </p:attrNameLst>
                                      </p:cBhvr>
                                      <p:tavLst>
                                        <p:tav tm="0">
                                          <p:val>
                                            <p:strVal val="#ppt_x-0.05"/>
                                          </p:val>
                                        </p:tav>
                                        <p:tav tm="100000">
                                          <p:val>
                                            <p:strVal val="#ppt_x"/>
                                          </p:val>
                                        </p:tav>
                                      </p:tavLst>
                                    </p:anim>
                                    <p:anim calcmode="lin" valueType="num">
                                      <p:cBhvr>
                                        <p:cTn id="92" dur="200" accel="100000" fill="hold">
                                          <p:stCondLst>
                                            <p:cond delay="800"/>
                                          </p:stCondLst>
                                        </p:cTn>
                                        <p:tgtEl>
                                          <p:spTgt spid="53250">
                                            <p:txEl>
                                              <p:pRg st="7" end="7"/>
                                            </p:txEl>
                                          </p:spTgt>
                                        </p:tgtEl>
                                        <p:attrNameLst>
                                          <p:attrName>ppt_y</p:attrName>
                                        </p:attrNameLst>
                                      </p:cBhvr>
                                      <p:tavLst>
                                        <p:tav tm="0">
                                          <p:val>
                                            <p:strVal val="#ppt_y+0.1"/>
                                          </p:val>
                                        </p:tav>
                                        <p:tav tm="100000">
                                          <p:val>
                                            <p:strVal val="#ppt_y"/>
                                          </p:val>
                                        </p:tav>
                                      </p:tavLst>
                                    </p:anim>
                                  </p:childTnLst>
                                </p:cTn>
                              </p:par>
                            </p:childTnLst>
                          </p:cTn>
                        </p:par>
                      </p:childTnLst>
                    </p:cTn>
                  </p:par>
                  <p:par>
                    <p:cTn id="93" fill="hold" nodeType="clickPar">
                      <p:stCondLst>
                        <p:cond delay="indefinite"/>
                      </p:stCondLst>
                      <p:childTnLst>
                        <p:par>
                          <p:cTn id="94" fill="hold" nodeType="withGroup">
                            <p:stCondLst>
                              <p:cond delay="0"/>
                            </p:stCondLst>
                            <p:childTnLst>
                              <p:par>
                                <p:cTn id="95" presetID="30" presetClass="entr" presetSubtype="0" fill="hold" nodeType="clickEffect">
                                  <p:stCondLst>
                                    <p:cond delay="0"/>
                                  </p:stCondLst>
                                  <p:childTnLst>
                                    <p:set>
                                      <p:cBhvr>
                                        <p:cTn id="96" dur="1" fill="hold">
                                          <p:stCondLst>
                                            <p:cond delay="0"/>
                                          </p:stCondLst>
                                        </p:cTn>
                                        <p:tgtEl>
                                          <p:spTgt spid="53250">
                                            <p:txEl>
                                              <p:pRg st="8" end="8"/>
                                            </p:txEl>
                                          </p:spTgt>
                                        </p:tgtEl>
                                        <p:attrNameLst>
                                          <p:attrName>style.visibility</p:attrName>
                                        </p:attrNameLst>
                                      </p:cBhvr>
                                      <p:to>
                                        <p:strVal val="visible"/>
                                      </p:to>
                                    </p:set>
                                    <p:animEffect transition="in" filter="fade">
                                      <p:cBhvr>
                                        <p:cTn id="97" dur="800" decel="100000"/>
                                        <p:tgtEl>
                                          <p:spTgt spid="53250">
                                            <p:txEl>
                                              <p:pRg st="8" end="8"/>
                                            </p:txEl>
                                          </p:spTgt>
                                        </p:tgtEl>
                                      </p:cBhvr>
                                    </p:animEffect>
                                    <p:anim calcmode="lin" valueType="num">
                                      <p:cBhvr>
                                        <p:cTn id="98" dur="800" decel="100000" fill="hold"/>
                                        <p:tgtEl>
                                          <p:spTgt spid="53250">
                                            <p:txEl>
                                              <p:pRg st="8" end="8"/>
                                            </p:txEl>
                                          </p:spTgt>
                                        </p:tgtEl>
                                        <p:attrNameLst>
                                          <p:attrName>style.rotation</p:attrName>
                                        </p:attrNameLst>
                                      </p:cBhvr>
                                      <p:tavLst>
                                        <p:tav tm="0">
                                          <p:val>
                                            <p:fltVal val="-90"/>
                                          </p:val>
                                        </p:tav>
                                        <p:tav tm="100000">
                                          <p:val>
                                            <p:fltVal val="0"/>
                                          </p:val>
                                        </p:tav>
                                      </p:tavLst>
                                    </p:anim>
                                    <p:anim calcmode="lin" valueType="num">
                                      <p:cBhvr>
                                        <p:cTn id="99" dur="800" decel="100000" fill="hold"/>
                                        <p:tgtEl>
                                          <p:spTgt spid="53250">
                                            <p:txEl>
                                              <p:pRg st="8" end="8"/>
                                            </p:txEl>
                                          </p:spTgt>
                                        </p:tgtEl>
                                        <p:attrNameLst>
                                          <p:attrName>ppt_x</p:attrName>
                                        </p:attrNameLst>
                                      </p:cBhvr>
                                      <p:tavLst>
                                        <p:tav tm="0">
                                          <p:val>
                                            <p:strVal val="#ppt_x+0.4"/>
                                          </p:val>
                                        </p:tav>
                                        <p:tav tm="100000">
                                          <p:val>
                                            <p:strVal val="#ppt_x-0.05"/>
                                          </p:val>
                                        </p:tav>
                                      </p:tavLst>
                                    </p:anim>
                                    <p:anim calcmode="lin" valueType="num">
                                      <p:cBhvr>
                                        <p:cTn id="100" dur="800" decel="100000" fill="hold"/>
                                        <p:tgtEl>
                                          <p:spTgt spid="53250">
                                            <p:txEl>
                                              <p:pRg st="8" end="8"/>
                                            </p:txEl>
                                          </p:spTgt>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53250">
                                            <p:txEl>
                                              <p:pRg st="8" end="8"/>
                                            </p:txEl>
                                          </p:spTgt>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53250">
                                            <p:txEl>
                                              <p:pRg st="8" end="8"/>
                                            </p:txEl>
                                          </p:spTgt>
                                        </p:tgtEl>
                                        <p:attrNameLst>
                                          <p:attrName>ppt_y</p:attrName>
                                        </p:attrNameLst>
                                      </p:cBhvr>
                                      <p:tavLst>
                                        <p:tav tm="0">
                                          <p:val>
                                            <p:strVal val="#ppt_y+0.1"/>
                                          </p:val>
                                        </p:tav>
                                        <p:tav tm="100000">
                                          <p:val>
                                            <p:strVal val="#ppt_y"/>
                                          </p:val>
                                        </p:tav>
                                      </p:tavLst>
                                    </p:anim>
                                  </p:childTnLst>
                                </p:cTn>
                              </p:par>
                            </p:childTnLst>
                          </p:cTn>
                        </p:par>
                      </p:childTnLst>
                    </p:cTn>
                  </p:par>
                  <p:par>
                    <p:cTn id="103" fill="hold" nodeType="clickPar">
                      <p:stCondLst>
                        <p:cond delay="indefinite"/>
                      </p:stCondLst>
                      <p:childTnLst>
                        <p:par>
                          <p:cTn id="104" fill="hold" nodeType="withGroup">
                            <p:stCondLst>
                              <p:cond delay="0"/>
                            </p:stCondLst>
                            <p:childTnLst>
                              <p:par>
                                <p:cTn id="105" presetID="30" presetClass="entr" presetSubtype="0" fill="hold" nodeType="clickEffect">
                                  <p:stCondLst>
                                    <p:cond delay="0"/>
                                  </p:stCondLst>
                                  <p:childTnLst>
                                    <p:set>
                                      <p:cBhvr>
                                        <p:cTn id="106" dur="1" fill="hold">
                                          <p:stCondLst>
                                            <p:cond delay="0"/>
                                          </p:stCondLst>
                                        </p:cTn>
                                        <p:tgtEl>
                                          <p:spTgt spid="53250">
                                            <p:txEl>
                                              <p:pRg st="9" end="9"/>
                                            </p:txEl>
                                          </p:spTgt>
                                        </p:tgtEl>
                                        <p:attrNameLst>
                                          <p:attrName>style.visibility</p:attrName>
                                        </p:attrNameLst>
                                      </p:cBhvr>
                                      <p:to>
                                        <p:strVal val="visible"/>
                                      </p:to>
                                    </p:set>
                                    <p:animEffect transition="in" filter="fade">
                                      <p:cBhvr>
                                        <p:cTn id="107" dur="800" decel="100000"/>
                                        <p:tgtEl>
                                          <p:spTgt spid="53250">
                                            <p:txEl>
                                              <p:pRg st="9" end="9"/>
                                            </p:txEl>
                                          </p:spTgt>
                                        </p:tgtEl>
                                      </p:cBhvr>
                                    </p:animEffect>
                                    <p:anim calcmode="lin" valueType="num">
                                      <p:cBhvr>
                                        <p:cTn id="108" dur="800" decel="100000" fill="hold"/>
                                        <p:tgtEl>
                                          <p:spTgt spid="53250">
                                            <p:txEl>
                                              <p:pRg st="9" end="9"/>
                                            </p:txEl>
                                          </p:spTgt>
                                        </p:tgtEl>
                                        <p:attrNameLst>
                                          <p:attrName>style.rotation</p:attrName>
                                        </p:attrNameLst>
                                      </p:cBhvr>
                                      <p:tavLst>
                                        <p:tav tm="0">
                                          <p:val>
                                            <p:fltVal val="-90"/>
                                          </p:val>
                                        </p:tav>
                                        <p:tav tm="100000">
                                          <p:val>
                                            <p:fltVal val="0"/>
                                          </p:val>
                                        </p:tav>
                                      </p:tavLst>
                                    </p:anim>
                                    <p:anim calcmode="lin" valueType="num">
                                      <p:cBhvr>
                                        <p:cTn id="109" dur="800" decel="100000" fill="hold"/>
                                        <p:tgtEl>
                                          <p:spTgt spid="53250">
                                            <p:txEl>
                                              <p:pRg st="9" end="9"/>
                                            </p:txEl>
                                          </p:spTgt>
                                        </p:tgtEl>
                                        <p:attrNameLst>
                                          <p:attrName>ppt_x</p:attrName>
                                        </p:attrNameLst>
                                      </p:cBhvr>
                                      <p:tavLst>
                                        <p:tav tm="0">
                                          <p:val>
                                            <p:strVal val="#ppt_x+0.4"/>
                                          </p:val>
                                        </p:tav>
                                        <p:tav tm="100000">
                                          <p:val>
                                            <p:strVal val="#ppt_x-0.05"/>
                                          </p:val>
                                        </p:tav>
                                      </p:tavLst>
                                    </p:anim>
                                    <p:anim calcmode="lin" valueType="num">
                                      <p:cBhvr>
                                        <p:cTn id="110" dur="800" decel="100000" fill="hold"/>
                                        <p:tgtEl>
                                          <p:spTgt spid="53250">
                                            <p:txEl>
                                              <p:pRg st="9" end="9"/>
                                            </p:txEl>
                                          </p:spTgt>
                                        </p:tgtEl>
                                        <p:attrNameLst>
                                          <p:attrName>ppt_y</p:attrName>
                                        </p:attrNameLst>
                                      </p:cBhvr>
                                      <p:tavLst>
                                        <p:tav tm="0">
                                          <p:val>
                                            <p:strVal val="#ppt_y-0.4"/>
                                          </p:val>
                                        </p:tav>
                                        <p:tav tm="100000">
                                          <p:val>
                                            <p:strVal val="#ppt_y+0.1"/>
                                          </p:val>
                                        </p:tav>
                                      </p:tavLst>
                                    </p:anim>
                                    <p:anim calcmode="lin" valueType="num">
                                      <p:cBhvr>
                                        <p:cTn id="111" dur="200" accel="100000" fill="hold">
                                          <p:stCondLst>
                                            <p:cond delay="800"/>
                                          </p:stCondLst>
                                        </p:cTn>
                                        <p:tgtEl>
                                          <p:spTgt spid="53250">
                                            <p:txEl>
                                              <p:pRg st="9" end="9"/>
                                            </p:txEl>
                                          </p:spTgt>
                                        </p:tgtEl>
                                        <p:attrNameLst>
                                          <p:attrName>ppt_x</p:attrName>
                                        </p:attrNameLst>
                                      </p:cBhvr>
                                      <p:tavLst>
                                        <p:tav tm="0">
                                          <p:val>
                                            <p:strVal val="#ppt_x-0.05"/>
                                          </p:val>
                                        </p:tav>
                                        <p:tav tm="100000">
                                          <p:val>
                                            <p:strVal val="#ppt_x"/>
                                          </p:val>
                                        </p:tav>
                                      </p:tavLst>
                                    </p:anim>
                                    <p:anim calcmode="lin" valueType="num">
                                      <p:cBhvr>
                                        <p:cTn id="112" dur="200" accel="100000" fill="hold">
                                          <p:stCondLst>
                                            <p:cond delay="800"/>
                                          </p:stCondLst>
                                        </p:cTn>
                                        <p:tgtEl>
                                          <p:spTgt spid="53250">
                                            <p:txEl>
                                              <p:pRg st="9" end="9"/>
                                            </p:txEl>
                                          </p:spTgt>
                                        </p:tgtEl>
                                        <p:attrNameLst>
                                          <p:attrName>ppt_y</p:attrName>
                                        </p:attrNameLst>
                                      </p:cBhvr>
                                      <p:tavLst>
                                        <p:tav tm="0">
                                          <p:val>
                                            <p:strVal val="#ppt_y+0.1"/>
                                          </p:val>
                                        </p:tav>
                                        <p:tav tm="100000">
                                          <p:val>
                                            <p:strVal val="#ppt_y"/>
                                          </p:val>
                                        </p:tav>
                                      </p:tavLst>
                                    </p:anim>
                                  </p:childTnLst>
                                </p:cTn>
                              </p:par>
                            </p:childTnLst>
                          </p:cTn>
                        </p:par>
                      </p:childTnLst>
                    </p:cTn>
                  </p:par>
                  <p:par>
                    <p:cTn id="113" fill="hold" nodeType="clickPar">
                      <p:stCondLst>
                        <p:cond delay="indefinite"/>
                      </p:stCondLst>
                      <p:childTnLst>
                        <p:par>
                          <p:cTn id="114" fill="hold" nodeType="withGroup">
                            <p:stCondLst>
                              <p:cond delay="0"/>
                            </p:stCondLst>
                            <p:childTnLst>
                              <p:par>
                                <p:cTn id="115" presetID="30" presetClass="entr" presetSubtype="0" fill="hold" nodeType="clickEffect">
                                  <p:stCondLst>
                                    <p:cond delay="0"/>
                                  </p:stCondLst>
                                  <p:childTnLst>
                                    <p:set>
                                      <p:cBhvr>
                                        <p:cTn id="116" dur="1" fill="hold">
                                          <p:stCondLst>
                                            <p:cond delay="0"/>
                                          </p:stCondLst>
                                        </p:cTn>
                                        <p:tgtEl>
                                          <p:spTgt spid="53250">
                                            <p:txEl>
                                              <p:pRg st="10" end="10"/>
                                            </p:txEl>
                                          </p:spTgt>
                                        </p:tgtEl>
                                        <p:attrNameLst>
                                          <p:attrName>style.visibility</p:attrName>
                                        </p:attrNameLst>
                                      </p:cBhvr>
                                      <p:to>
                                        <p:strVal val="visible"/>
                                      </p:to>
                                    </p:set>
                                    <p:animEffect transition="in" filter="fade">
                                      <p:cBhvr>
                                        <p:cTn id="117" dur="800" decel="100000"/>
                                        <p:tgtEl>
                                          <p:spTgt spid="53250">
                                            <p:txEl>
                                              <p:pRg st="10" end="10"/>
                                            </p:txEl>
                                          </p:spTgt>
                                        </p:tgtEl>
                                      </p:cBhvr>
                                    </p:animEffect>
                                    <p:anim calcmode="lin" valueType="num">
                                      <p:cBhvr>
                                        <p:cTn id="118" dur="800" decel="100000" fill="hold"/>
                                        <p:tgtEl>
                                          <p:spTgt spid="53250">
                                            <p:txEl>
                                              <p:pRg st="10" end="10"/>
                                            </p:txEl>
                                          </p:spTgt>
                                        </p:tgtEl>
                                        <p:attrNameLst>
                                          <p:attrName>style.rotation</p:attrName>
                                        </p:attrNameLst>
                                      </p:cBhvr>
                                      <p:tavLst>
                                        <p:tav tm="0">
                                          <p:val>
                                            <p:fltVal val="-90"/>
                                          </p:val>
                                        </p:tav>
                                        <p:tav tm="100000">
                                          <p:val>
                                            <p:fltVal val="0"/>
                                          </p:val>
                                        </p:tav>
                                      </p:tavLst>
                                    </p:anim>
                                    <p:anim calcmode="lin" valueType="num">
                                      <p:cBhvr>
                                        <p:cTn id="119" dur="800" decel="100000" fill="hold"/>
                                        <p:tgtEl>
                                          <p:spTgt spid="53250">
                                            <p:txEl>
                                              <p:pRg st="10" end="10"/>
                                            </p:txEl>
                                          </p:spTgt>
                                        </p:tgtEl>
                                        <p:attrNameLst>
                                          <p:attrName>ppt_x</p:attrName>
                                        </p:attrNameLst>
                                      </p:cBhvr>
                                      <p:tavLst>
                                        <p:tav tm="0">
                                          <p:val>
                                            <p:strVal val="#ppt_x+0.4"/>
                                          </p:val>
                                        </p:tav>
                                        <p:tav tm="100000">
                                          <p:val>
                                            <p:strVal val="#ppt_x-0.05"/>
                                          </p:val>
                                        </p:tav>
                                      </p:tavLst>
                                    </p:anim>
                                    <p:anim calcmode="lin" valueType="num">
                                      <p:cBhvr>
                                        <p:cTn id="120" dur="800" decel="100000" fill="hold"/>
                                        <p:tgtEl>
                                          <p:spTgt spid="53250">
                                            <p:txEl>
                                              <p:pRg st="10" end="10"/>
                                            </p:txEl>
                                          </p:spTgt>
                                        </p:tgtEl>
                                        <p:attrNameLst>
                                          <p:attrName>ppt_y</p:attrName>
                                        </p:attrNameLst>
                                      </p:cBhvr>
                                      <p:tavLst>
                                        <p:tav tm="0">
                                          <p:val>
                                            <p:strVal val="#ppt_y-0.4"/>
                                          </p:val>
                                        </p:tav>
                                        <p:tav tm="100000">
                                          <p:val>
                                            <p:strVal val="#ppt_y+0.1"/>
                                          </p:val>
                                        </p:tav>
                                      </p:tavLst>
                                    </p:anim>
                                    <p:anim calcmode="lin" valueType="num">
                                      <p:cBhvr>
                                        <p:cTn id="121" dur="200" accel="100000" fill="hold">
                                          <p:stCondLst>
                                            <p:cond delay="800"/>
                                          </p:stCondLst>
                                        </p:cTn>
                                        <p:tgtEl>
                                          <p:spTgt spid="53250">
                                            <p:txEl>
                                              <p:pRg st="10" end="10"/>
                                            </p:txEl>
                                          </p:spTgt>
                                        </p:tgtEl>
                                        <p:attrNameLst>
                                          <p:attrName>ppt_x</p:attrName>
                                        </p:attrNameLst>
                                      </p:cBhvr>
                                      <p:tavLst>
                                        <p:tav tm="0">
                                          <p:val>
                                            <p:strVal val="#ppt_x-0.05"/>
                                          </p:val>
                                        </p:tav>
                                        <p:tav tm="100000">
                                          <p:val>
                                            <p:strVal val="#ppt_x"/>
                                          </p:val>
                                        </p:tav>
                                      </p:tavLst>
                                    </p:anim>
                                    <p:anim calcmode="lin" valueType="num">
                                      <p:cBhvr>
                                        <p:cTn id="122" dur="200" accel="100000" fill="hold">
                                          <p:stCondLst>
                                            <p:cond delay="800"/>
                                          </p:stCondLst>
                                        </p:cTn>
                                        <p:tgtEl>
                                          <p:spTgt spid="53250">
                                            <p:txEl>
                                              <p:pRg st="10" end="1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10200" y="0"/>
            <a:ext cx="3733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13: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a:t>
            </a:r>
            <a:endParaRPr lang="en-US" sz="1600" dirty="0">
              <a:solidFill>
                <a:srgbClr val="009900"/>
              </a:solidFill>
              <a:latin typeface="Bernard MT Condensed" pitchFamily="18" charset="0"/>
              <a:ea typeface="+mn-ea"/>
            </a:endParaRPr>
          </a:p>
        </p:txBody>
      </p:sp>
      <p:sp>
        <p:nvSpPr>
          <p:cNvPr id="44033" name="Rectangle 1"/>
          <p:cNvSpPr>
            <a:spLocks noChangeArrowheads="1"/>
          </p:cNvSpPr>
          <p:nvPr/>
        </p:nvSpPr>
        <p:spPr bwMode="auto">
          <a:xfrm>
            <a:off x="152400" y="533400"/>
            <a:ext cx="6705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600" b="1">
                <a:solidFill>
                  <a:srgbClr val="3333CC"/>
                </a:solidFill>
                <a:latin typeface="Poor Richard" charset="0"/>
                <a:ea typeface="Times New Roman" charset="0"/>
                <a:cs typeface="Arial" charset="0"/>
              </a:rPr>
              <a:t>And then he must:</a:t>
            </a:r>
          </a:p>
        </p:txBody>
      </p:sp>
      <p:sp>
        <p:nvSpPr>
          <p:cNvPr id="44034" name="Rectangle 2"/>
          <p:cNvSpPr>
            <a:spLocks noChangeArrowheads="1"/>
          </p:cNvSpPr>
          <p:nvPr/>
        </p:nvSpPr>
        <p:spPr bwMode="auto">
          <a:xfrm>
            <a:off x="609600" y="1143000"/>
            <a:ext cx="76200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009900"/>
                </a:solidFill>
                <a:latin typeface="Poor Richard" charset="0"/>
                <a:ea typeface="Times New Roman" charset="0"/>
                <a:cs typeface="Arial" charset="0"/>
              </a:rPr>
              <a:t>1. </a:t>
            </a:r>
            <a:r>
              <a:rPr lang="en-US" sz="3200" b="1" u="sng">
                <a:solidFill>
                  <a:srgbClr val="009900"/>
                </a:solidFill>
                <a:latin typeface="Poor Richard" charset="0"/>
                <a:ea typeface="Times New Roman" charset="0"/>
                <a:cs typeface="Arial" charset="0"/>
              </a:rPr>
              <a:t>Know when support can be removed</a:t>
            </a:r>
            <a:r>
              <a:rPr lang="en-US" sz="3200" b="1">
                <a:solidFill>
                  <a:srgbClr val="009900"/>
                </a:solidFill>
                <a:latin typeface="Poor Richard" charset="0"/>
                <a:ea typeface="Times New Roman" charset="0"/>
                <a:cs typeface="Arial" charset="0"/>
              </a:rPr>
              <a:t>.</a:t>
            </a:r>
          </a:p>
          <a:p>
            <a:pPr eaLnBrk="0" hangingPunct="0"/>
            <a:r>
              <a:rPr lang="en-US" sz="3200" b="1">
                <a:solidFill>
                  <a:srgbClr val="990000"/>
                </a:solidFill>
                <a:latin typeface="Poor Richard" charset="0"/>
                <a:ea typeface="Times New Roman" charset="0"/>
                <a:cs typeface="Arial" charset="0"/>
              </a:rPr>
              <a:t>    a. Too early can be deadly.</a:t>
            </a:r>
          </a:p>
          <a:p>
            <a:pPr eaLnBrk="0" hangingPunct="0"/>
            <a:r>
              <a:rPr lang="en-US" sz="3200" b="1">
                <a:solidFill>
                  <a:srgbClr val="800080"/>
                </a:solidFill>
                <a:latin typeface="Poor Richard" charset="0"/>
                <a:cs typeface="Times New Roman" charset="0"/>
              </a:rPr>
              <a:t>    b. Too late can be crippling.</a:t>
            </a:r>
            <a:endParaRPr lang="en-US" sz="3200" b="1">
              <a:solidFill>
                <a:srgbClr val="800080"/>
              </a:solidFill>
              <a:latin typeface="Poor Richard" charset="0"/>
            </a:endParaRPr>
          </a:p>
          <a:p>
            <a:pPr eaLnBrk="0" hangingPunct="0"/>
            <a:r>
              <a:rPr lang="en-US" sz="3200" b="1">
                <a:solidFill>
                  <a:srgbClr val="3333CC"/>
                </a:solidFill>
                <a:latin typeface="Poor Richard" charset="0"/>
                <a:cs typeface="Times New Roman" charset="0"/>
              </a:rPr>
              <a:t>2. </a:t>
            </a:r>
            <a:r>
              <a:rPr lang="en-US" sz="3200" b="1" u="sng">
                <a:solidFill>
                  <a:srgbClr val="3333CC"/>
                </a:solidFill>
                <a:latin typeface="Poor Richard" charset="0"/>
                <a:cs typeface="Times New Roman" charset="0"/>
              </a:rPr>
              <a:t>Know what support can be removed</a:t>
            </a:r>
            <a:r>
              <a:rPr lang="en-US" sz="3200" b="1">
                <a:solidFill>
                  <a:srgbClr val="3333CC"/>
                </a:solidFill>
                <a:latin typeface="Poor Richard" charset="0"/>
                <a:cs typeface="Times New Roman" charset="0"/>
              </a:rPr>
              <a:t>.</a:t>
            </a:r>
            <a:endParaRPr lang="en-US" sz="3200" b="1">
              <a:solidFill>
                <a:srgbClr val="3333CC"/>
              </a:solidFill>
              <a:latin typeface="Poor Richard" charset="0"/>
            </a:endParaRPr>
          </a:p>
          <a:p>
            <a:pPr eaLnBrk="0" hangingPunct="0"/>
            <a:r>
              <a:rPr lang="en-US" sz="3200" b="1">
                <a:solidFill>
                  <a:srgbClr val="009900"/>
                </a:solidFill>
                <a:latin typeface="Poor Richard" charset="0"/>
                <a:cs typeface="Times New Roman" charset="0"/>
              </a:rPr>
              <a:t>    a. The moral and spiritual will be long lasting.</a:t>
            </a:r>
            <a:endParaRPr lang="en-US" sz="3200" b="1">
              <a:solidFill>
                <a:srgbClr val="009900"/>
              </a:solidFill>
              <a:latin typeface="Poor Richard" charset="0"/>
            </a:endParaRPr>
          </a:p>
          <a:p>
            <a:pPr eaLnBrk="0" hangingPunct="0"/>
            <a:r>
              <a:rPr lang="en-US" sz="3200" b="1">
                <a:solidFill>
                  <a:srgbClr val="990000"/>
                </a:solidFill>
                <a:latin typeface="Poor Richard" charset="0"/>
                <a:cs typeface="Times New Roman" charset="0"/>
              </a:rPr>
              <a:t>3. </a:t>
            </a:r>
            <a:r>
              <a:rPr lang="en-US" sz="3200" b="1" u="sng">
                <a:solidFill>
                  <a:srgbClr val="990000"/>
                </a:solidFill>
                <a:latin typeface="Poor Richard" charset="0"/>
                <a:cs typeface="Times New Roman" charset="0"/>
              </a:rPr>
              <a:t>Know how to remove the support</a:t>
            </a:r>
            <a:r>
              <a:rPr lang="en-US" sz="3200" b="1">
                <a:solidFill>
                  <a:srgbClr val="990000"/>
                </a:solidFill>
                <a:latin typeface="Poor Richard" charset="0"/>
                <a:cs typeface="Times New Roman" charset="0"/>
              </a:rPr>
              <a:t>.</a:t>
            </a:r>
            <a:endParaRPr lang="en-US" sz="3200" b="1">
              <a:solidFill>
                <a:srgbClr val="990000"/>
              </a:solidFill>
              <a:latin typeface="Poor Richard" charset="0"/>
            </a:endParaRPr>
          </a:p>
          <a:p>
            <a:pPr eaLnBrk="0" hangingPunct="0"/>
            <a:r>
              <a:rPr lang="en-US" sz="3200" b="1">
                <a:latin typeface="Poor Richard" charset="0"/>
                <a:cs typeface="Times New Roman" charset="0"/>
              </a:rPr>
              <a:t>    </a:t>
            </a:r>
            <a:r>
              <a:rPr lang="en-US" sz="3200" b="1">
                <a:solidFill>
                  <a:srgbClr val="800080"/>
                </a:solidFill>
                <a:latin typeface="Poor Richard" charset="0"/>
                <a:cs typeface="Times New Roman" charset="0"/>
              </a:rPr>
              <a:t>a. Carefully.</a:t>
            </a:r>
            <a:endParaRPr lang="en-US" sz="3200" b="1">
              <a:solidFill>
                <a:srgbClr val="800080"/>
              </a:solidFill>
              <a:latin typeface="Poor Richard" charset="0"/>
            </a:endParaRPr>
          </a:p>
          <a:p>
            <a:pPr eaLnBrk="0" hangingPunct="0"/>
            <a:r>
              <a:rPr lang="en-US" sz="3200" b="1">
                <a:latin typeface="Poor Richard" charset="0"/>
                <a:cs typeface="Times New Roman" charset="0"/>
              </a:rPr>
              <a:t>    </a:t>
            </a:r>
            <a:r>
              <a:rPr lang="en-US" sz="3200" b="1">
                <a:solidFill>
                  <a:srgbClr val="3333CC"/>
                </a:solidFill>
                <a:latin typeface="Poor Richard" charset="0"/>
                <a:cs typeface="Times New Roman" charset="0"/>
              </a:rPr>
              <a:t>b. Wisely.</a:t>
            </a:r>
            <a:endParaRPr lang="en-US" sz="3200" b="1">
              <a:solidFill>
                <a:srgbClr val="3333CC"/>
              </a:solidFill>
              <a:latin typeface="Poor Richard" charset="0"/>
            </a:endParaRPr>
          </a:p>
          <a:p>
            <a:pPr eaLnBrk="0" hangingPunct="0"/>
            <a:r>
              <a:rPr lang="en-US" sz="3200" b="1">
                <a:latin typeface="Poor Richard" charset="0"/>
                <a:cs typeface="Times New Roman" charset="0"/>
              </a:rPr>
              <a:t>    </a:t>
            </a:r>
            <a:r>
              <a:rPr lang="en-US" sz="3200" b="1">
                <a:solidFill>
                  <a:srgbClr val="009900"/>
                </a:solidFill>
                <a:latin typeface="Poor Richard" charset="0"/>
                <a:cs typeface="Times New Roman" charset="0"/>
              </a:rPr>
              <a:t>c. Systematically.</a:t>
            </a:r>
            <a:endParaRPr lang="en-US" sz="3200" b="1">
              <a:solidFill>
                <a:srgbClr val="009900"/>
              </a:solidFill>
              <a:latin typeface="Poor Richard" charset="0"/>
            </a:endParaRP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4033">
                                            <p:txEl>
                                              <p:pRg st="0" end="0"/>
                                            </p:txEl>
                                          </p:spTgt>
                                        </p:tgtEl>
                                        <p:attrNameLst>
                                          <p:attrName>style.visibility</p:attrName>
                                        </p:attrNameLst>
                                      </p:cBhvr>
                                      <p:to>
                                        <p:strVal val="visible"/>
                                      </p:to>
                                    </p:set>
                                    <p:anim calcmode="lin" valueType="num">
                                      <p:cBhvr>
                                        <p:cTn id="7" dur="500" fill="hold"/>
                                        <p:tgtEl>
                                          <p:spTgt spid="4403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403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403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403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44034">
                                            <p:txEl>
                                              <p:pRg st="0" end="0"/>
                                            </p:txEl>
                                          </p:spTgt>
                                        </p:tgtEl>
                                        <p:attrNameLst>
                                          <p:attrName>style.visibility</p:attrName>
                                        </p:attrNameLst>
                                      </p:cBhvr>
                                      <p:to>
                                        <p:strVal val="visible"/>
                                      </p:to>
                                    </p:set>
                                    <p:anim calcmode="lin" valueType="num">
                                      <p:cBhvr>
                                        <p:cTn id="15" dur="500" fill="hold"/>
                                        <p:tgtEl>
                                          <p:spTgt spid="44034">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44034">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44034">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4403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44034">
                                            <p:txEl>
                                              <p:pRg st="1" end="1"/>
                                            </p:txEl>
                                          </p:spTgt>
                                        </p:tgtEl>
                                        <p:attrNameLst>
                                          <p:attrName>style.visibility</p:attrName>
                                        </p:attrNameLst>
                                      </p:cBhvr>
                                      <p:to>
                                        <p:strVal val="visible"/>
                                      </p:to>
                                    </p:set>
                                    <p:anim calcmode="lin" valueType="num">
                                      <p:cBhvr>
                                        <p:cTn id="23" dur="500" fill="hold"/>
                                        <p:tgtEl>
                                          <p:spTgt spid="44034">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44034">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44034">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4403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44034">
                                            <p:txEl>
                                              <p:pRg st="2" end="2"/>
                                            </p:txEl>
                                          </p:spTgt>
                                        </p:tgtEl>
                                        <p:attrNameLst>
                                          <p:attrName>style.visibility</p:attrName>
                                        </p:attrNameLst>
                                      </p:cBhvr>
                                      <p:to>
                                        <p:strVal val="visible"/>
                                      </p:to>
                                    </p:set>
                                    <p:anim calcmode="lin" valueType="num">
                                      <p:cBhvr>
                                        <p:cTn id="31" dur="500" fill="hold"/>
                                        <p:tgtEl>
                                          <p:spTgt spid="44034">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44034">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44034">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4403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9" presetClass="entr" presetSubtype="0" accel="100000" fill="hold" nodeType="clickEffect">
                                  <p:stCondLst>
                                    <p:cond delay="0"/>
                                  </p:stCondLst>
                                  <p:childTnLst>
                                    <p:set>
                                      <p:cBhvr>
                                        <p:cTn id="38" dur="1" fill="hold">
                                          <p:stCondLst>
                                            <p:cond delay="0"/>
                                          </p:stCondLst>
                                        </p:cTn>
                                        <p:tgtEl>
                                          <p:spTgt spid="44034">
                                            <p:txEl>
                                              <p:pRg st="3" end="3"/>
                                            </p:txEl>
                                          </p:spTgt>
                                        </p:tgtEl>
                                        <p:attrNameLst>
                                          <p:attrName>style.visibility</p:attrName>
                                        </p:attrNameLst>
                                      </p:cBhvr>
                                      <p:to>
                                        <p:strVal val="visible"/>
                                      </p:to>
                                    </p:set>
                                    <p:anim calcmode="lin" valueType="num">
                                      <p:cBhvr>
                                        <p:cTn id="39" dur="500" fill="hold"/>
                                        <p:tgtEl>
                                          <p:spTgt spid="44034">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44034">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44034">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4403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9" presetClass="entr" presetSubtype="0" accel="100000" fill="hold" nodeType="clickEffect">
                                  <p:stCondLst>
                                    <p:cond delay="0"/>
                                  </p:stCondLst>
                                  <p:childTnLst>
                                    <p:set>
                                      <p:cBhvr>
                                        <p:cTn id="46" dur="1" fill="hold">
                                          <p:stCondLst>
                                            <p:cond delay="0"/>
                                          </p:stCondLst>
                                        </p:cTn>
                                        <p:tgtEl>
                                          <p:spTgt spid="44034">
                                            <p:txEl>
                                              <p:pRg st="4" end="4"/>
                                            </p:txEl>
                                          </p:spTgt>
                                        </p:tgtEl>
                                        <p:attrNameLst>
                                          <p:attrName>style.visibility</p:attrName>
                                        </p:attrNameLst>
                                      </p:cBhvr>
                                      <p:to>
                                        <p:strVal val="visible"/>
                                      </p:to>
                                    </p:set>
                                    <p:anim calcmode="lin" valueType="num">
                                      <p:cBhvr>
                                        <p:cTn id="47" dur="500" fill="hold"/>
                                        <p:tgtEl>
                                          <p:spTgt spid="44034">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8" dur="500" fill="hold"/>
                                        <p:tgtEl>
                                          <p:spTgt spid="44034">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9" dur="500" fill="hold"/>
                                        <p:tgtEl>
                                          <p:spTgt spid="44034">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0" dur="500" fill="hold"/>
                                        <p:tgtEl>
                                          <p:spTgt spid="4403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39" presetClass="entr" presetSubtype="0" accel="100000" fill="hold" nodeType="clickEffect">
                                  <p:stCondLst>
                                    <p:cond delay="0"/>
                                  </p:stCondLst>
                                  <p:childTnLst>
                                    <p:set>
                                      <p:cBhvr>
                                        <p:cTn id="54" dur="1" fill="hold">
                                          <p:stCondLst>
                                            <p:cond delay="0"/>
                                          </p:stCondLst>
                                        </p:cTn>
                                        <p:tgtEl>
                                          <p:spTgt spid="44034">
                                            <p:txEl>
                                              <p:pRg st="5" end="5"/>
                                            </p:txEl>
                                          </p:spTgt>
                                        </p:tgtEl>
                                        <p:attrNameLst>
                                          <p:attrName>style.visibility</p:attrName>
                                        </p:attrNameLst>
                                      </p:cBhvr>
                                      <p:to>
                                        <p:strVal val="visible"/>
                                      </p:to>
                                    </p:set>
                                    <p:anim calcmode="lin" valueType="num">
                                      <p:cBhvr>
                                        <p:cTn id="55" dur="500" fill="hold"/>
                                        <p:tgtEl>
                                          <p:spTgt spid="44034">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6" dur="500" fill="hold"/>
                                        <p:tgtEl>
                                          <p:spTgt spid="44034">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7" dur="500" fill="hold"/>
                                        <p:tgtEl>
                                          <p:spTgt spid="44034">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58" dur="500" fill="hold"/>
                                        <p:tgtEl>
                                          <p:spTgt spid="4403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39" presetClass="entr" presetSubtype="0" accel="100000" fill="hold" nodeType="clickEffect">
                                  <p:stCondLst>
                                    <p:cond delay="0"/>
                                  </p:stCondLst>
                                  <p:childTnLst>
                                    <p:set>
                                      <p:cBhvr>
                                        <p:cTn id="62" dur="1" fill="hold">
                                          <p:stCondLst>
                                            <p:cond delay="0"/>
                                          </p:stCondLst>
                                        </p:cTn>
                                        <p:tgtEl>
                                          <p:spTgt spid="44034">
                                            <p:txEl>
                                              <p:pRg st="6" end="6"/>
                                            </p:txEl>
                                          </p:spTgt>
                                        </p:tgtEl>
                                        <p:attrNameLst>
                                          <p:attrName>style.visibility</p:attrName>
                                        </p:attrNameLst>
                                      </p:cBhvr>
                                      <p:to>
                                        <p:strVal val="visible"/>
                                      </p:to>
                                    </p:set>
                                    <p:anim calcmode="lin" valueType="num">
                                      <p:cBhvr>
                                        <p:cTn id="63" dur="500" fill="hold"/>
                                        <p:tgtEl>
                                          <p:spTgt spid="44034">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4" dur="500" fill="hold"/>
                                        <p:tgtEl>
                                          <p:spTgt spid="44034">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5" dur="500" fill="hold"/>
                                        <p:tgtEl>
                                          <p:spTgt spid="44034">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66" dur="500" fill="hold"/>
                                        <p:tgtEl>
                                          <p:spTgt spid="4403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39" presetClass="entr" presetSubtype="0" accel="100000" fill="hold" nodeType="clickEffect">
                                  <p:stCondLst>
                                    <p:cond delay="0"/>
                                  </p:stCondLst>
                                  <p:childTnLst>
                                    <p:set>
                                      <p:cBhvr>
                                        <p:cTn id="70" dur="1" fill="hold">
                                          <p:stCondLst>
                                            <p:cond delay="0"/>
                                          </p:stCondLst>
                                        </p:cTn>
                                        <p:tgtEl>
                                          <p:spTgt spid="44034">
                                            <p:txEl>
                                              <p:pRg st="7" end="7"/>
                                            </p:txEl>
                                          </p:spTgt>
                                        </p:tgtEl>
                                        <p:attrNameLst>
                                          <p:attrName>style.visibility</p:attrName>
                                        </p:attrNameLst>
                                      </p:cBhvr>
                                      <p:to>
                                        <p:strVal val="visible"/>
                                      </p:to>
                                    </p:set>
                                    <p:anim calcmode="lin" valueType="num">
                                      <p:cBhvr>
                                        <p:cTn id="71" dur="500" fill="hold"/>
                                        <p:tgtEl>
                                          <p:spTgt spid="44034">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72" dur="500" fill="hold"/>
                                        <p:tgtEl>
                                          <p:spTgt spid="44034">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73" dur="500" fill="hold"/>
                                        <p:tgtEl>
                                          <p:spTgt spid="44034">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74" dur="500" fill="hold"/>
                                        <p:tgtEl>
                                          <p:spTgt spid="44034">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39" presetClass="entr" presetSubtype="0" accel="100000" fill="hold" nodeType="clickEffect">
                                  <p:stCondLst>
                                    <p:cond delay="0"/>
                                  </p:stCondLst>
                                  <p:childTnLst>
                                    <p:set>
                                      <p:cBhvr>
                                        <p:cTn id="78" dur="1" fill="hold">
                                          <p:stCondLst>
                                            <p:cond delay="0"/>
                                          </p:stCondLst>
                                        </p:cTn>
                                        <p:tgtEl>
                                          <p:spTgt spid="44034">
                                            <p:txEl>
                                              <p:pRg st="8" end="8"/>
                                            </p:txEl>
                                          </p:spTgt>
                                        </p:tgtEl>
                                        <p:attrNameLst>
                                          <p:attrName>style.visibility</p:attrName>
                                        </p:attrNameLst>
                                      </p:cBhvr>
                                      <p:to>
                                        <p:strVal val="visible"/>
                                      </p:to>
                                    </p:set>
                                    <p:anim calcmode="lin" valueType="num">
                                      <p:cBhvr>
                                        <p:cTn id="79" dur="500" fill="hold"/>
                                        <p:tgtEl>
                                          <p:spTgt spid="44034">
                                            <p:txEl>
                                              <p:pRg st="8" end="8"/>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0" dur="500" fill="hold"/>
                                        <p:tgtEl>
                                          <p:spTgt spid="44034">
                                            <p:txEl>
                                              <p:pRg st="8" end="8"/>
                                            </p:txEl>
                                          </p:spTgt>
                                        </p:tgtEl>
                                        <p:attrNameLst>
                                          <p:attrName>ppt_w</p:attrName>
                                        </p:attrNameLst>
                                      </p:cBhvr>
                                      <p:tavLst>
                                        <p:tav tm="0">
                                          <p:val>
                                            <p:strVal val="#ppt_w+.3"/>
                                          </p:val>
                                        </p:tav>
                                        <p:tav tm="50000">
                                          <p:val>
                                            <p:strVal val="#ppt_w+.3"/>
                                          </p:val>
                                        </p:tav>
                                        <p:tav tm="100000">
                                          <p:val>
                                            <p:strVal val="#ppt_w"/>
                                          </p:val>
                                        </p:tav>
                                      </p:tavLst>
                                    </p:anim>
                                    <p:anim calcmode="lin" valueType="num">
                                      <p:cBhvr>
                                        <p:cTn id="81" dur="500" fill="hold"/>
                                        <p:tgtEl>
                                          <p:spTgt spid="44034">
                                            <p:txEl>
                                              <p:pRg st="8" end="8"/>
                                            </p:txEl>
                                          </p:spTgt>
                                        </p:tgtEl>
                                        <p:attrNameLst>
                                          <p:attrName>ppt_x</p:attrName>
                                        </p:attrNameLst>
                                      </p:cBhvr>
                                      <p:tavLst>
                                        <p:tav tm="0">
                                          <p:val>
                                            <p:strVal val="#ppt_x-.3"/>
                                          </p:val>
                                        </p:tav>
                                        <p:tav tm="50000">
                                          <p:val>
                                            <p:strVal val="#ppt_x"/>
                                          </p:val>
                                        </p:tav>
                                        <p:tav tm="100000">
                                          <p:val>
                                            <p:strVal val="#ppt_x"/>
                                          </p:val>
                                        </p:tav>
                                      </p:tavLst>
                                    </p:anim>
                                    <p:anim calcmode="lin" valueType="num">
                                      <p:cBhvr>
                                        <p:cTn id="82" dur="500" fill="hold"/>
                                        <p:tgtEl>
                                          <p:spTgt spid="44034">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410200" y="0"/>
            <a:ext cx="3733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13: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152400" y="609600"/>
            <a:ext cx="5486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Only by leading a life of daily prayer and consecration, and by being sensitive to the Holy Ghost, can the Missionary understand how to accomplish this delicate part of the work. </a:t>
            </a:r>
          </a:p>
        </p:txBody>
      </p:sp>
      <p:sp>
        <p:nvSpPr>
          <p:cNvPr id="30721" name="Rectangle 1"/>
          <p:cNvSpPr>
            <a:spLocks noChangeArrowheads="1"/>
          </p:cNvSpPr>
          <p:nvPr/>
        </p:nvSpPr>
        <p:spPr bwMode="auto">
          <a:xfrm>
            <a:off x="3352800" y="3048000"/>
            <a:ext cx="55626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990000"/>
                </a:solidFill>
                <a:latin typeface="Poor Richard" charset="0"/>
                <a:ea typeface="Times New Roman" charset="0"/>
                <a:cs typeface="Arial" charset="0"/>
              </a:rPr>
              <a:t>He must maintain a close relationship with: </a:t>
            </a:r>
          </a:p>
          <a:p>
            <a:pPr eaLnBrk="0" hangingPunct="0"/>
            <a:r>
              <a:rPr lang="en-US" sz="2800" b="1">
                <a:solidFill>
                  <a:srgbClr val="361B00"/>
                </a:solidFill>
                <a:latin typeface="Poor Richard" charset="0"/>
                <a:ea typeface="Times New Roman" charset="0"/>
                <a:cs typeface="Arial" charset="0"/>
              </a:rPr>
              <a:t>1. The Lord. </a:t>
            </a:r>
            <a:endParaRPr lang="en-US" sz="2800" b="1">
              <a:solidFill>
                <a:srgbClr val="361B00"/>
              </a:solidFill>
              <a:latin typeface="Poor Richard" charset="0"/>
            </a:endParaRPr>
          </a:p>
          <a:p>
            <a:pPr eaLnBrk="0" hangingPunct="0"/>
            <a:r>
              <a:rPr lang="en-US" sz="2800" b="1">
                <a:solidFill>
                  <a:srgbClr val="990000"/>
                </a:solidFill>
                <a:latin typeface="Poor Richard" charset="0"/>
                <a:cs typeface="Times New Roman" charset="0"/>
              </a:rPr>
              <a:t>2. The people. </a:t>
            </a:r>
            <a:endParaRPr lang="en-US" sz="2800" b="1">
              <a:solidFill>
                <a:srgbClr val="990000"/>
              </a:solidFill>
              <a:latin typeface="Poor Richard" charset="0"/>
            </a:endParaRPr>
          </a:p>
          <a:p>
            <a:pPr eaLnBrk="0" hangingPunct="0"/>
            <a:r>
              <a:rPr lang="en-US" sz="2800" b="1">
                <a:solidFill>
                  <a:srgbClr val="361B00"/>
                </a:solidFill>
                <a:latin typeface="Poor Richard" charset="0"/>
                <a:cs typeface="Times New Roman" charset="0"/>
              </a:rPr>
              <a:t>3. The mission that he was sent to accomplish. </a:t>
            </a:r>
            <a:endParaRPr lang="en-US" sz="2800" b="1">
              <a:solidFill>
                <a:srgbClr val="361B00"/>
              </a:solidFill>
              <a:latin typeface="Poor Richard" charset="0"/>
            </a:endParaRP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600" fill="hold">
                                          <p:stCondLst>
                                            <p:cond delay="0"/>
                                          </p:stCondLst>
                                        </p:cTn>
                                        <p:tgtEl>
                                          <p:spTgt spid="5"/>
                                        </p:tgtEl>
                                        <p:attrNameLst>
                                          <p:attrName>ppt_x</p:attrName>
                                        </p:attrNameLst>
                                      </p:cBhvr>
                                    </p:anim>
                                    <p:anim from="0" to="-1.0" calcmode="lin" valueType="num">
                                      <p:cBhvr>
                                        <p:cTn id="8" dur="200" decel="50000" autoRev="1" fill="hold">
                                          <p:stCondLst>
                                            <p:cond delay="600"/>
                                          </p:stCondLst>
                                        </p:cTn>
                                        <p:tgtEl>
                                          <p:spTgt spid="5"/>
                                        </p:tgtEl>
                                        <p:attrNameLst>
                                          <p:attrName>xshear</p:attrName>
                                        </p:attrNameLst>
                                      </p:cBhvr>
                                    </p:anim>
                                    <p:animScale>
                                      <p:cBhvr>
                                        <p:cTn id="9" dur="200" decel="100000" autoRev="1" fill="hold">
                                          <p:stCondLst>
                                            <p:cond delay="600"/>
                                          </p:stCondLst>
                                        </p:cTn>
                                        <p:tgtEl>
                                          <p:spTgt spid="5"/>
                                        </p:tgtEl>
                                      </p:cBhvr>
                                      <p:from x="100000" y="100000"/>
                                      <p:to x="80000" y="100000"/>
                                    </p:animScale>
                                    <p:anim by="(#ppt_h/3+#ppt_w*0.1)" calcmode="lin" valueType="num">
                                      <p:cBhvr additive="sum">
                                        <p:cTn id="10" dur="200" decel="100000" autoRev="1" fill="hold">
                                          <p:stCondLst>
                                            <p:cond delay="600"/>
                                          </p:stCondLst>
                                        </p:cTn>
                                        <p:tgtEl>
                                          <p:spTgt spid="5"/>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30721">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30721">
                                            <p:txEl>
                                              <p:pRg st="0" end="0"/>
                                            </p:txEl>
                                          </p:spTgt>
                                        </p:tgtEl>
                                        <p:attrNameLst>
                                          <p:attrName>ppt_x</p:attrName>
                                        </p:attrNameLst>
                                      </p:cBhvr>
                                    </p:anim>
                                    <p:anim from="0" to="-1.0" calcmode="lin" valueType="num">
                                      <p:cBhvr>
                                        <p:cTn id="16" dur="200" decel="50000" autoRev="1" fill="hold">
                                          <p:stCondLst>
                                            <p:cond delay="600"/>
                                          </p:stCondLst>
                                        </p:cTn>
                                        <p:tgtEl>
                                          <p:spTgt spid="30721">
                                            <p:txEl>
                                              <p:pRg st="0" end="0"/>
                                            </p:txEl>
                                          </p:spTgt>
                                        </p:tgtEl>
                                        <p:attrNameLst>
                                          <p:attrName>xshear</p:attrName>
                                        </p:attrNameLst>
                                      </p:cBhvr>
                                    </p:anim>
                                    <p:animScale>
                                      <p:cBhvr>
                                        <p:cTn id="17" dur="200" decel="100000" autoRev="1" fill="hold">
                                          <p:stCondLst>
                                            <p:cond delay="600"/>
                                          </p:stCondLst>
                                        </p:cTn>
                                        <p:tgtEl>
                                          <p:spTgt spid="30721">
                                            <p:txEl>
                                              <p:pRg st="0" end="0"/>
                                            </p:txEl>
                                          </p:spTgt>
                                        </p:tgtEl>
                                      </p:cBhvr>
                                      <p:from x="100000" y="100000"/>
                                      <p:to x="80000" y="100000"/>
                                    </p:animScale>
                                    <p:anim by="(#ppt_h/3+#ppt_w*0.1)" calcmode="lin" valueType="num">
                                      <p:cBhvr additive="sum">
                                        <p:cTn id="18" dur="200" decel="100000" autoRev="1" fill="hold">
                                          <p:stCondLst>
                                            <p:cond delay="600"/>
                                          </p:stCondLst>
                                        </p:cTn>
                                        <p:tgtEl>
                                          <p:spTgt spid="30721">
                                            <p:txEl>
                                              <p:pRg st="0" end="0"/>
                                            </p:txEl>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30721">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30721">
                                            <p:txEl>
                                              <p:pRg st="1" end="1"/>
                                            </p:txEl>
                                          </p:spTgt>
                                        </p:tgtEl>
                                        <p:attrNameLst>
                                          <p:attrName>ppt_x</p:attrName>
                                        </p:attrNameLst>
                                      </p:cBhvr>
                                    </p:anim>
                                    <p:anim from="0" to="-1.0" calcmode="lin" valueType="num">
                                      <p:cBhvr>
                                        <p:cTn id="24" dur="200" decel="50000" autoRev="1" fill="hold">
                                          <p:stCondLst>
                                            <p:cond delay="600"/>
                                          </p:stCondLst>
                                        </p:cTn>
                                        <p:tgtEl>
                                          <p:spTgt spid="30721">
                                            <p:txEl>
                                              <p:pRg st="1" end="1"/>
                                            </p:txEl>
                                          </p:spTgt>
                                        </p:tgtEl>
                                        <p:attrNameLst>
                                          <p:attrName>xshear</p:attrName>
                                        </p:attrNameLst>
                                      </p:cBhvr>
                                    </p:anim>
                                    <p:animScale>
                                      <p:cBhvr>
                                        <p:cTn id="25" dur="200" decel="100000" autoRev="1" fill="hold">
                                          <p:stCondLst>
                                            <p:cond delay="600"/>
                                          </p:stCondLst>
                                        </p:cTn>
                                        <p:tgtEl>
                                          <p:spTgt spid="30721">
                                            <p:txEl>
                                              <p:pRg st="1" end="1"/>
                                            </p:txEl>
                                          </p:spTgt>
                                        </p:tgtEl>
                                      </p:cBhvr>
                                      <p:from x="100000" y="100000"/>
                                      <p:to x="80000" y="100000"/>
                                    </p:animScale>
                                    <p:anim by="(#ppt_h/3+#ppt_w*0.1)" calcmode="lin" valueType="num">
                                      <p:cBhvr additive="sum">
                                        <p:cTn id="26" dur="200" decel="100000" autoRev="1" fill="hold">
                                          <p:stCondLst>
                                            <p:cond delay="600"/>
                                          </p:stCondLst>
                                        </p:cTn>
                                        <p:tgtEl>
                                          <p:spTgt spid="30721">
                                            <p:txEl>
                                              <p:pRg st="1" end="1"/>
                                            </p:txEl>
                                          </p:spTgt>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nodeType="clickEffect">
                                  <p:stCondLst>
                                    <p:cond delay="0"/>
                                  </p:stCondLst>
                                  <p:childTnLst>
                                    <p:set>
                                      <p:cBhvr>
                                        <p:cTn id="30" dur="1" fill="hold">
                                          <p:stCondLst>
                                            <p:cond delay="0"/>
                                          </p:stCondLst>
                                        </p:cTn>
                                        <p:tgtEl>
                                          <p:spTgt spid="30721">
                                            <p:txEl>
                                              <p:pRg st="2" end="2"/>
                                            </p:txEl>
                                          </p:spTgt>
                                        </p:tgtEl>
                                        <p:attrNameLst>
                                          <p:attrName>style.visibility</p:attrName>
                                        </p:attrNameLst>
                                      </p:cBhvr>
                                      <p:to>
                                        <p:strVal val="visible"/>
                                      </p:to>
                                    </p:set>
                                    <p:anim from="(-#ppt_w/2)" to="(#ppt_x)" calcmode="lin" valueType="num">
                                      <p:cBhvr>
                                        <p:cTn id="31" dur="600" fill="hold">
                                          <p:stCondLst>
                                            <p:cond delay="0"/>
                                          </p:stCondLst>
                                        </p:cTn>
                                        <p:tgtEl>
                                          <p:spTgt spid="30721">
                                            <p:txEl>
                                              <p:pRg st="2" end="2"/>
                                            </p:txEl>
                                          </p:spTgt>
                                        </p:tgtEl>
                                        <p:attrNameLst>
                                          <p:attrName>ppt_x</p:attrName>
                                        </p:attrNameLst>
                                      </p:cBhvr>
                                    </p:anim>
                                    <p:anim from="0" to="-1.0" calcmode="lin" valueType="num">
                                      <p:cBhvr>
                                        <p:cTn id="32" dur="200" decel="50000" autoRev="1" fill="hold">
                                          <p:stCondLst>
                                            <p:cond delay="600"/>
                                          </p:stCondLst>
                                        </p:cTn>
                                        <p:tgtEl>
                                          <p:spTgt spid="30721">
                                            <p:txEl>
                                              <p:pRg st="2" end="2"/>
                                            </p:txEl>
                                          </p:spTgt>
                                        </p:tgtEl>
                                        <p:attrNameLst>
                                          <p:attrName>xshear</p:attrName>
                                        </p:attrNameLst>
                                      </p:cBhvr>
                                    </p:anim>
                                    <p:animScale>
                                      <p:cBhvr>
                                        <p:cTn id="33" dur="200" decel="100000" autoRev="1" fill="hold">
                                          <p:stCondLst>
                                            <p:cond delay="600"/>
                                          </p:stCondLst>
                                        </p:cTn>
                                        <p:tgtEl>
                                          <p:spTgt spid="30721">
                                            <p:txEl>
                                              <p:pRg st="2" end="2"/>
                                            </p:txEl>
                                          </p:spTgt>
                                        </p:tgtEl>
                                      </p:cBhvr>
                                      <p:from x="100000" y="100000"/>
                                      <p:to x="80000" y="100000"/>
                                    </p:animScale>
                                    <p:anim by="(#ppt_h/3+#ppt_w*0.1)" calcmode="lin" valueType="num">
                                      <p:cBhvr additive="sum">
                                        <p:cTn id="34" dur="200" decel="100000" autoRev="1" fill="hold">
                                          <p:stCondLst>
                                            <p:cond delay="600"/>
                                          </p:stCondLst>
                                        </p:cTn>
                                        <p:tgtEl>
                                          <p:spTgt spid="30721">
                                            <p:txEl>
                                              <p:pRg st="2" end="2"/>
                                            </p:txEl>
                                          </p:spTgt>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nodeType="clickEffect">
                                  <p:stCondLst>
                                    <p:cond delay="0"/>
                                  </p:stCondLst>
                                  <p:childTnLst>
                                    <p:set>
                                      <p:cBhvr>
                                        <p:cTn id="38" dur="1" fill="hold">
                                          <p:stCondLst>
                                            <p:cond delay="0"/>
                                          </p:stCondLst>
                                        </p:cTn>
                                        <p:tgtEl>
                                          <p:spTgt spid="30721">
                                            <p:txEl>
                                              <p:pRg st="3" end="3"/>
                                            </p:txEl>
                                          </p:spTgt>
                                        </p:tgtEl>
                                        <p:attrNameLst>
                                          <p:attrName>style.visibility</p:attrName>
                                        </p:attrNameLst>
                                      </p:cBhvr>
                                      <p:to>
                                        <p:strVal val="visible"/>
                                      </p:to>
                                    </p:set>
                                    <p:anim from="(-#ppt_w/2)" to="(#ppt_x)" calcmode="lin" valueType="num">
                                      <p:cBhvr>
                                        <p:cTn id="39" dur="600" fill="hold">
                                          <p:stCondLst>
                                            <p:cond delay="0"/>
                                          </p:stCondLst>
                                        </p:cTn>
                                        <p:tgtEl>
                                          <p:spTgt spid="30721">
                                            <p:txEl>
                                              <p:pRg st="3" end="3"/>
                                            </p:txEl>
                                          </p:spTgt>
                                        </p:tgtEl>
                                        <p:attrNameLst>
                                          <p:attrName>ppt_x</p:attrName>
                                        </p:attrNameLst>
                                      </p:cBhvr>
                                    </p:anim>
                                    <p:anim from="0" to="-1.0" calcmode="lin" valueType="num">
                                      <p:cBhvr>
                                        <p:cTn id="40" dur="200" decel="50000" autoRev="1" fill="hold">
                                          <p:stCondLst>
                                            <p:cond delay="600"/>
                                          </p:stCondLst>
                                        </p:cTn>
                                        <p:tgtEl>
                                          <p:spTgt spid="30721">
                                            <p:txEl>
                                              <p:pRg st="3" end="3"/>
                                            </p:txEl>
                                          </p:spTgt>
                                        </p:tgtEl>
                                        <p:attrNameLst>
                                          <p:attrName>xshear</p:attrName>
                                        </p:attrNameLst>
                                      </p:cBhvr>
                                    </p:anim>
                                    <p:animScale>
                                      <p:cBhvr>
                                        <p:cTn id="41" dur="200" decel="100000" autoRev="1" fill="hold">
                                          <p:stCondLst>
                                            <p:cond delay="600"/>
                                          </p:stCondLst>
                                        </p:cTn>
                                        <p:tgtEl>
                                          <p:spTgt spid="30721">
                                            <p:txEl>
                                              <p:pRg st="3" end="3"/>
                                            </p:txEl>
                                          </p:spTgt>
                                        </p:tgtEl>
                                      </p:cBhvr>
                                      <p:from x="100000" y="100000"/>
                                      <p:to x="80000" y="100000"/>
                                    </p:animScale>
                                    <p:anim by="(#ppt_h/3+#ppt_w*0.1)" calcmode="lin" valueType="num">
                                      <p:cBhvr additive="sum">
                                        <p:cTn id="42" dur="200" decel="100000" autoRev="1" fill="hold">
                                          <p:stCondLst>
                                            <p:cond delay="600"/>
                                          </p:stCondLst>
                                        </p:cTn>
                                        <p:tgtEl>
                                          <p:spTgt spid="30721">
                                            <p:txEl>
                                              <p:pRg st="3" end="3"/>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10200" y="0"/>
            <a:ext cx="3733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13: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152400" y="152400"/>
            <a:ext cx="45720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800080"/>
                </a:solidFill>
                <a:latin typeface="Poor Richard" charset="0"/>
              </a:rPr>
              <a:t>A good Missionary will keep in mind that he is not a permanent fixture in the National Church. He may be the one who laid the foundation and even the one who labored to build thereon.</a:t>
            </a:r>
          </a:p>
        </p:txBody>
      </p:sp>
      <p:sp>
        <p:nvSpPr>
          <p:cNvPr id="5" name="Rectangle 4"/>
          <p:cNvSpPr>
            <a:spLocks noChangeArrowheads="1"/>
          </p:cNvSpPr>
          <p:nvPr/>
        </p:nvSpPr>
        <p:spPr bwMode="auto">
          <a:xfrm>
            <a:off x="4495800" y="3124200"/>
            <a:ext cx="4495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Yet it may happen, for various reasons, that he is not able to stay on the field until the Church has matured to the point that it can function without the help of a Missionary.</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plus(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10200" y="0"/>
            <a:ext cx="3733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13: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533400" y="1676400"/>
            <a:ext cx="43434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000" b="1" i="1">
                <a:solidFill>
                  <a:srgbClr val="990000"/>
                </a:solidFill>
                <a:latin typeface="Poor Richard" charset="0"/>
              </a:rPr>
              <a:t>“</a:t>
            </a:r>
            <a:r>
              <a:rPr lang="en-US" sz="3000" b="1" i="1">
                <a:solidFill>
                  <a:srgbClr val="990000"/>
                </a:solidFill>
                <a:latin typeface="Poor Richard" charset="0"/>
              </a:rPr>
              <a:t>According to the grace of God which is given unto me, as a wise masterbuilder, I have laid the foundation, and another buildeth thereon. But let every man take heed how he buildeth thereupon.</a:t>
            </a:r>
            <a:r>
              <a:rPr lang="ja-JP" altLang="en-US" sz="3000" b="1" i="1">
                <a:solidFill>
                  <a:srgbClr val="990000"/>
                </a:solidFill>
                <a:latin typeface="Poor Richard" charset="0"/>
              </a:rPr>
              <a:t>”</a:t>
            </a:r>
            <a:r>
              <a:rPr lang="en-US" sz="3000" b="1" i="1">
                <a:solidFill>
                  <a:srgbClr val="990000"/>
                </a:solidFill>
                <a:latin typeface="Poor Richard" charset="0"/>
              </a:rPr>
              <a:t> (1 Corinthians 3:10)</a:t>
            </a:r>
            <a:endParaRPr lang="en-US" sz="3000">
              <a:solidFill>
                <a:srgbClr val="990000"/>
              </a:solidFill>
              <a:latin typeface="Poor Richard" charset="0"/>
            </a:endParaRP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410200" y="0"/>
            <a:ext cx="3733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13: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a:t>
            </a:r>
            <a:endParaRPr lang="en-US" sz="1600" dirty="0">
              <a:solidFill>
                <a:srgbClr val="009900"/>
              </a:solidFill>
              <a:latin typeface="Bernard MT Condensed" pitchFamily="18" charset="0"/>
              <a:ea typeface="+mn-ea"/>
            </a:endParaRPr>
          </a:p>
        </p:txBody>
      </p:sp>
      <p:sp>
        <p:nvSpPr>
          <p:cNvPr id="5125" name="Rectangle 5"/>
          <p:cNvSpPr>
            <a:spLocks noChangeArrowheads="1"/>
          </p:cNvSpPr>
          <p:nvPr/>
        </p:nvSpPr>
        <p:spPr bwMode="auto">
          <a:xfrm>
            <a:off x="0" y="533400"/>
            <a:ext cx="9144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3333CC"/>
                </a:solidFill>
                <a:latin typeface="Poor Richard" charset="0"/>
                <a:ea typeface="Times New Roman" charset="0"/>
                <a:cs typeface="Arial" charset="0"/>
              </a:rPr>
              <a:t>The work of a land surveyor can be somewhat complicated at times depending on the circumstances involved. </a:t>
            </a:r>
          </a:p>
        </p:txBody>
      </p:sp>
      <p:sp>
        <p:nvSpPr>
          <p:cNvPr id="7" name="Rectangle 6"/>
          <p:cNvSpPr>
            <a:spLocks noChangeArrowheads="1"/>
          </p:cNvSpPr>
          <p:nvPr/>
        </p:nvSpPr>
        <p:spPr bwMode="auto">
          <a:xfrm>
            <a:off x="152400" y="4191000"/>
            <a:ext cx="8763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sz="3200" b="1">
                <a:solidFill>
                  <a:srgbClr val="009900"/>
                </a:solidFill>
                <a:latin typeface="Poor Richard" charset="0"/>
                <a:ea typeface="Times New Roman" charset="0"/>
                <a:cs typeface="Arial" charset="0"/>
              </a:rPr>
              <a:t>The quality of his finished work always depends upon the accuracy of his </a:t>
            </a:r>
            <a:r>
              <a:rPr lang="en-US" sz="3200" b="1" i="1" u="sng">
                <a:solidFill>
                  <a:srgbClr val="009900"/>
                </a:solidFill>
                <a:latin typeface="Poor Richard" charset="0"/>
                <a:ea typeface="Times New Roman" charset="0"/>
                <a:cs typeface="Arial" charset="0"/>
              </a:rPr>
              <a:t>original point of reference</a:t>
            </a:r>
            <a:r>
              <a:rPr lang="en-US" sz="3200" b="1">
                <a:solidFill>
                  <a:srgbClr val="009900"/>
                </a:solidFill>
                <a:latin typeface="Poor Richard" charset="0"/>
                <a:ea typeface="Times New Roman" charset="0"/>
                <a:cs typeface="Arial" charset="0"/>
              </a:rPr>
              <a:t> and how true he has maintained his work from that point. </a:t>
            </a:r>
          </a:p>
        </p:txBody>
      </p:sp>
      <p:pic>
        <p:nvPicPr>
          <p:cNvPr id="5126" name="Picture 6" descr="C:\Users\Candra Poitras\Pictures\surveyor1[1].jpg"/>
          <p:cNvPicPr>
            <a:picLocks noChangeAspect="1" noChangeArrowheads="1"/>
          </p:cNvPicPr>
          <p:nvPr/>
        </p:nvPicPr>
        <p:blipFill>
          <a:blip r:embed="rId2" cstate="screen">
            <a:grayscl/>
            <a:extLst>
              <a:ext uri="{28A0092B-C50C-407E-A947-70E740481C1C}">
                <a14:useLocalDpi xmlns:a14="http://schemas.microsoft.com/office/drawing/2010/main"/>
              </a:ext>
            </a:extLst>
          </a:blip>
          <a:srcRect/>
          <a:stretch>
            <a:fillRect/>
          </a:stretch>
        </p:blipFill>
        <p:spPr bwMode="auto">
          <a:xfrm>
            <a:off x="3124200" y="1676400"/>
            <a:ext cx="2286000" cy="257175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125"/>
                                        </p:tgtEl>
                                        <p:attrNameLst>
                                          <p:attrName>style.visibility</p:attrName>
                                        </p:attrNameLst>
                                      </p:cBhvr>
                                      <p:to>
                                        <p:strVal val="visible"/>
                                      </p:to>
                                    </p:set>
                                    <p:anim calcmode="lin" valueType="num">
                                      <p:cBhvr>
                                        <p:cTn id="7" dur="1000" fill="hold"/>
                                        <p:tgtEl>
                                          <p:spTgt spid="5125"/>
                                        </p:tgtEl>
                                        <p:attrNameLst>
                                          <p:attrName>ppt_x</p:attrName>
                                        </p:attrNameLst>
                                      </p:cBhvr>
                                      <p:tavLst>
                                        <p:tav tm="0">
                                          <p:val>
                                            <p:strVal val="#ppt_x-.2"/>
                                          </p:val>
                                        </p:tav>
                                        <p:tav tm="100000">
                                          <p:val>
                                            <p:strVal val="#ppt_x"/>
                                          </p:val>
                                        </p:tav>
                                      </p:tavLst>
                                    </p:anim>
                                    <p:anim calcmode="lin" valueType="num">
                                      <p:cBhvr>
                                        <p:cTn id="8" dur="1000" fill="hold"/>
                                        <p:tgtEl>
                                          <p:spTgt spid="512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12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5410200" y="0"/>
            <a:ext cx="3733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13: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a:t>
            </a:r>
            <a:endParaRPr lang="en-US" sz="1600" dirty="0">
              <a:solidFill>
                <a:srgbClr val="009900"/>
              </a:solidFill>
              <a:latin typeface="Bernard MT Condensed" pitchFamily="18" charset="0"/>
              <a:ea typeface="+mn-ea"/>
            </a:endParaRPr>
          </a:p>
        </p:txBody>
      </p:sp>
      <p:sp>
        <p:nvSpPr>
          <p:cNvPr id="7" name="Rectangle 6"/>
          <p:cNvSpPr>
            <a:spLocks noChangeArrowheads="1"/>
          </p:cNvSpPr>
          <p:nvPr/>
        </p:nvSpPr>
        <p:spPr bwMode="auto">
          <a:xfrm>
            <a:off x="4343400" y="685800"/>
            <a:ext cx="45720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The book of </a:t>
            </a:r>
            <a:r>
              <a:rPr lang="en-US" sz="2800" b="1" u="sng">
                <a:solidFill>
                  <a:srgbClr val="800080"/>
                </a:solidFill>
                <a:latin typeface="Poor Richard" charset="0"/>
              </a:rPr>
              <a:t>Acts</a:t>
            </a:r>
            <a:r>
              <a:rPr lang="en-US" sz="2800" b="1">
                <a:solidFill>
                  <a:srgbClr val="800080"/>
                </a:solidFill>
                <a:latin typeface="Poor Richard" charset="0"/>
              </a:rPr>
              <a:t> continues to be the </a:t>
            </a:r>
            <a:r>
              <a:rPr lang="en-US" sz="2800" b="1" i="1" u="sng">
                <a:solidFill>
                  <a:srgbClr val="800080"/>
                </a:solidFill>
                <a:latin typeface="Poor Richard" charset="0"/>
              </a:rPr>
              <a:t>original point of reference</a:t>
            </a:r>
            <a:r>
              <a:rPr lang="en-US" sz="2800" b="1">
                <a:solidFill>
                  <a:srgbClr val="800080"/>
                </a:solidFill>
                <a:latin typeface="Poor Richard" charset="0"/>
              </a:rPr>
              <a:t> for our study of World Missions. It is there that we find the birth, ministry and expansion of the New Testament Church.</a:t>
            </a:r>
          </a:p>
        </p:txBody>
      </p:sp>
      <p:sp>
        <p:nvSpPr>
          <p:cNvPr id="8" name="Rectangle 7"/>
          <p:cNvSpPr>
            <a:spLocks noChangeArrowheads="1"/>
          </p:cNvSpPr>
          <p:nvPr/>
        </p:nvSpPr>
        <p:spPr bwMode="auto">
          <a:xfrm>
            <a:off x="381000" y="4038600"/>
            <a:ext cx="83058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It is there that we find accurate references to the day-by-day activities and operation of the body of Christ in the earth. It is there, in Acts, that we find the needed blueprint for the work of the World Missions today. </a:t>
            </a:r>
          </a:p>
        </p:txBody>
      </p:sp>
      <p:pic>
        <p:nvPicPr>
          <p:cNvPr id="6149" name="Picture 5" descr="C:\Users\Candra Poitras\Pictures\31791-403x267-LandSurveyor[1].jpg"/>
          <p:cNvPicPr>
            <a:picLocks noChangeAspect="1" noChangeArrowheads="1"/>
          </p:cNvPicPr>
          <p:nvPr/>
        </p:nvPicPr>
        <p:blipFill>
          <a:blip r:embed="rId3" cstate="print"/>
          <a:srcRect/>
          <a:stretch>
            <a:fillRect/>
          </a:stretch>
        </p:blipFill>
        <p:spPr bwMode="auto">
          <a:xfrm>
            <a:off x="304800" y="762000"/>
            <a:ext cx="3838575" cy="2543175"/>
          </a:xfrm>
          <a:prstGeom prst="rect">
            <a:avLst/>
          </a:prstGeom>
          <a:ln>
            <a:noFill/>
          </a:ln>
          <a:effectLst>
            <a:softEdge rad="112500"/>
          </a:effectLst>
        </p:spPr>
      </p:pic>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6149"/>
                                        </p:tgtEl>
                                        <p:attrNameLst>
                                          <p:attrName>style.visibility</p:attrName>
                                        </p:attrNameLst>
                                      </p:cBhvr>
                                      <p:to>
                                        <p:strVal val="visible"/>
                                      </p:to>
                                    </p:set>
                                    <p:anim calcmode="lin" valueType="num">
                                      <p:cBhvr>
                                        <p:cTn id="7" dur="500" decel="50000" fill="hold">
                                          <p:stCondLst>
                                            <p:cond delay="0"/>
                                          </p:stCondLst>
                                        </p:cTn>
                                        <p:tgtEl>
                                          <p:spTgt spid="614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14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149"/>
                                        </p:tgtEl>
                                        <p:attrNameLst>
                                          <p:attrName>ppt_w</p:attrName>
                                        </p:attrNameLst>
                                      </p:cBhvr>
                                      <p:tavLst>
                                        <p:tav tm="0">
                                          <p:val>
                                            <p:strVal val="#ppt_w*.05"/>
                                          </p:val>
                                        </p:tav>
                                        <p:tav tm="100000">
                                          <p:val>
                                            <p:strVal val="#ppt_w"/>
                                          </p:val>
                                        </p:tav>
                                      </p:tavLst>
                                    </p:anim>
                                    <p:anim calcmode="lin" valueType="num">
                                      <p:cBhvr>
                                        <p:cTn id="10" dur="1000" fill="hold"/>
                                        <p:tgtEl>
                                          <p:spTgt spid="614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14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14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14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149"/>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7"/>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34" dur="1000" fill="hold"/>
                                        <p:tgtEl>
                                          <p:spTgt spid="8"/>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10200" y="0"/>
            <a:ext cx="3733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13: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1905000" y="838200"/>
            <a:ext cx="51054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The words of the Apostle Paul to the Church that he founded at Corinth, reflect the duty and heart-felt responsibility of every pioneer Missionary. </a:t>
            </a:r>
          </a:p>
        </p:txBody>
      </p:sp>
      <p:sp>
        <p:nvSpPr>
          <p:cNvPr id="5" name="Rectangle 4"/>
          <p:cNvSpPr>
            <a:spLocks noChangeArrowheads="1"/>
          </p:cNvSpPr>
          <p:nvPr/>
        </p:nvSpPr>
        <p:spPr bwMode="auto">
          <a:xfrm>
            <a:off x="685800" y="3733800"/>
            <a:ext cx="76200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61B00"/>
                </a:solidFill>
                <a:latin typeface="Poor Richard" charset="0"/>
              </a:rPr>
              <a:t>This duty is to lay the foundation of the New Testament Church in a foreign land, among people who speak a different language, follow different practices and have different beliefs than those of his own. </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45">
                                          <p:stCondLst>
                                            <p:cond delay="0"/>
                                          </p:stCondLst>
                                        </p:cTn>
                                        <p:tgtEl>
                                          <p:spTgt spid="4"/>
                                        </p:tgtEl>
                                      </p:cBhvr>
                                    </p:animEffect>
                                    <p:anim calcmode="lin" valueType="num">
                                      <p:cBhvr>
                                        <p:cTn id="8" dur="456"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4"/>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4"/>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4"/>
                                        </p:tgtEl>
                                        <p:attrNameLst>
                                          <p:attrName>ppt_y</p:attrName>
                                        </p:attrNameLst>
                                      </p:cBhvr>
                                      <p:tavLst>
                                        <p:tav tm="0" fmla="#ppt_y-sin(pi*$)/81">
                                          <p:val>
                                            <p:fltVal val="0"/>
                                          </p:val>
                                        </p:tav>
                                        <p:tav tm="100000">
                                          <p:val>
                                            <p:fltVal val="1"/>
                                          </p:val>
                                        </p:tav>
                                      </p:tavLst>
                                    </p:anim>
                                    <p:animScale>
                                      <p:cBhvr>
                                        <p:cTn id="13" dur="7">
                                          <p:stCondLst>
                                            <p:cond delay="162"/>
                                          </p:stCondLst>
                                        </p:cTn>
                                        <p:tgtEl>
                                          <p:spTgt spid="4"/>
                                        </p:tgtEl>
                                      </p:cBhvr>
                                      <p:to x="100000" y="60000"/>
                                    </p:animScale>
                                    <p:animScale>
                                      <p:cBhvr>
                                        <p:cTn id="14" dur="41" decel="50000">
                                          <p:stCondLst>
                                            <p:cond delay="169"/>
                                          </p:stCondLst>
                                        </p:cTn>
                                        <p:tgtEl>
                                          <p:spTgt spid="4"/>
                                        </p:tgtEl>
                                      </p:cBhvr>
                                      <p:to x="100000" y="100000"/>
                                    </p:animScale>
                                    <p:animScale>
                                      <p:cBhvr>
                                        <p:cTn id="15" dur="7">
                                          <p:stCondLst>
                                            <p:cond delay="328"/>
                                          </p:stCondLst>
                                        </p:cTn>
                                        <p:tgtEl>
                                          <p:spTgt spid="4"/>
                                        </p:tgtEl>
                                      </p:cBhvr>
                                      <p:to x="100000" y="80000"/>
                                    </p:animScale>
                                    <p:animScale>
                                      <p:cBhvr>
                                        <p:cTn id="16" dur="41" decel="50000">
                                          <p:stCondLst>
                                            <p:cond delay="335"/>
                                          </p:stCondLst>
                                        </p:cTn>
                                        <p:tgtEl>
                                          <p:spTgt spid="4"/>
                                        </p:tgtEl>
                                      </p:cBhvr>
                                      <p:to x="100000" y="100000"/>
                                    </p:animScale>
                                    <p:animScale>
                                      <p:cBhvr>
                                        <p:cTn id="17" dur="7">
                                          <p:stCondLst>
                                            <p:cond delay="410"/>
                                          </p:stCondLst>
                                        </p:cTn>
                                        <p:tgtEl>
                                          <p:spTgt spid="4"/>
                                        </p:tgtEl>
                                      </p:cBhvr>
                                      <p:to x="100000" y="90000"/>
                                    </p:animScale>
                                    <p:animScale>
                                      <p:cBhvr>
                                        <p:cTn id="18" dur="41" decel="50000">
                                          <p:stCondLst>
                                            <p:cond delay="417"/>
                                          </p:stCondLst>
                                        </p:cTn>
                                        <p:tgtEl>
                                          <p:spTgt spid="4"/>
                                        </p:tgtEl>
                                      </p:cBhvr>
                                      <p:to x="100000" y="100000"/>
                                    </p:animScale>
                                    <p:animScale>
                                      <p:cBhvr>
                                        <p:cTn id="19" dur="7">
                                          <p:stCondLst>
                                            <p:cond delay="452"/>
                                          </p:stCondLst>
                                        </p:cTn>
                                        <p:tgtEl>
                                          <p:spTgt spid="4"/>
                                        </p:tgtEl>
                                      </p:cBhvr>
                                      <p:to x="100000" y="95000"/>
                                    </p:animScale>
                                    <p:animScale>
                                      <p:cBhvr>
                                        <p:cTn id="20" dur="41" decel="50000">
                                          <p:stCondLst>
                                            <p:cond delay="458"/>
                                          </p:stCondLst>
                                        </p:cTn>
                                        <p:tgtEl>
                                          <p:spTgt spid="4"/>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145">
                                          <p:stCondLst>
                                            <p:cond delay="0"/>
                                          </p:stCondLst>
                                        </p:cTn>
                                        <p:tgtEl>
                                          <p:spTgt spid="5"/>
                                        </p:tgtEl>
                                      </p:cBhvr>
                                    </p:animEffect>
                                    <p:anim calcmode="lin" valueType="num">
                                      <p:cBhvr>
                                        <p:cTn id="26" dur="456"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166"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166" tmFilter="0, 0; 0.125,0.2665; 0.25,0.4; 0.375,0.465; 0.5,0.5;  0.625,0.535; 0.75,0.6; 0.875,0.7335; 1,1">
                                          <p:stCondLst>
                                            <p:cond delay="166"/>
                                          </p:stCondLst>
                                        </p:cTn>
                                        <p:tgtEl>
                                          <p:spTgt spid="5"/>
                                        </p:tgtEl>
                                        <p:attrNameLst>
                                          <p:attrName>ppt_y</p:attrName>
                                        </p:attrNameLst>
                                      </p:cBhvr>
                                      <p:tavLst>
                                        <p:tav tm="0" fmla="#ppt_y-sin(pi*$)/9">
                                          <p:val>
                                            <p:fltVal val="0"/>
                                          </p:val>
                                        </p:tav>
                                        <p:tav tm="100000">
                                          <p:val>
                                            <p:fltVal val="1"/>
                                          </p:val>
                                        </p:tav>
                                      </p:tavLst>
                                    </p:anim>
                                    <p:anim calcmode="lin" valueType="num">
                                      <p:cBhvr>
                                        <p:cTn id="29" dur="83" tmFilter="0, 0; 0.125,0.2665; 0.25,0.4; 0.375,0.465; 0.5,0.5;  0.625,0.535; 0.75,0.6; 0.875,0.7335; 1,1">
                                          <p:stCondLst>
                                            <p:cond delay="331"/>
                                          </p:stCondLst>
                                        </p:cTn>
                                        <p:tgtEl>
                                          <p:spTgt spid="5"/>
                                        </p:tgtEl>
                                        <p:attrNameLst>
                                          <p:attrName>ppt_y</p:attrName>
                                        </p:attrNameLst>
                                      </p:cBhvr>
                                      <p:tavLst>
                                        <p:tav tm="0" fmla="#ppt_y-sin(pi*$)/27">
                                          <p:val>
                                            <p:fltVal val="0"/>
                                          </p:val>
                                        </p:tav>
                                        <p:tav tm="100000">
                                          <p:val>
                                            <p:fltVal val="1"/>
                                          </p:val>
                                        </p:tav>
                                      </p:tavLst>
                                    </p:anim>
                                    <p:anim calcmode="lin" valueType="num">
                                      <p:cBhvr>
                                        <p:cTn id="30" dur="41" tmFilter="0, 0; 0.125,0.2665; 0.25,0.4; 0.375,0.465; 0.5,0.5;  0.625,0.535; 0.75,0.6; 0.875,0.7335; 1,1">
                                          <p:stCondLst>
                                            <p:cond delay="414"/>
                                          </p:stCondLst>
                                        </p:cTn>
                                        <p:tgtEl>
                                          <p:spTgt spid="5"/>
                                        </p:tgtEl>
                                        <p:attrNameLst>
                                          <p:attrName>ppt_y</p:attrName>
                                        </p:attrNameLst>
                                      </p:cBhvr>
                                      <p:tavLst>
                                        <p:tav tm="0" fmla="#ppt_y-sin(pi*$)/81">
                                          <p:val>
                                            <p:fltVal val="0"/>
                                          </p:val>
                                        </p:tav>
                                        <p:tav tm="100000">
                                          <p:val>
                                            <p:fltVal val="1"/>
                                          </p:val>
                                        </p:tav>
                                      </p:tavLst>
                                    </p:anim>
                                    <p:animScale>
                                      <p:cBhvr>
                                        <p:cTn id="31" dur="7">
                                          <p:stCondLst>
                                            <p:cond delay="162"/>
                                          </p:stCondLst>
                                        </p:cTn>
                                        <p:tgtEl>
                                          <p:spTgt spid="5"/>
                                        </p:tgtEl>
                                      </p:cBhvr>
                                      <p:to x="100000" y="60000"/>
                                    </p:animScale>
                                    <p:animScale>
                                      <p:cBhvr>
                                        <p:cTn id="32" dur="41" decel="50000">
                                          <p:stCondLst>
                                            <p:cond delay="169"/>
                                          </p:stCondLst>
                                        </p:cTn>
                                        <p:tgtEl>
                                          <p:spTgt spid="5"/>
                                        </p:tgtEl>
                                      </p:cBhvr>
                                      <p:to x="100000" y="100000"/>
                                    </p:animScale>
                                    <p:animScale>
                                      <p:cBhvr>
                                        <p:cTn id="33" dur="7">
                                          <p:stCondLst>
                                            <p:cond delay="328"/>
                                          </p:stCondLst>
                                        </p:cTn>
                                        <p:tgtEl>
                                          <p:spTgt spid="5"/>
                                        </p:tgtEl>
                                      </p:cBhvr>
                                      <p:to x="100000" y="80000"/>
                                    </p:animScale>
                                    <p:animScale>
                                      <p:cBhvr>
                                        <p:cTn id="34" dur="41" decel="50000">
                                          <p:stCondLst>
                                            <p:cond delay="335"/>
                                          </p:stCondLst>
                                        </p:cTn>
                                        <p:tgtEl>
                                          <p:spTgt spid="5"/>
                                        </p:tgtEl>
                                      </p:cBhvr>
                                      <p:to x="100000" y="100000"/>
                                    </p:animScale>
                                    <p:animScale>
                                      <p:cBhvr>
                                        <p:cTn id="35" dur="7">
                                          <p:stCondLst>
                                            <p:cond delay="410"/>
                                          </p:stCondLst>
                                        </p:cTn>
                                        <p:tgtEl>
                                          <p:spTgt spid="5"/>
                                        </p:tgtEl>
                                      </p:cBhvr>
                                      <p:to x="100000" y="90000"/>
                                    </p:animScale>
                                    <p:animScale>
                                      <p:cBhvr>
                                        <p:cTn id="36" dur="41" decel="50000">
                                          <p:stCondLst>
                                            <p:cond delay="417"/>
                                          </p:stCondLst>
                                        </p:cTn>
                                        <p:tgtEl>
                                          <p:spTgt spid="5"/>
                                        </p:tgtEl>
                                      </p:cBhvr>
                                      <p:to x="100000" y="100000"/>
                                    </p:animScale>
                                    <p:animScale>
                                      <p:cBhvr>
                                        <p:cTn id="37" dur="7">
                                          <p:stCondLst>
                                            <p:cond delay="452"/>
                                          </p:stCondLst>
                                        </p:cTn>
                                        <p:tgtEl>
                                          <p:spTgt spid="5"/>
                                        </p:tgtEl>
                                      </p:cBhvr>
                                      <p:to x="100000" y="95000"/>
                                    </p:animScale>
                                    <p:animScale>
                                      <p:cBhvr>
                                        <p:cTn id="38" dur="41" decel="50000">
                                          <p:stCondLst>
                                            <p:cond delay="458"/>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10200" y="0"/>
            <a:ext cx="3733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13: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152400" y="533400"/>
            <a:ext cx="8839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000" b="1">
                <a:solidFill>
                  <a:srgbClr val="800080"/>
                </a:solidFill>
                <a:latin typeface="Poor Richard" charset="0"/>
              </a:rPr>
              <a:t>1. </a:t>
            </a:r>
            <a:r>
              <a:rPr lang="en-US" sz="4000" b="1" u="sng">
                <a:solidFill>
                  <a:srgbClr val="800080"/>
                </a:solidFill>
                <a:latin typeface="Poor Richard" charset="0"/>
              </a:rPr>
              <a:t>The right place and the correct way to start</a:t>
            </a:r>
            <a:r>
              <a:rPr lang="en-US" sz="4000" b="1">
                <a:solidFill>
                  <a:srgbClr val="800080"/>
                </a:solidFill>
                <a:latin typeface="Poor Richard" charset="0"/>
              </a:rPr>
              <a:t>.</a:t>
            </a:r>
          </a:p>
        </p:txBody>
      </p:sp>
      <p:sp>
        <p:nvSpPr>
          <p:cNvPr id="6" name="Rectangle 5"/>
          <p:cNvSpPr>
            <a:spLocks noChangeArrowheads="1"/>
          </p:cNvSpPr>
          <p:nvPr/>
        </p:nvSpPr>
        <p:spPr bwMode="auto">
          <a:xfrm>
            <a:off x="685800" y="1219200"/>
            <a:ext cx="6553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After being sent out from Antioch on their first missionary journey, Barnabas and Saul, we are told in Acts 13:5, arrived at Salamis and there they </a:t>
            </a:r>
            <a:r>
              <a:rPr lang="ja-JP" altLang="en-US" sz="2800" b="1" i="1">
                <a:solidFill>
                  <a:srgbClr val="3333CC"/>
                </a:solidFill>
                <a:latin typeface="Poor Richard" charset="0"/>
              </a:rPr>
              <a:t>“</a:t>
            </a:r>
            <a:r>
              <a:rPr lang="en-US" sz="2800" b="1" i="1">
                <a:solidFill>
                  <a:srgbClr val="3333CC"/>
                </a:solidFill>
                <a:latin typeface="Poor Richard" charset="0"/>
              </a:rPr>
              <a:t>preached the Word of God</a:t>
            </a:r>
            <a:r>
              <a:rPr lang="ja-JP" altLang="en-US" sz="2800" b="1" i="1">
                <a:solidFill>
                  <a:srgbClr val="3333CC"/>
                </a:solidFill>
                <a:latin typeface="Poor Richard" charset="0"/>
              </a:rPr>
              <a:t>”</a:t>
            </a:r>
            <a:r>
              <a:rPr lang="en-US" sz="2800" b="1">
                <a:solidFill>
                  <a:srgbClr val="3333CC"/>
                </a:solidFill>
                <a:latin typeface="Poor Richard" charset="0"/>
              </a:rPr>
              <a:t> to the people.</a:t>
            </a:r>
          </a:p>
        </p:txBody>
      </p:sp>
      <p:sp>
        <p:nvSpPr>
          <p:cNvPr id="7" name="Rectangle 6"/>
          <p:cNvSpPr>
            <a:spLocks noChangeArrowheads="1"/>
          </p:cNvSpPr>
          <p:nvPr/>
        </p:nvSpPr>
        <p:spPr bwMode="auto">
          <a:xfrm>
            <a:off x="1524000" y="3352800"/>
            <a:ext cx="7391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990000"/>
                </a:solidFill>
                <a:latin typeface="Poor Richard" charset="0"/>
              </a:rPr>
              <a:t>Again, following the preaching of the Word, a miracle, the healing of a lame man. This is in perfect harmony with the Great Commission as is recorded in Mark 16:15-20. Jesus said that signs would follow those that believed and preached the gospel.</a:t>
            </a: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800" decel="100000"/>
                                        <p:tgtEl>
                                          <p:spTgt spid="6"/>
                                        </p:tgtEl>
                                      </p:cBhvr>
                                    </p:animEffect>
                                    <p:anim calcmode="lin" valueType="num">
                                      <p:cBhvr>
                                        <p:cTn id="18" dur="800" decel="100000" fill="hold"/>
                                        <p:tgtEl>
                                          <p:spTgt spid="6"/>
                                        </p:tgtEl>
                                        <p:attrNameLst>
                                          <p:attrName>style.rotation</p:attrName>
                                        </p:attrNameLst>
                                      </p:cBhvr>
                                      <p:tavLst>
                                        <p:tav tm="0">
                                          <p:val>
                                            <p:fltVal val="-90"/>
                                          </p:val>
                                        </p:tav>
                                        <p:tav tm="100000">
                                          <p:val>
                                            <p:fltVal val="0"/>
                                          </p:val>
                                        </p:tav>
                                      </p:tavLst>
                                    </p:anim>
                                    <p:anim calcmode="lin" valueType="num">
                                      <p:cBhvr>
                                        <p:cTn id="19" dur="800" decel="100000" fill="hold"/>
                                        <p:tgtEl>
                                          <p:spTgt spid="6"/>
                                        </p:tgtEl>
                                        <p:attrNameLst>
                                          <p:attrName>ppt_x</p:attrName>
                                        </p:attrNameLst>
                                      </p:cBhvr>
                                      <p:tavLst>
                                        <p:tav tm="0">
                                          <p:val>
                                            <p:strVal val="#ppt_x+0.4"/>
                                          </p:val>
                                        </p:tav>
                                        <p:tav tm="100000">
                                          <p:val>
                                            <p:strVal val="#ppt_x-0.05"/>
                                          </p:val>
                                        </p:tav>
                                      </p:tavLst>
                                    </p:anim>
                                    <p:anim calcmode="lin" valueType="num">
                                      <p:cBhvr>
                                        <p:cTn id="20" dur="800" decel="100000" fill="hold"/>
                                        <p:tgtEl>
                                          <p:spTgt spid="6"/>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800" decel="100000"/>
                                        <p:tgtEl>
                                          <p:spTgt spid="7"/>
                                        </p:tgtEl>
                                      </p:cBhvr>
                                    </p:animEffect>
                                    <p:anim calcmode="lin" valueType="num">
                                      <p:cBhvr>
                                        <p:cTn id="28" dur="800" decel="100000" fill="hold"/>
                                        <p:tgtEl>
                                          <p:spTgt spid="7"/>
                                        </p:tgtEl>
                                        <p:attrNameLst>
                                          <p:attrName>style.rotation</p:attrName>
                                        </p:attrNameLst>
                                      </p:cBhvr>
                                      <p:tavLst>
                                        <p:tav tm="0">
                                          <p:val>
                                            <p:fltVal val="-90"/>
                                          </p:val>
                                        </p:tav>
                                        <p:tav tm="100000">
                                          <p:val>
                                            <p:fltVal val="0"/>
                                          </p:val>
                                        </p:tav>
                                      </p:tavLst>
                                    </p:anim>
                                    <p:anim calcmode="lin" valueType="num">
                                      <p:cBhvr>
                                        <p:cTn id="29" dur="800" decel="100000" fill="hold"/>
                                        <p:tgtEl>
                                          <p:spTgt spid="7"/>
                                        </p:tgtEl>
                                        <p:attrNameLst>
                                          <p:attrName>ppt_x</p:attrName>
                                        </p:attrNameLst>
                                      </p:cBhvr>
                                      <p:tavLst>
                                        <p:tav tm="0">
                                          <p:val>
                                            <p:strVal val="#ppt_x+0.4"/>
                                          </p:val>
                                        </p:tav>
                                        <p:tav tm="100000">
                                          <p:val>
                                            <p:strVal val="#ppt_x-0.05"/>
                                          </p:val>
                                        </p:tav>
                                      </p:tavLst>
                                    </p:anim>
                                    <p:anim calcmode="lin" valueType="num">
                                      <p:cBhvr>
                                        <p:cTn id="30" dur="800" decel="100000" fill="hold"/>
                                        <p:tgtEl>
                                          <p:spTgt spid="7"/>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410200" y="0"/>
            <a:ext cx="3733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13: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a:t>
            </a:r>
            <a:endParaRPr lang="en-US" sz="1600" dirty="0">
              <a:solidFill>
                <a:srgbClr val="009900"/>
              </a:solidFill>
              <a:latin typeface="Bernard MT Condensed" pitchFamily="18" charset="0"/>
              <a:ea typeface="+mn-ea"/>
            </a:endParaRPr>
          </a:p>
        </p:txBody>
      </p:sp>
      <p:sp>
        <p:nvSpPr>
          <p:cNvPr id="36865" name="Rectangle 1"/>
          <p:cNvSpPr>
            <a:spLocks noChangeArrowheads="1"/>
          </p:cNvSpPr>
          <p:nvPr/>
        </p:nvSpPr>
        <p:spPr bwMode="auto">
          <a:xfrm>
            <a:off x="152400" y="685800"/>
            <a:ext cx="7162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009900"/>
                </a:solidFill>
                <a:latin typeface="Poor Richard" charset="0"/>
                <a:ea typeface="Times New Roman" charset="0"/>
                <a:cs typeface="Arial" charset="0"/>
              </a:rPr>
              <a:t>It is therefore important to understand that from the beginning of his arrival on foreign soil, the Missionary is first of all a preacher of the gospel. </a:t>
            </a:r>
          </a:p>
        </p:txBody>
      </p:sp>
      <p:sp>
        <p:nvSpPr>
          <p:cNvPr id="36866" name="Rectangle 2"/>
          <p:cNvSpPr>
            <a:spLocks noChangeArrowheads="1"/>
          </p:cNvSpPr>
          <p:nvPr/>
        </p:nvSpPr>
        <p:spPr bwMode="auto">
          <a:xfrm>
            <a:off x="2209800" y="3048000"/>
            <a:ext cx="67056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361B00"/>
                </a:solidFill>
                <a:latin typeface="Poor Richard" charset="0"/>
                <a:ea typeface="Times New Roman" charset="0"/>
                <a:cs typeface="Arial" charset="0"/>
              </a:rPr>
              <a:t>=&gt; </a:t>
            </a:r>
            <a:r>
              <a:rPr lang="en-US" sz="3200" b="1" i="1" u="sng">
                <a:solidFill>
                  <a:srgbClr val="361B00"/>
                </a:solidFill>
                <a:latin typeface="Poor Richard" charset="0"/>
                <a:ea typeface="Times New Roman" charset="0"/>
                <a:cs typeface="Arial" charset="0"/>
              </a:rPr>
              <a:t>Preacher of the Gospe</a:t>
            </a:r>
            <a:r>
              <a:rPr lang="en-US" sz="3200" b="1" u="sng">
                <a:solidFill>
                  <a:srgbClr val="361B00"/>
                </a:solidFill>
                <a:latin typeface="Poor Richard" charset="0"/>
                <a:ea typeface="Times New Roman" charset="0"/>
                <a:cs typeface="Arial" charset="0"/>
              </a:rPr>
              <a:t>l</a:t>
            </a:r>
            <a:r>
              <a:rPr lang="en-US" sz="3200" b="1">
                <a:solidFill>
                  <a:srgbClr val="361B00"/>
                </a:solidFill>
                <a:latin typeface="Poor Richard" charset="0"/>
                <a:ea typeface="Times New Roman" charset="0"/>
                <a:cs typeface="Arial" charset="0"/>
              </a:rPr>
              <a:t>.</a:t>
            </a:r>
          </a:p>
          <a:p>
            <a:pPr algn="ctr" eaLnBrk="0" hangingPunct="0"/>
            <a:r>
              <a:rPr lang="en-US" sz="3200" b="1">
                <a:solidFill>
                  <a:srgbClr val="361B00"/>
                </a:solidFill>
                <a:latin typeface="Poor Richard" charset="0"/>
                <a:ea typeface="Times New Roman" charset="0"/>
                <a:cs typeface="Arial" charset="0"/>
              </a:rPr>
              <a:t>The preaching of the death, burial and resurrection of Jesus Christ is indispensable. Acts 2:38 must be preached and taught as the only plan of salvation. </a:t>
            </a: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6865"/>
                                        </p:tgtEl>
                                        <p:attrNameLst>
                                          <p:attrName>style.visibility</p:attrName>
                                        </p:attrNameLst>
                                      </p:cBhvr>
                                      <p:to>
                                        <p:strVal val="visible"/>
                                      </p:to>
                                    </p:set>
                                    <p:animScale>
                                      <p:cBhvr>
                                        <p:cTn id="7" dur="1000" decel="50000" fill="hold">
                                          <p:stCondLst>
                                            <p:cond delay="0"/>
                                          </p:stCondLst>
                                        </p:cTn>
                                        <p:tgtEl>
                                          <p:spTgt spid="368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6865"/>
                                        </p:tgtEl>
                                        <p:attrNameLst>
                                          <p:attrName>ppt_x</p:attrName>
                                          <p:attrName>ppt_y</p:attrName>
                                        </p:attrNameLst>
                                      </p:cBhvr>
                                    </p:animMotion>
                                    <p:animEffect transition="in" filter="fade">
                                      <p:cBhvr>
                                        <p:cTn id="9" dur="1000"/>
                                        <p:tgtEl>
                                          <p:spTgt spid="3686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6866"/>
                                        </p:tgtEl>
                                        <p:attrNameLst>
                                          <p:attrName>style.visibility</p:attrName>
                                        </p:attrNameLst>
                                      </p:cBhvr>
                                      <p:to>
                                        <p:strVal val="visible"/>
                                      </p:to>
                                    </p:set>
                                    <p:animScale>
                                      <p:cBhvr>
                                        <p:cTn id="14" dur="1000" decel="50000" fill="hold">
                                          <p:stCondLst>
                                            <p:cond delay="0"/>
                                          </p:stCondLst>
                                        </p:cTn>
                                        <p:tgtEl>
                                          <p:spTgt spid="368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6866"/>
                                        </p:tgtEl>
                                        <p:attrNameLst>
                                          <p:attrName>ppt_x</p:attrName>
                                          <p:attrName>ppt_y</p:attrName>
                                        </p:attrNameLst>
                                      </p:cBhvr>
                                    </p:animMotion>
                                    <p:animEffect transition="in" filter="fade">
                                      <p:cBhvr>
                                        <p:cTn id="16" dur="1000"/>
                                        <p:tgtEl>
                                          <p:spTgt spid="368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5" grpId="0"/>
      <p:bldP spid="368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10200" y="0"/>
            <a:ext cx="3733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13: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a:t>
            </a:r>
            <a:endParaRPr lang="en-US" sz="1600" dirty="0">
              <a:solidFill>
                <a:srgbClr val="009900"/>
              </a:solidFill>
              <a:latin typeface="Bernard MT Condensed" pitchFamily="18" charset="0"/>
              <a:ea typeface="+mn-ea"/>
            </a:endParaRPr>
          </a:p>
        </p:txBody>
      </p:sp>
      <p:sp>
        <p:nvSpPr>
          <p:cNvPr id="55297" name="Rectangle 1"/>
          <p:cNvSpPr>
            <a:spLocks noChangeArrowheads="1"/>
          </p:cNvSpPr>
          <p:nvPr/>
        </p:nvSpPr>
        <p:spPr bwMode="auto">
          <a:xfrm>
            <a:off x="304800" y="457200"/>
            <a:ext cx="5181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4000" b="1">
                <a:solidFill>
                  <a:srgbClr val="361B00"/>
                </a:solidFill>
                <a:latin typeface="Poor Richard" charset="0"/>
                <a:ea typeface="Times New Roman" charset="0"/>
                <a:cs typeface="Arial" charset="0"/>
              </a:rPr>
              <a:t>Secondly, the Missionary is a church planter.</a:t>
            </a:r>
          </a:p>
        </p:txBody>
      </p:sp>
      <p:sp>
        <p:nvSpPr>
          <p:cNvPr id="55298" name="Rectangle 2"/>
          <p:cNvSpPr>
            <a:spLocks noChangeArrowheads="1"/>
          </p:cNvSpPr>
          <p:nvPr/>
        </p:nvSpPr>
        <p:spPr bwMode="auto">
          <a:xfrm>
            <a:off x="2286000" y="2438400"/>
            <a:ext cx="64770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800080"/>
                </a:solidFill>
                <a:latin typeface="Poor Richard" charset="0"/>
                <a:ea typeface="Times New Roman" charset="0"/>
                <a:cs typeface="Arial" charset="0"/>
              </a:rPr>
              <a:t>=&gt; </a:t>
            </a:r>
            <a:r>
              <a:rPr lang="en-US" sz="3200" b="1" i="1" u="sng">
                <a:solidFill>
                  <a:srgbClr val="800080"/>
                </a:solidFill>
                <a:latin typeface="Poor Richard" charset="0"/>
                <a:ea typeface="Times New Roman" charset="0"/>
                <a:cs typeface="Arial" charset="0"/>
              </a:rPr>
              <a:t>Church Planter</a:t>
            </a:r>
            <a:r>
              <a:rPr lang="en-US" sz="3200" b="1" i="1">
                <a:solidFill>
                  <a:srgbClr val="800080"/>
                </a:solidFill>
                <a:latin typeface="Poor Richard" charset="0"/>
                <a:ea typeface="Times New Roman" charset="0"/>
                <a:cs typeface="Arial" charset="0"/>
              </a:rPr>
              <a:t>.</a:t>
            </a:r>
            <a:endParaRPr lang="en-US" sz="3200" b="1">
              <a:solidFill>
                <a:srgbClr val="800080"/>
              </a:solidFill>
              <a:latin typeface="Poor Richard" charset="0"/>
              <a:ea typeface="Times New Roman" charset="0"/>
              <a:cs typeface="Arial" charset="0"/>
            </a:endParaRPr>
          </a:p>
          <a:p>
            <a:pPr algn="ctr" eaLnBrk="0" hangingPunct="0"/>
            <a:r>
              <a:rPr lang="en-US" sz="3200" b="1">
                <a:solidFill>
                  <a:srgbClr val="800080"/>
                </a:solidFill>
                <a:latin typeface="Poor Richard" charset="0"/>
                <a:ea typeface="Times New Roman" charset="0"/>
                <a:cs typeface="Arial" charset="0"/>
              </a:rPr>
              <a:t>In the Parable of the Sower, Jesus said the </a:t>
            </a:r>
            <a:r>
              <a:rPr lang="en-US" sz="3200" b="1" i="1" u="sng">
                <a:solidFill>
                  <a:srgbClr val="800080"/>
                </a:solidFill>
                <a:latin typeface="Poor Richard" charset="0"/>
                <a:ea typeface="Times New Roman" charset="0"/>
                <a:cs typeface="Arial" charset="0"/>
              </a:rPr>
              <a:t>seed is the Word of God</a:t>
            </a:r>
            <a:r>
              <a:rPr lang="en-US" sz="3200" b="1">
                <a:solidFill>
                  <a:srgbClr val="800080"/>
                </a:solidFill>
                <a:latin typeface="Poor Richard" charset="0"/>
                <a:ea typeface="Times New Roman" charset="0"/>
                <a:cs typeface="Arial" charset="0"/>
              </a:rPr>
              <a:t> (Luke 8:11) and in yet another parable He said the </a:t>
            </a:r>
            <a:r>
              <a:rPr lang="en-US" sz="3200" b="1" i="1" u="sng">
                <a:solidFill>
                  <a:srgbClr val="800080"/>
                </a:solidFill>
                <a:latin typeface="Poor Richard" charset="0"/>
                <a:ea typeface="Times New Roman" charset="0"/>
                <a:cs typeface="Arial" charset="0"/>
              </a:rPr>
              <a:t>field is the world</a:t>
            </a:r>
            <a:r>
              <a:rPr lang="en-US" sz="3200" b="1">
                <a:solidFill>
                  <a:srgbClr val="800080"/>
                </a:solidFill>
                <a:latin typeface="Poor Richard" charset="0"/>
                <a:ea typeface="Times New Roman" charset="0"/>
                <a:cs typeface="Arial" charset="0"/>
              </a:rPr>
              <a:t> (Matthew 13:38). Preaching the Word of God can aptly be compared to the plowing and planting of a field with the hope of a good harvest. </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5297"/>
                                        </p:tgtEl>
                                        <p:attrNameLst>
                                          <p:attrName>style.visibility</p:attrName>
                                        </p:attrNameLst>
                                      </p:cBhvr>
                                      <p:to>
                                        <p:strVal val="visible"/>
                                      </p:to>
                                    </p:set>
                                    <p:animEffect transition="in" filter="dissolve">
                                      <p:cBhvr>
                                        <p:cTn id="7" dur="500"/>
                                        <p:tgtEl>
                                          <p:spTgt spid="5529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5298"/>
                                        </p:tgtEl>
                                        <p:attrNameLst>
                                          <p:attrName>style.visibility</p:attrName>
                                        </p:attrNameLst>
                                      </p:cBhvr>
                                      <p:to>
                                        <p:strVal val="visible"/>
                                      </p:to>
                                    </p:set>
                                    <p:animEffect transition="in" filter="dissolve">
                                      <p:cBhvr>
                                        <p:cTn id="12" dur="500"/>
                                        <p:tgtEl>
                                          <p:spTgt spid="55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7" grpId="0"/>
      <p:bldP spid="5529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10200" y="0"/>
            <a:ext cx="3733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13: </a:t>
            </a:r>
            <a:r>
              <a:rPr lang="en-US" sz="1600" dirty="0">
                <a:solidFill>
                  <a:srgbClr val="009900"/>
                </a:solidFill>
                <a:latin typeface="Bernard MT Condensed" pitchFamily="18" charset="0"/>
                <a:ea typeface="+mn-ea"/>
              </a:rPr>
              <a:t>What is the </a:t>
            </a:r>
            <a:r>
              <a:rPr lang="en-US" sz="1600" dirty="0">
                <a:solidFill>
                  <a:srgbClr val="009900"/>
                </a:solidFill>
                <a:latin typeface="Bernard MT Condensed" pitchFamily="18" charset="0"/>
                <a:ea typeface="+mn-ea"/>
              </a:rPr>
              <a:t>Role of the Missionary?</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152400" y="533400"/>
            <a:ext cx="70104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990000"/>
                </a:solidFill>
                <a:latin typeface="Poor Richard" charset="0"/>
              </a:rPr>
              <a:t>Paul said, </a:t>
            </a:r>
            <a:r>
              <a:rPr lang="ja-JP" altLang="en-US" sz="2800" b="1" i="1">
                <a:solidFill>
                  <a:srgbClr val="990000"/>
                </a:solidFill>
                <a:latin typeface="Poor Richard" charset="0"/>
              </a:rPr>
              <a:t>“</a:t>
            </a:r>
            <a:r>
              <a:rPr lang="en-US" sz="2800" b="1" i="1">
                <a:solidFill>
                  <a:srgbClr val="990000"/>
                </a:solidFill>
                <a:latin typeface="Poor Richard" charset="0"/>
              </a:rPr>
              <a:t>I have planted, Apollos watered; but God gave the increase.</a:t>
            </a:r>
            <a:r>
              <a:rPr lang="ja-JP" altLang="en-US" sz="2800" b="1" i="1">
                <a:solidFill>
                  <a:srgbClr val="990000"/>
                </a:solidFill>
                <a:latin typeface="Poor Richard" charset="0"/>
              </a:rPr>
              <a:t>”</a:t>
            </a:r>
            <a:r>
              <a:rPr lang="en-US" sz="2800" b="1">
                <a:solidFill>
                  <a:srgbClr val="990000"/>
                </a:solidFill>
                <a:latin typeface="Poor Richard" charset="0"/>
              </a:rPr>
              <a:t> (1 Corinthians 3:6)  As we focus again on our </a:t>
            </a:r>
            <a:r>
              <a:rPr lang="en-US" sz="2800" b="1" i="1" u="sng">
                <a:solidFill>
                  <a:srgbClr val="990000"/>
                </a:solidFill>
                <a:latin typeface="Poor Richard" charset="0"/>
              </a:rPr>
              <a:t>original point of reference</a:t>
            </a:r>
            <a:r>
              <a:rPr lang="en-US" sz="2800" b="1">
                <a:solidFill>
                  <a:srgbClr val="990000"/>
                </a:solidFill>
                <a:latin typeface="Poor Richard" charset="0"/>
              </a:rPr>
              <a:t> (Acts), we see that as a result of Paul</a:t>
            </a:r>
            <a:r>
              <a:rPr lang="ja-JP" altLang="en-US" sz="2800" b="1">
                <a:solidFill>
                  <a:srgbClr val="990000"/>
                </a:solidFill>
                <a:latin typeface="Poor Richard" charset="0"/>
              </a:rPr>
              <a:t>’</a:t>
            </a:r>
            <a:r>
              <a:rPr lang="en-US" sz="2800" b="1">
                <a:solidFill>
                  <a:srgbClr val="990000"/>
                </a:solidFill>
                <a:latin typeface="Poor Richard" charset="0"/>
              </a:rPr>
              <a:t>s preaching, a group of believers with trained leaders capable of carrying on the work was formed into a local church. </a:t>
            </a:r>
          </a:p>
        </p:txBody>
      </p:sp>
      <p:sp>
        <p:nvSpPr>
          <p:cNvPr id="46081" name="Rectangle 1"/>
          <p:cNvSpPr>
            <a:spLocks noChangeArrowheads="1"/>
          </p:cNvSpPr>
          <p:nvPr/>
        </p:nvSpPr>
        <p:spPr bwMode="auto">
          <a:xfrm>
            <a:off x="2286000" y="3581400"/>
            <a:ext cx="67056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800080"/>
                </a:solidFill>
                <a:latin typeface="Poor Richard" charset="0"/>
                <a:ea typeface="Times New Roman" charset="0"/>
                <a:cs typeface="Arial" charset="0"/>
              </a:rPr>
              <a:t>As a church planter, the work of the Missionary includes:</a:t>
            </a:r>
          </a:p>
          <a:p>
            <a:pPr eaLnBrk="0" hangingPunct="0"/>
            <a:r>
              <a:rPr lang="en-US" sz="2800" b="1">
                <a:solidFill>
                  <a:srgbClr val="3333CC"/>
                </a:solidFill>
                <a:latin typeface="Poor Richard" charset="0"/>
                <a:ea typeface="Times New Roman" charset="0"/>
                <a:cs typeface="Arial" charset="0"/>
              </a:rPr>
              <a:t>(1)  Evangelizing the unconverted</a:t>
            </a:r>
            <a:endParaRPr lang="en-US" sz="2800" b="1">
              <a:solidFill>
                <a:srgbClr val="3333CC"/>
              </a:solidFill>
              <a:latin typeface="Poor Richard" charset="0"/>
            </a:endParaRPr>
          </a:p>
          <a:p>
            <a:pPr eaLnBrk="0" hangingPunct="0"/>
            <a:r>
              <a:rPr lang="en-US" sz="2800" b="1">
                <a:solidFill>
                  <a:srgbClr val="009900"/>
                </a:solidFill>
                <a:latin typeface="Poor Richard" charset="0"/>
                <a:cs typeface="Times New Roman" charset="0"/>
              </a:rPr>
              <a:t>(2) Teaching the converts and training national workers and leaders. </a:t>
            </a:r>
            <a:endParaRPr lang="en-US" sz="2800" b="1">
              <a:solidFill>
                <a:srgbClr val="009900"/>
              </a:solidFill>
              <a:latin typeface="Poor Richard" charset="0"/>
            </a:endParaRP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46081">
                                            <p:txEl>
                                              <p:pRg st="0" end="0"/>
                                            </p:txEl>
                                          </p:spTgt>
                                        </p:tgtEl>
                                        <p:attrNameLst>
                                          <p:attrName>style.visibility</p:attrName>
                                        </p:attrNameLst>
                                      </p:cBhvr>
                                      <p:to>
                                        <p:strVal val="visible"/>
                                      </p:to>
                                    </p:set>
                                    <p:anim calcmode="lin" valueType="num">
                                      <p:cBhvr>
                                        <p:cTn id="14" dur="1000" fill="hold"/>
                                        <p:tgtEl>
                                          <p:spTgt spid="46081">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46081">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46081">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46081">
                                            <p:txEl>
                                              <p:pRg st="1" end="1"/>
                                            </p:txEl>
                                          </p:spTgt>
                                        </p:tgtEl>
                                        <p:attrNameLst>
                                          <p:attrName>style.visibility</p:attrName>
                                        </p:attrNameLst>
                                      </p:cBhvr>
                                      <p:to>
                                        <p:strVal val="visible"/>
                                      </p:to>
                                    </p:set>
                                    <p:anim calcmode="lin" valueType="num">
                                      <p:cBhvr>
                                        <p:cTn id="21" dur="1000" fill="hold"/>
                                        <p:tgtEl>
                                          <p:spTgt spid="46081">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46081">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46081">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nodeType="clickEffect">
                                  <p:stCondLst>
                                    <p:cond delay="0"/>
                                  </p:stCondLst>
                                  <p:childTnLst>
                                    <p:set>
                                      <p:cBhvr>
                                        <p:cTn id="27" dur="1" fill="hold">
                                          <p:stCondLst>
                                            <p:cond delay="0"/>
                                          </p:stCondLst>
                                        </p:cTn>
                                        <p:tgtEl>
                                          <p:spTgt spid="46081">
                                            <p:txEl>
                                              <p:pRg st="2" end="2"/>
                                            </p:txEl>
                                          </p:spTgt>
                                        </p:tgtEl>
                                        <p:attrNameLst>
                                          <p:attrName>style.visibility</p:attrName>
                                        </p:attrNameLst>
                                      </p:cBhvr>
                                      <p:to>
                                        <p:strVal val="visible"/>
                                      </p:to>
                                    </p:set>
                                    <p:anim calcmode="lin" valueType="num">
                                      <p:cBhvr>
                                        <p:cTn id="28" dur="1000" fill="hold"/>
                                        <p:tgtEl>
                                          <p:spTgt spid="46081">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46081">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4608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totally_global_world</Template>
  <TotalTime>5150</TotalTime>
  <Words>1411</Words>
  <Application>Microsoft Macintosh PowerPoint</Application>
  <PresentationFormat>On-screen Show (4:3)</PresentationFormat>
  <Paragraphs>79</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12</cp:revision>
  <dcterms:created xsi:type="dcterms:W3CDTF">2011-06-30T04:35:47Z</dcterms:created>
  <dcterms:modified xsi:type="dcterms:W3CDTF">2018-02-19T20:08:12Z</dcterms:modified>
</cp:coreProperties>
</file>