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9" r:id="rId3"/>
    <p:sldId id="260" r:id="rId4"/>
    <p:sldId id="258" r:id="rId5"/>
    <p:sldId id="270" r:id="rId6"/>
    <p:sldId id="279" r:id="rId7"/>
    <p:sldId id="289" r:id="rId8"/>
    <p:sldId id="271" r:id="rId9"/>
    <p:sldId id="280" r:id="rId10"/>
    <p:sldId id="293" r:id="rId11"/>
    <p:sldId id="272" r:id="rId12"/>
    <p:sldId id="281" r:id="rId13"/>
    <p:sldId id="291" r:id="rId14"/>
    <p:sldId id="273" r:id="rId15"/>
    <p:sldId id="28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1B00"/>
    <a:srgbClr val="990000"/>
    <a:srgbClr val="3333CC"/>
    <a:srgbClr val="800080"/>
    <a:srgbClr val="0099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25" d="100"/>
          <a:sy n="25" d="100"/>
        </p:scale>
        <p:origin x="-38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0EF92E6-E94B-644C-8131-418BB7625D76}"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DA2ED0E-49F9-7942-8C76-12032B795B8C}" type="slidenum">
              <a:rPr lang="en-US"/>
              <a:pPr/>
              <a:t>‹#›</a:t>
            </a:fld>
            <a:endParaRPr lang="en-US"/>
          </a:p>
        </p:txBody>
      </p:sp>
    </p:spTree>
    <p:extLst>
      <p:ext uri="{BB962C8B-B14F-4D97-AF65-F5344CB8AC3E}">
        <p14:creationId xmlns:p14="http://schemas.microsoft.com/office/powerpoint/2010/main" val="26818294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11C3A8F2-0750-EF4E-808D-5872453B0B8F}" type="slidenum">
              <a:rPr lang="en-US"/>
              <a:pPr/>
              <a:t>‹#›</a:t>
            </a:fld>
            <a:endParaRPr lang="en-US"/>
          </a:p>
        </p:txBody>
      </p:sp>
    </p:spTree>
    <p:extLst>
      <p:ext uri="{BB962C8B-B14F-4D97-AF65-F5344CB8AC3E}">
        <p14:creationId xmlns:p14="http://schemas.microsoft.com/office/powerpoint/2010/main" val="1208969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AB1A7A1-6C43-5E4B-9358-B1F85A7E16A9}" type="slidenum">
              <a:rPr lang="en-US"/>
              <a:pPr/>
              <a:t>‹#›</a:t>
            </a:fld>
            <a:endParaRPr lang="en-US"/>
          </a:p>
        </p:txBody>
      </p:sp>
    </p:spTree>
    <p:extLst>
      <p:ext uri="{BB962C8B-B14F-4D97-AF65-F5344CB8AC3E}">
        <p14:creationId xmlns:p14="http://schemas.microsoft.com/office/powerpoint/2010/main" val="425795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BEEA572-B83E-4045-BAAB-59580E13E4FC}" type="slidenum">
              <a:rPr lang="en-US"/>
              <a:pPr/>
              <a:t>‹#›</a:t>
            </a:fld>
            <a:endParaRPr lang="en-US"/>
          </a:p>
        </p:txBody>
      </p:sp>
    </p:spTree>
    <p:extLst>
      <p:ext uri="{BB962C8B-B14F-4D97-AF65-F5344CB8AC3E}">
        <p14:creationId xmlns:p14="http://schemas.microsoft.com/office/powerpoint/2010/main" val="1814423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43C185B-BDEB-FB41-9410-6E7693D132F1}" type="slidenum">
              <a:rPr lang="en-US"/>
              <a:pPr/>
              <a:t>‹#›</a:t>
            </a:fld>
            <a:endParaRPr lang="en-US"/>
          </a:p>
        </p:txBody>
      </p:sp>
    </p:spTree>
    <p:extLst>
      <p:ext uri="{BB962C8B-B14F-4D97-AF65-F5344CB8AC3E}">
        <p14:creationId xmlns:p14="http://schemas.microsoft.com/office/powerpoint/2010/main" val="169153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2FC17BB-86D5-AD4C-B37A-899BEE22D1E4}" type="slidenum">
              <a:rPr lang="en-US"/>
              <a:pPr/>
              <a:t>‹#›</a:t>
            </a:fld>
            <a:endParaRPr lang="en-US"/>
          </a:p>
        </p:txBody>
      </p:sp>
    </p:spTree>
    <p:extLst>
      <p:ext uri="{BB962C8B-B14F-4D97-AF65-F5344CB8AC3E}">
        <p14:creationId xmlns:p14="http://schemas.microsoft.com/office/powerpoint/2010/main" val="3507065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E56010D-3AAC-7C45-B0D8-13AEB8AAD0CC}" type="slidenum">
              <a:rPr lang="en-US"/>
              <a:pPr/>
              <a:t>‹#›</a:t>
            </a:fld>
            <a:endParaRPr lang="en-US"/>
          </a:p>
        </p:txBody>
      </p:sp>
    </p:spTree>
    <p:extLst>
      <p:ext uri="{BB962C8B-B14F-4D97-AF65-F5344CB8AC3E}">
        <p14:creationId xmlns:p14="http://schemas.microsoft.com/office/powerpoint/2010/main" val="165508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C17BE19-8F06-8245-84FF-8F432AE2DEA3}" type="slidenum">
              <a:rPr lang="en-US"/>
              <a:pPr/>
              <a:t>‹#›</a:t>
            </a:fld>
            <a:endParaRPr lang="en-US"/>
          </a:p>
        </p:txBody>
      </p:sp>
    </p:spTree>
    <p:extLst>
      <p:ext uri="{BB962C8B-B14F-4D97-AF65-F5344CB8AC3E}">
        <p14:creationId xmlns:p14="http://schemas.microsoft.com/office/powerpoint/2010/main" val="1296253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8537D82-70EC-074F-9749-72DDD0747BB8}" type="slidenum">
              <a:rPr lang="en-US"/>
              <a:pPr/>
              <a:t>‹#›</a:t>
            </a:fld>
            <a:endParaRPr lang="en-US"/>
          </a:p>
        </p:txBody>
      </p:sp>
    </p:spTree>
    <p:extLst>
      <p:ext uri="{BB962C8B-B14F-4D97-AF65-F5344CB8AC3E}">
        <p14:creationId xmlns:p14="http://schemas.microsoft.com/office/powerpoint/2010/main" val="1973716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AF83597-3316-164E-978E-37761FE2C4D7}" type="slidenum">
              <a:rPr lang="en-US"/>
              <a:pPr/>
              <a:t>‹#›</a:t>
            </a:fld>
            <a:endParaRPr lang="en-US"/>
          </a:p>
        </p:txBody>
      </p:sp>
    </p:spTree>
    <p:extLst>
      <p:ext uri="{BB962C8B-B14F-4D97-AF65-F5344CB8AC3E}">
        <p14:creationId xmlns:p14="http://schemas.microsoft.com/office/powerpoint/2010/main" val="1519457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74547A3-EC7F-5449-B40E-09FA6904E776}" type="slidenum">
              <a:rPr lang="en-US"/>
              <a:pPr/>
              <a:t>‹#›</a:t>
            </a:fld>
            <a:endParaRPr lang="en-US"/>
          </a:p>
        </p:txBody>
      </p:sp>
    </p:spTree>
    <p:extLst>
      <p:ext uri="{BB962C8B-B14F-4D97-AF65-F5344CB8AC3E}">
        <p14:creationId xmlns:p14="http://schemas.microsoft.com/office/powerpoint/2010/main" val="3191456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C791190-4690-0A49-AA36-0F05469D2F7B}" type="slidenum">
              <a:rPr lang="en-US"/>
              <a:pPr/>
              <a:t>‹#›</a:t>
            </a:fld>
            <a:endParaRPr lang="en-US"/>
          </a:p>
        </p:txBody>
      </p:sp>
    </p:spTree>
    <p:extLst>
      <p:ext uri="{BB962C8B-B14F-4D97-AF65-F5344CB8AC3E}">
        <p14:creationId xmlns:p14="http://schemas.microsoft.com/office/powerpoint/2010/main" val="37615908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848970B-76DA-6D47-ABCC-0991F60828E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864100"/>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48768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17: The Missionary as a Steward</a:t>
            </a: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43475"/>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0" y="533400"/>
            <a:ext cx="8915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4000" b="1">
                <a:solidFill>
                  <a:srgbClr val="361B00"/>
                </a:solidFill>
                <a:latin typeface="Poor Richard" charset="0"/>
              </a:rPr>
              <a:t>“</a:t>
            </a:r>
            <a:r>
              <a:rPr lang="en-US" sz="4000" b="1">
                <a:solidFill>
                  <a:srgbClr val="361B00"/>
                </a:solidFill>
                <a:latin typeface="Poor Richard" charset="0"/>
              </a:rPr>
              <a:t>Efficiency</a:t>
            </a:r>
            <a:r>
              <a:rPr lang="ja-JP" altLang="en-US" sz="4000" b="1">
                <a:solidFill>
                  <a:srgbClr val="361B00"/>
                </a:solidFill>
                <a:latin typeface="Poor Richard" charset="0"/>
              </a:rPr>
              <a:t>”</a:t>
            </a:r>
            <a:r>
              <a:rPr lang="en-US" sz="4000" b="1">
                <a:solidFill>
                  <a:srgbClr val="361B00"/>
                </a:solidFill>
                <a:latin typeface="Poor Richard" charset="0"/>
              </a:rPr>
              <a:t> is the keyword here. The Missionary should strive to be efficient in his use of time.</a:t>
            </a:r>
          </a:p>
        </p:txBody>
      </p:sp>
      <p:sp>
        <p:nvSpPr>
          <p:cNvPr id="12291" name="Rectangle 3"/>
          <p:cNvSpPr>
            <a:spLocks noChangeArrowheads="1"/>
          </p:cNvSpPr>
          <p:nvPr/>
        </p:nvSpPr>
        <p:spPr bwMode="auto">
          <a:xfrm>
            <a:off x="914400" y="2362200"/>
            <a:ext cx="7391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990000"/>
                </a:solidFill>
                <a:latin typeface="Poor Richard" charset="0"/>
                <a:ea typeface="Times New Roman" charset="0"/>
                <a:cs typeface="Arial" charset="0"/>
              </a:rPr>
              <a:t>1. Identify the primary objective.</a:t>
            </a:r>
          </a:p>
          <a:p>
            <a:pPr algn="just" eaLnBrk="0" hangingPunct="0"/>
            <a:r>
              <a:rPr lang="en-US" sz="3200" b="1">
                <a:solidFill>
                  <a:srgbClr val="800080"/>
                </a:solidFill>
                <a:latin typeface="Poor Richard" charset="0"/>
                <a:ea typeface="Times New Roman" charset="0"/>
                <a:cs typeface="Arial" charset="0"/>
              </a:rPr>
              <a:t>2. Analyze how time is spent.</a:t>
            </a:r>
            <a:endParaRPr lang="en-US" sz="3200" b="1">
              <a:solidFill>
                <a:srgbClr val="800080"/>
              </a:solidFill>
              <a:latin typeface="Poor Richard" charset="0"/>
            </a:endParaRPr>
          </a:p>
          <a:p>
            <a:pPr algn="just" eaLnBrk="0" hangingPunct="0"/>
            <a:r>
              <a:rPr lang="en-US" sz="3200" b="1">
                <a:solidFill>
                  <a:srgbClr val="3333CC"/>
                </a:solidFill>
                <a:latin typeface="Poor Richard" charset="0"/>
                <a:cs typeface="Times New Roman" charset="0"/>
              </a:rPr>
              <a:t>3. Eliminate activities that waste time.</a:t>
            </a:r>
            <a:endParaRPr lang="en-US" sz="3200" b="1">
              <a:solidFill>
                <a:srgbClr val="3333CC"/>
              </a:solidFill>
              <a:latin typeface="Poor Richard" charset="0"/>
            </a:endParaRPr>
          </a:p>
          <a:p>
            <a:pPr algn="just" eaLnBrk="0" hangingPunct="0"/>
            <a:r>
              <a:rPr lang="en-US" sz="3200" b="1">
                <a:solidFill>
                  <a:srgbClr val="009900"/>
                </a:solidFill>
                <a:latin typeface="Poor Richard" charset="0"/>
                <a:cs typeface="Times New Roman" charset="0"/>
              </a:rPr>
              <a:t>4. Identify proper priorities.</a:t>
            </a:r>
            <a:endParaRPr lang="en-US" sz="3200" b="1">
              <a:solidFill>
                <a:srgbClr val="009900"/>
              </a:solidFill>
              <a:latin typeface="Poor Richard" charset="0"/>
            </a:endParaRPr>
          </a:p>
          <a:p>
            <a:pPr algn="just" eaLnBrk="0" hangingPunct="0"/>
            <a:r>
              <a:rPr lang="en-US" sz="3200" b="1">
                <a:solidFill>
                  <a:srgbClr val="361B00"/>
                </a:solidFill>
                <a:latin typeface="Poor Richard" charset="0"/>
                <a:cs typeface="Times New Roman" charset="0"/>
              </a:rPr>
              <a:t>5. Delegate whenever possible.</a:t>
            </a:r>
            <a:endParaRPr lang="en-US" sz="3200" b="1">
              <a:solidFill>
                <a:srgbClr val="361B00"/>
              </a:solidFill>
              <a:latin typeface="Poor Richard" charset="0"/>
            </a:endParaRPr>
          </a:p>
          <a:p>
            <a:pPr algn="just" eaLnBrk="0" hangingPunct="0"/>
            <a:r>
              <a:rPr lang="en-US" sz="3200" b="1">
                <a:solidFill>
                  <a:srgbClr val="990000"/>
                </a:solidFill>
                <a:latin typeface="Poor Richard" charset="0"/>
                <a:cs typeface="Times New Roman" charset="0"/>
              </a:rPr>
              <a:t>6. Practice self-discipline.</a:t>
            </a:r>
            <a:endParaRPr lang="en-US" sz="3200" b="1">
              <a:solidFill>
                <a:srgbClr val="990000"/>
              </a:solidFill>
              <a:latin typeface="Poor Richard" charset="0"/>
            </a:endParaRPr>
          </a:p>
          <a:p>
            <a:pPr algn="just" eaLnBrk="0" hangingPunct="0"/>
            <a:r>
              <a:rPr lang="en-US" sz="3200" b="1">
                <a:solidFill>
                  <a:srgbClr val="800080"/>
                </a:solidFill>
                <a:latin typeface="Poor Richard" charset="0"/>
                <a:cs typeface="Times New Roman" charset="0"/>
              </a:rPr>
              <a:t>7. Plan work schedules and calendars.</a:t>
            </a:r>
            <a:endParaRPr lang="en-US" sz="3200" b="1">
              <a:solidFill>
                <a:srgbClr val="800080"/>
              </a:solidFill>
              <a:latin typeface="Poor Richard"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1000" fill="hold"/>
                                        <p:tgtEl>
                                          <p:spTgt spid="1229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22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229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1000" fill="hold"/>
                                        <p:tgtEl>
                                          <p:spTgt spid="12291">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122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2291">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1000" fill="hold"/>
                                        <p:tgtEl>
                                          <p:spTgt spid="12291">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122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2291">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2291">
                                            <p:txEl>
                                              <p:pRg st="3" end="3"/>
                                            </p:txEl>
                                          </p:spTgt>
                                        </p:tgtEl>
                                        <p:attrNameLst>
                                          <p:attrName>style.visibility</p:attrName>
                                        </p:attrNameLst>
                                      </p:cBhvr>
                                      <p:to>
                                        <p:strVal val="visible"/>
                                      </p:to>
                                    </p:set>
                                    <p:anim calcmode="lin" valueType="num">
                                      <p:cBhvr>
                                        <p:cTn id="35" dur="1000" fill="hold"/>
                                        <p:tgtEl>
                                          <p:spTgt spid="12291">
                                            <p:txEl>
                                              <p:pRg st="3" end="3"/>
                                            </p:txEl>
                                          </p:spTgt>
                                        </p:tgtEl>
                                        <p:attrNameLst>
                                          <p:attrName>ppt_x</p:attrName>
                                        </p:attrNameLst>
                                      </p:cBhvr>
                                      <p:tavLst>
                                        <p:tav tm="0">
                                          <p:val>
                                            <p:strVal val="#ppt_x-.2"/>
                                          </p:val>
                                        </p:tav>
                                        <p:tav tm="100000">
                                          <p:val>
                                            <p:strVal val="#ppt_x"/>
                                          </p:val>
                                        </p:tav>
                                      </p:tavLst>
                                    </p:anim>
                                    <p:anim calcmode="lin" valueType="num">
                                      <p:cBhvr>
                                        <p:cTn id="36" dur="1000" fill="hold"/>
                                        <p:tgtEl>
                                          <p:spTgt spid="122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291">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9" presetClass="entr" presetSubtype="0" fill="hold" nodeType="clickEffect">
                                  <p:stCondLst>
                                    <p:cond delay="0"/>
                                  </p:stCondLst>
                                  <p:childTnLst>
                                    <p:set>
                                      <p:cBhvr>
                                        <p:cTn id="41" dur="1" fill="hold">
                                          <p:stCondLst>
                                            <p:cond delay="0"/>
                                          </p:stCondLst>
                                        </p:cTn>
                                        <p:tgtEl>
                                          <p:spTgt spid="12291">
                                            <p:txEl>
                                              <p:pRg st="4" end="4"/>
                                            </p:txEl>
                                          </p:spTgt>
                                        </p:tgtEl>
                                        <p:attrNameLst>
                                          <p:attrName>style.visibility</p:attrName>
                                        </p:attrNameLst>
                                      </p:cBhvr>
                                      <p:to>
                                        <p:strVal val="visible"/>
                                      </p:to>
                                    </p:set>
                                    <p:anim calcmode="lin" valueType="num">
                                      <p:cBhvr>
                                        <p:cTn id="42" dur="1000" fill="hold"/>
                                        <p:tgtEl>
                                          <p:spTgt spid="12291">
                                            <p:txEl>
                                              <p:pRg st="4" end="4"/>
                                            </p:txEl>
                                          </p:spTgt>
                                        </p:tgtEl>
                                        <p:attrNameLst>
                                          <p:attrName>ppt_x</p:attrName>
                                        </p:attrNameLst>
                                      </p:cBhvr>
                                      <p:tavLst>
                                        <p:tav tm="0">
                                          <p:val>
                                            <p:strVal val="#ppt_x-.2"/>
                                          </p:val>
                                        </p:tav>
                                        <p:tav tm="100000">
                                          <p:val>
                                            <p:strVal val="#ppt_x"/>
                                          </p:val>
                                        </p:tav>
                                      </p:tavLst>
                                    </p:anim>
                                    <p:anim calcmode="lin" valueType="num">
                                      <p:cBhvr>
                                        <p:cTn id="43" dur="1000" fill="hold"/>
                                        <p:tgtEl>
                                          <p:spTgt spid="12291">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2291">
                                            <p:txEl>
                                              <p:pRg st="4" end="4"/>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9" presetClass="entr" presetSubtype="0" fill="hold" nodeType="clickEffect">
                                  <p:stCondLst>
                                    <p:cond delay="0"/>
                                  </p:stCondLst>
                                  <p:childTnLst>
                                    <p:set>
                                      <p:cBhvr>
                                        <p:cTn id="48" dur="1" fill="hold">
                                          <p:stCondLst>
                                            <p:cond delay="0"/>
                                          </p:stCondLst>
                                        </p:cTn>
                                        <p:tgtEl>
                                          <p:spTgt spid="12291">
                                            <p:txEl>
                                              <p:pRg st="5" end="5"/>
                                            </p:txEl>
                                          </p:spTgt>
                                        </p:tgtEl>
                                        <p:attrNameLst>
                                          <p:attrName>style.visibility</p:attrName>
                                        </p:attrNameLst>
                                      </p:cBhvr>
                                      <p:to>
                                        <p:strVal val="visible"/>
                                      </p:to>
                                    </p:set>
                                    <p:anim calcmode="lin" valueType="num">
                                      <p:cBhvr>
                                        <p:cTn id="49" dur="1000" fill="hold"/>
                                        <p:tgtEl>
                                          <p:spTgt spid="12291">
                                            <p:txEl>
                                              <p:pRg st="5" end="5"/>
                                            </p:txEl>
                                          </p:spTgt>
                                        </p:tgtEl>
                                        <p:attrNameLst>
                                          <p:attrName>ppt_x</p:attrName>
                                        </p:attrNameLst>
                                      </p:cBhvr>
                                      <p:tavLst>
                                        <p:tav tm="0">
                                          <p:val>
                                            <p:strVal val="#ppt_x-.2"/>
                                          </p:val>
                                        </p:tav>
                                        <p:tav tm="100000">
                                          <p:val>
                                            <p:strVal val="#ppt_x"/>
                                          </p:val>
                                        </p:tav>
                                      </p:tavLst>
                                    </p:anim>
                                    <p:anim calcmode="lin" valueType="num">
                                      <p:cBhvr>
                                        <p:cTn id="50" dur="1000" fill="hold"/>
                                        <p:tgtEl>
                                          <p:spTgt spid="12291">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2291">
                                            <p:txEl>
                                              <p:pRg st="5" end="5"/>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9" presetClass="entr" presetSubtype="0" fill="hold" nodeType="clickEffect">
                                  <p:stCondLst>
                                    <p:cond delay="0"/>
                                  </p:stCondLst>
                                  <p:childTnLst>
                                    <p:set>
                                      <p:cBhvr>
                                        <p:cTn id="55" dur="1" fill="hold">
                                          <p:stCondLst>
                                            <p:cond delay="0"/>
                                          </p:stCondLst>
                                        </p:cTn>
                                        <p:tgtEl>
                                          <p:spTgt spid="12291">
                                            <p:txEl>
                                              <p:pRg st="6" end="6"/>
                                            </p:txEl>
                                          </p:spTgt>
                                        </p:tgtEl>
                                        <p:attrNameLst>
                                          <p:attrName>style.visibility</p:attrName>
                                        </p:attrNameLst>
                                      </p:cBhvr>
                                      <p:to>
                                        <p:strVal val="visible"/>
                                      </p:to>
                                    </p:set>
                                    <p:anim calcmode="lin" valueType="num">
                                      <p:cBhvr>
                                        <p:cTn id="56" dur="1000" fill="hold"/>
                                        <p:tgtEl>
                                          <p:spTgt spid="12291">
                                            <p:txEl>
                                              <p:pRg st="6" end="6"/>
                                            </p:txEl>
                                          </p:spTgt>
                                        </p:tgtEl>
                                        <p:attrNameLst>
                                          <p:attrName>ppt_x</p:attrName>
                                        </p:attrNameLst>
                                      </p:cBhvr>
                                      <p:tavLst>
                                        <p:tav tm="0">
                                          <p:val>
                                            <p:strVal val="#ppt_x-.2"/>
                                          </p:val>
                                        </p:tav>
                                        <p:tav tm="100000">
                                          <p:val>
                                            <p:strVal val="#ppt_x"/>
                                          </p:val>
                                        </p:tav>
                                      </p:tavLst>
                                    </p:anim>
                                    <p:anim calcmode="lin" valueType="num">
                                      <p:cBhvr>
                                        <p:cTn id="57" dur="1000" fill="hold"/>
                                        <p:tgtEl>
                                          <p:spTgt spid="12291">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22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13315" name="Rectangle 3"/>
          <p:cNvSpPr>
            <a:spLocks noChangeArrowheads="1"/>
          </p:cNvSpPr>
          <p:nvPr/>
        </p:nvSpPr>
        <p:spPr bwMode="auto">
          <a:xfrm>
            <a:off x="0" y="274638"/>
            <a:ext cx="9144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i="1">
                <a:solidFill>
                  <a:srgbClr val="361B00"/>
                </a:solidFill>
                <a:latin typeface="Poor Richard" charset="0"/>
                <a:ea typeface="Times New Roman" charset="0"/>
                <a:cs typeface="Arial" charset="0"/>
              </a:rPr>
              <a:t>III. Ministry and the Mysteries of God.</a:t>
            </a:r>
            <a:endParaRPr lang="en-US" sz="3600">
              <a:solidFill>
                <a:srgbClr val="361B00"/>
              </a:solidFill>
              <a:latin typeface="Poor Richard" charset="0"/>
              <a:ea typeface="Times New Roman" charset="0"/>
              <a:cs typeface="Arial" charset="0"/>
            </a:endParaRPr>
          </a:p>
        </p:txBody>
      </p:sp>
      <p:sp>
        <p:nvSpPr>
          <p:cNvPr id="4" name="Rectangle 3"/>
          <p:cNvSpPr>
            <a:spLocks noChangeArrowheads="1"/>
          </p:cNvSpPr>
          <p:nvPr/>
        </p:nvSpPr>
        <p:spPr bwMode="auto">
          <a:xfrm>
            <a:off x="1676400" y="990600"/>
            <a:ext cx="5257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600" b="1" i="1">
                <a:solidFill>
                  <a:srgbClr val="009900"/>
                </a:solidFill>
                <a:latin typeface="Poor Richard" charset="0"/>
              </a:rPr>
              <a:t>“</a:t>
            </a:r>
            <a:r>
              <a:rPr lang="en-US" sz="3600" b="1" i="1">
                <a:solidFill>
                  <a:srgbClr val="009900"/>
                </a:solidFill>
                <a:latin typeface="Poor Richard" charset="0"/>
              </a:rPr>
              <a:t>Let a man so account of us, as of the ministers of Christ, and stewards of the mysteries of God.</a:t>
            </a:r>
            <a:r>
              <a:rPr lang="ja-JP" altLang="en-US" sz="3600" b="1" i="1">
                <a:solidFill>
                  <a:srgbClr val="009900"/>
                </a:solidFill>
                <a:latin typeface="Poor Richard" charset="0"/>
              </a:rPr>
              <a:t>”</a:t>
            </a:r>
            <a:r>
              <a:rPr lang="en-US" sz="3600" b="1">
                <a:solidFill>
                  <a:srgbClr val="009900"/>
                </a:solidFill>
                <a:latin typeface="Poor Richard" charset="0"/>
              </a:rPr>
              <a:t> (1 Corinthians 4:1)</a:t>
            </a:r>
            <a:endParaRPr lang="en-US" sz="3600">
              <a:solidFill>
                <a:srgbClr val="009900"/>
              </a:solidFill>
              <a:latin typeface="Poor Richard" charset="0"/>
            </a:endParaRPr>
          </a:p>
        </p:txBody>
      </p:sp>
      <p:sp>
        <p:nvSpPr>
          <p:cNvPr id="6" name="Rectangle 5"/>
          <p:cNvSpPr>
            <a:spLocks noChangeArrowheads="1"/>
          </p:cNvSpPr>
          <p:nvPr/>
        </p:nvSpPr>
        <p:spPr bwMode="auto">
          <a:xfrm>
            <a:off x="228600" y="3317875"/>
            <a:ext cx="8686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100" b="1">
                <a:solidFill>
                  <a:srgbClr val="361B00"/>
                </a:solidFill>
                <a:latin typeface="Poor Richard" charset="0"/>
              </a:rPr>
              <a:t>The mysteries, to name a few, are: the creation; the incarnation; redemption; grace; the Church; salvation; the resurrection; eternal life; the return of Jesus Christ for His Church; the judgment of all men and eternity. Ministers of Christ are stewards of these mysteries according to what is done with the knowledge of these truths and how this is done.</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1000"/>
                                        <p:tgtEl>
                                          <p:spTgt spid="13315"/>
                                        </p:tgtEl>
                                      </p:cBhvr>
                                    </p:animEffect>
                                    <p:anim calcmode="lin" valueType="num">
                                      <p:cBhvr>
                                        <p:cTn id="8" dur="1000" fill="hold"/>
                                        <p:tgtEl>
                                          <p:spTgt spid="13315"/>
                                        </p:tgtEl>
                                        <p:attrNameLst>
                                          <p:attrName>ppt_x</p:attrName>
                                        </p:attrNameLst>
                                      </p:cBhvr>
                                      <p:tavLst>
                                        <p:tav tm="0">
                                          <p:val>
                                            <p:strVal val="#ppt_x"/>
                                          </p:val>
                                        </p:tav>
                                        <p:tav tm="100000">
                                          <p:val>
                                            <p:strVal val="#ppt_x"/>
                                          </p:val>
                                        </p:tav>
                                      </p:tavLst>
                                    </p:anim>
                                    <p:anim calcmode="lin" valueType="num">
                                      <p:cBhvr>
                                        <p:cTn id="9" dur="900" decel="100000" fill="hold"/>
                                        <p:tgtEl>
                                          <p:spTgt spid="133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31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14339" name="Rectangle 3"/>
          <p:cNvSpPr>
            <a:spLocks noChangeArrowheads="1"/>
          </p:cNvSpPr>
          <p:nvPr/>
        </p:nvSpPr>
        <p:spPr bwMode="auto">
          <a:xfrm>
            <a:off x="152400" y="457200"/>
            <a:ext cx="899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600" b="1">
                <a:solidFill>
                  <a:srgbClr val="3333CC"/>
                </a:solidFill>
                <a:latin typeface="Poor Richard" charset="0"/>
                <a:ea typeface="Times New Roman" charset="0"/>
                <a:cs typeface="Arial" charset="0"/>
              </a:rPr>
              <a:t>1. </a:t>
            </a:r>
            <a:r>
              <a:rPr lang="en-US" sz="3600" b="1" u="sng">
                <a:solidFill>
                  <a:srgbClr val="3333CC"/>
                </a:solidFill>
                <a:latin typeface="Poor Richard" charset="0"/>
                <a:ea typeface="Times New Roman" charset="0"/>
                <a:cs typeface="Arial" charset="0"/>
              </a:rPr>
              <a:t>Prayer</a:t>
            </a:r>
            <a:r>
              <a:rPr lang="en-US" sz="3600" b="1">
                <a:solidFill>
                  <a:srgbClr val="3333CC"/>
                </a:solidFill>
                <a:latin typeface="Poor Richard" charset="0"/>
                <a:ea typeface="Times New Roman" charset="0"/>
                <a:cs typeface="Arial" charset="0"/>
              </a:rPr>
              <a:t>. Consider that in the early Church:     </a:t>
            </a:r>
          </a:p>
        </p:txBody>
      </p:sp>
      <p:sp>
        <p:nvSpPr>
          <p:cNvPr id="14340" name="Rectangle 4"/>
          <p:cNvSpPr>
            <a:spLocks noChangeArrowheads="1"/>
          </p:cNvSpPr>
          <p:nvPr/>
        </p:nvSpPr>
        <p:spPr bwMode="auto">
          <a:xfrm>
            <a:off x="609600" y="1066800"/>
            <a:ext cx="7848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pPr>
            <a:r>
              <a:rPr lang="en-US" sz="2800" b="1">
                <a:solidFill>
                  <a:srgbClr val="800080"/>
                </a:solidFill>
                <a:latin typeface="Poor Richard" charset="0"/>
                <a:ea typeface="Times New Roman" charset="0"/>
                <a:cs typeface="Arial" charset="0"/>
              </a:rPr>
              <a:t>Prayer preceded Pentecost. </a:t>
            </a:r>
          </a:p>
          <a:p>
            <a:pPr eaLnBrk="0" hangingPunct="0">
              <a:buFontTx/>
              <a:buChar char="•"/>
            </a:pPr>
            <a:r>
              <a:rPr lang="en-US" sz="2800" b="1">
                <a:solidFill>
                  <a:srgbClr val="990000"/>
                </a:solidFill>
                <a:latin typeface="Poor Richard" charset="0"/>
                <a:ea typeface="Times New Roman" charset="0"/>
                <a:cs typeface="Arial" charset="0"/>
              </a:rPr>
              <a:t>After prayer, the Word of God was spoken with boldness.</a:t>
            </a:r>
            <a:endParaRPr lang="en-US" sz="2800" b="1">
              <a:solidFill>
                <a:srgbClr val="990000"/>
              </a:solidFill>
              <a:latin typeface="Poor Richard" charset="0"/>
            </a:endParaRPr>
          </a:p>
          <a:p>
            <a:pPr eaLnBrk="0" hangingPunct="0">
              <a:buFontTx/>
              <a:buChar char="•"/>
            </a:pPr>
            <a:r>
              <a:rPr lang="en-US" sz="2800" b="1">
                <a:solidFill>
                  <a:srgbClr val="009900"/>
                </a:solidFill>
                <a:latin typeface="Poor Richard" charset="0"/>
                <a:cs typeface="Times New Roman" charset="0"/>
              </a:rPr>
              <a:t>Prayer preceded the baptism of the Holy Ghost.</a:t>
            </a:r>
            <a:endParaRPr lang="en-US" sz="2800" b="1">
              <a:solidFill>
                <a:srgbClr val="009900"/>
              </a:solidFill>
              <a:latin typeface="Poor Richard" charset="0"/>
            </a:endParaRPr>
          </a:p>
          <a:p>
            <a:pPr eaLnBrk="0" hangingPunct="0">
              <a:buFontTx/>
              <a:buChar char="•"/>
            </a:pPr>
            <a:r>
              <a:rPr lang="en-US" sz="2800" b="1">
                <a:solidFill>
                  <a:srgbClr val="3333CC"/>
                </a:solidFill>
                <a:latin typeface="Poor Richard" charset="0"/>
                <a:cs typeface="Times New Roman" charset="0"/>
              </a:rPr>
              <a:t>Angels were sent because of prayer.</a:t>
            </a:r>
            <a:endParaRPr lang="en-US" sz="2800" b="1">
              <a:solidFill>
                <a:srgbClr val="3333CC"/>
              </a:solidFill>
              <a:latin typeface="Poor Richard" charset="0"/>
            </a:endParaRPr>
          </a:p>
          <a:p>
            <a:pPr eaLnBrk="0" hangingPunct="0">
              <a:buFontTx/>
              <a:buChar char="•"/>
            </a:pPr>
            <a:r>
              <a:rPr lang="en-US" sz="2800" b="1">
                <a:solidFill>
                  <a:srgbClr val="800080"/>
                </a:solidFill>
                <a:latin typeface="Poor Richard" charset="0"/>
                <a:cs typeface="Times New Roman" charset="0"/>
              </a:rPr>
              <a:t>Prayer was made and the dead were raised.</a:t>
            </a:r>
            <a:endParaRPr lang="en-US" sz="2800" b="1">
              <a:solidFill>
                <a:srgbClr val="800080"/>
              </a:solidFill>
              <a:latin typeface="Poor Richard" charset="0"/>
            </a:endParaRPr>
          </a:p>
          <a:p>
            <a:pPr eaLnBrk="0" hangingPunct="0">
              <a:buFontTx/>
              <a:buChar char="•"/>
            </a:pPr>
            <a:r>
              <a:rPr lang="en-US" sz="2800" b="1">
                <a:solidFill>
                  <a:srgbClr val="990000"/>
                </a:solidFill>
                <a:latin typeface="Poor Richard" charset="0"/>
                <a:cs typeface="Times New Roman" charset="0"/>
              </a:rPr>
              <a:t>The sick were instantly healed through prayer.</a:t>
            </a:r>
            <a:endParaRPr lang="en-US" sz="2800" b="1">
              <a:solidFill>
                <a:srgbClr val="990000"/>
              </a:solidFill>
              <a:latin typeface="Poor Richard" charset="0"/>
            </a:endParaRPr>
          </a:p>
          <a:p>
            <a:pPr eaLnBrk="0" hangingPunct="0">
              <a:buFontTx/>
              <a:buChar char="•"/>
            </a:pPr>
            <a:r>
              <a:rPr lang="en-US" sz="2800" b="1">
                <a:solidFill>
                  <a:srgbClr val="009900"/>
                </a:solidFill>
                <a:latin typeface="Poor Richard" charset="0"/>
                <a:cs typeface="Times New Roman" charset="0"/>
              </a:rPr>
              <a:t>Because of prayer, prison doors were opened.</a:t>
            </a:r>
          </a:p>
          <a:p>
            <a:pPr eaLnBrk="0" hangingPunct="0">
              <a:buFont typeface="Arial" charset="0"/>
              <a:buChar char="•"/>
            </a:pPr>
            <a:r>
              <a:rPr lang="en-US" sz="2800" b="1">
                <a:solidFill>
                  <a:srgbClr val="3333CC"/>
                </a:solidFill>
                <a:latin typeface="Poor Richard" charset="0"/>
                <a:cs typeface="Times New Roman" charset="0"/>
              </a:rPr>
              <a:t>Prayer always preceded ministry. </a:t>
            </a:r>
            <a:endParaRPr lang="en-US" sz="2800" b="1">
              <a:solidFill>
                <a:srgbClr val="3333CC"/>
              </a:solidFill>
              <a:latin typeface="Poor Richard" charset="0"/>
            </a:endParaRPr>
          </a:p>
        </p:txBody>
      </p:sp>
      <p:sp>
        <p:nvSpPr>
          <p:cNvPr id="5" name="Rectangle 4"/>
          <p:cNvSpPr>
            <a:spLocks noChangeArrowheads="1"/>
          </p:cNvSpPr>
          <p:nvPr/>
        </p:nvSpPr>
        <p:spPr bwMode="auto">
          <a:xfrm>
            <a:off x="0" y="4611688"/>
            <a:ext cx="9144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Pray because, </a:t>
            </a:r>
            <a:r>
              <a:rPr lang="ja-JP" altLang="en-US" sz="2800" b="1" i="1">
                <a:solidFill>
                  <a:srgbClr val="800080"/>
                </a:solidFill>
                <a:latin typeface="Poor Richard" charset="0"/>
              </a:rPr>
              <a:t>“</a:t>
            </a:r>
            <a:r>
              <a:rPr lang="en-US" sz="2800" b="1" i="1">
                <a:solidFill>
                  <a:srgbClr val="800080"/>
                </a:solidFill>
                <a:latin typeface="Poor Richard" charset="0"/>
              </a:rPr>
              <a:t>The effectual fervent prayer of a righteous man availeth much.</a:t>
            </a:r>
            <a:r>
              <a:rPr lang="ja-JP" altLang="en-US" sz="2800" b="1" i="1">
                <a:solidFill>
                  <a:srgbClr val="800080"/>
                </a:solidFill>
                <a:latin typeface="Poor Richard" charset="0"/>
              </a:rPr>
              <a:t>”</a:t>
            </a:r>
            <a:r>
              <a:rPr lang="en-US" sz="2800" b="1">
                <a:solidFill>
                  <a:srgbClr val="800080"/>
                </a:solidFill>
                <a:latin typeface="Poor Richard" charset="0"/>
              </a:rPr>
              <a:t> (James 5:16)  1 Thessalonians 5:17 states, </a:t>
            </a:r>
            <a:r>
              <a:rPr lang="ja-JP" altLang="en-US" sz="2800" b="1" i="1">
                <a:solidFill>
                  <a:srgbClr val="800080"/>
                </a:solidFill>
                <a:latin typeface="Poor Richard" charset="0"/>
              </a:rPr>
              <a:t>“</a:t>
            </a:r>
            <a:r>
              <a:rPr lang="en-US" sz="2800" b="1" i="1">
                <a:solidFill>
                  <a:srgbClr val="800080"/>
                </a:solidFill>
                <a:latin typeface="Poor Richard" charset="0"/>
              </a:rPr>
              <a:t>Pray without ceasing.</a:t>
            </a:r>
            <a:r>
              <a:rPr lang="ja-JP" altLang="en-US" sz="2800" b="1" i="1">
                <a:solidFill>
                  <a:srgbClr val="800080"/>
                </a:solidFill>
                <a:latin typeface="Poor Richard" charset="0"/>
              </a:rPr>
              <a:t>”</a:t>
            </a:r>
            <a:endParaRPr lang="en-US" sz="2800" b="1">
              <a:solidFill>
                <a:srgbClr val="800080"/>
              </a:solidFill>
              <a:latin typeface="Poor Richard"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Scale>
                                      <p:cBhvr>
                                        <p:cTn id="7" dur="1000" decel="50000" fill="hold">
                                          <p:stCondLst>
                                            <p:cond delay="0"/>
                                          </p:stCondLst>
                                        </p:cTn>
                                        <p:tgtEl>
                                          <p:spTgt spid="143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4339"/>
                                        </p:tgtEl>
                                        <p:attrNameLst>
                                          <p:attrName>ppt_x</p:attrName>
                                          <p:attrName>ppt_y</p:attrName>
                                        </p:attrNameLst>
                                      </p:cBhvr>
                                    </p:animMotion>
                                    <p:animEffect transition="in" filter="fade">
                                      <p:cBhvr>
                                        <p:cTn id="9" dur="1000"/>
                                        <p:tgtEl>
                                          <p:spTgt spid="1433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4340">
                                            <p:txEl>
                                              <p:pRg st="0" end="0"/>
                                            </p:txEl>
                                          </p:spTgt>
                                        </p:tgtEl>
                                        <p:attrNameLst>
                                          <p:attrName>style.visibility</p:attrName>
                                        </p:attrNameLst>
                                      </p:cBhvr>
                                      <p:to>
                                        <p:strVal val="visible"/>
                                      </p:to>
                                    </p:set>
                                    <p:animScale>
                                      <p:cBhvr>
                                        <p:cTn id="14" dur="1000" decel="50000" fill="hold">
                                          <p:stCondLst>
                                            <p:cond delay="0"/>
                                          </p:stCondLst>
                                        </p:cTn>
                                        <p:tgtEl>
                                          <p:spTgt spid="14340">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4340">
                                            <p:txEl>
                                              <p:pRg st="0" end="0"/>
                                            </p:txEl>
                                          </p:spTgt>
                                        </p:tgtEl>
                                        <p:attrNameLst>
                                          <p:attrName>ppt_x</p:attrName>
                                          <p:attrName>ppt_y</p:attrName>
                                        </p:attrNameLst>
                                      </p:cBhvr>
                                    </p:animMotion>
                                    <p:animEffect transition="in" filter="fade">
                                      <p:cBhvr>
                                        <p:cTn id="16" dur="1000"/>
                                        <p:tgtEl>
                                          <p:spTgt spid="14340">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4340">
                                            <p:txEl>
                                              <p:pRg st="1" end="1"/>
                                            </p:txEl>
                                          </p:spTgt>
                                        </p:tgtEl>
                                        <p:attrNameLst>
                                          <p:attrName>style.visibility</p:attrName>
                                        </p:attrNameLst>
                                      </p:cBhvr>
                                      <p:to>
                                        <p:strVal val="visible"/>
                                      </p:to>
                                    </p:set>
                                    <p:animScale>
                                      <p:cBhvr>
                                        <p:cTn id="21" dur="1000" decel="50000" fill="hold">
                                          <p:stCondLst>
                                            <p:cond delay="0"/>
                                          </p:stCondLst>
                                        </p:cTn>
                                        <p:tgtEl>
                                          <p:spTgt spid="14340">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4340">
                                            <p:txEl>
                                              <p:pRg st="1" end="1"/>
                                            </p:txEl>
                                          </p:spTgt>
                                        </p:tgtEl>
                                        <p:attrNameLst>
                                          <p:attrName>ppt_x</p:attrName>
                                          <p:attrName>ppt_y</p:attrName>
                                        </p:attrNameLst>
                                      </p:cBhvr>
                                    </p:animMotion>
                                    <p:animEffect transition="in" filter="fade">
                                      <p:cBhvr>
                                        <p:cTn id="23" dur="1000"/>
                                        <p:tgtEl>
                                          <p:spTgt spid="14340">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14340">
                                            <p:txEl>
                                              <p:pRg st="2" end="2"/>
                                            </p:txEl>
                                          </p:spTgt>
                                        </p:tgtEl>
                                        <p:attrNameLst>
                                          <p:attrName>style.visibility</p:attrName>
                                        </p:attrNameLst>
                                      </p:cBhvr>
                                      <p:to>
                                        <p:strVal val="visible"/>
                                      </p:to>
                                    </p:set>
                                    <p:animScale>
                                      <p:cBhvr>
                                        <p:cTn id="28" dur="1000" decel="50000" fill="hold">
                                          <p:stCondLst>
                                            <p:cond delay="0"/>
                                          </p:stCondLst>
                                        </p:cTn>
                                        <p:tgtEl>
                                          <p:spTgt spid="14340">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4340">
                                            <p:txEl>
                                              <p:pRg st="2" end="2"/>
                                            </p:txEl>
                                          </p:spTgt>
                                        </p:tgtEl>
                                        <p:attrNameLst>
                                          <p:attrName>ppt_x</p:attrName>
                                          <p:attrName>ppt_y</p:attrName>
                                        </p:attrNameLst>
                                      </p:cBhvr>
                                    </p:animMotion>
                                    <p:animEffect transition="in" filter="fade">
                                      <p:cBhvr>
                                        <p:cTn id="30" dur="1000"/>
                                        <p:tgtEl>
                                          <p:spTgt spid="14340">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14340">
                                            <p:txEl>
                                              <p:pRg st="3" end="3"/>
                                            </p:txEl>
                                          </p:spTgt>
                                        </p:tgtEl>
                                        <p:attrNameLst>
                                          <p:attrName>style.visibility</p:attrName>
                                        </p:attrNameLst>
                                      </p:cBhvr>
                                      <p:to>
                                        <p:strVal val="visible"/>
                                      </p:to>
                                    </p:set>
                                    <p:animScale>
                                      <p:cBhvr>
                                        <p:cTn id="35" dur="1000" decel="50000" fill="hold">
                                          <p:stCondLst>
                                            <p:cond delay="0"/>
                                          </p:stCondLst>
                                        </p:cTn>
                                        <p:tgtEl>
                                          <p:spTgt spid="14340">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340">
                                            <p:txEl>
                                              <p:pRg st="3" end="3"/>
                                            </p:txEl>
                                          </p:spTgt>
                                        </p:tgtEl>
                                        <p:attrNameLst>
                                          <p:attrName>ppt_x</p:attrName>
                                          <p:attrName>ppt_y</p:attrName>
                                        </p:attrNameLst>
                                      </p:cBhvr>
                                    </p:animMotion>
                                    <p:animEffect transition="in" filter="fade">
                                      <p:cBhvr>
                                        <p:cTn id="37" dur="1000"/>
                                        <p:tgtEl>
                                          <p:spTgt spid="14340">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nodeType="clickEffect">
                                  <p:stCondLst>
                                    <p:cond delay="0"/>
                                  </p:stCondLst>
                                  <p:childTnLst>
                                    <p:set>
                                      <p:cBhvr>
                                        <p:cTn id="41" dur="1" fill="hold">
                                          <p:stCondLst>
                                            <p:cond delay="0"/>
                                          </p:stCondLst>
                                        </p:cTn>
                                        <p:tgtEl>
                                          <p:spTgt spid="14340">
                                            <p:txEl>
                                              <p:pRg st="4" end="4"/>
                                            </p:txEl>
                                          </p:spTgt>
                                        </p:tgtEl>
                                        <p:attrNameLst>
                                          <p:attrName>style.visibility</p:attrName>
                                        </p:attrNameLst>
                                      </p:cBhvr>
                                      <p:to>
                                        <p:strVal val="visible"/>
                                      </p:to>
                                    </p:set>
                                    <p:animScale>
                                      <p:cBhvr>
                                        <p:cTn id="42" dur="1000" decel="50000" fill="hold">
                                          <p:stCondLst>
                                            <p:cond delay="0"/>
                                          </p:stCondLst>
                                        </p:cTn>
                                        <p:tgtEl>
                                          <p:spTgt spid="14340">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4340">
                                            <p:txEl>
                                              <p:pRg st="4" end="4"/>
                                            </p:txEl>
                                          </p:spTgt>
                                        </p:tgtEl>
                                        <p:attrNameLst>
                                          <p:attrName>ppt_x</p:attrName>
                                          <p:attrName>ppt_y</p:attrName>
                                        </p:attrNameLst>
                                      </p:cBhvr>
                                    </p:animMotion>
                                    <p:animEffect transition="in" filter="fade">
                                      <p:cBhvr>
                                        <p:cTn id="44" dur="1000"/>
                                        <p:tgtEl>
                                          <p:spTgt spid="14340">
                                            <p:txEl>
                                              <p:pRg st="4" end="4"/>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nodeType="clickEffect">
                                  <p:stCondLst>
                                    <p:cond delay="0"/>
                                  </p:stCondLst>
                                  <p:childTnLst>
                                    <p:set>
                                      <p:cBhvr>
                                        <p:cTn id="48" dur="1" fill="hold">
                                          <p:stCondLst>
                                            <p:cond delay="0"/>
                                          </p:stCondLst>
                                        </p:cTn>
                                        <p:tgtEl>
                                          <p:spTgt spid="14340">
                                            <p:txEl>
                                              <p:pRg st="5" end="5"/>
                                            </p:txEl>
                                          </p:spTgt>
                                        </p:tgtEl>
                                        <p:attrNameLst>
                                          <p:attrName>style.visibility</p:attrName>
                                        </p:attrNameLst>
                                      </p:cBhvr>
                                      <p:to>
                                        <p:strVal val="visible"/>
                                      </p:to>
                                    </p:set>
                                    <p:animScale>
                                      <p:cBhvr>
                                        <p:cTn id="49" dur="1000" decel="50000" fill="hold">
                                          <p:stCondLst>
                                            <p:cond delay="0"/>
                                          </p:stCondLst>
                                        </p:cTn>
                                        <p:tgtEl>
                                          <p:spTgt spid="14340">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4340">
                                            <p:txEl>
                                              <p:pRg st="5" end="5"/>
                                            </p:txEl>
                                          </p:spTgt>
                                        </p:tgtEl>
                                        <p:attrNameLst>
                                          <p:attrName>ppt_x</p:attrName>
                                          <p:attrName>ppt_y</p:attrName>
                                        </p:attrNameLst>
                                      </p:cBhvr>
                                    </p:animMotion>
                                    <p:animEffect transition="in" filter="fade">
                                      <p:cBhvr>
                                        <p:cTn id="51" dur="1000"/>
                                        <p:tgtEl>
                                          <p:spTgt spid="14340">
                                            <p:txEl>
                                              <p:pRg st="5" end="5"/>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nodeType="clickEffect">
                                  <p:stCondLst>
                                    <p:cond delay="0"/>
                                  </p:stCondLst>
                                  <p:childTnLst>
                                    <p:set>
                                      <p:cBhvr>
                                        <p:cTn id="55" dur="1" fill="hold">
                                          <p:stCondLst>
                                            <p:cond delay="0"/>
                                          </p:stCondLst>
                                        </p:cTn>
                                        <p:tgtEl>
                                          <p:spTgt spid="14340">
                                            <p:txEl>
                                              <p:pRg st="6" end="6"/>
                                            </p:txEl>
                                          </p:spTgt>
                                        </p:tgtEl>
                                        <p:attrNameLst>
                                          <p:attrName>style.visibility</p:attrName>
                                        </p:attrNameLst>
                                      </p:cBhvr>
                                      <p:to>
                                        <p:strVal val="visible"/>
                                      </p:to>
                                    </p:set>
                                    <p:animScale>
                                      <p:cBhvr>
                                        <p:cTn id="56" dur="1000" decel="50000" fill="hold">
                                          <p:stCondLst>
                                            <p:cond delay="0"/>
                                          </p:stCondLst>
                                        </p:cTn>
                                        <p:tgtEl>
                                          <p:spTgt spid="14340">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4340">
                                            <p:txEl>
                                              <p:pRg st="6" end="6"/>
                                            </p:txEl>
                                          </p:spTgt>
                                        </p:tgtEl>
                                        <p:attrNameLst>
                                          <p:attrName>ppt_x</p:attrName>
                                          <p:attrName>ppt_y</p:attrName>
                                        </p:attrNameLst>
                                      </p:cBhvr>
                                    </p:animMotion>
                                    <p:animEffect transition="in" filter="fade">
                                      <p:cBhvr>
                                        <p:cTn id="58" dur="1000"/>
                                        <p:tgtEl>
                                          <p:spTgt spid="14340">
                                            <p:txEl>
                                              <p:pRg st="6" end="6"/>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nodeType="clickEffect">
                                  <p:stCondLst>
                                    <p:cond delay="0"/>
                                  </p:stCondLst>
                                  <p:childTnLst>
                                    <p:set>
                                      <p:cBhvr>
                                        <p:cTn id="62" dur="1" fill="hold">
                                          <p:stCondLst>
                                            <p:cond delay="0"/>
                                          </p:stCondLst>
                                        </p:cTn>
                                        <p:tgtEl>
                                          <p:spTgt spid="14340">
                                            <p:txEl>
                                              <p:pRg st="7" end="7"/>
                                            </p:txEl>
                                          </p:spTgt>
                                        </p:tgtEl>
                                        <p:attrNameLst>
                                          <p:attrName>style.visibility</p:attrName>
                                        </p:attrNameLst>
                                      </p:cBhvr>
                                      <p:to>
                                        <p:strVal val="visible"/>
                                      </p:to>
                                    </p:set>
                                    <p:animScale>
                                      <p:cBhvr>
                                        <p:cTn id="63" dur="1000" decel="50000" fill="hold">
                                          <p:stCondLst>
                                            <p:cond delay="0"/>
                                          </p:stCondLst>
                                        </p:cTn>
                                        <p:tgtEl>
                                          <p:spTgt spid="14340">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4340">
                                            <p:txEl>
                                              <p:pRg st="7" end="7"/>
                                            </p:txEl>
                                          </p:spTgt>
                                        </p:tgtEl>
                                        <p:attrNameLst>
                                          <p:attrName>ppt_x</p:attrName>
                                          <p:attrName>ppt_y</p:attrName>
                                        </p:attrNameLst>
                                      </p:cBhvr>
                                    </p:animMotion>
                                    <p:animEffect transition="in" filter="fade">
                                      <p:cBhvr>
                                        <p:cTn id="65" dur="1000"/>
                                        <p:tgtEl>
                                          <p:spTgt spid="14340">
                                            <p:txEl>
                                              <p:pRg st="7" end="7"/>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Scale>
                                      <p:cBhvr>
                                        <p:cTn id="7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5"/>
                                        </p:tgtEl>
                                        <p:attrNameLst>
                                          <p:attrName>ppt_x</p:attrName>
                                          <p:attrName>ppt_y</p:attrName>
                                        </p:attrNameLst>
                                      </p:cBhvr>
                                    </p:animMotion>
                                    <p:animEffect transition="in" filter="fade">
                                      <p:cBhvr>
                                        <p:cTn id="7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0" y="457200"/>
            <a:ext cx="19018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361B00"/>
                </a:solidFill>
                <a:latin typeface="Poor Richard" charset="0"/>
              </a:rPr>
              <a:t>2.</a:t>
            </a:r>
            <a:r>
              <a:rPr lang="en-US" sz="4000" b="1" i="1">
                <a:solidFill>
                  <a:srgbClr val="361B00"/>
                </a:solidFill>
                <a:latin typeface="Poor Richard" charset="0"/>
              </a:rPr>
              <a:t> </a:t>
            </a:r>
            <a:r>
              <a:rPr lang="en-US" sz="4000" b="1" u="sng">
                <a:solidFill>
                  <a:srgbClr val="361B00"/>
                </a:solidFill>
                <a:latin typeface="Poor Richard" charset="0"/>
              </a:rPr>
              <a:t>Study</a:t>
            </a:r>
            <a:r>
              <a:rPr lang="en-US" sz="4000" b="1">
                <a:solidFill>
                  <a:srgbClr val="361B00"/>
                </a:solidFill>
                <a:latin typeface="Poor Richard" charset="0"/>
              </a:rPr>
              <a:t>.</a:t>
            </a:r>
            <a:r>
              <a:rPr lang="en-US" sz="4000">
                <a:solidFill>
                  <a:srgbClr val="361B00"/>
                </a:solidFill>
                <a:latin typeface="Poor Richard" charset="0"/>
              </a:rPr>
              <a:t> </a:t>
            </a:r>
          </a:p>
        </p:txBody>
      </p:sp>
      <p:sp>
        <p:nvSpPr>
          <p:cNvPr id="5" name="Rectangle 4"/>
          <p:cNvSpPr>
            <a:spLocks noChangeArrowheads="1"/>
          </p:cNvSpPr>
          <p:nvPr/>
        </p:nvSpPr>
        <p:spPr bwMode="auto">
          <a:xfrm>
            <a:off x="381000" y="1143000"/>
            <a:ext cx="8534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Paul said to Timothy, </a:t>
            </a:r>
            <a:r>
              <a:rPr lang="ja-JP" altLang="en-US" sz="3000" b="1" i="1">
                <a:solidFill>
                  <a:srgbClr val="3333CC"/>
                </a:solidFill>
                <a:latin typeface="Poor Richard" charset="0"/>
              </a:rPr>
              <a:t>“</a:t>
            </a:r>
            <a:r>
              <a:rPr lang="en-US" sz="3000" b="1" i="1">
                <a:solidFill>
                  <a:srgbClr val="3333CC"/>
                </a:solidFill>
                <a:latin typeface="Poor Richard" charset="0"/>
              </a:rPr>
              <a:t>Study to shew thyself approved unto God, a workman that needeth not to be ashamed, rightly dividing the word of truth.</a:t>
            </a:r>
            <a:r>
              <a:rPr lang="ja-JP" altLang="en-US" sz="3000" b="1" i="1">
                <a:solidFill>
                  <a:srgbClr val="3333CC"/>
                </a:solidFill>
                <a:latin typeface="Poor Richard" charset="0"/>
              </a:rPr>
              <a:t>”</a:t>
            </a:r>
            <a:r>
              <a:rPr lang="en-US" sz="3000" b="1">
                <a:solidFill>
                  <a:srgbClr val="3333CC"/>
                </a:solidFill>
                <a:latin typeface="Poor Richard" charset="0"/>
              </a:rPr>
              <a:t> 2 Timothy 2:15</a:t>
            </a:r>
          </a:p>
        </p:txBody>
      </p:sp>
      <p:sp>
        <p:nvSpPr>
          <p:cNvPr id="6" name="Rectangle 5"/>
          <p:cNvSpPr>
            <a:spLocks noChangeArrowheads="1"/>
          </p:cNvSpPr>
          <p:nvPr/>
        </p:nvSpPr>
        <p:spPr bwMode="auto">
          <a:xfrm>
            <a:off x="0" y="2743200"/>
            <a:ext cx="9144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61B00"/>
                </a:solidFill>
                <a:latin typeface="Poor Richard" charset="0"/>
              </a:rPr>
              <a:t>The Missionary must be well educated in the Word of God in order to preach or teach to the people what is needed in a timely and appropriate manner. That is, </a:t>
            </a:r>
            <a:r>
              <a:rPr lang="ja-JP" altLang="en-US" sz="3000" b="1" i="1">
                <a:solidFill>
                  <a:srgbClr val="361B00"/>
                </a:solidFill>
                <a:latin typeface="Poor Richard" charset="0"/>
              </a:rPr>
              <a:t>“</a:t>
            </a:r>
            <a:r>
              <a:rPr lang="en-US" sz="3000" b="1" i="1">
                <a:solidFill>
                  <a:srgbClr val="361B00"/>
                </a:solidFill>
                <a:latin typeface="Poor Richard" charset="0"/>
              </a:rPr>
              <a:t>rightly dividing the word of truth.</a:t>
            </a:r>
            <a:r>
              <a:rPr lang="ja-JP" altLang="en-US" sz="3000" b="1" i="1">
                <a:solidFill>
                  <a:srgbClr val="361B00"/>
                </a:solidFill>
                <a:latin typeface="Poor Richard" charset="0"/>
              </a:rPr>
              <a:t>”</a:t>
            </a:r>
            <a:endParaRPr lang="en-US" sz="3000" b="1">
              <a:solidFill>
                <a:srgbClr val="361B00"/>
              </a:solidFill>
              <a:latin typeface="Poor Richard" charset="0"/>
            </a:endParaRPr>
          </a:p>
        </p:txBody>
      </p:sp>
      <p:sp>
        <p:nvSpPr>
          <p:cNvPr id="7" name="Rectangle 6"/>
          <p:cNvSpPr>
            <a:spLocks noChangeArrowheads="1"/>
          </p:cNvSpPr>
          <p:nvPr/>
        </p:nvSpPr>
        <p:spPr bwMode="auto">
          <a:xfrm>
            <a:off x="381000" y="4724400"/>
            <a:ext cx="8305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Studying is an essential part of preparation and preparation always precedes blessing.</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800" decel="100000"/>
                                        <p:tgtEl>
                                          <p:spTgt spid="7"/>
                                        </p:tgtEl>
                                      </p:cBhvr>
                                    </p:animEffect>
                                    <p:anim calcmode="lin" valueType="num">
                                      <p:cBhvr>
                                        <p:cTn id="38" dur="800" decel="100000" fill="hold"/>
                                        <p:tgtEl>
                                          <p:spTgt spid="7"/>
                                        </p:tgtEl>
                                        <p:attrNameLst>
                                          <p:attrName>style.rotation</p:attrName>
                                        </p:attrNameLst>
                                      </p:cBhvr>
                                      <p:tavLst>
                                        <p:tav tm="0">
                                          <p:val>
                                            <p:fltVal val="-90"/>
                                          </p:val>
                                        </p:tav>
                                        <p:tav tm="100000">
                                          <p:val>
                                            <p:fltVal val="0"/>
                                          </p:val>
                                        </p:tav>
                                      </p:tavLst>
                                    </p:anim>
                                    <p:anim calcmode="lin" valueType="num">
                                      <p:cBhvr>
                                        <p:cTn id="39" dur="800" decel="100000" fill="hold"/>
                                        <p:tgtEl>
                                          <p:spTgt spid="7"/>
                                        </p:tgtEl>
                                        <p:attrNameLst>
                                          <p:attrName>ppt_x</p:attrName>
                                        </p:attrNameLst>
                                      </p:cBhvr>
                                      <p:tavLst>
                                        <p:tav tm="0">
                                          <p:val>
                                            <p:strVal val="#ppt_x+0.4"/>
                                          </p:val>
                                        </p:tav>
                                        <p:tav tm="100000">
                                          <p:val>
                                            <p:strVal val="#ppt_x-0.05"/>
                                          </p:val>
                                        </p:tav>
                                      </p:tavLst>
                                    </p:anim>
                                    <p:anim calcmode="lin" valueType="num">
                                      <p:cBhvr>
                                        <p:cTn id="40" dur="800" decel="100000" fill="hold"/>
                                        <p:tgtEl>
                                          <p:spTgt spid="7"/>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4" name="Rectangle 3"/>
          <p:cNvSpPr>
            <a:spLocks noChangeArrowheads="1"/>
          </p:cNvSpPr>
          <p:nvPr/>
        </p:nvSpPr>
        <p:spPr bwMode="auto">
          <a:xfrm>
            <a:off x="228600" y="228600"/>
            <a:ext cx="44005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009900"/>
                </a:solidFill>
                <a:latin typeface="Poor Richard" charset="0"/>
              </a:rPr>
              <a:t>3. </a:t>
            </a:r>
            <a:r>
              <a:rPr lang="en-US" sz="3600" b="1" u="sng">
                <a:solidFill>
                  <a:srgbClr val="009900"/>
                </a:solidFill>
                <a:latin typeface="Poor Richard" charset="0"/>
              </a:rPr>
              <a:t>Preaching / Teaching</a:t>
            </a:r>
            <a:r>
              <a:rPr lang="en-US" sz="3600">
                <a:solidFill>
                  <a:srgbClr val="009900"/>
                </a:solidFill>
                <a:latin typeface="Poor Richard" charset="0"/>
              </a:rPr>
              <a:t>.</a:t>
            </a:r>
          </a:p>
        </p:txBody>
      </p:sp>
      <p:sp>
        <p:nvSpPr>
          <p:cNvPr id="5" name="Rectangle 4"/>
          <p:cNvSpPr>
            <a:spLocks noChangeArrowheads="1"/>
          </p:cNvSpPr>
          <p:nvPr/>
        </p:nvSpPr>
        <p:spPr bwMode="auto">
          <a:xfrm>
            <a:off x="762000" y="1143000"/>
            <a:ext cx="7543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A good rule for a minister of the Gospel to follow throughout his ministry is: </a:t>
            </a:r>
            <a:r>
              <a:rPr lang="ja-JP" altLang="en-US" sz="3200" b="1" i="1">
                <a:solidFill>
                  <a:srgbClr val="800080"/>
                </a:solidFill>
                <a:latin typeface="Poor Richard" charset="0"/>
              </a:rPr>
              <a:t>“</a:t>
            </a:r>
            <a:r>
              <a:rPr lang="en-US" sz="3200" b="1" i="1">
                <a:solidFill>
                  <a:srgbClr val="800080"/>
                </a:solidFill>
                <a:latin typeface="Poor Richard" charset="0"/>
              </a:rPr>
              <a:t>Never be satisfied to give anything less than your very best.</a:t>
            </a:r>
            <a:r>
              <a:rPr lang="ja-JP" altLang="en-US" sz="3200" b="1" i="1">
                <a:solidFill>
                  <a:srgbClr val="800080"/>
                </a:solidFill>
                <a:latin typeface="Poor Richard" charset="0"/>
              </a:rPr>
              <a:t>”</a:t>
            </a:r>
            <a:r>
              <a:rPr lang="en-US" sz="3200" b="1">
                <a:solidFill>
                  <a:srgbClr val="800080"/>
                </a:solidFill>
                <a:latin typeface="Poor Richard" charset="0"/>
              </a:rPr>
              <a:t> </a:t>
            </a:r>
          </a:p>
        </p:txBody>
      </p:sp>
      <p:sp>
        <p:nvSpPr>
          <p:cNvPr id="6" name="Rectangle 5"/>
          <p:cNvSpPr>
            <a:spLocks noChangeArrowheads="1"/>
          </p:cNvSpPr>
          <p:nvPr/>
        </p:nvSpPr>
        <p:spPr bwMode="auto">
          <a:xfrm>
            <a:off x="2286000" y="2971800"/>
            <a:ext cx="457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Whether it is twenty or two hundred, because it is the Word of God, and because God sends him, the Missionary should do his best to reach each one of them.</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152400" y="5334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Jesus Christ became the supreme sacrifice for the sins of the world. He was crucified, buried and resurrected to accomplish the eternal purpose of God towards lost mankind.</a:t>
            </a:r>
          </a:p>
        </p:txBody>
      </p:sp>
      <p:sp>
        <p:nvSpPr>
          <p:cNvPr id="17411" name="Rectangle 3"/>
          <p:cNvSpPr>
            <a:spLocks noChangeArrowheads="1"/>
          </p:cNvSpPr>
          <p:nvPr/>
        </p:nvSpPr>
        <p:spPr bwMode="auto">
          <a:xfrm>
            <a:off x="5181600" y="2209800"/>
            <a:ext cx="3733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61B00"/>
                </a:solidFill>
                <a:latin typeface="Poor Richard" charset="0"/>
                <a:ea typeface="Times New Roman" charset="0"/>
                <a:cs typeface="Arial" charset="0"/>
              </a:rPr>
              <a:t>The Missionary must exercise faithful and honest stewardship in the dispensing of these mysteries if he is to be found blameless before God. </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box(in)">
                                      <p:cBhvr>
                                        <p:cTn id="12"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4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4099" name="Rectangle 3"/>
          <p:cNvSpPr>
            <a:spLocks noChangeArrowheads="1"/>
          </p:cNvSpPr>
          <p:nvPr/>
        </p:nvSpPr>
        <p:spPr bwMode="auto">
          <a:xfrm>
            <a:off x="228600" y="1752600"/>
            <a:ext cx="4876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800080"/>
                </a:solidFill>
                <a:latin typeface="Poor Richard" charset="0"/>
                <a:ea typeface="Times New Roman" charset="0"/>
                <a:cs typeface="Arial" charset="0"/>
              </a:rPr>
              <a:t>“</a:t>
            </a:r>
            <a:r>
              <a:rPr lang="en-US" sz="3200" b="1" i="1">
                <a:solidFill>
                  <a:srgbClr val="800080"/>
                </a:solidFill>
                <a:latin typeface="Poor Richard" charset="0"/>
                <a:ea typeface="Times New Roman" charset="0"/>
                <a:cs typeface="Arial" charset="0"/>
              </a:rPr>
              <a:t>Let a man so account of us, as of the ministers of Christ, and stewards of the mysteries of God. Moreover it is required in stewards, that a man be found faithful.</a:t>
            </a:r>
            <a:r>
              <a:rPr lang="ja-JP" altLang="en-US" sz="3200" b="1" i="1">
                <a:solidFill>
                  <a:srgbClr val="800080"/>
                </a:solidFill>
                <a:latin typeface="Poor Richard" charset="0"/>
                <a:ea typeface="Times New Roman" charset="0"/>
                <a:cs typeface="Arial" charset="0"/>
              </a:rPr>
              <a:t>”</a:t>
            </a:r>
            <a:endParaRPr lang="en-US" sz="3200" b="1" i="1">
              <a:solidFill>
                <a:srgbClr val="800080"/>
              </a:solidFill>
              <a:latin typeface="Poor Richard" charset="0"/>
              <a:ea typeface="Times New Roman" charset="0"/>
              <a:cs typeface="Arial" charset="0"/>
            </a:endParaRPr>
          </a:p>
          <a:p>
            <a:pPr algn="ctr" eaLnBrk="0" hangingPunct="0"/>
            <a:r>
              <a:rPr lang="en-US" sz="3200" b="1" i="1">
                <a:solidFill>
                  <a:srgbClr val="800080"/>
                </a:solidFill>
                <a:latin typeface="Poor Richard" charset="0"/>
                <a:ea typeface="Times New Roman" charset="0"/>
                <a:cs typeface="Arial" charset="0"/>
              </a:rPr>
              <a:t>(1 Corinthians 4:1-2)</a:t>
            </a:r>
            <a:r>
              <a:rPr lang="en-US" sz="3200">
                <a:solidFill>
                  <a:srgbClr val="800080"/>
                </a:solidFill>
                <a:latin typeface="Poor Richard" charset="0"/>
                <a:ea typeface="Times New Roman" charset="0"/>
                <a:cs typeface="Arial" charset="0"/>
              </a:rPr>
              <a:t> </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plus(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0" y="457200"/>
            <a:ext cx="8077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The key word here is </a:t>
            </a:r>
            <a:r>
              <a:rPr lang="ja-JP" altLang="en-US" sz="3200" b="1">
                <a:solidFill>
                  <a:srgbClr val="3333CC"/>
                </a:solidFill>
                <a:latin typeface="Poor Richard" charset="0"/>
              </a:rPr>
              <a:t>“</a:t>
            </a:r>
            <a:r>
              <a:rPr lang="en-US" sz="3200" b="1" i="1">
                <a:solidFill>
                  <a:srgbClr val="3333CC"/>
                </a:solidFill>
                <a:latin typeface="Poor Richard" charset="0"/>
              </a:rPr>
              <a:t>faithful</a:t>
            </a:r>
            <a:r>
              <a:rPr lang="ja-JP" altLang="en-US" sz="3200" b="1" i="1">
                <a:solidFill>
                  <a:srgbClr val="3333CC"/>
                </a:solidFill>
                <a:latin typeface="Poor Richard" charset="0"/>
              </a:rPr>
              <a:t>”</a:t>
            </a:r>
            <a:r>
              <a:rPr lang="en-US" sz="3200" b="1">
                <a:solidFill>
                  <a:srgbClr val="3333CC"/>
                </a:solidFill>
                <a:latin typeface="Poor Richard" charset="0"/>
              </a:rPr>
              <a:t> in the sense of being trustworthy. If you put any other word in its place, the value of stewardship is lost. The word steward literally means: </a:t>
            </a:r>
            <a:r>
              <a:rPr lang="en-US" sz="3200" b="1" i="1">
                <a:solidFill>
                  <a:srgbClr val="3333CC"/>
                </a:solidFill>
                <a:latin typeface="Poor Richard" charset="0"/>
              </a:rPr>
              <a:t>manager or overseer</a:t>
            </a:r>
            <a:r>
              <a:rPr lang="en-US" sz="3200" b="1">
                <a:solidFill>
                  <a:srgbClr val="3333CC"/>
                </a:solidFill>
                <a:latin typeface="Poor Richard" charset="0"/>
              </a:rPr>
              <a:t> of another person</a:t>
            </a:r>
            <a:r>
              <a:rPr lang="ja-JP" altLang="en-US" sz="3200" b="1">
                <a:solidFill>
                  <a:srgbClr val="3333CC"/>
                </a:solidFill>
                <a:latin typeface="Poor Richard" charset="0"/>
              </a:rPr>
              <a:t>’</a:t>
            </a:r>
            <a:r>
              <a:rPr lang="en-US" sz="3200" b="1">
                <a:solidFill>
                  <a:srgbClr val="3333CC"/>
                </a:solidFill>
                <a:latin typeface="Poor Richard" charset="0"/>
              </a:rPr>
              <a:t>s wealth, gifts and possessions.</a:t>
            </a:r>
          </a:p>
        </p:txBody>
      </p:sp>
      <p:sp>
        <p:nvSpPr>
          <p:cNvPr id="5" name="Rectangle 4"/>
          <p:cNvSpPr>
            <a:spLocks noChangeArrowheads="1"/>
          </p:cNvSpPr>
          <p:nvPr/>
        </p:nvSpPr>
        <p:spPr bwMode="auto">
          <a:xfrm>
            <a:off x="2286000" y="3276600"/>
            <a:ext cx="6705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The words of Jesus </a:t>
            </a:r>
            <a:r>
              <a:rPr lang="ja-JP" altLang="en-US" sz="3200" b="1" i="1">
                <a:solidFill>
                  <a:srgbClr val="361B00"/>
                </a:solidFill>
                <a:latin typeface="Poor Richard" charset="0"/>
              </a:rPr>
              <a:t>“</a:t>
            </a:r>
            <a:r>
              <a:rPr lang="en-US" sz="3200" b="1" i="1">
                <a:solidFill>
                  <a:srgbClr val="361B00"/>
                </a:solidFill>
                <a:latin typeface="Poor Richard" charset="0"/>
              </a:rPr>
              <a:t>Well done, thou good and faithful servant</a:t>
            </a:r>
            <a:r>
              <a:rPr lang="ja-JP" altLang="en-US" sz="3200" b="1" i="1">
                <a:solidFill>
                  <a:srgbClr val="361B00"/>
                </a:solidFill>
                <a:latin typeface="Poor Richard" charset="0"/>
              </a:rPr>
              <a:t>”</a:t>
            </a:r>
            <a:r>
              <a:rPr lang="en-US" sz="3200" b="1">
                <a:solidFill>
                  <a:srgbClr val="361B00"/>
                </a:solidFill>
                <a:latin typeface="Poor Richard" charset="0"/>
              </a:rPr>
              <a:t> (Matthew 25:21; 23), have become synonymous with the teaching of Christian stewardship, and rightfully so.</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style.rotation</p:attrName>
                                        </p:attrNameLst>
                                      </p:cBhvr>
                                      <p:tavLst>
                                        <p:tav tm="0">
                                          <p:val>
                                            <p:fltVal val="720"/>
                                          </p:val>
                                        </p:tav>
                                        <p:tav tm="100000">
                                          <p:val>
                                            <p:fltVal val="0"/>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6147" name="Rectangle 3"/>
          <p:cNvSpPr>
            <a:spLocks noChangeArrowheads="1"/>
          </p:cNvSpPr>
          <p:nvPr/>
        </p:nvSpPr>
        <p:spPr bwMode="auto">
          <a:xfrm>
            <a:off x="0" y="457200"/>
            <a:ext cx="8915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200" b="1">
                <a:solidFill>
                  <a:srgbClr val="361B00"/>
                </a:solidFill>
                <a:latin typeface="Poor Richard" charset="0"/>
                <a:ea typeface="Times New Roman" charset="0"/>
                <a:cs typeface="Arial" charset="0"/>
              </a:rPr>
              <a:t>Consider also that a minister, as the steward of God, must be blameless or above reproach. Look carefully at Titus 1:7 in the light of the following 3 versions of the Bible:</a:t>
            </a:r>
          </a:p>
        </p:txBody>
      </p:sp>
      <p:sp>
        <p:nvSpPr>
          <p:cNvPr id="6148" name="Rectangle 4"/>
          <p:cNvSpPr>
            <a:spLocks noChangeArrowheads="1"/>
          </p:cNvSpPr>
          <p:nvPr/>
        </p:nvSpPr>
        <p:spPr bwMode="auto">
          <a:xfrm>
            <a:off x="457200" y="2057400"/>
            <a:ext cx="5943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ja-JP" altLang="en-US" sz="3200" b="1" i="1">
                <a:solidFill>
                  <a:srgbClr val="009900"/>
                </a:solidFill>
                <a:latin typeface="Poor Richard" charset="0"/>
                <a:ea typeface="Times New Roman" charset="0"/>
                <a:cs typeface="Arial" charset="0"/>
              </a:rPr>
              <a:t>“</a:t>
            </a:r>
            <a:r>
              <a:rPr lang="en-US" sz="3200" b="1" i="1">
                <a:solidFill>
                  <a:srgbClr val="009900"/>
                </a:solidFill>
                <a:latin typeface="Poor Richard" charset="0"/>
                <a:ea typeface="Times New Roman" charset="0"/>
                <a:cs typeface="Arial" charset="0"/>
              </a:rPr>
              <a:t>For a bishop must be blameless, as the steward of God;</a:t>
            </a:r>
            <a:r>
              <a:rPr lang="ja-JP" altLang="en-US" sz="3200" b="1" i="1">
                <a:solidFill>
                  <a:srgbClr val="009900"/>
                </a:solidFill>
                <a:latin typeface="Poor Richard" charset="0"/>
                <a:ea typeface="Times New Roman" charset="0"/>
                <a:cs typeface="Arial" charset="0"/>
              </a:rPr>
              <a:t>”</a:t>
            </a:r>
            <a:r>
              <a:rPr lang="en-US" sz="3200" b="1">
                <a:solidFill>
                  <a:srgbClr val="009900"/>
                </a:solidFill>
                <a:latin typeface="Poor Richard" charset="0"/>
                <a:ea typeface="Times New Roman" charset="0"/>
                <a:cs typeface="Arial" charset="0"/>
              </a:rPr>
              <a:t> (King James Version)</a:t>
            </a:r>
            <a:endParaRPr lang="en-US" sz="3200">
              <a:solidFill>
                <a:srgbClr val="009900"/>
              </a:solidFill>
              <a:latin typeface="Poor Richard" charset="0"/>
              <a:ea typeface="Times New Roman" charset="0"/>
              <a:cs typeface="Arial" charset="0"/>
            </a:endParaRPr>
          </a:p>
        </p:txBody>
      </p:sp>
      <p:sp>
        <p:nvSpPr>
          <p:cNvPr id="5" name="Rectangle 4"/>
          <p:cNvSpPr>
            <a:spLocks noChangeArrowheads="1"/>
          </p:cNvSpPr>
          <p:nvPr/>
        </p:nvSpPr>
        <p:spPr bwMode="auto">
          <a:xfrm>
            <a:off x="1143000" y="3200400"/>
            <a:ext cx="6781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3200" b="1" i="1">
                <a:solidFill>
                  <a:srgbClr val="3333CC"/>
                </a:solidFill>
                <a:latin typeface="Poor Richard" charset="0"/>
              </a:rPr>
              <a:t>“</a:t>
            </a:r>
            <a:r>
              <a:rPr lang="en-US" sz="3200" b="1" i="1">
                <a:solidFill>
                  <a:srgbClr val="3333CC"/>
                </a:solidFill>
                <a:latin typeface="Poor Richard" charset="0"/>
              </a:rPr>
              <a:t>For the overseer must be above reproach as God's steward,</a:t>
            </a:r>
            <a:r>
              <a:rPr lang="ja-JP" altLang="en-US" sz="3200" b="1" i="1">
                <a:solidFill>
                  <a:srgbClr val="3333CC"/>
                </a:solidFill>
                <a:latin typeface="Poor Richard" charset="0"/>
              </a:rPr>
              <a:t>”</a:t>
            </a:r>
            <a:r>
              <a:rPr lang="en-US" sz="3200" b="1">
                <a:solidFill>
                  <a:srgbClr val="3333CC"/>
                </a:solidFill>
                <a:latin typeface="Poor Richard" charset="0"/>
              </a:rPr>
              <a:t> (New American Standard)</a:t>
            </a:r>
            <a:endParaRPr lang="en-US" sz="3200">
              <a:solidFill>
                <a:srgbClr val="3333CC"/>
              </a:solidFill>
              <a:latin typeface="Poor Richard" charset="0"/>
            </a:endParaRPr>
          </a:p>
        </p:txBody>
      </p:sp>
      <p:sp>
        <p:nvSpPr>
          <p:cNvPr id="6" name="Rectangle 5"/>
          <p:cNvSpPr>
            <a:spLocks noChangeArrowheads="1"/>
          </p:cNvSpPr>
          <p:nvPr/>
        </p:nvSpPr>
        <p:spPr bwMode="auto">
          <a:xfrm>
            <a:off x="2133600" y="4343400"/>
            <a:ext cx="7010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3200" b="1" i="1">
                <a:solidFill>
                  <a:srgbClr val="800080"/>
                </a:solidFill>
                <a:latin typeface="Poor Richard" charset="0"/>
              </a:rPr>
              <a:t>“</a:t>
            </a:r>
            <a:r>
              <a:rPr lang="en-US" sz="3200" b="1" i="1">
                <a:solidFill>
                  <a:srgbClr val="800080"/>
                </a:solidFill>
                <a:latin typeface="Poor Richard" charset="0"/>
              </a:rPr>
              <a:t>Since an overseer is entrusted with God's work, he must be blameless</a:t>
            </a:r>
            <a:r>
              <a:rPr lang="ja-JP" altLang="en-US" sz="3200" b="1" i="1">
                <a:solidFill>
                  <a:srgbClr val="800080"/>
                </a:solidFill>
                <a:latin typeface="Poor Richard" charset="0"/>
              </a:rPr>
              <a:t>”</a:t>
            </a:r>
            <a:r>
              <a:rPr lang="en-US" sz="3200" b="1">
                <a:solidFill>
                  <a:srgbClr val="800080"/>
                </a:solidFill>
                <a:latin typeface="Poor Richard" charset="0"/>
              </a:rPr>
              <a:t> (New International Version)</a:t>
            </a:r>
            <a:endParaRPr lang="en-US" sz="3200">
              <a:solidFill>
                <a:srgbClr val="800080"/>
              </a:solidFill>
              <a:latin typeface="Poor Richard"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strVal val="#ppt_w*0.05"/>
                                          </p:val>
                                        </p:tav>
                                        <p:tav tm="100000">
                                          <p:val>
                                            <p:strVal val="#ppt_w"/>
                                          </p:val>
                                        </p:tav>
                                      </p:tavLst>
                                    </p:anim>
                                    <p:anim calcmode="lin" valueType="num">
                                      <p:cBhvr>
                                        <p:cTn id="8" dur="500" fill="hold"/>
                                        <p:tgtEl>
                                          <p:spTgt spid="6147"/>
                                        </p:tgtEl>
                                        <p:attrNameLst>
                                          <p:attrName>ppt_h</p:attrName>
                                        </p:attrNameLst>
                                      </p:cBhvr>
                                      <p:tavLst>
                                        <p:tav tm="0">
                                          <p:val>
                                            <p:strVal val="#ppt_h"/>
                                          </p:val>
                                        </p:tav>
                                        <p:tav tm="100000">
                                          <p:val>
                                            <p:strVal val="#ppt_h"/>
                                          </p:val>
                                        </p:tav>
                                      </p:tavLst>
                                    </p:anim>
                                    <p:anim calcmode="lin" valueType="num">
                                      <p:cBhvr>
                                        <p:cTn id="9" dur="500" fill="hold"/>
                                        <p:tgtEl>
                                          <p:spTgt spid="6147"/>
                                        </p:tgtEl>
                                        <p:attrNameLst>
                                          <p:attrName>ppt_x</p:attrName>
                                        </p:attrNameLst>
                                      </p:cBhvr>
                                      <p:tavLst>
                                        <p:tav tm="0">
                                          <p:val>
                                            <p:strVal val="#ppt_x-.2"/>
                                          </p:val>
                                        </p:tav>
                                        <p:tav tm="100000">
                                          <p:val>
                                            <p:strVal val="#ppt_x"/>
                                          </p:val>
                                        </p:tav>
                                      </p:tavLst>
                                    </p:anim>
                                    <p:anim calcmode="lin" valueType="num">
                                      <p:cBhvr>
                                        <p:cTn id="10" dur="500" fill="hold"/>
                                        <p:tgtEl>
                                          <p:spTgt spid="6147"/>
                                        </p:tgtEl>
                                        <p:attrNameLst>
                                          <p:attrName>ppt_y</p:attrName>
                                        </p:attrNameLst>
                                      </p:cBhvr>
                                      <p:tavLst>
                                        <p:tav tm="0">
                                          <p:val>
                                            <p:strVal val="#ppt_y"/>
                                          </p:val>
                                        </p:tav>
                                        <p:tav tm="100000">
                                          <p:val>
                                            <p:strVal val="#ppt_y"/>
                                          </p:val>
                                        </p:tav>
                                      </p:tavLst>
                                    </p:anim>
                                    <p:animEffect transition="in" filter="fade">
                                      <p:cBhvr>
                                        <p:cTn id="11" dur="500"/>
                                        <p:tgtEl>
                                          <p:spTgt spid="614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148"/>
                                        </p:tgtEl>
                                        <p:attrNameLst>
                                          <p:attrName>style.visibility</p:attrName>
                                        </p:attrNameLst>
                                      </p:cBhvr>
                                      <p:to>
                                        <p:strVal val="visible"/>
                                      </p:to>
                                    </p:set>
                                    <p:anim calcmode="lin" valueType="num">
                                      <p:cBhvr>
                                        <p:cTn id="16" dur="500" fill="hold"/>
                                        <p:tgtEl>
                                          <p:spTgt spid="6148"/>
                                        </p:tgtEl>
                                        <p:attrNameLst>
                                          <p:attrName>ppt_w</p:attrName>
                                        </p:attrNameLst>
                                      </p:cBhvr>
                                      <p:tavLst>
                                        <p:tav tm="0">
                                          <p:val>
                                            <p:strVal val="#ppt_w*0.05"/>
                                          </p:val>
                                        </p:tav>
                                        <p:tav tm="100000">
                                          <p:val>
                                            <p:strVal val="#ppt_w"/>
                                          </p:val>
                                        </p:tav>
                                      </p:tavLst>
                                    </p:anim>
                                    <p:anim calcmode="lin" valueType="num">
                                      <p:cBhvr>
                                        <p:cTn id="17" dur="500" fill="hold"/>
                                        <p:tgtEl>
                                          <p:spTgt spid="6148"/>
                                        </p:tgtEl>
                                        <p:attrNameLst>
                                          <p:attrName>ppt_h</p:attrName>
                                        </p:attrNameLst>
                                      </p:cBhvr>
                                      <p:tavLst>
                                        <p:tav tm="0">
                                          <p:val>
                                            <p:strVal val="#ppt_h"/>
                                          </p:val>
                                        </p:tav>
                                        <p:tav tm="100000">
                                          <p:val>
                                            <p:strVal val="#ppt_h"/>
                                          </p:val>
                                        </p:tav>
                                      </p:tavLst>
                                    </p:anim>
                                    <p:anim calcmode="lin" valueType="num">
                                      <p:cBhvr>
                                        <p:cTn id="18" dur="500" fill="hold"/>
                                        <p:tgtEl>
                                          <p:spTgt spid="6148"/>
                                        </p:tgtEl>
                                        <p:attrNameLst>
                                          <p:attrName>ppt_x</p:attrName>
                                        </p:attrNameLst>
                                      </p:cBhvr>
                                      <p:tavLst>
                                        <p:tav tm="0">
                                          <p:val>
                                            <p:strVal val="#ppt_x-.2"/>
                                          </p:val>
                                        </p:tav>
                                        <p:tav tm="100000">
                                          <p:val>
                                            <p:strVal val="#ppt_x"/>
                                          </p:val>
                                        </p:tav>
                                      </p:tavLst>
                                    </p:anim>
                                    <p:anim calcmode="lin" valueType="num">
                                      <p:cBhvr>
                                        <p:cTn id="19" dur="500" fill="hold"/>
                                        <p:tgtEl>
                                          <p:spTgt spid="6148"/>
                                        </p:tgtEl>
                                        <p:attrNameLst>
                                          <p:attrName>ppt_y</p:attrName>
                                        </p:attrNameLst>
                                      </p:cBhvr>
                                      <p:tavLst>
                                        <p:tav tm="0">
                                          <p:val>
                                            <p:strVal val="#ppt_y"/>
                                          </p:val>
                                        </p:tav>
                                        <p:tav tm="100000">
                                          <p:val>
                                            <p:strVal val="#ppt_y"/>
                                          </p:val>
                                        </p:tav>
                                      </p:tavLst>
                                    </p:anim>
                                    <p:animEffect transition="in" filter="fade">
                                      <p:cBhvr>
                                        <p:cTn id="20" dur="500"/>
                                        <p:tgtEl>
                                          <p:spTgt spid="614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strVal val="#ppt_w*0.05"/>
                                          </p:val>
                                        </p:tav>
                                        <p:tav tm="100000">
                                          <p:val>
                                            <p:strVal val="#ppt_w"/>
                                          </p:val>
                                        </p:tav>
                                      </p:tavLst>
                                    </p:anim>
                                    <p:anim calcmode="lin" valueType="num">
                                      <p:cBhvr>
                                        <p:cTn id="26" dur="500" fill="hold"/>
                                        <p:tgtEl>
                                          <p:spTgt spid="5"/>
                                        </p:tgtEl>
                                        <p:attrNameLst>
                                          <p:attrName>ppt_h</p:attrName>
                                        </p:attrNameLst>
                                      </p:cBhvr>
                                      <p:tavLst>
                                        <p:tav tm="0">
                                          <p:val>
                                            <p:strVal val="#ppt_h"/>
                                          </p:val>
                                        </p:tav>
                                        <p:tav tm="100000">
                                          <p:val>
                                            <p:strVal val="#ppt_h"/>
                                          </p:val>
                                        </p:tav>
                                      </p:tavLst>
                                    </p:anim>
                                    <p:anim calcmode="lin" valueType="num">
                                      <p:cBhvr>
                                        <p:cTn id="27" dur="500" fill="hold"/>
                                        <p:tgtEl>
                                          <p:spTgt spid="5"/>
                                        </p:tgtEl>
                                        <p:attrNameLst>
                                          <p:attrName>ppt_x</p:attrName>
                                        </p:attrNameLst>
                                      </p:cBhvr>
                                      <p:tavLst>
                                        <p:tav tm="0">
                                          <p:val>
                                            <p:strVal val="#ppt_x-.2"/>
                                          </p:val>
                                        </p:tav>
                                        <p:tav tm="100000">
                                          <p:val>
                                            <p:strVal val="#ppt_x"/>
                                          </p:val>
                                        </p:tav>
                                      </p:tavLst>
                                    </p:anim>
                                    <p:anim calcmode="lin" valueType="num">
                                      <p:cBhvr>
                                        <p:cTn id="28" dur="500" fill="hold"/>
                                        <p:tgtEl>
                                          <p:spTgt spid="5"/>
                                        </p:tgtEl>
                                        <p:attrNameLst>
                                          <p:attrName>ppt_y</p:attrName>
                                        </p:attrNameLst>
                                      </p:cBhvr>
                                      <p:tavLst>
                                        <p:tav tm="0">
                                          <p:val>
                                            <p:strVal val="#ppt_y"/>
                                          </p:val>
                                        </p:tav>
                                        <p:tav tm="100000">
                                          <p:val>
                                            <p:strVal val="#ppt_y"/>
                                          </p:val>
                                        </p:tav>
                                      </p:tavLst>
                                    </p:anim>
                                    <p:animEffect transition="in" filter="fade">
                                      <p:cBhvr>
                                        <p:cTn id="29" dur="500"/>
                                        <p:tgtEl>
                                          <p:spTgt spid="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strVal val="#ppt_w*0.05"/>
                                          </p:val>
                                        </p:tav>
                                        <p:tav tm="100000">
                                          <p:val>
                                            <p:strVal val="#ppt_w"/>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anim calcmode="lin" valueType="num">
                                      <p:cBhvr>
                                        <p:cTn id="36" dur="500" fill="hold"/>
                                        <p:tgtEl>
                                          <p:spTgt spid="6"/>
                                        </p:tgtEl>
                                        <p:attrNameLst>
                                          <p:attrName>ppt_x</p:attrName>
                                        </p:attrNameLst>
                                      </p:cBhvr>
                                      <p:tavLst>
                                        <p:tav tm="0">
                                          <p:val>
                                            <p:strVal val="#ppt_x-.2"/>
                                          </p:val>
                                        </p:tav>
                                        <p:tav tm="100000">
                                          <p:val>
                                            <p:strVal val="#ppt_x"/>
                                          </p:val>
                                        </p:tav>
                                      </p:tavLst>
                                    </p:anim>
                                    <p:anim calcmode="lin" valueType="num">
                                      <p:cBhvr>
                                        <p:cTn id="37" dur="500" fill="hold"/>
                                        <p:tgtEl>
                                          <p:spTgt spid="6"/>
                                        </p:tgtEl>
                                        <p:attrNameLst>
                                          <p:attrName>ppt_y</p:attrName>
                                        </p:attrNameLst>
                                      </p:cBhvr>
                                      <p:tavLst>
                                        <p:tav tm="0">
                                          <p:val>
                                            <p:strVal val="#ppt_y"/>
                                          </p:val>
                                        </p:tav>
                                        <p:tav tm="100000">
                                          <p:val>
                                            <p:strVal val="#ppt_y"/>
                                          </p:val>
                                        </p:tav>
                                      </p:tavLst>
                                    </p:anim>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7171" name="Rectangle 3"/>
          <p:cNvSpPr>
            <a:spLocks noChangeArrowheads="1"/>
          </p:cNvSpPr>
          <p:nvPr/>
        </p:nvSpPr>
        <p:spPr bwMode="auto">
          <a:xfrm>
            <a:off x="0" y="0"/>
            <a:ext cx="24987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4400" b="1" i="1">
                <a:solidFill>
                  <a:srgbClr val="361B00"/>
                </a:solidFill>
                <a:latin typeface="Poor Richard" charset="0"/>
                <a:ea typeface="Times New Roman" charset="0"/>
                <a:cs typeface="Arial" charset="0"/>
              </a:rPr>
              <a:t>I. Finances. </a:t>
            </a:r>
            <a:endParaRPr lang="en-US" sz="4400" b="1">
              <a:solidFill>
                <a:srgbClr val="361B00"/>
              </a:solidFill>
              <a:latin typeface="Poor Richard" charset="0"/>
              <a:ea typeface="Times New Roman" charset="0"/>
              <a:cs typeface="Arial" charset="0"/>
            </a:endParaRPr>
          </a:p>
        </p:txBody>
      </p:sp>
      <p:sp>
        <p:nvSpPr>
          <p:cNvPr id="4" name="Rectangle 3"/>
          <p:cNvSpPr>
            <a:spLocks noChangeArrowheads="1"/>
          </p:cNvSpPr>
          <p:nvPr/>
        </p:nvSpPr>
        <p:spPr bwMode="auto">
          <a:xfrm>
            <a:off x="457200" y="838200"/>
            <a:ext cx="8305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A. </a:t>
            </a:r>
            <a:r>
              <a:rPr lang="en-US" sz="3200" b="1" u="sng">
                <a:solidFill>
                  <a:srgbClr val="990000"/>
                </a:solidFill>
                <a:latin typeface="Poor Richard" charset="0"/>
              </a:rPr>
              <a:t>Accountability</a:t>
            </a:r>
            <a:r>
              <a:rPr lang="en-US" sz="3200" b="1">
                <a:solidFill>
                  <a:srgbClr val="990000"/>
                </a:solidFill>
                <a:latin typeface="Poor Richard" charset="0"/>
              </a:rPr>
              <a:t>. The Missionary</a:t>
            </a:r>
            <a:r>
              <a:rPr lang="ja-JP" altLang="en-US" sz="3200" b="1">
                <a:solidFill>
                  <a:srgbClr val="990000"/>
                </a:solidFill>
                <a:latin typeface="Poor Richard" charset="0"/>
              </a:rPr>
              <a:t>’</a:t>
            </a:r>
            <a:r>
              <a:rPr lang="en-US" sz="3200" b="1">
                <a:solidFill>
                  <a:srgbClr val="990000"/>
                </a:solidFill>
                <a:latin typeface="Poor Richard" charset="0"/>
              </a:rPr>
              <a:t>s accountability can be seen as twofold:</a:t>
            </a:r>
          </a:p>
        </p:txBody>
      </p:sp>
      <p:sp>
        <p:nvSpPr>
          <p:cNvPr id="5" name="Rectangle 4"/>
          <p:cNvSpPr>
            <a:spLocks noChangeArrowheads="1"/>
          </p:cNvSpPr>
          <p:nvPr/>
        </p:nvSpPr>
        <p:spPr bwMode="auto">
          <a:xfrm>
            <a:off x="990600" y="2057400"/>
            <a:ext cx="7543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61B00"/>
                </a:solidFill>
                <a:latin typeface="Poor Richard" charset="0"/>
              </a:rPr>
              <a:t>1. He represents and seeks to fulfill the burden, desire and sacrifice of the sending Churches and organization to reach the world.</a:t>
            </a:r>
          </a:p>
        </p:txBody>
      </p:sp>
      <p:sp>
        <p:nvSpPr>
          <p:cNvPr id="6" name="Rectangle 5"/>
          <p:cNvSpPr>
            <a:spLocks noChangeArrowheads="1"/>
          </p:cNvSpPr>
          <p:nvPr/>
        </p:nvSpPr>
        <p:spPr bwMode="auto">
          <a:xfrm>
            <a:off x="990600" y="3886200"/>
            <a:ext cx="7543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990000"/>
                </a:solidFill>
                <a:latin typeface="Poor Richard" charset="0"/>
              </a:rPr>
              <a:t>2. He seeks to fulfill a calling to go into the entire world to preach and teach the Gospel to all men. It was God who called him and God who worked through local Churches to send him.</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152400" y="533400"/>
            <a:ext cx="490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800080"/>
                </a:solidFill>
                <a:latin typeface="Poor Richard" charset="0"/>
              </a:rPr>
              <a:t>B. </a:t>
            </a:r>
            <a:r>
              <a:rPr lang="en-US" sz="4000" b="1" u="sng">
                <a:solidFill>
                  <a:srgbClr val="800080"/>
                </a:solidFill>
                <a:latin typeface="Poor Richard" charset="0"/>
              </a:rPr>
              <a:t>Honesty and Integrity</a:t>
            </a:r>
            <a:r>
              <a:rPr lang="en-US" sz="4000">
                <a:solidFill>
                  <a:srgbClr val="800080"/>
                </a:solidFill>
                <a:latin typeface="Poor Richard" charset="0"/>
              </a:rPr>
              <a:t>.</a:t>
            </a:r>
          </a:p>
        </p:txBody>
      </p:sp>
      <p:sp>
        <p:nvSpPr>
          <p:cNvPr id="5" name="Rectangle 4"/>
          <p:cNvSpPr>
            <a:spLocks noChangeArrowheads="1"/>
          </p:cNvSpPr>
          <p:nvPr/>
        </p:nvSpPr>
        <p:spPr bwMode="auto">
          <a:xfrm>
            <a:off x="533400" y="1371600"/>
            <a:ext cx="8001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Honesty has a way of removing all fear from accountability. If an individual has properly used finances or materials that have been entrusted to him, he has no reason to fear giving account to others. On the other hand, dishonest practices give reason for fear of accountability.</a:t>
            </a:r>
          </a:p>
        </p:txBody>
      </p:sp>
      <p:sp>
        <p:nvSpPr>
          <p:cNvPr id="6" name="Rectangle 5"/>
          <p:cNvSpPr>
            <a:spLocks noChangeArrowheads="1"/>
          </p:cNvSpPr>
          <p:nvPr/>
        </p:nvSpPr>
        <p:spPr bwMode="auto">
          <a:xfrm>
            <a:off x="228600" y="4572000"/>
            <a:ext cx="8686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800080"/>
                </a:solidFill>
                <a:latin typeface="Poor Richard" charset="0"/>
              </a:rPr>
              <a:t>Honesty has a way of removing all fear from accountability.</a:t>
            </a:r>
            <a:endParaRPr lang="en-US" sz="4000">
              <a:solidFill>
                <a:srgbClr val="800080"/>
              </a:solidFill>
              <a:latin typeface="Poor Richard"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3" name="Rectangle 2"/>
          <p:cNvSpPr>
            <a:spLocks noChangeArrowheads="1"/>
          </p:cNvSpPr>
          <p:nvPr/>
        </p:nvSpPr>
        <p:spPr bwMode="auto">
          <a:xfrm>
            <a:off x="152400" y="533400"/>
            <a:ext cx="1728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990000"/>
                </a:solidFill>
                <a:latin typeface="Poor Richard" charset="0"/>
              </a:rPr>
              <a:t>C. </a:t>
            </a:r>
            <a:r>
              <a:rPr lang="en-US" sz="3600" b="1" u="sng">
                <a:solidFill>
                  <a:srgbClr val="990000"/>
                </a:solidFill>
                <a:latin typeface="Poor Richard" charset="0"/>
              </a:rPr>
              <a:t>Tithes</a:t>
            </a:r>
            <a:r>
              <a:rPr lang="en-US" sz="3600">
                <a:solidFill>
                  <a:srgbClr val="990000"/>
                </a:solidFill>
                <a:latin typeface="Poor Richard" charset="0"/>
              </a:rPr>
              <a:t>.</a:t>
            </a:r>
          </a:p>
        </p:txBody>
      </p:sp>
      <p:sp>
        <p:nvSpPr>
          <p:cNvPr id="6" name="Rectangle 5"/>
          <p:cNvSpPr>
            <a:spLocks noChangeArrowheads="1"/>
          </p:cNvSpPr>
          <p:nvPr/>
        </p:nvSpPr>
        <p:spPr bwMode="auto">
          <a:xfrm>
            <a:off x="457200" y="1219200"/>
            <a:ext cx="8229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It is assumed that the Missionary would have proven himself faithful in the area of tithing before going to the field. This certainly should be the case. </a:t>
            </a:r>
          </a:p>
        </p:txBody>
      </p:sp>
      <p:sp>
        <p:nvSpPr>
          <p:cNvPr id="7" name="Rectangle 6"/>
          <p:cNvSpPr>
            <a:spLocks noChangeArrowheads="1"/>
          </p:cNvSpPr>
          <p:nvPr/>
        </p:nvSpPr>
        <p:spPr bwMode="auto">
          <a:xfrm>
            <a:off x="152400" y="2971800"/>
            <a:ext cx="43989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990000"/>
                </a:solidFill>
                <a:latin typeface="Poor Richard" charset="0"/>
              </a:rPr>
              <a:t>D. </a:t>
            </a:r>
            <a:r>
              <a:rPr lang="en-US" sz="3600" b="1" u="sng">
                <a:solidFill>
                  <a:srgbClr val="990000"/>
                </a:solidFill>
                <a:latin typeface="Poor Richard" charset="0"/>
              </a:rPr>
              <a:t>Designated Offerings</a:t>
            </a:r>
            <a:r>
              <a:rPr lang="en-US" sz="3600" b="1">
                <a:solidFill>
                  <a:srgbClr val="990000"/>
                </a:solidFill>
                <a:latin typeface="Poor Richard" charset="0"/>
              </a:rPr>
              <a:t>.</a:t>
            </a:r>
            <a:endParaRPr lang="en-US" sz="3600">
              <a:solidFill>
                <a:srgbClr val="990000"/>
              </a:solidFill>
              <a:latin typeface="Poor Richard" charset="0"/>
            </a:endParaRPr>
          </a:p>
        </p:txBody>
      </p:sp>
      <p:sp>
        <p:nvSpPr>
          <p:cNvPr id="8" name="Rectangle 7"/>
          <p:cNvSpPr>
            <a:spLocks noChangeArrowheads="1"/>
          </p:cNvSpPr>
          <p:nvPr/>
        </p:nvSpPr>
        <p:spPr bwMode="auto">
          <a:xfrm>
            <a:off x="609600" y="3657600"/>
            <a:ext cx="7924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These offerings are given and sent to the Missionary to be used for special projects or needs on the mission field. These funds will usually be a specified amount for a specific purpose.</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4" name="Rectangle 3"/>
          <p:cNvSpPr>
            <a:spLocks noChangeArrowheads="1"/>
          </p:cNvSpPr>
          <p:nvPr/>
        </p:nvSpPr>
        <p:spPr bwMode="auto">
          <a:xfrm>
            <a:off x="152400" y="152400"/>
            <a:ext cx="4497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009900"/>
                </a:solidFill>
                <a:latin typeface="Poor Richard" charset="0"/>
              </a:rPr>
              <a:t>E. </a:t>
            </a:r>
            <a:r>
              <a:rPr lang="en-US" sz="3600" b="1" u="sng">
                <a:solidFill>
                  <a:srgbClr val="009900"/>
                </a:solidFill>
                <a:latin typeface="Poor Richard" charset="0"/>
              </a:rPr>
              <a:t>Property Management</a:t>
            </a:r>
            <a:r>
              <a:rPr lang="en-US" sz="3600">
                <a:solidFill>
                  <a:srgbClr val="009900"/>
                </a:solidFill>
                <a:latin typeface="Poor Richard" charset="0"/>
              </a:rPr>
              <a:t>.</a:t>
            </a:r>
          </a:p>
        </p:txBody>
      </p:sp>
      <p:sp>
        <p:nvSpPr>
          <p:cNvPr id="5" name="Rectangle 4"/>
          <p:cNvSpPr>
            <a:spLocks noChangeArrowheads="1"/>
          </p:cNvSpPr>
          <p:nvPr/>
        </p:nvSpPr>
        <p:spPr bwMode="auto">
          <a:xfrm>
            <a:off x="685800" y="990600"/>
            <a:ext cx="7543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One of the most important areas of involvement of the Missionary on the field is that of teacher. Care should be taken to train the nationals in property management so that the investment of funds is not lost.</a:t>
            </a:r>
          </a:p>
        </p:txBody>
      </p:sp>
      <p:sp>
        <p:nvSpPr>
          <p:cNvPr id="6" name="Rectangle 5"/>
          <p:cNvSpPr>
            <a:spLocks noChangeArrowheads="1"/>
          </p:cNvSpPr>
          <p:nvPr/>
        </p:nvSpPr>
        <p:spPr bwMode="auto">
          <a:xfrm>
            <a:off x="1600200" y="3733800"/>
            <a:ext cx="6172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Whether the funds come from foreign or national sources, this is of utmost importance for the continued development and security of the future of the National Church.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43600" y="0"/>
            <a:ext cx="32004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17: The Missionary as a Steward</a:t>
            </a:r>
          </a:p>
        </p:txBody>
      </p:sp>
      <p:sp>
        <p:nvSpPr>
          <p:cNvPr id="11267" name="Rectangle 3"/>
          <p:cNvSpPr>
            <a:spLocks noChangeArrowheads="1"/>
          </p:cNvSpPr>
          <p:nvPr/>
        </p:nvSpPr>
        <p:spPr bwMode="auto">
          <a:xfrm>
            <a:off x="0" y="457200"/>
            <a:ext cx="16144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en-US" sz="4000" b="1" i="1">
                <a:solidFill>
                  <a:srgbClr val="361B00"/>
                </a:solidFill>
                <a:latin typeface="Poor Richard" charset="0"/>
                <a:ea typeface="Times New Roman" charset="0"/>
                <a:cs typeface="Arial" charset="0"/>
              </a:rPr>
              <a:t>II. Time.</a:t>
            </a:r>
            <a:endParaRPr lang="en-US" sz="4000">
              <a:solidFill>
                <a:srgbClr val="361B00"/>
              </a:solidFill>
              <a:latin typeface="Poor Richard" charset="0"/>
              <a:ea typeface="Times New Roman" charset="0"/>
              <a:cs typeface="Arial" charset="0"/>
            </a:endParaRPr>
          </a:p>
        </p:txBody>
      </p:sp>
      <p:sp>
        <p:nvSpPr>
          <p:cNvPr id="5" name="Rectangle 4"/>
          <p:cNvSpPr>
            <a:spLocks noChangeArrowheads="1"/>
          </p:cNvSpPr>
          <p:nvPr/>
        </p:nvSpPr>
        <p:spPr bwMode="auto">
          <a:xfrm>
            <a:off x="457200" y="1219200"/>
            <a:ext cx="82296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3333CC"/>
                </a:solidFill>
                <a:latin typeface="Poor Richard" charset="0"/>
              </a:rPr>
              <a:t>Jesus clearly made reference to the importance of time in relation to the harvest when He said</a:t>
            </a:r>
            <a:r>
              <a:rPr lang="en-US" sz="3000" b="1" i="1">
                <a:solidFill>
                  <a:srgbClr val="3333CC"/>
                </a:solidFill>
                <a:latin typeface="Poor Richard" charset="0"/>
              </a:rPr>
              <a:t>, </a:t>
            </a:r>
            <a:r>
              <a:rPr lang="ja-JP" altLang="en-US" sz="3000" b="1" i="1">
                <a:solidFill>
                  <a:srgbClr val="3333CC"/>
                </a:solidFill>
                <a:latin typeface="Poor Richard" charset="0"/>
              </a:rPr>
              <a:t>“</a:t>
            </a:r>
            <a:r>
              <a:rPr lang="en-US" sz="3000" b="1" i="1">
                <a:solidFill>
                  <a:srgbClr val="3333CC"/>
                </a:solidFill>
                <a:latin typeface="Poor Richard" charset="0"/>
              </a:rPr>
              <a:t>Say not ye, There are yet four months, and then cometh harvest? behold, I say unto you, Lift up your eyes, and look on the fields; for they are white already to harvest.</a:t>
            </a:r>
            <a:r>
              <a:rPr lang="ja-JP" altLang="en-US" sz="3000" b="1" i="1">
                <a:solidFill>
                  <a:srgbClr val="3333CC"/>
                </a:solidFill>
                <a:latin typeface="Poor Richard" charset="0"/>
              </a:rPr>
              <a:t>”</a:t>
            </a:r>
            <a:r>
              <a:rPr lang="en-US" sz="3000" b="1">
                <a:solidFill>
                  <a:srgbClr val="3333CC"/>
                </a:solidFill>
                <a:latin typeface="Poor Richard" charset="0"/>
              </a:rPr>
              <a:t> (John 4:35)</a:t>
            </a:r>
          </a:p>
        </p:txBody>
      </p:sp>
      <p:sp>
        <p:nvSpPr>
          <p:cNvPr id="11268" name="Rectangle 4"/>
          <p:cNvSpPr>
            <a:spLocks noChangeArrowheads="1"/>
          </p:cNvSpPr>
          <p:nvPr/>
        </p:nvSpPr>
        <p:spPr bwMode="auto">
          <a:xfrm>
            <a:off x="0" y="3811588"/>
            <a:ext cx="914400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000" b="1" i="1">
                <a:solidFill>
                  <a:srgbClr val="800080"/>
                </a:solidFill>
                <a:latin typeface="Poor Richard" charset="0"/>
                <a:ea typeface="Times New Roman" charset="0"/>
                <a:cs typeface="Arial" charset="0"/>
              </a:rPr>
              <a:t>  </a:t>
            </a:r>
            <a:r>
              <a:rPr lang="en-US" sz="3000" b="1">
                <a:solidFill>
                  <a:srgbClr val="800080"/>
                </a:solidFill>
                <a:latin typeface="Poor Richard" charset="0"/>
                <a:ea typeface="Times New Roman" charset="0"/>
                <a:cs typeface="Arial" charset="0"/>
              </a:rPr>
              <a:t>Paul said, </a:t>
            </a:r>
            <a:r>
              <a:rPr lang="ja-JP" altLang="en-US" sz="3000" b="1" i="1">
                <a:solidFill>
                  <a:srgbClr val="800080"/>
                </a:solidFill>
                <a:latin typeface="Poor Richard" charset="0"/>
                <a:ea typeface="Times New Roman" charset="0"/>
                <a:cs typeface="Arial" charset="0"/>
              </a:rPr>
              <a:t>“</a:t>
            </a:r>
            <a:r>
              <a:rPr lang="en-US" sz="3000" b="1" i="1">
                <a:solidFill>
                  <a:srgbClr val="800080"/>
                </a:solidFill>
                <a:latin typeface="Poor Richard" charset="0"/>
                <a:ea typeface="Times New Roman" charset="0"/>
                <a:cs typeface="Arial" charset="0"/>
              </a:rPr>
              <a:t>See then that ye walk circumspectly, not as fools, but as wise, Redeeming the time, because the days are evil.</a:t>
            </a:r>
            <a:r>
              <a:rPr lang="ja-JP" altLang="en-US" sz="3000" b="1" i="1">
                <a:solidFill>
                  <a:srgbClr val="800080"/>
                </a:solidFill>
                <a:latin typeface="Poor Richard" charset="0"/>
                <a:ea typeface="Times New Roman" charset="0"/>
                <a:cs typeface="Arial" charset="0"/>
              </a:rPr>
              <a:t>”</a:t>
            </a:r>
            <a:r>
              <a:rPr lang="en-US" sz="3000" b="1">
                <a:solidFill>
                  <a:srgbClr val="800080"/>
                </a:solidFill>
                <a:latin typeface="Poor Richard" charset="0"/>
                <a:ea typeface="Times New Roman" charset="0"/>
                <a:cs typeface="Arial" charset="0"/>
              </a:rPr>
              <a:t> (Ephesians 5:15-16) And again, </a:t>
            </a:r>
            <a:r>
              <a:rPr lang="ja-JP" altLang="en-US" sz="3000" b="1">
                <a:solidFill>
                  <a:srgbClr val="800080"/>
                </a:solidFill>
                <a:latin typeface="Poor Richard" charset="0"/>
                <a:ea typeface="Times New Roman" charset="0"/>
                <a:cs typeface="Arial" charset="0"/>
              </a:rPr>
              <a:t>“</a:t>
            </a:r>
            <a:r>
              <a:rPr lang="en-US" sz="3000" b="1" i="1">
                <a:solidFill>
                  <a:srgbClr val="800080"/>
                </a:solidFill>
                <a:latin typeface="Poor Richard" charset="0"/>
                <a:ea typeface="Times New Roman" charset="0"/>
                <a:cs typeface="Arial" charset="0"/>
              </a:rPr>
              <a:t>Walk in wisdom toward them that are without, redeeming the time.</a:t>
            </a:r>
            <a:r>
              <a:rPr lang="ja-JP" altLang="en-US" sz="3000" b="1" i="1">
                <a:solidFill>
                  <a:srgbClr val="800080"/>
                </a:solidFill>
                <a:latin typeface="Poor Richard" charset="0"/>
                <a:ea typeface="Times New Roman" charset="0"/>
                <a:cs typeface="Arial" charset="0"/>
              </a:rPr>
              <a:t>”</a:t>
            </a:r>
            <a:r>
              <a:rPr lang="en-US" sz="3000" b="1">
                <a:solidFill>
                  <a:srgbClr val="800080"/>
                </a:solidFill>
                <a:latin typeface="Poor Richard" charset="0"/>
                <a:ea typeface="Times New Roman" charset="0"/>
                <a:cs typeface="Arial" charset="0"/>
              </a:rPr>
              <a:t> (Colossians 4:5)</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dissolve">
                                      <p:cBhvr>
                                        <p:cTn id="7" dur="500"/>
                                        <p:tgtEl>
                                          <p:spTgt spid="112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dissolve">
                                      <p:cBhvr>
                                        <p:cTn id="1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5" grpId="0"/>
      <p:bldP spid="11268"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5010</TotalTime>
  <Words>1308</Words>
  <Application>Microsoft Macintosh PowerPoint</Application>
  <PresentationFormat>On-screen Show (4:3)</PresentationFormat>
  <Paragraphs>73</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13</cp:revision>
  <dcterms:created xsi:type="dcterms:W3CDTF">2011-06-30T04:35:47Z</dcterms:created>
  <dcterms:modified xsi:type="dcterms:W3CDTF">2018-02-19T20:06:54Z</dcterms:modified>
</cp:coreProperties>
</file>