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9" r:id="rId3"/>
    <p:sldId id="260" r:id="rId4"/>
    <p:sldId id="258" r:id="rId5"/>
    <p:sldId id="262" r:id="rId6"/>
    <p:sldId id="270" r:id="rId7"/>
    <p:sldId id="281" r:id="rId8"/>
    <p:sldId id="261" r:id="rId9"/>
    <p:sldId id="271" r:id="rId10"/>
    <p:sldId id="282" r:id="rId11"/>
    <p:sldId id="267" r:id="rId12"/>
    <p:sldId id="272" r:id="rId13"/>
    <p:sldId id="287" r:id="rId14"/>
    <p:sldId id="256" r:id="rId15"/>
    <p:sldId id="273" r:id="rId16"/>
    <p:sldId id="286" r:id="rId17"/>
    <p:sldId id="264" r:id="rId18"/>
    <p:sldId id="274" r:id="rId19"/>
    <p:sldId id="285"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9900"/>
    <a:srgbClr val="3333CC"/>
    <a:srgbClr val="800080"/>
    <a:srgbClr val="361B00"/>
    <a:srgbClr val="F9F4B5"/>
    <a:srgbClr val="990099"/>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63" autoAdjust="0"/>
    <p:restoredTop sz="94667" autoAdjust="0"/>
  </p:normalViewPr>
  <p:slideViewPr>
    <p:cSldViewPr>
      <p:cViewPr varScale="1">
        <p:scale>
          <a:sx n="46" d="100"/>
          <a:sy n="46" d="100"/>
        </p:scale>
        <p:origin x="-264"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45584190-91CE-054F-963D-C8DFD73B2216}" type="slidenum">
              <a:rPr lang="en-US"/>
              <a:pPr/>
              <a:t>‹#›</a:t>
            </a:fld>
            <a:endParaRPr lang="en-US"/>
          </a:p>
        </p:txBody>
      </p:sp>
    </p:spTree>
    <p:extLst>
      <p:ext uri="{BB962C8B-B14F-4D97-AF65-F5344CB8AC3E}">
        <p14:creationId xmlns:p14="http://schemas.microsoft.com/office/powerpoint/2010/main" val="52364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0B6DD6F-6743-1540-9EC7-C206807D4FC7}" type="slidenum">
              <a:rPr lang="en-US"/>
              <a:pPr/>
              <a:t>‹#›</a:t>
            </a:fld>
            <a:endParaRPr lang="en-US"/>
          </a:p>
        </p:txBody>
      </p:sp>
    </p:spTree>
    <p:extLst>
      <p:ext uri="{BB962C8B-B14F-4D97-AF65-F5344CB8AC3E}">
        <p14:creationId xmlns:p14="http://schemas.microsoft.com/office/powerpoint/2010/main" val="2399145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94EBEF9-2826-734E-87BA-65323A6AAE49}" type="slidenum">
              <a:rPr lang="en-US"/>
              <a:pPr/>
              <a:t>‹#›</a:t>
            </a:fld>
            <a:endParaRPr lang="en-US"/>
          </a:p>
        </p:txBody>
      </p:sp>
    </p:spTree>
    <p:extLst>
      <p:ext uri="{BB962C8B-B14F-4D97-AF65-F5344CB8AC3E}">
        <p14:creationId xmlns:p14="http://schemas.microsoft.com/office/powerpoint/2010/main" val="1420428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3E0AEDD-F186-E74B-A9EB-98FAF8A0A889}" type="slidenum">
              <a:rPr lang="en-US"/>
              <a:pPr/>
              <a:t>‹#›</a:t>
            </a:fld>
            <a:endParaRPr lang="en-US"/>
          </a:p>
        </p:txBody>
      </p:sp>
    </p:spTree>
    <p:extLst>
      <p:ext uri="{BB962C8B-B14F-4D97-AF65-F5344CB8AC3E}">
        <p14:creationId xmlns:p14="http://schemas.microsoft.com/office/powerpoint/2010/main" val="3762432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B65FEBE-61F9-C144-8827-46ADB66D5435}" type="slidenum">
              <a:rPr lang="en-US"/>
              <a:pPr/>
              <a:t>‹#›</a:t>
            </a:fld>
            <a:endParaRPr lang="en-US"/>
          </a:p>
        </p:txBody>
      </p:sp>
    </p:spTree>
    <p:extLst>
      <p:ext uri="{BB962C8B-B14F-4D97-AF65-F5344CB8AC3E}">
        <p14:creationId xmlns:p14="http://schemas.microsoft.com/office/powerpoint/2010/main" val="2966416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7963FA0-839D-5B49-9DB8-8D372D9BB19B}" type="slidenum">
              <a:rPr lang="en-US"/>
              <a:pPr/>
              <a:t>‹#›</a:t>
            </a:fld>
            <a:endParaRPr lang="en-US"/>
          </a:p>
        </p:txBody>
      </p:sp>
    </p:spTree>
    <p:extLst>
      <p:ext uri="{BB962C8B-B14F-4D97-AF65-F5344CB8AC3E}">
        <p14:creationId xmlns:p14="http://schemas.microsoft.com/office/powerpoint/2010/main" val="1518068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06527F5F-EA70-F94B-BBAC-BF49CDF86C51}" type="slidenum">
              <a:rPr lang="en-US"/>
              <a:pPr/>
              <a:t>‹#›</a:t>
            </a:fld>
            <a:endParaRPr lang="en-US"/>
          </a:p>
        </p:txBody>
      </p:sp>
    </p:spTree>
    <p:extLst>
      <p:ext uri="{BB962C8B-B14F-4D97-AF65-F5344CB8AC3E}">
        <p14:creationId xmlns:p14="http://schemas.microsoft.com/office/powerpoint/2010/main" val="3546311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BA6F3033-11F4-2749-9545-1B0A87D13198}" type="slidenum">
              <a:rPr lang="en-US"/>
              <a:pPr/>
              <a:t>‹#›</a:t>
            </a:fld>
            <a:endParaRPr lang="en-US"/>
          </a:p>
        </p:txBody>
      </p:sp>
    </p:spTree>
    <p:extLst>
      <p:ext uri="{BB962C8B-B14F-4D97-AF65-F5344CB8AC3E}">
        <p14:creationId xmlns:p14="http://schemas.microsoft.com/office/powerpoint/2010/main" val="269789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C8F8FBE3-1190-7B45-A490-89E85839517C}" type="slidenum">
              <a:rPr lang="en-US"/>
              <a:pPr/>
              <a:t>‹#›</a:t>
            </a:fld>
            <a:endParaRPr lang="en-US"/>
          </a:p>
        </p:txBody>
      </p:sp>
    </p:spTree>
    <p:extLst>
      <p:ext uri="{BB962C8B-B14F-4D97-AF65-F5344CB8AC3E}">
        <p14:creationId xmlns:p14="http://schemas.microsoft.com/office/powerpoint/2010/main" val="3205875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BBB6025-3104-7644-98E1-81E0F4701D59}" type="slidenum">
              <a:rPr lang="en-US"/>
              <a:pPr/>
              <a:t>‹#›</a:t>
            </a:fld>
            <a:endParaRPr lang="en-US"/>
          </a:p>
        </p:txBody>
      </p:sp>
    </p:spTree>
    <p:extLst>
      <p:ext uri="{BB962C8B-B14F-4D97-AF65-F5344CB8AC3E}">
        <p14:creationId xmlns:p14="http://schemas.microsoft.com/office/powerpoint/2010/main" val="2762180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8D390C5-A765-EC4E-9E55-99D7A551FCE4}" type="slidenum">
              <a:rPr lang="en-US"/>
              <a:pPr/>
              <a:t>‹#›</a:t>
            </a:fld>
            <a:endParaRPr lang="en-US"/>
          </a:p>
        </p:txBody>
      </p:sp>
    </p:spTree>
    <p:extLst>
      <p:ext uri="{BB962C8B-B14F-4D97-AF65-F5344CB8AC3E}">
        <p14:creationId xmlns:p14="http://schemas.microsoft.com/office/powerpoint/2010/main" val="3866368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71CC80D-46CB-134D-94AB-5298E9C97E4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73638"/>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59436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6: What are the Missionaries Objectives?</a:t>
            </a:r>
          </a:p>
        </p:txBody>
      </p:sp>
      <p:sp>
        <p:nvSpPr>
          <p:cNvPr id="23" name="TextBox 22"/>
          <p:cNvSpPr txBox="1"/>
          <p:nvPr/>
        </p:nvSpPr>
        <p:spPr>
          <a:xfrm>
            <a:off x="152400" y="56388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50530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12291" name="Rectangle 3"/>
          <p:cNvSpPr>
            <a:spLocks noChangeArrowheads="1"/>
          </p:cNvSpPr>
          <p:nvPr/>
        </p:nvSpPr>
        <p:spPr bwMode="auto">
          <a:xfrm>
            <a:off x="228600" y="762000"/>
            <a:ext cx="57721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009900"/>
                </a:solidFill>
                <a:latin typeface="Poor Richard" charset="0"/>
              </a:rPr>
              <a:t>c. </a:t>
            </a:r>
            <a:r>
              <a:rPr lang="en-US" sz="3600" b="1" u="sng">
                <a:solidFill>
                  <a:srgbClr val="009900"/>
                </a:solidFill>
                <a:latin typeface="Poor Richard" charset="0"/>
              </a:rPr>
              <a:t>Practice the apostolic doctrine</a:t>
            </a:r>
            <a:r>
              <a:rPr lang="en-US" sz="3600" b="1">
                <a:solidFill>
                  <a:srgbClr val="009900"/>
                </a:solidFill>
                <a:latin typeface="Poor Richard" charset="0"/>
              </a:rPr>
              <a:t>.</a:t>
            </a:r>
            <a:endParaRPr lang="en-US" sz="3600">
              <a:solidFill>
                <a:srgbClr val="009900"/>
              </a:solidFill>
              <a:latin typeface="Poor Richard" charset="0"/>
            </a:endParaRPr>
          </a:p>
        </p:txBody>
      </p:sp>
      <p:sp>
        <p:nvSpPr>
          <p:cNvPr id="12292" name="Rectangle 4"/>
          <p:cNvSpPr>
            <a:spLocks noChangeArrowheads="1"/>
          </p:cNvSpPr>
          <p:nvPr/>
        </p:nvSpPr>
        <p:spPr bwMode="auto">
          <a:xfrm>
            <a:off x="304800" y="1524000"/>
            <a:ext cx="8305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It has often been said that you should practice what you preach.  It could be rather said, </a:t>
            </a:r>
            <a:r>
              <a:rPr lang="ja-JP" altLang="en-US" sz="3200" b="1">
                <a:solidFill>
                  <a:srgbClr val="361B00"/>
                </a:solidFill>
                <a:latin typeface="Poor Richard" charset="0"/>
              </a:rPr>
              <a:t>“</a:t>
            </a:r>
            <a:r>
              <a:rPr lang="en-US" sz="3200" b="1">
                <a:solidFill>
                  <a:srgbClr val="361B00"/>
                </a:solidFill>
                <a:latin typeface="Poor Richard" charset="0"/>
              </a:rPr>
              <a:t>Preach what you practice.</a:t>
            </a:r>
            <a:r>
              <a:rPr lang="ja-JP" altLang="en-US" sz="3200" b="1">
                <a:solidFill>
                  <a:srgbClr val="361B00"/>
                </a:solidFill>
                <a:latin typeface="Poor Richard" charset="0"/>
              </a:rPr>
              <a:t>”</a:t>
            </a:r>
            <a:r>
              <a:rPr lang="en-US" sz="3200" b="1">
                <a:solidFill>
                  <a:srgbClr val="361B00"/>
                </a:solidFill>
                <a:latin typeface="Poor Richard" charset="0"/>
              </a:rPr>
              <a:t> This is vital to the success of the ministry of the New Testament Church. </a:t>
            </a:r>
          </a:p>
        </p:txBody>
      </p:sp>
      <p:sp>
        <p:nvSpPr>
          <p:cNvPr id="12293" name="Rectangle 5"/>
          <p:cNvSpPr>
            <a:spLocks noChangeArrowheads="1"/>
          </p:cNvSpPr>
          <p:nvPr/>
        </p:nvSpPr>
        <p:spPr bwMode="auto">
          <a:xfrm>
            <a:off x="1676400" y="3810000"/>
            <a:ext cx="7467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A preacher must live the message before he can successfully preach it to others. New Testament preaching must be preceded by New Testament practicing in order to be effective.</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Scale>
                                      <p:cBhvr>
                                        <p:cTn id="7" dur="1000" decel="50000" fill="hold">
                                          <p:stCondLst>
                                            <p:cond delay="0"/>
                                          </p:stCondLst>
                                        </p:cTn>
                                        <p:tgtEl>
                                          <p:spTgt spid="122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291"/>
                                        </p:tgtEl>
                                        <p:attrNameLst>
                                          <p:attrName>ppt_x</p:attrName>
                                          <p:attrName>ppt_y</p:attrName>
                                        </p:attrNameLst>
                                      </p:cBhvr>
                                    </p:animMotion>
                                    <p:animEffect transition="in" filter="fade">
                                      <p:cBhvr>
                                        <p:cTn id="9" dur="1000"/>
                                        <p:tgtEl>
                                          <p:spTgt spid="1229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2292"/>
                                        </p:tgtEl>
                                        <p:attrNameLst>
                                          <p:attrName>style.visibility</p:attrName>
                                        </p:attrNameLst>
                                      </p:cBhvr>
                                      <p:to>
                                        <p:strVal val="visible"/>
                                      </p:to>
                                    </p:set>
                                    <p:animScale>
                                      <p:cBhvr>
                                        <p:cTn id="14" dur="1000" decel="50000" fill="hold">
                                          <p:stCondLst>
                                            <p:cond delay="0"/>
                                          </p:stCondLst>
                                        </p:cTn>
                                        <p:tgtEl>
                                          <p:spTgt spid="122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2292"/>
                                        </p:tgtEl>
                                        <p:attrNameLst>
                                          <p:attrName>ppt_x</p:attrName>
                                          <p:attrName>ppt_y</p:attrName>
                                        </p:attrNameLst>
                                      </p:cBhvr>
                                    </p:animMotion>
                                    <p:animEffect transition="in" filter="fade">
                                      <p:cBhvr>
                                        <p:cTn id="16" dur="1000"/>
                                        <p:tgtEl>
                                          <p:spTgt spid="1229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12293"/>
                                        </p:tgtEl>
                                        <p:attrNameLst>
                                          <p:attrName>style.visibility</p:attrName>
                                        </p:attrNameLst>
                                      </p:cBhvr>
                                      <p:to>
                                        <p:strVal val="visible"/>
                                      </p:to>
                                    </p:set>
                                    <p:animScale>
                                      <p:cBhvr>
                                        <p:cTn id="21" dur="1000" decel="50000" fill="hold">
                                          <p:stCondLst>
                                            <p:cond delay="0"/>
                                          </p:stCondLst>
                                        </p:cTn>
                                        <p:tgtEl>
                                          <p:spTgt spid="122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2293"/>
                                        </p:tgtEl>
                                        <p:attrNameLst>
                                          <p:attrName>ppt_x</p:attrName>
                                          <p:attrName>ppt_y</p:attrName>
                                        </p:attrNameLst>
                                      </p:cBhvr>
                                    </p:animMotion>
                                    <p:animEffect transition="in" filter="fade">
                                      <p:cBhvr>
                                        <p:cTn id="23" dur="10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P spid="12292" grpId="0"/>
      <p:bldP spid="1229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13315" name="Rectangle 3"/>
          <p:cNvSpPr>
            <a:spLocks noChangeArrowheads="1"/>
          </p:cNvSpPr>
          <p:nvPr/>
        </p:nvSpPr>
        <p:spPr bwMode="auto">
          <a:xfrm>
            <a:off x="457200" y="457200"/>
            <a:ext cx="8229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i="1">
                <a:solidFill>
                  <a:srgbClr val="3333CC"/>
                </a:solidFill>
                <a:latin typeface="Poor Richard" charset="0"/>
              </a:rPr>
              <a:t>2. Establish, as soon as possible, training programs to train the nationals. </a:t>
            </a:r>
          </a:p>
        </p:txBody>
      </p:sp>
      <p:sp>
        <p:nvSpPr>
          <p:cNvPr id="13316" name="Rectangle 4"/>
          <p:cNvSpPr>
            <a:spLocks noChangeArrowheads="1"/>
          </p:cNvSpPr>
          <p:nvPr/>
        </p:nvSpPr>
        <p:spPr bwMode="auto">
          <a:xfrm>
            <a:off x="457200" y="1905000"/>
            <a:ext cx="29257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361B00"/>
                </a:solidFill>
                <a:latin typeface="Poor Richard" charset="0"/>
              </a:rPr>
              <a:t>a. </a:t>
            </a:r>
            <a:r>
              <a:rPr lang="en-US" sz="3600" b="1" u="sng">
                <a:solidFill>
                  <a:srgbClr val="361B00"/>
                </a:solidFill>
                <a:latin typeface="Poor Richard" charset="0"/>
              </a:rPr>
              <a:t>Bible Schools</a:t>
            </a:r>
            <a:r>
              <a:rPr lang="en-US" sz="3600" b="1">
                <a:solidFill>
                  <a:srgbClr val="361B00"/>
                </a:solidFill>
                <a:latin typeface="Poor Richard" charset="0"/>
              </a:rPr>
              <a:t>.</a:t>
            </a:r>
            <a:endParaRPr lang="en-US" sz="3600">
              <a:solidFill>
                <a:srgbClr val="361B00"/>
              </a:solidFill>
              <a:latin typeface="Poor Richard" charset="0"/>
            </a:endParaRPr>
          </a:p>
        </p:txBody>
      </p:sp>
      <p:sp>
        <p:nvSpPr>
          <p:cNvPr id="13317" name="Rectangle 5"/>
          <p:cNvSpPr>
            <a:spLocks noChangeArrowheads="1"/>
          </p:cNvSpPr>
          <p:nvPr/>
        </p:nvSpPr>
        <p:spPr bwMode="auto">
          <a:xfrm>
            <a:off x="1676400" y="2743200"/>
            <a:ext cx="69342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Bible Schools play a vital role in the fulfillment of the Great Commission. </a:t>
            </a:r>
          </a:p>
        </p:txBody>
      </p:sp>
      <p:sp>
        <p:nvSpPr>
          <p:cNvPr id="13318" name="Rectangle 3"/>
          <p:cNvSpPr>
            <a:spLocks noChangeArrowheads="1"/>
          </p:cNvSpPr>
          <p:nvPr/>
        </p:nvSpPr>
        <p:spPr bwMode="auto">
          <a:xfrm>
            <a:off x="1524000" y="3810000"/>
            <a:ext cx="74676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361B00"/>
                </a:solidFill>
                <a:latin typeface="Poor Richard" charset="0"/>
                <a:ea typeface="Times New Roman" charset="0"/>
                <a:cs typeface="Arial" charset="0"/>
              </a:rPr>
              <a:t>But for the training of future pastors and leaders, there is nothing better than for them to spend two or three years in a well organized Bible School that is staffed by God called, Spirit filled teachers. The training program should have as a goal to develop spiritual, soul-winning churches throughout the nation.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500" decel="50000" fill="hold">
                                          <p:stCondLst>
                                            <p:cond delay="0"/>
                                          </p:stCondLst>
                                        </p:cTn>
                                        <p:tgtEl>
                                          <p:spTgt spid="1331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331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3315"/>
                                        </p:tgtEl>
                                        <p:attrNameLst>
                                          <p:attrName>ppt_w</p:attrName>
                                        </p:attrNameLst>
                                      </p:cBhvr>
                                      <p:tavLst>
                                        <p:tav tm="0">
                                          <p:val>
                                            <p:strVal val="#ppt_w*.05"/>
                                          </p:val>
                                        </p:tav>
                                        <p:tav tm="100000">
                                          <p:val>
                                            <p:strVal val="#ppt_w"/>
                                          </p:val>
                                        </p:tav>
                                      </p:tavLst>
                                    </p:anim>
                                    <p:anim calcmode="lin" valueType="num">
                                      <p:cBhvr>
                                        <p:cTn id="10" dur="1000" fill="hold"/>
                                        <p:tgtEl>
                                          <p:spTgt spid="1331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331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331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331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331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13316"/>
                                        </p:tgtEl>
                                        <p:attrNameLst>
                                          <p:attrName>style.visibility</p:attrName>
                                        </p:attrNameLst>
                                      </p:cBhvr>
                                      <p:to>
                                        <p:strVal val="visible"/>
                                      </p:to>
                                    </p:set>
                                    <p:anim calcmode="lin" valueType="num">
                                      <p:cBhvr>
                                        <p:cTn id="19" dur="500" decel="50000" fill="hold">
                                          <p:stCondLst>
                                            <p:cond delay="0"/>
                                          </p:stCondLst>
                                        </p:cTn>
                                        <p:tgtEl>
                                          <p:spTgt spid="1331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331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3316"/>
                                        </p:tgtEl>
                                        <p:attrNameLst>
                                          <p:attrName>ppt_w</p:attrName>
                                        </p:attrNameLst>
                                      </p:cBhvr>
                                      <p:tavLst>
                                        <p:tav tm="0">
                                          <p:val>
                                            <p:strVal val="#ppt_w*.05"/>
                                          </p:val>
                                        </p:tav>
                                        <p:tav tm="100000">
                                          <p:val>
                                            <p:strVal val="#ppt_w"/>
                                          </p:val>
                                        </p:tav>
                                      </p:tavLst>
                                    </p:anim>
                                    <p:anim calcmode="lin" valueType="num">
                                      <p:cBhvr>
                                        <p:cTn id="22" dur="1000" fill="hold"/>
                                        <p:tgtEl>
                                          <p:spTgt spid="1331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331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331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331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331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13317"/>
                                        </p:tgtEl>
                                        <p:attrNameLst>
                                          <p:attrName>style.visibility</p:attrName>
                                        </p:attrNameLst>
                                      </p:cBhvr>
                                      <p:to>
                                        <p:strVal val="visible"/>
                                      </p:to>
                                    </p:set>
                                    <p:anim calcmode="lin" valueType="num">
                                      <p:cBhvr>
                                        <p:cTn id="31" dur="500" decel="50000" fill="hold">
                                          <p:stCondLst>
                                            <p:cond delay="0"/>
                                          </p:stCondLst>
                                        </p:cTn>
                                        <p:tgtEl>
                                          <p:spTgt spid="13317"/>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3317"/>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3317"/>
                                        </p:tgtEl>
                                        <p:attrNameLst>
                                          <p:attrName>ppt_w</p:attrName>
                                        </p:attrNameLst>
                                      </p:cBhvr>
                                      <p:tavLst>
                                        <p:tav tm="0">
                                          <p:val>
                                            <p:strVal val="#ppt_w*.05"/>
                                          </p:val>
                                        </p:tav>
                                        <p:tav tm="100000">
                                          <p:val>
                                            <p:strVal val="#ppt_w"/>
                                          </p:val>
                                        </p:tav>
                                      </p:tavLst>
                                    </p:anim>
                                    <p:anim calcmode="lin" valueType="num">
                                      <p:cBhvr>
                                        <p:cTn id="34" dur="1000" fill="hold"/>
                                        <p:tgtEl>
                                          <p:spTgt spid="13317"/>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3317"/>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3317"/>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3317"/>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3317"/>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13318"/>
                                        </p:tgtEl>
                                        <p:attrNameLst>
                                          <p:attrName>style.visibility</p:attrName>
                                        </p:attrNameLst>
                                      </p:cBhvr>
                                      <p:to>
                                        <p:strVal val="visible"/>
                                      </p:to>
                                    </p:set>
                                    <p:anim calcmode="lin" valueType="num">
                                      <p:cBhvr>
                                        <p:cTn id="43" dur="500" decel="50000" fill="hold">
                                          <p:stCondLst>
                                            <p:cond delay="0"/>
                                          </p:stCondLst>
                                        </p:cTn>
                                        <p:tgtEl>
                                          <p:spTgt spid="13318"/>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13318"/>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13318"/>
                                        </p:tgtEl>
                                        <p:attrNameLst>
                                          <p:attrName>ppt_w</p:attrName>
                                        </p:attrNameLst>
                                      </p:cBhvr>
                                      <p:tavLst>
                                        <p:tav tm="0">
                                          <p:val>
                                            <p:strVal val="#ppt_w*.05"/>
                                          </p:val>
                                        </p:tav>
                                        <p:tav tm="100000">
                                          <p:val>
                                            <p:strVal val="#ppt_w"/>
                                          </p:val>
                                        </p:tav>
                                      </p:tavLst>
                                    </p:anim>
                                    <p:anim calcmode="lin" valueType="num">
                                      <p:cBhvr>
                                        <p:cTn id="46" dur="1000" fill="hold"/>
                                        <p:tgtEl>
                                          <p:spTgt spid="13318"/>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13318"/>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13318"/>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13318"/>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13316" grpId="0"/>
      <p:bldP spid="13317" grpId="0"/>
      <p:bldP spid="133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14339" name="Rectangle 4"/>
          <p:cNvSpPr>
            <a:spLocks noChangeArrowheads="1"/>
          </p:cNvSpPr>
          <p:nvPr/>
        </p:nvSpPr>
        <p:spPr bwMode="auto">
          <a:xfrm>
            <a:off x="0" y="457200"/>
            <a:ext cx="23225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800080"/>
                </a:solidFill>
                <a:latin typeface="Poor Richard" charset="0"/>
              </a:rPr>
              <a:t> b. </a:t>
            </a:r>
            <a:r>
              <a:rPr lang="en-US" sz="3600" b="1" u="sng">
                <a:solidFill>
                  <a:srgbClr val="800080"/>
                </a:solidFill>
                <a:latin typeface="Poor Richard" charset="0"/>
              </a:rPr>
              <a:t>Seminars</a:t>
            </a:r>
            <a:r>
              <a:rPr lang="en-US" sz="3600" b="1">
                <a:solidFill>
                  <a:srgbClr val="800080"/>
                </a:solidFill>
                <a:latin typeface="Poor Richard" charset="0"/>
              </a:rPr>
              <a:t>. </a:t>
            </a:r>
            <a:endParaRPr lang="en-US" sz="3600">
              <a:solidFill>
                <a:srgbClr val="800080"/>
              </a:solidFill>
              <a:latin typeface="Poor Richard" charset="0"/>
            </a:endParaRPr>
          </a:p>
        </p:txBody>
      </p:sp>
      <p:sp>
        <p:nvSpPr>
          <p:cNvPr id="14340" name="Rectangle 3"/>
          <p:cNvSpPr>
            <a:spLocks noChangeArrowheads="1"/>
          </p:cNvSpPr>
          <p:nvPr/>
        </p:nvSpPr>
        <p:spPr bwMode="auto">
          <a:xfrm>
            <a:off x="457200" y="1295400"/>
            <a:ext cx="6096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3333CC"/>
                </a:solidFill>
                <a:latin typeface="Poor Richard" charset="0"/>
                <a:ea typeface="Times New Roman" charset="0"/>
                <a:cs typeface="Arial" charset="0"/>
              </a:rPr>
              <a:t>At times the Missionary will want to plan a Seminar for the leadership of the National Church (pastors, evangelists, deacons, teachers, etc.)</a:t>
            </a:r>
          </a:p>
        </p:txBody>
      </p:sp>
      <p:sp>
        <p:nvSpPr>
          <p:cNvPr id="14341" name="Rectangle 5"/>
          <p:cNvSpPr>
            <a:spLocks noChangeArrowheads="1"/>
          </p:cNvSpPr>
          <p:nvPr/>
        </p:nvSpPr>
        <p:spPr bwMode="auto">
          <a:xfrm>
            <a:off x="3124200" y="3505200"/>
            <a:ext cx="5791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ea typeface="Times New Roman" charset="0"/>
                <a:cs typeface="Arial" charset="0"/>
              </a:rPr>
              <a:t>This setting will give him the opportunity to address areas that need special attention or it can serve as a refresher course for the ministry. </a:t>
            </a:r>
            <a:endParaRPr lang="en-US" sz="3200">
              <a:solidFill>
                <a:srgbClr val="009900"/>
              </a:solidFill>
              <a:ea typeface="Times New Roman" charset="0"/>
              <a:cs typeface="Arial" charset="0"/>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fade">
                                      <p:cBhvr>
                                        <p:cTn id="7" dur="1000"/>
                                        <p:tgtEl>
                                          <p:spTgt spid="14339"/>
                                        </p:tgtEl>
                                      </p:cBhvr>
                                    </p:animEffect>
                                    <p:anim calcmode="lin" valueType="num">
                                      <p:cBhvr>
                                        <p:cTn id="8" dur="1000" fill="hold"/>
                                        <p:tgtEl>
                                          <p:spTgt spid="14339"/>
                                        </p:tgtEl>
                                        <p:attrNameLst>
                                          <p:attrName>ppt_x</p:attrName>
                                        </p:attrNameLst>
                                      </p:cBhvr>
                                      <p:tavLst>
                                        <p:tav tm="0">
                                          <p:val>
                                            <p:strVal val="#ppt_x"/>
                                          </p:val>
                                        </p:tav>
                                        <p:tav tm="100000">
                                          <p:val>
                                            <p:strVal val="#ppt_x"/>
                                          </p:val>
                                        </p:tav>
                                      </p:tavLst>
                                    </p:anim>
                                    <p:anim calcmode="lin" valueType="num">
                                      <p:cBhvr>
                                        <p:cTn id="9" dur="900" decel="100000" fill="hold"/>
                                        <p:tgtEl>
                                          <p:spTgt spid="1433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4339"/>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4340"/>
                                        </p:tgtEl>
                                        <p:attrNameLst>
                                          <p:attrName>style.visibility</p:attrName>
                                        </p:attrNameLst>
                                      </p:cBhvr>
                                      <p:to>
                                        <p:strVal val="visible"/>
                                      </p:to>
                                    </p:set>
                                    <p:animEffect transition="in" filter="fade">
                                      <p:cBhvr>
                                        <p:cTn id="15" dur="1000"/>
                                        <p:tgtEl>
                                          <p:spTgt spid="14340"/>
                                        </p:tgtEl>
                                      </p:cBhvr>
                                    </p:animEffect>
                                    <p:anim calcmode="lin" valueType="num">
                                      <p:cBhvr>
                                        <p:cTn id="16" dur="1000" fill="hold"/>
                                        <p:tgtEl>
                                          <p:spTgt spid="14340"/>
                                        </p:tgtEl>
                                        <p:attrNameLst>
                                          <p:attrName>ppt_x</p:attrName>
                                        </p:attrNameLst>
                                      </p:cBhvr>
                                      <p:tavLst>
                                        <p:tav tm="0">
                                          <p:val>
                                            <p:strVal val="#ppt_x"/>
                                          </p:val>
                                        </p:tav>
                                        <p:tav tm="100000">
                                          <p:val>
                                            <p:strVal val="#ppt_x"/>
                                          </p:val>
                                        </p:tav>
                                      </p:tavLst>
                                    </p:anim>
                                    <p:anim calcmode="lin" valueType="num">
                                      <p:cBhvr>
                                        <p:cTn id="17" dur="900" decel="100000" fill="hold"/>
                                        <p:tgtEl>
                                          <p:spTgt spid="14340"/>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4340"/>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4341"/>
                                        </p:tgtEl>
                                        <p:attrNameLst>
                                          <p:attrName>style.visibility</p:attrName>
                                        </p:attrNameLst>
                                      </p:cBhvr>
                                      <p:to>
                                        <p:strVal val="visible"/>
                                      </p:to>
                                    </p:set>
                                    <p:animEffect transition="in" filter="fade">
                                      <p:cBhvr>
                                        <p:cTn id="23" dur="1000"/>
                                        <p:tgtEl>
                                          <p:spTgt spid="14341"/>
                                        </p:tgtEl>
                                      </p:cBhvr>
                                    </p:animEffect>
                                    <p:anim calcmode="lin" valueType="num">
                                      <p:cBhvr>
                                        <p:cTn id="24" dur="1000" fill="hold"/>
                                        <p:tgtEl>
                                          <p:spTgt spid="14341"/>
                                        </p:tgtEl>
                                        <p:attrNameLst>
                                          <p:attrName>ppt_x</p:attrName>
                                        </p:attrNameLst>
                                      </p:cBhvr>
                                      <p:tavLst>
                                        <p:tav tm="0">
                                          <p:val>
                                            <p:strVal val="#ppt_x"/>
                                          </p:val>
                                        </p:tav>
                                        <p:tav tm="100000">
                                          <p:val>
                                            <p:strVal val="#ppt_x"/>
                                          </p:val>
                                        </p:tav>
                                      </p:tavLst>
                                    </p:anim>
                                    <p:anim calcmode="lin" valueType="num">
                                      <p:cBhvr>
                                        <p:cTn id="25" dur="900" decel="100000" fill="hold"/>
                                        <p:tgtEl>
                                          <p:spTgt spid="14341"/>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434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14340" grpId="0"/>
      <p:bldP spid="1434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15363" name="Rectangle 3"/>
          <p:cNvSpPr>
            <a:spLocks noChangeArrowheads="1"/>
          </p:cNvSpPr>
          <p:nvPr/>
        </p:nvSpPr>
        <p:spPr bwMode="auto">
          <a:xfrm>
            <a:off x="1905000" y="457200"/>
            <a:ext cx="4876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600" b="1">
                <a:solidFill>
                  <a:srgbClr val="990000"/>
                </a:solidFill>
                <a:latin typeface="Poor Richard" charset="0"/>
                <a:ea typeface="Times New Roman" charset="0"/>
                <a:cs typeface="Arial" charset="0"/>
              </a:rPr>
              <a:t>c. </a:t>
            </a:r>
            <a:r>
              <a:rPr lang="en-US" sz="3600" b="1" u="sng">
                <a:solidFill>
                  <a:srgbClr val="990000"/>
                </a:solidFill>
                <a:latin typeface="Poor Richard" charset="0"/>
                <a:ea typeface="Times New Roman" charset="0"/>
                <a:cs typeface="Arial" charset="0"/>
              </a:rPr>
              <a:t>On the job training</a:t>
            </a:r>
            <a:r>
              <a:rPr lang="en-US" sz="3600" b="1">
                <a:solidFill>
                  <a:srgbClr val="990000"/>
                </a:solidFill>
                <a:latin typeface="Poor Richard" charset="0"/>
                <a:ea typeface="Times New Roman" charset="0"/>
                <a:cs typeface="Arial" charset="0"/>
              </a:rPr>
              <a:t>.</a:t>
            </a:r>
            <a:endParaRPr lang="en-US" sz="3600">
              <a:solidFill>
                <a:srgbClr val="990000"/>
              </a:solidFill>
              <a:latin typeface="Poor Richard" charset="0"/>
              <a:ea typeface="Times New Roman" charset="0"/>
              <a:cs typeface="Arial" charset="0"/>
            </a:endParaRPr>
          </a:p>
        </p:txBody>
      </p:sp>
      <p:sp>
        <p:nvSpPr>
          <p:cNvPr id="15364" name="Rectangle 4"/>
          <p:cNvSpPr>
            <a:spLocks noChangeArrowheads="1"/>
          </p:cNvSpPr>
          <p:nvPr/>
        </p:nvSpPr>
        <p:spPr bwMode="auto">
          <a:xfrm>
            <a:off x="0" y="1066800"/>
            <a:ext cx="91440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Nothing can take the place of </a:t>
            </a:r>
            <a:r>
              <a:rPr lang="ja-JP" altLang="en-US" sz="2800" b="1" i="1">
                <a:solidFill>
                  <a:srgbClr val="009900"/>
                </a:solidFill>
                <a:latin typeface="Poor Richard" charset="0"/>
              </a:rPr>
              <a:t>“</a:t>
            </a:r>
            <a:r>
              <a:rPr lang="en-US" sz="2800" b="1" i="1">
                <a:solidFill>
                  <a:srgbClr val="009900"/>
                </a:solidFill>
                <a:latin typeface="Poor Richard" charset="0"/>
              </a:rPr>
              <a:t>hands-on-experience.</a:t>
            </a:r>
            <a:r>
              <a:rPr lang="ja-JP" altLang="en-US" sz="2800" b="1" i="1">
                <a:solidFill>
                  <a:srgbClr val="009900"/>
                </a:solidFill>
                <a:latin typeface="Poor Richard" charset="0"/>
              </a:rPr>
              <a:t>”</a:t>
            </a:r>
            <a:r>
              <a:rPr lang="en-US" sz="2800" b="1">
                <a:solidFill>
                  <a:srgbClr val="009900"/>
                </a:solidFill>
                <a:latin typeface="Poor Richard" charset="0"/>
              </a:rPr>
              <a:t> The airplane pilot learns much about the dynamics of flight in the classroom. But he does not learn to fly and control the airplane until he sits beside an experienced pilot, watching his movements, listening to his explanations and feeling the effects of his actions. Then and only then, is the aspiring pilot ready to take the controls into his hands and fly the airplane. </a:t>
            </a:r>
          </a:p>
        </p:txBody>
      </p:sp>
      <p:pic>
        <p:nvPicPr>
          <p:cNvPr id="2" name="Picture 4" descr="C:\Users\Candra Poitras\Pictures\airplane[1].jpg"/>
          <p:cNvPicPr>
            <a:picLocks noChangeAspect="1" noChangeArrowheads="1"/>
          </p:cNvPicPr>
          <p:nvPr/>
        </p:nvPicPr>
        <p:blipFill>
          <a:blip r:embed="rId3" cstate="screen">
            <a:grayscl/>
            <a:extLst>
              <a:ext uri="{28A0092B-C50C-407E-A947-70E740481C1C}">
                <a14:useLocalDpi xmlns:a14="http://schemas.microsoft.com/office/drawing/2010/main"/>
              </a:ext>
            </a:extLst>
          </a:blip>
          <a:srcRect/>
          <a:stretch>
            <a:fillRect/>
          </a:stretch>
        </p:blipFill>
        <p:spPr bwMode="auto">
          <a:xfrm>
            <a:off x="3200400" y="4114800"/>
            <a:ext cx="2743200" cy="2057400"/>
          </a:xfrm>
          <a:prstGeom prst="rect">
            <a:avLst/>
          </a:prstGeom>
          <a:ln>
            <a:noFill/>
          </a:ln>
          <a:effectLst>
            <a:softEdge rad="112500"/>
          </a:effectLst>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500" fill="hold"/>
                                        <p:tgtEl>
                                          <p:spTgt spid="15363"/>
                                        </p:tgtEl>
                                        <p:attrNameLst>
                                          <p:attrName>ppt_w</p:attrName>
                                        </p:attrNameLst>
                                      </p:cBhvr>
                                      <p:tavLst>
                                        <p:tav tm="0">
                                          <p:val>
                                            <p:fltVal val="0"/>
                                          </p:val>
                                        </p:tav>
                                        <p:tav tm="100000">
                                          <p:val>
                                            <p:strVal val="#ppt_w"/>
                                          </p:val>
                                        </p:tav>
                                      </p:tavLst>
                                    </p:anim>
                                    <p:anim calcmode="lin" valueType="num">
                                      <p:cBhvr>
                                        <p:cTn id="8" dur="500" fill="hold"/>
                                        <p:tgtEl>
                                          <p:spTgt spid="15363"/>
                                        </p:tgtEl>
                                        <p:attrNameLst>
                                          <p:attrName>ppt_h</p:attrName>
                                        </p:attrNameLst>
                                      </p:cBhvr>
                                      <p:tavLst>
                                        <p:tav tm="0">
                                          <p:val>
                                            <p:fltVal val="0"/>
                                          </p:val>
                                        </p:tav>
                                        <p:tav tm="100000">
                                          <p:val>
                                            <p:strVal val="#ppt_h"/>
                                          </p:val>
                                        </p:tav>
                                      </p:tavLst>
                                    </p:anim>
                                    <p:anim calcmode="lin" valueType="num">
                                      <p:cBhvr>
                                        <p:cTn id="9" dur="500" fill="hold"/>
                                        <p:tgtEl>
                                          <p:spTgt spid="15363"/>
                                        </p:tgtEl>
                                        <p:attrNameLst>
                                          <p:attrName>style.rotation</p:attrName>
                                        </p:attrNameLst>
                                      </p:cBhvr>
                                      <p:tavLst>
                                        <p:tav tm="0">
                                          <p:val>
                                            <p:fltVal val="360"/>
                                          </p:val>
                                        </p:tav>
                                        <p:tav tm="100000">
                                          <p:val>
                                            <p:fltVal val="0"/>
                                          </p:val>
                                        </p:tav>
                                      </p:tavLst>
                                    </p:anim>
                                    <p:animEffect transition="in" filter="fade">
                                      <p:cBhvr>
                                        <p:cTn id="10" dur="500"/>
                                        <p:tgtEl>
                                          <p:spTgt spid="1536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15364"/>
                                        </p:tgtEl>
                                        <p:attrNameLst>
                                          <p:attrName>style.visibility</p:attrName>
                                        </p:attrNameLst>
                                      </p:cBhvr>
                                      <p:to>
                                        <p:strVal val="visible"/>
                                      </p:to>
                                    </p:set>
                                    <p:anim calcmode="lin" valueType="num">
                                      <p:cBhvr>
                                        <p:cTn id="15" dur="500" fill="hold"/>
                                        <p:tgtEl>
                                          <p:spTgt spid="15364"/>
                                        </p:tgtEl>
                                        <p:attrNameLst>
                                          <p:attrName>ppt_w</p:attrName>
                                        </p:attrNameLst>
                                      </p:cBhvr>
                                      <p:tavLst>
                                        <p:tav tm="0">
                                          <p:val>
                                            <p:fltVal val="0"/>
                                          </p:val>
                                        </p:tav>
                                        <p:tav tm="100000">
                                          <p:val>
                                            <p:strVal val="#ppt_w"/>
                                          </p:val>
                                        </p:tav>
                                      </p:tavLst>
                                    </p:anim>
                                    <p:anim calcmode="lin" valueType="num">
                                      <p:cBhvr>
                                        <p:cTn id="16" dur="500" fill="hold"/>
                                        <p:tgtEl>
                                          <p:spTgt spid="15364"/>
                                        </p:tgtEl>
                                        <p:attrNameLst>
                                          <p:attrName>ppt_h</p:attrName>
                                        </p:attrNameLst>
                                      </p:cBhvr>
                                      <p:tavLst>
                                        <p:tav tm="0">
                                          <p:val>
                                            <p:fltVal val="0"/>
                                          </p:val>
                                        </p:tav>
                                        <p:tav tm="100000">
                                          <p:val>
                                            <p:strVal val="#ppt_h"/>
                                          </p:val>
                                        </p:tav>
                                      </p:tavLst>
                                    </p:anim>
                                    <p:anim calcmode="lin" valueType="num">
                                      <p:cBhvr>
                                        <p:cTn id="17" dur="500" fill="hold"/>
                                        <p:tgtEl>
                                          <p:spTgt spid="15364"/>
                                        </p:tgtEl>
                                        <p:attrNameLst>
                                          <p:attrName>style.rotation</p:attrName>
                                        </p:attrNameLst>
                                      </p:cBhvr>
                                      <p:tavLst>
                                        <p:tav tm="0">
                                          <p:val>
                                            <p:fltVal val="360"/>
                                          </p:val>
                                        </p:tav>
                                        <p:tav tm="100000">
                                          <p:val>
                                            <p:fltVal val="0"/>
                                          </p:val>
                                        </p:tav>
                                      </p:tavLst>
                                    </p:anim>
                                    <p:animEffect transition="in" filter="fade">
                                      <p:cBhvr>
                                        <p:cTn id="18" dur="500"/>
                                        <p:tgtEl>
                                          <p:spTgt spid="1536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 calcmode="lin" valueType="num">
                                      <p:cBhvr>
                                        <p:cTn id="25" dur="500" fill="hold"/>
                                        <p:tgtEl>
                                          <p:spTgt spid="2"/>
                                        </p:tgtEl>
                                        <p:attrNameLst>
                                          <p:attrName>style.rotation</p:attrName>
                                        </p:attrNameLst>
                                      </p:cBhvr>
                                      <p:tavLst>
                                        <p:tav tm="0">
                                          <p:val>
                                            <p:fltVal val="360"/>
                                          </p:val>
                                        </p:tav>
                                        <p:tav tm="100000">
                                          <p:val>
                                            <p:fltVal val="0"/>
                                          </p:val>
                                        </p:tav>
                                      </p:tavLst>
                                    </p:anim>
                                    <p:animEffect transition="in" filter="fade">
                                      <p:cBhvr>
                                        <p:cTn id="2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1536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4" name="Rectangle 3"/>
          <p:cNvSpPr>
            <a:spLocks noChangeArrowheads="1"/>
          </p:cNvSpPr>
          <p:nvPr/>
        </p:nvSpPr>
        <p:spPr bwMode="auto">
          <a:xfrm>
            <a:off x="457200" y="457200"/>
            <a:ext cx="8382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i="1">
                <a:solidFill>
                  <a:srgbClr val="361B00"/>
                </a:solidFill>
                <a:latin typeface="Poor Richard" charset="0"/>
              </a:rPr>
              <a:t>3. Establish a program of New Testament Evangelism.</a:t>
            </a:r>
          </a:p>
        </p:txBody>
      </p:sp>
      <p:sp>
        <p:nvSpPr>
          <p:cNvPr id="5" name="Rectangle 4"/>
          <p:cNvSpPr>
            <a:spLocks noChangeArrowheads="1"/>
          </p:cNvSpPr>
          <p:nvPr/>
        </p:nvSpPr>
        <p:spPr bwMode="auto">
          <a:xfrm>
            <a:off x="990600" y="1905000"/>
            <a:ext cx="4516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400" b="1">
                <a:solidFill>
                  <a:srgbClr val="800080"/>
                </a:solidFill>
                <a:latin typeface="Poor Richard" charset="0"/>
              </a:rPr>
              <a:t>a. </a:t>
            </a:r>
            <a:r>
              <a:rPr lang="en-US" sz="4400" b="1" u="sng">
                <a:solidFill>
                  <a:srgbClr val="800080"/>
                </a:solidFill>
                <a:latin typeface="Poor Richard" charset="0"/>
              </a:rPr>
              <a:t>Daily Evangelism</a:t>
            </a:r>
            <a:r>
              <a:rPr lang="en-US" sz="4400" b="1">
                <a:solidFill>
                  <a:srgbClr val="800080"/>
                </a:solidFill>
                <a:latin typeface="Poor Richard" charset="0"/>
              </a:rPr>
              <a:t>. </a:t>
            </a:r>
            <a:endParaRPr lang="en-US" sz="4400">
              <a:solidFill>
                <a:srgbClr val="800080"/>
              </a:solidFill>
              <a:latin typeface="Poor Richard" charset="0"/>
            </a:endParaRPr>
          </a:p>
        </p:txBody>
      </p:sp>
      <p:sp>
        <p:nvSpPr>
          <p:cNvPr id="6" name="Rectangle 5"/>
          <p:cNvSpPr>
            <a:spLocks noChangeArrowheads="1"/>
          </p:cNvSpPr>
          <p:nvPr/>
        </p:nvSpPr>
        <p:spPr bwMode="auto">
          <a:xfrm>
            <a:off x="457200" y="2971800"/>
            <a:ext cx="8382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The word daily is mentioned frequently in the book of Acts. In Acts 2:46-47, something very interesting can be seen. Verse 46 says that </a:t>
            </a:r>
            <a:r>
              <a:rPr lang="en-US" sz="3200" b="1" u="sng">
                <a:solidFill>
                  <a:srgbClr val="3333CC"/>
                </a:solidFill>
                <a:latin typeface="Poor Richard" charset="0"/>
              </a:rPr>
              <a:t>they continued daily</a:t>
            </a:r>
            <a:r>
              <a:rPr lang="en-US" sz="3200" b="1">
                <a:solidFill>
                  <a:srgbClr val="3333CC"/>
                </a:solidFill>
                <a:latin typeface="Poor Richard" charset="0"/>
              </a:rPr>
              <a:t> and verse 47 says that </a:t>
            </a:r>
            <a:r>
              <a:rPr lang="en-US" sz="3200" b="1" u="sng">
                <a:solidFill>
                  <a:srgbClr val="3333CC"/>
                </a:solidFill>
                <a:latin typeface="Poor Richard" charset="0"/>
              </a:rPr>
              <a:t>the Lord added to the Church daily</a:t>
            </a:r>
            <a:r>
              <a:rPr lang="en-US" sz="3200" b="1">
                <a:solidFill>
                  <a:srgbClr val="3333CC"/>
                </a:solidFill>
                <a:latin typeface="Poor Richard" charset="0"/>
              </a:rPr>
              <a:t> those that were saved. They were busy with daily evangelism and the Lord was busy with daily additions to the Church.</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4" name="Rectangle 3"/>
          <p:cNvSpPr>
            <a:spLocks noChangeArrowheads="1"/>
          </p:cNvSpPr>
          <p:nvPr/>
        </p:nvSpPr>
        <p:spPr bwMode="auto">
          <a:xfrm>
            <a:off x="152400" y="685800"/>
            <a:ext cx="512286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400" b="1">
                <a:solidFill>
                  <a:srgbClr val="990000"/>
                </a:solidFill>
                <a:latin typeface="Poor Richard" charset="0"/>
              </a:rPr>
              <a:t>b. </a:t>
            </a:r>
            <a:r>
              <a:rPr lang="en-US" sz="4400" b="1" u="sng">
                <a:solidFill>
                  <a:srgbClr val="990000"/>
                </a:solidFill>
                <a:latin typeface="Poor Richard" charset="0"/>
              </a:rPr>
              <a:t>Personal Evangelism</a:t>
            </a:r>
            <a:r>
              <a:rPr lang="en-US" sz="4400" b="1">
                <a:solidFill>
                  <a:srgbClr val="990000"/>
                </a:solidFill>
                <a:latin typeface="Poor Richard" charset="0"/>
              </a:rPr>
              <a:t>. </a:t>
            </a:r>
            <a:endParaRPr lang="en-US" sz="4400">
              <a:solidFill>
                <a:srgbClr val="990000"/>
              </a:solidFill>
              <a:latin typeface="Poor Richard" charset="0"/>
            </a:endParaRPr>
          </a:p>
        </p:txBody>
      </p:sp>
      <p:sp>
        <p:nvSpPr>
          <p:cNvPr id="5" name="Rectangle 4"/>
          <p:cNvSpPr>
            <a:spLocks noChangeArrowheads="1"/>
          </p:cNvSpPr>
          <p:nvPr/>
        </p:nvSpPr>
        <p:spPr bwMode="auto">
          <a:xfrm>
            <a:off x="914400" y="1524000"/>
            <a:ext cx="7010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If </a:t>
            </a:r>
            <a:r>
              <a:rPr lang="en-US" sz="3200" b="1" i="1">
                <a:solidFill>
                  <a:srgbClr val="361B00"/>
                </a:solidFill>
                <a:latin typeface="Poor Richard" charset="0"/>
              </a:rPr>
              <a:t>Daily Evangelism</a:t>
            </a:r>
            <a:r>
              <a:rPr lang="en-US" sz="3200" b="1">
                <a:solidFill>
                  <a:srgbClr val="361B00"/>
                </a:solidFill>
                <a:latin typeface="Poor Richard" charset="0"/>
              </a:rPr>
              <a:t> is </a:t>
            </a:r>
            <a:r>
              <a:rPr lang="en-US" sz="3200" b="1" i="1">
                <a:solidFill>
                  <a:srgbClr val="361B00"/>
                </a:solidFill>
                <a:latin typeface="Poor Richard" charset="0"/>
              </a:rPr>
              <a:t>New Testament Evangelism</a:t>
            </a:r>
            <a:r>
              <a:rPr lang="en-US" sz="3200" b="1">
                <a:solidFill>
                  <a:srgbClr val="361B00"/>
                </a:solidFill>
                <a:latin typeface="Poor Richard" charset="0"/>
              </a:rPr>
              <a:t>, then door to door, house to house, one on one evangelism, follows the model of the book of Acts Church. </a:t>
            </a:r>
          </a:p>
        </p:txBody>
      </p:sp>
      <p:sp>
        <p:nvSpPr>
          <p:cNvPr id="6" name="Rectangle 5"/>
          <p:cNvSpPr>
            <a:spLocks noChangeArrowheads="1"/>
          </p:cNvSpPr>
          <p:nvPr/>
        </p:nvSpPr>
        <p:spPr bwMode="auto">
          <a:xfrm>
            <a:off x="2057400" y="3581400"/>
            <a:ext cx="6934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990000"/>
                </a:solidFill>
                <a:latin typeface="Poor Richard" charset="0"/>
              </a:rPr>
              <a:t>In Acts 2:46; we see that </a:t>
            </a:r>
            <a:r>
              <a:rPr lang="en-US" sz="3200" b="1" i="1">
                <a:solidFill>
                  <a:srgbClr val="990000"/>
                </a:solidFill>
                <a:latin typeface="Poor Richard" charset="0"/>
              </a:rPr>
              <a:t>daily</a:t>
            </a:r>
            <a:r>
              <a:rPr lang="en-US" sz="3200" b="1">
                <a:solidFill>
                  <a:srgbClr val="990000"/>
                </a:solidFill>
                <a:latin typeface="Poor Richard" charset="0"/>
              </a:rPr>
              <a:t> they were </a:t>
            </a:r>
            <a:r>
              <a:rPr lang="en-US" sz="3200" b="1" i="1">
                <a:solidFill>
                  <a:srgbClr val="990000"/>
                </a:solidFill>
                <a:latin typeface="Poor Richard" charset="0"/>
              </a:rPr>
              <a:t>from house to house</a:t>
            </a:r>
            <a:r>
              <a:rPr lang="en-US" sz="3200" b="1">
                <a:solidFill>
                  <a:srgbClr val="990000"/>
                </a:solidFill>
                <a:latin typeface="Poor Richard" charset="0"/>
              </a:rPr>
              <a:t>. Acts 5:42 says </a:t>
            </a:r>
            <a:r>
              <a:rPr lang="ja-JP" altLang="en-US" sz="3200" b="1" i="1">
                <a:solidFill>
                  <a:srgbClr val="990000"/>
                </a:solidFill>
                <a:latin typeface="Poor Richard" charset="0"/>
              </a:rPr>
              <a:t>“</a:t>
            </a:r>
            <a:r>
              <a:rPr lang="en-US" sz="3200" b="1" i="1">
                <a:solidFill>
                  <a:srgbClr val="990000"/>
                </a:solidFill>
                <a:latin typeface="Poor Richard" charset="0"/>
              </a:rPr>
              <a:t>And daily in the temple, and i</a:t>
            </a:r>
            <a:r>
              <a:rPr lang="en-US" sz="3200" b="1" i="1" u="sng">
                <a:solidFill>
                  <a:srgbClr val="990000"/>
                </a:solidFill>
                <a:latin typeface="Poor Richard" charset="0"/>
              </a:rPr>
              <a:t>n every house</a:t>
            </a:r>
            <a:r>
              <a:rPr lang="en-US" sz="3200" b="1" i="1">
                <a:solidFill>
                  <a:srgbClr val="990000"/>
                </a:solidFill>
                <a:latin typeface="Poor Richard" charset="0"/>
              </a:rPr>
              <a:t>, they ceased not to teach and preach Jesus Christ.</a:t>
            </a:r>
            <a:r>
              <a:rPr lang="ja-JP" altLang="en-US" sz="3200" b="1" i="1">
                <a:solidFill>
                  <a:srgbClr val="990000"/>
                </a:solidFill>
                <a:latin typeface="Poor Richard" charset="0"/>
              </a:rPr>
              <a:t>”</a:t>
            </a:r>
            <a:r>
              <a:rPr lang="en-US" sz="3200" b="1">
                <a:solidFill>
                  <a:srgbClr val="990000"/>
                </a:solidFill>
                <a:latin typeface="Poor Richard" charset="0"/>
              </a:rPr>
              <a:t>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18435" name="Rectangle 3"/>
          <p:cNvSpPr>
            <a:spLocks noChangeArrowheads="1"/>
          </p:cNvSpPr>
          <p:nvPr/>
        </p:nvSpPr>
        <p:spPr bwMode="auto">
          <a:xfrm>
            <a:off x="0" y="457200"/>
            <a:ext cx="4191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4000" b="1">
                <a:solidFill>
                  <a:srgbClr val="009900"/>
                </a:solidFill>
                <a:latin typeface="Poor Richard" charset="0"/>
                <a:ea typeface="Times New Roman" charset="0"/>
                <a:cs typeface="Arial" charset="0"/>
              </a:rPr>
              <a:t>    c. </a:t>
            </a:r>
            <a:r>
              <a:rPr lang="en-US" sz="4000" b="1" u="sng">
                <a:solidFill>
                  <a:srgbClr val="009900"/>
                </a:solidFill>
                <a:latin typeface="Poor Richard" charset="0"/>
                <a:ea typeface="Times New Roman" charset="0"/>
                <a:cs typeface="Arial" charset="0"/>
              </a:rPr>
              <a:t>Mass Evangelism</a:t>
            </a:r>
            <a:r>
              <a:rPr lang="en-US" sz="4000" b="1">
                <a:solidFill>
                  <a:srgbClr val="009900"/>
                </a:solidFill>
                <a:latin typeface="Poor Richard" charset="0"/>
                <a:ea typeface="Times New Roman" charset="0"/>
                <a:cs typeface="Arial" charset="0"/>
              </a:rPr>
              <a:t>. </a:t>
            </a:r>
            <a:endParaRPr lang="en-US" sz="4000">
              <a:solidFill>
                <a:srgbClr val="009900"/>
              </a:solidFill>
              <a:latin typeface="Poor Richard" charset="0"/>
              <a:ea typeface="Times New Roman" charset="0"/>
              <a:cs typeface="Arial" charset="0"/>
            </a:endParaRPr>
          </a:p>
        </p:txBody>
      </p:sp>
      <p:sp>
        <p:nvSpPr>
          <p:cNvPr id="4" name="Rectangle 3"/>
          <p:cNvSpPr>
            <a:spLocks noChangeArrowheads="1"/>
          </p:cNvSpPr>
          <p:nvPr/>
        </p:nvSpPr>
        <p:spPr bwMode="auto">
          <a:xfrm>
            <a:off x="685800" y="1219200"/>
            <a:ext cx="7696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In recent years, the Church has become acutely aware of the fulfillment of the prophecy of Joel 2:28. That being that God would, in the last days, pour out of His Spirit upon all flesh. </a:t>
            </a:r>
          </a:p>
        </p:txBody>
      </p:sp>
      <p:sp>
        <p:nvSpPr>
          <p:cNvPr id="5" name="Rectangle 4"/>
          <p:cNvSpPr>
            <a:spLocks noChangeArrowheads="1"/>
          </p:cNvSpPr>
          <p:nvPr/>
        </p:nvSpPr>
        <p:spPr bwMode="auto">
          <a:xfrm>
            <a:off x="1143000" y="2971800"/>
            <a:ext cx="6705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Repeatedly, reports have come in from around the world of several thousand receiving the Holy Ghost in one service. </a:t>
            </a:r>
          </a:p>
        </p:txBody>
      </p:sp>
      <p:sp>
        <p:nvSpPr>
          <p:cNvPr id="6" name="Rectangle 5"/>
          <p:cNvSpPr>
            <a:spLocks noChangeArrowheads="1"/>
          </p:cNvSpPr>
          <p:nvPr/>
        </p:nvSpPr>
        <p:spPr bwMode="auto">
          <a:xfrm>
            <a:off x="152400" y="4343400"/>
            <a:ext cx="8839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00"/>
                </a:solidFill>
                <a:latin typeface="Poor Richard" charset="0"/>
              </a:rPr>
              <a:t>This to the point that we are no longer amazed at such happenings. But did this all start in the 20th century? No. Let us look again to the book of Acts, </a:t>
            </a:r>
            <a:r>
              <a:rPr lang="en-US" sz="2800" b="1" i="1">
                <a:solidFill>
                  <a:srgbClr val="990000"/>
                </a:solidFill>
                <a:latin typeface="Poor Richard" charset="0"/>
              </a:rPr>
              <a:t>God</a:t>
            </a:r>
            <a:r>
              <a:rPr lang="ja-JP" altLang="en-US" sz="2800" b="1" i="1">
                <a:solidFill>
                  <a:srgbClr val="990000"/>
                </a:solidFill>
                <a:latin typeface="Poor Richard" charset="0"/>
              </a:rPr>
              <a:t>’</a:t>
            </a:r>
            <a:r>
              <a:rPr lang="en-US" sz="2800" b="1" i="1">
                <a:solidFill>
                  <a:srgbClr val="990000"/>
                </a:solidFill>
                <a:latin typeface="Poor Richard" charset="0"/>
              </a:rPr>
              <a:t>s Training Manual For The Church Today.</a:t>
            </a:r>
            <a:endParaRPr lang="en-US" sz="2800" b="1">
              <a:solidFill>
                <a:srgbClr val="990000"/>
              </a:solidFill>
              <a:latin typeface="Poor Richard" charset="0"/>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wheel(4)">
                                      <p:cBhvr>
                                        <p:cTn id="7" dur="500"/>
                                        <p:tgtEl>
                                          <p:spTgt spid="184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4)">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9" presetClass="entr" presetSubtype="0" decel="10000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 calcmode="lin" valueType="num">
                                      <p:cBhvr>
                                        <p:cTn id="19" dur="500" fill="hold"/>
                                        <p:tgtEl>
                                          <p:spTgt spid="5"/>
                                        </p:tgtEl>
                                        <p:attrNameLst>
                                          <p:attrName>style.rotation</p:attrName>
                                        </p:attrNameLst>
                                      </p:cBhvr>
                                      <p:tavLst>
                                        <p:tav tm="0">
                                          <p:val>
                                            <p:fltVal val="360"/>
                                          </p:val>
                                        </p:tav>
                                        <p:tav tm="100000">
                                          <p:val>
                                            <p:fltVal val="0"/>
                                          </p:val>
                                        </p:tav>
                                      </p:tavLst>
                                    </p:anim>
                                    <p:animEffect transition="in" filter="fade">
                                      <p:cBhvr>
                                        <p:cTn id="20" dur="500"/>
                                        <p:tgtEl>
                                          <p:spTgt spid="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9" presetClass="entr" presetSubtype="0" decel="10000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 calcmode="lin" valueType="num">
                                      <p:cBhvr>
                                        <p:cTn id="27" dur="500" fill="hold"/>
                                        <p:tgtEl>
                                          <p:spTgt spid="6"/>
                                        </p:tgtEl>
                                        <p:attrNameLst>
                                          <p:attrName>style.rotation</p:attrName>
                                        </p:attrNameLst>
                                      </p:cBhvr>
                                      <p:tavLst>
                                        <p:tav tm="0">
                                          <p:val>
                                            <p:fltVal val="360"/>
                                          </p:val>
                                        </p:tav>
                                        <p:tav tm="100000">
                                          <p:val>
                                            <p:fltVal val="0"/>
                                          </p:val>
                                        </p:tav>
                                      </p:tavLst>
                                    </p:anim>
                                    <p:animEffect transition="in" filter="fad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P spid="4"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4" name="Rectangle 3"/>
          <p:cNvSpPr>
            <a:spLocks noChangeArrowheads="1"/>
          </p:cNvSpPr>
          <p:nvPr/>
        </p:nvSpPr>
        <p:spPr bwMode="auto">
          <a:xfrm>
            <a:off x="152400" y="381000"/>
            <a:ext cx="78835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i="1">
                <a:solidFill>
                  <a:srgbClr val="361B00"/>
                </a:solidFill>
                <a:latin typeface="Poor Richard" charset="0"/>
              </a:rPr>
              <a:t>4. Establish an Indigenous Church.</a:t>
            </a:r>
            <a:endParaRPr lang="en-US" sz="3600" b="1">
              <a:solidFill>
                <a:srgbClr val="361B00"/>
              </a:solidFill>
              <a:latin typeface="Poor Richard" charset="0"/>
            </a:endParaRPr>
          </a:p>
        </p:txBody>
      </p:sp>
      <p:sp>
        <p:nvSpPr>
          <p:cNvPr id="5" name="Rectangle 4"/>
          <p:cNvSpPr>
            <a:spLocks noChangeArrowheads="1"/>
          </p:cNvSpPr>
          <p:nvPr/>
        </p:nvSpPr>
        <p:spPr bwMode="auto">
          <a:xfrm>
            <a:off x="2743200" y="3581400"/>
            <a:ext cx="61722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There are many religious organizations in the world but there is only one Church and it is the body of Christ. It lives because He lives and it is powerful because His Spirit dwells within. Because of this, the New Testament Church has the power to maintain itself and to expand itself.</a:t>
            </a:r>
          </a:p>
        </p:txBody>
      </p:sp>
      <p:sp>
        <p:nvSpPr>
          <p:cNvPr id="6" name="Rectangle 5"/>
          <p:cNvSpPr>
            <a:spLocks noChangeArrowheads="1"/>
          </p:cNvSpPr>
          <p:nvPr/>
        </p:nvSpPr>
        <p:spPr bwMode="auto">
          <a:xfrm>
            <a:off x="1219200" y="1219200"/>
            <a:ext cx="6248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Last but not least, the Missionary must purpose from the beginning, to establish the Indigenous Church in the country where he labors. We will only try to define what is meant by </a:t>
            </a:r>
            <a:r>
              <a:rPr lang="en-US" sz="2800" b="1" i="1">
                <a:solidFill>
                  <a:srgbClr val="800080"/>
                </a:solidFill>
                <a:latin typeface="Poor Richard" charset="0"/>
              </a:rPr>
              <a:t>Indigenous</a:t>
            </a:r>
            <a:r>
              <a:rPr lang="en-US" sz="2800" b="1">
                <a:solidFill>
                  <a:srgbClr val="800080"/>
                </a:solidFill>
                <a:latin typeface="Poor Richard" charset="0"/>
              </a:rPr>
              <a:t> </a:t>
            </a:r>
            <a:r>
              <a:rPr lang="en-US" sz="2800" b="1" i="1">
                <a:solidFill>
                  <a:srgbClr val="800080"/>
                </a:solidFill>
                <a:latin typeface="Poor Richard" charset="0"/>
              </a:rPr>
              <a:t>Church</a:t>
            </a:r>
            <a:r>
              <a:rPr lang="en-US" sz="2800" b="1">
                <a:solidFill>
                  <a:srgbClr val="800080"/>
                </a:solidFill>
                <a:latin typeface="Poor Richard" charset="0"/>
              </a:rPr>
              <a:t>.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7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strVal val="#ppt_w*0.70"/>
                                          </p:val>
                                        </p:tav>
                                        <p:tav tm="100000">
                                          <p:val>
                                            <p:strVal val="#ppt_w"/>
                                          </p:val>
                                        </p:tav>
                                      </p:tavLst>
                                    </p:anim>
                                    <p:anim calcmode="lin" valueType="num">
                                      <p:cBhvr>
                                        <p:cTn id="15" dur="500" fill="hold"/>
                                        <p:tgtEl>
                                          <p:spTgt spid="6"/>
                                        </p:tgtEl>
                                        <p:attrNameLst>
                                          <p:attrName>ppt_h</p:attrName>
                                        </p:attrNameLst>
                                      </p:cBhvr>
                                      <p:tavLst>
                                        <p:tav tm="0">
                                          <p:val>
                                            <p:strVal val="#ppt_h"/>
                                          </p:val>
                                        </p:tav>
                                        <p:tav tm="100000">
                                          <p:val>
                                            <p:strVal val="#ppt_h"/>
                                          </p:val>
                                        </p:tav>
                                      </p:tavLst>
                                    </p:anim>
                                    <p:animEffect transition="in" filter="fade">
                                      <p:cBhvr>
                                        <p:cTn id="16" dur="5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strVal val="#ppt_w*0.70"/>
                                          </p:val>
                                        </p:tav>
                                        <p:tav tm="100000">
                                          <p:val>
                                            <p:strVal val="#ppt_w"/>
                                          </p:val>
                                        </p:tav>
                                      </p:tavLst>
                                    </p:anim>
                                    <p:anim calcmode="lin" valueType="num">
                                      <p:cBhvr>
                                        <p:cTn id="22" dur="500" fill="hold"/>
                                        <p:tgtEl>
                                          <p:spTgt spid="5"/>
                                        </p:tgtEl>
                                        <p:attrNameLst>
                                          <p:attrName>ppt_h</p:attrName>
                                        </p:attrNameLst>
                                      </p:cBhvr>
                                      <p:tavLst>
                                        <p:tav tm="0">
                                          <p:val>
                                            <p:strVal val="#ppt_h"/>
                                          </p:val>
                                        </p:tav>
                                        <p:tav tm="100000">
                                          <p:val>
                                            <p:strVal val="#ppt_h"/>
                                          </p:val>
                                        </p:tav>
                                      </p:tavLst>
                                    </p:anim>
                                    <p:animEffect transition="in" filter="fade">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4" name="Rectangle 3"/>
          <p:cNvSpPr>
            <a:spLocks noChangeArrowheads="1"/>
          </p:cNvSpPr>
          <p:nvPr/>
        </p:nvSpPr>
        <p:spPr bwMode="auto">
          <a:xfrm>
            <a:off x="228600" y="609600"/>
            <a:ext cx="8686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a:solidFill>
                  <a:srgbClr val="3333CC"/>
                </a:solidFill>
                <a:latin typeface="Poor Richard" charset="0"/>
              </a:rPr>
              <a:t>The Indigenous Church has three undeniable characteristics. </a:t>
            </a:r>
          </a:p>
        </p:txBody>
      </p:sp>
      <p:sp>
        <p:nvSpPr>
          <p:cNvPr id="20483" name="Rectangle 3"/>
          <p:cNvSpPr>
            <a:spLocks noChangeArrowheads="1"/>
          </p:cNvSpPr>
          <p:nvPr/>
        </p:nvSpPr>
        <p:spPr bwMode="auto">
          <a:xfrm>
            <a:off x="990600" y="2057400"/>
            <a:ext cx="7924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009900"/>
                </a:solidFill>
                <a:latin typeface="Poor Richard" charset="0"/>
                <a:ea typeface="Times New Roman" charset="0"/>
                <a:cs typeface="Arial" charset="0"/>
              </a:rPr>
              <a:t>1. It is </a:t>
            </a:r>
            <a:r>
              <a:rPr lang="en-US" sz="3200" b="1" u="sng">
                <a:solidFill>
                  <a:srgbClr val="009900"/>
                </a:solidFill>
                <a:latin typeface="Poor Richard" charset="0"/>
                <a:ea typeface="Times New Roman" charset="0"/>
                <a:cs typeface="Arial" charset="0"/>
              </a:rPr>
              <a:t>Self-Propagating</a:t>
            </a:r>
            <a:r>
              <a:rPr lang="en-US" sz="3200" b="1">
                <a:solidFill>
                  <a:srgbClr val="009900"/>
                </a:solidFill>
                <a:latin typeface="Poor Richard" charset="0"/>
                <a:ea typeface="Times New Roman" charset="0"/>
                <a:cs typeface="Arial" charset="0"/>
              </a:rPr>
              <a:t> which means it is expanding itself by the preaching of the Gospel. </a:t>
            </a:r>
          </a:p>
          <a:p>
            <a:pPr eaLnBrk="0" hangingPunct="0"/>
            <a:r>
              <a:rPr lang="en-US" sz="3200" b="1">
                <a:solidFill>
                  <a:srgbClr val="3333CC"/>
                </a:solidFill>
                <a:latin typeface="Poor Richard" charset="0"/>
                <a:ea typeface="Times New Roman" charset="0"/>
                <a:cs typeface="Arial" charset="0"/>
              </a:rPr>
              <a:t>2. It is </a:t>
            </a:r>
            <a:r>
              <a:rPr lang="en-US" sz="3200" b="1" u="sng">
                <a:solidFill>
                  <a:srgbClr val="3333CC"/>
                </a:solidFill>
                <a:latin typeface="Poor Richard" charset="0"/>
                <a:ea typeface="Times New Roman" charset="0"/>
                <a:cs typeface="Arial" charset="0"/>
              </a:rPr>
              <a:t>Self-Supporting</a:t>
            </a:r>
            <a:r>
              <a:rPr lang="en-US" sz="3200" b="1">
                <a:solidFill>
                  <a:srgbClr val="3333CC"/>
                </a:solidFill>
                <a:latin typeface="Poor Richard" charset="0"/>
                <a:ea typeface="Times New Roman" charset="0"/>
                <a:cs typeface="Arial" charset="0"/>
              </a:rPr>
              <a:t> meaning that the necessary funds do not come from an outside source. </a:t>
            </a:r>
            <a:endParaRPr lang="en-US" sz="3200" b="1">
              <a:solidFill>
                <a:srgbClr val="3333CC"/>
              </a:solidFill>
              <a:latin typeface="Poor Richard" charset="0"/>
            </a:endParaRPr>
          </a:p>
          <a:p>
            <a:pPr eaLnBrk="0" hangingPunct="0"/>
            <a:r>
              <a:rPr lang="en-US" sz="3200" b="1">
                <a:solidFill>
                  <a:srgbClr val="009900"/>
                </a:solidFill>
                <a:latin typeface="Poor Richard" charset="0"/>
                <a:cs typeface="Times New Roman" charset="0"/>
              </a:rPr>
              <a:t>3. It is </a:t>
            </a:r>
            <a:r>
              <a:rPr lang="en-US" sz="3200" b="1" u="sng">
                <a:solidFill>
                  <a:srgbClr val="009900"/>
                </a:solidFill>
                <a:latin typeface="Poor Richard" charset="0"/>
                <a:cs typeface="Times New Roman" charset="0"/>
              </a:rPr>
              <a:t>Self-Governing</a:t>
            </a:r>
            <a:r>
              <a:rPr lang="en-US" sz="3200" b="1">
                <a:solidFill>
                  <a:srgbClr val="009900"/>
                </a:solidFill>
                <a:latin typeface="Poor Richard" charset="0"/>
                <a:cs typeface="Times New Roman" charset="0"/>
              </a:rPr>
              <a:t> which means that it produces and trains the needed leadership from among it</a:t>
            </a:r>
            <a:r>
              <a:rPr lang="ja-JP" altLang="en-US" sz="3200" b="1">
                <a:solidFill>
                  <a:srgbClr val="009900"/>
                </a:solidFill>
                <a:latin typeface="Poor Richard" charset="0"/>
                <a:cs typeface="Times New Roman" charset="0"/>
              </a:rPr>
              <a:t>’</a:t>
            </a:r>
            <a:r>
              <a:rPr lang="en-US" sz="3200" b="1">
                <a:solidFill>
                  <a:srgbClr val="009900"/>
                </a:solidFill>
                <a:latin typeface="Poor Richard" charset="0"/>
                <a:cs typeface="Times New Roman" charset="0"/>
              </a:rPr>
              <a:t>s own membership. </a:t>
            </a:r>
            <a:endParaRPr lang="en-US" sz="3200" b="1">
              <a:solidFill>
                <a:srgbClr val="009900"/>
              </a:solidFill>
              <a:latin typeface="Poor Richard" charset="0"/>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20483">
                                            <p:txEl>
                                              <p:pRg st="0" end="0"/>
                                            </p:txEl>
                                          </p:spTgt>
                                        </p:tgtEl>
                                        <p:attrNameLst>
                                          <p:attrName>style.visibility</p:attrName>
                                        </p:attrNameLst>
                                      </p:cBhvr>
                                      <p:to>
                                        <p:strVal val="visible"/>
                                      </p:to>
                                    </p:set>
                                    <p:anim calcmode="lin" valueType="num">
                                      <p:cBhvr>
                                        <p:cTn id="16" dur="500" fill="hold"/>
                                        <p:tgtEl>
                                          <p:spTgt spid="20483">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20483">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20483">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20483">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2048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20483">
                                            <p:txEl>
                                              <p:pRg st="1" end="1"/>
                                            </p:txEl>
                                          </p:spTgt>
                                        </p:tgtEl>
                                        <p:attrNameLst>
                                          <p:attrName>style.visibility</p:attrName>
                                        </p:attrNameLst>
                                      </p:cBhvr>
                                      <p:to>
                                        <p:strVal val="visible"/>
                                      </p:to>
                                    </p:set>
                                    <p:anim calcmode="lin" valueType="num">
                                      <p:cBhvr>
                                        <p:cTn id="25" dur="500" fill="hold"/>
                                        <p:tgtEl>
                                          <p:spTgt spid="20483">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20483">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20483">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20483">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20483">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nodeType="clickEffect">
                                  <p:stCondLst>
                                    <p:cond delay="0"/>
                                  </p:stCondLst>
                                  <p:childTnLst>
                                    <p:set>
                                      <p:cBhvr>
                                        <p:cTn id="33" dur="1" fill="hold">
                                          <p:stCondLst>
                                            <p:cond delay="0"/>
                                          </p:stCondLst>
                                        </p:cTn>
                                        <p:tgtEl>
                                          <p:spTgt spid="20483">
                                            <p:txEl>
                                              <p:pRg st="2" end="2"/>
                                            </p:txEl>
                                          </p:spTgt>
                                        </p:tgtEl>
                                        <p:attrNameLst>
                                          <p:attrName>style.visibility</p:attrName>
                                        </p:attrNameLst>
                                      </p:cBhvr>
                                      <p:to>
                                        <p:strVal val="visible"/>
                                      </p:to>
                                    </p:set>
                                    <p:anim calcmode="lin" valueType="num">
                                      <p:cBhvr>
                                        <p:cTn id="34" dur="500" fill="hold"/>
                                        <p:tgtEl>
                                          <p:spTgt spid="20483">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20483">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20483">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20483">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pic>
        <p:nvPicPr>
          <p:cNvPr id="21507" name="Picture 3" descr="C:\Users\Candra Poitras\Pictures\church-in-action-the_t[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8600" y="685800"/>
            <a:ext cx="3581400" cy="2686050"/>
          </a:xfrm>
          <a:prstGeom prst="rect">
            <a:avLst/>
          </a:prstGeom>
          <a:ln>
            <a:noFill/>
          </a:ln>
          <a:effectLst>
            <a:softEdge rad="112500"/>
          </a:effectLst>
        </p:spPr>
      </p:pic>
      <p:sp>
        <p:nvSpPr>
          <p:cNvPr id="21508" name="Rectangle 4"/>
          <p:cNvSpPr>
            <a:spLocks noChangeArrowheads="1"/>
          </p:cNvSpPr>
          <p:nvPr/>
        </p:nvSpPr>
        <p:spPr bwMode="auto">
          <a:xfrm>
            <a:off x="3962400" y="2895600"/>
            <a:ext cx="49530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600" b="1" i="1">
                <a:solidFill>
                  <a:srgbClr val="990000"/>
                </a:solidFill>
                <a:latin typeface="Poor Richard" charset="0"/>
                <a:ea typeface="Times New Roman" charset="0"/>
                <a:cs typeface="Arial" charset="0"/>
              </a:rPr>
              <a:t>If we teach, preach and practice the principles of the book of Acts Church, we will have the same results as the book of Acts Church.</a:t>
            </a:r>
            <a:r>
              <a:rPr lang="en-US" sz="3600" b="1">
                <a:solidFill>
                  <a:srgbClr val="990000"/>
                </a:solidFill>
                <a:latin typeface="Poor Richard" charset="0"/>
                <a:ea typeface="Times New Roman" charset="0"/>
                <a:cs typeface="Arial" charset="0"/>
              </a:rPr>
              <a:t>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fade">
                                      <p:cBhvr>
                                        <p:cTn id="7" dur="1000"/>
                                        <p:tgtEl>
                                          <p:spTgt spid="21507"/>
                                        </p:tgtEl>
                                      </p:cBhvr>
                                    </p:animEffect>
                                    <p:anim calcmode="lin" valueType="num">
                                      <p:cBhvr>
                                        <p:cTn id="8" dur="1000" fill="hold"/>
                                        <p:tgtEl>
                                          <p:spTgt spid="21507"/>
                                        </p:tgtEl>
                                        <p:attrNameLst>
                                          <p:attrName>ppt_x</p:attrName>
                                        </p:attrNameLst>
                                      </p:cBhvr>
                                      <p:tavLst>
                                        <p:tav tm="0">
                                          <p:val>
                                            <p:strVal val="#ppt_x"/>
                                          </p:val>
                                        </p:tav>
                                        <p:tav tm="100000">
                                          <p:val>
                                            <p:strVal val="#ppt_x"/>
                                          </p:val>
                                        </p:tav>
                                      </p:tavLst>
                                    </p:anim>
                                    <p:anim calcmode="lin" valueType="num">
                                      <p:cBhvr>
                                        <p:cTn id="9" dur="1000" fill="hold"/>
                                        <p:tgtEl>
                                          <p:spTgt spid="2150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508"/>
                                        </p:tgtEl>
                                        <p:attrNameLst>
                                          <p:attrName>style.visibility</p:attrName>
                                        </p:attrNameLst>
                                      </p:cBhvr>
                                      <p:to>
                                        <p:strVal val="visible"/>
                                      </p:to>
                                    </p:set>
                                    <p:animEffect transition="in" filter="fade">
                                      <p:cBhvr>
                                        <p:cTn id="14" dur="1000"/>
                                        <p:tgtEl>
                                          <p:spTgt spid="21508"/>
                                        </p:tgtEl>
                                      </p:cBhvr>
                                    </p:animEffect>
                                    <p:anim calcmode="lin" valueType="num">
                                      <p:cBhvr>
                                        <p:cTn id="15" dur="1000" fill="hold"/>
                                        <p:tgtEl>
                                          <p:spTgt spid="21508"/>
                                        </p:tgtEl>
                                        <p:attrNameLst>
                                          <p:attrName>ppt_x</p:attrName>
                                        </p:attrNameLst>
                                      </p:cBhvr>
                                      <p:tavLst>
                                        <p:tav tm="0">
                                          <p:val>
                                            <p:strVal val="#ppt_x"/>
                                          </p:val>
                                        </p:tav>
                                        <p:tav tm="100000">
                                          <p:val>
                                            <p:strVal val="#ppt_x"/>
                                          </p:val>
                                        </p:tav>
                                      </p:tavLst>
                                    </p:anim>
                                    <p:anim calcmode="lin" valueType="num">
                                      <p:cBhvr>
                                        <p:cTn id="16" dur="1000" fill="hold"/>
                                        <p:tgtEl>
                                          <p:spTgt spid="215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4099" name="Rectangle 2"/>
          <p:cNvSpPr>
            <a:spLocks noChangeArrowheads="1"/>
          </p:cNvSpPr>
          <p:nvPr/>
        </p:nvSpPr>
        <p:spPr bwMode="auto">
          <a:xfrm>
            <a:off x="838200" y="1828800"/>
            <a:ext cx="36576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600" b="1" i="1">
                <a:solidFill>
                  <a:srgbClr val="800080"/>
                </a:solidFill>
                <a:latin typeface="Poor Richard" charset="0"/>
              </a:rPr>
              <a:t>“</a:t>
            </a:r>
            <a:r>
              <a:rPr lang="en-US" sz="3600" b="1" i="1">
                <a:solidFill>
                  <a:srgbClr val="800080"/>
                </a:solidFill>
                <a:latin typeface="Poor Richard" charset="0"/>
              </a:rPr>
              <a:t>And so were the churches established in the faith, and increased in number daily.</a:t>
            </a:r>
            <a:r>
              <a:rPr lang="ja-JP" altLang="en-US" sz="3600" b="1" i="1">
                <a:solidFill>
                  <a:srgbClr val="800080"/>
                </a:solidFill>
                <a:latin typeface="Poor Richard" charset="0"/>
              </a:rPr>
              <a:t>”</a:t>
            </a:r>
            <a:r>
              <a:rPr lang="en-US" sz="3600" b="1" i="1">
                <a:solidFill>
                  <a:srgbClr val="800080"/>
                </a:solidFill>
                <a:latin typeface="Poor Richard" charset="0"/>
              </a:rPr>
              <a:t> Acts 16:5</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amond(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pic>
        <p:nvPicPr>
          <p:cNvPr id="5123" name="Picture 3" descr="C:\Users\Candra Poitras\Pictures\Reaching_For_The_Stars_by_kaotickell[1].jpg"/>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a:off x="431650" y="838200"/>
            <a:ext cx="3227298" cy="4855267"/>
          </a:xfrm>
          <a:prstGeom prst="rect">
            <a:avLst/>
          </a:prstGeom>
          <a:ln>
            <a:noFill/>
          </a:ln>
          <a:effectLst>
            <a:softEdge rad="112500"/>
          </a:effectLst>
        </p:spPr>
      </p:pic>
      <p:sp>
        <p:nvSpPr>
          <p:cNvPr id="5124" name="Rectangle 4"/>
          <p:cNvSpPr>
            <a:spLocks noChangeArrowheads="1"/>
          </p:cNvSpPr>
          <p:nvPr/>
        </p:nvSpPr>
        <p:spPr bwMode="auto">
          <a:xfrm>
            <a:off x="4038600" y="2057400"/>
            <a:ext cx="4572000"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400">
                <a:solidFill>
                  <a:srgbClr val="009900"/>
                </a:solidFill>
                <a:latin typeface="Poor Richard" charset="0"/>
              </a:rPr>
              <a:t>Someone has said, </a:t>
            </a:r>
            <a:r>
              <a:rPr lang="ja-JP" altLang="en-US" sz="3400" b="1" i="1">
                <a:solidFill>
                  <a:srgbClr val="009900"/>
                </a:solidFill>
                <a:latin typeface="Poor Richard" charset="0"/>
              </a:rPr>
              <a:t>“</a:t>
            </a:r>
            <a:r>
              <a:rPr lang="en-US" sz="3400" b="1" i="1">
                <a:solidFill>
                  <a:srgbClr val="009900"/>
                </a:solidFill>
                <a:latin typeface="Poor Richard" charset="0"/>
              </a:rPr>
              <a:t>If you aim at nothing you are sure to hit nothing. But if you aim at the stars, you just might hit one.</a:t>
            </a:r>
            <a:r>
              <a:rPr lang="ja-JP" altLang="en-US" sz="3400" b="1" i="1">
                <a:solidFill>
                  <a:srgbClr val="009900"/>
                </a:solidFill>
                <a:latin typeface="Poor Richard" charset="0"/>
              </a:rPr>
              <a:t>”</a:t>
            </a:r>
            <a:endParaRPr lang="en-US" sz="3400">
              <a:solidFill>
                <a:srgbClr val="009900"/>
              </a:solidFill>
              <a:latin typeface="Poor Richard"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2000" fill="hold"/>
                                        <p:tgtEl>
                                          <p:spTgt spid="5123"/>
                                        </p:tgtEl>
                                        <p:attrNameLst>
                                          <p:attrName>ppt_w</p:attrName>
                                        </p:attrNameLst>
                                      </p:cBhvr>
                                      <p:tavLst>
                                        <p:tav tm="0">
                                          <p:val>
                                            <p:fltVal val="0"/>
                                          </p:val>
                                        </p:tav>
                                        <p:tav tm="100000">
                                          <p:val>
                                            <p:strVal val="#ppt_w"/>
                                          </p:val>
                                        </p:tav>
                                      </p:tavLst>
                                    </p:anim>
                                    <p:anim calcmode="lin" valueType="num">
                                      <p:cBhvr>
                                        <p:cTn id="8" dur="2000" fill="hold"/>
                                        <p:tgtEl>
                                          <p:spTgt spid="5123"/>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5124"/>
                                        </p:tgtEl>
                                        <p:attrNameLst>
                                          <p:attrName>style.visibility</p:attrName>
                                        </p:attrNameLst>
                                      </p:cBhvr>
                                      <p:to>
                                        <p:strVal val="visible"/>
                                      </p:to>
                                    </p:set>
                                    <p:anim calcmode="lin" valueType="num">
                                      <p:cBhvr>
                                        <p:cTn id="13" dur="1000" fill="hold"/>
                                        <p:tgtEl>
                                          <p:spTgt spid="5124"/>
                                        </p:tgtEl>
                                        <p:attrNameLst>
                                          <p:attrName>ppt_w</p:attrName>
                                        </p:attrNameLst>
                                      </p:cBhvr>
                                      <p:tavLst>
                                        <p:tav tm="0">
                                          <p:val>
                                            <p:fltVal val="0"/>
                                          </p:val>
                                        </p:tav>
                                        <p:tav tm="100000">
                                          <p:val>
                                            <p:strVal val="#ppt_w"/>
                                          </p:val>
                                        </p:tav>
                                      </p:tavLst>
                                    </p:anim>
                                    <p:anim calcmode="lin" valueType="num">
                                      <p:cBhvr>
                                        <p:cTn id="14" dur="1000" fill="hold"/>
                                        <p:tgtEl>
                                          <p:spTgt spid="51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4" name="Rectangle 3"/>
          <p:cNvSpPr/>
          <p:nvPr/>
        </p:nvSpPr>
        <p:spPr>
          <a:xfrm>
            <a:off x="304800" y="381000"/>
            <a:ext cx="8534400" cy="107721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990000"/>
                </a:solidFill>
                <a:latin typeface="Poor Richard" pitchFamily="18" charset="0"/>
                <a:ea typeface="+mn-ea"/>
              </a:rPr>
              <a:t>This teaches us that there must be a well defined goal before there will be success. </a:t>
            </a:r>
          </a:p>
        </p:txBody>
      </p:sp>
      <p:sp>
        <p:nvSpPr>
          <p:cNvPr id="5" name="Rectangle 4"/>
          <p:cNvSpPr/>
          <p:nvPr/>
        </p:nvSpPr>
        <p:spPr>
          <a:xfrm>
            <a:off x="0" y="4419600"/>
            <a:ext cx="9144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990000"/>
                </a:solidFill>
                <a:latin typeface="Poor Richard" pitchFamily="18" charset="0"/>
                <a:ea typeface="+mn-ea"/>
              </a:rPr>
              <a:t>Every journey begins with one step but for that journey to end at the right destination, every following step must be in the right direction.</a:t>
            </a:r>
          </a:p>
        </p:txBody>
      </p:sp>
      <p:pic>
        <p:nvPicPr>
          <p:cNvPr id="6149" name="Picture 3" descr="C:\Users\Candra Poitras\Pictures\journey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4600" y="1371600"/>
            <a:ext cx="4113213"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7171" name="Rectangle 3"/>
          <p:cNvSpPr>
            <a:spLocks noChangeArrowheads="1"/>
          </p:cNvSpPr>
          <p:nvPr/>
        </p:nvSpPr>
        <p:spPr bwMode="auto">
          <a:xfrm>
            <a:off x="228600" y="152400"/>
            <a:ext cx="45720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3333CC"/>
                </a:solidFill>
                <a:latin typeface="Poor Richard" charset="0"/>
              </a:rPr>
              <a:t>For this reason, the Missionary must have a clear concept of his own work as a missionary and of his proper relationship with the nationals.</a:t>
            </a:r>
          </a:p>
        </p:txBody>
      </p:sp>
      <p:sp>
        <p:nvSpPr>
          <p:cNvPr id="7172" name="Rectangle 3"/>
          <p:cNvSpPr>
            <a:spLocks noChangeArrowheads="1"/>
          </p:cNvSpPr>
          <p:nvPr/>
        </p:nvSpPr>
        <p:spPr bwMode="auto">
          <a:xfrm>
            <a:off x="3886200" y="2362200"/>
            <a:ext cx="5029200"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000" b="1">
                <a:solidFill>
                  <a:srgbClr val="800080"/>
                </a:solidFill>
                <a:latin typeface="Poor Richard" charset="0"/>
                <a:ea typeface="Times New Roman" charset="0"/>
                <a:cs typeface="Arial" charset="0"/>
              </a:rPr>
              <a:t>Someone has com- pared this to the scaffolding used in the erection of a building. The scaffolding is intended to be a temporary support for the building until it is completed. If the building collapses after the scaffolding is removed, what would your conclusion be?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plus(in)">
                                      <p:cBhvr>
                                        <p:cTn id="7" dur="1000"/>
                                        <p:tgtEl>
                                          <p:spTgt spid="71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plus(in)">
                                      <p:cBhvr>
                                        <p:cTn id="12" dur="1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717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8195" name="Rectangle 3"/>
          <p:cNvSpPr>
            <a:spLocks noChangeArrowheads="1"/>
          </p:cNvSpPr>
          <p:nvPr/>
        </p:nvSpPr>
        <p:spPr bwMode="auto">
          <a:xfrm>
            <a:off x="457200" y="2514600"/>
            <a:ext cx="31242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990000"/>
                </a:solidFill>
                <a:latin typeface="Poor Richard" charset="0"/>
                <a:ea typeface="Times New Roman" charset="0"/>
                <a:cs typeface="Arial" charset="0"/>
              </a:rPr>
              <a:t>Jesus stated His purpose clearly in Matthew 16:18 when He said, </a:t>
            </a:r>
            <a:r>
              <a:rPr lang="ja-JP" altLang="en-US" sz="3200" b="1" i="1">
                <a:solidFill>
                  <a:srgbClr val="990000"/>
                </a:solidFill>
                <a:latin typeface="Poor Richard" charset="0"/>
                <a:ea typeface="Times New Roman" charset="0"/>
                <a:cs typeface="Arial" charset="0"/>
              </a:rPr>
              <a:t>“</a:t>
            </a:r>
            <a:r>
              <a:rPr lang="en-US" sz="3200" b="1" i="1">
                <a:solidFill>
                  <a:srgbClr val="990000"/>
                </a:solidFill>
                <a:latin typeface="Poor Richard" charset="0"/>
                <a:ea typeface="Times New Roman" charset="0"/>
                <a:cs typeface="Arial" charset="0"/>
              </a:rPr>
              <a:t>upon this rock I will build my church.</a:t>
            </a:r>
            <a:r>
              <a:rPr lang="ja-JP" altLang="en-US" sz="3200" b="1" i="1">
                <a:solidFill>
                  <a:srgbClr val="990000"/>
                </a:solidFill>
                <a:latin typeface="Poor Richard" charset="0"/>
                <a:ea typeface="Times New Roman" charset="0"/>
                <a:cs typeface="Arial" charset="0"/>
              </a:rPr>
              <a:t>”</a:t>
            </a:r>
            <a:r>
              <a:rPr lang="en-US" sz="3200" b="1">
                <a:solidFill>
                  <a:srgbClr val="990000"/>
                </a:solidFill>
                <a:latin typeface="Poor Richard" charset="0"/>
                <a:ea typeface="Times New Roman" charset="0"/>
                <a:cs typeface="Arial" charset="0"/>
              </a:rPr>
              <a:t> </a:t>
            </a:r>
          </a:p>
        </p:txBody>
      </p:sp>
      <p:pic>
        <p:nvPicPr>
          <p:cNvPr id="8196" name="Picture 4" descr="C:\Users\Candra Poitras\Pictures\Church_Rock_from_U.S._191[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0761263">
            <a:off x="1066800" y="685800"/>
            <a:ext cx="1893944" cy="166430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197" name="Rectangle 5"/>
          <p:cNvSpPr>
            <a:spLocks noChangeArrowheads="1"/>
          </p:cNvSpPr>
          <p:nvPr/>
        </p:nvSpPr>
        <p:spPr bwMode="auto">
          <a:xfrm>
            <a:off x="3810000" y="838200"/>
            <a:ext cx="51054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He came to seek and to save that which was lost (Luke 19:10) and to give his life as a ransom for many (Matthew 20:28). This ransom was accomp- lished by His death on the cross and insured by His glorious resurrection. After giving the Great Commission to His disciples in His farewell address on the Mount of Olives, He ascended back up to His heavenly abode.</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p:cTn id="7" dur="1000" fill="hold"/>
                                        <p:tgtEl>
                                          <p:spTgt spid="8196"/>
                                        </p:tgtEl>
                                        <p:attrNameLst>
                                          <p:attrName>ppt_w</p:attrName>
                                        </p:attrNameLst>
                                      </p:cBhvr>
                                      <p:tavLst>
                                        <p:tav tm="0">
                                          <p:val>
                                            <p:fltVal val="0"/>
                                          </p:val>
                                        </p:tav>
                                        <p:tav tm="100000">
                                          <p:val>
                                            <p:strVal val="#ppt_w"/>
                                          </p:val>
                                        </p:tav>
                                      </p:tavLst>
                                    </p:anim>
                                    <p:anim calcmode="lin" valueType="num">
                                      <p:cBhvr>
                                        <p:cTn id="8" dur="1000" fill="hold"/>
                                        <p:tgtEl>
                                          <p:spTgt spid="8196"/>
                                        </p:tgtEl>
                                        <p:attrNameLst>
                                          <p:attrName>ppt_h</p:attrName>
                                        </p:attrNameLst>
                                      </p:cBhvr>
                                      <p:tavLst>
                                        <p:tav tm="0">
                                          <p:val>
                                            <p:fltVal val="0"/>
                                          </p:val>
                                        </p:tav>
                                        <p:tav tm="100000">
                                          <p:val>
                                            <p:strVal val="#ppt_h"/>
                                          </p:val>
                                        </p:tav>
                                      </p:tavLst>
                                    </p:anim>
                                    <p:anim calcmode="lin" valueType="num">
                                      <p:cBhvr>
                                        <p:cTn id="9" dur="1000" fill="hold"/>
                                        <p:tgtEl>
                                          <p:spTgt spid="819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19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0" presetClass="entr" presetSubtype="0" fill="hold" grpId="0" nodeType="clickEffect">
                                  <p:stCondLst>
                                    <p:cond delay="0"/>
                                  </p:stCondLst>
                                  <p:childTnLst>
                                    <p:set>
                                      <p:cBhvr>
                                        <p:cTn id="14" dur="1" fill="hold">
                                          <p:stCondLst>
                                            <p:cond delay="0"/>
                                          </p:stCondLst>
                                        </p:cTn>
                                        <p:tgtEl>
                                          <p:spTgt spid="8195"/>
                                        </p:tgtEl>
                                        <p:attrNameLst>
                                          <p:attrName>style.visibility</p:attrName>
                                        </p:attrNameLst>
                                      </p:cBhvr>
                                      <p:to>
                                        <p:strVal val="visible"/>
                                      </p:to>
                                    </p:set>
                                    <p:animEffect transition="in" filter="fade">
                                      <p:cBhvr>
                                        <p:cTn id="15" dur="800" decel="100000"/>
                                        <p:tgtEl>
                                          <p:spTgt spid="8195"/>
                                        </p:tgtEl>
                                      </p:cBhvr>
                                    </p:animEffect>
                                    <p:anim calcmode="lin" valueType="num">
                                      <p:cBhvr>
                                        <p:cTn id="16" dur="800" decel="100000" fill="hold"/>
                                        <p:tgtEl>
                                          <p:spTgt spid="8195"/>
                                        </p:tgtEl>
                                        <p:attrNameLst>
                                          <p:attrName>style.rotation</p:attrName>
                                        </p:attrNameLst>
                                      </p:cBhvr>
                                      <p:tavLst>
                                        <p:tav tm="0">
                                          <p:val>
                                            <p:fltVal val="-90"/>
                                          </p:val>
                                        </p:tav>
                                        <p:tav tm="100000">
                                          <p:val>
                                            <p:fltVal val="0"/>
                                          </p:val>
                                        </p:tav>
                                      </p:tavLst>
                                    </p:anim>
                                    <p:anim calcmode="lin" valueType="num">
                                      <p:cBhvr>
                                        <p:cTn id="17" dur="800" decel="100000" fill="hold"/>
                                        <p:tgtEl>
                                          <p:spTgt spid="8195"/>
                                        </p:tgtEl>
                                        <p:attrNameLst>
                                          <p:attrName>ppt_x</p:attrName>
                                        </p:attrNameLst>
                                      </p:cBhvr>
                                      <p:tavLst>
                                        <p:tav tm="0">
                                          <p:val>
                                            <p:strVal val="#ppt_x+0.4"/>
                                          </p:val>
                                        </p:tav>
                                        <p:tav tm="100000">
                                          <p:val>
                                            <p:strVal val="#ppt_x-0.05"/>
                                          </p:val>
                                        </p:tav>
                                      </p:tavLst>
                                    </p:anim>
                                    <p:anim calcmode="lin" valueType="num">
                                      <p:cBhvr>
                                        <p:cTn id="18" dur="800" decel="100000" fill="hold"/>
                                        <p:tgtEl>
                                          <p:spTgt spid="8195"/>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8195"/>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8195"/>
                                        </p:tgtEl>
                                        <p:attrNameLst>
                                          <p:attrName>ppt_y</p:attrName>
                                        </p:attrNameLst>
                                      </p:cBhvr>
                                      <p:tavLst>
                                        <p:tav tm="0">
                                          <p:val>
                                            <p:strVal val="#ppt_y+0.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0" presetClass="entr" presetSubtype="0" fill="hold" grpId="0" nodeType="clickEffect">
                                  <p:stCondLst>
                                    <p:cond delay="0"/>
                                  </p:stCondLst>
                                  <p:childTnLst>
                                    <p:set>
                                      <p:cBhvr>
                                        <p:cTn id="24" dur="1" fill="hold">
                                          <p:stCondLst>
                                            <p:cond delay="0"/>
                                          </p:stCondLst>
                                        </p:cTn>
                                        <p:tgtEl>
                                          <p:spTgt spid="8197"/>
                                        </p:tgtEl>
                                        <p:attrNameLst>
                                          <p:attrName>style.visibility</p:attrName>
                                        </p:attrNameLst>
                                      </p:cBhvr>
                                      <p:to>
                                        <p:strVal val="visible"/>
                                      </p:to>
                                    </p:set>
                                    <p:animEffect transition="in" filter="fade">
                                      <p:cBhvr>
                                        <p:cTn id="25" dur="800" decel="100000"/>
                                        <p:tgtEl>
                                          <p:spTgt spid="8197"/>
                                        </p:tgtEl>
                                      </p:cBhvr>
                                    </p:animEffect>
                                    <p:anim calcmode="lin" valueType="num">
                                      <p:cBhvr>
                                        <p:cTn id="26" dur="800" decel="100000" fill="hold"/>
                                        <p:tgtEl>
                                          <p:spTgt spid="8197"/>
                                        </p:tgtEl>
                                        <p:attrNameLst>
                                          <p:attrName>style.rotation</p:attrName>
                                        </p:attrNameLst>
                                      </p:cBhvr>
                                      <p:tavLst>
                                        <p:tav tm="0">
                                          <p:val>
                                            <p:fltVal val="-90"/>
                                          </p:val>
                                        </p:tav>
                                        <p:tav tm="100000">
                                          <p:val>
                                            <p:fltVal val="0"/>
                                          </p:val>
                                        </p:tav>
                                      </p:tavLst>
                                    </p:anim>
                                    <p:anim calcmode="lin" valueType="num">
                                      <p:cBhvr>
                                        <p:cTn id="27" dur="800" decel="100000" fill="hold"/>
                                        <p:tgtEl>
                                          <p:spTgt spid="8197"/>
                                        </p:tgtEl>
                                        <p:attrNameLst>
                                          <p:attrName>ppt_x</p:attrName>
                                        </p:attrNameLst>
                                      </p:cBhvr>
                                      <p:tavLst>
                                        <p:tav tm="0">
                                          <p:val>
                                            <p:strVal val="#ppt_x+0.4"/>
                                          </p:val>
                                        </p:tav>
                                        <p:tav tm="100000">
                                          <p:val>
                                            <p:strVal val="#ppt_x-0.05"/>
                                          </p:val>
                                        </p:tav>
                                      </p:tavLst>
                                    </p:anim>
                                    <p:anim calcmode="lin" valueType="num">
                                      <p:cBhvr>
                                        <p:cTn id="28" dur="800" decel="100000" fill="hold"/>
                                        <p:tgtEl>
                                          <p:spTgt spid="8197"/>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8197"/>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819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9219" name="Rectangle 3"/>
          <p:cNvSpPr>
            <a:spLocks noChangeArrowheads="1"/>
          </p:cNvSpPr>
          <p:nvPr/>
        </p:nvSpPr>
        <p:spPr bwMode="auto">
          <a:xfrm>
            <a:off x="228600" y="685800"/>
            <a:ext cx="8305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3333CC"/>
                </a:solidFill>
                <a:latin typeface="Poor Richard" charset="0"/>
              </a:rPr>
              <a:t>Consider that the purpose of Jesus Christ was to establish His Church and then the Church would act as His body and as an extension of His ministry. Therefore, the primary goal of every missionary should be:</a:t>
            </a:r>
          </a:p>
        </p:txBody>
      </p:sp>
      <p:sp>
        <p:nvSpPr>
          <p:cNvPr id="5" name="Rectangle 4"/>
          <p:cNvSpPr/>
          <p:nvPr/>
        </p:nvSpPr>
        <p:spPr>
          <a:xfrm>
            <a:off x="1676400" y="2667000"/>
            <a:ext cx="7162800" cy="3124200"/>
          </a:xfrm>
          <a:prstGeom prst="rect">
            <a:avLst/>
          </a:prstGeom>
          <a:solidFill>
            <a:srgbClr val="3333CC">
              <a:alpha val="60000"/>
            </a:srgbClr>
          </a:solidFill>
          <a:ln w="76200" cmpd="sng">
            <a:solidFill>
              <a:srgbClr val="009900"/>
            </a:solidFill>
            <a:prstDash val="lgDashDot"/>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600" b="1" i="1" dirty="0">
                <a:solidFill>
                  <a:srgbClr val="009900"/>
                </a:solidFill>
                <a:latin typeface="Poor Richard" pitchFamily="18" charset="0"/>
                <a:ea typeface="Times New Roman" pitchFamily="18" charset="0"/>
                <a:cs typeface="Arial" pitchFamily="34" charset="0"/>
              </a:rPr>
              <a:t>To establish, in the country of his labor, the New Testament Church, based upon the teachings and principles of the Word of God. </a:t>
            </a:r>
            <a:endParaRPr lang="en-US" sz="3600" dirty="0">
              <a:solidFill>
                <a:srgbClr val="009900"/>
              </a:solidFill>
              <a:latin typeface="Poor Richard" pitchFamily="18" charset="0"/>
            </a:endParaRPr>
          </a:p>
          <a:p>
            <a:pPr algn="ctr">
              <a:defRPr/>
            </a:pP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wipe(down)">
                                      <p:cBhvr>
                                        <p:cTn id="7" dur="145">
                                          <p:stCondLst>
                                            <p:cond delay="0"/>
                                          </p:stCondLst>
                                        </p:cTn>
                                        <p:tgtEl>
                                          <p:spTgt spid="9219"/>
                                        </p:tgtEl>
                                      </p:cBhvr>
                                    </p:animEffect>
                                    <p:anim calcmode="lin" valueType="num">
                                      <p:cBhvr>
                                        <p:cTn id="8" dur="456" tmFilter="0,0; 0.14,0.36; 0.43,0.73; 0.71,0.91; 1.0,1.0">
                                          <p:stCondLst>
                                            <p:cond delay="0"/>
                                          </p:stCondLst>
                                        </p:cTn>
                                        <p:tgtEl>
                                          <p:spTgt spid="9219"/>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9219"/>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9219"/>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9219"/>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9219"/>
                                        </p:tgtEl>
                                        <p:attrNameLst>
                                          <p:attrName>ppt_y</p:attrName>
                                        </p:attrNameLst>
                                      </p:cBhvr>
                                      <p:tavLst>
                                        <p:tav tm="0" fmla="#ppt_y-sin(pi*$)/81">
                                          <p:val>
                                            <p:fltVal val="0"/>
                                          </p:val>
                                        </p:tav>
                                        <p:tav tm="100000">
                                          <p:val>
                                            <p:fltVal val="1"/>
                                          </p:val>
                                        </p:tav>
                                      </p:tavLst>
                                    </p:anim>
                                    <p:animScale>
                                      <p:cBhvr>
                                        <p:cTn id="13" dur="7">
                                          <p:stCondLst>
                                            <p:cond delay="162"/>
                                          </p:stCondLst>
                                        </p:cTn>
                                        <p:tgtEl>
                                          <p:spTgt spid="9219"/>
                                        </p:tgtEl>
                                      </p:cBhvr>
                                      <p:to x="100000" y="60000"/>
                                    </p:animScale>
                                    <p:animScale>
                                      <p:cBhvr>
                                        <p:cTn id="14" dur="41" decel="50000">
                                          <p:stCondLst>
                                            <p:cond delay="169"/>
                                          </p:stCondLst>
                                        </p:cTn>
                                        <p:tgtEl>
                                          <p:spTgt spid="9219"/>
                                        </p:tgtEl>
                                      </p:cBhvr>
                                      <p:to x="100000" y="100000"/>
                                    </p:animScale>
                                    <p:animScale>
                                      <p:cBhvr>
                                        <p:cTn id="15" dur="7">
                                          <p:stCondLst>
                                            <p:cond delay="328"/>
                                          </p:stCondLst>
                                        </p:cTn>
                                        <p:tgtEl>
                                          <p:spTgt spid="9219"/>
                                        </p:tgtEl>
                                      </p:cBhvr>
                                      <p:to x="100000" y="80000"/>
                                    </p:animScale>
                                    <p:animScale>
                                      <p:cBhvr>
                                        <p:cTn id="16" dur="41" decel="50000">
                                          <p:stCondLst>
                                            <p:cond delay="335"/>
                                          </p:stCondLst>
                                        </p:cTn>
                                        <p:tgtEl>
                                          <p:spTgt spid="9219"/>
                                        </p:tgtEl>
                                      </p:cBhvr>
                                      <p:to x="100000" y="100000"/>
                                    </p:animScale>
                                    <p:animScale>
                                      <p:cBhvr>
                                        <p:cTn id="17" dur="7">
                                          <p:stCondLst>
                                            <p:cond delay="410"/>
                                          </p:stCondLst>
                                        </p:cTn>
                                        <p:tgtEl>
                                          <p:spTgt spid="9219"/>
                                        </p:tgtEl>
                                      </p:cBhvr>
                                      <p:to x="100000" y="90000"/>
                                    </p:animScale>
                                    <p:animScale>
                                      <p:cBhvr>
                                        <p:cTn id="18" dur="41" decel="50000">
                                          <p:stCondLst>
                                            <p:cond delay="417"/>
                                          </p:stCondLst>
                                        </p:cTn>
                                        <p:tgtEl>
                                          <p:spTgt spid="9219"/>
                                        </p:tgtEl>
                                      </p:cBhvr>
                                      <p:to x="100000" y="100000"/>
                                    </p:animScale>
                                    <p:animScale>
                                      <p:cBhvr>
                                        <p:cTn id="19" dur="7">
                                          <p:stCondLst>
                                            <p:cond delay="452"/>
                                          </p:stCondLst>
                                        </p:cTn>
                                        <p:tgtEl>
                                          <p:spTgt spid="9219"/>
                                        </p:tgtEl>
                                      </p:cBhvr>
                                      <p:to x="100000" y="95000"/>
                                    </p:animScale>
                                    <p:animScale>
                                      <p:cBhvr>
                                        <p:cTn id="20" dur="41" decel="50000">
                                          <p:stCondLst>
                                            <p:cond delay="458"/>
                                          </p:stCondLst>
                                        </p:cTn>
                                        <p:tgtEl>
                                          <p:spTgt spid="9219"/>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145">
                                          <p:stCondLst>
                                            <p:cond delay="0"/>
                                          </p:stCondLst>
                                        </p:cTn>
                                        <p:tgtEl>
                                          <p:spTgt spid="5"/>
                                        </p:tgtEl>
                                      </p:cBhvr>
                                    </p:animEffect>
                                    <p:anim calcmode="lin" valueType="num">
                                      <p:cBhvr>
                                        <p:cTn id="26"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29"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30"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31" dur="7">
                                          <p:stCondLst>
                                            <p:cond delay="162"/>
                                          </p:stCondLst>
                                        </p:cTn>
                                        <p:tgtEl>
                                          <p:spTgt spid="5"/>
                                        </p:tgtEl>
                                      </p:cBhvr>
                                      <p:to x="100000" y="60000"/>
                                    </p:animScale>
                                    <p:animScale>
                                      <p:cBhvr>
                                        <p:cTn id="32" dur="41" decel="50000">
                                          <p:stCondLst>
                                            <p:cond delay="169"/>
                                          </p:stCondLst>
                                        </p:cTn>
                                        <p:tgtEl>
                                          <p:spTgt spid="5"/>
                                        </p:tgtEl>
                                      </p:cBhvr>
                                      <p:to x="100000" y="100000"/>
                                    </p:animScale>
                                    <p:animScale>
                                      <p:cBhvr>
                                        <p:cTn id="33" dur="7">
                                          <p:stCondLst>
                                            <p:cond delay="328"/>
                                          </p:stCondLst>
                                        </p:cTn>
                                        <p:tgtEl>
                                          <p:spTgt spid="5"/>
                                        </p:tgtEl>
                                      </p:cBhvr>
                                      <p:to x="100000" y="80000"/>
                                    </p:animScale>
                                    <p:animScale>
                                      <p:cBhvr>
                                        <p:cTn id="34" dur="41" decel="50000">
                                          <p:stCondLst>
                                            <p:cond delay="335"/>
                                          </p:stCondLst>
                                        </p:cTn>
                                        <p:tgtEl>
                                          <p:spTgt spid="5"/>
                                        </p:tgtEl>
                                      </p:cBhvr>
                                      <p:to x="100000" y="100000"/>
                                    </p:animScale>
                                    <p:animScale>
                                      <p:cBhvr>
                                        <p:cTn id="35" dur="7">
                                          <p:stCondLst>
                                            <p:cond delay="410"/>
                                          </p:stCondLst>
                                        </p:cTn>
                                        <p:tgtEl>
                                          <p:spTgt spid="5"/>
                                        </p:tgtEl>
                                      </p:cBhvr>
                                      <p:to x="100000" y="90000"/>
                                    </p:animScale>
                                    <p:animScale>
                                      <p:cBhvr>
                                        <p:cTn id="36" dur="41" decel="50000">
                                          <p:stCondLst>
                                            <p:cond delay="417"/>
                                          </p:stCondLst>
                                        </p:cTn>
                                        <p:tgtEl>
                                          <p:spTgt spid="5"/>
                                        </p:tgtEl>
                                      </p:cBhvr>
                                      <p:to x="100000" y="100000"/>
                                    </p:animScale>
                                    <p:animScale>
                                      <p:cBhvr>
                                        <p:cTn id="37" dur="7">
                                          <p:stCondLst>
                                            <p:cond delay="452"/>
                                          </p:stCondLst>
                                        </p:cTn>
                                        <p:tgtEl>
                                          <p:spTgt spid="5"/>
                                        </p:tgtEl>
                                      </p:cBhvr>
                                      <p:to x="100000" y="95000"/>
                                    </p:animScale>
                                    <p:animScale>
                                      <p:cBhvr>
                                        <p:cTn id="38" dur="41" decel="50000">
                                          <p:stCondLst>
                                            <p:cond delay="458"/>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10243" name="Rectangle 3"/>
          <p:cNvSpPr>
            <a:spLocks noChangeArrowheads="1"/>
          </p:cNvSpPr>
          <p:nvPr/>
        </p:nvSpPr>
        <p:spPr bwMode="auto">
          <a:xfrm>
            <a:off x="457200" y="609600"/>
            <a:ext cx="8382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i="1">
                <a:solidFill>
                  <a:srgbClr val="800080"/>
                </a:solidFill>
                <a:latin typeface="Poor Richard" charset="0"/>
              </a:rPr>
              <a:t>1. Establish the New Testament Church upon the foundation of the apostles</a:t>
            </a:r>
            <a:r>
              <a:rPr lang="ja-JP" altLang="en-US" sz="3200" b="1" i="1">
                <a:solidFill>
                  <a:srgbClr val="800080"/>
                </a:solidFill>
                <a:latin typeface="Poor Richard" charset="0"/>
              </a:rPr>
              <a:t>’</a:t>
            </a:r>
            <a:r>
              <a:rPr lang="en-US" sz="3200" b="1" i="1">
                <a:solidFill>
                  <a:srgbClr val="800080"/>
                </a:solidFill>
                <a:latin typeface="Poor Richard" charset="0"/>
              </a:rPr>
              <a:t> doctrine.</a:t>
            </a:r>
          </a:p>
        </p:txBody>
      </p:sp>
      <p:sp>
        <p:nvSpPr>
          <p:cNvPr id="10244" name="Rectangle 3"/>
          <p:cNvSpPr>
            <a:spLocks noChangeArrowheads="1"/>
          </p:cNvSpPr>
          <p:nvPr/>
        </p:nvSpPr>
        <p:spPr bwMode="auto">
          <a:xfrm>
            <a:off x="1981200" y="1963738"/>
            <a:ext cx="6172200" cy="4524375"/>
          </a:xfrm>
          <a:prstGeom prst="rect">
            <a:avLst/>
          </a:prstGeom>
          <a:noFill/>
          <a:ln w="88900">
            <a:solidFill>
              <a:srgbClr val="361B00"/>
            </a:solidFill>
            <a:prstDash val="lgDashDot"/>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pPr algn="ctr" eaLnBrk="0" hangingPunct="0"/>
            <a:endParaRPr lang="en-US" sz="3200" b="1" i="1">
              <a:latin typeface="Poor Richard" charset="0"/>
              <a:ea typeface="Times New Roman" charset="0"/>
              <a:cs typeface="Arial" charset="0"/>
            </a:endParaRPr>
          </a:p>
          <a:p>
            <a:pPr algn="ctr" eaLnBrk="0" hangingPunct="0"/>
            <a:r>
              <a:rPr lang="ja-JP" altLang="en-US" sz="3200" b="1" i="1">
                <a:latin typeface="Poor Richard" charset="0"/>
                <a:ea typeface="Times New Roman" charset="0"/>
                <a:cs typeface="Arial" charset="0"/>
              </a:rPr>
              <a:t>“</a:t>
            </a:r>
            <a:r>
              <a:rPr lang="en-US" sz="3200" b="1" i="1">
                <a:solidFill>
                  <a:srgbClr val="361B00"/>
                </a:solidFill>
                <a:latin typeface="Poor Richard" charset="0"/>
                <a:ea typeface="Times New Roman" charset="0"/>
                <a:cs typeface="Arial" charset="0"/>
              </a:rPr>
              <a:t>And they continued steadfastly in the apostles' doctrine . . .</a:t>
            </a:r>
            <a:r>
              <a:rPr lang="ja-JP" altLang="en-US" sz="3200" b="1" i="1">
                <a:solidFill>
                  <a:srgbClr val="361B00"/>
                </a:solidFill>
                <a:latin typeface="Poor Richard" charset="0"/>
                <a:ea typeface="Times New Roman" charset="0"/>
                <a:cs typeface="Arial" charset="0"/>
              </a:rPr>
              <a:t>”</a:t>
            </a:r>
            <a:r>
              <a:rPr lang="en-US" sz="3200" b="1" i="1">
                <a:solidFill>
                  <a:srgbClr val="361B00"/>
                </a:solidFill>
                <a:latin typeface="Poor Richard" charset="0"/>
                <a:ea typeface="Times New Roman" charset="0"/>
                <a:cs typeface="Arial" charset="0"/>
              </a:rPr>
              <a:t> (Acts 2:42)</a:t>
            </a:r>
          </a:p>
          <a:p>
            <a:pPr algn="ctr" eaLnBrk="0" hangingPunct="0"/>
            <a:endParaRPr lang="en-US" sz="3200">
              <a:latin typeface="Poor Richard" charset="0"/>
              <a:ea typeface="Times New Roman" charset="0"/>
              <a:cs typeface="Arial" charset="0"/>
            </a:endParaRPr>
          </a:p>
          <a:p>
            <a:pPr algn="ctr" eaLnBrk="0" hangingPunct="0"/>
            <a:r>
              <a:rPr lang="ja-JP" altLang="en-US" sz="3200" b="1" i="1">
                <a:solidFill>
                  <a:srgbClr val="800080"/>
                </a:solidFill>
                <a:latin typeface="Poor Richard" charset="0"/>
                <a:ea typeface="Times New Roman" charset="0"/>
                <a:cs typeface="Arial" charset="0"/>
              </a:rPr>
              <a:t>“</a:t>
            </a:r>
            <a:r>
              <a:rPr lang="en-US" sz="3200" b="1" i="1">
                <a:solidFill>
                  <a:srgbClr val="800080"/>
                </a:solidFill>
                <a:latin typeface="Poor Richard" charset="0"/>
                <a:ea typeface="Times New Roman" charset="0"/>
                <a:cs typeface="Arial" charset="0"/>
              </a:rPr>
              <a:t> . . . built upon the foundation of the apostles and prophets, Jesus Christ himself being the chief corner stone;</a:t>
            </a:r>
            <a:r>
              <a:rPr lang="ja-JP" altLang="en-US" sz="3200" b="1" i="1">
                <a:solidFill>
                  <a:srgbClr val="800080"/>
                </a:solidFill>
                <a:latin typeface="Poor Richard" charset="0"/>
                <a:ea typeface="Times New Roman" charset="0"/>
                <a:cs typeface="Arial" charset="0"/>
              </a:rPr>
              <a:t>”</a:t>
            </a:r>
            <a:r>
              <a:rPr lang="en-US" sz="3200" b="1" i="1">
                <a:solidFill>
                  <a:srgbClr val="800080"/>
                </a:solidFill>
                <a:latin typeface="Poor Richard" charset="0"/>
                <a:ea typeface="Times New Roman" charset="0"/>
                <a:cs typeface="Arial" charset="0"/>
              </a:rPr>
              <a:t> (Ephesians 2:20)</a:t>
            </a:r>
            <a:endParaRPr lang="en-US" sz="3200">
              <a:solidFill>
                <a:srgbClr val="800080"/>
              </a:solidFill>
              <a:latin typeface="Poor Richard" charset="0"/>
              <a:ea typeface="Times New Roman" charset="0"/>
              <a:cs typeface="Arial" charset="0"/>
            </a:endParaRPr>
          </a:p>
          <a:p>
            <a:pPr algn="ctr" eaLnBrk="0" hangingPunct="0"/>
            <a:endParaRPr lang="en-US" sz="3200">
              <a:latin typeface="Poor Richard" charset="0"/>
              <a:ea typeface="Times New Roman" charset="0"/>
              <a:cs typeface="Arial" charset="0"/>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500" fill="hold"/>
                                        <p:tgtEl>
                                          <p:spTgt spid="10243"/>
                                        </p:tgtEl>
                                        <p:attrNameLst>
                                          <p:attrName>ppt_w</p:attrName>
                                        </p:attrNameLst>
                                      </p:cBhvr>
                                      <p:tavLst>
                                        <p:tav tm="0">
                                          <p:val>
                                            <p:fltVal val="0"/>
                                          </p:val>
                                        </p:tav>
                                        <p:tav tm="100000">
                                          <p:val>
                                            <p:strVal val="#ppt_w"/>
                                          </p:val>
                                        </p:tav>
                                      </p:tavLst>
                                    </p:anim>
                                    <p:anim calcmode="lin" valueType="num">
                                      <p:cBhvr>
                                        <p:cTn id="8" dur="500" fill="hold"/>
                                        <p:tgtEl>
                                          <p:spTgt spid="10243"/>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10244">
                                            <p:txEl>
                                              <p:pRg st="1" end="1"/>
                                            </p:txEl>
                                          </p:spTgt>
                                        </p:tgtEl>
                                        <p:attrNameLst>
                                          <p:attrName>style.visibility</p:attrName>
                                        </p:attrNameLst>
                                      </p:cBhvr>
                                      <p:to>
                                        <p:strVal val="visible"/>
                                      </p:to>
                                    </p:set>
                                    <p:anim calcmode="lin" valueType="num">
                                      <p:cBhvr>
                                        <p:cTn id="13" dur="500" fill="hold"/>
                                        <p:tgtEl>
                                          <p:spTgt spid="10244">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0244">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10244">
                                            <p:txEl>
                                              <p:pRg st="3" end="3"/>
                                            </p:txEl>
                                          </p:spTgt>
                                        </p:tgtEl>
                                        <p:attrNameLst>
                                          <p:attrName>style.visibility</p:attrName>
                                        </p:attrNameLst>
                                      </p:cBhvr>
                                      <p:to>
                                        <p:strVal val="visible"/>
                                      </p:to>
                                    </p:set>
                                    <p:anim calcmode="lin" valueType="num">
                                      <p:cBhvr>
                                        <p:cTn id="19" dur="500" fill="hold"/>
                                        <p:tgtEl>
                                          <p:spTgt spid="10244">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10244">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57800" y="0"/>
            <a:ext cx="3886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6: What are the Missionaries Objectives?</a:t>
            </a:r>
          </a:p>
        </p:txBody>
      </p:sp>
      <p:sp>
        <p:nvSpPr>
          <p:cNvPr id="11267" name="Rectangle 4"/>
          <p:cNvSpPr>
            <a:spLocks noChangeArrowheads="1"/>
          </p:cNvSpPr>
          <p:nvPr/>
        </p:nvSpPr>
        <p:spPr bwMode="auto">
          <a:xfrm>
            <a:off x="0" y="381000"/>
            <a:ext cx="7924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a:solidFill>
                  <a:srgbClr val="3333CC"/>
                </a:solidFill>
                <a:latin typeface="Poor Richard" charset="0"/>
              </a:rPr>
              <a:t>a. </a:t>
            </a:r>
            <a:r>
              <a:rPr lang="en-US" sz="3600" b="1" u="sng">
                <a:solidFill>
                  <a:srgbClr val="3333CC"/>
                </a:solidFill>
                <a:latin typeface="Poor Richard" charset="0"/>
              </a:rPr>
              <a:t>Preach the apostolic doctrine - Acts 2:38</a:t>
            </a:r>
            <a:r>
              <a:rPr lang="en-US" sz="3600" b="1">
                <a:solidFill>
                  <a:srgbClr val="3333CC"/>
                </a:solidFill>
                <a:latin typeface="Poor Richard" charset="0"/>
              </a:rPr>
              <a:t>.</a:t>
            </a:r>
            <a:endParaRPr lang="en-US" sz="3600">
              <a:solidFill>
                <a:srgbClr val="3333CC"/>
              </a:solidFill>
              <a:latin typeface="Poor Richard" charset="0"/>
            </a:endParaRPr>
          </a:p>
        </p:txBody>
      </p:sp>
      <p:sp>
        <p:nvSpPr>
          <p:cNvPr id="11268" name="Rectangle 5"/>
          <p:cNvSpPr>
            <a:spLocks noChangeArrowheads="1"/>
          </p:cNvSpPr>
          <p:nvPr/>
        </p:nvSpPr>
        <p:spPr bwMode="auto">
          <a:xfrm>
            <a:off x="609600" y="914400"/>
            <a:ext cx="815340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600" b="1">
                <a:solidFill>
                  <a:srgbClr val="990000"/>
                </a:solidFill>
                <a:latin typeface="Poor Richard" charset="0"/>
              </a:rPr>
              <a:t>The Great Commission includes the command to preach and gives the message that should be preached: Repentance, Baptism in Jesus name for the remission of sins, and the gift of the Holy Ghost (Matthew 28:19; Mark 16:15-16; Luke 24:47-49; John 20:22; Acts 1:8; 2:38).</a:t>
            </a:r>
          </a:p>
        </p:txBody>
      </p:sp>
      <p:sp>
        <p:nvSpPr>
          <p:cNvPr id="11269" name="Rectangle 6"/>
          <p:cNvSpPr>
            <a:spLocks noChangeArrowheads="1"/>
          </p:cNvSpPr>
          <p:nvPr/>
        </p:nvSpPr>
        <p:spPr bwMode="auto">
          <a:xfrm>
            <a:off x="3709988" y="3200400"/>
            <a:ext cx="54340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990000"/>
                </a:solidFill>
                <a:latin typeface="Poor Richard" charset="0"/>
              </a:rPr>
              <a:t>b. </a:t>
            </a:r>
            <a:r>
              <a:rPr lang="en-US" sz="3600" b="1" u="sng">
                <a:solidFill>
                  <a:srgbClr val="990000"/>
                </a:solidFill>
                <a:latin typeface="Poor Richard" charset="0"/>
              </a:rPr>
              <a:t>Teach the apostolic doctrine</a:t>
            </a:r>
            <a:r>
              <a:rPr lang="en-US" sz="3600" b="1">
                <a:solidFill>
                  <a:srgbClr val="990000"/>
                </a:solidFill>
                <a:latin typeface="Poor Richard" charset="0"/>
              </a:rPr>
              <a:t>.</a:t>
            </a:r>
            <a:endParaRPr lang="en-US" sz="3600">
              <a:solidFill>
                <a:srgbClr val="990000"/>
              </a:solidFill>
              <a:latin typeface="Poor Richard" charset="0"/>
            </a:endParaRPr>
          </a:p>
        </p:txBody>
      </p:sp>
      <p:sp>
        <p:nvSpPr>
          <p:cNvPr id="11270" name="Rectangle 3"/>
          <p:cNvSpPr>
            <a:spLocks noChangeArrowheads="1"/>
          </p:cNvSpPr>
          <p:nvPr/>
        </p:nvSpPr>
        <p:spPr bwMode="auto">
          <a:xfrm>
            <a:off x="533400" y="3810000"/>
            <a:ext cx="807720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600" b="1">
                <a:solidFill>
                  <a:srgbClr val="3333CC"/>
                </a:solidFill>
                <a:latin typeface="Poor Richard" charset="0"/>
                <a:ea typeface="Times New Roman" charset="0"/>
                <a:cs typeface="Arial" charset="0"/>
              </a:rPr>
              <a:t>The Great Commission includes the command to teach.  We read that the New Testament Church </a:t>
            </a:r>
            <a:r>
              <a:rPr lang="ja-JP" altLang="en-US" sz="2600" b="1" i="1">
                <a:solidFill>
                  <a:srgbClr val="3333CC"/>
                </a:solidFill>
                <a:latin typeface="Poor Richard" charset="0"/>
                <a:ea typeface="Times New Roman" charset="0"/>
                <a:cs typeface="Arial" charset="0"/>
              </a:rPr>
              <a:t>“</a:t>
            </a:r>
            <a:r>
              <a:rPr lang="en-US" sz="2600" b="1" i="1">
                <a:solidFill>
                  <a:srgbClr val="3333CC"/>
                </a:solidFill>
                <a:latin typeface="Poor Richard" charset="0"/>
                <a:ea typeface="Times New Roman" charset="0"/>
                <a:cs typeface="Arial" charset="0"/>
              </a:rPr>
              <a:t>ceased not to teach</a:t>
            </a:r>
            <a:r>
              <a:rPr lang="ja-JP" altLang="en-US" sz="2600" b="1" i="1">
                <a:solidFill>
                  <a:srgbClr val="3333CC"/>
                </a:solidFill>
                <a:latin typeface="Poor Richard" charset="0"/>
                <a:ea typeface="Times New Roman" charset="0"/>
                <a:cs typeface="Arial" charset="0"/>
              </a:rPr>
              <a:t>”</a:t>
            </a:r>
            <a:r>
              <a:rPr lang="en-US" sz="2600" b="1">
                <a:solidFill>
                  <a:srgbClr val="3333CC"/>
                </a:solidFill>
                <a:latin typeface="Poor Richard" charset="0"/>
                <a:ea typeface="Times New Roman" charset="0"/>
                <a:cs typeface="Arial" charset="0"/>
              </a:rPr>
              <a:t> Jesus Christ (Acts 5:42). The word </a:t>
            </a:r>
            <a:r>
              <a:rPr lang="en-US" sz="2600" b="1" u="sng">
                <a:solidFill>
                  <a:srgbClr val="3333CC"/>
                </a:solidFill>
                <a:latin typeface="Poor Richard" charset="0"/>
                <a:ea typeface="Times New Roman" charset="0"/>
                <a:cs typeface="Arial" charset="0"/>
              </a:rPr>
              <a:t>doctrine</a:t>
            </a:r>
            <a:r>
              <a:rPr lang="en-US" sz="2600" b="1">
                <a:solidFill>
                  <a:srgbClr val="3333CC"/>
                </a:solidFill>
                <a:latin typeface="Poor Richard" charset="0"/>
                <a:ea typeface="Times New Roman" charset="0"/>
                <a:cs typeface="Arial" charset="0"/>
              </a:rPr>
              <a:t> implies instruction or learning, both of which are the result of teaching. There is a great potential of revival through the teaching of sound doctrine.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1000" fill="hold"/>
                                        <p:tgtEl>
                                          <p:spTgt spid="11267"/>
                                        </p:tgtEl>
                                        <p:attrNameLst>
                                          <p:attrName>ppt_x</p:attrName>
                                        </p:attrNameLst>
                                      </p:cBhvr>
                                      <p:tavLst>
                                        <p:tav tm="0">
                                          <p:val>
                                            <p:strVal val="#ppt_x-.2"/>
                                          </p:val>
                                        </p:tav>
                                        <p:tav tm="100000">
                                          <p:val>
                                            <p:strVal val="#ppt_x"/>
                                          </p:val>
                                        </p:tav>
                                      </p:tavLst>
                                    </p:anim>
                                    <p:anim calcmode="lin" valueType="num">
                                      <p:cBhvr>
                                        <p:cTn id="8" dur="1000" fill="hold"/>
                                        <p:tgtEl>
                                          <p:spTgt spid="1126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26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11268"/>
                                        </p:tgtEl>
                                        <p:attrNameLst>
                                          <p:attrName>style.visibility</p:attrName>
                                        </p:attrNameLst>
                                      </p:cBhvr>
                                      <p:to>
                                        <p:strVal val="visible"/>
                                      </p:to>
                                    </p:set>
                                    <p:anim calcmode="lin" valueType="num">
                                      <p:cBhvr>
                                        <p:cTn id="14" dur="1000" fill="hold"/>
                                        <p:tgtEl>
                                          <p:spTgt spid="11268"/>
                                        </p:tgtEl>
                                        <p:attrNameLst>
                                          <p:attrName>ppt_x</p:attrName>
                                        </p:attrNameLst>
                                      </p:cBhvr>
                                      <p:tavLst>
                                        <p:tav tm="0">
                                          <p:val>
                                            <p:strVal val="#ppt_x-.2"/>
                                          </p:val>
                                        </p:tav>
                                        <p:tav tm="100000">
                                          <p:val>
                                            <p:strVal val="#ppt_x"/>
                                          </p:val>
                                        </p:tav>
                                      </p:tavLst>
                                    </p:anim>
                                    <p:anim calcmode="lin" valueType="num">
                                      <p:cBhvr>
                                        <p:cTn id="15" dur="1000" fill="hold"/>
                                        <p:tgtEl>
                                          <p:spTgt spid="11268"/>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126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1269"/>
                                        </p:tgtEl>
                                        <p:attrNameLst>
                                          <p:attrName>style.visibility</p:attrName>
                                        </p:attrNameLst>
                                      </p:cBhvr>
                                      <p:to>
                                        <p:strVal val="visible"/>
                                      </p:to>
                                    </p:set>
                                    <p:anim calcmode="lin" valueType="num">
                                      <p:cBhvr>
                                        <p:cTn id="21" dur="1000" fill="hold"/>
                                        <p:tgtEl>
                                          <p:spTgt spid="11269"/>
                                        </p:tgtEl>
                                        <p:attrNameLst>
                                          <p:attrName>ppt_x</p:attrName>
                                        </p:attrNameLst>
                                      </p:cBhvr>
                                      <p:tavLst>
                                        <p:tav tm="0">
                                          <p:val>
                                            <p:strVal val="#ppt_x-.2"/>
                                          </p:val>
                                        </p:tav>
                                        <p:tav tm="100000">
                                          <p:val>
                                            <p:strVal val="#ppt_x"/>
                                          </p:val>
                                        </p:tav>
                                      </p:tavLst>
                                    </p:anim>
                                    <p:anim calcmode="lin" valueType="num">
                                      <p:cBhvr>
                                        <p:cTn id="22" dur="1000" fill="hold"/>
                                        <p:tgtEl>
                                          <p:spTgt spid="11269"/>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126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11270"/>
                                        </p:tgtEl>
                                        <p:attrNameLst>
                                          <p:attrName>style.visibility</p:attrName>
                                        </p:attrNameLst>
                                      </p:cBhvr>
                                      <p:to>
                                        <p:strVal val="visible"/>
                                      </p:to>
                                    </p:set>
                                    <p:anim calcmode="lin" valueType="num">
                                      <p:cBhvr>
                                        <p:cTn id="28" dur="1000" fill="hold"/>
                                        <p:tgtEl>
                                          <p:spTgt spid="11270"/>
                                        </p:tgtEl>
                                        <p:attrNameLst>
                                          <p:attrName>ppt_x</p:attrName>
                                        </p:attrNameLst>
                                      </p:cBhvr>
                                      <p:tavLst>
                                        <p:tav tm="0">
                                          <p:val>
                                            <p:strVal val="#ppt_x-.2"/>
                                          </p:val>
                                        </p:tav>
                                        <p:tav tm="100000">
                                          <p:val>
                                            <p:strVal val="#ppt_x"/>
                                          </p:val>
                                        </p:tav>
                                      </p:tavLst>
                                    </p:anim>
                                    <p:anim calcmode="lin" valueType="num">
                                      <p:cBhvr>
                                        <p:cTn id="29" dur="1000" fill="hold"/>
                                        <p:tgtEl>
                                          <p:spTgt spid="11270"/>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11268" grpId="0"/>
      <p:bldP spid="11269" grpId="0"/>
      <p:bldP spid="11270"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totally_global_world</Template>
  <TotalTime>931</TotalTime>
  <Words>1551</Words>
  <Application>Microsoft Macintosh PowerPoint</Application>
  <PresentationFormat>On-screen Show (4:3)</PresentationFormat>
  <Paragraphs>71</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10</cp:revision>
  <dcterms:created xsi:type="dcterms:W3CDTF">2011-06-30T04:35:47Z</dcterms:created>
  <dcterms:modified xsi:type="dcterms:W3CDTF">2018-02-19T20:10:41Z</dcterms:modified>
</cp:coreProperties>
</file>