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69" r:id="rId3"/>
    <p:sldId id="260" r:id="rId4"/>
    <p:sldId id="258" r:id="rId5"/>
    <p:sldId id="262" r:id="rId6"/>
    <p:sldId id="270" r:id="rId7"/>
    <p:sldId id="281" r:id="rId8"/>
    <p:sldId id="261" r:id="rId9"/>
    <p:sldId id="271" r:id="rId10"/>
    <p:sldId id="282" r:id="rId11"/>
    <p:sldId id="267"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a:srgbClr val="361B00"/>
    <a:srgbClr val="009900"/>
    <a:srgbClr val="800080"/>
    <a:srgbClr val="3333CC"/>
    <a:srgbClr val="990099"/>
    <a:srgbClr val="F9F4B5"/>
    <a:srgbClr val="777777"/>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67" autoAdjust="0"/>
  </p:normalViewPr>
  <p:slideViewPr>
    <p:cSldViewPr>
      <p:cViewPr varScale="1">
        <p:scale>
          <a:sx n="39" d="100"/>
          <a:sy n="39" d="100"/>
        </p:scale>
        <p:origin x="-304"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57200" y="2667000"/>
            <a:ext cx="4495800" cy="933450"/>
          </a:xfrm>
        </p:spPr>
        <p:txBody>
          <a:bodyPr/>
          <a:lstStyle>
            <a:lvl1pPr>
              <a:defRPr sz="3200"/>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457200" y="4038600"/>
            <a:ext cx="4495800" cy="1066800"/>
          </a:xfrm>
        </p:spPr>
        <p:txBody>
          <a:bodyPr/>
          <a:lstStyle>
            <a:lvl1pPr marL="0" indent="0">
              <a:buFontTx/>
              <a:buNone/>
              <a:defRPr sz="2000"/>
            </a:lvl1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fld id="{45116C6C-5786-BA49-BD27-8778762D7671}" type="slidenum">
              <a:rPr lang="en-US"/>
              <a:pPr/>
              <a:t>‹#›</a:t>
            </a:fld>
            <a:endParaRPr lang="en-US"/>
          </a:p>
        </p:txBody>
      </p:sp>
    </p:spTree>
    <p:extLst>
      <p:ext uri="{BB962C8B-B14F-4D97-AF65-F5344CB8AC3E}">
        <p14:creationId xmlns:p14="http://schemas.microsoft.com/office/powerpoint/2010/main" val="31960783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4C790010-BEBB-F04F-9BA1-1EECE8B0047B}" type="slidenum">
              <a:rPr lang="en-US"/>
              <a:pPr/>
              <a:t>‹#›</a:t>
            </a:fld>
            <a:endParaRPr lang="en-US"/>
          </a:p>
        </p:txBody>
      </p:sp>
    </p:spTree>
    <p:extLst>
      <p:ext uri="{BB962C8B-B14F-4D97-AF65-F5344CB8AC3E}">
        <p14:creationId xmlns:p14="http://schemas.microsoft.com/office/powerpoint/2010/main" val="32705309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685800"/>
            <a:ext cx="2076450" cy="5105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685800"/>
            <a:ext cx="6076950"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1E3FA43A-4F33-D944-8EE7-D0BFC3011BE8}" type="slidenum">
              <a:rPr lang="en-US"/>
              <a:pPr/>
              <a:t>‹#›</a:t>
            </a:fld>
            <a:endParaRPr lang="en-US"/>
          </a:p>
        </p:txBody>
      </p:sp>
    </p:spTree>
    <p:extLst>
      <p:ext uri="{BB962C8B-B14F-4D97-AF65-F5344CB8AC3E}">
        <p14:creationId xmlns:p14="http://schemas.microsoft.com/office/powerpoint/2010/main" val="38281389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4F6E6139-3C2A-B640-942D-3781A3455295}" type="slidenum">
              <a:rPr lang="en-US"/>
              <a:pPr/>
              <a:t>‹#›</a:t>
            </a:fld>
            <a:endParaRPr lang="en-US"/>
          </a:p>
        </p:txBody>
      </p:sp>
    </p:spTree>
    <p:extLst>
      <p:ext uri="{BB962C8B-B14F-4D97-AF65-F5344CB8AC3E}">
        <p14:creationId xmlns:p14="http://schemas.microsoft.com/office/powerpoint/2010/main" val="30862119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7D96BC55-998A-D340-8AB2-D46B0464B845}" type="slidenum">
              <a:rPr lang="en-US"/>
              <a:pPr/>
              <a:t>‹#›</a:t>
            </a:fld>
            <a:endParaRPr lang="en-US"/>
          </a:p>
        </p:txBody>
      </p:sp>
    </p:spTree>
    <p:extLst>
      <p:ext uri="{BB962C8B-B14F-4D97-AF65-F5344CB8AC3E}">
        <p14:creationId xmlns:p14="http://schemas.microsoft.com/office/powerpoint/2010/main" val="166139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86200" y="685800"/>
            <a:ext cx="24003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438900" y="685800"/>
            <a:ext cx="24003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C9F45268-E7FB-9048-A64F-A08AA6178C8D}" type="slidenum">
              <a:rPr lang="en-US"/>
              <a:pPr/>
              <a:t>‹#›</a:t>
            </a:fld>
            <a:endParaRPr lang="en-US"/>
          </a:p>
        </p:txBody>
      </p:sp>
    </p:spTree>
    <p:extLst>
      <p:ext uri="{BB962C8B-B14F-4D97-AF65-F5344CB8AC3E}">
        <p14:creationId xmlns:p14="http://schemas.microsoft.com/office/powerpoint/2010/main" val="34141413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3DDAD363-5452-F849-9C8A-EF9D7543703C}" type="slidenum">
              <a:rPr lang="en-US"/>
              <a:pPr/>
              <a:t>‹#›</a:t>
            </a:fld>
            <a:endParaRPr lang="en-US"/>
          </a:p>
        </p:txBody>
      </p:sp>
    </p:spTree>
    <p:extLst>
      <p:ext uri="{BB962C8B-B14F-4D97-AF65-F5344CB8AC3E}">
        <p14:creationId xmlns:p14="http://schemas.microsoft.com/office/powerpoint/2010/main" val="27875198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D4750B34-4860-5043-AF21-4FFA04925C60}" type="slidenum">
              <a:rPr lang="en-US"/>
              <a:pPr/>
              <a:t>‹#›</a:t>
            </a:fld>
            <a:endParaRPr lang="en-US"/>
          </a:p>
        </p:txBody>
      </p:sp>
    </p:spTree>
    <p:extLst>
      <p:ext uri="{BB962C8B-B14F-4D97-AF65-F5344CB8AC3E}">
        <p14:creationId xmlns:p14="http://schemas.microsoft.com/office/powerpoint/2010/main" val="34836470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E56A6383-2917-C648-9A0D-699F93EF41C4}" type="slidenum">
              <a:rPr lang="en-US"/>
              <a:pPr/>
              <a:t>‹#›</a:t>
            </a:fld>
            <a:endParaRPr lang="en-US"/>
          </a:p>
        </p:txBody>
      </p:sp>
    </p:spTree>
    <p:extLst>
      <p:ext uri="{BB962C8B-B14F-4D97-AF65-F5344CB8AC3E}">
        <p14:creationId xmlns:p14="http://schemas.microsoft.com/office/powerpoint/2010/main" val="34285808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BCBD3C29-050C-CC44-BC98-4AF8E3F01677}" type="slidenum">
              <a:rPr lang="en-US"/>
              <a:pPr/>
              <a:t>‹#›</a:t>
            </a:fld>
            <a:endParaRPr lang="en-US"/>
          </a:p>
        </p:txBody>
      </p:sp>
    </p:spTree>
    <p:extLst>
      <p:ext uri="{BB962C8B-B14F-4D97-AF65-F5344CB8AC3E}">
        <p14:creationId xmlns:p14="http://schemas.microsoft.com/office/powerpoint/2010/main" val="40199258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0346ADDB-731B-F34B-9BD3-BC6E11EEBF9E}" type="slidenum">
              <a:rPr lang="en-US"/>
              <a:pPr/>
              <a:t>‹#›</a:t>
            </a:fld>
            <a:endParaRPr lang="en-US"/>
          </a:p>
        </p:txBody>
      </p:sp>
    </p:spTree>
    <p:extLst>
      <p:ext uri="{BB962C8B-B14F-4D97-AF65-F5344CB8AC3E}">
        <p14:creationId xmlns:p14="http://schemas.microsoft.com/office/powerpoint/2010/main" val="154361827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3400" y="1524000"/>
            <a:ext cx="30480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3886200" y="685800"/>
            <a:ext cx="49530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mn-ea"/>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mn-ea"/>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0D4A08C9-C751-8D48-BF5C-146A2743FD1E}"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43"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rtl="0" eaLnBrk="0" fontAlgn="base" hangingPunct="0">
        <a:spcBef>
          <a:spcPct val="0"/>
        </a:spcBef>
        <a:spcAft>
          <a:spcPct val="0"/>
        </a:spcAft>
        <a:defRPr sz="3600">
          <a:solidFill>
            <a:schemeClr val="tx1"/>
          </a:solidFill>
          <a:latin typeface="+mj-lt"/>
          <a:ea typeface="ＭＳ Ｐゴシック" charset="0"/>
          <a:cs typeface="+mj-cs"/>
        </a:defRPr>
      </a:lvl1pPr>
      <a:lvl2pPr algn="l" rtl="0" eaLnBrk="0" fontAlgn="base" hangingPunct="0">
        <a:spcBef>
          <a:spcPct val="0"/>
        </a:spcBef>
        <a:spcAft>
          <a:spcPct val="0"/>
        </a:spcAft>
        <a:defRPr sz="3600">
          <a:solidFill>
            <a:schemeClr val="tx1"/>
          </a:solidFill>
          <a:latin typeface="Times New Roman" pitchFamily="18" charset="0"/>
          <a:ea typeface="ＭＳ Ｐゴシック" charset="0"/>
        </a:defRPr>
      </a:lvl2pPr>
      <a:lvl3pPr algn="l" rtl="0" eaLnBrk="0" fontAlgn="base" hangingPunct="0">
        <a:spcBef>
          <a:spcPct val="0"/>
        </a:spcBef>
        <a:spcAft>
          <a:spcPct val="0"/>
        </a:spcAft>
        <a:defRPr sz="3600">
          <a:solidFill>
            <a:schemeClr val="tx1"/>
          </a:solidFill>
          <a:latin typeface="Times New Roman" pitchFamily="18" charset="0"/>
          <a:ea typeface="ＭＳ Ｐゴシック" charset="0"/>
        </a:defRPr>
      </a:lvl3pPr>
      <a:lvl4pPr algn="l" rtl="0" eaLnBrk="0" fontAlgn="base" hangingPunct="0">
        <a:spcBef>
          <a:spcPct val="0"/>
        </a:spcBef>
        <a:spcAft>
          <a:spcPct val="0"/>
        </a:spcAft>
        <a:defRPr sz="3600">
          <a:solidFill>
            <a:schemeClr val="tx1"/>
          </a:solidFill>
          <a:latin typeface="Times New Roman" pitchFamily="18" charset="0"/>
          <a:ea typeface="ＭＳ Ｐゴシック" charset="0"/>
        </a:defRPr>
      </a:lvl4pPr>
      <a:lvl5pPr algn="l" rtl="0" eaLnBrk="0" fontAlgn="base" hangingPunct="0">
        <a:spcBef>
          <a:spcPct val="0"/>
        </a:spcBef>
        <a:spcAft>
          <a:spcPct val="0"/>
        </a:spcAft>
        <a:defRPr sz="3600">
          <a:solidFill>
            <a:schemeClr val="tx1"/>
          </a:solidFill>
          <a:latin typeface="Times New Roman" pitchFamily="18" charset="0"/>
          <a:ea typeface="ＭＳ Ｐゴシック" charset="0"/>
        </a:defRPr>
      </a:lvl5pPr>
      <a:lvl6pPr marL="457200" algn="l" rtl="0" eaLnBrk="1" fontAlgn="base" hangingPunct="1">
        <a:spcBef>
          <a:spcPct val="0"/>
        </a:spcBef>
        <a:spcAft>
          <a:spcPct val="0"/>
        </a:spcAft>
        <a:defRPr sz="3600">
          <a:solidFill>
            <a:schemeClr val="tx1"/>
          </a:solidFill>
          <a:latin typeface="Times New Roman" pitchFamily="18" charset="0"/>
        </a:defRPr>
      </a:lvl6pPr>
      <a:lvl7pPr marL="914400" algn="l" rtl="0" eaLnBrk="1" fontAlgn="base" hangingPunct="1">
        <a:spcBef>
          <a:spcPct val="0"/>
        </a:spcBef>
        <a:spcAft>
          <a:spcPct val="0"/>
        </a:spcAft>
        <a:defRPr sz="3600">
          <a:solidFill>
            <a:schemeClr val="tx1"/>
          </a:solidFill>
          <a:latin typeface="Times New Roman" pitchFamily="18" charset="0"/>
        </a:defRPr>
      </a:lvl7pPr>
      <a:lvl8pPr marL="1371600" algn="l" rtl="0" eaLnBrk="1" fontAlgn="base" hangingPunct="1">
        <a:spcBef>
          <a:spcPct val="0"/>
        </a:spcBef>
        <a:spcAft>
          <a:spcPct val="0"/>
        </a:spcAft>
        <a:defRPr sz="3600">
          <a:solidFill>
            <a:schemeClr val="tx1"/>
          </a:solidFill>
          <a:latin typeface="Times New Roman" pitchFamily="18" charset="0"/>
        </a:defRPr>
      </a:lvl8pPr>
      <a:lvl9pPr marL="1828800" algn="l" rtl="0" eaLnBrk="1" fontAlgn="base" hangingPunct="1">
        <a:spcBef>
          <a:spcPct val="0"/>
        </a:spcBef>
        <a:spcAft>
          <a:spcPct val="0"/>
        </a:spcAft>
        <a:defRPr sz="3600">
          <a:solidFill>
            <a:schemeClr val="tx1"/>
          </a:solidFill>
          <a:latin typeface="Times New Roman" pitchFamily="18" charset="0"/>
        </a:defRPr>
      </a:lvl9pPr>
    </p:titleStyle>
    <p:bodyStyle>
      <a:lvl1pPr marL="342900" indent="-342900" algn="l" rtl="0" eaLnBrk="0" fontAlgn="base" hangingPunct="0">
        <a:spcBef>
          <a:spcPct val="20000"/>
        </a:spcBef>
        <a:spcAft>
          <a:spcPct val="0"/>
        </a:spcAft>
        <a:buChar char="•"/>
        <a:defRPr sz="2400">
          <a:solidFill>
            <a:srgbClr val="361B00"/>
          </a:solidFill>
          <a:latin typeface="+mn-lt"/>
          <a:ea typeface="ＭＳ Ｐゴシック" charset="0"/>
          <a:cs typeface="+mn-cs"/>
        </a:defRPr>
      </a:lvl1pPr>
      <a:lvl2pPr marL="742950" indent="-285750" algn="l" rtl="0" eaLnBrk="0" fontAlgn="base" hangingPunct="0">
        <a:spcBef>
          <a:spcPct val="20000"/>
        </a:spcBef>
        <a:spcAft>
          <a:spcPct val="0"/>
        </a:spcAft>
        <a:buChar char="–"/>
        <a:defRPr sz="2000">
          <a:solidFill>
            <a:srgbClr val="361B00"/>
          </a:solidFill>
          <a:latin typeface="+mn-lt"/>
          <a:ea typeface="ＭＳ Ｐゴシック" charset="0"/>
        </a:defRPr>
      </a:lvl2pPr>
      <a:lvl3pPr marL="1143000" indent="-228600" algn="l" rtl="0" eaLnBrk="0" fontAlgn="base" hangingPunct="0">
        <a:spcBef>
          <a:spcPct val="20000"/>
        </a:spcBef>
        <a:spcAft>
          <a:spcPct val="0"/>
        </a:spcAft>
        <a:buChar char="•"/>
        <a:defRPr>
          <a:solidFill>
            <a:srgbClr val="361B00"/>
          </a:solidFill>
          <a:latin typeface="+mn-lt"/>
          <a:ea typeface="ＭＳ Ｐゴシック" charset="0"/>
        </a:defRPr>
      </a:lvl3pPr>
      <a:lvl4pPr marL="1600200" indent="-228600" algn="l" rtl="0" eaLnBrk="0" fontAlgn="base" hangingPunct="0">
        <a:spcBef>
          <a:spcPct val="20000"/>
        </a:spcBef>
        <a:spcAft>
          <a:spcPct val="0"/>
        </a:spcAft>
        <a:buChar char="–"/>
        <a:defRPr sz="1600">
          <a:solidFill>
            <a:srgbClr val="361B00"/>
          </a:solidFill>
          <a:latin typeface="+mn-lt"/>
          <a:ea typeface="ＭＳ Ｐゴシック" charset="0"/>
        </a:defRPr>
      </a:lvl4pPr>
      <a:lvl5pPr marL="2057400" indent="-228600" algn="l" rtl="0" eaLnBrk="0" fontAlgn="base" hangingPunct="0">
        <a:spcBef>
          <a:spcPct val="20000"/>
        </a:spcBef>
        <a:spcAft>
          <a:spcPct val="0"/>
        </a:spcAft>
        <a:buChar char="»"/>
        <a:defRPr sz="1600">
          <a:solidFill>
            <a:srgbClr val="361B00"/>
          </a:solidFill>
          <a:latin typeface="+mn-lt"/>
          <a:ea typeface="ＭＳ Ｐゴシック" charset="0"/>
        </a:defRPr>
      </a:lvl5pPr>
      <a:lvl6pPr marL="2514600" indent="-228600" algn="l" rtl="0" eaLnBrk="1" fontAlgn="base" hangingPunct="1">
        <a:spcBef>
          <a:spcPct val="20000"/>
        </a:spcBef>
        <a:spcAft>
          <a:spcPct val="0"/>
        </a:spcAft>
        <a:buChar char="»"/>
        <a:defRPr sz="1600">
          <a:solidFill>
            <a:srgbClr val="361B00"/>
          </a:solidFill>
          <a:latin typeface="+mn-lt"/>
        </a:defRPr>
      </a:lvl6pPr>
      <a:lvl7pPr marL="2971800" indent="-228600" algn="l" rtl="0" eaLnBrk="1" fontAlgn="base" hangingPunct="1">
        <a:spcBef>
          <a:spcPct val="20000"/>
        </a:spcBef>
        <a:spcAft>
          <a:spcPct val="0"/>
        </a:spcAft>
        <a:buChar char="»"/>
        <a:defRPr sz="1600">
          <a:solidFill>
            <a:srgbClr val="361B00"/>
          </a:solidFill>
          <a:latin typeface="+mn-lt"/>
        </a:defRPr>
      </a:lvl7pPr>
      <a:lvl8pPr marL="3429000" indent="-228600" algn="l" rtl="0" eaLnBrk="1" fontAlgn="base" hangingPunct="1">
        <a:spcBef>
          <a:spcPct val="20000"/>
        </a:spcBef>
        <a:spcAft>
          <a:spcPct val="0"/>
        </a:spcAft>
        <a:buChar char="»"/>
        <a:defRPr sz="1600">
          <a:solidFill>
            <a:srgbClr val="361B00"/>
          </a:solidFill>
          <a:latin typeface="+mn-lt"/>
        </a:defRPr>
      </a:lvl8pPr>
      <a:lvl9pPr marL="3886200" indent="-228600" algn="l" rtl="0" eaLnBrk="1" fontAlgn="base" hangingPunct="1">
        <a:spcBef>
          <a:spcPct val="20000"/>
        </a:spcBef>
        <a:spcAft>
          <a:spcPct val="0"/>
        </a:spcAft>
        <a:buChar char="»"/>
        <a:defRPr sz="1600">
          <a:solidFill>
            <a:srgbClr val="361B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 Id="rId3"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TextBox 6"/>
          <p:cNvSpPr txBox="1"/>
          <p:nvPr/>
        </p:nvSpPr>
        <p:spPr>
          <a:xfrm>
            <a:off x="0" y="3352800"/>
            <a:ext cx="7162800" cy="1569660"/>
          </a:xfrm>
          <a:prstGeom prst="rect">
            <a:avLst/>
          </a:prstGeom>
          <a:noFill/>
        </p:spPr>
        <p:txBody>
          <a:bodyPr>
            <a:spAutoFit/>
            <a:scene3d>
              <a:camera prst="orthographicFront"/>
              <a:lightRig rig="threePt" dir="t"/>
            </a:scene3d>
            <a:sp3d extrusionH="57150">
              <a:bevelT w="38100" h="38100"/>
            </a:sp3d>
          </a:bodyPr>
          <a:lstStyle/>
          <a:p>
            <a:pPr>
              <a:defRPr/>
            </a:pPr>
            <a:r>
              <a:rPr lang="en-US" sz="9600" b="1" dirty="0">
                <a:solidFill>
                  <a:srgbClr val="009900"/>
                </a:solidFill>
                <a:effectLst>
                  <a:outerShdw blurRad="50800" dist="38100" dir="2700000" algn="tl" rotWithShape="0">
                    <a:prstClr val="black">
                      <a:alpha val="40000"/>
                    </a:prstClr>
                  </a:outerShdw>
                </a:effectLst>
                <a:latin typeface="Bernard MT Condensed" pitchFamily="18" charset="0"/>
                <a:ea typeface="+mn-ea"/>
              </a:rPr>
              <a:t>World Missions</a:t>
            </a:r>
          </a:p>
        </p:txBody>
      </p:sp>
      <p:cxnSp>
        <p:nvCxnSpPr>
          <p:cNvPr id="9" name="Straight Connector 8"/>
          <p:cNvCxnSpPr/>
          <p:nvPr/>
        </p:nvCxnSpPr>
        <p:spPr>
          <a:xfrm>
            <a:off x="0" y="4919663"/>
            <a:ext cx="9144000" cy="0"/>
          </a:xfrm>
          <a:prstGeom prst="line">
            <a:avLst/>
          </a:prstGeom>
          <a:ln w="76200">
            <a:solidFill>
              <a:srgbClr val="3333CC"/>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419600" y="0"/>
            <a:ext cx="4724400" cy="1569660"/>
          </a:xfrm>
          <a:prstGeom prst="rect">
            <a:avLst/>
          </a:prstGeom>
          <a:noFill/>
        </p:spPr>
        <p:txBody>
          <a:bodyPr>
            <a:spAutoFit/>
            <a:scene3d>
              <a:camera prst="orthographicFront"/>
              <a:lightRig rig="threePt" dir="t"/>
            </a:scene3d>
            <a:sp3d extrusionH="57150">
              <a:bevelT w="57150" h="38100" prst="artDeco"/>
            </a:sp3d>
          </a:bodyPr>
          <a:lstStyle/>
          <a:p>
            <a:pPr>
              <a:defRPr/>
            </a:pPr>
            <a:r>
              <a:rPr lang="en-US" sz="4800" b="1" dirty="0">
                <a:solidFill>
                  <a:srgbClr val="800080"/>
                </a:solidFill>
                <a:latin typeface="Bernard MT Condensed" pitchFamily="18" charset="0"/>
                <a:ea typeface="+mn-ea"/>
              </a:rPr>
              <a:t>Global University of Theological Studies</a:t>
            </a:r>
          </a:p>
        </p:txBody>
      </p:sp>
      <p:cxnSp>
        <p:nvCxnSpPr>
          <p:cNvPr id="21" name="Straight Connector 20"/>
          <p:cNvCxnSpPr/>
          <p:nvPr/>
        </p:nvCxnSpPr>
        <p:spPr>
          <a:xfrm>
            <a:off x="0" y="3140075"/>
            <a:ext cx="9144000" cy="0"/>
          </a:xfrm>
          <a:prstGeom prst="line">
            <a:avLst/>
          </a:prstGeom>
          <a:ln w="88900">
            <a:solidFill>
              <a:srgbClr val="3333CC"/>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52400" y="5181600"/>
            <a:ext cx="5867400" cy="461665"/>
          </a:xfrm>
          <a:prstGeom prst="rect">
            <a:avLst/>
          </a:prstGeom>
          <a:noFill/>
          <a:scene3d>
            <a:camera prst="orthographicFront"/>
            <a:lightRig rig="threePt" dir="t"/>
          </a:scene3d>
          <a:sp3d>
            <a:bevelT/>
          </a:sp3d>
        </p:spPr>
        <p:txBody>
          <a:bodyPr>
            <a:spAutoFit/>
            <a:sp3d extrusionH="57150">
              <a:bevelT w="38100" h="38100"/>
            </a:sp3d>
          </a:bodyPr>
          <a:lstStyle/>
          <a:p>
            <a:pPr>
              <a:defRPr/>
            </a:pPr>
            <a:r>
              <a:rPr lang="en-US" sz="2400" b="1" dirty="0">
                <a:solidFill>
                  <a:srgbClr val="800080"/>
                </a:solidFill>
                <a:latin typeface="Bernard MT Condensed" pitchFamily="18" charset="0"/>
                <a:ea typeface="+mn-ea"/>
              </a:rPr>
              <a:t>Lesson </a:t>
            </a:r>
            <a:r>
              <a:rPr lang="en-US" sz="2400" b="1" dirty="0">
                <a:solidFill>
                  <a:srgbClr val="800080"/>
                </a:solidFill>
                <a:latin typeface="Bernard MT Condensed" pitchFamily="18" charset="0"/>
                <a:ea typeface="+mn-ea"/>
              </a:rPr>
              <a:t>9: What is the Missionary Call?</a:t>
            </a:r>
            <a:endParaRPr lang="en-US" sz="2400" b="1" dirty="0">
              <a:solidFill>
                <a:srgbClr val="800080"/>
              </a:solidFill>
              <a:latin typeface="Bernard MT Condensed" pitchFamily="18" charset="0"/>
              <a:ea typeface="+mn-ea"/>
            </a:endParaRPr>
          </a:p>
        </p:txBody>
      </p:sp>
      <p:sp>
        <p:nvSpPr>
          <p:cNvPr id="23" name="TextBox 22"/>
          <p:cNvSpPr txBox="1"/>
          <p:nvPr/>
        </p:nvSpPr>
        <p:spPr>
          <a:xfrm>
            <a:off x="152400" y="5638800"/>
            <a:ext cx="1905000" cy="461665"/>
          </a:xfrm>
          <a:prstGeom prst="rect">
            <a:avLst/>
          </a:prstGeom>
          <a:noFill/>
        </p:spPr>
        <p:txBody>
          <a:bodyPr>
            <a:spAutoFit/>
            <a:scene3d>
              <a:camera prst="orthographicFront"/>
              <a:lightRig rig="threePt" dir="t"/>
            </a:scene3d>
            <a:sp3d extrusionH="57150">
              <a:bevelT w="38100" h="38100"/>
            </a:sp3d>
          </a:bodyPr>
          <a:lstStyle/>
          <a:p>
            <a:pPr>
              <a:defRPr/>
            </a:pPr>
            <a:r>
              <a:rPr lang="en-US" sz="2400" b="1" dirty="0">
                <a:solidFill>
                  <a:srgbClr val="800080"/>
                </a:solidFill>
                <a:latin typeface="Bernard MT Condensed" pitchFamily="18" charset="0"/>
                <a:ea typeface="+mn-ea"/>
              </a:rPr>
              <a:t>Randy Adams</a:t>
            </a:r>
          </a:p>
        </p:txBody>
      </p:sp>
      <p:cxnSp>
        <p:nvCxnSpPr>
          <p:cNvPr id="25" name="Straight Connector 24"/>
          <p:cNvCxnSpPr/>
          <p:nvPr/>
        </p:nvCxnSpPr>
        <p:spPr>
          <a:xfrm>
            <a:off x="0" y="3071813"/>
            <a:ext cx="9144000" cy="0"/>
          </a:xfrm>
          <a:prstGeom prst="line">
            <a:avLst/>
          </a:prstGeom>
          <a:ln w="69850">
            <a:solidFill>
              <a:srgbClr val="990000"/>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0" y="4999038"/>
            <a:ext cx="9144000" cy="0"/>
          </a:xfrm>
          <a:prstGeom prst="line">
            <a:avLst/>
          </a:prstGeom>
          <a:ln w="69850">
            <a:solidFill>
              <a:srgbClr val="990000"/>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Tree>
  </p:cSld>
  <p:clrMapOvr>
    <a:masterClrMapping/>
  </p:clrMapOvr>
  <p:transition xmlns:p14="http://schemas.microsoft.com/office/powerpoint/2010/main">
    <p:pull dir="l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2291" name="Rectangle 3"/>
          <p:cNvSpPr>
            <a:spLocks noChangeArrowheads="1"/>
          </p:cNvSpPr>
          <p:nvPr/>
        </p:nvSpPr>
        <p:spPr bwMode="auto">
          <a:xfrm>
            <a:off x="0" y="457200"/>
            <a:ext cx="8686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4000" b="1" i="1">
                <a:solidFill>
                  <a:srgbClr val="009900"/>
                </a:solidFill>
                <a:latin typeface="Poor Richard" charset="0"/>
                <a:ea typeface="Times New Roman" charset="0"/>
                <a:cs typeface="Arial" charset="0"/>
              </a:rPr>
              <a:t>III. Steps in recognizing the call.</a:t>
            </a:r>
            <a:endParaRPr lang="en-US" sz="4000">
              <a:solidFill>
                <a:srgbClr val="009900"/>
              </a:solidFill>
              <a:latin typeface="Poor Richard" charset="0"/>
              <a:ea typeface="Times New Roman" charset="0"/>
              <a:cs typeface="Arial" charset="0"/>
            </a:endParaRPr>
          </a:p>
        </p:txBody>
      </p:sp>
      <p:sp>
        <p:nvSpPr>
          <p:cNvPr id="12292" name="Rectangle 4"/>
          <p:cNvSpPr>
            <a:spLocks noChangeArrowheads="1"/>
          </p:cNvSpPr>
          <p:nvPr/>
        </p:nvSpPr>
        <p:spPr bwMode="auto">
          <a:xfrm>
            <a:off x="304800" y="1066800"/>
            <a:ext cx="86868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3200" b="1">
                <a:solidFill>
                  <a:srgbClr val="3333CC"/>
                </a:solidFill>
                <a:latin typeface="Poor Richard" charset="0"/>
                <a:ea typeface="Times New Roman" charset="0"/>
                <a:cs typeface="Arial" charset="0"/>
              </a:rPr>
              <a:t>However, along the way there are some well-defined stages that are helpful in recognizing the call. These include the following:  (Based on </a:t>
            </a:r>
            <a:r>
              <a:rPr lang="ja-JP" altLang="en-US" sz="3200" b="1">
                <a:solidFill>
                  <a:srgbClr val="3333CC"/>
                </a:solidFill>
                <a:latin typeface="Poor Richard" charset="0"/>
                <a:ea typeface="Times New Roman" charset="0"/>
                <a:cs typeface="Arial" charset="0"/>
              </a:rPr>
              <a:t>“</a:t>
            </a:r>
            <a:r>
              <a:rPr lang="en-US" sz="3200" b="1">
                <a:solidFill>
                  <a:srgbClr val="3333CC"/>
                </a:solidFill>
                <a:latin typeface="Poor Richard" charset="0"/>
                <a:ea typeface="Times New Roman" charset="0"/>
                <a:cs typeface="Arial" charset="0"/>
              </a:rPr>
              <a:t>Recognizing a Call</a:t>
            </a:r>
            <a:r>
              <a:rPr lang="ja-JP" altLang="en-US" sz="3200" b="1">
                <a:solidFill>
                  <a:srgbClr val="3333CC"/>
                </a:solidFill>
                <a:latin typeface="Poor Richard" charset="0"/>
                <a:ea typeface="Times New Roman" charset="0"/>
                <a:cs typeface="Arial" charset="0"/>
              </a:rPr>
              <a:t>”</a:t>
            </a:r>
            <a:r>
              <a:rPr lang="en-US" sz="3200" b="1">
                <a:solidFill>
                  <a:srgbClr val="3333CC"/>
                </a:solidFill>
                <a:latin typeface="Poor Richard" charset="0"/>
                <a:ea typeface="Times New Roman" charset="0"/>
                <a:cs typeface="Arial" charset="0"/>
              </a:rPr>
              <a:t> by J. Herbert Kane)</a:t>
            </a:r>
          </a:p>
        </p:txBody>
      </p:sp>
      <p:sp>
        <p:nvSpPr>
          <p:cNvPr id="5" name="Rectangle 4"/>
          <p:cNvSpPr>
            <a:spLocks noChangeArrowheads="1"/>
          </p:cNvSpPr>
          <p:nvPr/>
        </p:nvSpPr>
        <p:spPr bwMode="auto">
          <a:xfrm>
            <a:off x="685800" y="3124200"/>
            <a:ext cx="19240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b="1">
                <a:solidFill>
                  <a:srgbClr val="800080"/>
                </a:solidFill>
                <a:latin typeface="Poor Richard" charset="0"/>
              </a:rPr>
              <a:t>1. </a:t>
            </a:r>
            <a:r>
              <a:rPr lang="en-US" sz="3200" b="1" u="sng">
                <a:solidFill>
                  <a:srgbClr val="800080"/>
                </a:solidFill>
                <a:latin typeface="Poor Richard" charset="0"/>
              </a:rPr>
              <a:t>Curiosity</a:t>
            </a:r>
            <a:r>
              <a:rPr lang="en-US" sz="3200" b="1">
                <a:solidFill>
                  <a:srgbClr val="800080"/>
                </a:solidFill>
                <a:latin typeface="Poor Richard" charset="0"/>
              </a:rPr>
              <a:t>.</a:t>
            </a:r>
          </a:p>
        </p:txBody>
      </p:sp>
      <p:sp>
        <p:nvSpPr>
          <p:cNvPr id="6" name="Rectangle 5"/>
          <p:cNvSpPr>
            <a:spLocks noChangeArrowheads="1"/>
          </p:cNvSpPr>
          <p:nvPr/>
        </p:nvSpPr>
        <p:spPr bwMode="auto">
          <a:xfrm>
            <a:off x="609600" y="3657600"/>
            <a:ext cx="18129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990000"/>
                </a:solidFill>
                <a:latin typeface="Poor Richard" charset="0"/>
              </a:rPr>
              <a:t>2. </a:t>
            </a:r>
            <a:r>
              <a:rPr lang="en-US" sz="3200" b="1" u="sng">
                <a:solidFill>
                  <a:srgbClr val="990000"/>
                </a:solidFill>
                <a:latin typeface="Poor Richard" charset="0"/>
              </a:rPr>
              <a:t>Interest</a:t>
            </a:r>
            <a:r>
              <a:rPr lang="en-US" sz="3200" b="1">
                <a:solidFill>
                  <a:srgbClr val="990000"/>
                </a:solidFill>
                <a:latin typeface="Poor Richard" charset="0"/>
              </a:rPr>
              <a:t>.</a:t>
            </a:r>
          </a:p>
        </p:txBody>
      </p:sp>
      <p:sp>
        <p:nvSpPr>
          <p:cNvPr id="7" name="Rectangle 6"/>
          <p:cNvSpPr>
            <a:spLocks noChangeArrowheads="1"/>
          </p:cNvSpPr>
          <p:nvPr/>
        </p:nvSpPr>
        <p:spPr bwMode="auto">
          <a:xfrm>
            <a:off x="609600" y="4191000"/>
            <a:ext cx="28940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b="1">
                <a:solidFill>
                  <a:srgbClr val="009900"/>
                </a:solidFill>
                <a:latin typeface="Poor Richard" charset="0"/>
              </a:rPr>
              <a:t>3. </a:t>
            </a:r>
            <a:r>
              <a:rPr lang="en-US" sz="3200" b="1" u="sng">
                <a:solidFill>
                  <a:srgbClr val="009900"/>
                </a:solidFill>
                <a:latin typeface="Poor Richard" charset="0"/>
              </a:rPr>
              <a:t>Understanding</a:t>
            </a:r>
            <a:r>
              <a:rPr lang="en-US" sz="3200" b="1">
                <a:solidFill>
                  <a:srgbClr val="009900"/>
                </a:solidFill>
                <a:latin typeface="Poor Richard" charset="0"/>
              </a:rPr>
              <a:t>.</a:t>
            </a:r>
          </a:p>
        </p:txBody>
      </p:sp>
      <p:sp>
        <p:nvSpPr>
          <p:cNvPr id="8" name="Rectangle 7"/>
          <p:cNvSpPr>
            <a:spLocks noChangeArrowheads="1"/>
          </p:cNvSpPr>
          <p:nvPr/>
        </p:nvSpPr>
        <p:spPr bwMode="auto">
          <a:xfrm>
            <a:off x="609600" y="4724400"/>
            <a:ext cx="22510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b="1">
                <a:solidFill>
                  <a:srgbClr val="3333CC"/>
                </a:solidFill>
                <a:latin typeface="Poor Richard" charset="0"/>
              </a:rPr>
              <a:t>4. </a:t>
            </a:r>
            <a:r>
              <a:rPr lang="en-US" sz="3200" b="1" u="sng">
                <a:solidFill>
                  <a:srgbClr val="3333CC"/>
                </a:solidFill>
                <a:latin typeface="Poor Richard" charset="0"/>
              </a:rPr>
              <a:t>Assurance</a:t>
            </a:r>
            <a:r>
              <a:rPr lang="en-US" sz="3200" b="1">
                <a:solidFill>
                  <a:srgbClr val="3333CC"/>
                </a:solidFill>
                <a:latin typeface="Poor Richard" charset="0"/>
              </a:rPr>
              <a:t>. </a:t>
            </a:r>
          </a:p>
        </p:txBody>
      </p:sp>
      <p:sp>
        <p:nvSpPr>
          <p:cNvPr id="9" name="Rectangle 8"/>
          <p:cNvSpPr>
            <a:spLocks noChangeArrowheads="1"/>
          </p:cNvSpPr>
          <p:nvPr/>
        </p:nvSpPr>
        <p:spPr bwMode="auto">
          <a:xfrm>
            <a:off x="4724400" y="3048000"/>
            <a:ext cx="2333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b="1">
                <a:solidFill>
                  <a:srgbClr val="800080"/>
                </a:solidFill>
                <a:latin typeface="Poor Richard" charset="0"/>
              </a:rPr>
              <a:t>5. </a:t>
            </a:r>
            <a:r>
              <a:rPr lang="en-US" sz="3200" b="1" u="sng">
                <a:solidFill>
                  <a:srgbClr val="800080"/>
                </a:solidFill>
                <a:latin typeface="Poor Richard" charset="0"/>
              </a:rPr>
              <a:t>Conviction</a:t>
            </a:r>
            <a:r>
              <a:rPr lang="en-US" sz="3200" b="1">
                <a:solidFill>
                  <a:srgbClr val="800080"/>
                </a:solidFill>
                <a:latin typeface="Poor Richard" charset="0"/>
              </a:rPr>
              <a:t>. </a:t>
            </a:r>
          </a:p>
        </p:txBody>
      </p:sp>
      <p:sp>
        <p:nvSpPr>
          <p:cNvPr id="11" name="Rectangle 10"/>
          <p:cNvSpPr>
            <a:spLocks noChangeArrowheads="1"/>
          </p:cNvSpPr>
          <p:nvPr/>
        </p:nvSpPr>
        <p:spPr bwMode="auto">
          <a:xfrm>
            <a:off x="4724400" y="3581400"/>
            <a:ext cx="26701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b="1">
                <a:solidFill>
                  <a:srgbClr val="990000"/>
                </a:solidFill>
                <a:latin typeface="Poor Richard" charset="0"/>
              </a:rPr>
              <a:t>6. </a:t>
            </a:r>
            <a:r>
              <a:rPr lang="en-US" sz="3200" b="1" u="sng">
                <a:solidFill>
                  <a:srgbClr val="990000"/>
                </a:solidFill>
                <a:latin typeface="Poor Richard" charset="0"/>
              </a:rPr>
              <a:t>Commitment</a:t>
            </a:r>
            <a:r>
              <a:rPr lang="en-US" sz="3200" b="1">
                <a:solidFill>
                  <a:srgbClr val="990000"/>
                </a:solidFill>
                <a:latin typeface="Poor Richard" charset="0"/>
              </a:rPr>
              <a:t>. </a:t>
            </a:r>
          </a:p>
        </p:txBody>
      </p:sp>
      <p:sp>
        <p:nvSpPr>
          <p:cNvPr id="12" name="Rectangle 11"/>
          <p:cNvSpPr>
            <a:spLocks noChangeArrowheads="1"/>
          </p:cNvSpPr>
          <p:nvPr/>
        </p:nvSpPr>
        <p:spPr bwMode="auto">
          <a:xfrm>
            <a:off x="4724400" y="4114800"/>
            <a:ext cx="16891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b="1">
                <a:solidFill>
                  <a:srgbClr val="009900"/>
                </a:solidFill>
                <a:latin typeface="Poor Richard" charset="0"/>
              </a:rPr>
              <a:t>7. </a:t>
            </a:r>
            <a:r>
              <a:rPr lang="en-US" sz="3200" b="1" u="sng">
                <a:solidFill>
                  <a:srgbClr val="009900"/>
                </a:solidFill>
                <a:latin typeface="Poor Richard" charset="0"/>
              </a:rPr>
              <a:t>Action</a:t>
            </a:r>
            <a:r>
              <a:rPr lang="en-US" sz="3200" b="1">
                <a:solidFill>
                  <a:srgbClr val="009900"/>
                </a:solidFill>
                <a:latin typeface="Poor Richard" charset="0"/>
              </a:rPr>
              <a:t>. </a:t>
            </a:r>
          </a:p>
        </p:txBody>
      </p:sp>
      <p:sp>
        <p:nvSpPr>
          <p:cNvPr id="13" name="TextBox 12"/>
          <p:cNvSpPr txBox="1"/>
          <p:nvPr/>
        </p:nvSpPr>
        <p:spPr>
          <a:xfrm>
            <a:off x="6019800" y="0"/>
            <a:ext cx="3124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9: What is the Missionary Call?</a:t>
            </a:r>
            <a:endParaRPr lang="en-US" sz="1600" dirty="0">
              <a:solidFill>
                <a:srgbClr val="009900"/>
              </a:solidFill>
              <a:latin typeface="Bernard MT Condensed" pitchFamily="18" charset="0"/>
              <a:ea typeface="+mn-ea"/>
            </a:endParaRPr>
          </a:p>
        </p:txBody>
      </p:sp>
    </p:spTree>
  </p:cSld>
  <p:clrMapOvr>
    <a:masterClrMapping/>
  </p:clrMapOvr>
  <p:transition xmlns:p14="http://schemas.microsoft.com/office/powerpoint/2010/main">
    <p:pull dir="l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12291"/>
                                        </p:tgtEl>
                                        <p:attrNameLst>
                                          <p:attrName>style.visibility</p:attrName>
                                        </p:attrNameLst>
                                      </p:cBhvr>
                                      <p:to>
                                        <p:strVal val="visible"/>
                                      </p:to>
                                    </p:set>
                                    <p:animEffect transition="in" filter="fade">
                                      <p:cBhvr>
                                        <p:cTn id="7" dur="800" decel="100000"/>
                                        <p:tgtEl>
                                          <p:spTgt spid="12291"/>
                                        </p:tgtEl>
                                      </p:cBhvr>
                                    </p:animEffect>
                                    <p:anim calcmode="lin" valueType="num">
                                      <p:cBhvr>
                                        <p:cTn id="8" dur="800" decel="100000" fill="hold"/>
                                        <p:tgtEl>
                                          <p:spTgt spid="12291"/>
                                        </p:tgtEl>
                                        <p:attrNameLst>
                                          <p:attrName>style.rotation</p:attrName>
                                        </p:attrNameLst>
                                      </p:cBhvr>
                                      <p:tavLst>
                                        <p:tav tm="0">
                                          <p:val>
                                            <p:fltVal val="-90"/>
                                          </p:val>
                                        </p:tav>
                                        <p:tav tm="100000">
                                          <p:val>
                                            <p:fltVal val="0"/>
                                          </p:val>
                                        </p:tav>
                                      </p:tavLst>
                                    </p:anim>
                                    <p:anim calcmode="lin" valueType="num">
                                      <p:cBhvr>
                                        <p:cTn id="9" dur="800" decel="100000" fill="hold"/>
                                        <p:tgtEl>
                                          <p:spTgt spid="12291"/>
                                        </p:tgtEl>
                                        <p:attrNameLst>
                                          <p:attrName>ppt_x</p:attrName>
                                        </p:attrNameLst>
                                      </p:cBhvr>
                                      <p:tavLst>
                                        <p:tav tm="0">
                                          <p:val>
                                            <p:strVal val="#ppt_x+0.4"/>
                                          </p:val>
                                        </p:tav>
                                        <p:tav tm="100000">
                                          <p:val>
                                            <p:strVal val="#ppt_x-0.05"/>
                                          </p:val>
                                        </p:tav>
                                      </p:tavLst>
                                    </p:anim>
                                    <p:anim calcmode="lin" valueType="num">
                                      <p:cBhvr>
                                        <p:cTn id="10" dur="800" decel="100000" fill="hold"/>
                                        <p:tgtEl>
                                          <p:spTgt spid="12291"/>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2291"/>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2291"/>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12292"/>
                                        </p:tgtEl>
                                        <p:attrNameLst>
                                          <p:attrName>style.visibility</p:attrName>
                                        </p:attrNameLst>
                                      </p:cBhvr>
                                      <p:to>
                                        <p:strVal val="visible"/>
                                      </p:to>
                                    </p:set>
                                    <p:animEffect transition="in" filter="fade">
                                      <p:cBhvr>
                                        <p:cTn id="17" dur="800" decel="100000"/>
                                        <p:tgtEl>
                                          <p:spTgt spid="12292"/>
                                        </p:tgtEl>
                                      </p:cBhvr>
                                    </p:animEffect>
                                    <p:anim calcmode="lin" valueType="num">
                                      <p:cBhvr>
                                        <p:cTn id="18" dur="800" decel="100000" fill="hold"/>
                                        <p:tgtEl>
                                          <p:spTgt spid="12292"/>
                                        </p:tgtEl>
                                        <p:attrNameLst>
                                          <p:attrName>style.rotation</p:attrName>
                                        </p:attrNameLst>
                                      </p:cBhvr>
                                      <p:tavLst>
                                        <p:tav tm="0">
                                          <p:val>
                                            <p:fltVal val="-90"/>
                                          </p:val>
                                        </p:tav>
                                        <p:tav tm="100000">
                                          <p:val>
                                            <p:fltVal val="0"/>
                                          </p:val>
                                        </p:tav>
                                      </p:tavLst>
                                    </p:anim>
                                    <p:anim calcmode="lin" valueType="num">
                                      <p:cBhvr>
                                        <p:cTn id="19" dur="800" decel="100000" fill="hold"/>
                                        <p:tgtEl>
                                          <p:spTgt spid="12292"/>
                                        </p:tgtEl>
                                        <p:attrNameLst>
                                          <p:attrName>ppt_x</p:attrName>
                                        </p:attrNameLst>
                                      </p:cBhvr>
                                      <p:tavLst>
                                        <p:tav tm="0">
                                          <p:val>
                                            <p:strVal val="#ppt_x+0.4"/>
                                          </p:val>
                                        </p:tav>
                                        <p:tav tm="100000">
                                          <p:val>
                                            <p:strVal val="#ppt_x-0.05"/>
                                          </p:val>
                                        </p:tav>
                                      </p:tavLst>
                                    </p:anim>
                                    <p:anim calcmode="lin" valueType="num">
                                      <p:cBhvr>
                                        <p:cTn id="20" dur="800" decel="100000" fill="hold"/>
                                        <p:tgtEl>
                                          <p:spTgt spid="12292"/>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12292"/>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12292"/>
                                        </p:tgtEl>
                                        <p:attrNameLst>
                                          <p:attrName>ppt_y</p:attrName>
                                        </p:attrNameLst>
                                      </p:cBhvr>
                                      <p:tavLst>
                                        <p:tav tm="0">
                                          <p:val>
                                            <p:strVal val="#ppt_y+0.1"/>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30"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800" decel="100000"/>
                                        <p:tgtEl>
                                          <p:spTgt spid="5"/>
                                        </p:tgtEl>
                                      </p:cBhvr>
                                    </p:animEffect>
                                    <p:anim calcmode="lin" valueType="num">
                                      <p:cBhvr>
                                        <p:cTn id="28" dur="800" decel="100000" fill="hold"/>
                                        <p:tgtEl>
                                          <p:spTgt spid="5"/>
                                        </p:tgtEl>
                                        <p:attrNameLst>
                                          <p:attrName>style.rotation</p:attrName>
                                        </p:attrNameLst>
                                      </p:cBhvr>
                                      <p:tavLst>
                                        <p:tav tm="0">
                                          <p:val>
                                            <p:fltVal val="-90"/>
                                          </p:val>
                                        </p:tav>
                                        <p:tav tm="100000">
                                          <p:val>
                                            <p:fltVal val="0"/>
                                          </p:val>
                                        </p:tav>
                                      </p:tavLst>
                                    </p:anim>
                                    <p:anim calcmode="lin" valueType="num">
                                      <p:cBhvr>
                                        <p:cTn id="29" dur="800" decel="100000" fill="hold"/>
                                        <p:tgtEl>
                                          <p:spTgt spid="5"/>
                                        </p:tgtEl>
                                        <p:attrNameLst>
                                          <p:attrName>ppt_x</p:attrName>
                                        </p:attrNameLst>
                                      </p:cBhvr>
                                      <p:tavLst>
                                        <p:tav tm="0">
                                          <p:val>
                                            <p:strVal val="#ppt_x+0.4"/>
                                          </p:val>
                                        </p:tav>
                                        <p:tav tm="100000">
                                          <p:val>
                                            <p:strVal val="#ppt_x-0.05"/>
                                          </p:val>
                                        </p:tav>
                                      </p:tavLst>
                                    </p:anim>
                                    <p:anim calcmode="lin" valueType="num">
                                      <p:cBhvr>
                                        <p:cTn id="30" dur="800" decel="100000" fill="hold"/>
                                        <p:tgtEl>
                                          <p:spTgt spid="5"/>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30" presetClass="entr" presetSubtype="0"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800" decel="100000"/>
                                        <p:tgtEl>
                                          <p:spTgt spid="6"/>
                                        </p:tgtEl>
                                      </p:cBhvr>
                                    </p:animEffect>
                                    <p:anim calcmode="lin" valueType="num">
                                      <p:cBhvr>
                                        <p:cTn id="38" dur="800" decel="100000" fill="hold"/>
                                        <p:tgtEl>
                                          <p:spTgt spid="6"/>
                                        </p:tgtEl>
                                        <p:attrNameLst>
                                          <p:attrName>style.rotation</p:attrName>
                                        </p:attrNameLst>
                                      </p:cBhvr>
                                      <p:tavLst>
                                        <p:tav tm="0">
                                          <p:val>
                                            <p:fltVal val="-90"/>
                                          </p:val>
                                        </p:tav>
                                        <p:tav tm="100000">
                                          <p:val>
                                            <p:fltVal val="0"/>
                                          </p:val>
                                        </p:tav>
                                      </p:tavLst>
                                    </p:anim>
                                    <p:anim calcmode="lin" valueType="num">
                                      <p:cBhvr>
                                        <p:cTn id="39" dur="800" decel="100000" fill="hold"/>
                                        <p:tgtEl>
                                          <p:spTgt spid="6"/>
                                        </p:tgtEl>
                                        <p:attrNameLst>
                                          <p:attrName>ppt_x</p:attrName>
                                        </p:attrNameLst>
                                      </p:cBhvr>
                                      <p:tavLst>
                                        <p:tav tm="0">
                                          <p:val>
                                            <p:strVal val="#ppt_x+0.4"/>
                                          </p:val>
                                        </p:tav>
                                        <p:tav tm="100000">
                                          <p:val>
                                            <p:strVal val="#ppt_x-0.05"/>
                                          </p:val>
                                        </p:tav>
                                      </p:tavLst>
                                    </p:anim>
                                    <p:anim calcmode="lin" valueType="num">
                                      <p:cBhvr>
                                        <p:cTn id="40" dur="800" decel="100000" fill="hold"/>
                                        <p:tgtEl>
                                          <p:spTgt spid="6"/>
                                        </p:tgtEl>
                                        <p:attrNameLst>
                                          <p:attrName>ppt_y</p:attrName>
                                        </p:attrNameLst>
                                      </p:cBhvr>
                                      <p:tavLst>
                                        <p:tav tm="0">
                                          <p:val>
                                            <p:strVal val="#ppt_y-0.4"/>
                                          </p:val>
                                        </p:tav>
                                        <p:tav tm="100000">
                                          <p:val>
                                            <p:strVal val="#ppt_y+0.1"/>
                                          </p:val>
                                        </p:tav>
                                      </p:tavLst>
                                    </p:anim>
                                    <p:anim calcmode="lin" valueType="num">
                                      <p:cBhvr>
                                        <p:cTn id="41"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42"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30" presetClass="entr" presetSubtype="0"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800" decel="100000"/>
                                        <p:tgtEl>
                                          <p:spTgt spid="7"/>
                                        </p:tgtEl>
                                      </p:cBhvr>
                                    </p:animEffect>
                                    <p:anim calcmode="lin" valueType="num">
                                      <p:cBhvr>
                                        <p:cTn id="48" dur="800" decel="100000" fill="hold"/>
                                        <p:tgtEl>
                                          <p:spTgt spid="7"/>
                                        </p:tgtEl>
                                        <p:attrNameLst>
                                          <p:attrName>style.rotation</p:attrName>
                                        </p:attrNameLst>
                                      </p:cBhvr>
                                      <p:tavLst>
                                        <p:tav tm="0">
                                          <p:val>
                                            <p:fltVal val="-90"/>
                                          </p:val>
                                        </p:tav>
                                        <p:tav tm="100000">
                                          <p:val>
                                            <p:fltVal val="0"/>
                                          </p:val>
                                        </p:tav>
                                      </p:tavLst>
                                    </p:anim>
                                    <p:anim calcmode="lin" valueType="num">
                                      <p:cBhvr>
                                        <p:cTn id="49" dur="800" decel="100000" fill="hold"/>
                                        <p:tgtEl>
                                          <p:spTgt spid="7"/>
                                        </p:tgtEl>
                                        <p:attrNameLst>
                                          <p:attrName>ppt_x</p:attrName>
                                        </p:attrNameLst>
                                      </p:cBhvr>
                                      <p:tavLst>
                                        <p:tav tm="0">
                                          <p:val>
                                            <p:strVal val="#ppt_x+0.4"/>
                                          </p:val>
                                        </p:tav>
                                        <p:tav tm="100000">
                                          <p:val>
                                            <p:strVal val="#ppt_x-0.05"/>
                                          </p:val>
                                        </p:tav>
                                      </p:tavLst>
                                    </p:anim>
                                    <p:anim calcmode="lin" valueType="num">
                                      <p:cBhvr>
                                        <p:cTn id="50" dur="800" decel="100000" fill="hold"/>
                                        <p:tgtEl>
                                          <p:spTgt spid="7"/>
                                        </p:tgtEl>
                                        <p:attrNameLst>
                                          <p:attrName>ppt_y</p:attrName>
                                        </p:attrNameLst>
                                      </p:cBhvr>
                                      <p:tavLst>
                                        <p:tav tm="0">
                                          <p:val>
                                            <p:strVal val="#ppt_y-0.4"/>
                                          </p:val>
                                        </p:tav>
                                        <p:tav tm="100000">
                                          <p:val>
                                            <p:strVal val="#ppt_y+0.1"/>
                                          </p:val>
                                        </p:tav>
                                      </p:tavLst>
                                    </p:anim>
                                    <p:anim calcmode="lin" valueType="num">
                                      <p:cBhvr>
                                        <p:cTn id="51"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52"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childTnLst>
                    </p:cTn>
                  </p:par>
                  <p:par>
                    <p:cTn id="53" fill="hold" nodeType="clickPar">
                      <p:stCondLst>
                        <p:cond delay="indefinite"/>
                      </p:stCondLst>
                      <p:childTnLst>
                        <p:par>
                          <p:cTn id="54" fill="hold" nodeType="withGroup">
                            <p:stCondLst>
                              <p:cond delay="0"/>
                            </p:stCondLst>
                            <p:childTnLst>
                              <p:par>
                                <p:cTn id="55" presetID="30" presetClass="entr" presetSubtype="0" fill="hold" grpId="0" nodeType="click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800" decel="100000"/>
                                        <p:tgtEl>
                                          <p:spTgt spid="8"/>
                                        </p:tgtEl>
                                      </p:cBhvr>
                                    </p:animEffect>
                                    <p:anim calcmode="lin" valueType="num">
                                      <p:cBhvr>
                                        <p:cTn id="58" dur="800" decel="100000" fill="hold"/>
                                        <p:tgtEl>
                                          <p:spTgt spid="8"/>
                                        </p:tgtEl>
                                        <p:attrNameLst>
                                          <p:attrName>style.rotation</p:attrName>
                                        </p:attrNameLst>
                                      </p:cBhvr>
                                      <p:tavLst>
                                        <p:tav tm="0">
                                          <p:val>
                                            <p:fltVal val="-90"/>
                                          </p:val>
                                        </p:tav>
                                        <p:tav tm="100000">
                                          <p:val>
                                            <p:fltVal val="0"/>
                                          </p:val>
                                        </p:tav>
                                      </p:tavLst>
                                    </p:anim>
                                    <p:anim calcmode="lin" valueType="num">
                                      <p:cBhvr>
                                        <p:cTn id="59" dur="800" decel="100000" fill="hold"/>
                                        <p:tgtEl>
                                          <p:spTgt spid="8"/>
                                        </p:tgtEl>
                                        <p:attrNameLst>
                                          <p:attrName>ppt_x</p:attrName>
                                        </p:attrNameLst>
                                      </p:cBhvr>
                                      <p:tavLst>
                                        <p:tav tm="0">
                                          <p:val>
                                            <p:strVal val="#ppt_x+0.4"/>
                                          </p:val>
                                        </p:tav>
                                        <p:tav tm="100000">
                                          <p:val>
                                            <p:strVal val="#ppt_x-0.05"/>
                                          </p:val>
                                        </p:tav>
                                      </p:tavLst>
                                    </p:anim>
                                    <p:anim calcmode="lin" valueType="num">
                                      <p:cBhvr>
                                        <p:cTn id="60" dur="800" decel="100000" fill="hold"/>
                                        <p:tgtEl>
                                          <p:spTgt spid="8"/>
                                        </p:tgtEl>
                                        <p:attrNameLst>
                                          <p:attrName>ppt_y</p:attrName>
                                        </p:attrNameLst>
                                      </p:cBhvr>
                                      <p:tavLst>
                                        <p:tav tm="0">
                                          <p:val>
                                            <p:strVal val="#ppt_y-0.4"/>
                                          </p:val>
                                        </p:tav>
                                        <p:tav tm="100000">
                                          <p:val>
                                            <p:strVal val="#ppt_y+0.1"/>
                                          </p:val>
                                        </p:tav>
                                      </p:tavLst>
                                    </p:anim>
                                    <p:anim calcmode="lin" valueType="num">
                                      <p:cBhvr>
                                        <p:cTn id="61" dur="200" accel="100000" fill="hold">
                                          <p:stCondLst>
                                            <p:cond delay="800"/>
                                          </p:stCondLst>
                                        </p:cTn>
                                        <p:tgtEl>
                                          <p:spTgt spid="8"/>
                                        </p:tgtEl>
                                        <p:attrNameLst>
                                          <p:attrName>ppt_x</p:attrName>
                                        </p:attrNameLst>
                                      </p:cBhvr>
                                      <p:tavLst>
                                        <p:tav tm="0">
                                          <p:val>
                                            <p:strVal val="#ppt_x-0.05"/>
                                          </p:val>
                                        </p:tav>
                                        <p:tav tm="100000">
                                          <p:val>
                                            <p:strVal val="#ppt_x"/>
                                          </p:val>
                                        </p:tav>
                                      </p:tavLst>
                                    </p:anim>
                                    <p:anim calcmode="lin" valueType="num">
                                      <p:cBhvr>
                                        <p:cTn id="62" dur="200" accel="100000" fill="hold">
                                          <p:stCondLst>
                                            <p:cond delay="800"/>
                                          </p:stCondLst>
                                        </p:cTn>
                                        <p:tgtEl>
                                          <p:spTgt spid="8"/>
                                        </p:tgtEl>
                                        <p:attrNameLst>
                                          <p:attrName>ppt_y</p:attrName>
                                        </p:attrNameLst>
                                      </p:cBhvr>
                                      <p:tavLst>
                                        <p:tav tm="0">
                                          <p:val>
                                            <p:strVal val="#ppt_y+0.1"/>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30" presetClass="entr" presetSubtype="0" fill="hold" grpId="0" nodeType="clickEffect">
                                  <p:stCondLst>
                                    <p:cond delay="0"/>
                                  </p:stCondLst>
                                  <p:childTnLst>
                                    <p:set>
                                      <p:cBhvr>
                                        <p:cTn id="66" dur="1" fill="hold">
                                          <p:stCondLst>
                                            <p:cond delay="0"/>
                                          </p:stCondLst>
                                        </p:cTn>
                                        <p:tgtEl>
                                          <p:spTgt spid="9"/>
                                        </p:tgtEl>
                                        <p:attrNameLst>
                                          <p:attrName>style.visibility</p:attrName>
                                        </p:attrNameLst>
                                      </p:cBhvr>
                                      <p:to>
                                        <p:strVal val="visible"/>
                                      </p:to>
                                    </p:set>
                                    <p:animEffect transition="in" filter="fade">
                                      <p:cBhvr>
                                        <p:cTn id="67" dur="800" decel="100000"/>
                                        <p:tgtEl>
                                          <p:spTgt spid="9"/>
                                        </p:tgtEl>
                                      </p:cBhvr>
                                    </p:animEffect>
                                    <p:anim calcmode="lin" valueType="num">
                                      <p:cBhvr>
                                        <p:cTn id="68" dur="800" decel="100000" fill="hold"/>
                                        <p:tgtEl>
                                          <p:spTgt spid="9"/>
                                        </p:tgtEl>
                                        <p:attrNameLst>
                                          <p:attrName>style.rotation</p:attrName>
                                        </p:attrNameLst>
                                      </p:cBhvr>
                                      <p:tavLst>
                                        <p:tav tm="0">
                                          <p:val>
                                            <p:fltVal val="-90"/>
                                          </p:val>
                                        </p:tav>
                                        <p:tav tm="100000">
                                          <p:val>
                                            <p:fltVal val="0"/>
                                          </p:val>
                                        </p:tav>
                                      </p:tavLst>
                                    </p:anim>
                                    <p:anim calcmode="lin" valueType="num">
                                      <p:cBhvr>
                                        <p:cTn id="69" dur="800" decel="100000" fill="hold"/>
                                        <p:tgtEl>
                                          <p:spTgt spid="9"/>
                                        </p:tgtEl>
                                        <p:attrNameLst>
                                          <p:attrName>ppt_x</p:attrName>
                                        </p:attrNameLst>
                                      </p:cBhvr>
                                      <p:tavLst>
                                        <p:tav tm="0">
                                          <p:val>
                                            <p:strVal val="#ppt_x+0.4"/>
                                          </p:val>
                                        </p:tav>
                                        <p:tav tm="100000">
                                          <p:val>
                                            <p:strVal val="#ppt_x-0.05"/>
                                          </p:val>
                                        </p:tav>
                                      </p:tavLst>
                                    </p:anim>
                                    <p:anim calcmode="lin" valueType="num">
                                      <p:cBhvr>
                                        <p:cTn id="70" dur="800" decel="100000" fill="hold"/>
                                        <p:tgtEl>
                                          <p:spTgt spid="9"/>
                                        </p:tgtEl>
                                        <p:attrNameLst>
                                          <p:attrName>ppt_y</p:attrName>
                                        </p:attrNameLst>
                                      </p:cBhvr>
                                      <p:tavLst>
                                        <p:tav tm="0">
                                          <p:val>
                                            <p:strVal val="#ppt_y-0.4"/>
                                          </p:val>
                                        </p:tav>
                                        <p:tav tm="100000">
                                          <p:val>
                                            <p:strVal val="#ppt_y+0.1"/>
                                          </p:val>
                                        </p:tav>
                                      </p:tavLst>
                                    </p:anim>
                                    <p:anim calcmode="lin" valueType="num">
                                      <p:cBhvr>
                                        <p:cTn id="71"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72"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childTnLst>
                          </p:cTn>
                        </p:par>
                      </p:childTnLst>
                    </p:cTn>
                  </p:par>
                  <p:par>
                    <p:cTn id="73" fill="hold" nodeType="clickPar">
                      <p:stCondLst>
                        <p:cond delay="indefinite"/>
                      </p:stCondLst>
                      <p:childTnLst>
                        <p:par>
                          <p:cTn id="74" fill="hold" nodeType="withGroup">
                            <p:stCondLst>
                              <p:cond delay="0"/>
                            </p:stCondLst>
                            <p:childTnLst>
                              <p:par>
                                <p:cTn id="75" presetID="30" presetClass="entr" presetSubtype="0" fill="hold" grpId="0" nodeType="clickEffect">
                                  <p:stCondLst>
                                    <p:cond delay="0"/>
                                  </p:stCondLst>
                                  <p:childTnLst>
                                    <p:set>
                                      <p:cBhvr>
                                        <p:cTn id="76" dur="1" fill="hold">
                                          <p:stCondLst>
                                            <p:cond delay="0"/>
                                          </p:stCondLst>
                                        </p:cTn>
                                        <p:tgtEl>
                                          <p:spTgt spid="11"/>
                                        </p:tgtEl>
                                        <p:attrNameLst>
                                          <p:attrName>style.visibility</p:attrName>
                                        </p:attrNameLst>
                                      </p:cBhvr>
                                      <p:to>
                                        <p:strVal val="visible"/>
                                      </p:to>
                                    </p:set>
                                    <p:animEffect transition="in" filter="fade">
                                      <p:cBhvr>
                                        <p:cTn id="77" dur="800" decel="100000"/>
                                        <p:tgtEl>
                                          <p:spTgt spid="11"/>
                                        </p:tgtEl>
                                      </p:cBhvr>
                                    </p:animEffect>
                                    <p:anim calcmode="lin" valueType="num">
                                      <p:cBhvr>
                                        <p:cTn id="78" dur="800" decel="100000" fill="hold"/>
                                        <p:tgtEl>
                                          <p:spTgt spid="11"/>
                                        </p:tgtEl>
                                        <p:attrNameLst>
                                          <p:attrName>style.rotation</p:attrName>
                                        </p:attrNameLst>
                                      </p:cBhvr>
                                      <p:tavLst>
                                        <p:tav tm="0">
                                          <p:val>
                                            <p:fltVal val="-90"/>
                                          </p:val>
                                        </p:tav>
                                        <p:tav tm="100000">
                                          <p:val>
                                            <p:fltVal val="0"/>
                                          </p:val>
                                        </p:tav>
                                      </p:tavLst>
                                    </p:anim>
                                    <p:anim calcmode="lin" valueType="num">
                                      <p:cBhvr>
                                        <p:cTn id="79" dur="800" decel="100000" fill="hold"/>
                                        <p:tgtEl>
                                          <p:spTgt spid="11"/>
                                        </p:tgtEl>
                                        <p:attrNameLst>
                                          <p:attrName>ppt_x</p:attrName>
                                        </p:attrNameLst>
                                      </p:cBhvr>
                                      <p:tavLst>
                                        <p:tav tm="0">
                                          <p:val>
                                            <p:strVal val="#ppt_x+0.4"/>
                                          </p:val>
                                        </p:tav>
                                        <p:tav tm="100000">
                                          <p:val>
                                            <p:strVal val="#ppt_x-0.05"/>
                                          </p:val>
                                        </p:tav>
                                      </p:tavLst>
                                    </p:anim>
                                    <p:anim calcmode="lin" valueType="num">
                                      <p:cBhvr>
                                        <p:cTn id="80" dur="800" decel="100000" fill="hold"/>
                                        <p:tgtEl>
                                          <p:spTgt spid="11"/>
                                        </p:tgtEl>
                                        <p:attrNameLst>
                                          <p:attrName>ppt_y</p:attrName>
                                        </p:attrNameLst>
                                      </p:cBhvr>
                                      <p:tavLst>
                                        <p:tav tm="0">
                                          <p:val>
                                            <p:strVal val="#ppt_y-0.4"/>
                                          </p:val>
                                        </p:tav>
                                        <p:tav tm="100000">
                                          <p:val>
                                            <p:strVal val="#ppt_y+0.1"/>
                                          </p:val>
                                        </p:tav>
                                      </p:tavLst>
                                    </p:anim>
                                    <p:anim calcmode="lin" valueType="num">
                                      <p:cBhvr>
                                        <p:cTn id="81"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82"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childTnLst>
                          </p:cTn>
                        </p:par>
                      </p:childTnLst>
                    </p:cTn>
                  </p:par>
                  <p:par>
                    <p:cTn id="83" fill="hold" nodeType="clickPar">
                      <p:stCondLst>
                        <p:cond delay="indefinite"/>
                      </p:stCondLst>
                      <p:childTnLst>
                        <p:par>
                          <p:cTn id="84" fill="hold" nodeType="withGroup">
                            <p:stCondLst>
                              <p:cond delay="0"/>
                            </p:stCondLst>
                            <p:childTnLst>
                              <p:par>
                                <p:cTn id="85" presetID="30" presetClass="entr" presetSubtype="0" fill="hold" grpId="0" nodeType="clickEffect">
                                  <p:stCondLst>
                                    <p:cond delay="0"/>
                                  </p:stCondLst>
                                  <p:childTnLst>
                                    <p:set>
                                      <p:cBhvr>
                                        <p:cTn id="86" dur="1" fill="hold">
                                          <p:stCondLst>
                                            <p:cond delay="0"/>
                                          </p:stCondLst>
                                        </p:cTn>
                                        <p:tgtEl>
                                          <p:spTgt spid="12"/>
                                        </p:tgtEl>
                                        <p:attrNameLst>
                                          <p:attrName>style.visibility</p:attrName>
                                        </p:attrNameLst>
                                      </p:cBhvr>
                                      <p:to>
                                        <p:strVal val="visible"/>
                                      </p:to>
                                    </p:set>
                                    <p:animEffect transition="in" filter="fade">
                                      <p:cBhvr>
                                        <p:cTn id="87" dur="800" decel="100000"/>
                                        <p:tgtEl>
                                          <p:spTgt spid="12"/>
                                        </p:tgtEl>
                                      </p:cBhvr>
                                    </p:animEffect>
                                    <p:anim calcmode="lin" valueType="num">
                                      <p:cBhvr>
                                        <p:cTn id="88" dur="800" decel="100000" fill="hold"/>
                                        <p:tgtEl>
                                          <p:spTgt spid="12"/>
                                        </p:tgtEl>
                                        <p:attrNameLst>
                                          <p:attrName>style.rotation</p:attrName>
                                        </p:attrNameLst>
                                      </p:cBhvr>
                                      <p:tavLst>
                                        <p:tav tm="0">
                                          <p:val>
                                            <p:fltVal val="-90"/>
                                          </p:val>
                                        </p:tav>
                                        <p:tav tm="100000">
                                          <p:val>
                                            <p:fltVal val="0"/>
                                          </p:val>
                                        </p:tav>
                                      </p:tavLst>
                                    </p:anim>
                                    <p:anim calcmode="lin" valueType="num">
                                      <p:cBhvr>
                                        <p:cTn id="89" dur="800" decel="100000" fill="hold"/>
                                        <p:tgtEl>
                                          <p:spTgt spid="12"/>
                                        </p:tgtEl>
                                        <p:attrNameLst>
                                          <p:attrName>ppt_x</p:attrName>
                                        </p:attrNameLst>
                                      </p:cBhvr>
                                      <p:tavLst>
                                        <p:tav tm="0">
                                          <p:val>
                                            <p:strVal val="#ppt_x+0.4"/>
                                          </p:val>
                                        </p:tav>
                                        <p:tav tm="100000">
                                          <p:val>
                                            <p:strVal val="#ppt_x-0.05"/>
                                          </p:val>
                                        </p:tav>
                                      </p:tavLst>
                                    </p:anim>
                                    <p:anim calcmode="lin" valueType="num">
                                      <p:cBhvr>
                                        <p:cTn id="90" dur="800" decel="100000" fill="hold"/>
                                        <p:tgtEl>
                                          <p:spTgt spid="12"/>
                                        </p:tgtEl>
                                        <p:attrNameLst>
                                          <p:attrName>ppt_y</p:attrName>
                                        </p:attrNameLst>
                                      </p:cBhvr>
                                      <p:tavLst>
                                        <p:tav tm="0">
                                          <p:val>
                                            <p:strVal val="#ppt_y-0.4"/>
                                          </p:val>
                                        </p:tav>
                                        <p:tav tm="100000">
                                          <p:val>
                                            <p:strVal val="#ppt_y+0.1"/>
                                          </p:val>
                                        </p:tav>
                                      </p:tavLst>
                                    </p:anim>
                                    <p:anim calcmode="lin" valueType="num">
                                      <p:cBhvr>
                                        <p:cTn id="91" dur="200" accel="100000" fill="hold">
                                          <p:stCondLst>
                                            <p:cond delay="800"/>
                                          </p:stCondLst>
                                        </p:cTn>
                                        <p:tgtEl>
                                          <p:spTgt spid="12"/>
                                        </p:tgtEl>
                                        <p:attrNameLst>
                                          <p:attrName>ppt_x</p:attrName>
                                        </p:attrNameLst>
                                      </p:cBhvr>
                                      <p:tavLst>
                                        <p:tav tm="0">
                                          <p:val>
                                            <p:strVal val="#ppt_x-0.05"/>
                                          </p:val>
                                        </p:tav>
                                        <p:tav tm="100000">
                                          <p:val>
                                            <p:strVal val="#ppt_x"/>
                                          </p:val>
                                        </p:tav>
                                      </p:tavLst>
                                    </p:anim>
                                    <p:anim calcmode="lin" valueType="num">
                                      <p:cBhvr>
                                        <p:cTn id="92" dur="200" accel="100000" fill="hold">
                                          <p:stCondLst>
                                            <p:cond delay="800"/>
                                          </p:stCondLst>
                                        </p:cTn>
                                        <p:tgtEl>
                                          <p:spTgt spid="1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p:bldP spid="12292" grpId="0"/>
      <p:bldP spid="5" grpId="0"/>
      <p:bldP spid="6" grpId="0"/>
      <p:bldP spid="7" grpId="0"/>
      <p:bldP spid="8" grpId="0"/>
      <p:bldP spid="9" grpId="0"/>
      <p:bldP spid="11" grpId="0"/>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ChangeArrowheads="1"/>
          </p:cNvSpPr>
          <p:nvPr/>
        </p:nvSpPr>
        <p:spPr bwMode="auto">
          <a:xfrm>
            <a:off x="152400" y="304800"/>
            <a:ext cx="80819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just" eaLnBrk="0" hangingPunct="0"/>
            <a:r>
              <a:rPr lang="en-US" sz="4000" b="1" i="1">
                <a:solidFill>
                  <a:srgbClr val="990000"/>
                </a:solidFill>
                <a:latin typeface="Poor Richard" charset="0"/>
                <a:ea typeface="Times New Roman" charset="0"/>
                <a:cs typeface="Arial" charset="0"/>
              </a:rPr>
              <a:t>IV. Making your calling and election sure.</a:t>
            </a:r>
            <a:endParaRPr lang="en-US" sz="4000">
              <a:solidFill>
                <a:srgbClr val="990000"/>
              </a:solidFill>
              <a:latin typeface="Poor Richard" charset="0"/>
              <a:ea typeface="Times New Roman" charset="0"/>
              <a:cs typeface="Arial" charset="0"/>
            </a:endParaRPr>
          </a:p>
        </p:txBody>
      </p:sp>
      <p:sp>
        <p:nvSpPr>
          <p:cNvPr id="13316" name="Rectangle 4"/>
          <p:cNvSpPr>
            <a:spLocks noChangeArrowheads="1"/>
          </p:cNvSpPr>
          <p:nvPr/>
        </p:nvSpPr>
        <p:spPr bwMode="auto">
          <a:xfrm>
            <a:off x="685800" y="1219200"/>
            <a:ext cx="7573963"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eaLnBrk="0" hangingPunct="0"/>
            <a:r>
              <a:rPr lang="en-US" sz="3200" b="1">
                <a:solidFill>
                  <a:srgbClr val="361B00"/>
                </a:solidFill>
                <a:latin typeface="Poor Richard" charset="0"/>
                <a:ea typeface="Times New Roman" charset="0"/>
                <a:cs typeface="Arial" charset="0"/>
              </a:rPr>
              <a:t>In these verses, we are given seven spiritual building blocks to add to the foundation of our faith. They are:  </a:t>
            </a:r>
          </a:p>
        </p:txBody>
      </p:sp>
      <p:sp>
        <p:nvSpPr>
          <p:cNvPr id="13317" name="Rectangle 5"/>
          <p:cNvSpPr>
            <a:spLocks noChangeArrowheads="1"/>
          </p:cNvSpPr>
          <p:nvPr/>
        </p:nvSpPr>
        <p:spPr bwMode="auto">
          <a:xfrm>
            <a:off x="1447800" y="2286000"/>
            <a:ext cx="5181600" cy="443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nchor="ctr">
            <a:spAutoFit/>
          </a:bodyPr>
          <a:lstStyle/>
          <a:p>
            <a:pPr eaLnBrk="0" hangingPunct="0"/>
            <a:endParaRPr lang="en-US" sz="3200" b="1">
              <a:latin typeface="Poor Richard" charset="0"/>
            </a:endParaRPr>
          </a:p>
          <a:p>
            <a:pPr eaLnBrk="0" hangingPunct="0">
              <a:buFontTx/>
              <a:buAutoNum type="arabicPeriod"/>
            </a:pPr>
            <a:r>
              <a:rPr lang="en-US" sz="3200" b="1">
                <a:solidFill>
                  <a:srgbClr val="990000"/>
                </a:solidFill>
                <a:latin typeface="Poor Richard" charset="0"/>
                <a:ea typeface="Times New Roman" charset="0"/>
                <a:cs typeface="Arial" charset="0"/>
              </a:rPr>
              <a:t>virtue</a:t>
            </a:r>
            <a:endParaRPr lang="en-US" sz="3200" b="1">
              <a:solidFill>
                <a:srgbClr val="990000"/>
              </a:solidFill>
              <a:latin typeface="Poor Richard" charset="0"/>
              <a:cs typeface="Times New Roman" charset="0"/>
            </a:endParaRPr>
          </a:p>
          <a:p>
            <a:pPr eaLnBrk="0" hangingPunct="0">
              <a:buFontTx/>
              <a:buAutoNum type="arabicPeriod"/>
            </a:pPr>
            <a:r>
              <a:rPr lang="en-US" sz="3200" b="1">
                <a:solidFill>
                  <a:srgbClr val="361B00"/>
                </a:solidFill>
                <a:latin typeface="Poor Richard" charset="0"/>
                <a:cs typeface="Times New Roman" charset="0"/>
              </a:rPr>
              <a:t>knowledge</a:t>
            </a:r>
          </a:p>
          <a:p>
            <a:pPr eaLnBrk="0" hangingPunct="0">
              <a:buFontTx/>
              <a:buAutoNum type="arabicPeriod"/>
            </a:pPr>
            <a:r>
              <a:rPr lang="en-US" sz="3200" b="1">
                <a:solidFill>
                  <a:srgbClr val="990000"/>
                </a:solidFill>
                <a:latin typeface="Poor Richard" charset="0"/>
                <a:cs typeface="Times New Roman" charset="0"/>
              </a:rPr>
              <a:t>temperance</a:t>
            </a:r>
          </a:p>
          <a:p>
            <a:pPr eaLnBrk="0" hangingPunct="0">
              <a:buFontTx/>
              <a:buAutoNum type="arabicPeriod"/>
            </a:pPr>
            <a:r>
              <a:rPr lang="en-US" sz="3200" b="1">
                <a:solidFill>
                  <a:srgbClr val="361B00"/>
                </a:solidFill>
                <a:latin typeface="Poor Richard" charset="0"/>
                <a:cs typeface="Times New Roman" charset="0"/>
              </a:rPr>
              <a:t>patience</a:t>
            </a:r>
          </a:p>
          <a:p>
            <a:pPr eaLnBrk="0" hangingPunct="0">
              <a:buFontTx/>
              <a:buAutoNum type="arabicPeriod"/>
            </a:pPr>
            <a:r>
              <a:rPr lang="en-US" sz="3200" b="1">
                <a:solidFill>
                  <a:srgbClr val="990000"/>
                </a:solidFill>
                <a:latin typeface="Poor Richard" charset="0"/>
                <a:cs typeface="Times New Roman" charset="0"/>
              </a:rPr>
              <a:t>godliness   </a:t>
            </a:r>
          </a:p>
          <a:p>
            <a:pPr eaLnBrk="0" hangingPunct="0">
              <a:buFontTx/>
              <a:buAutoNum type="arabicPeriod"/>
            </a:pPr>
            <a:r>
              <a:rPr lang="en-US" sz="3200" b="1">
                <a:solidFill>
                  <a:srgbClr val="361B00"/>
                </a:solidFill>
                <a:latin typeface="Poor Richard" charset="0"/>
                <a:cs typeface="Times New Roman" charset="0"/>
              </a:rPr>
              <a:t>brotherly kindness</a:t>
            </a:r>
          </a:p>
          <a:p>
            <a:pPr eaLnBrk="0" hangingPunct="0">
              <a:buFontTx/>
              <a:buAutoNum type="arabicPeriod"/>
            </a:pPr>
            <a:r>
              <a:rPr lang="en-US" sz="3200" b="1">
                <a:solidFill>
                  <a:srgbClr val="990000"/>
                </a:solidFill>
                <a:latin typeface="Poor Richard" charset="0"/>
                <a:cs typeface="Times New Roman" charset="0"/>
              </a:rPr>
              <a:t>charity</a:t>
            </a:r>
            <a:endParaRPr lang="en-US" sz="3200" b="1">
              <a:solidFill>
                <a:srgbClr val="990000"/>
              </a:solidFill>
              <a:latin typeface="Poor Richard" charset="0"/>
            </a:endParaRPr>
          </a:p>
          <a:p>
            <a:pPr eaLnBrk="0" hangingPunct="0"/>
            <a:endParaRPr lang="en-US" sz="3200" b="1">
              <a:latin typeface="Poor Richard" charset="0"/>
            </a:endParaRPr>
          </a:p>
        </p:txBody>
      </p:sp>
      <p:sp>
        <p:nvSpPr>
          <p:cNvPr id="6" name="TextBox 5"/>
          <p:cNvSpPr txBox="1"/>
          <p:nvPr/>
        </p:nvSpPr>
        <p:spPr>
          <a:xfrm>
            <a:off x="6019800" y="0"/>
            <a:ext cx="3124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9: What is the Missionary Call?</a:t>
            </a:r>
            <a:endParaRPr lang="en-US" sz="1600" dirty="0">
              <a:solidFill>
                <a:srgbClr val="009900"/>
              </a:solidFill>
              <a:latin typeface="Bernard MT Condensed" pitchFamily="18" charset="0"/>
              <a:ea typeface="+mn-ea"/>
            </a:endParaRPr>
          </a:p>
        </p:txBody>
      </p:sp>
    </p:spTree>
  </p:cSld>
  <p:clrMapOvr>
    <a:masterClrMapping/>
  </p:clrMapOvr>
  <p:transition xmlns:p14="http://schemas.microsoft.com/office/powerpoint/2010/main">
    <p:pull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13315"/>
                                        </p:tgtEl>
                                        <p:attrNameLst>
                                          <p:attrName>style.visibility</p:attrName>
                                        </p:attrNameLst>
                                      </p:cBhvr>
                                      <p:to>
                                        <p:strVal val="visible"/>
                                      </p:to>
                                    </p:set>
                                    <p:anim calcmode="lin" valueType="num">
                                      <p:cBhvr>
                                        <p:cTn id="7" dur="500" fill="hold"/>
                                        <p:tgtEl>
                                          <p:spTgt spid="13315"/>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13315"/>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13315"/>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13315"/>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13316"/>
                                        </p:tgtEl>
                                        <p:attrNameLst>
                                          <p:attrName>style.visibility</p:attrName>
                                        </p:attrNameLst>
                                      </p:cBhvr>
                                      <p:to>
                                        <p:strVal val="visible"/>
                                      </p:to>
                                    </p:set>
                                    <p:anim calcmode="lin" valueType="num">
                                      <p:cBhvr>
                                        <p:cTn id="15" dur="500" fill="hold"/>
                                        <p:tgtEl>
                                          <p:spTgt spid="13316"/>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13316"/>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13316"/>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13316"/>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9" presetClass="entr" presetSubtype="0" accel="100000" fill="hold" nodeType="clickEffect">
                                  <p:stCondLst>
                                    <p:cond delay="0"/>
                                  </p:stCondLst>
                                  <p:childTnLst>
                                    <p:set>
                                      <p:cBhvr>
                                        <p:cTn id="22" dur="1" fill="hold">
                                          <p:stCondLst>
                                            <p:cond delay="0"/>
                                          </p:stCondLst>
                                        </p:cTn>
                                        <p:tgtEl>
                                          <p:spTgt spid="13317">
                                            <p:txEl>
                                              <p:pRg st="1" end="1"/>
                                            </p:txEl>
                                          </p:spTgt>
                                        </p:tgtEl>
                                        <p:attrNameLst>
                                          <p:attrName>style.visibility</p:attrName>
                                        </p:attrNameLst>
                                      </p:cBhvr>
                                      <p:to>
                                        <p:strVal val="visible"/>
                                      </p:to>
                                    </p:set>
                                    <p:anim calcmode="lin" valueType="num">
                                      <p:cBhvr>
                                        <p:cTn id="23" dur="500" fill="hold"/>
                                        <p:tgtEl>
                                          <p:spTgt spid="13317">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13317">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13317">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1331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9" presetClass="entr" presetSubtype="0" accel="100000" fill="hold" nodeType="clickEffect">
                                  <p:stCondLst>
                                    <p:cond delay="0"/>
                                  </p:stCondLst>
                                  <p:childTnLst>
                                    <p:set>
                                      <p:cBhvr>
                                        <p:cTn id="30" dur="1" fill="hold">
                                          <p:stCondLst>
                                            <p:cond delay="0"/>
                                          </p:stCondLst>
                                        </p:cTn>
                                        <p:tgtEl>
                                          <p:spTgt spid="13317">
                                            <p:txEl>
                                              <p:pRg st="2" end="2"/>
                                            </p:txEl>
                                          </p:spTgt>
                                        </p:tgtEl>
                                        <p:attrNameLst>
                                          <p:attrName>style.visibility</p:attrName>
                                        </p:attrNameLst>
                                      </p:cBhvr>
                                      <p:to>
                                        <p:strVal val="visible"/>
                                      </p:to>
                                    </p:set>
                                    <p:anim calcmode="lin" valueType="num">
                                      <p:cBhvr>
                                        <p:cTn id="31" dur="500" fill="hold"/>
                                        <p:tgtEl>
                                          <p:spTgt spid="13317">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13317">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13317">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1331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9" presetClass="entr" presetSubtype="0" accel="100000" fill="hold" nodeType="clickEffect">
                                  <p:stCondLst>
                                    <p:cond delay="0"/>
                                  </p:stCondLst>
                                  <p:childTnLst>
                                    <p:set>
                                      <p:cBhvr>
                                        <p:cTn id="38" dur="1" fill="hold">
                                          <p:stCondLst>
                                            <p:cond delay="0"/>
                                          </p:stCondLst>
                                        </p:cTn>
                                        <p:tgtEl>
                                          <p:spTgt spid="13317">
                                            <p:txEl>
                                              <p:pRg st="3" end="3"/>
                                            </p:txEl>
                                          </p:spTgt>
                                        </p:tgtEl>
                                        <p:attrNameLst>
                                          <p:attrName>style.visibility</p:attrName>
                                        </p:attrNameLst>
                                      </p:cBhvr>
                                      <p:to>
                                        <p:strVal val="visible"/>
                                      </p:to>
                                    </p:set>
                                    <p:anim calcmode="lin" valueType="num">
                                      <p:cBhvr>
                                        <p:cTn id="39" dur="500" fill="hold"/>
                                        <p:tgtEl>
                                          <p:spTgt spid="13317">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0" dur="500" fill="hold"/>
                                        <p:tgtEl>
                                          <p:spTgt spid="13317">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1" dur="500" fill="hold"/>
                                        <p:tgtEl>
                                          <p:spTgt spid="13317">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42" dur="500" fill="hold"/>
                                        <p:tgtEl>
                                          <p:spTgt spid="1331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39" presetClass="entr" presetSubtype="0" accel="100000" fill="hold" nodeType="clickEffect">
                                  <p:stCondLst>
                                    <p:cond delay="0"/>
                                  </p:stCondLst>
                                  <p:childTnLst>
                                    <p:set>
                                      <p:cBhvr>
                                        <p:cTn id="46" dur="1" fill="hold">
                                          <p:stCondLst>
                                            <p:cond delay="0"/>
                                          </p:stCondLst>
                                        </p:cTn>
                                        <p:tgtEl>
                                          <p:spTgt spid="13317">
                                            <p:txEl>
                                              <p:pRg st="4" end="4"/>
                                            </p:txEl>
                                          </p:spTgt>
                                        </p:tgtEl>
                                        <p:attrNameLst>
                                          <p:attrName>style.visibility</p:attrName>
                                        </p:attrNameLst>
                                      </p:cBhvr>
                                      <p:to>
                                        <p:strVal val="visible"/>
                                      </p:to>
                                    </p:set>
                                    <p:anim calcmode="lin" valueType="num">
                                      <p:cBhvr>
                                        <p:cTn id="47" dur="500" fill="hold"/>
                                        <p:tgtEl>
                                          <p:spTgt spid="13317">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8" dur="500" fill="hold"/>
                                        <p:tgtEl>
                                          <p:spTgt spid="13317">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9" dur="500" fill="hold"/>
                                        <p:tgtEl>
                                          <p:spTgt spid="13317">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50" dur="500" fill="hold"/>
                                        <p:tgtEl>
                                          <p:spTgt spid="1331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39" presetClass="entr" presetSubtype="0" accel="100000" fill="hold" nodeType="clickEffect">
                                  <p:stCondLst>
                                    <p:cond delay="0"/>
                                  </p:stCondLst>
                                  <p:childTnLst>
                                    <p:set>
                                      <p:cBhvr>
                                        <p:cTn id="54" dur="1" fill="hold">
                                          <p:stCondLst>
                                            <p:cond delay="0"/>
                                          </p:stCondLst>
                                        </p:cTn>
                                        <p:tgtEl>
                                          <p:spTgt spid="13317">
                                            <p:txEl>
                                              <p:pRg st="5" end="5"/>
                                            </p:txEl>
                                          </p:spTgt>
                                        </p:tgtEl>
                                        <p:attrNameLst>
                                          <p:attrName>style.visibility</p:attrName>
                                        </p:attrNameLst>
                                      </p:cBhvr>
                                      <p:to>
                                        <p:strVal val="visible"/>
                                      </p:to>
                                    </p:set>
                                    <p:anim calcmode="lin" valueType="num">
                                      <p:cBhvr>
                                        <p:cTn id="55" dur="500" fill="hold"/>
                                        <p:tgtEl>
                                          <p:spTgt spid="13317">
                                            <p:txEl>
                                              <p:pRg st="5" end="5"/>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6" dur="500" fill="hold"/>
                                        <p:tgtEl>
                                          <p:spTgt spid="13317">
                                            <p:txEl>
                                              <p:pRg st="5" end="5"/>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7" dur="500" fill="hold"/>
                                        <p:tgtEl>
                                          <p:spTgt spid="13317">
                                            <p:txEl>
                                              <p:pRg st="5" end="5"/>
                                            </p:txEl>
                                          </p:spTgt>
                                        </p:tgtEl>
                                        <p:attrNameLst>
                                          <p:attrName>ppt_x</p:attrName>
                                        </p:attrNameLst>
                                      </p:cBhvr>
                                      <p:tavLst>
                                        <p:tav tm="0">
                                          <p:val>
                                            <p:strVal val="#ppt_x-.3"/>
                                          </p:val>
                                        </p:tav>
                                        <p:tav tm="50000">
                                          <p:val>
                                            <p:strVal val="#ppt_x"/>
                                          </p:val>
                                        </p:tav>
                                        <p:tav tm="100000">
                                          <p:val>
                                            <p:strVal val="#ppt_x"/>
                                          </p:val>
                                        </p:tav>
                                      </p:tavLst>
                                    </p:anim>
                                    <p:anim calcmode="lin" valueType="num">
                                      <p:cBhvr>
                                        <p:cTn id="58" dur="500" fill="hold"/>
                                        <p:tgtEl>
                                          <p:spTgt spid="1331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59" fill="hold" nodeType="clickPar">
                      <p:stCondLst>
                        <p:cond delay="indefinite"/>
                      </p:stCondLst>
                      <p:childTnLst>
                        <p:par>
                          <p:cTn id="60" fill="hold" nodeType="withGroup">
                            <p:stCondLst>
                              <p:cond delay="0"/>
                            </p:stCondLst>
                            <p:childTnLst>
                              <p:par>
                                <p:cTn id="61" presetID="39" presetClass="entr" presetSubtype="0" accel="100000" fill="hold" nodeType="clickEffect">
                                  <p:stCondLst>
                                    <p:cond delay="0"/>
                                  </p:stCondLst>
                                  <p:childTnLst>
                                    <p:set>
                                      <p:cBhvr>
                                        <p:cTn id="62" dur="1" fill="hold">
                                          <p:stCondLst>
                                            <p:cond delay="0"/>
                                          </p:stCondLst>
                                        </p:cTn>
                                        <p:tgtEl>
                                          <p:spTgt spid="13317">
                                            <p:txEl>
                                              <p:pRg st="6" end="6"/>
                                            </p:txEl>
                                          </p:spTgt>
                                        </p:tgtEl>
                                        <p:attrNameLst>
                                          <p:attrName>style.visibility</p:attrName>
                                        </p:attrNameLst>
                                      </p:cBhvr>
                                      <p:to>
                                        <p:strVal val="visible"/>
                                      </p:to>
                                    </p:set>
                                    <p:anim calcmode="lin" valueType="num">
                                      <p:cBhvr>
                                        <p:cTn id="63" dur="500" fill="hold"/>
                                        <p:tgtEl>
                                          <p:spTgt spid="13317">
                                            <p:txEl>
                                              <p:pRg st="6" end="6"/>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64" dur="500" fill="hold"/>
                                        <p:tgtEl>
                                          <p:spTgt spid="13317">
                                            <p:txEl>
                                              <p:pRg st="6" end="6"/>
                                            </p:txEl>
                                          </p:spTgt>
                                        </p:tgtEl>
                                        <p:attrNameLst>
                                          <p:attrName>ppt_w</p:attrName>
                                        </p:attrNameLst>
                                      </p:cBhvr>
                                      <p:tavLst>
                                        <p:tav tm="0">
                                          <p:val>
                                            <p:strVal val="#ppt_w+.3"/>
                                          </p:val>
                                        </p:tav>
                                        <p:tav tm="50000">
                                          <p:val>
                                            <p:strVal val="#ppt_w+.3"/>
                                          </p:val>
                                        </p:tav>
                                        <p:tav tm="100000">
                                          <p:val>
                                            <p:strVal val="#ppt_w"/>
                                          </p:val>
                                        </p:tav>
                                      </p:tavLst>
                                    </p:anim>
                                    <p:anim calcmode="lin" valueType="num">
                                      <p:cBhvr>
                                        <p:cTn id="65" dur="500" fill="hold"/>
                                        <p:tgtEl>
                                          <p:spTgt spid="13317">
                                            <p:txEl>
                                              <p:pRg st="6" end="6"/>
                                            </p:txEl>
                                          </p:spTgt>
                                        </p:tgtEl>
                                        <p:attrNameLst>
                                          <p:attrName>ppt_x</p:attrName>
                                        </p:attrNameLst>
                                      </p:cBhvr>
                                      <p:tavLst>
                                        <p:tav tm="0">
                                          <p:val>
                                            <p:strVal val="#ppt_x-.3"/>
                                          </p:val>
                                        </p:tav>
                                        <p:tav tm="50000">
                                          <p:val>
                                            <p:strVal val="#ppt_x"/>
                                          </p:val>
                                        </p:tav>
                                        <p:tav tm="100000">
                                          <p:val>
                                            <p:strVal val="#ppt_x"/>
                                          </p:val>
                                        </p:tav>
                                      </p:tavLst>
                                    </p:anim>
                                    <p:anim calcmode="lin" valueType="num">
                                      <p:cBhvr>
                                        <p:cTn id="66" dur="500" fill="hold"/>
                                        <p:tgtEl>
                                          <p:spTgt spid="13317">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67" fill="hold" nodeType="clickPar">
                      <p:stCondLst>
                        <p:cond delay="indefinite"/>
                      </p:stCondLst>
                      <p:childTnLst>
                        <p:par>
                          <p:cTn id="68" fill="hold" nodeType="withGroup">
                            <p:stCondLst>
                              <p:cond delay="0"/>
                            </p:stCondLst>
                            <p:childTnLst>
                              <p:par>
                                <p:cTn id="69" presetID="39" presetClass="entr" presetSubtype="0" accel="100000" fill="hold" nodeType="clickEffect">
                                  <p:stCondLst>
                                    <p:cond delay="0"/>
                                  </p:stCondLst>
                                  <p:childTnLst>
                                    <p:set>
                                      <p:cBhvr>
                                        <p:cTn id="70" dur="1" fill="hold">
                                          <p:stCondLst>
                                            <p:cond delay="0"/>
                                          </p:stCondLst>
                                        </p:cTn>
                                        <p:tgtEl>
                                          <p:spTgt spid="13317">
                                            <p:txEl>
                                              <p:pRg st="7" end="7"/>
                                            </p:txEl>
                                          </p:spTgt>
                                        </p:tgtEl>
                                        <p:attrNameLst>
                                          <p:attrName>style.visibility</p:attrName>
                                        </p:attrNameLst>
                                      </p:cBhvr>
                                      <p:to>
                                        <p:strVal val="visible"/>
                                      </p:to>
                                    </p:set>
                                    <p:anim calcmode="lin" valueType="num">
                                      <p:cBhvr>
                                        <p:cTn id="71" dur="500" fill="hold"/>
                                        <p:tgtEl>
                                          <p:spTgt spid="13317">
                                            <p:txEl>
                                              <p:pRg st="7" end="7"/>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72" dur="500" fill="hold"/>
                                        <p:tgtEl>
                                          <p:spTgt spid="13317">
                                            <p:txEl>
                                              <p:pRg st="7" end="7"/>
                                            </p:txEl>
                                          </p:spTgt>
                                        </p:tgtEl>
                                        <p:attrNameLst>
                                          <p:attrName>ppt_w</p:attrName>
                                        </p:attrNameLst>
                                      </p:cBhvr>
                                      <p:tavLst>
                                        <p:tav tm="0">
                                          <p:val>
                                            <p:strVal val="#ppt_w+.3"/>
                                          </p:val>
                                        </p:tav>
                                        <p:tav tm="50000">
                                          <p:val>
                                            <p:strVal val="#ppt_w+.3"/>
                                          </p:val>
                                        </p:tav>
                                        <p:tav tm="100000">
                                          <p:val>
                                            <p:strVal val="#ppt_w"/>
                                          </p:val>
                                        </p:tav>
                                      </p:tavLst>
                                    </p:anim>
                                    <p:anim calcmode="lin" valueType="num">
                                      <p:cBhvr>
                                        <p:cTn id="73" dur="500" fill="hold"/>
                                        <p:tgtEl>
                                          <p:spTgt spid="13317">
                                            <p:txEl>
                                              <p:pRg st="7" end="7"/>
                                            </p:txEl>
                                          </p:spTgt>
                                        </p:tgtEl>
                                        <p:attrNameLst>
                                          <p:attrName>ppt_x</p:attrName>
                                        </p:attrNameLst>
                                      </p:cBhvr>
                                      <p:tavLst>
                                        <p:tav tm="0">
                                          <p:val>
                                            <p:strVal val="#ppt_x-.3"/>
                                          </p:val>
                                        </p:tav>
                                        <p:tav tm="50000">
                                          <p:val>
                                            <p:strVal val="#ppt_x"/>
                                          </p:val>
                                        </p:tav>
                                        <p:tav tm="100000">
                                          <p:val>
                                            <p:strVal val="#ppt_x"/>
                                          </p:val>
                                        </p:tav>
                                      </p:tavLst>
                                    </p:anim>
                                    <p:anim calcmode="lin" valueType="num">
                                      <p:cBhvr>
                                        <p:cTn id="74" dur="500" fill="hold"/>
                                        <p:tgtEl>
                                          <p:spTgt spid="13317">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p:bldP spid="133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6019800" y="0"/>
            <a:ext cx="3124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9: What is the Missionary Call?</a:t>
            </a:r>
            <a:endParaRPr lang="en-US" sz="1600" dirty="0">
              <a:solidFill>
                <a:srgbClr val="009900"/>
              </a:solidFill>
              <a:latin typeface="Bernard MT Condensed" pitchFamily="18" charset="0"/>
              <a:ea typeface="+mn-ea"/>
            </a:endParaRPr>
          </a:p>
        </p:txBody>
      </p:sp>
      <p:sp>
        <p:nvSpPr>
          <p:cNvPr id="3" name="Rectangle 2"/>
          <p:cNvSpPr>
            <a:spLocks noChangeArrowheads="1"/>
          </p:cNvSpPr>
          <p:nvPr/>
        </p:nvSpPr>
        <p:spPr bwMode="auto">
          <a:xfrm>
            <a:off x="457200" y="2057400"/>
            <a:ext cx="449580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3200" b="1" i="1">
                <a:solidFill>
                  <a:srgbClr val="800080"/>
                </a:solidFill>
                <a:latin typeface="Poor Richard" charset="0"/>
              </a:rPr>
              <a:t>“</a:t>
            </a:r>
            <a:r>
              <a:rPr lang="en-US" sz="3200" b="1" i="1">
                <a:solidFill>
                  <a:srgbClr val="800080"/>
                </a:solidFill>
                <a:latin typeface="Poor Richard" charset="0"/>
              </a:rPr>
              <a:t>As they ministered to the Lord, and fasted, the Holy Ghost said, Separate me Barnabas and Saul for the work whereunto I have called them.</a:t>
            </a:r>
            <a:r>
              <a:rPr lang="ja-JP" altLang="en-US" sz="3200" b="1" i="1">
                <a:solidFill>
                  <a:srgbClr val="800080"/>
                </a:solidFill>
                <a:latin typeface="Poor Richard" charset="0"/>
              </a:rPr>
              <a:t>”</a:t>
            </a:r>
            <a:r>
              <a:rPr lang="en-US" sz="3200" b="1" i="1">
                <a:solidFill>
                  <a:srgbClr val="800080"/>
                </a:solidFill>
                <a:latin typeface="Poor Richard" charset="0"/>
              </a:rPr>
              <a:t> (Acts 13:2)</a:t>
            </a:r>
            <a:endParaRPr lang="en-US" sz="3200">
              <a:solidFill>
                <a:srgbClr val="800080"/>
              </a:solidFill>
              <a:latin typeface="Poor Richard" charset="0"/>
            </a:endParaRPr>
          </a:p>
        </p:txBody>
      </p:sp>
    </p:spTree>
  </p:cSld>
  <p:clrMapOvr>
    <a:masterClrMapping/>
  </p:clrMapOvr>
  <p:transition xmlns:p14="http://schemas.microsoft.com/office/powerpoint/2010/main">
    <p:pull dir="l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style.rotation</p:attrName>
                                        </p:attrNameLst>
                                      </p:cBhvr>
                                      <p:tavLst>
                                        <p:tav tm="0">
                                          <p:val>
                                            <p:fltVal val="720"/>
                                          </p:val>
                                        </p:tav>
                                        <p:tav tm="100000">
                                          <p:val>
                                            <p:fltVal val="0"/>
                                          </p:val>
                                        </p:tav>
                                      </p:tavLst>
                                    </p:anim>
                                    <p:anim calcmode="lin" valueType="num">
                                      <p:cBhvr>
                                        <p:cTn id="9" dur="500" fill="hold"/>
                                        <p:tgtEl>
                                          <p:spTgt spid="3"/>
                                        </p:tgtEl>
                                        <p:attrNameLst>
                                          <p:attrName>ppt_h</p:attrName>
                                        </p:attrNameLst>
                                      </p:cBhvr>
                                      <p:tavLst>
                                        <p:tav tm="0">
                                          <p:val>
                                            <p:fltVal val="0"/>
                                          </p:val>
                                        </p:tav>
                                        <p:tav tm="100000">
                                          <p:val>
                                            <p:strVal val="#ppt_h"/>
                                          </p:val>
                                        </p:tav>
                                      </p:tavLst>
                                    </p:anim>
                                    <p:anim calcmode="lin" valueType="num">
                                      <p:cBhvr>
                                        <p:cTn id="10" dur="500" fill="hold"/>
                                        <p:tgtEl>
                                          <p:spTgt spid="3"/>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152400" y="533400"/>
            <a:ext cx="41148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000" b="1">
                <a:solidFill>
                  <a:srgbClr val="3333CC"/>
                </a:solidFill>
                <a:latin typeface="Poor Richard" charset="0"/>
              </a:rPr>
              <a:t>The word </a:t>
            </a:r>
            <a:r>
              <a:rPr lang="en-US" sz="3000" b="1" i="1" u="sng">
                <a:solidFill>
                  <a:srgbClr val="3333CC"/>
                </a:solidFill>
                <a:latin typeface="Poor Richard" charset="0"/>
              </a:rPr>
              <a:t>call</a:t>
            </a:r>
            <a:r>
              <a:rPr lang="en-US" sz="3000" b="1">
                <a:solidFill>
                  <a:srgbClr val="3333CC"/>
                </a:solidFill>
                <a:latin typeface="Poor Richard" charset="0"/>
              </a:rPr>
              <a:t> is used in various ways in the New Testament. Most often it refers to the Christian life and not service that would pertain to the ministry.</a:t>
            </a:r>
          </a:p>
        </p:txBody>
      </p:sp>
      <p:sp>
        <p:nvSpPr>
          <p:cNvPr id="5" name="Rectangle 4"/>
          <p:cNvSpPr>
            <a:spLocks noChangeArrowheads="1"/>
          </p:cNvSpPr>
          <p:nvPr/>
        </p:nvSpPr>
        <p:spPr bwMode="auto">
          <a:xfrm>
            <a:off x="4419600" y="2438400"/>
            <a:ext cx="4572000" cy="332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000" b="1">
                <a:solidFill>
                  <a:srgbClr val="009900"/>
                </a:solidFill>
                <a:latin typeface="Poor Richard" charset="0"/>
              </a:rPr>
              <a:t>In Acts 2:39, after giving the requirements for salvation, Peter said that the promise of the Holy Ghost </a:t>
            </a:r>
            <a:r>
              <a:rPr lang="ja-JP" altLang="en-US" sz="3000" b="1" i="1">
                <a:solidFill>
                  <a:srgbClr val="009900"/>
                </a:solidFill>
                <a:latin typeface="Poor Richard" charset="0"/>
              </a:rPr>
              <a:t>“</a:t>
            </a:r>
            <a:r>
              <a:rPr lang="en-US" sz="3000" b="1" i="1">
                <a:solidFill>
                  <a:srgbClr val="009900"/>
                </a:solidFill>
                <a:latin typeface="Poor Richard" charset="0"/>
              </a:rPr>
              <a:t>is unto you, and to your children, and to all that are afar off, </a:t>
            </a:r>
            <a:r>
              <a:rPr lang="en-US" sz="3000" b="1" i="1" u="sng">
                <a:solidFill>
                  <a:srgbClr val="009900"/>
                </a:solidFill>
                <a:latin typeface="Poor Richard" charset="0"/>
              </a:rPr>
              <a:t>even as many as the Lord our God shall call</a:t>
            </a:r>
            <a:r>
              <a:rPr lang="en-US" sz="3000" b="1" i="1">
                <a:solidFill>
                  <a:srgbClr val="009900"/>
                </a:solidFill>
                <a:latin typeface="Poor Richard" charset="0"/>
              </a:rPr>
              <a:t>.</a:t>
            </a:r>
            <a:r>
              <a:rPr lang="ja-JP" altLang="en-US" sz="3000" b="1" i="1">
                <a:solidFill>
                  <a:srgbClr val="009900"/>
                </a:solidFill>
                <a:latin typeface="Poor Richard" charset="0"/>
              </a:rPr>
              <a:t>”</a:t>
            </a:r>
            <a:endParaRPr lang="en-US" sz="3000" b="1">
              <a:solidFill>
                <a:srgbClr val="009900"/>
              </a:solidFill>
              <a:latin typeface="Poor Richard" charset="0"/>
            </a:endParaRPr>
          </a:p>
        </p:txBody>
      </p:sp>
      <p:sp>
        <p:nvSpPr>
          <p:cNvPr id="6" name="TextBox 5"/>
          <p:cNvSpPr txBox="1"/>
          <p:nvPr/>
        </p:nvSpPr>
        <p:spPr>
          <a:xfrm>
            <a:off x="6019800" y="0"/>
            <a:ext cx="3124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9: What is the Missionary Call?</a:t>
            </a:r>
            <a:endParaRPr lang="en-US" sz="1600" dirty="0">
              <a:solidFill>
                <a:srgbClr val="009900"/>
              </a:solidFill>
              <a:latin typeface="Bernard MT Condensed" pitchFamily="18" charset="0"/>
              <a:ea typeface="+mn-ea"/>
            </a:endParaRPr>
          </a:p>
        </p:txBody>
      </p:sp>
    </p:spTree>
  </p:cSld>
  <p:clrMapOvr>
    <a:masterClrMapping/>
  </p:clrMapOvr>
  <p:transition xmlns:p14="http://schemas.microsoft.com/office/powerpoint/2010/main">
    <p:pull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Rectangle 2"/>
          <p:cNvSpPr>
            <a:spLocks noChangeArrowheads="1"/>
          </p:cNvSpPr>
          <p:nvPr/>
        </p:nvSpPr>
        <p:spPr bwMode="auto">
          <a:xfrm>
            <a:off x="4038600" y="990600"/>
            <a:ext cx="45720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990000"/>
                </a:solidFill>
                <a:latin typeface="Poor Richard" charset="0"/>
              </a:rPr>
              <a:t>Obviously Peter was not saying that God calls everyone into the ministry but that everyone is called to repentance, baptism in Jesus name for the remission of sins, and to receive the Holy Ghost. This constitutes the universal call to salvation.</a:t>
            </a:r>
          </a:p>
        </p:txBody>
      </p:sp>
      <p:pic>
        <p:nvPicPr>
          <p:cNvPr id="6147" name="Picture 3" descr="C:\Users\Candra Poitras\Pictures\universe[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28600" y="1828800"/>
            <a:ext cx="3606867" cy="2703362"/>
          </a:xfrm>
          <a:prstGeom prst="rect">
            <a:avLst/>
          </a:prstGeom>
          <a:ln>
            <a:noFill/>
          </a:ln>
          <a:effectLst>
            <a:softEdge rad="112500"/>
          </a:effectLst>
        </p:spPr>
      </p:pic>
      <p:sp>
        <p:nvSpPr>
          <p:cNvPr id="5" name="TextBox 4"/>
          <p:cNvSpPr txBox="1"/>
          <p:nvPr/>
        </p:nvSpPr>
        <p:spPr>
          <a:xfrm>
            <a:off x="6019800" y="0"/>
            <a:ext cx="3124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9: What is the Missionary Call?</a:t>
            </a:r>
            <a:endParaRPr lang="en-US" sz="1600" dirty="0">
              <a:solidFill>
                <a:srgbClr val="009900"/>
              </a:solidFill>
              <a:latin typeface="Bernard MT Condensed" pitchFamily="18" charset="0"/>
              <a:ea typeface="+mn-ea"/>
            </a:endParaRPr>
          </a:p>
        </p:txBody>
      </p:sp>
    </p:spTree>
  </p:cSld>
  <p:clrMapOvr>
    <a:masterClrMapping/>
  </p:clrMapOvr>
  <p:transition xmlns:p14="http://schemas.microsoft.com/office/powerpoint/2010/main">
    <p:pull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gtEl>
                                        <p:attrNameLst>
                                          <p:attrName>ppt_x</p:attrName>
                                          <p:attrName>ppt_y</p:attrName>
                                        </p:attrNameLst>
                                      </p:cBhvr>
                                    </p:animMotion>
                                    <p:animEffect transition="in" filter="fade">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6147"/>
                                        </p:tgtEl>
                                        <p:attrNameLst>
                                          <p:attrName>style.visibility</p:attrName>
                                        </p:attrNameLst>
                                      </p:cBhvr>
                                      <p:to>
                                        <p:strVal val="visible"/>
                                      </p:to>
                                    </p:set>
                                    <p:animScale>
                                      <p:cBhvr>
                                        <p:cTn id="14" dur="1000" decel="50000" fill="hold">
                                          <p:stCondLst>
                                            <p:cond delay="0"/>
                                          </p:stCondLst>
                                        </p:cTn>
                                        <p:tgtEl>
                                          <p:spTgt spid="61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6147"/>
                                        </p:tgtEl>
                                        <p:attrNameLst>
                                          <p:attrName>ppt_x</p:attrName>
                                          <p:attrName>ppt_y</p:attrName>
                                        </p:attrNameLst>
                                      </p:cBhvr>
                                    </p:animMotion>
                                    <p:animEffect transition="in" filter="fade">
                                      <p:cBhvr>
                                        <p:cTn id="16" dur="1000"/>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ChangeArrowheads="1"/>
          </p:cNvSpPr>
          <p:nvPr/>
        </p:nvSpPr>
        <p:spPr bwMode="auto">
          <a:xfrm>
            <a:off x="0" y="152400"/>
            <a:ext cx="8382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4000" b="1" i="1">
                <a:solidFill>
                  <a:srgbClr val="361B00"/>
                </a:solidFill>
                <a:latin typeface="Poor Richard" charset="0"/>
                <a:ea typeface="Times New Roman" charset="0"/>
                <a:cs typeface="Arial" charset="0"/>
              </a:rPr>
              <a:t>I. Characteristics of some who were called.</a:t>
            </a:r>
            <a:endParaRPr lang="en-US" sz="4000">
              <a:solidFill>
                <a:srgbClr val="361B00"/>
              </a:solidFill>
              <a:latin typeface="Poor Richard" charset="0"/>
              <a:ea typeface="Times New Roman" charset="0"/>
              <a:cs typeface="Arial" charset="0"/>
            </a:endParaRPr>
          </a:p>
        </p:txBody>
      </p:sp>
      <p:sp>
        <p:nvSpPr>
          <p:cNvPr id="7172" name="Rectangle 4"/>
          <p:cNvSpPr>
            <a:spLocks noChangeArrowheads="1"/>
          </p:cNvSpPr>
          <p:nvPr/>
        </p:nvSpPr>
        <p:spPr bwMode="auto">
          <a:xfrm>
            <a:off x="457200" y="914400"/>
            <a:ext cx="6248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eaLnBrk="0" hangingPunct="0"/>
            <a:r>
              <a:rPr lang="en-US" sz="3200" b="1">
                <a:solidFill>
                  <a:srgbClr val="3333CC"/>
                </a:solidFill>
                <a:latin typeface="Poor Richard" charset="0"/>
                <a:ea typeface="Times New Roman" charset="0"/>
                <a:cs typeface="Arial" charset="0"/>
              </a:rPr>
              <a:t>1. </a:t>
            </a:r>
            <a:r>
              <a:rPr lang="en-US" sz="3200" b="1" u="sng">
                <a:solidFill>
                  <a:srgbClr val="3333CC"/>
                </a:solidFill>
                <a:latin typeface="Poor Richard" charset="0"/>
                <a:ea typeface="Times New Roman" charset="0"/>
                <a:cs typeface="Arial" charset="0"/>
              </a:rPr>
              <a:t>Abraham</a:t>
            </a:r>
            <a:r>
              <a:rPr lang="en-US" sz="3200" b="1">
                <a:solidFill>
                  <a:srgbClr val="3333CC"/>
                </a:solidFill>
                <a:latin typeface="Poor Richard" charset="0"/>
                <a:ea typeface="Times New Roman" charset="0"/>
                <a:cs typeface="Arial" charset="0"/>
              </a:rPr>
              <a:t>    =&gt; faith</a:t>
            </a:r>
            <a:r>
              <a:rPr lang="en-US" sz="3200" b="1" i="1">
                <a:solidFill>
                  <a:srgbClr val="3333CC"/>
                </a:solidFill>
                <a:latin typeface="Poor Richard" charset="0"/>
                <a:ea typeface="Times New Roman" charset="0"/>
                <a:cs typeface="Arial" charset="0"/>
              </a:rPr>
              <a:t> in God</a:t>
            </a:r>
            <a:endParaRPr lang="en-US" sz="3200">
              <a:solidFill>
                <a:srgbClr val="3333CC"/>
              </a:solidFill>
              <a:latin typeface="Poor Richard" charset="0"/>
              <a:ea typeface="Times New Roman" charset="0"/>
              <a:cs typeface="Arial" charset="0"/>
            </a:endParaRPr>
          </a:p>
        </p:txBody>
      </p:sp>
      <p:sp>
        <p:nvSpPr>
          <p:cNvPr id="5" name="Rectangle 4"/>
          <p:cNvSpPr>
            <a:spLocks noChangeArrowheads="1"/>
          </p:cNvSpPr>
          <p:nvPr/>
        </p:nvSpPr>
        <p:spPr bwMode="auto">
          <a:xfrm>
            <a:off x="838200" y="1447800"/>
            <a:ext cx="66294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800080"/>
                </a:solidFill>
                <a:latin typeface="Poor Richard" charset="0"/>
              </a:rPr>
              <a:t>From his entrance onto the pages of the Bible until his exit, Abraham walked by faith. Many were the times that his faith was tested.</a:t>
            </a:r>
          </a:p>
        </p:txBody>
      </p:sp>
      <p:sp>
        <p:nvSpPr>
          <p:cNvPr id="7173" name="Rectangle 5"/>
          <p:cNvSpPr>
            <a:spLocks noChangeArrowheads="1"/>
          </p:cNvSpPr>
          <p:nvPr/>
        </p:nvSpPr>
        <p:spPr bwMode="auto">
          <a:xfrm>
            <a:off x="2362200" y="3581400"/>
            <a:ext cx="594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3200" b="1">
                <a:solidFill>
                  <a:srgbClr val="800080"/>
                </a:solidFill>
                <a:latin typeface="Poor Richard" charset="0"/>
                <a:ea typeface="Times New Roman" charset="0"/>
                <a:cs typeface="Arial" charset="0"/>
              </a:rPr>
              <a:t>2. </a:t>
            </a:r>
            <a:r>
              <a:rPr lang="en-US" sz="3200" b="1" u="sng">
                <a:solidFill>
                  <a:srgbClr val="800080"/>
                </a:solidFill>
                <a:latin typeface="Poor Richard" charset="0"/>
                <a:ea typeface="Times New Roman" charset="0"/>
                <a:cs typeface="Arial" charset="0"/>
              </a:rPr>
              <a:t>Moses</a:t>
            </a:r>
            <a:r>
              <a:rPr lang="en-US" sz="3200" b="1">
                <a:solidFill>
                  <a:srgbClr val="800080"/>
                </a:solidFill>
                <a:latin typeface="Poor Richard" charset="0"/>
                <a:ea typeface="Times New Roman" charset="0"/>
                <a:cs typeface="Arial" charset="0"/>
              </a:rPr>
              <a:t>    =&gt; obedience</a:t>
            </a:r>
            <a:r>
              <a:rPr lang="en-US" sz="3200" b="1" i="1">
                <a:solidFill>
                  <a:srgbClr val="800080"/>
                </a:solidFill>
                <a:latin typeface="Poor Richard" charset="0"/>
                <a:ea typeface="Times New Roman" charset="0"/>
                <a:cs typeface="Arial" charset="0"/>
              </a:rPr>
              <a:t> to God</a:t>
            </a:r>
            <a:endParaRPr lang="en-US" sz="3200" b="1">
              <a:solidFill>
                <a:srgbClr val="800080"/>
              </a:solidFill>
              <a:latin typeface="Poor Richard" charset="0"/>
              <a:ea typeface="Times New Roman" charset="0"/>
              <a:cs typeface="Arial" charset="0"/>
            </a:endParaRPr>
          </a:p>
        </p:txBody>
      </p:sp>
      <p:sp>
        <p:nvSpPr>
          <p:cNvPr id="7" name="Rectangle 6"/>
          <p:cNvSpPr>
            <a:spLocks noChangeArrowheads="1"/>
          </p:cNvSpPr>
          <p:nvPr/>
        </p:nvSpPr>
        <p:spPr bwMode="auto">
          <a:xfrm>
            <a:off x="2819400" y="4191000"/>
            <a:ext cx="61722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3333CC"/>
                </a:solidFill>
                <a:latin typeface="Poor Richard" charset="0"/>
              </a:rPr>
              <a:t>When you look at the life of Moses, you see that he regularly received commandments from God and was quiet thorough with the carrying out of those orders.</a:t>
            </a:r>
          </a:p>
        </p:txBody>
      </p:sp>
      <p:sp>
        <p:nvSpPr>
          <p:cNvPr id="8" name="TextBox 7"/>
          <p:cNvSpPr txBox="1"/>
          <p:nvPr/>
        </p:nvSpPr>
        <p:spPr>
          <a:xfrm>
            <a:off x="6019800" y="0"/>
            <a:ext cx="3124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9: What is the Missionary Call?</a:t>
            </a:r>
            <a:endParaRPr lang="en-US" sz="1600" dirty="0">
              <a:solidFill>
                <a:srgbClr val="009900"/>
              </a:solidFill>
              <a:latin typeface="Bernard MT Condensed" pitchFamily="18" charset="0"/>
              <a:ea typeface="+mn-ea"/>
            </a:endParaRPr>
          </a:p>
        </p:txBody>
      </p:sp>
    </p:spTree>
  </p:cSld>
  <p:clrMapOvr>
    <a:masterClrMapping/>
  </p:clrMapOvr>
  <p:transition xmlns:p14="http://schemas.microsoft.com/office/powerpoint/2010/main">
    <p:pull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7171"/>
                                        </p:tgtEl>
                                        <p:attrNameLst>
                                          <p:attrName>style.visibility</p:attrName>
                                        </p:attrNameLst>
                                      </p:cBhvr>
                                      <p:to>
                                        <p:strVal val="visible"/>
                                      </p:to>
                                    </p:set>
                                    <p:anim calcmode="lin" valueType="num">
                                      <p:cBhvr>
                                        <p:cTn id="7" dur="500" fill="hold"/>
                                        <p:tgtEl>
                                          <p:spTgt spid="7171"/>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7171"/>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7171"/>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7171"/>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50" presetClass="entr" presetSubtype="0" decel="100000" fill="hold" grpId="0" nodeType="clickEffect">
                                  <p:stCondLst>
                                    <p:cond delay="0"/>
                                  </p:stCondLst>
                                  <p:childTnLst>
                                    <p:set>
                                      <p:cBhvr>
                                        <p:cTn id="14" dur="1" fill="hold">
                                          <p:stCondLst>
                                            <p:cond delay="0"/>
                                          </p:stCondLst>
                                        </p:cTn>
                                        <p:tgtEl>
                                          <p:spTgt spid="7172"/>
                                        </p:tgtEl>
                                        <p:attrNameLst>
                                          <p:attrName>style.visibility</p:attrName>
                                        </p:attrNameLst>
                                      </p:cBhvr>
                                      <p:to>
                                        <p:strVal val="visible"/>
                                      </p:to>
                                    </p:set>
                                    <p:anim calcmode="lin" valueType="num">
                                      <p:cBhvr>
                                        <p:cTn id="15" dur="1000" fill="hold"/>
                                        <p:tgtEl>
                                          <p:spTgt spid="7172"/>
                                        </p:tgtEl>
                                        <p:attrNameLst>
                                          <p:attrName>ppt_w</p:attrName>
                                        </p:attrNameLst>
                                      </p:cBhvr>
                                      <p:tavLst>
                                        <p:tav tm="0">
                                          <p:val>
                                            <p:strVal val="#ppt_w+.3"/>
                                          </p:val>
                                        </p:tav>
                                        <p:tav tm="100000">
                                          <p:val>
                                            <p:strVal val="#ppt_w"/>
                                          </p:val>
                                        </p:tav>
                                      </p:tavLst>
                                    </p:anim>
                                    <p:anim calcmode="lin" valueType="num">
                                      <p:cBhvr>
                                        <p:cTn id="16" dur="1000" fill="hold"/>
                                        <p:tgtEl>
                                          <p:spTgt spid="7172"/>
                                        </p:tgtEl>
                                        <p:attrNameLst>
                                          <p:attrName>ppt_h</p:attrName>
                                        </p:attrNameLst>
                                      </p:cBhvr>
                                      <p:tavLst>
                                        <p:tav tm="0">
                                          <p:val>
                                            <p:strVal val="#ppt_h"/>
                                          </p:val>
                                        </p:tav>
                                        <p:tav tm="100000">
                                          <p:val>
                                            <p:strVal val="#ppt_h"/>
                                          </p:val>
                                        </p:tav>
                                      </p:tavLst>
                                    </p:anim>
                                    <p:animEffect transition="in" filter="fade">
                                      <p:cBhvr>
                                        <p:cTn id="17" dur="1000"/>
                                        <p:tgtEl>
                                          <p:spTgt spid="717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0" presetClass="entr" presetSubtype="0" decel="10000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1000" fill="hold"/>
                                        <p:tgtEl>
                                          <p:spTgt spid="5"/>
                                        </p:tgtEl>
                                        <p:attrNameLst>
                                          <p:attrName>ppt_w</p:attrName>
                                        </p:attrNameLst>
                                      </p:cBhvr>
                                      <p:tavLst>
                                        <p:tav tm="0">
                                          <p:val>
                                            <p:strVal val="#ppt_w+.3"/>
                                          </p:val>
                                        </p:tav>
                                        <p:tav tm="100000">
                                          <p:val>
                                            <p:strVal val="#ppt_w"/>
                                          </p:val>
                                        </p:tav>
                                      </p:tavLst>
                                    </p:anim>
                                    <p:anim calcmode="lin" valueType="num">
                                      <p:cBhvr>
                                        <p:cTn id="23" dur="1000" fill="hold"/>
                                        <p:tgtEl>
                                          <p:spTgt spid="5"/>
                                        </p:tgtEl>
                                        <p:attrNameLst>
                                          <p:attrName>ppt_h</p:attrName>
                                        </p:attrNameLst>
                                      </p:cBhvr>
                                      <p:tavLst>
                                        <p:tav tm="0">
                                          <p:val>
                                            <p:strVal val="#ppt_h"/>
                                          </p:val>
                                        </p:tav>
                                        <p:tav tm="100000">
                                          <p:val>
                                            <p:strVal val="#ppt_h"/>
                                          </p:val>
                                        </p:tav>
                                      </p:tavLst>
                                    </p:anim>
                                    <p:animEffect transition="in" filter="fade">
                                      <p:cBhvr>
                                        <p:cTn id="24" dur="1000"/>
                                        <p:tgtEl>
                                          <p:spTgt spid="5"/>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50" presetClass="entr" presetSubtype="0" decel="100000" fill="hold" grpId="0" nodeType="clickEffect">
                                  <p:stCondLst>
                                    <p:cond delay="0"/>
                                  </p:stCondLst>
                                  <p:childTnLst>
                                    <p:set>
                                      <p:cBhvr>
                                        <p:cTn id="28" dur="1" fill="hold">
                                          <p:stCondLst>
                                            <p:cond delay="0"/>
                                          </p:stCondLst>
                                        </p:cTn>
                                        <p:tgtEl>
                                          <p:spTgt spid="7173"/>
                                        </p:tgtEl>
                                        <p:attrNameLst>
                                          <p:attrName>style.visibility</p:attrName>
                                        </p:attrNameLst>
                                      </p:cBhvr>
                                      <p:to>
                                        <p:strVal val="visible"/>
                                      </p:to>
                                    </p:set>
                                    <p:anim calcmode="lin" valueType="num">
                                      <p:cBhvr>
                                        <p:cTn id="29" dur="1000" fill="hold"/>
                                        <p:tgtEl>
                                          <p:spTgt spid="7173"/>
                                        </p:tgtEl>
                                        <p:attrNameLst>
                                          <p:attrName>ppt_w</p:attrName>
                                        </p:attrNameLst>
                                      </p:cBhvr>
                                      <p:tavLst>
                                        <p:tav tm="0">
                                          <p:val>
                                            <p:strVal val="#ppt_w+.3"/>
                                          </p:val>
                                        </p:tav>
                                        <p:tav tm="100000">
                                          <p:val>
                                            <p:strVal val="#ppt_w"/>
                                          </p:val>
                                        </p:tav>
                                      </p:tavLst>
                                    </p:anim>
                                    <p:anim calcmode="lin" valueType="num">
                                      <p:cBhvr>
                                        <p:cTn id="30" dur="1000" fill="hold"/>
                                        <p:tgtEl>
                                          <p:spTgt spid="7173"/>
                                        </p:tgtEl>
                                        <p:attrNameLst>
                                          <p:attrName>ppt_h</p:attrName>
                                        </p:attrNameLst>
                                      </p:cBhvr>
                                      <p:tavLst>
                                        <p:tav tm="0">
                                          <p:val>
                                            <p:strVal val="#ppt_h"/>
                                          </p:val>
                                        </p:tav>
                                        <p:tav tm="100000">
                                          <p:val>
                                            <p:strVal val="#ppt_h"/>
                                          </p:val>
                                        </p:tav>
                                      </p:tavLst>
                                    </p:anim>
                                    <p:animEffect transition="in" filter="fade">
                                      <p:cBhvr>
                                        <p:cTn id="31" dur="1000"/>
                                        <p:tgtEl>
                                          <p:spTgt spid="7173"/>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50" presetClass="entr" presetSubtype="0" decel="100000" fill="hold" grpId="0" nodeType="click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1000" fill="hold"/>
                                        <p:tgtEl>
                                          <p:spTgt spid="7"/>
                                        </p:tgtEl>
                                        <p:attrNameLst>
                                          <p:attrName>ppt_w</p:attrName>
                                        </p:attrNameLst>
                                      </p:cBhvr>
                                      <p:tavLst>
                                        <p:tav tm="0">
                                          <p:val>
                                            <p:strVal val="#ppt_w+.3"/>
                                          </p:val>
                                        </p:tav>
                                        <p:tav tm="100000">
                                          <p:val>
                                            <p:strVal val="#ppt_w"/>
                                          </p:val>
                                        </p:tav>
                                      </p:tavLst>
                                    </p:anim>
                                    <p:anim calcmode="lin" valueType="num">
                                      <p:cBhvr>
                                        <p:cTn id="37" dur="1000" fill="hold"/>
                                        <p:tgtEl>
                                          <p:spTgt spid="7"/>
                                        </p:tgtEl>
                                        <p:attrNameLst>
                                          <p:attrName>ppt_h</p:attrName>
                                        </p:attrNameLst>
                                      </p:cBhvr>
                                      <p:tavLst>
                                        <p:tav tm="0">
                                          <p:val>
                                            <p:strVal val="#ppt_h"/>
                                          </p:val>
                                        </p:tav>
                                        <p:tav tm="100000">
                                          <p:val>
                                            <p:strVal val="#ppt_h"/>
                                          </p:val>
                                        </p:tav>
                                      </p:tavLst>
                                    </p:anim>
                                    <p:animEffect transition="in" filter="fade">
                                      <p:cBhvr>
                                        <p:cTn id="38"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p:bldP spid="7172" grpId="0"/>
      <p:bldP spid="5" grpId="0"/>
      <p:bldP spid="7173"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ChangeArrowheads="1"/>
          </p:cNvSpPr>
          <p:nvPr/>
        </p:nvSpPr>
        <p:spPr bwMode="auto">
          <a:xfrm>
            <a:off x="152400" y="457200"/>
            <a:ext cx="6477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3200" b="1">
                <a:solidFill>
                  <a:srgbClr val="361B00"/>
                </a:solidFill>
                <a:latin typeface="Poor Richard" charset="0"/>
                <a:ea typeface="Times New Roman" charset="0"/>
                <a:cs typeface="Arial" charset="0"/>
              </a:rPr>
              <a:t>3. </a:t>
            </a:r>
            <a:r>
              <a:rPr lang="en-US" sz="3200" b="1" u="sng">
                <a:solidFill>
                  <a:srgbClr val="361B00"/>
                </a:solidFill>
                <a:latin typeface="Poor Richard" charset="0"/>
                <a:ea typeface="Times New Roman" charset="0"/>
                <a:cs typeface="Arial" charset="0"/>
              </a:rPr>
              <a:t>Gideon</a:t>
            </a:r>
            <a:r>
              <a:rPr lang="en-US" sz="3200" b="1">
                <a:solidFill>
                  <a:srgbClr val="361B00"/>
                </a:solidFill>
                <a:latin typeface="Poor Richard" charset="0"/>
                <a:ea typeface="Times New Roman" charset="0"/>
                <a:cs typeface="Arial" charset="0"/>
              </a:rPr>
              <a:t>    =&gt; courage</a:t>
            </a:r>
            <a:endParaRPr lang="en-US" sz="3200">
              <a:solidFill>
                <a:srgbClr val="361B00"/>
              </a:solidFill>
              <a:latin typeface="Poor Richard" charset="0"/>
              <a:ea typeface="Times New Roman" charset="0"/>
              <a:cs typeface="Arial" charset="0"/>
            </a:endParaRPr>
          </a:p>
        </p:txBody>
      </p:sp>
      <p:sp>
        <p:nvSpPr>
          <p:cNvPr id="5" name="Rectangle 4"/>
          <p:cNvSpPr>
            <a:spLocks noChangeArrowheads="1"/>
          </p:cNvSpPr>
          <p:nvPr/>
        </p:nvSpPr>
        <p:spPr bwMode="auto">
          <a:xfrm>
            <a:off x="457200" y="990600"/>
            <a:ext cx="68580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009900"/>
                </a:solidFill>
                <a:latin typeface="Poor Richard" charset="0"/>
              </a:rPr>
              <a:t>This </a:t>
            </a:r>
            <a:r>
              <a:rPr lang="ja-JP" altLang="en-US" sz="2800" b="1" i="1">
                <a:solidFill>
                  <a:srgbClr val="009900"/>
                </a:solidFill>
                <a:latin typeface="Poor Richard" charset="0"/>
              </a:rPr>
              <a:t>“</a:t>
            </a:r>
            <a:r>
              <a:rPr lang="en-US" sz="2800" b="1" i="1">
                <a:solidFill>
                  <a:srgbClr val="009900"/>
                </a:solidFill>
                <a:latin typeface="Poor Richard" charset="0"/>
              </a:rPr>
              <a:t>mighty man of valor</a:t>
            </a:r>
            <a:r>
              <a:rPr lang="ja-JP" altLang="en-US" sz="2800" b="1" i="1">
                <a:solidFill>
                  <a:srgbClr val="009900"/>
                </a:solidFill>
                <a:latin typeface="Poor Richard" charset="0"/>
              </a:rPr>
              <a:t>”</a:t>
            </a:r>
            <a:r>
              <a:rPr lang="en-US" sz="2800" b="1">
                <a:solidFill>
                  <a:srgbClr val="009900"/>
                </a:solidFill>
                <a:latin typeface="Poor Richard" charset="0"/>
              </a:rPr>
              <a:t> was called to deliver his people from the hands of Midian. It took courage to go and face an army that was compared in number to grasshoppers, with only 300 men. </a:t>
            </a:r>
          </a:p>
        </p:txBody>
      </p:sp>
      <p:sp>
        <p:nvSpPr>
          <p:cNvPr id="8196" name="Rectangle 4"/>
          <p:cNvSpPr>
            <a:spLocks noChangeArrowheads="1"/>
          </p:cNvSpPr>
          <p:nvPr/>
        </p:nvSpPr>
        <p:spPr bwMode="auto">
          <a:xfrm>
            <a:off x="1371600" y="3276600"/>
            <a:ext cx="5867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3200" b="1">
                <a:solidFill>
                  <a:srgbClr val="009900"/>
                </a:solidFill>
                <a:latin typeface="Poor Richard" charset="0"/>
                <a:ea typeface="Times New Roman" charset="0"/>
                <a:cs typeface="Arial" charset="0"/>
              </a:rPr>
              <a:t>4. </a:t>
            </a:r>
            <a:r>
              <a:rPr lang="en-US" sz="3200" b="1" u="sng">
                <a:solidFill>
                  <a:srgbClr val="009900"/>
                </a:solidFill>
                <a:latin typeface="Poor Richard" charset="0"/>
                <a:ea typeface="Times New Roman" charset="0"/>
                <a:cs typeface="Arial" charset="0"/>
              </a:rPr>
              <a:t>Elisha</a:t>
            </a:r>
            <a:r>
              <a:rPr lang="en-US" sz="3200" b="1">
                <a:solidFill>
                  <a:srgbClr val="009900"/>
                </a:solidFill>
                <a:latin typeface="Poor Richard" charset="0"/>
                <a:ea typeface="Times New Roman" charset="0"/>
                <a:cs typeface="Arial" charset="0"/>
              </a:rPr>
              <a:t>    =&gt; hard</a:t>
            </a:r>
            <a:r>
              <a:rPr lang="en-US" sz="3200" b="1" i="1">
                <a:solidFill>
                  <a:srgbClr val="009900"/>
                </a:solidFill>
                <a:latin typeface="Poor Richard" charset="0"/>
                <a:ea typeface="Times New Roman" charset="0"/>
                <a:cs typeface="Arial" charset="0"/>
              </a:rPr>
              <a:t> work</a:t>
            </a:r>
            <a:endParaRPr lang="en-US" sz="3200">
              <a:solidFill>
                <a:srgbClr val="009900"/>
              </a:solidFill>
              <a:latin typeface="Poor Richard" charset="0"/>
              <a:ea typeface="Times New Roman" charset="0"/>
              <a:cs typeface="Arial" charset="0"/>
            </a:endParaRPr>
          </a:p>
        </p:txBody>
      </p:sp>
      <p:sp>
        <p:nvSpPr>
          <p:cNvPr id="6" name="Rectangle 5"/>
          <p:cNvSpPr>
            <a:spLocks noChangeArrowheads="1"/>
          </p:cNvSpPr>
          <p:nvPr/>
        </p:nvSpPr>
        <p:spPr bwMode="auto">
          <a:xfrm>
            <a:off x="1676400" y="3810000"/>
            <a:ext cx="73152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361B00"/>
                </a:solidFill>
                <a:latin typeface="Poor Richard" charset="0"/>
              </a:rPr>
              <a:t>The call of God to Elisha was unexpected. Elijah did not find him in the school of the prophets but in the field ploughing (1 Kings 19:19). </a:t>
            </a:r>
          </a:p>
        </p:txBody>
      </p:sp>
      <p:sp>
        <p:nvSpPr>
          <p:cNvPr id="7" name="TextBox 6"/>
          <p:cNvSpPr txBox="1"/>
          <p:nvPr/>
        </p:nvSpPr>
        <p:spPr>
          <a:xfrm>
            <a:off x="6019800" y="0"/>
            <a:ext cx="3124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9: What is the Missionary Call?</a:t>
            </a:r>
            <a:endParaRPr lang="en-US" sz="1600" dirty="0">
              <a:solidFill>
                <a:srgbClr val="009900"/>
              </a:solidFill>
              <a:latin typeface="Bernard MT Condensed" pitchFamily="18" charset="0"/>
              <a:ea typeface="+mn-ea"/>
            </a:endParaRPr>
          </a:p>
        </p:txBody>
      </p:sp>
    </p:spTree>
  </p:cSld>
  <p:clrMapOvr>
    <a:masterClrMapping/>
  </p:clrMapOvr>
  <p:transition xmlns:p14="http://schemas.microsoft.com/office/powerpoint/2010/main">
    <p:pull dir="l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8195"/>
                                        </p:tgtEl>
                                        <p:attrNameLst>
                                          <p:attrName>style.visibility</p:attrName>
                                        </p:attrNameLst>
                                      </p:cBhvr>
                                      <p:to>
                                        <p:strVal val="visible"/>
                                      </p:to>
                                    </p:set>
                                    <p:anim calcmode="lin" valueType="num">
                                      <p:cBhvr>
                                        <p:cTn id="7" dur="1000" fill="hold"/>
                                        <p:tgtEl>
                                          <p:spTgt spid="8195"/>
                                        </p:tgtEl>
                                        <p:attrNameLst>
                                          <p:attrName>ppt_w</p:attrName>
                                        </p:attrNameLst>
                                      </p:cBhvr>
                                      <p:tavLst>
                                        <p:tav tm="0">
                                          <p:val>
                                            <p:fltVal val="0"/>
                                          </p:val>
                                        </p:tav>
                                        <p:tav tm="100000">
                                          <p:val>
                                            <p:strVal val="#ppt_w"/>
                                          </p:val>
                                        </p:tav>
                                      </p:tavLst>
                                    </p:anim>
                                    <p:anim calcmode="lin" valueType="num">
                                      <p:cBhvr>
                                        <p:cTn id="8" dur="1000" fill="hold"/>
                                        <p:tgtEl>
                                          <p:spTgt spid="8195"/>
                                        </p:tgtEl>
                                        <p:attrNameLst>
                                          <p:attrName>ppt_h</p:attrName>
                                        </p:attrNameLst>
                                      </p:cBhvr>
                                      <p:tavLst>
                                        <p:tav tm="0">
                                          <p:val>
                                            <p:fltVal val="0"/>
                                          </p:val>
                                        </p:tav>
                                        <p:tav tm="100000">
                                          <p:val>
                                            <p:strVal val="#ppt_h"/>
                                          </p:val>
                                        </p:tav>
                                      </p:tavLst>
                                    </p:anim>
                                    <p:anim calcmode="lin" valueType="num">
                                      <p:cBhvr>
                                        <p:cTn id="9" dur="1000" fill="hold"/>
                                        <p:tgtEl>
                                          <p:spTgt spid="8195"/>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819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15" presetClass="entr" presetSubtype="0" fill="hold" grpId="0" nodeType="clickEffect">
                                  <p:stCondLst>
                                    <p:cond delay="0"/>
                                  </p:stCondLst>
                                  <p:childTnLst>
                                    <p:set>
                                      <p:cBhvr>
                                        <p:cTn id="22" dur="1" fill="hold">
                                          <p:stCondLst>
                                            <p:cond delay="0"/>
                                          </p:stCondLst>
                                        </p:cTn>
                                        <p:tgtEl>
                                          <p:spTgt spid="8196"/>
                                        </p:tgtEl>
                                        <p:attrNameLst>
                                          <p:attrName>style.visibility</p:attrName>
                                        </p:attrNameLst>
                                      </p:cBhvr>
                                      <p:to>
                                        <p:strVal val="visible"/>
                                      </p:to>
                                    </p:set>
                                    <p:anim calcmode="lin" valueType="num">
                                      <p:cBhvr>
                                        <p:cTn id="23" dur="1000" fill="hold"/>
                                        <p:tgtEl>
                                          <p:spTgt spid="8196"/>
                                        </p:tgtEl>
                                        <p:attrNameLst>
                                          <p:attrName>ppt_w</p:attrName>
                                        </p:attrNameLst>
                                      </p:cBhvr>
                                      <p:tavLst>
                                        <p:tav tm="0">
                                          <p:val>
                                            <p:fltVal val="0"/>
                                          </p:val>
                                        </p:tav>
                                        <p:tav tm="100000">
                                          <p:val>
                                            <p:strVal val="#ppt_w"/>
                                          </p:val>
                                        </p:tav>
                                      </p:tavLst>
                                    </p:anim>
                                    <p:anim calcmode="lin" valueType="num">
                                      <p:cBhvr>
                                        <p:cTn id="24" dur="1000" fill="hold"/>
                                        <p:tgtEl>
                                          <p:spTgt spid="8196"/>
                                        </p:tgtEl>
                                        <p:attrNameLst>
                                          <p:attrName>ppt_h</p:attrName>
                                        </p:attrNameLst>
                                      </p:cBhvr>
                                      <p:tavLst>
                                        <p:tav tm="0">
                                          <p:val>
                                            <p:fltVal val="0"/>
                                          </p:val>
                                        </p:tav>
                                        <p:tav tm="100000">
                                          <p:val>
                                            <p:strVal val="#ppt_h"/>
                                          </p:val>
                                        </p:tav>
                                      </p:tavLst>
                                    </p:anim>
                                    <p:anim calcmode="lin" valueType="num">
                                      <p:cBhvr>
                                        <p:cTn id="25" dur="1000" fill="hold"/>
                                        <p:tgtEl>
                                          <p:spTgt spid="8196"/>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819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15"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1000" fill="hold"/>
                                        <p:tgtEl>
                                          <p:spTgt spid="6"/>
                                        </p:tgtEl>
                                        <p:attrNameLst>
                                          <p:attrName>ppt_w</p:attrName>
                                        </p:attrNameLst>
                                      </p:cBhvr>
                                      <p:tavLst>
                                        <p:tav tm="0">
                                          <p:val>
                                            <p:fltVal val="0"/>
                                          </p:val>
                                        </p:tav>
                                        <p:tav tm="100000">
                                          <p:val>
                                            <p:strVal val="#ppt_w"/>
                                          </p:val>
                                        </p:tav>
                                      </p:tavLst>
                                    </p:anim>
                                    <p:anim calcmode="lin" valueType="num">
                                      <p:cBhvr>
                                        <p:cTn id="32" dur="1000" fill="hold"/>
                                        <p:tgtEl>
                                          <p:spTgt spid="6"/>
                                        </p:tgtEl>
                                        <p:attrNameLst>
                                          <p:attrName>ppt_h</p:attrName>
                                        </p:attrNameLst>
                                      </p:cBhvr>
                                      <p:tavLst>
                                        <p:tav tm="0">
                                          <p:val>
                                            <p:fltVal val="0"/>
                                          </p:val>
                                        </p:tav>
                                        <p:tav tm="100000">
                                          <p:val>
                                            <p:strVal val="#ppt_h"/>
                                          </p:val>
                                        </p:tav>
                                      </p:tavLst>
                                    </p:anim>
                                    <p:anim calcmode="lin" valueType="num">
                                      <p:cBhvr>
                                        <p:cTn id="33"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p:bldP spid="5" grpId="0"/>
      <p:bldP spid="8196"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219" name="Rectangle 3"/>
          <p:cNvSpPr>
            <a:spLocks noChangeArrowheads="1"/>
          </p:cNvSpPr>
          <p:nvPr/>
        </p:nvSpPr>
        <p:spPr bwMode="auto">
          <a:xfrm>
            <a:off x="152400" y="533400"/>
            <a:ext cx="6324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3200" b="1">
                <a:solidFill>
                  <a:srgbClr val="990000"/>
                </a:solidFill>
                <a:latin typeface="Poor Richard" charset="0"/>
                <a:ea typeface="Times New Roman" charset="0"/>
                <a:cs typeface="Arial" charset="0"/>
              </a:rPr>
              <a:t>5. </a:t>
            </a:r>
            <a:r>
              <a:rPr lang="en-US" sz="3200" b="1" u="sng">
                <a:solidFill>
                  <a:srgbClr val="990000"/>
                </a:solidFill>
                <a:latin typeface="Poor Richard" charset="0"/>
                <a:ea typeface="Times New Roman" charset="0"/>
                <a:cs typeface="Arial" charset="0"/>
              </a:rPr>
              <a:t>Isaiah</a:t>
            </a:r>
            <a:r>
              <a:rPr lang="en-US" sz="3200" b="1">
                <a:solidFill>
                  <a:srgbClr val="990000"/>
                </a:solidFill>
                <a:latin typeface="Poor Richard" charset="0"/>
                <a:ea typeface="Times New Roman" charset="0"/>
                <a:cs typeface="Arial" charset="0"/>
              </a:rPr>
              <a:t>    =&gt; willingness</a:t>
            </a:r>
            <a:r>
              <a:rPr lang="en-US" sz="3200" b="1" i="1">
                <a:solidFill>
                  <a:srgbClr val="990000"/>
                </a:solidFill>
                <a:latin typeface="Poor Richard" charset="0"/>
                <a:ea typeface="Times New Roman" charset="0"/>
                <a:cs typeface="Arial" charset="0"/>
              </a:rPr>
              <a:t> / availability</a:t>
            </a:r>
            <a:endParaRPr lang="en-US" sz="3200">
              <a:solidFill>
                <a:srgbClr val="990000"/>
              </a:solidFill>
              <a:latin typeface="Poor Richard" charset="0"/>
              <a:ea typeface="Times New Roman" charset="0"/>
              <a:cs typeface="Arial" charset="0"/>
            </a:endParaRPr>
          </a:p>
        </p:txBody>
      </p:sp>
      <p:sp>
        <p:nvSpPr>
          <p:cNvPr id="4" name="Rectangle 3"/>
          <p:cNvSpPr>
            <a:spLocks noChangeArrowheads="1"/>
          </p:cNvSpPr>
          <p:nvPr/>
        </p:nvSpPr>
        <p:spPr bwMode="auto">
          <a:xfrm>
            <a:off x="457200" y="1066800"/>
            <a:ext cx="64008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3333CC"/>
                </a:solidFill>
                <a:latin typeface="Poor Richard" charset="0"/>
              </a:rPr>
              <a:t>Some say that Isaiah was a courtyard prophet, well acquainted with royalty, wealth and affluence. But he was not called on the basis of these impressive qualities.</a:t>
            </a:r>
          </a:p>
        </p:txBody>
      </p:sp>
      <p:sp>
        <p:nvSpPr>
          <p:cNvPr id="5" name="Rectangle 4"/>
          <p:cNvSpPr>
            <a:spLocks noChangeArrowheads="1"/>
          </p:cNvSpPr>
          <p:nvPr/>
        </p:nvSpPr>
        <p:spPr bwMode="auto">
          <a:xfrm>
            <a:off x="1447800" y="3276600"/>
            <a:ext cx="7467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3333CC"/>
                </a:solidFill>
                <a:latin typeface="Poor Richard" charset="0"/>
              </a:rPr>
              <a:t>6. </a:t>
            </a:r>
            <a:r>
              <a:rPr lang="en-US" sz="3200" b="1" u="sng">
                <a:solidFill>
                  <a:srgbClr val="3333CC"/>
                </a:solidFill>
                <a:latin typeface="Poor Richard" charset="0"/>
              </a:rPr>
              <a:t>Jeremiah</a:t>
            </a:r>
            <a:r>
              <a:rPr lang="en-US" sz="3200" b="1">
                <a:solidFill>
                  <a:srgbClr val="3333CC"/>
                </a:solidFill>
                <a:latin typeface="Poor Richard" charset="0"/>
              </a:rPr>
              <a:t>    =&gt; burden</a:t>
            </a:r>
            <a:r>
              <a:rPr lang="en-US" sz="3200" b="1" i="1">
                <a:solidFill>
                  <a:srgbClr val="3333CC"/>
                </a:solidFill>
                <a:latin typeface="Poor Richard" charset="0"/>
              </a:rPr>
              <a:t> / passion for his people</a:t>
            </a:r>
            <a:endParaRPr lang="en-US" sz="3200">
              <a:solidFill>
                <a:srgbClr val="3333CC"/>
              </a:solidFill>
              <a:latin typeface="Poor Richard" charset="0"/>
            </a:endParaRPr>
          </a:p>
        </p:txBody>
      </p:sp>
      <p:sp>
        <p:nvSpPr>
          <p:cNvPr id="6" name="Rectangle 5"/>
          <p:cNvSpPr>
            <a:spLocks noChangeArrowheads="1"/>
          </p:cNvSpPr>
          <p:nvPr/>
        </p:nvSpPr>
        <p:spPr bwMode="auto">
          <a:xfrm>
            <a:off x="1752600" y="3810000"/>
            <a:ext cx="72390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990000"/>
                </a:solidFill>
                <a:latin typeface="Poor Richard" charset="0"/>
              </a:rPr>
              <a:t>The </a:t>
            </a:r>
            <a:r>
              <a:rPr lang="ja-JP" altLang="en-US" sz="2800" b="1" i="1">
                <a:solidFill>
                  <a:srgbClr val="990000"/>
                </a:solidFill>
                <a:latin typeface="Poor Richard" charset="0"/>
              </a:rPr>
              <a:t>“</a:t>
            </a:r>
            <a:r>
              <a:rPr lang="en-US" sz="2800" b="1" i="1">
                <a:solidFill>
                  <a:srgbClr val="990000"/>
                </a:solidFill>
                <a:latin typeface="Poor Richard" charset="0"/>
              </a:rPr>
              <a:t>Weeping Prophet</a:t>
            </a:r>
            <a:r>
              <a:rPr lang="ja-JP" altLang="en-US" sz="2800" b="1" i="1">
                <a:solidFill>
                  <a:srgbClr val="990000"/>
                </a:solidFill>
                <a:latin typeface="Poor Richard" charset="0"/>
              </a:rPr>
              <a:t>”</a:t>
            </a:r>
            <a:r>
              <a:rPr lang="en-US" sz="2800" b="1">
                <a:solidFill>
                  <a:srgbClr val="990000"/>
                </a:solidFill>
                <a:latin typeface="Poor Richard" charset="0"/>
              </a:rPr>
              <a:t> was called into service at a young, tender age. When he heard the voice of the LORD he responded, </a:t>
            </a:r>
            <a:r>
              <a:rPr lang="ja-JP" altLang="en-US" sz="2800" b="1">
                <a:solidFill>
                  <a:srgbClr val="990000"/>
                </a:solidFill>
                <a:latin typeface="Poor Richard" charset="0"/>
              </a:rPr>
              <a:t>“</a:t>
            </a:r>
            <a:r>
              <a:rPr lang="en-US" sz="2800" b="1">
                <a:solidFill>
                  <a:srgbClr val="990000"/>
                </a:solidFill>
                <a:latin typeface="Poor Richard" charset="0"/>
              </a:rPr>
              <a:t>I cannot speak: for I am a child.</a:t>
            </a:r>
            <a:r>
              <a:rPr lang="ja-JP" altLang="en-US" sz="2800" b="1">
                <a:solidFill>
                  <a:srgbClr val="990000"/>
                </a:solidFill>
                <a:latin typeface="Poor Richard" charset="0"/>
              </a:rPr>
              <a:t>”</a:t>
            </a:r>
            <a:r>
              <a:rPr lang="en-US" sz="2800" b="1">
                <a:solidFill>
                  <a:srgbClr val="990000"/>
                </a:solidFill>
                <a:latin typeface="Poor Richard" charset="0"/>
              </a:rPr>
              <a:t> (Jeremiah 1:6)</a:t>
            </a:r>
          </a:p>
        </p:txBody>
      </p:sp>
      <p:sp>
        <p:nvSpPr>
          <p:cNvPr id="7" name="TextBox 6"/>
          <p:cNvSpPr txBox="1"/>
          <p:nvPr/>
        </p:nvSpPr>
        <p:spPr>
          <a:xfrm>
            <a:off x="6019800" y="0"/>
            <a:ext cx="3124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9: What is the Missionary Call?</a:t>
            </a:r>
            <a:endParaRPr lang="en-US" sz="1600" dirty="0">
              <a:solidFill>
                <a:srgbClr val="009900"/>
              </a:solidFill>
              <a:latin typeface="Bernard MT Condensed" pitchFamily="18" charset="0"/>
              <a:ea typeface="+mn-ea"/>
            </a:endParaRPr>
          </a:p>
        </p:txBody>
      </p:sp>
    </p:spTree>
  </p:cSld>
  <p:clrMapOvr>
    <a:masterClrMapping/>
  </p:clrMapOvr>
  <p:transition xmlns:p14="http://schemas.microsoft.com/office/powerpoint/2010/main">
    <p:pull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9219"/>
                                        </p:tgtEl>
                                        <p:attrNameLst>
                                          <p:attrName>style.visibility</p:attrName>
                                        </p:attrNameLst>
                                      </p:cBhvr>
                                      <p:to>
                                        <p:strVal val="visible"/>
                                      </p:to>
                                    </p:set>
                                    <p:animEffect transition="in" filter="strips(downLeft)">
                                      <p:cBhvr>
                                        <p:cTn id="7" dur="500"/>
                                        <p:tgtEl>
                                          <p:spTgt spid="921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trips(downLeft)">
                                      <p:cBhvr>
                                        <p:cTn id="12" dur="500"/>
                                        <p:tgtEl>
                                          <p:spTgt spid="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strips(downLeft)">
                                      <p:cBhvr>
                                        <p:cTn id="17" dur="500"/>
                                        <p:tgtEl>
                                          <p:spTgt spid="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strips(downLeft)">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p:bldP spid="4" grpId="0"/>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ChangeArrowheads="1"/>
          </p:cNvSpPr>
          <p:nvPr/>
        </p:nvSpPr>
        <p:spPr bwMode="auto">
          <a:xfrm>
            <a:off x="381000" y="1219200"/>
            <a:ext cx="6858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eaLnBrk="0" hangingPunct="0"/>
            <a:r>
              <a:rPr lang="en-US" sz="3200" b="1">
                <a:solidFill>
                  <a:srgbClr val="009900"/>
                </a:solidFill>
                <a:latin typeface="Poor Richard" charset="0"/>
                <a:ea typeface="Times New Roman" charset="0"/>
                <a:cs typeface="Arial" charset="0"/>
              </a:rPr>
              <a:t>7. </a:t>
            </a:r>
            <a:r>
              <a:rPr lang="en-US" sz="3200" b="1" u="sng">
                <a:solidFill>
                  <a:srgbClr val="009900"/>
                </a:solidFill>
                <a:latin typeface="Poor Richard" charset="0"/>
                <a:ea typeface="Times New Roman" charset="0"/>
                <a:cs typeface="Arial" charset="0"/>
              </a:rPr>
              <a:t>Paul</a:t>
            </a:r>
            <a:r>
              <a:rPr lang="en-US" sz="3200" b="1">
                <a:solidFill>
                  <a:srgbClr val="009900"/>
                </a:solidFill>
                <a:latin typeface="Poor Richard" charset="0"/>
                <a:ea typeface="Times New Roman" charset="0"/>
                <a:cs typeface="Arial" charset="0"/>
              </a:rPr>
              <a:t>   =&gt; self</a:t>
            </a:r>
            <a:r>
              <a:rPr lang="en-US" sz="3200" b="1" i="1">
                <a:solidFill>
                  <a:srgbClr val="009900"/>
                </a:solidFill>
                <a:latin typeface="Poor Richard" charset="0"/>
                <a:ea typeface="Times New Roman" charset="0"/>
                <a:cs typeface="Arial" charset="0"/>
              </a:rPr>
              <a:t>-denial / personal sacrifice</a:t>
            </a:r>
            <a:endParaRPr lang="en-US" sz="3200">
              <a:solidFill>
                <a:srgbClr val="009900"/>
              </a:solidFill>
              <a:latin typeface="Poor Richard" charset="0"/>
              <a:ea typeface="Times New Roman" charset="0"/>
              <a:cs typeface="Arial" charset="0"/>
            </a:endParaRPr>
          </a:p>
        </p:txBody>
      </p:sp>
      <p:sp>
        <p:nvSpPr>
          <p:cNvPr id="4" name="Rectangle 3"/>
          <p:cNvSpPr>
            <a:spLocks noChangeArrowheads="1"/>
          </p:cNvSpPr>
          <p:nvPr/>
        </p:nvSpPr>
        <p:spPr bwMode="auto">
          <a:xfrm>
            <a:off x="1066800" y="1981200"/>
            <a:ext cx="7315200"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361B00"/>
                </a:solidFill>
                <a:latin typeface="Poor Richard" charset="0"/>
              </a:rPr>
              <a:t>He was circumcised the eighth day, of the stock of Israel, of the tribe of Benjamin, an Hebrew of the Hebrews; as touching the law, a Pharisee; Concerning zeal, persecuting the church; touching the righteousness which is in the law, blameless. (Philippians 3:5-6) Furthermore, he was brought up at the feet of Gamaliel, (possibly the most sought after rabbi of that day) and taught according to the perfect manner of the law of the fathers.</a:t>
            </a:r>
          </a:p>
        </p:txBody>
      </p:sp>
      <p:sp>
        <p:nvSpPr>
          <p:cNvPr id="5" name="TextBox 4"/>
          <p:cNvSpPr txBox="1"/>
          <p:nvPr/>
        </p:nvSpPr>
        <p:spPr>
          <a:xfrm>
            <a:off x="6019800" y="0"/>
            <a:ext cx="3124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9: What is the Missionary Call?</a:t>
            </a:r>
            <a:endParaRPr lang="en-US" sz="1600" dirty="0">
              <a:solidFill>
                <a:srgbClr val="009900"/>
              </a:solidFill>
              <a:latin typeface="Bernard MT Condensed" pitchFamily="18" charset="0"/>
              <a:ea typeface="+mn-ea"/>
            </a:endParaRPr>
          </a:p>
        </p:txBody>
      </p:sp>
    </p:spTree>
  </p:cSld>
  <p:clrMapOvr>
    <a:masterClrMapping/>
  </p:clrMapOvr>
  <p:transition xmlns:p14="http://schemas.microsoft.com/office/powerpoint/2010/main">
    <p:pull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p:cTn id="7" dur="500" decel="50000" fill="hold">
                                          <p:stCondLst>
                                            <p:cond delay="0"/>
                                          </p:stCondLst>
                                        </p:cTn>
                                        <p:tgtEl>
                                          <p:spTgt spid="1024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024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0243"/>
                                        </p:tgtEl>
                                        <p:attrNameLst>
                                          <p:attrName>ppt_w</p:attrName>
                                        </p:attrNameLst>
                                      </p:cBhvr>
                                      <p:tavLst>
                                        <p:tav tm="0">
                                          <p:val>
                                            <p:strVal val="#ppt_w*.05"/>
                                          </p:val>
                                        </p:tav>
                                        <p:tav tm="100000">
                                          <p:val>
                                            <p:strVal val="#ppt_w"/>
                                          </p:val>
                                        </p:tav>
                                      </p:tavLst>
                                    </p:anim>
                                    <p:anim calcmode="lin" valueType="num">
                                      <p:cBhvr>
                                        <p:cTn id="10" dur="1000" fill="hold"/>
                                        <p:tgtEl>
                                          <p:spTgt spid="1024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024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024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024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0243"/>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22" dur="1000" fill="hold"/>
                                        <p:tgtEl>
                                          <p:spTgt spid="4"/>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ChangeArrowheads="1"/>
          </p:cNvSpPr>
          <p:nvPr/>
        </p:nvSpPr>
        <p:spPr bwMode="auto">
          <a:xfrm>
            <a:off x="0" y="457200"/>
            <a:ext cx="67548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just" eaLnBrk="0" hangingPunct="0"/>
            <a:r>
              <a:rPr lang="en-US" sz="4000" b="1" i="1">
                <a:solidFill>
                  <a:srgbClr val="990000"/>
                </a:solidFill>
                <a:latin typeface="Poor Richard" charset="0"/>
                <a:ea typeface="Times New Roman" charset="0"/>
                <a:cs typeface="Arial" charset="0"/>
              </a:rPr>
              <a:t>II. Prerequisites for receiving a call.</a:t>
            </a:r>
            <a:endParaRPr lang="en-US" sz="4000">
              <a:solidFill>
                <a:srgbClr val="990000"/>
              </a:solidFill>
              <a:latin typeface="Poor Richard" charset="0"/>
              <a:ea typeface="Times New Roman" charset="0"/>
              <a:cs typeface="Arial" charset="0"/>
            </a:endParaRPr>
          </a:p>
        </p:txBody>
      </p:sp>
      <p:sp>
        <p:nvSpPr>
          <p:cNvPr id="11268" name="Rectangle 4"/>
          <p:cNvSpPr>
            <a:spLocks noChangeArrowheads="1"/>
          </p:cNvSpPr>
          <p:nvPr/>
        </p:nvSpPr>
        <p:spPr bwMode="auto">
          <a:xfrm>
            <a:off x="228600" y="1143000"/>
            <a:ext cx="85344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eaLnBrk="0" hangingPunct="0"/>
            <a:r>
              <a:rPr lang="en-US" sz="3200" b="1">
                <a:solidFill>
                  <a:srgbClr val="800080"/>
                </a:solidFill>
                <a:latin typeface="Poor Richard" charset="0"/>
                <a:ea typeface="Times New Roman" charset="0"/>
                <a:cs typeface="Arial" charset="0"/>
              </a:rPr>
              <a:t>J. Herbert Kane in his book, </a:t>
            </a:r>
            <a:r>
              <a:rPr lang="ja-JP" altLang="en-US" sz="3200" b="1">
                <a:solidFill>
                  <a:srgbClr val="800080"/>
                </a:solidFill>
                <a:latin typeface="Poor Richard" charset="0"/>
                <a:ea typeface="Times New Roman" charset="0"/>
                <a:cs typeface="Arial" charset="0"/>
              </a:rPr>
              <a:t>“</a:t>
            </a:r>
            <a:r>
              <a:rPr lang="en-US" sz="3200" b="1">
                <a:solidFill>
                  <a:srgbClr val="800080"/>
                </a:solidFill>
                <a:latin typeface="Poor Richard" charset="0"/>
                <a:ea typeface="Times New Roman" charset="0"/>
                <a:cs typeface="Arial" charset="0"/>
              </a:rPr>
              <a:t>Life and Work on the Mission Field</a:t>
            </a:r>
            <a:r>
              <a:rPr lang="ja-JP" altLang="en-US" sz="3200" b="1">
                <a:solidFill>
                  <a:srgbClr val="800080"/>
                </a:solidFill>
                <a:latin typeface="Poor Richard" charset="0"/>
                <a:ea typeface="Times New Roman" charset="0"/>
                <a:cs typeface="Arial" charset="0"/>
              </a:rPr>
              <a:t>”</a:t>
            </a:r>
            <a:r>
              <a:rPr lang="en-US" sz="3200" b="1">
                <a:solidFill>
                  <a:srgbClr val="800080"/>
                </a:solidFill>
                <a:latin typeface="Poor Richard" charset="0"/>
                <a:ea typeface="Times New Roman" charset="0"/>
                <a:cs typeface="Arial" charset="0"/>
              </a:rPr>
              <a:t> suggests that one who is going to be called must meet the following conditions: </a:t>
            </a:r>
          </a:p>
        </p:txBody>
      </p:sp>
      <p:sp>
        <p:nvSpPr>
          <p:cNvPr id="5" name="Rectangle 4"/>
          <p:cNvSpPr>
            <a:spLocks noChangeArrowheads="1"/>
          </p:cNvSpPr>
          <p:nvPr/>
        </p:nvSpPr>
        <p:spPr bwMode="auto">
          <a:xfrm>
            <a:off x="762000" y="2743200"/>
            <a:ext cx="2714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b="1">
                <a:solidFill>
                  <a:srgbClr val="3333CC"/>
                </a:solidFill>
                <a:latin typeface="Poor Richard" charset="0"/>
              </a:rPr>
              <a:t>1. </a:t>
            </a:r>
            <a:r>
              <a:rPr lang="en-US" sz="3200" b="1" u="sng">
                <a:solidFill>
                  <a:srgbClr val="3333CC"/>
                </a:solidFill>
                <a:latin typeface="Poor Richard" charset="0"/>
              </a:rPr>
              <a:t>An open mind</a:t>
            </a:r>
            <a:r>
              <a:rPr lang="en-US" sz="3200" b="1">
                <a:solidFill>
                  <a:srgbClr val="3333CC"/>
                </a:solidFill>
                <a:latin typeface="Poor Richard" charset="0"/>
              </a:rPr>
              <a:t>. </a:t>
            </a:r>
          </a:p>
        </p:txBody>
      </p:sp>
      <p:sp>
        <p:nvSpPr>
          <p:cNvPr id="6" name="Rectangle 5"/>
          <p:cNvSpPr>
            <a:spLocks noChangeArrowheads="1"/>
          </p:cNvSpPr>
          <p:nvPr/>
        </p:nvSpPr>
        <p:spPr bwMode="auto">
          <a:xfrm>
            <a:off x="685800" y="3276600"/>
            <a:ext cx="30940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b="1">
                <a:solidFill>
                  <a:srgbClr val="009900"/>
                </a:solidFill>
                <a:latin typeface="Poor Richard" charset="0"/>
              </a:rPr>
              <a:t>2. </a:t>
            </a:r>
            <a:r>
              <a:rPr lang="en-US" sz="3200" b="1" u="sng">
                <a:solidFill>
                  <a:srgbClr val="009900"/>
                </a:solidFill>
                <a:latin typeface="Poor Richard" charset="0"/>
              </a:rPr>
              <a:t>An attentive ear</a:t>
            </a:r>
            <a:r>
              <a:rPr lang="en-US" sz="3200" b="1">
                <a:solidFill>
                  <a:srgbClr val="009900"/>
                </a:solidFill>
                <a:latin typeface="Poor Richard" charset="0"/>
              </a:rPr>
              <a:t>.</a:t>
            </a:r>
          </a:p>
        </p:txBody>
      </p:sp>
      <p:sp>
        <p:nvSpPr>
          <p:cNvPr id="7" name="Rectangle 6"/>
          <p:cNvSpPr>
            <a:spLocks noChangeArrowheads="1"/>
          </p:cNvSpPr>
          <p:nvPr/>
        </p:nvSpPr>
        <p:spPr bwMode="auto">
          <a:xfrm>
            <a:off x="685800" y="3810000"/>
            <a:ext cx="25511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b="1">
                <a:solidFill>
                  <a:srgbClr val="361B00"/>
                </a:solidFill>
                <a:latin typeface="Poor Richard" charset="0"/>
              </a:rPr>
              <a:t>3. </a:t>
            </a:r>
            <a:r>
              <a:rPr lang="en-US" sz="3200" b="1" u="sng">
                <a:solidFill>
                  <a:srgbClr val="361B00"/>
                </a:solidFill>
                <a:latin typeface="Poor Richard" charset="0"/>
              </a:rPr>
              <a:t>A pure heart</a:t>
            </a:r>
            <a:r>
              <a:rPr lang="en-US" sz="3200" b="1">
                <a:solidFill>
                  <a:srgbClr val="361B00"/>
                </a:solidFill>
                <a:latin typeface="Poor Richard" charset="0"/>
              </a:rPr>
              <a:t>.</a:t>
            </a:r>
          </a:p>
        </p:txBody>
      </p:sp>
      <p:sp>
        <p:nvSpPr>
          <p:cNvPr id="8" name="Rectangle 7"/>
          <p:cNvSpPr>
            <a:spLocks noChangeArrowheads="1"/>
          </p:cNvSpPr>
          <p:nvPr/>
        </p:nvSpPr>
        <p:spPr bwMode="auto">
          <a:xfrm>
            <a:off x="685800" y="4343400"/>
            <a:ext cx="23383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b="1">
                <a:solidFill>
                  <a:srgbClr val="990000"/>
                </a:solidFill>
                <a:latin typeface="Poor Richard" charset="0"/>
              </a:rPr>
              <a:t>4. </a:t>
            </a:r>
            <a:r>
              <a:rPr lang="en-US" sz="3200" b="1" u="sng">
                <a:solidFill>
                  <a:srgbClr val="990000"/>
                </a:solidFill>
                <a:latin typeface="Poor Richard" charset="0"/>
              </a:rPr>
              <a:t>Busy hands</a:t>
            </a:r>
            <a:r>
              <a:rPr lang="en-US" sz="3200" b="1">
                <a:solidFill>
                  <a:srgbClr val="990000"/>
                </a:solidFill>
                <a:latin typeface="Poor Richard" charset="0"/>
              </a:rPr>
              <a:t>.</a:t>
            </a:r>
          </a:p>
        </p:txBody>
      </p:sp>
      <p:sp>
        <p:nvSpPr>
          <p:cNvPr id="9" name="Rectangle 8"/>
          <p:cNvSpPr>
            <a:spLocks noChangeArrowheads="1"/>
          </p:cNvSpPr>
          <p:nvPr/>
        </p:nvSpPr>
        <p:spPr bwMode="auto">
          <a:xfrm>
            <a:off x="685800" y="4876800"/>
            <a:ext cx="22367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b="1">
                <a:solidFill>
                  <a:srgbClr val="800080"/>
                </a:solidFill>
                <a:latin typeface="Poor Richard" charset="0"/>
              </a:rPr>
              <a:t>5. </a:t>
            </a:r>
            <a:r>
              <a:rPr lang="en-US" sz="3200" b="1" u="sng">
                <a:solidFill>
                  <a:srgbClr val="800080"/>
                </a:solidFill>
                <a:latin typeface="Poor Richard" charset="0"/>
              </a:rPr>
              <a:t>Ready feet</a:t>
            </a:r>
            <a:r>
              <a:rPr lang="en-US" sz="3200" b="1">
                <a:solidFill>
                  <a:srgbClr val="800080"/>
                </a:solidFill>
                <a:latin typeface="Poor Richard" charset="0"/>
              </a:rPr>
              <a:t>.</a:t>
            </a:r>
          </a:p>
        </p:txBody>
      </p:sp>
      <p:pic>
        <p:nvPicPr>
          <p:cNvPr id="11269" name="Picture 5" descr="C:\Users\Candra Poitras\Pictures\reverse-phone-number-search-free-2[1].jpg"/>
          <p:cNvPicPr>
            <a:picLocks noChangeAspect="1" noChangeArrowheads="1"/>
          </p:cNvPicPr>
          <p:nvPr/>
        </p:nvPicPr>
        <p:blipFill>
          <a:blip r:embed="rId2" cstate="print"/>
          <a:srcRect/>
          <a:stretch>
            <a:fillRect/>
          </a:stretch>
        </p:blipFill>
        <p:spPr bwMode="auto">
          <a:xfrm>
            <a:off x="4191000" y="2819400"/>
            <a:ext cx="4286250" cy="2819400"/>
          </a:xfrm>
          <a:prstGeom prst="rect">
            <a:avLst/>
          </a:prstGeom>
          <a:ln>
            <a:noFill/>
          </a:ln>
          <a:effectLst>
            <a:softEdge rad="112500"/>
          </a:effectLst>
        </p:spPr>
      </p:pic>
      <p:sp>
        <p:nvSpPr>
          <p:cNvPr id="11" name="TextBox 10"/>
          <p:cNvSpPr txBox="1"/>
          <p:nvPr/>
        </p:nvSpPr>
        <p:spPr>
          <a:xfrm>
            <a:off x="6019800" y="0"/>
            <a:ext cx="3124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9: What is the Missionary Call?</a:t>
            </a:r>
            <a:endParaRPr lang="en-US" sz="1600" dirty="0">
              <a:solidFill>
                <a:srgbClr val="009900"/>
              </a:solidFill>
              <a:latin typeface="Bernard MT Condensed" pitchFamily="18" charset="0"/>
              <a:ea typeface="+mn-ea"/>
            </a:endParaRPr>
          </a:p>
        </p:txBody>
      </p:sp>
    </p:spTree>
  </p:cSld>
  <p:clrMapOvr>
    <a:masterClrMapping/>
  </p:clrMapOvr>
  <p:transition xmlns:p14="http://schemas.microsoft.com/office/powerpoint/2010/main">
    <p:pull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p:cTn id="7" dur="500" fill="hold"/>
                                        <p:tgtEl>
                                          <p:spTgt spid="11267"/>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11267"/>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11267"/>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11267"/>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29" presetClass="entr" presetSubtype="0" fill="hold" grpId="0" nodeType="clickEffect">
                                  <p:stCondLst>
                                    <p:cond delay="0"/>
                                  </p:stCondLst>
                                  <p:childTnLst>
                                    <p:set>
                                      <p:cBhvr>
                                        <p:cTn id="14" dur="1" fill="hold">
                                          <p:stCondLst>
                                            <p:cond delay="0"/>
                                          </p:stCondLst>
                                        </p:cTn>
                                        <p:tgtEl>
                                          <p:spTgt spid="11268"/>
                                        </p:tgtEl>
                                        <p:attrNameLst>
                                          <p:attrName>style.visibility</p:attrName>
                                        </p:attrNameLst>
                                      </p:cBhvr>
                                      <p:to>
                                        <p:strVal val="visible"/>
                                      </p:to>
                                    </p:set>
                                    <p:anim calcmode="lin" valueType="num">
                                      <p:cBhvr>
                                        <p:cTn id="15" dur="500" fill="hold"/>
                                        <p:tgtEl>
                                          <p:spTgt spid="11268"/>
                                        </p:tgtEl>
                                        <p:attrNameLst>
                                          <p:attrName>ppt_x</p:attrName>
                                        </p:attrNameLst>
                                      </p:cBhvr>
                                      <p:tavLst>
                                        <p:tav tm="0">
                                          <p:val>
                                            <p:strVal val="#ppt_x-.2"/>
                                          </p:val>
                                        </p:tav>
                                        <p:tav tm="100000">
                                          <p:val>
                                            <p:strVal val="#ppt_x"/>
                                          </p:val>
                                        </p:tav>
                                      </p:tavLst>
                                    </p:anim>
                                    <p:anim calcmode="lin" valueType="num">
                                      <p:cBhvr>
                                        <p:cTn id="16" dur="500" fill="hold"/>
                                        <p:tgtEl>
                                          <p:spTgt spid="11268"/>
                                        </p:tgtEl>
                                        <p:attrNameLst>
                                          <p:attrName>ppt_y</p:attrName>
                                        </p:attrNameLst>
                                      </p:cBhvr>
                                      <p:tavLst>
                                        <p:tav tm="0">
                                          <p:val>
                                            <p:strVal val="#ppt_y"/>
                                          </p:val>
                                        </p:tav>
                                        <p:tav tm="100000">
                                          <p:val>
                                            <p:strVal val="#ppt_y"/>
                                          </p:val>
                                        </p:tav>
                                      </p:tavLst>
                                    </p:anim>
                                    <p:animEffect transition="in" filter="wipe(right)" prLst="gradientSize: 0.1">
                                      <p:cBhvr>
                                        <p:cTn id="17" dur="500"/>
                                        <p:tgtEl>
                                          <p:spTgt spid="1126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9"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1000" fill="hold"/>
                                        <p:tgtEl>
                                          <p:spTgt spid="5"/>
                                        </p:tgtEl>
                                        <p:attrNameLst>
                                          <p:attrName>ppt_x</p:attrName>
                                        </p:attrNameLst>
                                      </p:cBhvr>
                                      <p:tavLst>
                                        <p:tav tm="0">
                                          <p:val>
                                            <p:strVal val="#ppt_x-.2"/>
                                          </p:val>
                                        </p:tav>
                                        <p:tav tm="100000">
                                          <p:val>
                                            <p:strVal val="#ppt_x"/>
                                          </p:val>
                                        </p:tav>
                                      </p:tavLst>
                                    </p:anim>
                                    <p:anim calcmode="lin" valueType="num">
                                      <p:cBhvr>
                                        <p:cTn id="23"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24" dur="1000"/>
                                        <p:tgtEl>
                                          <p:spTgt spid="5"/>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9" presetClass="entr" presetSubtype="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1000" fill="hold"/>
                                        <p:tgtEl>
                                          <p:spTgt spid="6"/>
                                        </p:tgtEl>
                                        <p:attrNameLst>
                                          <p:attrName>ppt_x</p:attrName>
                                        </p:attrNameLst>
                                      </p:cBhvr>
                                      <p:tavLst>
                                        <p:tav tm="0">
                                          <p:val>
                                            <p:strVal val="#ppt_x-.2"/>
                                          </p:val>
                                        </p:tav>
                                        <p:tav tm="100000">
                                          <p:val>
                                            <p:strVal val="#ppt_x"/>
                                          </p:val>
                                        </p:tav>
                                      </p:tavLst>
                                    </p:anim>
                                    <p:anim calcmode="lin" valueType="num">
                                      <p:cBhvr>
                                        <p:cTn id="30"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31" dur="1000"/>
                                        <p:tgtEl>
                                          <p:spTgt spid="6"/>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9" presetClass="entr" presetSubtype="0" fill="hold" grpId="0" nodeType="click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500" fill="hold"/>
                                        <p:tgtEl>
                                          <p:spTgt spid="7"/>
                                        </p:tgtEl>
                                        <p:attrNameLst>
                                          <p:attrName>ppt_x</p:attrName>
                                        </p:attrNameLst>
                                      </p:cBhvr>
                                      <p:tavLst>
                                        <p:tav tm="0">
                                          <p:val>
                                            <p:strVal val="#ppt_x-.2"/>
                                          </p:val>
                                        </p:tav>
                                        <p:tav tm="100000">
                                          <p:val>
                                            <p:strVal val="#ppt_x"/>
                                          </p:val>
                                        </p:tav>
                                      </p:tavLst>
                                    </p:anim>
                                    <p:anim calcmode="lin" valueType="num">
                                      <p:cBhvr>
                                        <p:cTn id="37" dur="5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38" dur="500"/>
                                        <p:tgtEl>
                                          <p:spTgt spid="7"/>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29" presetClass="entr" presetSubtype="0"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ppt_x</p:attrName>
                                        </p:attrNameLst>
                                      </p:cBhvr>
                                      <p:tavLst>
                                        <p:tav tm="0">
                                          <p:val>
                                            <p:strVal val="#ppt_x-.2"/>
                                          </p:val>
                                        </p:tav>
                                        <p:tav tm="100000">
                                          <p:val>
                                            <p:strVal val="#ppt_x"/>
                                          </p:val>
                                        </p:tav>
                                      </p:tavLst>
                                    </p:anim>
                                    <p:anim calcmode="lin" valueType="num">
                                      <p:cBhvr>
                                        <p:cTn id="44" dur="5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45" dur="500"/>
                                        <p:tgtEl>
                                          <p:spTgt spid="8"/>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29" presetClass="entr" presetSubtype="0" fill="hold" grpId="0" nodeType="click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p:cTn id="50" dur="500" fill="hold"/>
                                        <p:tgtEl>
                                          <p:spTgt spid="9"/>
                                        </p:tgtEl>
                                        <p:attrNameLst>
                                          <p:attrName>ppt_x</p:attrName>
                                        </p:attrNameLst>
                                      </p:cBhvr>
                                      <p:tavLst>
                                        <p:tav tm="0">
                                          <p:val>
                                            <p:strVal val="#ppt_x-.2"/>
                                          </p:val>
                                        </p:tav>
                                        <p:tav tm="100000">
                                          <p:val>
                                            <p:strVal val="#ppt_x"/>
                                          </p:val>
                                        </p:tav>
                                      </p:tavLst>
                                    </p:anim>
                                    <p:anim calcmode="lin" valueType="num">
                                      <p:cBhvr>
                                        <p:cTn id="51" dur="5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5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p:bldP spid="11268" grpId="0"/>
      <p:bldP spid="5" grpId="0"/>
      <p:bldP spid="6" grpId="0"/>
      <p:bldP spid="7" grpId="0"/>
      <p:bldP spid="8" grpId="0"/>
      <p:bldP spid="9" grpId="0"/>
    </p:bldLst>
  </p:timing>
</p:sld>
</file>

<file path=ppt/theme/theme1.xml><?xml version="1.0" encoding="utf-8"?>
<a:theme xmlns:a="http://schemas.openxmlformats.org/drawingml/2006/main" name="totally_global_world">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Times New Roman"/>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totally_global_world</Template>
  <TotalTime>2044</TotalTime>
  <Words>828</Words>
  <Application>Microsoft Macintosh PowerPoint</Application>
  <PresentationFormat>On-screen Show (4:3)</PresentationFormat>
  <Paragraphs>59</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Times New Roman</vt:lpstr>
      <vt:lpstr>Century Gothic</vt:lpstr>
      <vt:lpstr>Calibri</vt:lpstr>
      <vt:lpstr>Poor Richard</vt:lpstr>
      <vt:lpstr>totally_global_world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8</cp:revision>
  <dcterms:created xsi:type="dcterms:W3CDTF">2011-06-30T04:35:47Z</dcterms:created>
  <dcterms:modified xsi:type="dcterms:W3CDTF">2018-02-19T20:09:21Z</dcterms:modified>
</cp:coreProperties>
</file>