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9" r:id="rId2"/>
    <p:sldId id="269" r:id="rId3"/>
    <p:sldId id="260" r:id="rId4"/>
    <p:sldId id="258" r:id="rId5"/>
    <p:sldId id="262" r:id="rId6"/>
    <p:sldId id="270" r:id="rId7"/>
    <p:sldId id="281" r:id="rId8"/>
    <p:sldId id="261" r:id="rId9"/>
    <p:sldId id="271" r:id="rId10"/>
    <p:sldId id="282" r:id="rId11"/>
    <p:sldId id="267" r:id="rId12"/>
    <p:sldId id="272" r:id="rId13"/>
    <p:sldId id="287" r:id="rId14"/>
    <p:sldId id="256" r:id="rId15"/>
    <p:sldId id="273" r:id="rId16"/>
    <p:sldId id="286"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990000"/>
    <a:srgbClr val="3333CC"/>
    <a:srgbClr val="800080"/>
    <a:srgbClr val="990099"/>
    <a:srgbClr val="F9F4B5"/>
    <a:srgbClr val="777777"/>
    <a:srgbClr val="361B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14" autoAdjust="0"/>
    <p:restoredTop sz="94667" autoAdjust="0"/>
  </p:normalViewPr>
  <p:slideViewPr>
    <p:cSldViewPr>
      <p:cViewPr varScale="1">
        <p:scale>
          <a:sx n="43" d="100"/>
          <a:sy n="43" d="100"/>
        </p:scale>
        <p:origin x="-26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atin typeface="Arial" pitchFamily="34" charset="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8ADF6533-7567-B749-91DD-D9E03B5FC281}" type="datetimeFigureOut">
              <a:rPr lang="en-US"/>
              <a:pPr/>
              <a:t>2/19/18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atin typeface="Arial" pitchFamily="34" charset="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70A4430-2ACF-2342-BAB6-5AB8AC7C550B}" type="slidenum">
              <a:rPr lang="en-US"/>
              <a:pPr/>
              <a:t>‹#›</a:t>
            </a:fld>
            <a:endParaRPr lang="en-US"/>
          </a:p>
        </p:txBody>
      </p:sp>
    </p:spTree>
    <p:extLst>
      <p:ext uri="{BB962C8B-B14F-4D97-AF65-F5344CB8AC3E}">
        <p14:creationId xmlns:p14="http://schemas.microsoft.com/office/powerpoint/2010/main" val="20287021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charset="0"/>
        <a:cs typeface="+mn-cs"/>
      </a:defRPr>
    </a:lvl1pPr>
    <a:lvl2pPr marL="457200" algn="l" rtl="0" fontAlgn="base">
      <a:spcBef>
        <a:spcPct val="30000"/>
      </a:spcBef>
      <a:spcAft>
        <a:spcPct val="0"/>
      </a:spcAft>
      <a:defRPr sz="1200" kern="1200">
        <a:solidFill>
          <a:schemeClr val="tx1"/>
        </a:solidFill>
        <a:latin typeface="+mn-lt"/>
        <a:ea typeface="ＭＳ Ｐゴシック" charset="0"/>
        <a:cs typeface="+mn-cs"/>
      </a:defRPr>
    </a:lvl2pPr>
    <a:lvl3pPr marL="914400" algn="l" rtl="0" fontAlgn="base">
      <a:spcBef>
        <a:spcPct val="30000"/>
      </a:spcBef>
      <a:spcAft>
        <a:spcPct val="0"/>
      </a:spcAft>
      <a:defRPr sz="1200" kern="1200">
        <a:solidFill>
          <a:schemeClr val="tx1"/>
        </a:solidFill>
        <a:latin typeface="+mn-lt"/>
        <a:ea typeface="ＭＳ Ｐゴシック" charset="0"/>
        <a:cs typeface="+mn-cs"/>
      </a:defRPr>
    </a:lvl3pPr>
    <a:lvl4pPr marL="1371600" algn="l" rtl="0" fontAlgn="base">
      <a:spcBef>
        <a:spcPct val="30000"/>
      </a:spcBef>
      <a:spcAft>
        <a:spcPct val="0"/>
      </a:spcAft>
      <a:defRPr sz="1200" kern="1200">
        <a:solidFill>
          <a:schemeClr val="tx1"/>
        </a:solidFill>
        <a:latin typeface="+mn-lt"/>
        <a:ea typeface="ＭＳ Ｐゴシック" charset="0"/>
        <a:cs typeface="+mn-cs"/>
      </a:defRPr>
    </a:lvl4pPr>
    <a:lvl5pPr marL="1828800" algn="l" rtl="0" fontAlgn="base">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atin typeface="Calibri" charset="0"/>
            </a:endParaRP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2923AB3-EFF8-1045-9624-67E69E904046}" type="slidenum">
              <a:rPr lang="en-US"/>
              <a:pPr eaLnBrk="1" hangingPunct="1"/>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9ECCADBF-278A-C042-8F9E-8994CEA05A3A}" type="slidenum">
              <a:rPr lang="en-US"/>
              <a:pPr/>
              <a:t>‹#›</a:t>
            </a:fld>
            <a:endParaRPr lang="en-US"/>
          </a:p>
        </p:txBody>
      </p:sp>
    </p:spTree>
    <p:extLst>
      <p:ext uri="{BB962C8B-B14F-4D97-AF65-F5344CB8AC3E}">
        <p14:creationId xmlns:p14="http://schemas.microsoft.com/office/powerpoint/2010/main" val="2491577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D34B62B-76E3-4445-ABCC-49FF8558B51B}" type="slidenum">
              <a:rPr lang="en-US"/>
              <a:pPr/>
              <a:t>‹#›</a:t>
            </a:fld>
            <a:endParaRPr lang="en-US"/>
          </a:p>
        </p:txBody>
      </p:sp>
    </p:spTree>
    <p:extLst>
      <p:ext uri="{BB962C8B-B14F-4D97-AF65-F5344CB8AC3E}">
        <p14:creationId xmlns:p14="http://schemas.microsoft.com/office/powerpoint/2010/main" val="1376456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086FAD5-901A-1C43-B127-D4FFD9722E0F}" type="slidenum">
              <a:rPr lang="en-US"/>
              <a:pPr/>
              <a:t>‹#›</a:t>
            </a:fld>
            <a:endParaRPr lang="en-US"/>
          </a:p>
        </p:txBody>
      </p:sp>
    </p:spTree>
    <p:extLst>
      <p:ext uri="{BB962C8B-B14F-4D97-AF65-F5344CB8AC3E}">
        <p14:creationId xmlns:p14="http://schemas.microsoft.com/office/powerpoint/2010/main" val="3904311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2F4B799-C977-7E49-B2D1-AAC95BD67740}" type="slidenum">
              <a:rPr lang="en-US"/>
              <a:pPr/>
              <a:t>‹#›</a:t>
            </a:fld>
            <a:endParaRPr lang="en-US"/>
          </a:p>
        </p:txBody>
      </p:sp>
    </p:spTree>
    <p:extLst>
      <p:ext uri="{BB962C8B-B14F-4D97-AF65-F5344CB8AC3E}">
        <p14:creationId xmlns:p14="http://schemas.microsoft.com/office/powerpoint/2010/main" val="4264334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64C7C80-674D-C842-AF12-A3086B1E2EB2}" type="slidenum">
              <a:rPr lang="en-US"/>
              <a:pPr/>
              <a:t>‹#›</a:t>
            </a:fld>
            <a:endParaRPr lang="en-US"/>
          </a:p>
        </p:txBody>
      </p:sp>
    </p:spTree>
    <p:extLst>
      <p:ext uri="{BB962C8B-B14F-4D97-AF65-F5344CB8AC3E}">
        <p14:creationId xmlns:p14="http://schemas.microsoft.com/office/powerpoint/2010/main" val="3416203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BCC6EB3-AF21-B249-BB7C-4950276C707C}" type="slidenum">
              <a:rPr lang="en-US"/>
              <a:pPr/>
              <a:t>‹#›</a:t>
            </a:fld>
            <a:endParaRPr lang="en-US"/>
          </a:p>
        </p:txBody>
      </p:sp>
    </p:spTree>
    <p:extLst>
      <p:ext uri="{BB962C8B-B14F-4D97-AF65-F5344CB8AC3E}">
        <p14:creationId xmlns:p14="http://schemas.microsoft.com/office/powerpoint/2010/main" val="2030801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315A1C82-87AA-8C46-9E91-3CE609E0A0C1}" type="slidenum">
              <a:rPr lang="en-US"/>
              <a:pPr/>
              <a:t>‹#›</a:t>
            </a:fld>
            <a:endParaRPr lang="en-US"/>
          </a:p>
        </p:txBody>
      </p:sp>
    </p:spTree>
    <p:extLst>
      <p:ext uri="{BB962C8B-B14F-4D97-AF65-F5344CB8AC3E}">
        <p14:creationId xmlns:p14="http://schemas.microsoft.com/office/powerpoint/2010/main" val="3040269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F7F4E57F-742A-BC44-8C87-DFBD2B2D7D71}" type="slidenum">
              <a:rPr lang="en-US"/>
              <a:pPr/>
              <a:t>‹#›</a:t>
            </a:fld>
            <a:endParaRPr lang="en-US"/>
          </a:p>
        </p:txBody>
      </p:sp>
    </p:spTree>
    <p:extLst>
      <p:ext uri="{BB962C8B-B14F-4D97-AF65-F5344CB8AC3E}">
        <p14:creationId xmlns:p14="http://schemas.microsoft.com/office/powerpoint/2010/main" val="2562394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0DDE64F4-C450-8A46-B612-44F7A2BDCB7F}" type="slidenum">
              <a:rPr lang="en-US"/>
              <a:pPr/>
              <a:t>‹#›</a:t>
            </a:fld>
            <a:endParaRPr lang="en-US"/>
          </a:p>
        </p:txBody>
      </p:sp>
    </p:spTree>
    <p:extLst>
      <p:ext uri="{BB962C8B-B14F-4D97-AF65-F5344CB8AC3E}">
        <p14:creationId xmlns:p14="http://schemas.microsoft.com/office/powerpoint/2010/main" val="126494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74892FA-9B0A-A74D-89D9-7CE8F932D1A5}" type="slidenum">
              <a:rPr lang="en-US"/>
              <a:pPr/>
              <a:t>‹#›</a:t>
            </a:fld>
            <a:endParaRPr lang="en-US"/>
          </a:p>
        </p:txBody>
      </p:sp>
    </p:spTree>
    <p:extLst>
      <p:ext uri="{BB962C8B-B14F-4D97-AF65-F5344CB8AC3E}">
        <p14:creationId xmlns:p14="http://schemas.microsoft.com/office/powerpoint/2010/main" val="4253829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E9A2122-20EB-824B-8A8C-B9F63F9B1AF2}" type="slidenum">
              <a:rPr lang="en-US"/>
              <a:pPr/>
              <a:t>‹#›</a:t>
            </a:fld>
            <a:endParaRPr lang="en-US"/>
          </a:p>
        </p:txBody>
      </p:sp>
    </p:spTree>
    <p:extLst>
      <p:ext uri="{BB962C8B-B14F-4D97-AF65-F5344CB8AC3E}">
        <p14:creationId xmlns:p14="http://schemas.microsoft.com/office/powerpoint/2010/main" val="4631572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59D2541-FC33-4040-9315-806DC97EA2E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973638"/>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85344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a:t>
            </a:r>
            <a:r>
              <a:rPr lang="en-US" sz="2400" b="1" dirty="0">
                <a:solidFill>
                  <a:srgbClr val="800080"/>
                </a:solidFill>
                <a:latin typeface="Bernard MT Condensed" pitchFamily="18" charset="0"/>
                <a:ea typeface="+mn-ea"/>
              </a:rPr>
              <a:t>7b: Indigenous Church Principles of the New Testament Church</a:t>
            </a:r>
            <a:endParaRPr lang="en-US" sz="2400" b="1" dirty="0">
              <a:solidFill>
                <a:srgbClr val="800080"/>
              </a:solidFill>
              <a:latin typeface="Bernard MT Condensed" pitchFamily="18" charset="0"/>
              <a:ea typeface="+mn-ea"/>
            </a:endParaRPr>
          </a:p>
        </p:txBody>
      </p:sp>
      <p:sp>
        <p:nvSpPr>
          <p:cNvPr id="23" name="TextBox 22"/>
          <p:cNvSpPr txBox="1"/>
          <p:nvPr/>
        </p:nvSpPr>
        <p:spPr>
          <a:xfrm>
            <a:off x="152400" y="56388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50530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pull dir="l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
        <p:nvSpPr>
          <p:cNvPr id="4" name="Rectangle 3"/>
          <p:cNvSpPr>
            <a:spLocks noChangeArrowheads="1"/>
          </p:cNvSpPr>
          <p:nvPr/>
        </p:nvSpPr>
        <p:spPr bwMode="auto">
          <a:xfrm>
            <a:off x="152400" y="533400"/>
            <a:ext cx="8991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600" b="1">
                <a:solidFill>
                  <a:srgbClr val="009900"/>
                </a:solidFill>
                <a:latin typeface="Poor Richard" charset="0"/>
                <a:ea typeface="Times New Roman" charset="0"/>
                <a:cs typeface="Arial" charset="0"/>
              </a:rPr>
              <a:t>3. </a:t>
            </a:r>
            <a:r>
              <a:rPr lang="en-US" sz="3600" b="1" u="sng">
                <a:solidFill>
                  <a:srgbClr val="009900"/>
                </a:solidFill>
                <a:latin typeface="Poor Richard" charset="0"/>
                <a:ea typeface="Times New Roman" charset="0"/>
                <a:cs typeface="Arial" charset="0"/>
              </a:rPr>
              <a:t>Faith and sacrifice are necessary elements in the spiritual development of the pastor and members</a:t>
            </a:r>
            <a:r>
              <a:rPr lang="en-US" sz="3600" b="1">
                <a:solidFill>
                  <a:srgbClr val="009900"/>
                </a:solidFill>
                <a:latin typeface="Poor Richard" charset="0"/>
                <a:ea typeface="Times New Roman" charset="0"/>
                <a:cs typeface="Arial" charset="0"/>
              </a:rPr>
              <a:t>.</a:t>
            </a:r>
            <a:endParaRPr lang="en-US" sz="3600">
              <a:solidFill>
                <a:srgbClr val="009900"/>
              </a:solidFill>
              <a:latin typeface="Poor Richard" charset="0"/>
              <a:ea typeface="Times New Roman" charset="0"/>
              <a:cs typeface="Arial" charset="0"/>
            </a:endParaRPr>
          </a:p>
        </p:txBody>
      </p:sp>
      <p:sp>
        <p:nvSpPr>
          <p:cNvPr id="5" name="Rectangle 4"/>
          <p:cNvSpPr>
            <a:spLocks noChangeArrowheads="1"/>
          </p:cNvSpPr>
          <p:nvPr/>
        </p:nvSpPr>
        <p:spPr bwMode="auto">
          <a:xfrm>
            <a:off x="990600" y="2057400"/>
            <a:ext cx="6781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3200" b="1" i="1">
                <a:solidFill>
                  <a:srgbClr val="3333CC"/>
                </a:solidFill>
                <a:latin typeface="Poor Richard" charset="0"/>
                <a:ea typeface="Times New Roman" charset="0"/>
                <a:cs typeface="Arial" charset="0"/>
              </a:rPr>
              <a:t>“</a:t>
            </a:r>
            <a:r>
              <a:rPr lang="en-US" sz="3200" b="1" i="1">
                <a:solidFill>
                  <a:srgbClr val="3333CC"/>
                </a:solidFill>
                <a:latin typeface="Poor Richard" charset="0"/>
                <a:ea typeface="Times New Roman" charset="0"/>
                <a:cs typeface="Arial" charset="0"/>
              </a:rPr>
              <a:t>Bring ye all the tithes into the storehouse, that there may be meat in mine house, and prove me now herewith, saith the LORD of hosts, if I will not open you the windows of heaven, and pour you out a blessing, that there shall not be room enough to receive it.</a:t>
            </a:r>
            <a:r>
              <a:rPr lang="ja-JP" altLang="en-US" sz="3200" b="1" i="1">
                <a:solidFill>
                  <a:srgbClr val="3333CC"/>
                </a:solidFill>
                <a:latin typeface="Poor Richard" charset="0"/>
                <a:ea typeface="Times New Roman" charset="0"/>
                <a:cs typeface="Arial" charset="0"/>
              </a:rPr>
              <a:t>”</a:t>
            </a:r>
            <a:r>
              <a:rPr lang="en-US" sz="3200" b="1">
                <a:solidFill>
                  <a:srgbClr val="3333CC"/>
                </a:solidFill>
                <a:latin typeface="Poor Richard" charset="0"/>
                <a:ea typeface="Times New Roman" charset="0"/>
                <a:cs typeface="Arial" charset="0"/>
              </a:rPr>
              <a:t> (Malachi 3:10)</a:t>
            </a:r>
            <a:endParaRPr lang="en-US" sz="3200">
              <a:solidFill>
                <a:srgbClr val="3333CC"/>
              </a:solidFill>
              <a:latin typeface="Poor Richard" charset="0"/>
              <a:ea typeface="Times New Roman" charset="0"/>
              <a:cs typeface="Arial" charset="0"/>
            </a:endParaRP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5"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
        <p:nvSpPr>
          <p:cNvPr id="4" name="Rectangle 3"/>
          <p:cNvSpPr>
            <a:spLocks noChangeArrowheads="1"/>
          </p:cNvSpPr>
          <p:nvPr/>
        </p:nvSpPr>
        <p:spPr bwMode="auto">
          <a:xfrm>
            <a:off x="0" y="457200"/>
            <a:ext cx="8458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a:solidFill>
                  <a:srgbClr val="800080"/>
                </a:solidFill>
                <a:latin typeface="Poor Richard" charset="0"/>
              </a:rPr>
              <a:t>4. </a:t>
            </a:r>
            <a:r>
              <a:rPr lang="en-US" sz="3600" b="1" u="sng">
                <a:solidFill>
                  <a:srgbClr val="800080"/>
                </a:solidFill>
                <a:latin typeface="Poor Richard" charset="0"/>
              </a:rPr>
              <a:t>The pastor should feel responsible to the congregation rather than the Missionary</a:t>
            </a:r>
            <a:r>
              <a:rPr lang="en-US" sz="3600" b="1">
                <a:solidFill>
                  <a:srgbClr val="800080"/>
                </a:solidFill>
                <a:latin typeface="Poor Richard" charset="0"/>
              </a:rPr>
              <a:t>.</a:t>
            </a:r>
          </a:p>
        </p:txBody>
      </p:sp>
      <p:sp>
        <p:nvSpPr>
          <p:cNvPr id="5" name="Rectangle 4"/>
          <p:cNvSpPr>
            <a:spLocks noChangeArrowheads="1"/>
          </p:cNvSpPr>
          <p:nvPr/>
        </p:nvSpPr>
        <p:spPr bwMode="auto">
          <a:xfrm>
            <a:off x="762000" y="1905000"/>
            <a:ext cx="76962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361B00"/>
                </a:solidFill>
                <a:latin typeface="Poor Richard" charset="0"/>
              </a:rPr>
              <a:t>In order for the necessary relationship to exist between the pastor and the congregation, it is vital for the people to feel a responsibility to their pastor and for the pastor to feel a responsibility to them. </a:t>
            </a:r>
            <a:endParaRPr lang="en-US" sz="3000">
              <a:solidFill>
                <a:srgbClr val="361B00"/>
              </a:solidFill>
            </a:endParaRPr>
          </a:p>
        </p:txBody>
      </p:sp>
      <p:sp>
        <p:nvSpPr>
          <p:cNvPr id="6" name="Rectangle 5"/>
          <p:cNvSpPr>
            <a:spLocks noChangeArrowheads="1"/>
          </p:cNvSpPr>
          <p:nvPr/>
        </p:nvSpPr>
        <p:spPr bwMode="auto">
          <a:xfrm>
            <a:off x="1600200" y="4114800"/>
            <a:ext cx="73914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3333CC"/>
                </a:solidFill>
                <a:latin typeface="Poor Richard" charset="0"/>
              </a:rPr>
              <a:t>This will not happen if the Missionary supports the pastor. If the pastor receives his livelihood from the Missionary, he will obviously feel responsible to the Missionary and not to the congregation.</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800" decel="100000"/>
                                        <p:tgtEl>
                                          <p:spTgt spid="5"/>
                                        </p:tgtEl>
                                      </p:cBhvr>
                                    </p:animEffect>
                                    <p:anim calcmode="lin" valueType="num">
                                      <p:cBhvr>
                                        <p:cTn id="16" dur="800" decel="100000" fill="hold"/>
                                        <p:tgtEl>
                                          <p:spTgt spid="5"/>
                                        </p:tgtEl>
                                        <p:attrNameLst>
                                          <p:attrName>style.rotation</p:attrName>
                                        </p:attrNameLst>
                                      </p:cBhvr>
                                      <p:tavLst>
                                        <p:tav tm="0">
                                          <p:val>
                                            <p:fltVal val="-90"/>
                                          </p:val>
                                        </p:tav>
                                        <p:tav tm="100000">
                                          <p:val>
                                            <p:fltVal val="0"/>
                                          </p:val>
                                        </p:tav>
                                      </p:tavLst>
                                    </p:anim>
                                    <p:anim calcmode="lin" valueType="num">
                                      <p:cBhvr>
                                        <p:cTn id="17" dur="800" decel="100000" fill="hold"/>
                                        <p:tgtEl>
                                          <p:spTgt spid="5"/>
                                        </p:tgtEl>
                                        <p:attrNameLst>
                                          <p:attrName>ppt_x</p:attrName>
                                        </p:attrNameLst>
                                      </p:cBhvr>
                                      <p:tavLst>
                                        <p:tav tm="0">
                                          <p:val>
                                            <p:strVal val="#ppt_x+0.4"/>
                                          </p:val>
                                        </p:tav>
                                        <p:tav tm="100000">
                                          <p:val>
                                            <p:strVal val="#ppt_x-0.05"/>
                                          </p:val>
                                        </p:tav>
                                      </p:tavLst>
                                    </p:anim>
                                    <p:anim calcmode="lin" valueType="num">
                                      <p:cBhvr>
                                        <p:cTn id="18" dur="800" decel="100000" fill="hold"/>
                                        <p:tgtEl>
                                          <p:spTgt spid="5"/>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0"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800" decel="100000"/>
                                        <p:tgtEl>
                                          <p:spTgt spid="6"/>
                                        </p:tgtEl>
                                      </p:cBhvr>
                                    </p:animEffect>
                                    <p:anim calcmode="lin" valueType="num">
                                      <p:cBhvr>
                                        <p:cTn id="26" dur="800" decel="100000" fill="hold"/>
                                        <p:tgtEl>
                                          <p:spTgt spid="6"/>
                                        </p:tgtEl>
                                        <p:attrNameLst>
                                          <p:attrName>style.rotation</p:attrName>
                                        </p:attrNameLst>
                                      </p:cBhvr>
                                      <p:tavLst>
                                        <p:tav tm="0">
                                          <p:val>
                                            <p:fltVal val="-90"/>
                                          </p:val>
                                        </p:tav>
                                        <p:tav tm="100000">
                                          <p:val>
                                            <p:fltVal val="0"/>
                                          </p:val>
                                        </p:tav>
                                      </p:tavLst>
                                    </p:anim>
                                    <p:anim calcmode="lin" valueType="num">
                                      <p:cBhvr>
                                        <p:cTn id="27" dur="800" decel="100000" fill="hold"/>
                                        <p:tgtEl>
                                          <p:spTgt spid="6"/>
                                        </p:tgtEl>
                                        <p:attrNameLst>
                                          <p:attrName>ppt_x</p:attrName>
                                        </p:attrNameLst>
                                      </p:cBhvr>
                                      <p:tavLst>
                                        <p:tav tm="0">
                                          <p:val>
                                            <p:strVal val="#ppt_x+0.4"/>
                                          </p:val>
                                        </p:tav>
                                        <p:tav tm="100000">
                                          <p:val>
                                            <p:strVal val="#ppt_x-0.05"/>
                                          </p:val>
                                        </p:tav>
                                      </p:tavLst>
                                    </p:anim>
                                    <p:anim calcmode="lin" valueType="num">
                                      <p:cBhvr>
                                        <p:cTn id="28" dur="800" decel="100000" fill="hold"/>
                                        <p:tgtEl>
                                          <p:spTgt spid="6"/>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
        <p:nvSpPr>
          <p:cNvPr id="5" name="Rectangle 4"/>
          <p:cNvSpPr>
            <a:spLocks noChangeArrowheads="1"/>
          </p:cNvSpPr>
          <p:nvPr/>
        </p:nvSpPr>
        <p:spPr bwMode="auto">
          <a:xfrm>
            <a:off x="152400" y="304800"/>
            <a:ext cx="7239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a:solidFill>
                  <a:srgbClr val="990000"/>
                </a:solidFill>
                <a:latin typeface="Poor Richard" charset="0"/>
              </a:rPr>
              <a:t>5. </a:t>
            </a:r>
            <a:r>
              <a:rPr lang="en-US" sz="3600" b="1" u="sng">
                <a:solidFill>
                  <a:srgbClr val="990000"/>
                </a:solidFill>
                <a:latin typeface="Poor Richard" charset="0"/>
              </a:rPr>
              <a:t>Self-support helps to place the pastor in good standing with his own people</a:t>
            </a:r>
            <a:r>
              <a:rPr lang="en-US" sz="3600" b="1">
                <a:solidFill>
                  <a:srgbClr val="990000"/>
                </a:solidFill>
                <a:latin typeface="Poor Richard" charset="0"/>
              </a:rPr>
              <a:t>.</a:t>
            </a:r>
            <a:endParaRPr lang="en-US" sz="3600">
              <a:solidFill>
                <a:srgbClr val="990000"/>
              </a:solidFill>
              <a:latin typeface="Poor Richard" charset="0"/>
            </a:endParaRPr>
          </a:p>
        </p:txBody>
      </p:sp>
      <p:sp>
        <p:nvSpPr>
          <p:cNvPr id="6" name="Rectangle 5"/>
          <p:cNvSpPr>
            <a:spLocks noChangeArrowheads="1"/>
          </p:cNvSpPr>
          <p:nvPr/>
        </p:nvSpPr>
        <p:spPr bwMode="auto">
          <a:xfrm>
            <a:off x="1066800" y="1600200"/>
            <a:ext cx="70104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009900"/>
                </a:solidFill>
                <a:latin typeface="Poor Richard" charset="0"/>
              </a:rPr>
              <a:t>A pastor who is supported financially by the Missionary, will usually be looked upon by his own people, as being an employee of a foreign organization. </a:t>
            </a:r>
          </a:p>
        </p:txBody>
      </p:sp>
      <p:sp>
        <p:nvSpPr>
          <p:cNvPr id="7" name="Rectangle 6"/>
          <p:cNvSpPr>
            <a:spLocks noChangeArrowheads="1"/>
          </p:cNvSpPr>
          <p:nvPr/>
        </p:nvSpPr>
        <p:spPr bwMode="auto">
          <a:xfrm>
            <a:off x="2286000" y="3810000"/>
            <a:ext cx="66294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990000"/>
                </a:solidFill>
                <a:latin typeface="Poor Richard" charset="0"/>
              </a:rPr>
              <a:t>He will lack the respect due him as a man of God and be seen as an agent of a foreign religion, preaching a strange doctrine because he receives a salary to do so.</a:t>
            </a:r>
            <a:endParaRPr lang="en-US" sz="3200">
              <a:solidFill>
                <a:srgbClr val="990000"/>
              </a:solidFill>
            </a:endParaRP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
        <p:nvSpPr>
          <p:cNvPr id="4" name="Rectangle 3"/>
          <p:cNvSpPr>
            <a:spLocks noChangeArrowheads="1"/>
          </p:cNvSpPr>
          <p:nvPr/>
        </p:nvSpPr>
        <p:spPr bwMode="auto">
          <a:xfrm>
            <a:off x="152400" y="533400"/>
            <a:ext cx="7772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a:solidFill>
                  <a:srgbClr val="800080"/>
                </a:solidFill>
                <a:latin typeface="Poor Richard" charset="0"/>
              </a:rPr>
              <a:t>6. </a:t>
            </a:r>
            <a:r>
              <a:rPr lang="en-US" sz="3600" b="1" u="sng">
                <a:solidFill>
                  <a:srgbClr val="800080"/>
                </a:solidFill>
                <a:latin typeface="Poor Richard" charset="0"/>
              </a:rPr>
              <a:t>Self-support opens the door to unlimited expansion</a:t>
            </a:r>
            <a:r>
              <a:rPr lang="en-US" sz="3600" b="1">
                <a:solidFill>
                  <a:srgbClr val="800080"/>
                </a:solidFill>
                <a:latin typeface="Poor Richard" charset="0"/>
              </a:rPr>
              <a:t>.</a:t>
            </a:r>
            <a:endParaRPr lang="en-US" sz="3600">
              <a:solidFill>
                <a:srgbClr val="800080"/>
              </a:solidFill>
              <a:latin typeface="Poor Richard" charset="0"/>
            </a:endParaRPr>
          </a:p>
        </p:txBody>
      </p:sp>
      <p:sp>
        <p:nvSpPr>
          <p:cNvPr id="5" name="Rectangle 4"/>
          <p:cNvSpPr>
            <a:spLocks noChangeArrowheads="1"/>
          </p:cNvSpPr>
          <p:nvPr/>
        </p:nvSpPr>
        <p:spPr bwMode="auto">
          <a:xfrm>
            <a:off x="3200400" y="1676400"/>
            <a:ext cx="52578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The Indigenous Church on the other hand, has no such limits. It depends upon the funds generated by the national Churches. </a:t>
            </a:r>
          </a:p>
        </p:txBody>
      </p:sp>
      <p:sp>
        <p:nvSpPr>
          <p:cNvPr id="6" name="Rectangle 5"/>
          <p:cNvSpPr>
            <a:spLocks noChangeArrowheads="1"/>
          </p:cNvSpPr>
          <p:nvPr/>
        </p:nvSpPr>
        <p:spPr bwMode="auto">
          <a:xfrm>
            <a:off x="304800" y="3733800"/>
            <a:ext cx="63246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As they increase in number, the funds also increase, the more it spreads, and the more it can spread. The Church must be trained in independence rather than dependence.</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ssolve">
                                      <p:cBhvr>
                                        <p:cTn id="15" dur="500"/>
                                        <p:tgtEl>
                                          <p:spTgt spid="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ssolv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
        <p:nvSpPr>
          <p:cNvPr id="4" name="Rectangle 3"/>
          <p:cNvSpPr>
            <a:spLocks noChangeArrowheads="1"/>
          </p:cNvSpPr>
          <p:nvPr/>
        </p:nvSpPr>
        <p:spPr bwMode="auto">
          <a:xfrm>
            <a:off x="381000" y="685800"/>
            <a:ext cx="8305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800080"/>
                </a:solidFill>
                <a:latin typeface="Poor Richard" charset="0"/>
              </a:rPr>
              <a:t>The goal of establishing the Indigenous Church can only be reached by a people who accept and fulfill their God given responsibilities. </a:t>
            </a:r>
          </a:p>
        </p:txBody>
      </p:sp>
      <p:pic>
        <p:nvPicPr>
          <p:cNvPr id="5" name="Picture 3" descr="C:\Users\Candra Poitras\Pictures\S.M,A.R.T._goal_wordle[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67000" y="2286000"/>
            <a:ext cx="3470275" cy="2238375"/>
          </a:xfrm>
          <a:prstGeom prst="rect">
            <a:avLst/>
          </a:prstGeom>
          <a:ln>
            <a:noFill/>
          </a:ln>
          <a:effectLst>
            <a:outerShdw blurRad="292100" dist="139700" dir="2700000" algn="tl" rotWithShape="0">
              <a:srgbClr val="333333">
                <a:alpha val="65000"/>
              </a:srgbClr>
            </a:outerShdw>
          </a:effectLst>
        </p:spPr>
      </p:pic>
      <p:sp>
        <p:nvSpPr>
          <p:cNvPr id="6" name="Rectangle 5"/>
          <p:cNvSpPr>
            <a:spLocks noChangeArrowheads="1"/>
          </p:cNvSpPr>
          <p:nvPr/>
        </p:nvSpPr>
        <p:spPr bwMode="auto">
          <a:xfrm>
            <a:off x="381000" y="4648200"/>
            <a:ext cx="8305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The salvation of God brings authority and privilege to the born again Christian.</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
        <p:nvSpPr>
          <p:cNvPr id="5" name="Rectangle 4"/>
          <p:cNvSpPr>
            <a:spLocks noChangeArrowheads="1"/>
          </p:cNvSpPr>
          <p:nvPr/>
        </p:nvSpPr>
        <p:spPr bwMode="auto">
          <a:xfrm>
            <a:off x="1066800" y="533400"/>
            <a:ext cx="68580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990000"/>
                </a:solidFill>
                <a:latin typeface="Poor Richard" charset="0"/>
              </a:rPr>
              <a:t>But authority and privilege are always accompanied by responsibility. The exercise of authority or privilege, with the neglect of responsibility, leads to a false concept of reality. </a:t>
            </a:r>
          </a:p>
        </p:txBody>
      </p:sp>
      <p:sp>
        <p:nvSpPr>
          <p:cNvPr id="6" name="Rectangle 5"/>
          <p:cNvSpPr>
            <a:spLocks noChangeArrowheads="1"/>
          </p:cNvSpPr>
          <p:nvPr/>
        </p:nvSpPr>
        <p:spPr bwMode="auto">
          <a:xfrm>
            <a:off x="152400" y="2895600"/>
            <a:ext cx="88392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3333CC"/>
                </a:solidFill>
                <a:latin typeface="Poor Richard" charset="0"/>
              </a:rPr>
              <a:t>For example, when the members of a local assembly enjoy the privileges of full membership without being taught to understand and accept their responsibility of maintaining a place of worship, and supporting their pastor, this leads to a false concept that they should always be on the receiving end with no obligation to give.</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Rectangle 2"/>
          <p:cNvSpPr>
            <a:spLocks noChangeArrowheads="1"/>
          </p:cNvSpPr>
          <p:nvPr/>
        </p:nvSpPr>
        <p:spPr bwMode="auto">
          <a:xfrm>
            <a:off x="304800" y="685800"/>
            <a:ext cx="6858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009900"/>
                </a:solidFill>
                <a:latin typeface="Poor Richard" charset="0"/>
              </a:rPr>
              <a:t>Jesus said that it is more blessed to give than to receive (Acts 20:35). </a:t>
            </a:r>
            <a:endParaRPr lang="en-US" sz="3200">
              <a:solidFill>
                <a:srgbClr val="009900"/>
              </a:solidFill>
            </a:endParaRPr>
          </a:p>
        </p:txBody>
      </p:sp>
      <p:sp>
        <p:nvSpPr>
          <p:cNvPr id="4" name="Rectangle 3"/>
          <p:cNvSpPr>
            <a:spLocks noChangeArrowheads="1"/>
          </p:cNvSpPr>
          <p:nvPr/>
        </p:nvSpPr>
        <p:spPr bwMode="auto">
          <a:xfrm>
            <a:off x="1295400" y="1905000"/>
            <a:ext cx="6477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361B00"/>
                </a:solidFill>
                <a:latin typeface="Poor Richard" charset="0"/>
              </a:rPr>
              <a:t>Every individual that has been forgiven of sin, baptized in Jesus name, and filled with the Holy Ghost, has a responsibility to the mission of world evangelism. </a:t>
            </a:r>
          </a:p>
        </p:txBody>
      </p:sp>
      <p:sp>
        <p:nvSpPr>
          <p:cNvPr id="5" name="Rectangle 4"/>
          <p:cNvSpPr>
            <a:spLocks noChangeArrowheads="1"/>
          </p:cNvSpPr>
          <p:nvPr/>
        </p:nvSpPr>
        <p:spPr bwMode="auto">
          <a:xfrm>
            <a:off x="2743200" y="4191000"/>
            <a:ext cx="6248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800080"/>
                </a:solidFill>
                <a:latin typeface="Poor Richard" charset="0"/>
              </a:rPr>
              <a:t>This can only be accomplished by self-propagating, self-governing and self-supporting Churches.</a:t>
            </a:r>
            <a:endParaRPr lang="en-US" sz="3200">
              <a:solidFill>
                <a:srgbClr val="800080"/>
              </a:solidFill>
            </a:endParaRPr>
          </a:p>
        </p:txBody>
      </p:sp>
      <p:sp>
        <p:nvSpPr>
          <p:cNvPr id="6" name="TextBox 5"/>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900" decel="100000" fill="hold"/>
                                        <p:tgtEl>
                                          <p:spTgt spid="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
        <p:nvSpPr>
          <p:cNvPr id="4" name="Rectangle 3"/>
          <p:cNvSpPr>
            <a:spLocks noChangeArrowheads="1"/>
          </p:cNvSpPr>
          <p:nvPr/>
        </p:nvSpPr>
        <p:spPr bwMode="auto">
          <a:xfrm>
            <a:off x="152400" y="457200"/>
            <a:ext cx="37338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The wise man Solomon said, </a:t>
            </a:r>
            <a:r>
              <a:rPr lang="ja-JP" altLang="en-US" sz="3200" b="1" i="1">
                <a:solidFill>
                  <a:srgbClr val="361B00"/>
                </a:solidFill>
                <a:latin typeface="Poor Richard" charset="0"/>
              </a:rPr>
              <a:t>“</a:t>
            </a:r>
            <a:r>
              <a:rPr lang="en-US" sz="3200" b="1" i="1">
                <a:solidFill>
                  <a:srgbClr val="361B00"/>
                </a:solidFill>
                <a:latin typeface="Poor Richard" charset="0"/>
              </a:rPr>
              <a:t>To every thing there is a season, and a time to every purpose under the heaven:</a:t>
            </a:r>
            <a:r>
              <a:rPr lang="ja-JP" altLang="en-US" sz="3200" b="1" i="1">
                <a:solidFill>
                  <a:srgbClr val="361B00"/>
                </a:solidFill>
                <a:latin typeface="Poor Richard" charset="0"/>
              </a:rPr>
              <a:t>”</a:t>
            </a:r>
            <a:r>
              <a:rPr lang="en-US" sz="3200" b="1">
                <a:solidFill>
                  <a:srgbClr val="361B00"/>
                </a:solidFill>
                <a:latin typeface="Poor Richard" charset="0"/>
              </a:rPr>
              <a:t> (Ecclesiastes 3:1) </a:t>
            </a:r>
            <a:endParaRPr lang="en-US" sz="3200">
              <a:solidFill>
                <a:srgbClr val="361B00"/>
              </a:solidFill>
            </a:endParaRPr>
          </a:p>
        </p:txBody>
      </p:sp>
      <p:sp>
        <p:nvSpPr>
          <p:cNvPr id="5" name="Rectangle 4"/>
          <p:cNvSpPr/>
          <p:nvPr/>
        </p:nvSpPr>
        <p:spPr>
          <a:xfrm>
            <a:off x="3352800" y="3581400"/>
            <a:ext cx="5562600" cy="3046988"/>
          </a:xfrm>
          <a:prstGeom prst="rect">
            <a:avLst/>
          </a:prstGeom>
          <a:solidFill>
            <a:srgbClr val="3333CC"/>
          </a:solidFill>
          <a:ln>
            <a:noFill/>
          </a:ln>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361B00"/>
                </a:solidFill>
                <a:latin typeface="Poor Richard" charset="0"/>
              </a:rPr>
              <a:t>This is especially true when working towards the goal of self-government. The Church must maintain an atmosphere of sincere prayer and seeking after God</a:t>
            </a:r>
            <a:r>
              <a:rPr lang="ja-JP" altLang="en-US" sz="3200" b="1">
                <a:solidFill>
                  <a:srgbClr val="361B00"/>
                </a:solidFill>
                <a:latin typeface="Poor Richard" charset="0"/>
              </a:rPr>
              <a:t>’</a:t>
            </a:r>
            <a:r>
              <a:rPr lang="en-US" sz="3200" b="1">
                <a:solidFill>
                  <a:srgbClr val="361B00"/>
                </a:solidFill>
                <a:latin typeface="Poor Richard" charset="0"/>
              </a:rPr>
              <a:t>s timing.</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
        <p:nvSpPr>
          <p:cNvPr id="5" name="Rectangle 3"/>
          <p:cNvSpPr>
            <a:spLocks noChangeArrowheads="1"/>
          </p:cNvSpPr>
          <p:nvPr/>
        </p:nvSpPr>
        <p:spPr bwMode="auto">
          <a:xfrm>
            <a:off x="228600" y="304800"/>
            <a:ext cx="4114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600" b="1">
                <a:solidFill>
                  <a:srgbClr val="009900"/>
                </a:solidFill>
                <a:latin typeface="Poor Richard" charset="0"/>
                <a:ea typeface="Times New Roman" charset="0"/>
                <a:cs typeface="Arial" charset="0"/>
              </a:rPr>
              <a:t>3. </a:t>
            </a:r>
            <a:r>
              <a:rPr lang="en-US" sz="3600" b="1" u="sng">
                <a:solidFill>
                  <a:srgbClr val="009900"/>
                </a:solidFill>
                <a:latin typeface="Poor Richard" charset="0"/>
                <a:ea typeface="Times New Roman" charset="0"/>
                <a:cs typeface="Arial" charset="0"/>
              </a:rPr>
              <a:t>Trust</a:t>
            </a:r>
            <a:r>
              <a:rPr lang="en-US" sz="3600" b="1">
                <a:solidFill>
                  <a:srgbClr val="009900"/>
                </a:solidFill>
                <a:latin typeface="Poor Richard" charset="0"/>
                <a:ea typeface="Times New Roman" charset="0"/>
                <a:cs typeface="Arial" charset="0"/>
              </a:rPr>
              <a:t> </a:t>
            </a:r>
            <a:endParaRPr lang="en-US" sz="3600">
              <a:solidFill>
                <a:srgbClr val="009900"/>
              </a:solidFill>
              <a:latin typeface="Poor Richard" charset="0"/>
              <a:ea typeface="Times New Roman" charset="0"/>
              <a:cs typeface="Arial" charset="0"/>
            </a:endParaRPr>
          </a:p>
        </p:txBody>
      </p:sp>
      <p:sp>
        <p:nvSpPr>
          <p:cNvPr id="6" name="Rectangle 5"/>
          <p:cNvSpPr>
            <a:spLocks noChangeArrowheads="1"/>
          </p:cNvSpPr>
          <p:nvPr/>
        </p:nvSpPr>
        <p:spPr bwMode="auto">
          <a:xfrm>
            <a:off x="609600" y="914400"/>
            <a:ext cx="45720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800080"/>
                </a:solidFill>
                <a:latin typeface="Poor Richard" charset="0"/>
              </a:rPr>
              <a:t>Trust is a vital factor. An Indian proverb says, </a:t>
            </a:r>
            <a:r>
              <a:rPr lang="ja-JP" altLang="en-US" sz="3000" b="1" i="1">
                <a:solidFill>
                  <a:srgbClr val="800080"/>
                </a:solidFill>
                <a:latin typeface="Poor Richard" charset="0"/>
              </a:rPr>
              <a:t>“</a:t>
            </a:r>
            <a:r>
              <a:rPr lang="en-US" sz="3000" b="1" i="1">
                <a:solidFill>
                  <a:srgbClr val="800080"/>
                </a:solidFill>
                <a:latin typeface="Poor Richard" charset="0"/>
              </a:rPr>
              <a:t>Nothing grows under a banyan tree.</a:t>
            </a:r>
            <a:r>
              <a:rPr lang="ja-JP" altLang="en-US" sz="3000" b="1" i="1">
                <a:solidFill>
                  <a:srgbClr val="800080"/>
                </a:solidFill>
                <a:latin typeface="Poor Richard" charset="0"/>
              </a:rPr>
              <a:t>”</a:t>
            </a:r>
            <a:r>
              <a:rPr lang="en-US" sz="3000" b="1">
                <a:solidFill>
                  <a:srgbClr val="800080"/>
                </a:solidFill>
                <a:latin typeface="Poor Richard" charset="0"/>
              </a:rPr>
              <a:t> A missionary has to be careful not to become too much of a dominate figure in the National Church. </a:t>
            </a:r>
            <a:endParaRPr lang="en-US" sz="3000">
              <a:solidFill>
                <a:srgbClr val="800080"/>
              </a:solidFill>
            </a:endParaRPr>
          </a:p>
        </p:txBody>
      </p:sp>
      <p:sp>
        <p:nvSpPr>
          <p:cNvPr id="7" name="Rectangle 6"/>
          <p:cNvSpPr>
            <a:spLocks noChangeArrowheads="1"/>
          </p:cNvSpPr>
          <p:nvPr/>
        </p:nvSpPr>
        <p:spPr bwMode="auto">
          <a:xfrm>
            <a:off x="4343400" y="3581400"/>
            <a:ext cx="45720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009900"/>
                </a:solidFill>
                <a:latin typeface="Poor Richard" charset="0"/>
              </a:rPr>
              <a:t>If he allows his control of the work to overshadow that of the nationals, he can easily cripple the effect of national leadership. </a:t>
            </a:r>
            <a:endParaRPr lang="en-US" sz="3000">
              <a:solidFill>
                <a:srgbClr val="009900"/>
              </a:solidFill>
            </a:endParaRP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3"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plus(in)">
                                      <p:cBhvr>
                                        <p:cTn id="15" dur="500"/>
                                        <p:tgtEl>
                                          <p:spTgt spid="6"/>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3" presetClass="entr" presetSubtype="16"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plus(in)">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
        <p:nvSpPr>
          <p:cNvPr id="4" name="Rectangle 3"/>
          <p:cNvSpPr>
            <a:spLocks noChangeArrowheads="1"/>
          </p:cNvSpPr>
          <p:nvPr/>
        </p:nvSpPr>
        <p:spPr bwMode="auto">
          <a:xfrm>
            <a:off x="228600" y="533400"/>
            <a:ext cx="41910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990000"/>
                </a:solidFill>
                <a:latin typeface="Poor Richard" charset="0"/>
              </a:rPr>
              <a:t>At the same time, he will need to maintain a certain degree of control to insure that the work is carried on properly and for the sake of training the nationals. </a:t>
            </a:r>
          </a:p>
        </p:txBody>
      </p:sp>
      <p:sp>
        <p:nvSpPr>
          <p:cNvPr id="5" name="Rectangle 4"/>
          <p:cNvSpPr>
            <a:spLocks noChangeArrowheads="1"/>
          </p:cNvSpPr>
          <p:nvPr/>
        </p:nvSpPr>
        <p:spPr bwMode="auto">
          <a:xfrm>
            <a:off x="4419600" y="2743200"/>
            <a:ext cx="45720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A missionary should not hold a position in the National Church that a national is able to fill. This will help to develop the ability and ministry of the nationals. </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pic>
        <p:nvPicPr>
          <p:cNvPr id="4" name="Picture 4" descr="C:\Users\Candra Poitras\Pictures\leaders[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09800" y="685800"/>
            <a:ext cx="4295775" cy="2696071"/>
          </a:xfrm>
          <a:prstGeom prst="rect">
            <a:avLst/>
          </a:prstGeom>
          <a:ln>
            <a:noFill/>
          </a:ln>
          <a:effectLst>
            <a:softEdge rad="112500"/>
          </a:effectLst>
        </p:spPr>
      </p:pic>
      <p:sp>
        <p:nvSpPr>
          <p:cNvPr id="5" name="Rectangle 3"/>
          <p:cNvSpPr>
            <a:spLocks noChangeArrowheads="1"/>
          </p:cNvSpPr>
          <p:nvPr/>
        </p:nvSpPr>
        <p:spPr bwMode="auto">
          <a:xfrm>
            <a:off x="228600" y="3581400"/>
            <a:ext cx="8686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3333CC"/>
                </a:solidFill>
                <a:latin typeface="Poor Richard" charset="0"/>
                <a:ea typeface="Times New Roman" charset="0"/>
                <a:cs typeface="Arial" charset="0"/>
              </a:rPr>
              <a:t>The Church must produce its own leaders. This is true for both natural and spiritual reasons. Natural reasons include language, customs, and climate all of which make it difficult for an outsider to fit in. Spiritually, if the Church strives for maturity, she will not find it necessary to depend on foreign workers. </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
        <p:nvSpPr>
          <p:cNvPr id="5" name="Rectangle 4"/>
          <p:cNvSpPr>
            <a:spLocks noChangeArrowheads="1"/>
          </p:cNvSpPr>
          <p:nvPr/>
        </p:nvSpPr>
        <p:spPr bwMode="auto">
          <a:xfrm>
            <a:off x="228600" y="457200"/>
            <a:ext cx="6019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ea typeface="Times New Roman" charset="0"/>
                <a:cs typeface="Arial" charset="0"/>
              </a:rPr>
              <a:t>Two final questions. Who could better understand the needs and problems of the Church in any country than the citizens of that country? </a:t>
            </a:r>
            <a:endParaRPr lang="en-US" sz="3200">
              <a:solidFill>
                <a:srgbClr val="3333CC"/>
              </a:solidFill>
              <a:ea typeface="Times New Roman" charset="0"/>
              <a:cs typeface="Arial" charset="0"/>
            </a:endParaRPr>
          </a:p>
        </p:txBody>
      </p:sp>
      <p:pic>
        <p:nvPicPr>
          <p:cNvPr id="6" name="Picture 3" descr="C:\Users\Candra Poitras\Pictures\1242796868203109724Number_1_in_green_rounded_square.svg.hi[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477000" y="685800"/>
            <a:ext cx="1790700" cy="1790700"/>
          </a:xfrm>
          <a:prstGeom prst="rect">
            <a:avLst/>
          </a:prstGeom>
          <a:ln>
            <a:noFill/>
          </a:ln>
          <a:effectLst>
            <a:softEdge rad="112500"/>
          </a:effectLst>
        </p:spPr>
      </p:pic>
      <p:sp>
        <p:nvSpPr>
          <p:cNvPr id="7" name="Rectangle 6"/>
          <p:cNvSpPr>
            <a:spLocks noChangeArrowheads="1"/>
          </p:cNvSpPr>
          <p:nvPr/>
        </p:nvSpPr>
        <p:spPr bwMode="auto">
          <a:xfrm>
            <a:off x="2514600" y="3200400"/>
            <a:ext cx="64008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800080"/>
                </a:solidFill>
                <a:latin typeface="Poor Richard" charset="0"/>
                <a:ea typeface="Times New Roman" charset="0"/>
                <a:cs typeface="Arial" charset="0"/>
              </a:rPr>
              <a:t>And with proper training, who could better work towards taking care of needs and the solving of problems than the nationals of that country?  That is indigenous thinking! </a:t>
            </a:r>
            <a:endParaRPr lang="en-US" sz="3200">
              <a:solidFill>
                <a:srgbClr val="800080"/>
              </a:solidFill>
              <a:ea typeface="Times New Roman" charset="0"/>
              <a:cs typeface="Arial" charset="0"/>
            </a:endParaRPr>
          </a:p>
        </p:txBody>
      </p:sp>
      <p:pic>
        <p:nvPicPr>
          <p:cNvPr id="8" name="Picture 4" descr="C:\Users\Candra Poitras\Pictures\number-2-hi[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3400" y="3505200"/>
            <a:ext cx="1905000" cy="1905000"/>
          </a:xfrm>
          <a:prstGeom prst="rect">
            <a:avLst/>
          </a:prstGeom>
          <a:ln>
            <a:noFill/>
          </a:ln>
          <a:effectLst>
            <a:softEdge rad="112500"/>
          </a:effectLst>
        </p:spPr>
      </p:pic>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strVal val="#ppt_w*0.05"/>
                                          </p:val>
                                        </p:tav>
                                        <p:tav tm="100000">
                                          <p:val>
                                            <p:strVal val="#ppt_w"/>
                                          </p:val>
                                        </p:tav>
                                      </p:tavLst>
                                    </p:anim>
                                    <p:anim calcmode="lin" valueType="num">
                                      <p:cBhvr>
                                        <p:cTn id="17" dur="500" fill="hold"/>
                                        <p:tgtEl>
                                          <p:spTgt spid="7"/>
                                        </p:tgtEl>
                                        <p:attrNameLst>
                                          <p:attrName>ppt_h</p:attrName>
                                        </p:attrNameLst>
                                      </p:cBhvr>
                                      <p:tavLst>
                                        <p:tav tm="0">
                                          <p:val>
                                            <p:strVal val="#ppt_h"/>
                                          </p:val>
                                        </p:tav>
                                        <p:tav tm="100000">
                                          <p:val>
                                            <p:strVal val="#ppt_h"/>
                                          </p:val>
                                        </p:tav>
                                      </p:tavLst>
                                    </p:anim>
                                    <p:anim calcmode="lin" valueType="num">
                                      <p:cBhvr>
                                        <p:cTn id="18" dur="500" fill="hold"/>
                                        <p:tgtEl>
                                          <p:spTgt spid="7"/>
                                        </p:tgtEl>
                                        <p:attrNameLst>
                                          <p:attrName>ppt_x</p:attrName>
                                        </p:attrNameLst>
                                      </p:cBhvr>
                                      <p:tavLst>
                                        <p:tav tm="0">
                                          <p:val>
                                            <p:strVal val="#ppt_x-.2"/>
                                          </p:val>
                                        </p:tav>
                                        <p:tav tm="100000">
                                          <p:val>
                                            <p:strVal val="#ppt_x"/>
                                          </p:val>
                                        </p:tav>
                                      </p:tavLst>
                                    </p:anim>
                                    <p:anim calcmode="lin" valueType="num">
                                      <p:cBhvr>
                                        <p:cTn id="19" dur="500" fill="hold"/>
                                        <p:tgtEl>
                                          <p:spTgt spid="7"/>
                                        </p:tgtEl>
                                        <p:attrNameLst>
                                          <p:attrName>ppt_y</p:attrName>
                                        </p:attrNameLst>
                                      </p:cBhvr>
                                      <p:tavLst>
                                        <p:tav tm="0">
                                          <p:val>
                                            <p:strVal val="#ppt_y"/>
                                          </p:val>
                                        </p:tav>
                                        <p:tav tm="100000">
                                          <p:val>
                                            <p:strVal val="#ppt_y"/>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
        <p:nvSpPr>
          <p:cNvPr id="4" name="Rectangle 3"/>
          <p:cNvSpPr>
            <a:spLocks noChangeArrowheads="1"/>
          </p:cNvSpPr>
          <p:nvPr/>
        </p:nvSpPr>
        <p:spPr bwMode="auto">
          <a:xfrm>
            <a:off x="152400" y="609600"/>
            <a:ext cx="32083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i="1">
                <a:solidFill>
                  <a:srgbClr val="361B00"/>
                </a:solidFill>
                <a:latin typeface="Poor Richard" charset="0"/>
              </a:rPr>
              <a:t>III. Self-Support</a:t>
            </a:r>
          </a:p>
        </p:txBody>
      </p:sp>
      <p:pic>
        <p:nvPicPr>
          <p:cNvPr id="5" name="Picture 3" descr="C:\Users\Candra Poitras\Pictures\peter6[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2000" y="1600200"/>
            <a:ext cx="2568893" cy="35433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a:spLocks noChangeArrowheads="1"/>
          </p:cNvSpPr>
          <p:nvPr/>
        </p:nvSpPr>
        <p:spPr bwMode="auto">
          <a:xfrm>
            <a:off x="4191000" y="762000"/>
            <a:ext cx="45720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Again it is worthy to mention, that in order to establish a self-supporting National Church, we must start at the base with self-supporting local Churches. Following are some reasons why we should work to establish self-supporting Churches.</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style.rotation</p:attrName>
                                        </p:attrNameLst>
                                      </p:cBhvr>
                                      <p:tavLst>
                                        <p:tav tm="0">
                                          <p:val>
                                            <p:fltVal val="360"/>
                                          </p:val>
                                        </p:tav>
                                        <p:tav tm="100000">
                                          <p:val>
                                            <p:fltVal val="0"/>
                                          </p:val>
                                        </p:tav>
                                      </p:tavLst>
                                    </p:anim>
                                    <p:animEffect transition="in" filter="fade">
                                      <p:cBhvr>
                                        <p:cTn id="18" dur="500"/>
                                        <p:tgtEl>
                                          <p:spTgt spid="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 calcmode="lin" valueType="num">
                                      <p:cBhvr>
                                        <p:cTn id="25" dur="500" fill="hold"/>
                                        <p:tgtEl>
                                          <p:spTgt spid="6"/>
                                        </p:tgtEl>
                                        <p:attrNameLst>
                                          <p:attrName>style.rotation</p:attrName>
                                        </p:attrNameLst>
                                      </p:cBhvr>
                                      <p:tavLst>
                                        <p:tav tm="0">
                                          <p:val>
                                            <p:fltVal val="360"/>
                                          </p:val>
                                        </p:tav>
                                        <p:tav tm="100000">
                                          <p:val>
                                            <p:fltVal val="0"/>
                                          </p:val>
                                        </p:tav>
                                      </p:tavLst>
                                    </p:anim>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
        <p:nvSpPr>
          <p:cNvPr id="4" name="Rectangle 3"/>
          <p:cNvSpPr>
            <a:spLocks noChangeArrowheads="1"/>
          </p:cNvSpPr>
          <p:nvPr/>
        </p:nvSpPr>
        <p:spPr bwMode="auto">
          <a:xfrm>
            <a:off x="152400" y="152400"/>
            <a:ext cx="4343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600" b="1">
                <a:solidFill>
                  <a:srgbClr val="990000"/>
                </a:solidFill>
                <a:latin typeface="Poor Richard" charset="0"/>
                <a:ea typeface="Times New Roman" charset="0"/>
                <a:cs typeface="Arial" charset="0"/>
              </a:rPr>
              <a:t>1. </a:t>
            </a:r>
            <a:r>
              <a:rPr lang="en-US" sz="3600" b="1" u="sng">
                <a:solidFill>
                  <a:srgbClr val="990000"/>
                </a:solidFill>
                <a:latin typeface="Poor Richard" charset="0"/>
                <a:ea typeface="Times New Roman" charset="0"/>
                <a:cs typeface="Arial" charset="0"/>
              </a:rPr>
              <a:t>It is God</a:t>
            </a:r>
            <a:r>
              <a:rPr lang="ja-JP" altLang="en-US" sz="3600" b="1" u="sng">
                <a:solidFill>
                  <a:srgbClr val="990000"/>
                </a:solidFill>
                <a:latin typeface="Poor Richard" charset="0"/>
                <a:ea typeface="Times New Roman" charset="0"/>
                <a:cs typeface="Arial" charset="0"/>
              </a:rPr>
              <a:t>’</a:t>
            </a:r>
            <a:r>
              <a:rPr lang="en-US" sz="3600" b="1" u="sng">
                <a:solidFill>
                  <a:srgbClr val="990000"/>
                </a:solidFill>
                <a:latin typeface="Poor Richard" charset="0"/>
                <a:ea typeface="Times New Roman" charset="0"/>
                <a:cs typeface="Arial" charset="0"/>
              </a:rPr>
              <a:t>s plan</a:t>
            </a:r>
            <a:r>
              <a:rPr lang="en-US" sz="3600" b="1">
                <a:solidFill>
                  <a:srgbClr val="990000"/>
                </a:solidFill>
                <a:latin typeface="Poor Richard" charset="0"/>
                <a:ea typeface="Times New Roman" charset="0"/>
                <a:cs typeface="Arial" charset="0"/>
              </a:rPr>
              <a:t>.</a:t>
            </a:r>
            <a:endParaRPr lang="en-US" sz="3600">
              <a:solidFill>
                <a:srgbClr val="990000"/>
              </a:solidFill>
              <a:latin typeface="Poor Richard" charset="0"/>
              <a:ea typeface="Times New Roman" charset="0"/>
              <a:cs typeface="Arial" charset="0"/>
            </a:endParaRPr>
          </a:p>
        </p:txBody>
      </p:sp>
      <p:sp>
        <p:nvSpPr>
          <p:cNvPr id="5" name="Rectangle 4"/>
          <p:cNvSpPr>
            <a:spLocks noChangeArrowheads="1"/>
          </p:cNvSpPr>
          <p:nvPr/>
        </p:nvSpPr>
        <p:spPr bwMode="auto">
          <a:xfrm>
            <a:off x="609600" y="1066800"/>
            <a:ext cx="7467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361B00"/>
                </a:solidFill>
                <a:latin typeface="Poor Richard" charset="0"/>
              </a:rPr>
              <a:t>If this were the only reason given to insist on self-support, it should be sufficient. A careful study of the Old and New Testament reveals that God</a:t>
            </a:r>
            <a:r>
              <a:rPr lang="ja-JP" altLang="en-US" sz="2800" b="1">
                <a:solidFill>
                  <a:srgbClr val="361B00"/>
                </a:solidFill>
                <a:latin typeface="Poor Richard" charset="0"/>
              </a:rPr>
              <a:t>’</a:t>
            </a:r>
            <a:r>
              <a:rPr lang="en-US" sz="2800" b="1">
                <a:solidFill>
                  <a:srgbClr val="361B00"/>
                </a:solidFill>
                <a:latin typeface="Poor Richard" charset="0"/>
              </a:rPr>
              <a:t>s plan for the support of the ministry and the house of God is that of tithes and offerings.</a:t>
            </a:r>
          </a:p>
        </p:txBody>
      </p:sp>
      <p:sp>
        <p:nvSpPr>
          <p:cNvPr id="6" name="Rectangle 5"/>
          <p:cNvSpPr>
            <a:spLocks noChangeArrowheads="1"/>
          </p:cNvSpPr>
          <p:nvPr/>
        </p:nvSpPr>
        <p:spPr bwMode="auto">
          <a:xfrm>
            <a:off x="1828800" y="3505200"/>
            <a:ext cx="71628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990000"/>
                </a:solidFill>
                <a:latin typeface="Poor Richard" charset="0"/>
              </a:rPr>
              <a:t>A study of the Acts of the Apostles should convince anyone that this was the apostolic method. We find no record of the Mother Church at Jerusalem supporting the new church plants among the Gentiles. The Churches that Paul established were obviously self-supporting congregations.</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from="(-#ppt_w/2)" to="(#ppt_x)" calcmode="lin" valueType="num">
                                      <p:cBhvr>
                                        <p:cTn id="23" dur="600" fill="hold">
                                          <p:stCondLst>
                                            <p:cond delay="0"/>
                                          </p:stCondLst>
                                        </p:cTn>
                                        <p:tgtEl>
                                          <p:spTgt spid="6"/>
                                        </p:tgtEl>
                                        <p:attrNameLst>
                                          <p:attrName>ppt_x</p:attrName>
                                        </p:attrNameLst>
                                      </p:cBhvr>
                                    </p:anim>
                                    <p:anim from="0" to="-1.0" calcmode="lin" valueType="num">
                                      <p:cBhvr>
                                        <p:cTn id="24" dur="200" decel="50000" autoRev="1" fill="hold">
                                          <p:stCondLst>
                                            <p:cond delay="600"/>
                                          </p:stCondLst>
                                        </p:cTn>
                                        <p:tgtEl>
                                          <p:spTgt spid="6"/>
                                        </p:tgtEl>
                                        <p:attrNameLst>
                                          <p:attrName>xshear</p:attrName>
                                        </p:attrNameLst>
                                      </p:cBhvr>
                                    </p:anim>
                                    <p:animScale>
                                      <p:cBhvr>
                                        <p:cTn id="25" dur="200" decel="100000" autoRev="1" fill="hold">
                                          <p:stCondLst>
                                            <p:cond delay="600"/>
                                          </p:stCondLst>
                                        </p:cTn>
                                        <p:tgtEl>
                                          <p:spTgt spid="6"/>
                                        </p:tgtEl>
                                      </p:cBhvr>
                                      <p:from x="100000" y="100000"/>
                                      <p:to x="80000" y="100000"/>
                                    </p:animScale>
                                    <p:anim by="(#ppt_h/3+#ppt_w*0.1)" calcmode="lin" valueType="num">
                                      <p:cBhvr additive="sum">
                                        <p:cTn id="26"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7b: </a:t>
            </a:r>
            <a:r>
              <a:rPr lang="en-US" sz="1600" dirty="0">
                <a:solidFill>
                  <a:srgbClr val="009900"/>
                </a:solidFill>
                <a:latin typeface="Bernard MT Condensed" pitchFamily="18" charset="0"/>
                <a:ea typeface="+mn-ea"/>
              </a:rPr>
              <a:t>Indigenous Church Principles of the New Testament Church</a:t>
            </a:r>
          </a:p>
        </p:txBody>
      </p:sp>
      <p:sp>
        <p:nvSpPr>
          <p:cNvPr id="5" name="Rectangle 3"/>
          <p:cNvSpPr>
            <a:spLocks noChangeArrowheads="1"/>
          </p:cNvSpPr>
          <p:nvPr/>
        </p:nvSpPr>
        <p:spPr bwMode="auto">
          <a:xfrm>
            <a:off x="152400" y="533400"/>
            <a:ext cx="556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600" b="1">
                <a:solidFill>
                  <a:srgbClr val="3333CC"/>
                </a:solidFill>
                <a:latin typeface="Poor Richard" charset="0"/>
                <a:ea typeface="Times New Roman" charset="0"/>
                <a:cs typeface="Arial" charset="0"/>
              </a:rPr>
              <a:t>2. </a:t>
            </a:r>
            <a:r>
              <a:rPr lang="en-US" sz="3600" b="1" u="sng">
                <a:solidFill>
                  <a:srgbClr val="3333CC"/>
                </a:solidFill>
                <a:latin typeface="Poor Richard" charset="0"/>
                <a:ea typeface="Times New Roman" charset="0"/>
                <a:cs typeface="Arial" charset="0"/>
              </a:rPr>
              <a:t>It is logical and practical</a:t>
            </a:r>
            <a:r>
              <a:rPr lang="en-US" sz="3600" b="1">
                <a:solidFill>
                  <a:srgbClr val="3333CC"/>
                </a:solidFill>
                <a:latin typeface="Poor Richard" charset="0"/>
                <a:ea typeface="Times New Roman" charset="0"/>
                <a:cs typeface="Arial" charset="0"/>
              </a:rPr>
              <a:t>.</a:t>
            </a:r>
            <a:endParaRPr lang="en-US" sz="3600">
              <a:solidFill>
                <a:srgbClr val="3333CC"/>
              </a:solidFill>
              <a:latin typeface="Poor Richard" charset="0"/>
              <a:ea typeface="Times New Roman" charset="0"/>
              <a:cs typeface="Arial" charset="0"/>
            </a:endParaRPr>
          </a:p>
        </p:txBody>
      </p:sp>
      <p:sp>
        <p:nvSpPr>
          <p:cNvPr id="6" name="Rectangle 5"/>
          <p:cNvSpPr>
            <a:spLocks noChangeArrowheads="1"/>
          </p:cNvSpPr>
          <p:nvPr/>
        </p:nvSpPr>
        <p:spPr bwMode="auto">
          <a:xfrm>
            <a:off x="457200" y="1676400"/>
            <a:ext cx="45720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990099"/>
                </a:solidFill>
                <a:latin typeface="Poor Richard" charset="0"/>
              </a:rPr>
              <a:t>An example that has often been used in teaching the logical aspect of self-support is that if there are ten or more families that tithe faithfully, they can support a pastor at the same level at which they themselves live. </a:t>
            </a:r>
          </a:p>
        </p:txBody>
      </p:sp>
      <p:pic>
        <p:nvPicPr>
          <p:cNvPr id="7" name="Picture 4" descr="C:\Users\Candra Poitras\Pictures\10x100dollar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81600" y="1981200"/>
            <a:ext cx="3633787" cy="3179803"/>
          </a:xfrm>
          <a:prstGeom prst="rect">
            <a:avLst/>
          </a:prstGeom>
          <a:ln>
            <a:noFill/>
          </a:ln>
          <a:effectLst>
            <a:softEdge rad="112500"/>
          </a:effectLst>
        </p:spPr>
      </p:pic>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0" presetClass="entr" presetSubtype="0" decel="10000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strVal val="#ppt_w+.3"/>
                                          </p:val>
                                        </p:tav>
                                        <p:tav tm="100000">
                                          <p:val>
                                            <p:strVal val="#ppt_w"/>
                                          </p:val>
                                        </p:tav>
                                      </p:tavLst>
                                    </p:anim>
                                    <p:anim calcmode="lin" valueType="num">
                                      <p:cBhvr>
                                        <p:cTn id="16" dur="1000" fill="hold"/>
                                        <p:tgtEl>
                                          <p:spTgt spid="6"/>
                                        </p:tgtEl>
                                        <p:attrNameLst>
                                          <p:attrName>ppt_h</p:attrName>
                                        </p:attrNameLst>
                                      </p:cBhvr>
                                      <p:tavLst>
                                        <p:tav tm="0">
                                          <p:val>
                                            <p:strVal val="#ppt_h"/>
                                          </p:val>
                                        </p:tav>
                                        <p:tav tm="100000">
                                          <p:val>
                                            <p:strVal val="#ppt_h"/>
                                          </p:val>
                                        </p:tav>
                                      </p:tavLst>
                                    </p:anim>
                                    <p:animEffect transition="in" filter="fade">
                                      <p:cBhvr>
                                        <p:cTn id="17" dur="10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0" presetClass="entr" presetSubtype="0" decel="10000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ppt_w</p:attrName>
                                        </p:attrNameLst>
                                      </p:cBhvr>
                                      <p:tavLst>
                                        <p:tav tm="0">
                                          <p:val>
                                            <p:strVal val="#ppt_w+.3"/>
                                          </p:val>
                                        </p:tav>
                                        <p:tav tm="100000">
                                          <p:val>
                                            <p:strVal val="#ppt_w"/>
                                          </p:val>
                                        </p:tav>
                                      </p:tavLst>
                                    </p:anim>
                                    <p:anim calcmode="lin" valueType="num">
                                      <p:cBhvr>
                                        <p:cTn id="23" dur="1000" fill="hold"/>
                                        <p:tgtEl>
                                          <p:spTgt spid="7"/>
                                        </p:tgtEl>
                                        <p:attrNameLst>
                                          <p:attrName>ppt_h</p:attrName>
                                        </p:attrNameLst>
                                      </p:cBhvr>
                                      <p:tavLst>
                                        <p:tav tm="0">
                                          <p:val>
                                            <p:strVal val="#ppt_h"/>
                                          </p:val>
                                        </p:tav>
                                        <p:tav tm="100000">
                                          <p:val>
                                            <p:strVal val="#ppt_h"/>
                                          </p:val>
                                        </p:tav>
                                      </p:tavLst>
                                    </p:anim>
                                    <p:animEffect transition="in" filter="fade">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totally_global_world</Template>
  <TotalTime>803</TotalTime>
  <Words>1229</Words>
  <Application>Microsoft Macintosh PowerPoint</Application>
  <PresentationFormat>On-screen Show (4:3)</PresentationFormat>
  <Paragraphs>55</Paragraphs>
  <Slides>16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8</cp:revision>
  <dcterms:created xsi:type="dcterms:W3CDTF">2011-06-30T04:35:47Z</dcterms:created>
  <dcterms:modified xsi:type="dcterms:W3CDTF">2018-02-19T20:09:57Z</dcterms:modified>
</cp:coreProperties>
</file>