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69" r:id="rId3"/>
    <p:sldId id="260" r:id="rId4"/>
    <p:sldId id="258" r:id="rId5"/>
    <p:sldId id="262" r:id="rId6"/>
    <p:sldId id="270" r:id="rId7"/>
    <p:sldId id="281" r:id="rId8"/>
    <p:sldId id="261" r:id="rId9"/>
    <p:sldId id="271" r:id="rId10"/>
    <p:sldId id="282" r:id="rId11"/>
    <p:sldId id="267" r:id="rId12"/>
    <p:sldId id="272" r:id="rId13"/>
    <p:sldId id="287" r:id="rId14"/>
    <p:sldId id="256" r:id="rId15"/>
    <p:sldId id="273" r:id="rId16"/>
    <p:sldId id="286" r:id="rId17"/>
    <p:sldId id="264" r:id="rId18"/>
    <p:sldId id="274" r:id="rId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a:srgbClr val="990000"/>
    <a:srgbClr val="361B00"/>
    <a:srgbClr val="009900"/>
    <a:srgbClr val="800080"/>
    <a:srgbClr val="990099"/>
    <a:srgbClr val="F9F4B5"/>
    <a:srgbClr val="777777"/>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67" autoAdjust="0"/>
  </p:normalViewPr>
  <p:slideViewPr>
    <p:cSldViewPr>
      <p:cViewPr varScale="1">
        <p:scale>
          <a:sx n="41" d="100"/>
          <a:sy n="41" d="100"/>
        </p:scale>
        <p:origin x="-288"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57200" y="2667000"/>
            <a:ext cx="4495800" cy="933450"/>
          </a:xfrm>
        </p:spPr>
        <p:txBody>
          <a:bodyPr/>
          <a:lstStyle>
            <a:lvl1pPr>
              <a:defRPr sz="3200"/>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457200" y="4038600"/>
            <a:ext cx="4495800" cy="1066800"/>
          </a:xfrm>
        </p:spPr>
        <p:txBody>
          <a:bodyPr/>
          <a:lstStyle>
            <a:lvl1pPr marL="0" indent="0">
              <a:buFontTx/>
              <a:buNone/>
              <a:defRPr sz="2000"/>
            </a:lvl1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fld id="{D55507D3-1B02-6A4E-8010-C22B0C61B788}" type="slidenum">
              <a:rPr lang="en-US"/>
              <a:pPr/>
              <a:t>‹#›</a:t>
            </a:fld>
            <a:endParaRPr lang="en-US"/>
          </a:p>
        </p:txBody>
      </p:sp>
    </p:spTree>
    <p:extLst>
      <p:ext uri="{BB962C8B-B14F-4D97-AF65-F5344CB8AC3E}">
        <p14:creationId xmlns:p14="http://schemas.microsoft.com/office/powerpoint/2010/main" val="3763742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FFCDF1A3-7052-554E-B703-6467536E7819}" type="slidenum">
              <a:rPr lang="en-US"/>
              <a:pPr/>
              <a:t>‹#›</a:t>
            </a:fld>
            <a:endParaRPr lang="en-US"/>
          </a:p>
        </p:txBody>
      </p:sp>
    </p:spTree>
    <p:extLst>
      <p:ext uri="{BB962C8B-B14F-4D97-AF65-F5344CB8AC3E}">
        <p14:creationId xmlns:p14="http://schemas.microsoft.com/office/powerpoint/2010/main" val="19898919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685800"/>
            <a:ext cx="2076450" cy="5105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685800"/>
            <a:ext cx="6076950"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6308B82E-C486-CF41-A567-DEA437D54D94}" type="slidenum">
              <a:rPr lang="en-US"/>
              <a:pPr/>
              <a:t>‹#›</a:t>
            </a:fld>
            <a:endParaRPr lang="en-US"/>
          </a:p>
        </p:txBody>
      </p:sp>
    </p:spTree>
    <p:extLst>
      <p:ext uri="{BB962C8B-B14F-4D97-AF65-F5344CB8AC3E}">
        <p14:creationId xmlns:p14="http://schemas.microsoft.com/office/powerpoint/2010/main" val="3957673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2A07896F-33F2-784C-9847-F16AF8D12B27}" type="slidenum">
              <a:rPr lang="en-US"/>
              <a:pPr/>
              <a:t>‹#›</a:t>
            </a:fld>
            <a:endParaRPr lang="en-US"/>
          </a:p>
        </p:txBody>
      </p:sp>
    </p:spTree>
    <p:extLst>
      <p:ext uri="{BB962C8B-B14F-4D97-AF65-F5344CB8AC3E}">
        <p14:creationId xmlns:p14="http://schemas.microsoft.com/office/powerpoint/2010/main" val="28055939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BC7C3869-D689-874D-8EAA-E80CC4B2C0C5}" type="slidenum">
              <a:rPr lang="en-US"/>
              <a:pPr/>
              <a:t>‹#›</a:t>
            </a:fld>
            <a:endParaRPr lang="en-US"/>
          </a:p>
        </p:txBody>
      </p:sp>
    </p:spTree>
    <p:extLst>
      <p:ext uri="{BB962C8B-B14F-4D97-AF65-F5344CB8AC3E}">
        <p14:creationId xmlns:p14="http://schemas.microsoft.com/office/powerpoint/2010/main" val="38259015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86200" y="685800"/>
            <a:ext cx="24003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438900" y="685800"/>
            <a:ext cx="24003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D43D34CB-5146-404D-AF32-87125E10CE8B}" type="slidenum">
              <a:rPr lang="en-US"/>
              <a:pPr/>
              <a:t>‹#›</a:t>
            </a:fld>
            <a:endParaRPr lang="en-US"/>
          </a:p>
        </p:txBody>
      </p:sp>
    </p:spTree>
    <p:extLst>
      <p:ext uri="{BB962C8B-B14F-4D97-AF65-F5344CB8AC3E}">
        <p14:creationId xmlns:p14="http://schemas.microsoft.com/office/powerpoint/2010/main" val="26482290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42F2B6D6-F12C-374C-9B55-2AA066C0912C}" type="slidenum">
              <a:rPr lang="en-US"/>
              <a:pPr/>
              <a:t>‹#›</a:t>
            </a:fld>
            <a:endParaRPr lang="en-US"/>
          </a:p>
        </p:txBody>
      </p:sp>
    </p:spTree>
    <p:extLst>
      <p:ext uri="{BB962C8B-B14F-4D97-AF65-F5344CB8AC3E}">
        <p14:creationId xmlns:p14="http://schemas.microsoft.com/office/powerpoint/2010/main" val="13649318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03489D00-6085-1C47-8B06-63F71C9D0B66}" type="slidenum">
              <a:rPr lang="en-US"/>
              <a:pPr/>
              <a:t>‹#›</a:t>
            </a:fld>
            <a:endParaRPr lang="en-US"/>
          </a:p>
        </p:txBody>
      </p:sp>
    </p:spTree>
    <p:extLst>
      <p:ext uri="{BB962C8B-B14F-4D97-AF65-F5344CB8AC3E}">
        <p14:creationId xmlns:p14="http://schemas.microsoft.com/office/powerpoint/2010/main" val="38933561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CEA56244-AA0F-4747-A2B7-825B78B7E650}" type="slidenum">
              <a:rPr lang="en-US"/>
              <a:pPr/>
              <a:t>‹#›</a:t>
            </a:fld>
            <a:endParaRPr lang="en-US"/>
          </a:p>
        </p:txBody>
      </p:sp>
    </p:spTree>
    <p:extLst>
      <p:ext uri="{BB962C8B-B14F-4D97-AF65-F5344CB8AC3E}">
        <p14:creationId xmlns:p14="http://schemas.microsoft.com/office/powerpoint/2010/main" val="3478164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7D435540-14A1-3846-B61E-FF7DF618FE3C}" type="slidenum">
              <a:rPr lang="en-US"/>
              <a:pPr/>
              <a:t>‹#›</a:t>
            </a:fld>
            <a:endParaRPr lang="en-US"/>
          </a:p>
        </p:txBody>
      </p:sp>
    </p:spTree>
    <p:extLst>
      <p:ext uri="{BB962C8B-B14F-4D97-AF65-F5344CB8AC3E}">
        <p14:creationId xmlns:p14="http://schemas.microsoft.com/office/powerpoint/2010/main" val="9102633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12BE6A53-023C-644C-B7E0-D827CF30CBC1}" type="slidenum">
              <a:rPr lang="en-US"/>
              <a:pPr/>
              <a:t>‹#›</a:t>
            </a:fld>
            <a:endParaRPr lang="en-US"/>
          </a:p>
        </p:txBody>
      </p:sp>
    </p:spTree>
    <p:extLst>
      <p:ext uri="{BB962C8B-B14F-4D97-AF65-F5344CB8AC3E}">
        <p14:creationId xmlns:p14="http://schemas.microsoft.com/office/powerpoint/2010/main" val="296624071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3400" y="1524000"/>
            <a:ext cx="30480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3886200" y="685800"/>
            <a:ext cx="49530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mn-ea"/>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mn-ea"/>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EF10CAD5-3D04-DE4C-8116-2A713CEFA7E6}"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31"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xStyles>
    <p:titleStyle>
      <a:lvl1pPr algn="l" rtl="0" eaLnBrk="0" fontAlgn="base" hangingPunct="0">
        <a:spcBef>
          <a:spcPct val="0"/>
        </a:spcBef>
        <a:spcAft>
          <a:spcPct val="0"/>
        </a:spcAft>
        <a:defRPr sz="3600">
          <a:solidFill>
            <a:schemeClr val="tx1"/>
          </a:solidFill>
          <a:latin typeface="+mj-lt"/>
          <a:ea typeface="ＭＳ Ｐゴシック" charset="0"/>
          <a:cs typeface="+mj-cs"/>
        </a:defRPr>
      </a:lvl1pPr>
      <a:lvl2pPr algn="l" rtl="0" eaLnBrk="0" fontAlgn="base" hangingPunct="0">
        <a:spcBef>
          <a:spcPct val="0"/>
        </a:spcBef>
        <a:spcAft>
          <a:spcPct val="0"/>
        </a:spcAft>
        <a:defRPr sz="3600">
          <a:solidFill>
            <a:schemeClr val="tx1"/>
          </a:solidFill>
          <a:latin typeface="Times New Roman" pitchFamily="18" charset="0"/>
          <a:ea typeface="ＭＳ Ｐゴシック" charset="0"/>
        </a:defRPr>
      </a:lvl2pPr>
      <a:lvl3pPr algn="l" rtl="0" eaLnBrk="0" fontAlgn="base" hangingPunct="0">
        <a:spcBef>
          <a:spcPct val="0"/>
        </a:spcBef>
        <a:spcAft>
          <a:spcPct val="0"/>
        </a:spcAft>
        <a:defRPr sz="3600">
          <a:solidFill>
            <a:schemeClr val="tx1"/>
          </a:solidFill>
          <a:latin typeface="Times New Roman" pitchFamily="18" charset="0"/>
          <a:ea typeface="ＭＳ Ｐゴシック" charset="0"/>
        </a:defRPr>
      </a:lvl3pPr>
      <a:lvl4pPr algn="l" rtl="0" eaLnBrk="0" fontAlgn="base" hangingPunct="0">
        <a:spcBef>
          <a:spcPct val="0"/>
        </a:spcBef>
        <a:spcAft>
          <a:spcPct val="0"/>
        </a:spcAft>
        <a:defRPr sz="3600">
          <a:solidFill>
            <a:schemeClr val="tx1"/>
          </a:solidFill>
          <a:latin typeface="Times New Roman" pitchFamily="18" charset="0"/>
          <a:ea typeface="ＭＳ Ｐゴシック" charset="0"/>
        </a:defRPr>
      </a:lvl4pPr>
      <a:lvl5pPr algn="l" rtl="0" eaLnBrk="0" fontAlgn="base" hangingPunct="0">
        <a:spcBef>
          <a:spcPct val="0"/>
        </a:spcBef>
        <a:spcAft>
          <a:spcPct val="0"/>
        </a:spcAft>
        <a:defRPr sz="3600">
          <a:solidFill>
            <a:schemeClr val="tx1"/>
          </a:solidFill>
          <a:latin typeface="Times New Roman" pitchFamily="18" charset="0"/>
          <a:ea typeface="ＭＳ Ｐゴシック" charset="0"/>
        </a:defRPr>
      </a:lvl5pPr>
      <a:lvl6pPr marL="457200" algn="l" rtl="0" eaLnBrk="1" fontAlgn="base" hangingPunct="1">
        <a:spcBef>
          <a:spcPct val="0"/>
        </a:spcBef>
        <a:spcAft>
          <a:spcPct val="0"/>
        </a:spcAft>
        <a:defRPr sz="3600">
          <a:solidFill>
            <a:schemeClr val="tx1"/>
          </a:solidFill>
          <a:latin typeface="Times New Roman" pitchFamily="18" charset="0"/>
        </a:defRPr>
      </a:lvl6pPr>
      <a:lvl7pPr marL="914400" algn="l" rtl="0" eaLnBrk="1" fontAlgn="base" hangingPunct="1">
        <a:spcBef>
          <a:spcPct val="0"/>
        </a:spcBef>
        <a:spcAft>
          <a:spcPct val="0"/>
        </a:spcAft>
        <a:defRPr sz="3600">
          <a:solidFill>
            <a:schemeClr val="tx1"/>
          </a:solidFill>
          <a:latin typeface="Times New Roman" pitchFamily="18" charset="0"/>
        </a:defRPr>
      </a:lvl7pPr>
      <a:lvl8pPr marL="1371600" algn="l" rtl="0" eaLnBrk="1" fontAlgn="base" hangingPunct="1">
        <a:spcBef>
          <a:spcPct val="0"/>
        </a:spcBef>
        <a:spcAft>
          <a:spcPct val="0"/>
        </a:spcAft>
        <a:defRPr sz="3600">
          <a:solidFill>
            <a:schemeClr val="tx1"/>
          </a:solidFill>
          <a:latin typeface="Times New Roman" pitchFamily="18" charset="0"/>
        </a:defRPr>
      </a:lvl8pPr>
      <a:lvl9pPr marL="1828800" algn="l" rtl="0" eaLnBrk="1" fontAlgn="base" hangingPunct="1">
        <a:spcBef>
          <a:spcPct val="0"/>
        </a:spcBef>
        <a:spcAft>
          <a:spcPct val="0"/>
        </a:spcAft>
        <a:defRPr sz="3600">
          <a:solidFill>
            <a:schemeClr val="tx1"/>
          </a:solidFill>
          <a:latin typeface="Times New Roman" pitchFamily="18" charset="0"/>
        </a:defRPr>
      </a:lvl9pPr>
    </p:titleStyle>
    <p:bodyStyle>
      <a:lvl1pPr marL="342900" indent="-342900" algn="l" rtl="0" eaLnBrk="0" fontAlgn="base" hangingPunct="0">
        <a:spcBef>
          <a:spcPct val="20000"/>
        </a:spcBef>
        <a:spcAft>
          <a:spcPct val="0"/>
        </a:spcAft>
        <a:buChar char="•"/>
        <a:defRPr sz="2400">
          <a:solidFill>
            <a:srgbClr val="361B00"/>
          </a:solidFill>
          <a:latin typeface="+mn-lt"/>
          <a:ea typeface="ＭＳ Ｐゴシック" charset="0"/>
          <a:cs typeface="+mn-cs"/>
        </a:defRPr>
      </a:lvl1pPr>
      <a:lvl2pPr marL="742950" indent="-285750" algn="l" rtl="0" eaLnBrk="0" fontAlgn="base" hangingPunct="0">
        <a:spcBef>
          <a:spcPct val="20000"/>
        </a:spcBef>
        <a:spcAft>
          <a:spcPct val="0"/>
        </a:spcAft>
        <a:buChar char="–"/>
        <a:defRPr sz="2000">
          <a:solidFill>
            <a:srgbClr val="361B00"/>
          </a:solidFill>
          <a:latin typeface="+mn-lt"/>
          <a:ea typeface="ＭＳ Ｐゴシック" charset="0"/>
        </a:defRPr>
      </a:lvl2pPr>
      <a:lvl3pPr marL="1143000" indent="-228600" algn="l" rtl="0" eaLnBrk="0" fontAlgn="base" hangingPunct="0">
        <a:spcBef>
          <a:spcPct val="20000"/>
        </a:spcBef>
        <a:spcAft>
          <a:spcPct val="0"/>
        </a:spcAft>
        <a:buChar char="•"/>
        <a:defRPr>
          <a:solidFill>
            <a:srgbClr val="361B00"/>
          </a:solidFill>
          <a:latin typeface="+mn-lt"/>
          <a:ea typeface="ＭＳ Ｐゴシック" charset="0"/>
        </a:defRPr>
      </a:lvl3pPr>
      <a:lvl4pPr marL="1600200" indent="-228600" algn="l" rtl="0" eaLnBrk="0" fontAlgn="base" hangingPunct="0">
        <a:spcBef>
          <a:spcPct val="20000"/>
        </a:spcBef>
        <a:spcAft>
          <a:spcPct val="0"/>
        </a:spcAft>
        <a:buChar char="–"/>
        <a:defRPr sz="1600">
          <a:solidFill>
            <a:srgbClr val="361B00"/>
          </a:solidFill>
          <a:latin typeface="+mn-lt"/>
          <a:ea typeface="ＭＳ Ｐゴシック" charset="0"/>
        </a:defRPr>
      </a:lvl4pPr>
      <a:lvl5pPr marL="2057400" indent="-228600" algn="l" rtl="0" eaLnBrk="0" fontAlgn="base" hangingPunct="0">
        <a:spcBef>
          <a:spcPct val="20000"/>
        </a:spcBef>
        <a:spcAft>
          <a:spcPct val="0"/>
        </a:spcAft>
        <a:buChar char="»"/>
        <a:defRPr sz="1600">
          <a:solidFill>
            <a:srgbClr val="361B00"/>
          </a:solidFill>
          <a:latin typeface="+mn-lt"/>
          <a:ea typeface="ＭＳ Ｐゴシック" charset="0"/>
        </a:defRPr>
      </a:lvl5pPr>
      <a:lvl6pPr marL="2514600" indent="-228600" algn="l" rtl="0" eaLnBrk="1" fontAlgn="base" hangingPunct="1">
        <a:spcBef>
          <a:spcPct val="20000"/>
        </a:spcBef>
        <a:spcAft>
          <a:spcPct val="0"/>
        </a:spcAft>
        <a:buChar char="»"/>
        <a:defRPr sz="1600">
          <a:solidFill>
            <a:srgbClr val="361B00"/>
          </a:solidFill>
          <a:latin typeface="+mn-lt"/>
        </a:defRPr>
      </a:lvl6pPr>
      <a:lvl7pPr marL="2971800" indent="-228600" algn="l" rtl="0" eaLnBrk="1" fontAlgn="base" hangingPunct="1">
        <a:spcBef>
          <a:spcPct val="20000"/>
        </a:spcBef>
        <a:spcAft>
          <a:spcPct val="0"/>
        </a:spcAft>
        <a:buChar char="»"/>
        <a:defRPr sz="1600">
          <a:solidFill>
            <a:srgbClr val="361B00"/>
          </a:solidFill>
          <a:latin typeface="+mn-lt"/>
        </a:defRPr>
      </a:lvl7pPr>
      <a:lvl8pPr marL="3429000" indent="-228600" algn="l" rtl="0" eaLnBrk="1" fontAlgn="base" hangingPunct="1">
        <a:spcBef>
          <a:spcPct val="20000"/>
        </a:spcBef>
        <a:spcAft>
          <a:spcPct val="0"/>
        </a:spcAft>
        <a:buChar char="»"/>
        <a:defRPr sz="1600">
          <a:solidFill>
            <a:srgbClr val="361B00"/>
          </a:solidFill>
          <a:latin typeface="+mn-lt"/>
        </a:defRPr>
      </a:lvl8pPr>
      <a:lvl9pPr marL="3886200" indent="-228600" algn="l" rtl="0" eaLnBrk="1" fontAlgn="base" hangingPunct="1">
        <a:spcBef>
          <a:spcPct val="20000"/>
        </a:spcBef>
        <a:spcAft>
          <a:spcPct val="0"/>
        </a:spcAft>
        <a:buChar char="»"/>
        <a:defRPr sz="1600">
          <a:solidFill>
            <a:srgbClr val="361B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 Id="rId3" Type="http://schemas.openxmlformats.org/officeDocument/2006/relationships/image" Target="../media/image1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TextBox 6"/>
          <p:cNvSpPr txBox="1"/>
          <p:nvPr/>
        </p:nvSpPr>
        <p:spPr>
          <a:xfrm>
            <a:off x="0" y="3352800"/>
            <a:ext cx="7162800" cy="1569660"/>
          </a:xfrm>
          <a:prstGeom prst="rect">
            <a:avLst/>
          </a:prstGeom>
          <a:noFill/>
        </p:spPr>
        <p:txBody>
          <a:bodyPr>
            <a:spAutoFit/>
            <a:scene3d>
              <a:camera prst="orthographicFront"/>
              <a:lightRig rig="threePt" dir="t"/>
            </a:scene3d>
            <a:sp3d extrusionH="57150">
              <a:bevelT w="38100" h="38100"/>
            </a:sp3d>
          </a:bodyPr>
          <a:lstStyle/>
          <a:p>
            <a:pPr>
              <a:defRPr/>
            </a:pPr>
            <a:r>
              <a:rPr lang="en-US" sz="9600" b="1" dirty="0">
                <a:solidFill>
                  <a:srgbClr val="009900"/>
                </a:solidFill>
                <a:effectLst>
                  <a:outerShdw blurRad="50800" dist="38100" dir="2700000" algn="tl" rotWithShape="0">
                    <a:prstClr val="black">
                      <a:alpha val="40000"/>
                    </a:prstClr>
                  </a:outerShdw>
                </a:effectLst>
                <a:latin typeface="Bernard MT Condensed" pitchFamily="18" charset="0"/>
                <a:ea typeface="+mn-ea"/>
              </a:rPr>
              <a:t>World Missions</a:t>
            </a:r>
          </a:p>
        </p:txBody>
      </p:sp>
      <p:cxnSp>
        <p:nvCxnSpPr>
          <p:cNvPr id="9" name="Straight Connector 8"/>
          <p:cNvCxnSpPr/>
          <p:nvPr/>
        </p:nvCxnSpPr>
        <p:spPr>
          <a:xfrm>
            <a:off x="0" y="4973638"/>
            <a:ext cx="9144000" cy="0"/>
          </a:xfrm>
          <a:prstGeom prst="line">
            <a:avLst/>
          </a:prstGeom>
          <a:ln w="76200">
            <a:solidFill>
              <a:srgbClr val="3333CC"/>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419600" y="0"/>
            <a:ext cx="4724400" cy="1569660"/>
          </a:xfrm>
          <a:prstGeom prst="rect">
            <a:avLst/>
          </a:prstGeom>
          <a:noFill/>
        </p:spPr>
        <p:txBody>
          <a:bodyPr>
            <a:spAutoFit/>
            <a:scene3d>
              <a:camera prst="orthographicFront"/>
              <a:lightRig rig="threePt" dir="t"/>
            </a:scene3d>
            <a:sp3d extrusionH="57150">
              <a:bevelT w="57150" h="38100" prst="artDeco"/>
            </a:sp3d>
          </a:bodyPr>
          <a:lstStyle/>
          <a:p>
            <a:pPr>
              <a:defRPr/>
            </a:pPr>
            <a:r>
              <a:rPr lang="en-US" sz="4800" b="1" dirty="0">
                <a:solidFill>
                  <a:srgbClr val="800080"/>
                </a:solidFill>
                <a:latin typeface="Bernard MT Condensed" pitchFamily="18" charset="0"/>
                <a:ea typeface="+mn-ea"/>
              </a:rPr>
              <a:t>Global University of Theological Studies</a:t>
            </a:r>
          </a:p>
        </p:txBody>
      </p:sp>
      <p:cxnSp>
        <p:nvCxnSpPr>
          <p:cNvPr id="21" name="Straight Connector 20"/>
          <p:cNvCxnSpPr/>
          <p:nvPr/>
        </p:nvCxnSpPr>
        <p:spPr>
          <a:xfrm>
            <a:off x="0" y="3140075"/>
            <a:ext cx="9144000" cy="0"/>
          </a:xfrm>
          <a:prstGeom prst="line">
            <a:avLst/>
          </a:prstGeom>
          <a:ln w="88900">
            <a:solidFill>
              <a:srgbClr val="3333CC"/>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52400" y="5181600"/>
            <a:ext cx="6248400" cy="461665"/>
          </a:xfrm>
          <a:prstGeom prst="rect">
            <a:avLst/>
          </a:prstGeom>
          <a:noFill/>
          <a:scene3d>
            <a:camera prst="orthographicFront"/>
            <a:lightRig rig="threePt" dir="t"/>
          </a:scene3d>
          <a:sp3d>
            <a:bevelT/>
          </a:sp3d>
        </p:spPr>
        <p:txBody>
          <a:bodyPr>
            <a:spAutoFit/>
            <a:sp3d extrusionH="57150">
              <a:bevelT w="38100" h="38100"/>
            </a:sp3d>
          </a:bodyPr>
          <a:lstStyle/>
          <a:p>
            <a:pPr>
              <a:defRPr/>
            </a:pPr>
            <a:r>
              <a:rPr lang="en-US" sz="2400" b="1" dirty="0">
                <a:solidFill>
                  <a:srgbClr val="800080"/>
                </a:solidFill>
                <a:latin typeface="Bernard MT Condensed" pitchFamily="18" charset="0"/>
                <a:ea typeface="+mn-ea"/>
              </a:rPr>
              <a:t>Lesson </a:t>
            </a:r>
            <a:r>
              <a:rPr lang="en-US" sz="2400" b="1" dirty="0">
                <a:solidFill>
                  <a:srgbClr val="800080"/>
                </a:solidFill>
                <a:latin typeface="Bernard MT Condensed" pitchFamily="18" charset="0"/>
                <a:ea typeface="+mn-ea"/>
              </a:rPr>
              <a:t>8: The Burden and the Vision for the Harvest</a:t>
            </a:r>
            <a:endParaRPr lang="en-US" sz="2400" b="1" dirty="0">
              <a:solidFill>
                <a:srgbClr val="800080"/>
              </a:solidFill>
              <a:latin typeface="Bernard MT Condensed" pitchFamily="18" charset="0"/>
              <a:ea typeface="+mn-ea"/>
            </a:endParaRPr>
          </a:p>
        </p:txBody>
      </p:sp>
      <p:sp>
        <p:nvSpPr>
          <p:cNvPr id="23" name="TextBox 22"/>
          <p:cNvSpPr txBox="1"/>
          <p:nvPr/>
        </p:nvSpPr>
        <p:spPr>
          <a:xfrm>
            <a:off x="152400" y="5638800"/>
            <a:ext cx="1905000" cy="461665"/>
          </a:xfrm>
          <a:prstGeom prst="rect">
            <a:avLst/>
          </a:prstGeom>
          <a:noFill/>
        </p:spPr>
        <p:txBody>
          <a:bodyPr>
            <a:spAutoFit/>
            <a:scene3d>
              <a:camera prst="orthographicFront"/>
              <a:lightRig rig="threePt" dir="t"/>
            </a:scene3d>
            <a:sp3d extrusionH="57150">
              <a:bevelT w="38100" h="38100"/>
            </a:sp3d>
          </a:bodyPr>
          <a:lstStyle/>
          <a:p>
            <a:pPr>
              <a:defRPr/>
            </a:pPr>
            <a:r>
              <a:rPr lang="en-US" sz="2400" b="1" dirty="0">
                <a:solidFill>
                  <a:srgbClr val="800080"/>
                </a:solidFill>
                <a:latin typeface="Bernard MT Condensed" pitchFamily="18" charset="0"/>
                <a:ea typeface="+mn-ea"/>
              </a:rPr>
              <a:t>Randy Adams</a:t>
            </a:r>
          </a:p>
        </p:txBody>
      </p:sp>
      <p:cxnSp>
        <p:nvCxnSpPr>
          <p:cNvPr id="25" name="Straight Connector 24"/>
          <p:cNvCxnSpPr/>
          <p:nvPr/>
        </p:nvCxnSpPr>
        <p:spPr>
          <a:xfrm>
            <a:off x="0" y="3071813"/>
            <a:ext cx="9144000" cy="0"/>
          </a:xfrm>
          <a:prstGeom prst="line">
            <a:avLst/>
          </a:prstGeom>
          <a:ln w="69850">
            <a:solidFill>
              <a:srgbClr val="990000"/>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0" y="5053013"/>
            <a:ext cx="9144000" cy="0"/>
          </a:xfrm>
          <a:prstGeom prst="line">
            <a:avLst/>
          </a:prstGeom>
          <a:ln w="69850">
            <a:solidFill>
              <a:srgbClr val="990000"/>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Tree>
  </p:cSld>
  <p:clrMapOvr>
    <a:masterClrMapping/>
  </p:clrMapOvr>
  <p:transition xmlns:p14="http://schemas.microsoft.com/office/powerpoint/2010/main">
    <p:zoom dir="in"/>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4876800" y="0"/>
            <a:ext cx="4267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8: The Burden and the Vision for the Harvest</a:t>
            </a:r>
            <a:endParaRPr lang="en-US" sz="1600" dirty="0">
              <a:solidFill>
                <a:srgbClr val="009900"/>
              </a:solidFill>
              <a:latin typeface="Bernard MT Condensed" pitchFamily="18" charset="0"/>
              <a:ea typeface="+mn-ea"/>
            </a:endParaRPr>
          </a:p>
        </p:txBody>
      </p:sp>
      <p:sp>
        <p:nvSpPr>
          <p:cNvPr id="12291" name="Rectangle 3"/>
          <p:cNvSpPr>
            <a:spLocks noChangeArrowheads="1"/>
          </p:cNvSpPr>
          <p:nvPr/>
        </p:nvSpPr>
        <p:spPr bwMode="auto">
          <a:xfrm>
            <a:off x="152400" y="533400"/>
            <a:ext cx="8382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3600" b="1">
                <a:solidFill>
                  <a:srgbClr val="3333CC"/>
                </a:solidFill>
                <a:latin typeface="Poor Richard" charset="0"/>
                <a:ea typeface="Times New Roman" charset="0"/>
                <a:cs typeface="Arial" charset="0"/>
              </a:rPr>
              <a:t>2. </a:t>
            </a:r>
            <a:r>
              <a:rPr lang="en-US" sz="3600" b="1" u="sng">
                <a:solidFill>
                  <a:srgbClr val="3333CC"/>
                </a:solidFill>
                <a:latin typeface="Poor Richard" charset="0"/>
                <a:ea typeface="Times New Roman" charset="0"/>
                <a:cs typeface="Arial" charset="0"/>
              </a:rPr>
              <a:t>Pray</a:t>
            </a:r>
            <a:r>
              <a:rPr lang="en-US" sz="3600" b="1">
                <a:solidFill>
                  <a:srgbClr val="3333CC"/>
                </a:solidFill>
                <a:latin typeface="Poor Richard" charset="0"/>
                <a:ea typeface="Times New Roman" charset="0"/>
                <a:cs typeface="Arial" charset="0"/>
              </a:rPr>
              <a:t>. </a:t>
            </a:r>
            <a:endParaRPr lang="en-US" sz="3600">
              <a:solidFill>
                <a:srgbClr val="3333CC"/>
              </a:solidFill>
              <a:latin typeface="Poor Richard" charset="0"/>
              <a:ea typeface="Times New Roman" charset="0"/>
              <a:cs typeface="Arial" charset="0"/>
            </a:endParaRPr>
          </a:p>
        </p:txBody>
      </p:sp>
      <p:sp>
        <p:nvSpPr>
          <p:cNvPr id="5" name="Rectangle 4"/>
          <p:cNvSpPr>
            <a:spLocks noChangeArrowheads="1"/>
          </p:cNvSpPr>
          <p:nvPr/>
        </p:nvSpPr>
        <p:spPr bwMode="auto">
          <a:xfrm>
            <a:off x="762000" y="1219200"/>
            <a:ext cx="57150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800080"/>
                </a:solidFill>
                <a:latin typeface="Poor Richard" charset="0"/>
              </a:rPr>
              <a:t>One of the easiest and quickest ways to visit a foreign land is on our knees in prayer.</a:t>
            </a:r>
          </a:p>
        </p:txBody>
      </p:sp>
      <p:sp>
        <p:nvSpPr>
          <p:cNvPr id="6" name="Rectangle 5"/>
          <p:cNvSpPr>
            <a:spLocks noChangeArrowheads="1"/>
          </p:cNvSpPr>
          <p:nvPr/>
        </p:nvSpPr>
        <p:spPr bwMode="auto">
          <a:xfrm>
            <a:off x="3048000" y="2667000"/>
            <a:ext cx="5867400"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3333CC"/>
                </a:solidFill>
                <a:latin typeface="Poor Richard" charset="0"/>
              </a:rPr>
              <a:t>Prayer changes things but prayer also changes people. Most noticeably, prayer changes the one who prays. An individual cannot sincerely pray day after day for the harvest without being greatly affected day after day by an increasing burden for the harvest. </a:t>
            </a:r>
          </a:p>
        </p:txBody>
      </p:sp>
    </p:spTree>
  </p:cSld>
  <p:clrMapOvr>
    <a:masterClrMapping/>
  </p:clrMapOvr>
  <p:transition xmlns:p14="http://schemas.microsoft.com/office/powerpoint/2010/main">
    <p:zoom/>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12291"/>
                                        </p:tgtEl>
                                        <p:attrNameLst>
                                          <p:attrName>style.visibility</p:attrName>
                                        </p:attrNameLst>
                                      </p:cBhvr>
                                      <p:to>
                                        <p:strVal val="visible"/>
                                      </p:to>
                                    </p:set>
                                    <p:anim calcmode="lin" valueType="num">
                                      <p:cBhvr>
                                        <p:cTn id="7" dur="500" fill="hold"/>
                                        <p:tgtEl>
                                          <p:spTgt spid="12291"/>
                                        </p:tgtEl>
                                        <p:attrNameLst>
                                          <p:attrName>ppt_w</p:attrName>
                                        </p:attrNameLst>
                                      </p:cBhvr>
                                      <p:tavLst>
                                        <p:tav tm="0">
                                          <p:val>
                                            <p:strVal val="#ppt_w*0.05"/>
                                          </p:val>
                                        </p:tav>
                                        <p:tav tm="100000">
                                          <p:val>
                                            <p:strVal val="#ppt_w"/>
                                          </p:val>
                                        </p:tav>
                                      </p:tavLst>
                                    </p:anim>
                                    <p:anim calcmode="lin" valueType="num">
                                      <p:cBhvr>
                                        <p:cTn id="8" dur="500" fill="hold"/>
                                        <p:tgtEl>
                                          <p:spTgt spid="12291"/>
                                        </p:tgtEl>
                                        <p:attrNameLst>
                                          <p:attrName>ppt_h</p:attrName>
                                        </p:attrNameLst>
                                      </p:cBhvr>
                                      <p:tavLst>
                                        <p:tav tm="0">
                                          <p:val>
                                            <p:strVal val="#ppt_h"/>
                                          </p:val>
                                        </p:tav>
                                        <p:tav tm="100000">
                                          <p:val>
                                            <p:strVal val="#ppt_h"/>
                                          </p:val>
                                        </p:tav>
                                      </p:tavLst>
                                    </p:anim>
                                    <p:anim calcmode="lin" valueType="num">
                                      <p:cBhvr>
                                        <p:cTn id="9" dur="500" fill="hold"/>
                                        <p:tgtEl>
                                          <p:spTgt spid="12291"/>
                                        </p:tgtEl>
                                        <p:attrNameLst>
                                          <p:attrName>ppt_x</p:attrName>
                                        </p:attrNameLst>
                                      </p:cBhvr>
                                      <p:tavLst>
                                        <p:tav tm="0">
                                          <p:val>
                                            <p:strVal val="#ppt_x-.2"/>
                                          </p:val>
                                        </p:tav>
                                        <p:tav tm="100000">
                                          <p:val>
                                            <p:strVal val="#ppt_x"/>
                                          </p:val>
                                        </p:tav>
                                      </p:tavLst>
                                    </p:anim>
                                    <p:anim calcmode="lin" valueType="num">
                                      <p:cBhvr>
                                        <p:cTn id="10" dur="500" fill="hold"/>
                                        <p:tgtEl>
                                          <p:spTgt spid="12291"/>
                                        </p:tgtEl>
                                        <p:attrNameLst>
                                          <p:attrName>ppt_y</p:attrName>
                                        </p:attrNameLst>
                                      </p:cBhvr>
                                      <p:tavLst>
                                        <p:tav tm="0">
                                          <p:val>
                                            <p:strVal val="#ppt_y"/>
                                          </p:val>
                                        </p:tav>
                                        <p:tav tm="100000">
                                          <p:val>
                                            <p:strVal val="#ppt_y"/>
                                          </p:val>
                                        </p:tav>
                                      </p:tavLst>
                                    </p:anim>
                                    <p:animEffect transition="in" filter="fade">
                                      <p:cBhvr>
                                        <p:cTn id="11" dur="500"/>
                                        <p:tgtEl>
                                          <p:spTgt spid="12291"/>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strVal val="#ppt_w*0.05"/>
                                          </p:val>
                                        </p:tav>
                                        <p:tav tm="100000">
                                          <p:val>
                                            <p:strVal val="#ppt_w"/>
                                          </p:val>
                                        </p:tav>
                                      </p:tavLst>
                                    </p:anim>
                                    <p:anim calcmode="lin" valueType="num">
                                      <p:cBhvr>
                                        <p:cTn id="17" dur="500" fill="hold"/>
                                        <p:tgtEl>
                                          <p:spTgt spid="5"/>
                                        </p:tgtEl>
                                        <p:attrNameLst>
                                          <p:attrName>ppt_h</p:attrName>
                                        </p:attrNameLst>
                                      </p:cBhvr>
                                      <p:tavLst>
                                        <p:tav tm="0">
                                          <p:val>
                                            <p:strVal val="#ppt_h"/>
                                          </p:val>
                                        </p:tav>
                                        <p:tav tm="100000">
                                          <p:val>
                                            <p:strVal val="#ppt_h"/>
                                          </p:val>
                                        </p:tav>
                                      </p:tavLst>
                                    </p:anim>
                                    <p:anim calcmode="lin" valueType="num">
                                      <p:cBhvr>
                                        <p:cTn id="18" dur="500" fill="hold"/>
                                        <p:tgtEl>
                                          <p:spTgt spid="5"/>
                                        </p:tgtEl>
                                        <p:attrNameLst>
                                          <p:attrName>ppt_x</p:attrName>
                                        </p:attrNameLst>
                                      </p:cBhvr>
                                      <p:tavLst>
                                        <p:tav tm="0">
                                          <p:val>
                                            <p:strVal val="#ppt_x-.2"/>
                                          </p:val>
                                        </p:tav>
                                        <p:tav tm="100000">
                                          <p:val>
                                            <p:strVal val="#ppt_x"/>
                                          </p:val>
                                        </p:tav>
                                      </p:tavLst>
                                    </p:anim>
                                    <p:anim calcmode="lin" valueType="num">
                                      <p:cBhvr>
                                        <p:cTn id="19" dur="500" fill="hold"/>
                                        <p:tgtEl>
                                          <p:spTgt spid="5"/>
                                        </p:tgtEl>
                                        <p:attrNameLst>
                                          <p:attrName>ppt_y</p:attrName>
                                        </p:attrNameLst>
                                      </p:cBhvr>
                                      <p:tavLst>
                                        <p:tav tm="0">
                                          <p:val>
                                            <p:strVal val="#ppt_y"/>
                                          </p:val>
                                        </p:tav>
                                        <p:tav tm="100000">
                                          <p:val>
                                            <p:strVal val="#ppt_y"/>
                                          </p:val>
                                        </p:tav>
                                      </p:tavLst>
                                    </p:anim>
                                    <p:animEffect transition="in" filter="fade">
                                      <p:cBhvr>
                                        <p:cTn id="20" dur="500"/>
                                        <p:tgtEl>
                                          <p:spTgt spid="5"/>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strVal val="#ppt_w*0.05"/>
                                          </p:val>
                                        </p:tav>
                                        <p:tav tm="100000">
                                          <p:val>
                                            <p:strVal val="#ppt_w"/>
                                          </p:val>
                                        </p:tav>
                                      </p:tavLst>
                                    </p:anim>
                                    <p:anim calcmode="lin" valueType="num">
                                      <p:cBhvr>
                                        <p:cTn id="26" dur="500" fill="hold"/>
                                        <p:tgtEl>
                                          <p:spTgt spid="6"/>
                                        </p:tgtEl>
                                        <p:attrNameLst>
                                          <p:attrName>ppt_h</p:attrName>
                                        </p:attrNameLst>
                                      </p:cBhvr>
                                      <p:tavLst>
                                        <p:tav tm="0">
                                          <p:val>
                                            <p:strVal val="#ppt_h"/>
                                          </p:val>
                                        </p:tav>
                                        <p:tav tm="100000">
                                          <p:val>
                                            <p:strVal val="#ppt_h"/>
                                          </p:val>
                                        </p:tav>
                                      </p:tavLst>
                                    </p:anim>
                                    <p:anim calcmode="lin" valueType="num">
                                      <p:cBhvr>
                                        <p:cTn id="27" dur="500" fill="hold"/>
                                        <p:tgtEl>
                                          <p:spTgt spid="6"/>
                                        </p:tgtEl>
                                        <p:attrNameLst>
                                          <p:attrName>ppt_x</p:attrName>
                                        </p:attrNameLst>
                                      </p:cBhvr>
                                      <p:tavLst>
                                        <p:tav tm="0">
                                          <p:val>
                                            <p:strVal val="#ppt_x-.2"/>
                                          </p:val>
                                        </p:tav>
                                        <p:tav tm="100000">
                                          <p:val>
                                            <p:strVal val="#ppt_x"/>
                                          </p:val>
                                        </p:tav>
                                      </p:tavLst>
                                    </p:anim>
                                    <p:anim calcmode="lin" valueType="num">
                                      <p:cBhvr>
                                        <p:cTn id="28" dur="500" fill="hold"/>
                                        <p:tgtEl>
                                          <p:spTgt spid="6"/>
                                        </p:tgtEl>
                                        <p:attrNameLst>
                                          <p:attrName>ppt_y</p:attrName>
                                        </p:attrNameLst>
                                      </p:cBhvr>
                                      <p:tavLst>
                                        <p:tav tm="0">
                                          <p:val>
                                            <p:strVal val="#ppt_y"/>
                                          </p:val>
                                        </p:tav>
                                        <p:tav tm="100000">
                                          <p:val>
                                            <p:strVal val="#ppt_y"/>
                                          </p:val>
                                        </p:tav>
                                      </p:tavLst>
                                    </p:anim>
                                    <p:animEffect transition="in" filter="fade">
                                      <p:cBhvr>
                                        <p:cTn id="2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876800" y="0"/>
            <a:ext cx="4267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8: The Burden and the Vision for the Harvest</a:t>
            </a:r>
            <a:endParaRPr lang="en-US" sz="1600" dirty="0">
              <a:solidFill>
                <a:srgbClr val="009900"/>
              </a:solidFill>
              <a:latin typeface="Bernard MT Condensed" pitchFamily="18" charset="0"/>
              <a:ea typeface="+mn-ea"/>
            </a:endParaRPr>
          </a:p>
        </p:txBody>
      </p:sp>
      <p:sp>
        <p:nvSpPr>
          <p:cNvPr id="4" name="Rectangle 3"/>
          <p:cNvSpPr>
            <a:spLocks noChangeArrowheads="1"/>
          </p:cNvSpPr>
          <p:nvPr/>
        </p:nvSpPr>
        <p:spPr bwMode="auto">
          <a:xfrm>
            <a:off x="457200" y="1981200"/>
            <a:ext cx="4495800" cy="317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4000" b="1">
                <a:solidFill>
                  <a:srgbClr val="990000"/>
                </a:solidFill>
                <a:latin typeface="Poor Richard" charset="0"/>
              </a:rPr>
              <a:t>An important part of praying for the harvest is that of making yourself available to God.</a:t>
            </a:r>
          </a:p>
        </p:txBody>
      </p:sp>
      <p:pic>
        <p:nvPicPr>
          <p:cNvPr id="13315" name="Picture 3" descr="C:\Users\Candra Poitras\Pictures\praying_hands[1].jpg"/>
          <p:cNvPicPr>
            <a:picLocks noChangeAspect="1" noChangeArrowheads="1"/>
          </p:cNvPicPr>
          <p:nvPr/>
        </p:nvPicPr>
        <p:blipFill>
          <a:blip r:embed="rId2" cstate="screen">
            <a:grayscl/>
            <a:extLst>
              <a:ext uri="{28A0092B-C50C-407E-A947-70E740481C1C}">
                <a14:useLocalDpi xmlns:a14="http://schemas.microsoft.com/office/drawing/2010/main"/>
              </a:ext>
            </a:extLst>
          </a:blip>
          <a:srcRect/>
          <a:stretch>
            <a:fillRect/>
          </a:stretch>
        </p:blipFill>
        <p:spPr bwMode="auto">
          <a:xfrm>
            <a:off x="5029200" y="2209800"/>
            <a:ext cx="3937000" cy="2952750"/>
          </a:xfrm>
          <a:prstGeom prst="rect">
            <a:avLst/>
          </a:prstGeom>
          <a:ln>
            <a:noFill/>
          </a:ln>
          <a:effectLst>
            <a:softEdge rad="112500"/>
          </a:effectLst>
        </p:spPr>
      </p:pic>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nodeType="clickEffect">
                                  <p:stCondLst>
                                    <p:cond delay="0"/>
                                  </p:stCondLst>
                                  <p:childTnLst>
                                    <p:set>
                                      <p:cBhvr>
                                        <p:cTn id="12" dur="1" fill="hold">
                                          <p:stCondLst>
                                            <p:cond delay="0"/>
                                          </p:stCondLst>
                                        </p:cTn>
                                        <p:tgtEl>
                                          <p:spTgt spid="13315"/>
                                        </p:tgtEl>
                                        <p:attrNameLst>
                                          <p:attrName>style.visibility</p:attrName>
                                        </p:attrNameLst>
                                      </p:cBhvr>
                                      <p:to>
                                        <p:strVal val="visible"/>
                                      </p:to>
                                    </p:set>
                                    <p:anim calcmode="lin" valueType="num">
                                      <p:cBhvr>
                                        <p:cTn id="13" dur="500" fill="hold"/>
                                        <p:tgtEl>
                                          <p:spTgt spid="13315"/>
                                        </p:tgtEl>
                                        <p:attrNameLst>
                                          <p:attrName>ppt_w</p:attrName>
                                        </p:attrNameLst>
                                      </p:cBhvr>
                                      <p:tavLst>
                                        <p:tav tm="0">
                                          <p:val>
                                            <p:fltVal val="0"/>
                                          </p:val>
                                        </p:tav>
                                        <p:tav tm="100000">
                                          <p:val>
                                            <p:strVal val="#ppt_w"/>
                                          </p:val>
                                        </p:tav>
                                      </p:tavLst>
                                    </p:anim>
                                    <p:anim calcmode="lin" valueType="num">
                                      <p:cBhvr>
                                        <p:cTn id="14" dur="500" fill="hold"/>
                                        <p:tgtEl>
                                          <p:spTgt spid="1331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876800" y="0"/>
            <a:ext cx="4267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8: The Burden and the Vision for the Harvest</a:t>
            </a:r>
            <a:endParaRPr lang="en-US" sz="1600" dirty="0">
              <a:solidFill>
                <a:srgbClr val="009900"/>
              </a:solidFill>
              <a:latin typeface="Bernard MT Condensed" pitchFamily="18" charset="0"/>
              <a:ea typeface="+mn-ea"/>
            </a:endParaRPr>
          </a:p>
        </p:txBody>
      </p:sp>
      <p:sp>
        <p:nvSpPr>
          <p:cNvPr id="14339" name="Rectangle 3"/>
          <p:cNvSpPr>
            <a:spLocks noChangeArrowheads="1"/>
          </p:cNvSpPr>
          <p:nvPr/>
        </p:nvSpPr>
        <p:spPr bwMode="auto">
          <a:xfrm>
            <a:off x="0" y="457200"/>
            <a:ext cx="7086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4000" b="1">
                <a:solidFill>
                  <a:srgbClr val="361B00"/>
                </a:solidFill>
                <a:latin typeface="Poor Richard" charset="0"/>
                <a:ea typeface="Times New Roman" charset="0"/>
                <a:cs typeface="Arial" charset="0"/>
              </a:rPr>
              <a:t>3. </a:t>
            </a:r>
            <a:r>
              <a:rPr lang="en-US" sz="4000" b="1" u="sng">
                <a:solidFill>
                  <a:srgbClr val="361B00"/>
                </a:solidFill>
                <a:latin typeface="Poor Richard" charset="0"/>
                <a:ea typeface="Times New Roman" charset="0"/>
                <a:cs typeface="Arial" charset="0"/>
              </a:rPr>
              <a:t>Take a new look at the crucifixion</a:t>
            </a:r>
            <a:r>
              <a:rPr lang="en-US" sz="4000" b="1">
                <a:solidFill>
                  <a:srgbClr val="361B00"/>
                </a:solidFill>
                <a:latin typeface="Poor Richard" charset="0"/>
                <a:ea typeface="Times New Roman" charset="0"/>
                <a:cs typeface="Arial" charset="0"/>
              </a:rPr>
              <a:t>.</a:t>
            </a:r>
            <a:endParaRPr lang="en-US" sz="4000">
              <a:solidFill>
                <a:srgbClr val="361B00"/>
              </a:solidFill>
              <a:latin typeface="Poor Richard" charset="0"/>
              <a:ea typeface="Times New Roman" charset="0"/>
              <a:cs typeface="Arial" charset="0"/>
            </a:endParaRPr>
          </a:p>
        </p:txBody>
      </p:sp>
      <p:sp>
        <p:nvSpPr>
          <p:cNvPr id="5" name="Rectangle 4"/>
          <p:cNvSpPr>
            <a:spLocks noChangeArrowheads="1"/>
          </p:cNvSpPr>
          <p:nvPr/>
        </p:nvSpPr>
        <p:spPr bwMode="auto">
          <a:xfrm>
            <a:off x="152400" y="1219200"/>
            <a:ext cx="87630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800080"/>
                </a:solidFill>
                <a:latin typeface="Poor Richard" charset="0"/>
              </a:rPr>
              <a:t>The intention is not to change the Word of God but to draw our attention to the purpose of the crucifixion of Jesus Christ.</a:t>
            </a:r>
          </a:p>
        </p:txBody>
      </p:sp>
      <p:sp>
        <p:nvSpPr>
          <p:cNvPr id="6" name="Rectangle 5"/>
          <p:cNvSpPr>
            <a:spLocks noChangeArrowheads="1"/>
          </p:cNvSpPr>
          <p:nvPr/>
        </p:nvSpPr>
        <p:spPr bwMode="auto">
          <a:xfrm>
            <a:off x="152400" y="4114800"/>
            <a:ext cx="87630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361B00"/>
                </a:solidFill>
                <a:latin typeface="Poor Richard" charset="0"/>
              </a:rPr>
              <a:t>The greatest expression of the love of God for mankind was put on exhibition by the death of the Jesus Christ on the cross. </a:t>
            </a:r>
            <a:r>
              <a:rPr lang="ja-JP" altLang="en-US" sz="2800" b="1" i="1">
                <a:solidFill>
                  <a:srgbClr val="361B00"/>
                </a:solidFill>
                <a:latin typeface="Poor Richard" charset="0"/>
              </a:rPr>
              <a:t>“</a:t>
            </a:r>
            <a:r>
              <a:rPr lang="en-US" sz="2800" b="1" i="1">
                <a:solidFill>
                  <a:srgbClr val="361B00"/>
                </a:solidFill>
                <a:latin typeface="Poor Richard" charset="0"/>
              </a:rPr>
              <a:t>Greater love hath no man than this, that a man lay down his life for his friends.</a:t>
            </a:r>
            <a:r>
              <a:rPr lang="ja-JP" altLang="en-US" sz="2800" b="1" i="1">
                <a:solidFill>
                  <a:srgbClr val="361B00"/>
                </a:solidFill>
                <a:latin typeface="Poor Richard" charset="0"/>
              </a:rPr>
              <a:t>”</a:t>
            </a:r>
            <a:r>
              <a:rPr lang="en-US" sz="2800" b="1">
                <a:solidFill>
                  <a:srgbClr val="361B00"/>
                </a:solidFill>
                <a:latin typeface="Poor Richard" charset="0"/>
              </a:rPr>
              <a:t> (John 15:13)</a:t>
            </a:r>
          </a:p>
        </p:txBody>
      </p:sp>
      <p:pic>
        <p:nvPicPr>
          <p:cNvPr id="14342" name="Picture 4" descr="C:\Users\Candra Poitras\Pictures\cross[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370638" y="7772400"/>
            <a:ext cx="3087687" cy="206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1" name="Picture 5" descr="C:\Users\Candra Poitras\Pictures\cro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895600" y="2209800"/>
            <a:ext cx="2846388" cy="19050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xmlns:p14="http://schemas.microsoft.com/office/powerpoint/2010/main">
    <p:zoom/>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4339"/>
                                        </p:tgtEl>
                                        <p:attrNameLst>
                                          <p:attrName>style.visibility</p:attrName>
                                        </p:attrNameLst>
                                      </p:cBhvr>
                                      <p:to>
                                        <p:strVal val="visible"/>
                                      </p:to>
                                    </p:set>
                                    <p:animEffect transition="in" filter="wipe(down)">
                                      <p:cBhvr>
                                        <p:cTn id="7" dur="145">
                                          <p:stCondLst>
                                            <p:cond delay="0"/>
                                          </p:stCondLst>
                                        </p:cTn>
                                        <p:tgtEl>
                                          <p:spTgt spid="14339"/>
                                        </p:tgtEl>
                                      </p:cBhvr>
                                    </p:animEffect>
                                    <p:anim calcmode="lin" valueType="num">
                                      <p:cBhvr>
                                        <p:cTn id="8" dur="456" tmFilter="0,0; 0.14,0.36; 0.43,0.73; 0.71,0.91; 1.0,1.0">
                                          <p:stCondLst>
                                            <p:cond delay="0"/>
                                          </p:stCondLst>
                                        </p:cTn>
                                        <p:tgtEl>
                                          <p:spTgt spid="14339"/>
                                        </p:tgtEl>
                                        <p:attrNameLst>
                                          <p:attrName>ppt_x</p:attrName>
                                        </p:attrNameLst>
                                      </p:cBhvr>
                                      <p:tavLst>
                                        <p:tav tm="0">
                                          <p:val>
                                            <p:strVal val="#ppt_x-0.25"/>
                                          </p:val>
                                        </p:tav>
                                        <p:tav tm="100000">
                                          <p:val>
                                            <p:strVal val="#ppt_x"/>
                                          </p:val>
                                        </p:tav>
                                      </p:tavLst>
                                    </p:anim>
                                    <p:anim calcmode="lin" valueType="num">
                                      <p:cBhvr>
                                        <p:cTn id="9" dur="166" tmFilter="0.0,0.0; 0.25,0.07; 0.50,0.2; 0.75,0.467; 1.0,1.0">
                                          <p:stCondLst>
                                            <p:cond delay="0"/>
                                          </p:stCondLst>
                                        </p:cTn>
                                        <p:tgtEl>
                                          <p:spTgt spid="14339"/>
                                        </p:tgtEl>
                                        <p:attrNameLst>
                                          <p:attrName>ppt_y</p:attrName>
                                        </p:attrNameLst>
                                      </p:cBhvr>
                                      <p:tavLst>
                                        <p:tav tm="0" fmla="#ppt_y-sin(pi*$)/3">
                                          <p:val>
                                            <p:fltVal val="0.5"/>
                                          </p:val>
                                        </p:tav>
                                        <p:tav tm="100000">
                                          <p:val>
                                            <p:fltVal val="1"/>
                                          </p:val>
                                        </p:tav>
                                      </p:tavLst>
                                    </p:anim>
                                    <p:anim calcmode="lin" valueType="num">
                                      <p:cBhvr>
                                        <p:cTn id="10" dur="166" tmFilter="0, 0; 0.125,0.2665; 0.25,0.4; 0.375,0.465; 0.5,0.5;  0.625,0.535; 0.75,0.6; 0.875,0.7335; 1,1">
                                          <p:stCondLst>
                                            <p:cond delay="166"/>
                                          </p:stCondLst>
                                        </p:cTn>
                                        <p:tgtEl>
                                          <p:spTgt spid="14339"/>
                                        </p:tgtEl>
                                        <p:attrNameLst>
                                          <p:attrName>ppt_y</p:attrName>
                                        </p:attrNameLst>
                                      </p:cBhvr>
                                      <p:tavLst>
                                        <p:tav tm="0" fmla="#ppt_y-sin(pi*$)/9">
                                          <p:val>
                                            <p:fltVal val="0"/>
                                          </p:val>
                                        </p:tav>
                                        <p:tav tm="100000">
                                          <p:val>
                                            <p:fltVal val="1"/>
                                          </p:val>
                                        </p:tav>
                                      </p:tavLst>
                                    </p:anim>
                                    <p:anim calcmode="lin" valueType="num">
                                      <p:cBhvr>
                                        <p:cTn id="11" dur="83" tmFilter="0, 0; 0.125,0.2665; 0.25,0.4; 0.375,0.465; 0.5,0.5;  0.625,0.535; 0.75,0.6; 0.875,0.7335; 1,1">
                                          <p:stCondLst>
                                            <p:cond delay="331"/>
                                          </p:stCondLst>
                                        </p:cTn>
                                        <p:tgtEl>
                                          <p:spTgt spid="14339"/>
                                        </p:tgtEl>
                                        <p:attrNameLst>
                                          <p:attrName>ppt_y</p:attrName>
                                        </p:attrNameLst>
                                      </p:cBhvr>
                                      <p:tavLst>
                                        <p:tav tm="0" fmla="#ppt_y-sin(pi*$)/27">
                                          <p:val>
                                            <p:fltVal val="0"/>
                                          </p:val>
                                        </p:tav>
                                        <p:tav tm="100000">
                                          <p:val>
                                            <p:fltVal val="1"/>
                                          </p:val>
                                        </p:tav>
                                      </p:tavLst>
                                    </p:anim>
                                    <p:anim calcmode="lin" valueType="num">
                                      <p:cBhvr>
                                        <p:cTn id="12" dur="41" tmFilter="0, 0; 0.125,0.2665; 0.25,0.4; 0.375,0.465; 0.5,0.5;  0.625,0.535; 0.75,0.6; 0.875,0.7335; 1,1">
                                          <p:stCondLst>
                                            <p:cond delay="414"/>
                                          </p:stCondLst>
                                        </p:cTn>
                                        <p:tgtEl>
                                          <p:spTgt spid="14339"/>
                                        </p:tgtEl>
                                        <p:attrNameLst>
                                          <p:attrName>ppt_y</p:attrName>
                                        </p:attrNameLst>
                                      </p:cBhvr>
                                      <p:tavLst>
                                        <p:tav tm="0" fmla="#ppt_y-sin(pi*$)/81">
                                          <p:val>
                                            <p:fltVal val="0"/>
                                          </p:val>
                                        </p:tav>
                                        <p:tav tm="100000">
                                          <p:val>
                                            <p:fltVal val="1"/>
                                          </p:val>
                                        </p:tav>
                                      </p:tavLst>
                                    </p:anim>
                                    <p:animScale>
                                      <p:cBhvr>
                                        <p:cTn id="13" dur="7">
                                          <p:stCondLst>
                                            <p:cond delay="162"/>
                                          </p:stCondLst>
                                        </p:cTn>
                                        <p:tgtEl>
                                          <p:spTgt spid="14339"/>
                                        </p:tgtEl>
                                      </p:cBhvr>
                                      <p:to x="100000" y="60000"/>
                                    </p:animScale>
                                    <p:animScale>
                                      <p:cBhvr>
                                        <p:cTn id="14" dur="41" decel="50000">
                                          <p:stCondLst>
                                            <p:cond delay="169"/>
                                          </p:stCondLst>
                                        </p:cTn>
                                        <p:tgtEl>
                                          <p:spTgt spid="14339"/>
                                        </p:tgtEl>
                                      </p:cBhvr>
                                      <p:to x="100000" y="100000"/>
                                    </p:animScale>
                                    <p:animScale>
                                      <p:cBhvr>
                                        <p:cTn id="15" dur="7">
                                          <p:stCondLst>
                                            <p:cond delay="328"/>
                                          </p:stCondLst>
                                        </p:cTn>
                                        <p:tgtEl>
                                          <p:spTgt spid="14339"/>
                                        </p:tgtEl>
                                      </p:cBhvr>
                                      <p:to x="100000" y="80000"/>
                                    </p:animScale>
                                    <p:animScale>
                                      <p:cBhvr>
                                        <p:cTn id="16" dur="41" decel="50000">
                                          <p:stCondLst>
                                            <p:cond delay="335"/>
                                          </p:stCondLst>
                                        </p:cTn>
                                        <p:tgtEl>
                                          <p:spTgt spid="14339"/>
                                        </p:tgtEl>
                                      </p:cBhvr>
                                      <p:to x="100000" y="100000"/>
                                    </p:animScale>
                                    <p:animScale>
                                      <p:cBhvr>
                                        <p:cTn id="17" dur="7">
                                          <p:stCondLst>
                                            <p:cond delay="410"/>
                                          </p:stCondLst>
                                        </p:cTn>
                                        <p:tgtEl>
                                          <p:spTgt spid="14339"/>
                                        </p:tgtEl>
                                      </p:cBhvr>
                                      <p:to x="100000" y="90000"/>
                                    </p:animScale>
                                    <p:animScale>
                                      <p:cBhvr>
                                        <p:cTn id="18" dur="41" decel="50000">
                                          <p:stCondLst>
                                            <p:cond delay="417"/>
                                          </p:stCondLst>
                                        </p:cTn>
                                        <p:tgtEl>
                                          <p:spTgt spid="14339"/>
                                        </p:tgtEl>
                                      </p:cBhvr>
                                      <p:to x="100000" y="100000"/>
                                    </p:animScale>
                                    <p:animScale>
                                      <p:cBhvr>
                                        <p:cTn id="19" dur="7">
                                          <p:stCondLst>
                                            <p:cond delay="452"/>
                                          </p:stCondLst>
                                        </p:cTn>
                                        <p:tgtEl>
                                          <p:spTgt spid="14339"/>
                                        </p:tgtEl>
                                      </p:cBhvr>
                                      <p:to x="100000" y="95000"/>
                                    </p:animScale>
                                    <p:animScale>
                                      <p:cBhvr>
                                        <p:cTn id="20" dur="41" decel="50000">
                                          <p:stCondLst>
                                            <p:cond delay="458"/>
                                          </p:stCondLst>
                                        </p:cTn>
                                        <p:tgtEl>
                                          <p:spTgt spid="14339"/>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145">
                                          <p:stCondLst>
                                            <p:cond delay="0"/>
                                          </p:stCondLst>
                                        </p:cTn>
                                        <p:tgtEl>
                                          <p:spTgt spid="5"/>
                                        </p:tgtEl>
                                      </p:cBhvr>
                                    </p:animEffect>
                                    <p:anim calcmode="lin" valueType="num">
                                      <p:cBhvr>
                                        <p:cTn id="26" dur="456"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7" dur="166"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8" dur="166" tmFilter="0, 0; 0.125,0.2665; 0.25,0.4; 0.375,0.465; 0.5,0.5;  0.625,0.535; 0.75,0.6; 0.875,0.7335; 1,1">
                                          <p:stCondLst>
                                            <p:cond delay="166"/>
                                          </p:stCondLst>
                                        </p:cTn>
                                        <p:tgtEl>
                                          <p:spTgt spid="5"/>
                                        </p:tgtEl>
                                        <p:attrNameLst>
                                          <p:attrName>ppt_y</p:attrName>
                                        </p:attrNameLst>
                                      </p:cBhvr>
                                      <p:tavLst>
                                        <p:tav tm="0" fmla="#ppt_y-sin(pi*$)/9">
                                          <p:val>
                                            <p:fltVal val="0"/>
                                          </p:val>
                                        </p:tav>
                                        <p:tav tm="100000">
                                          <p:val>
                                            <p:fltVal val="1"/>
                                          </p:val>
                                        </p:tav>
                                      </p:tavLst>
                                    </p:anim>
                                    <p:anim calcmode="lin" valueType="num">
                                      <p:cBhvr>
                                        <p:cTn id="29" dur="83" tmFilter="0, 0; 0.125,0.2665; 0.25,0.4; 0.375,0.465; 0.5,0.5;  0.625,0.535; 0.75,0.6; 0.875,0.7335; 1,1">
                                          <p:stCondLst>
                                            <p:cond delay="331"/>
                                          </p:stCondLst>
                                        </p:cTn>
                                        <p:tgtEl>
                                          <p:spTgt spid="5"/>
                                        </p:tgtEl>
                                        <p:attrNameLst>
                                          <p:attrName>ppt_y</p:attrName>
                                        </p:attrNameLst>
                                      </p:cBhvr>
                                      <p:tavLst>
                                        <p:tav tm="0" fmla="#ppt_y-sin(pi*$)/27">
                                          <p:val>
                                            <p:fltVal val="0"/>
                                          </p:val>
                                        </p:tav>
                                        <p:tav tm="100000">
                                          <p:val>
                                            <p:fltVal val="1"/>
                                          </p:val>
                                        </p:tav>
                                      </p:tavLst>
                                    </p:anim>
                                    <p:anim calcmode="lin" valueType="num">
                                      <p:cBhvr>
                                        <p:cTn id="30" dur="41" tmFilter="0, 0; 0.125,0.2665; 0.25,0.4; 0.375,0.465; 0.5,0.5;  0.625,0.535; 0.75,0.6; 0.875,0.7335; 1,1">
                                          <p:stCondLst>
                                            <p:cond delay="414"/>
                                          </p:stCondLst>
                                        </p:cTn>
                                        <p:tgtEl>
                                          <p:spTgt spid="5"/>
                                        </p:tgtEl>
                                        <p:attrNameLst>
                                          <p:attrName>ppt_y</p:attrName>
                                        </p:attrNameLst>
                                      </p:cBhvr>
                                      <p:tavLst>
                                        <p:tav tm="0" fmla="#ppt_y-sin(pi*$)/81">
                                          <p:val>
                                            <p:fltVal val="0"/>
                                          </p:val>
                                        </p:tav>
                                        <p:tav tm="100000">
                                          <p:val>
                                            <p:fltVal val="1"/>
                                          </p:val>
                                        </p:tav>
                                      </p:tavLst>
                                    </p:anim>
                                    <p:animScale>
                                      <p:cBhvr>
                                        <p:cTn id="31" dur="7">
                                          <p:stCondLst>
                                            <p:cond delay="162"/>
                                          </p:stCondLst>
                                        </p:cTn>
                                        <p:tgtEl>
                                          <p:spTgt spid="5"/>
                                        </p:tgtEl>
                                      </p:cBhvr>
                                      <p:to x="100000" y="60000"/>
                                    </p:animScale>
                                    <p:animScale>
                                      <p:cBhvr>
                                        <p:cTn id="32" dur="41" decel="50000">
                                          <p:stCondLst>
                                            <p:cond delay="169"/>
                                          </p:stCondLst>
                                        </p:cTn>
                                        <p:tgtEl>
                                          <p:spTgt spid="5"/>
                                        </p:tgtEl>
                                      </p:cBhvr>
                                      <p:to x="100000" y="100000"/>
                                    </p:animScale>
                                    <p:animScale>
                                      <p:cBhvr>
                                        <p:cTn id="33" dur="7">
                                          <p:stCondLst>
                                            <p:cond delay="328"/>
                                          </p:stCondLst>
                                        </p:cTn>
                                        <p:tgtEl>
                                          <p:spTgt spid="5"/>
                                        </p:tgtEl>
                                      </p:cBhvr>
                                      <p:to x="100000" y="80000"/>
                                    </p:animScale>
                                    <p:animScale>
                                      <p:cBhvr>
                                        <p:cTn id="34" dur="41" decel="50000">
                                          <p:stCondLst>
                                            <p:cond delay="335"/>
                                          </p:stCondLst>
                                        </p:cTn>
                                        <p:tgtEl>
                                          <p:spTgt spid="5"/>
                                        </p:tgtEl>
                                      </p:cBhvr>
                                      <p:to x="100000" y="100000"/>
                                    </p:animScale>
                                    <p:animScale>
                                      <p:cBhvr>
                                        <p:cTn id="35" dur="7">
                                          <p:stCondLst>
                                            <p:cond delay="410"/>
                                          </p:stCondLst>
                                        </p:cTn>
                                        <p:tgtEl>
                                          <p:spTgt spid="5"/>
                                        </p:tgtEl>
                                      </p:cBhvr>
                                      <p:to x="100000" y="90000"/>
                                    </p:animScale>
                                    <p:animScale>
                                      <p:cBhvr>
                                        <p:cTn id="36" dur="41" decel="50000">
                                          <p:stCondLst>
                                            <p:cond delay="417"/>
                                          </p:stCondLst>
                                        </p:cTn>
                                        <p:tgtEl>
                                          <p:spTgt spid="5"/>
                                        </p:tgtEl>
                                      </p:cBhvr>
                                      <p:to x="100000" y="100000"/>
                                    </p:animScale>
                                    <p:animScale>
                                      <p:cBhvr>
                                        <p:cTn id="37" dur="7">
                                          <p:stCondLst>
                                            <p:cond delay="452"/>
                                          </p:stCondLst>
                                        </p:cTn>
                                        <p:tgtEl>
                                          <p:spTgt spid="5"/>
                                        </p:tgtEl>
                                      </p:cBhvr>
                                      <p:to x="100000" y="95000"/>
                                    </p:animScale>
                                    <p:animScale>
                                      <p:cBhvr>
                                        <p:cTn id="38" dur="41" decel="50000">
                                          <p:stCondLst>
                                            <p:cond delay="458"/>
                                          </p:stCondLst>
                                        </p:cTn>
                                        <p:tgtEl>
                                          <p:spTgt spid="5"/>
                                        </p:tgtEl>
                                      </p:cBhvr>
                                      <p:to x="100000" y="100000"/>
                                    </p:animScale>
                                  </p:childTnLst>
                                </p:cTn>
                              </p:par>
                            </p:childTnLst>
                          </p:cTn>
                        </p:par>
                      </p:childTnLst>
                    </p:cTn>
                  </p:par>
                  <p:par>
                    <p:cTn id="39" fill="hold" nodeType="clickPar">
                      <p:stCondLst>
                        <p:cond delay="indefinite"/>
                      </p:stCondLst>
                      <p:childTnLst>
                        <p:par>
                          <p:cTn id="40" fill="hold" nodeType="withGroup">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wipe(down)">
                                      <p:cBhvr>
                                        <p:cTn id="43" dur="145">
                                          <p:stCondLst>
                                            <p:cond delay="0"/>
                                          </p:stCondLst>
                                        </p:cTn>
                                        <p:tgtEl>
                                          <p:spTgt spid="6"/>
                                        </p:tgtEl>
                                      </p:cBhvr>
                                    </p:animEffect>
                                    <p:anim calcmode="lin" valueType="num">
                                      <p:cBhvr>
                                        <p:cTn id="44" dur="456"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45" dur="166"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46" dur="166" tmFilter="0, 0; 0.125,0.2665; 0.25,0.4; 0.375,0.465; 0.5,0.5;  0.625,0.535; 0.75,0.6; 0.875,0.7335; 1,1">
                                          <p:stCondLst>
                                            <p:cond delay="166"/>
                                          </p:stCondLst>
                                        </p:cTn>
                                        <p:tgtEl>
                                          <p:spTgt spid="6"/>
                                        </p:tgtEl>
                                        <p:attrNameLst>
                                          <p:attrName>ppt_y</p:attrName>
                                        </p:attrNameLst>
                                      </p:cBhvr>
                                      <p:tavLst>
                                        <p:tav tm="0" fmla="#ppt_y-sin(pi*$)/9">
                                          <p:val>
                                            <p:fltVal val="0"/>
                                          </p:val>
                                        </p:tav>
                                        <p:tav tm="100000">
                                          <p:val>
                                            <p:fltVal val="1"/>
                                          </p:val>
                                        </p:tav>
                                      </p:tavLst>
                                    </p:anim>
                                    <p:anim calcmode="lin" valueType="num">
                                      <p:cBhvr>
                                        <p:cTn id="47" dur="83" tmFilter="0, 0; 0.125,0.2665; 0.25,0.4; 0.375,0.465; 0.5,0.5;  0.625,0.535; 0.75,0.6; 0.875,0.7335; 1,1">
                                          <p:stCondLst>
                                            <p:cond delay="331"/>
                                          </p:stCondLst>
                                        </p:cTn>
                                        <p:tgtEl>
                                          <p:spTgt spid="6"/>
                                        </p:tgtEl>
                                        <p:attrNameLst>
                                          <p:attrName>ppt_y</p:attrName>
                                        </p:attrNameLst>
                                      </p:cBhvr>
                                      <p:tavLst>
                                        <p:tav tm="0" fmla="#ppt_y-sin(pi*$)/27">
                                          <p:val>
                                            <p:fltVal val="0"/>
                                          </p:val>
                                        </p:tav>
                                        <p:tav tm="100000">
                                          <p:val>
                                            <p:fltVal val="1"/>
                                          </p:val>
                                        </p:tav>
                                      </p:tavLst>
                                    </p:anim>
                                    <p:anim calcmode="lin" valueType="num">
                                      <p:cBhvr>
                                        <p:cTn id="48" dur="41" tmFilter="0, 0; 0.125,0.2665; 0.25,0.4; 0.375,0.465; 0.5,0.5;  0.625,0.535; 0.75,0.6; 0.875,0.7335; 1,1">
                                          <p:stCondLst>
                                            <p:cond delay="414"/>
                                          </p:stCondLst>
                                        </p:cTn>
                                        <p:tgtEl>
                                          <p:spTgt spid="6"/>
                                        </p:tgtEl>
                                        <p:attrNameLst>
                                          <p:attrName>ppt_y</p:attrName>
                                        </p:attrNameLst>
                                      </p:cBhvr>
                                      <p:tavLst>
                                        <p:tav tm="0" fmla="#ppt_y-sin(pi*$)/81">
                                          <p:val>
                                            <p:fltVal val="0"/>
                                          </p:val>
                                        </p:tav>
                                        <p:tav tm="100000">
                                          <p:val>
                                            <p:fltVal val="1"/>
                                          </p:val>
                                        </p:tav>
                                      </p:tavLst>
                                    </p:anim>
                                    <p:animScale>
                                      <p:cBhvr>
                                        <p:cTn id="49" dur="7">
                                          <p:stCondLst>
                                            <p:cond delay="162"/>
                                          </p:stCondLst>
                                        </p:cTn>
                                        <p:tgtEl>
                                          <p:spTgt spid="6"/>
                                        </p:tgtEl>
                                      </p:cBhvr>
                                      <p:to x="100000" y="60000"/>
                                    </p:animScale>
                                    <p:animScale>
                                      <p:cBhvr>
                                        <p:cTn id="50" dur="41" decel="50000">
                                          <p:stCondLst>
                                            <p:cond delay="169"/>
                                          </p:stCondLst>
                                        </p:cTn>
                                        <p:tgtEl>
                                          <p:spTgt spid="6"/>
                                        </p:tgtEl>
                                      </p:cBhvr>
                                      <p:to x="100000" y="100000"/>
                                    </p:animScale>
                                    <p:animScale>
                                      <p:cBhvr>
                                        <p:cTn id="51" dur="7">
                                          <p:stCondLst>
                                            <p:cond delay="328"/>
                                          </p:stCondLst>
                                        </p:cTn>
                                        <p:tgtEl>
                                          <p:spTgt spid="6"/>
                                        </p:tgtEl>
                                      </p:cBhvr>
                                      <p:to x="100000" y="80000"/>
                                    </p:animScale>
                                    <p:animScale>
                                      <p:cBhvr>
                                        <p:cTn id="52" dur="41" decel="50000">
                                          <p:stCondLst>
                                            <p:cond delay="335"/>
                                          </p:stCondLst>
                                        </p:cTn>
                                        <p:tgtEl>
                                          <p:spTgt spid="6"/>
                                        </p:tgtEl>
                                      </p:cBhvr>
                                      <p:to x="100000" y="100000"/>
                                    </p:animScale>
                                    <p:animScale>
                                      <p:cBhvr>
                                        <p:cTn id="53" dur="7">
                                          <p:stCondLst>
                                            <p:cond delay="410"/>
                                          </p:stCondLst>
                                        </p:cTn>
                                        <p:tgtEl>
                                          <p:spTgt spid="6"/>
                                        </p:tgtEl>
                                      </p:cBhvr>
                                      <p:to x="100000" y="90000"/>
                                    </p:animScale>
                                    <p:animScale>
                                      <p:cBhvr>
                                        <p:cTn id="54" dur="41" decel="50000">
                                          <p:stCondLst>
                                            <p:cond delay="417"/>
                                          </p:stCondLst>
                                        </p:cTn>
                                        <p:tgtEl>
                                          <p:spTgt spid="6"/>
                                        </p:tgtEl>
                                      </p:cBhvr>
                                      <p:to x="100000" y="100000"/>
                                    </p:animScale>
                                    <p:animScale>
                                      <p:cBhvr>
                                        <p:cTn id="55" dur="7">
                                          <p:stCondLst>
                                            <p:cond delay="452"/>
                                          </p:stCondLst>
                                        </p:cTn>
                                        <p:tgtEl>
                                          <p:spTgt spid="6"/>
                                        </p:tgtEl>
                                      </p:cBhvr>
                                      <p:to x="100000" y="95000"/>
                                    </p:animScale>
                                    <p:animScale>
                                      <p:cBhvr>
                                        <p:cTn id="56" dur="41" decel="50000">
                                          <p:stCondLst>
                                            <p:cond delay="458"/>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4876800" y="0"/>
            <a:ext cx="4267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8: The Burden and the Vision for the Harvest</a:t>
            </a:r>
            <a:endParaRPr lang="en-US" sz="1600" dirty="0">
              <a:solidFill>
                <a:srgbClr val="009900"/>
              </a:solidFill>
              <a:latin typeface="Bernard MT Condensed" pitchFamily="18" charset="0"/>
              <a:ea typeface="+mn-ea"/>
            </a:endParaRPr>
          </a:p>
        </p:txBody>
      </p:sp>
      <p:sp>
        <p:nvSpPr>
          <p:cNvPr id="4" name="Rectangle 3"/>
          <p:cNvSpPr>
            <a:spLocks noChangeArrowheads="1"/>
          </p:cNvSpPr>
          <p:nvPr/>
        </p:nvSpPr>
        <p:spPr bwMode="auto">
          <a:xfrm>
            <a:off x="0" y="457200"/>
            <a:ext cx="45402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4000" b="1">
                <a:solidFill>
                  <a:srgbClr val="009900"/>
                </a:solidFill>
                <a:latin typeface="Poor Richard" charset="0"/>
              </a:rPr>
              <a:t>4. </a:t>
            </a:r>
            <a:r>
              <a:rPr lang="en-US" sz="4000" b="1" u="sng">
                <a:solidFill>
                  <a:srgbClr val="009900"/>
                </a:solidFill>
                <a:latin typeface="Poor Richard" charset="0"/>
              </a:rPr>
              <a:t>Look upon the fields</a:t>
            </a:r>
            <a:r>
              <a:rPr lang="en-US" sz="4000" b="1">
                <a:solidFill>
                  <a:srgbClr val="009900"/>
                </a:solidFill>
                <a:latin typeface="Poor Richard" charset="0"/>
              </a:rPr>
              <a:t>.</a:t>
            </a:r>
            <a:endParaRPr lang="en-US" sz="4000">
              <a:solidFill>
                <a:srgbClr val="009900"/>
              </a:solidFill>
              <a:latin typeface="Poor Richard" charset="0"/>
            </a:endParaRPr>
          </a:p>
        </p:txBody>
      </p:sp>
      <p:sp>
        <p:nvSpPr>
          <p:cNvPr id="5" name="Rectangle 4"/>
          <p:cNvSpPr>
            <a:spLocks noChangeArrowheads="1"/>
          </p:cNvSpPr>
          <p:nvPr/>
        </p:nvSpPr>
        <p:spPr bwMode="auto">
          <a:xfrm>
            <a:off x="152400" y="1066800"/>
            <a:ext cx="4572000"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361B00"/>
                </a:solidFill>
                <a:latin typeface="Poor Richard" charset="0"/>
              </a:rPr>
              <a:t>If there is to be a burden for the harvest, we must look beyond self, beyond home, and fix our eyes upon the masses of unevangelized people in other villages, cities, nations and regions. </a:t>
            </a:r>
          </a:p>
        </p:txBody>
      </p:sp>
      <p:sp>
        <p:nvSpPr>
          <p:cNvPr id="6" name="Rectangle 5"/>
          <p:cNvSpPr>
            <a:spLocks noChangeArrowheads="1"/>
          </p:cNvSpPr>
          <p:nvPr/>
        </p:nvSpPr>
        <p:spPr bwMode="auto">
          <a:xfrm>
            <a:off x="4572000" y="3581400"/>
            <a:ext cx="44196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009900"/>
                </a:solidFill>
                <a:latin typeface="Poor Richard" charset="0"/>
              </a:rPr>
              <a:t>Jesus said that the field is the world (Matthew 13:38) and looking on the field helps to create a genuine burden and concern for souls. </a:t>
            </a: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15"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1000" fill="hold"/>
                                        <p:tgtEl>
                                          <p:spTgt spid="6"/>
                                        </p:tgtEl>
                                        <p:attrNameLst>
                                          <p:attrName>ppt_w</p:attrName>
                                        </p:attrNameLst>
                                      </p:cBhvr>
                                      <p:tavLst>
                                        <p:tav tm="0">
                                          <p:val>
                                            <p:fltVal val="0"/>
                                          </p:val>
                                        </p:tav>
                                        <p:tav tm="100000">
                                          <p:val>
                                            <p:strVal val="#ppt_w"/>
                                          </p:val>
                                        </p:tav>
                                      </p:tavLst>
                                    </p:anim>
                                    <p:anim calcmode="lin" valueType="num">
                                      <p:cBhvr>
                                        <p:cTn id="24" dur="1000" fill="hold"/>
                                        <p:tgtEl>
                                          <p:spTgt spid="6"/>
                                        </p:tgtEl>
                                        <p:attrNameLst>
                                          <p:attrName>ppt_h</p:attrName>
                                        </p:attrNameLst>
                                      </p:cBhvr>
                                      <p:tavLst>
                                        <p:tav tm="0">
                                          <p:val>
                                            <p:fltVal val="0"/>
                                          </p:val>
                                        </p:tav>
                                        <p:tav tm="100000">
                                          <p:val>
                                            <p:strVal val="#ppt_h"/>
                                          </p:val>
                                        </p:tav>
                                      </p:tavLst>
                                    </p:anim>
                                    <p:anim calcmode="lin" valueType="num">
                                      <p:cBhvr>
                                        <p:cTn id="25"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876800" y="0"/>
            <a:ext cx="4267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8: The Burden and the Vision for the Harvest</a:t>
            </a:r>
            <a:endParaRPr lang="en-US" sz="1600" dirty="0">
              <a:solidFill>
                <a:srgbClr val="009900"/>
              </a:solidFill>
              <a:latin typeface="Bernard MT Condensed" pitchFamily="18" charset="0"/>
              <a:ea typeface="+mn-ea"/>
            </a:endParaRPr>
          </a:p>
        </p:txBody>
      </p:sp>
      <p:sp>
        <p:nvSpPr>
          <p:cNvPr id="16387" name="Rectangle 3"/>
          <p:cNvSpPr>
            <a:spLocks noChangeArrowheads="1"/>
          </p:cNvSpPr>
          <p:nvPr/>
        </p:nvSpPr>
        <p:spPr bwMode="auto">
          <a:xfrm>
            <a:off x="0" y="685800"/>
            <a:ext cx="88392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4000" b="1" i="1">
                <a:solidFill>
                  <a:srgbClr val="800080"/>
                </a:solidFill>
                <a:latin typeface="Poor Richard" charset="0"/>
                <a:ea typeface="Times New Roman" charset="0"/>
                <a:cs typeface="Arial" charset="0"/>
              </a:rPr>
              <a:t>III. What do you see when you look at people?</a:t>
            </a:r>
            <a:endParaRPr lang="en-US" sz="4000">
              <a:solidFill>
                <a:srgbClr val="800080"/>
              </a:solidFill>
              <a:latin typeface="Poor Richard" charset="0"/>
              <a:ea typeface="Times New Roman" charset="0"/>
              <a:cs typeface="Arial" charset="0"/>
            </a:endParaRPr>
          </a:p>
        </p:txBody>
      </p:sp>
      <p:sp>
        <p:nvSpPr>
          <p:cNvPr id="16388" name="Rectangle 4"/>
          <p:cNvSpPr>
            <a:spLocks noChangeArrowheads="1"/>
          </p:cNvSpPr>
          <p:nvPr/>
        </p:nvSpPr>
        <p:spPr bwMode="auto">
          <a:xfrm>
            <a:off x="533400" y="1371600"/>
            <a:ext cx="8305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eaLnBrk="0" hangingPunct="0"/>
            <a:r>
              <a:rPr lang="en-US" sz="3200" b="1">
                <a:solidFill>
                  <a:srgbClr val="3333CC"/>
                </a:solidFill>
                <a:latin typeface="Poor Richard" charset="0"/>
                <a:ea typeface="Times New Roman" charset="0"/>
                <a:cs typeface="Arial" charset="0"/>
              </a:rPr>
              <a:t>1. </a:t>
            </a:r>
            <a:r>
              <a:rPr lang="en-US" sz="3200" b="1" u="sng">
                <a:solidFill>
                  <a:srgbClr val="3333CC"/>
                </a:solidFill>
                <a:latin typeface="Poor Richard" charset="0"/>
                <a:ea typeface="Times New Roman" charset="0"/>
                <a:cs typeface="Arial" charset="0"/>
              </a:rPr>
              <a:t>He saw their sufferings</a:t>
            </a:r>
            <a:r>
              <a:rPr lang="en-US" sz="3200" b="1">
                <a:solidFill>
                  <a:srgbClr val="3333CC"/>
                </a:solidFill>
                <a:latin typeface="Poor Richard" charset="0"/>
                <a:ea typeface="Times New Roman" charset="0"/>
                <a:cs typeface="Arial" charset="0"/>
              </a:rPr>
              <a:t>.</a:t>
            </a:r>
            <a:endParaRPr lang="en-US" sz="3200">
              <a:solidFill>
                <a:srgbClr val="3333CC"/>
              </a:solidFill>
              <a:latin typeface="Poor Richard" charset="0"/>
              <a:ea typeface="Times New Roman" charset="0"/>
              <a:cs typeface="Arial" charset="0"/>
            </a:endParaRPr>
          </a:p>
        </p:txBody>
      </p:sp>
      <p:sp>
        <p:nvSpPr>
          <p:cNvPr id="16389" name="Rectangle 5"/>
          <p:cNvSpPr>
            <a:spLocks noChangeArrowheads="1"/>
          </p:cNvSpPr>
          <p:nvPr/>
        </p:nvSpPr>
        <p:spPr bwMode="auto">
          <a:xfrm>
            <a:off x="533400" y="1905000"/>
            <a:ext cx="5181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eaLnBrk="0" hangingPunct="0"/>
            <a:r>
              <a:rPr lang="en-US" sz="3200" b="1">
                <a:solidFill>
                  <a:srgbClr val="009900"/>
                </a:solidFill>
                <a:latin typeface="Poor Richard" charset="0"/>
                <a:ea typeface="Times New Roman" charset="0"/>
                <a:cs typeface="Arial" charset="0"/>
              </a:rPr>
              <a:t>2. </a:t>
            </a:r>
            <a:r>
              <a:rPr lang="en-US" sz="3200" b="1" u="sng">
                <a:solidFill>
                  <a:srgbClr val="009900"/>
                </a:solidFill>
                <a:latin typeface="Poor Richard" charset="0"/>
                <a:ea typeface="Times New Roman" charset="0"/>
                <a:cs typeface="Arial" charset="0"/>
              </a:rPr>
              <a:t>He saw their tears</a:t>
            </a:r>
            <a:r>
              <a:rPr lang="en-US" sz="3200" b="1">
                <a:solidFill>
                  <a:srgbClr val="009900"/>
                </a:solidFill>
                <a:latin typeface="Poor Richard" charset="0"/>
                <a:ea typeface="Times New Roman" charset="0"/>
                <a:cs typeface="Arial" charset="0"/>
              </a:rPr>
              <a:t>.</a:t>
            </a:r>
            <a:endParaRPr lang="en-US" sz="3200">
              <a:solidFill>
                <a:srgbClr val="009900"/>
              </a:solidFill>
              <a:latin typeface="Poor Richard" charset="0"/>
              <a:ea typeface="Times New Roman" charset="0"/>
              <a:cs typeface="Arial" charset="0"/>
            </a:endParaRPr>
          </a:p>
        </p:txBody>
      </p:sp>
      <p:sp>
        <p:nvSpPr>
          <p:cNvPr id="16390" name="Rectangle 6"/>
          <p:cNvSpPr>
            <a:spLocks noChangeArrowheads="1"/>
          </p:cNvSpPr>
          <p:nvPr/>
        </p:nvSpPr>
        <p:spPr bwMode="auto">
          <a:xfrm>
            <a:off x="533400" y="2438400"/>
            <a:ext cx="4495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eaLnBrk="0" hangingPunct="0"/>
            <a:r>
              <a:rPr lang="en-US" sz="3200" b="1">
                <a:solidFill>
                  <a:srgbClr val="990000"/>
                </a:solidFill>
                <a:latin typeface="Poor Richard" charset="0"/>
                <a:ea typeface="Times New Roman" charset="0"/>
                <a:cs typeface="Arial" charset="0"/>
              </a:rPr>
              <a:t>3. </a:t>
            </a:r>
            <a:r>
              <a:rPr lang="en-US" sz="3200" b="1" u="sng">
                <a:solidFill>
                  <a:srgbClr val="990000"/>
                </a:solidFill>
                <a:latin typeface="Poor Richard" charset="0"/>
                <a:ea typeface="Times New Roman" charset="0"/>
                <a:cs typeface="Arial" charset="0"/>
              </a:rPr>
              <a:t>He saw their fears</a:t>
            </a:r>
            <a:r>
              <a:rPr lang="en-US" sz="3200" b="1">
                <a:solidFill>
                  <a:srgbClr val="990000"/>
                </a:solidFill>
                <a:latin typeface="Poor Richard" charset="0"/>
                <a:ea typeface="Times New Roman" charset="0"/>
                <a:cs typeface="Arial" charset="0"/>
              </a:rPr>
              <a:t>.</a:t>
            </a:r>
            <a:endParaRPr lang="en-US" sz="3200">
              <a:solidFill>
                <a:srgbClr val="990000"/>
              </a:solidFill>
              <a:latin typeface="Poor Richard" charset="0"/>
              <a:ea typeface="Times New Roman" charset="0"/>
              <a:cs typeface="Arial" charset="0"/>
            </a:endParaRPr>
          </a:p>
        </p:txBody>
      </p:sp>
      <p:sp>
        <p:nvSpPr>
          <p:cNvPr id="16391" name="Rectangle 7"/>
          <p:cNvSpPr>
            <a:spLocks noChangeArrowheads="1"/>
          </p:cNvSpPr>
          <p:nvPr/>
        </p:nvSpPr>
        <p:spPr bwMode="auto">
          <a:xfrm>
            <a:off x="533400" y="2971800"/>
            <a:ext cx="5867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3200" b="1">
                <a:solidFill>
                  <a:srgbClr val="800080"/>
                </a:solidFill>
                <a:latin typeface="Poor Richard" charset="0"/>
                <a:ea typeface="Times New Roman" charset="0"/>
                <a:cs typeface="Arial" charset="0"/>
              </a:rPr>
              <a:t>4. </a:t>
            </a:r>
            <a:r>
              <a:rPr lang="en-US" sz="3200" b="1" u="sng">
                <a:solidFill>
                  <a:srgbClr val="800080"/>
                </a:solidFill>
                <a:latin typeface="Poor Richard" charset="0"/>
                <a:ea typeface="Times New Roman" charset="0"/>
                <a:cs typeface="Arial" charset="0"/>
              </a:rPr>
              <a:t>He saw their need of forgiveness</a:t>
            </a:r>
            <a:r>
              <a:rPr lang="en-US" sz="3200" b="1">
                <a:solidFill>
                  <a:srgbClr val="800080"/>
                </a:solidFill>
                <a:latin typeface="Poor Richard" charset="0"/>
                <a:ea typeface="Times New Roman" charset="0"/>
                <a:cs typeface="Arial" charset="0"/>
              </a:rPr>
              <a:t>.</a:t>
            </a:r>
            <a:endParaRPr lang="en-US" sz="3200">
              <a:solidFill>
                <a:srgbClr val="800080"/>
              </a:solidFill>
              <a:latin typeface="Poor Richard" charset="0"/>
              <a:ea typeface="Times New Roman" charset="0"/>
              <a:cs typeface="Arial" charset="0"/>
            </a:endParaRPr>
          </a:p>
        </p:txBody>
      </p:sp>
      <p:sp>
        <p:nvSpPr>
          <p:cNvPr id="16392" name="Rectangle 8"/>
          <p:cNvSpPr>
            <a:spLocks noChangeArrowheads="1"/>
          </p:cNvSpPr>
          <p:nvPr/>
        </p:nvSpPr>
        <p:spPr bwMode="auto">
          <a:xfrm>
            <a:off x="533400" y="3505200"/>
            <a:ext cx="6629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3200" b="1">
                <a:solidFill>
                  <a:srgbClr val="3333CC"/>
                </a:solidFill>
                <a:latin typeface="Poor Richard" charset="0"/>
                <a:ea typeface="Times New Roman" charset="0"/>
                <a:cs typeface="Arial" charset="0"/>
              </a:rPr>
              <a:t>5. </a:t>
            </a:r>
            <a:r>
              <a:rPr lang="en-US" sz="3200" b="1" u="sng">
                <a:solidFill>
                  <a:srgbClr val="3333CC"/>
                </a:solidFill>
                <a:latin typeface="Poor Richard" charset="0"/>
                <a:ea typeface="Times New Roman" charset="0"/>
                <a:cs typeface="Arial" charset="0"/>
              </a:rPr>
              <a:t>He saw their desire for the Word of God</a:t>
            </a:r>
            <a:r>
              <a:rPr lang="en-US" sz="3200" b="1">
                <a:solidFill>
                  <a:srgbClr val="3333CC"/>
                </a:solidFill>
                <a:latin typeface="Poor Richard" charset="0"/>
                <a:ea typeface="Times New Roman" charset="0"/>
                <a:cs typeface="Arial" charset="0"/>
              </a:rPr>
              <a:t>.</a:t>
            </a:r>
            <a:endParaRPr lang="en-US" sz="3200">
              <a:solidFill>
                <a:srgbClr val="3333CC"/>
              </a:solidFill>
              <a:latin typeface="Poor Richard" charset="0"/>
              <a:ea typeface="Times New Roman" charset="0"/>
              <a:cs typeface="Arial" charset="0"/>
            </a:endParaRPr>
          </a:p>
        </p:txBody>
      </p:sp>
      <p:sp>
        <p:nvSpPr>
          <p:cNvPr id="16393" name="Rectangle 9"/>
          <p:cNvSpPr>
            <a:spLocks noChangeArrowheads="1"/>
          </p:cNvSpPr>
          <p:nvPr/>
        </p:nvSpPr>
        <p:spPr bwMode="auto">
          <a:xfrm>
            <a:off x="533400" y="4038600"/>
            <a:ext cx="4876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eaLnBrk="0" hangingPunct="0"/>
            <a:r>
              <a:rPr lang="en-US" sz="3200" b="1">
                <a:solidFill>
                  <a:srgbClr val="009900"/>
                </a:solidFill>
                <a:latin typeface="Poor Richard" charset="0"/>
                <a:ea typeface="Times New Roman" charset="0"/>
                <a:cs typeface="Arial" charset="0"/>
              </a:rPr>
              <a:t>6. </a:t>
            </a:r>
            <a:r>
              <a:rPr lang="en-US" sz="3200" b="1" u="sng">
                <a:solidFill>
                  <a:srgbClr val="009900"/>
                </a:solidFill>
                <a:latin typeface="Poor Richard" charset="0"/>
                <a:ea typeface="Times New Roman" charset="0"/>
                <a:cs typeface="Arial" charset="0"/>
              </a:rPr>
              <a:t>He saw their faith</a:t>
            </a:r>
            <a:r>
              <a:rPr lang="en-US" sz="3200" b="1">
                <a:solidFill>
                  <a:srgbClr val="009900"/>
                </a:solidFill>
                <a:latin typeface="Poor Richard" charset="0"/>
                <a:ea typeface="Times New Roman" charset="0"/>
                <a:cs typeface="Arial" charset="0"/>
              </a:rPr>
              <a:t>.</a:t>
            </a:r>
            <a:endParaRPr lang="en-US" sz="3200">
              <a:solidFill>
                <a:srgbClr val="009900"/>
              </a:solidFill>
              <a:latin typeface="Poor Richard" charset="0"/>
              <a:ea typeface="Times New Roman" charset="0"/>
              <a:cs typeface="Arial" charset="0"/>
            </a:endParaRPr>
          </a:p>
        </p:txBody>
      </p:sp>
      <p:sp>
        <p:nvSpPr>
          <p:cNvPr id="16394" name="Rectangle 10"/>
          <p:cNvSpPr>
            <a:spLocks noChangeArrowheads="1"/>
          </p:cNvSpPr>
          <p:nvPr/>
        </p:nvSpPr>
        <p:spPr bwMode="auto">
          <a:xfrm>
            <a:off x="533400" y="4572000"/>
            <a:ext cx="6781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3200" b="1">
                <a:solidFill>
                  <a:srgbClr val="990000"/>
                </a:solidFill>
                <a:latin typeface="Poor Richard" charset="0"/>
                <a:ea typeface="Times New Roman" charset="0"/>
                <a:cs typeface="Arial" charset="0"/>
              </a:rPr>
              <a:t>7. </a:t>
            </a:r>
            <a:r>
              <a:rPr lang="en-US" sz="3200" b="1" u="sng">
                <a:solidFill>
                  <a:srgbClr val="990000"/>
                </a:solidFill>
                <a:latin typeface="Poor Richard" charset="0"/>
                <a:ea typeface="Times New Roman" charset="0"/>
                <a:cs typeface="Arial" charset="0"/>
              </a:rPr>
              <a:t>He saw them through eyes of compassion</a:t>
            </a:r>
            <a:r>
              <a:rPr lang="en-US" sz="3200" b="1">
                <a:solidFill>
                  <a:srgbClr val="990000"/>
                </a:solidFill>
                <a:latin typeface="Poor Richard" charset="0"/>
                <a:ea typeface="Times New Roman" charset="0"/>
                <a:cs typeface="Arial" charset="0"/>
              </a:rPr>
              <a:t>.</a:t>
            </a:r>
            <a:endParaRPr lang="en-US" sz="3200">
              <a:solidFill>
                <a:srgbClr val="990000"/>
              </a:solidFill>
              <a:latin typeface="Poor Richard" charset="0"/>
              <a:ea typeface="Times New Roman" charset="0"/>
              <a:cs typeface="Arial" charset="0"/>
            </a:endParaRPr>
          </a:p>
        </p:txBody>
      </p:sp>
      <p:sp>
        <p:nvSpPr>
          <p:cNvPr id="12" name="Rectangle 11"/>
          <p:cNvSpPr>
            <a:spLocks noChangeArrowheads="1"/>
          </p:cNvSpPr>
          <p:nvPr/>
        </p:nvSpPr>
        <p:spPr bwMode="auto">
          <a:xfrm>
            <a:off x="533400" y="5105400"/>
            <a:ext cx="7315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800080"/>
                </a:solidFill>
                <a:latin typeface="Poor Richard" charset="0"/>
              </a:rPr>
              <a:t>8. </a:t>
            </a:r>
            <a:r>
              <a:rPr lang="en-US" sz="3200" b="1" u="sng">
                <a:solidFill>
                  <a:srgbClr val="800080"/>
                </a:solidFill>
                <a:latin typeface="Poor Richard" charset="0"/>
              </a:rPr>
              <a:t>Jesus saw them as sheep having no shepherd</a:t>
            </a:r>
            <a:r>
              <a:rPr lang="en-US" sz="3200" b="1">
                <a:solidFill>
                  <a:srgbClr val="800080"/>
                </a:solidFill>
                <a:latin typeface="Poor Richard" charset="0"/>
              </a:rPr>
              <a:t>.</a:t>
            </a:r>
            <a:endParaRPr lang="en-US" sz="3200">
              <a:solidFill>
                <a:srgbClr val="800080"/>
              </a:solidFill>
              <a:latin typeface="Poor Richard" charset="0"/>
            </a:endParaRPr>
          </a:p>
        </p:txBody>
      </p:sp>
    </p:spTree>
  </p:cSld>
  <p:clrMapOvr>
    <a:masterClrMapping/>
  </p:clrMapOvr>
  <p:transition xmlns:p14="http://schemas.microsoft.com/office/powerpoint/2010/main">
    <p:zoom/>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16387"/>
                                        </p:tgtEl>
                                        <p:attrNameLst>
                                          <p:attrName>style.visibility</p:attrName>
                                        </p:attrNameLst>
                                      </p:cBhvr>
                                      <p:to>
                                        <p:strVal val="visible"/>
                                      </p:to>
                                    </p:set>
                                    <p:anim from="(-#ppt_w/2)" to="(#ppt_x)" calcmode="lin" valueType="num">
                                      <p:cBhvr>
                                        <p:cTn id="7" dur="600" fill="hold">
                                          <p:stCondLst>
                                            <p:cond delay="0"/>
                                          </p:stCondLst>
                                        </p:cTn>
                                        <p:tgtEl>
                                          <p:spTgt spid="16387"/>
                                        </p:tgtEl>
                                        <p:attrNameLst>
                                          <p:attrName>ppt_x</p:attrName>
                                        </p:attrNameLst>
                                      </p:cBhvr>
                                    </p:anim>
                                    <p:anim from="0" to="-1.0" calcmode="lin" valueType="num">
                                      <p:cBhvr>
                                        <p:cTn id="8" dur="200" decel="50000" autoRev="1" fill="hold">
                                          <p:stCondLst>
                                            <p:cond delay="600"/>
                                          </p:stCondLst>
                                        </p:cTn>
                                        <p:tgtEl>
                                          <p:spTgt spid="16387"/>
                                        </p:tgtEl>
                                        <p:attrNameLst>
                                          <p:attrName>xshear</p:attrName>
                                        </p:attrNameLst>
                                      </p:cBhvr>
                                    </p:anim>
                                    <p:animScale>
                                      <p:cBhvr>
                                        <p:cTn id="9" dur="200" decel="100000" autoRev="1" fill="hold">
                                          <p:stCondLst>
                                            <p:cond delay="600"/>
                                          </p:stCondLst>
                                        </p:cTn>
                                        <p:tgtEl>
                                          <p:spTgt spid="16387"/>
                                        </p:tgtEl>
                                      </p:cBhvr>
                                      <p:from x="100000" y="100000"/>
                                      <p:to x="80000" y="100000"/>
                                    </p:animScale>
                                    <p:anim by="(#ppt_h/3+#ppt_w*0.1)" calcmode="lin" valueType="num">
                                      <p:cBhvr additive="sum">
                                        <p:cTn id="10" dur="200" decel="100000" autoRev="1" fill="hold">
                                          <p:stCondLst>
                                            <p:cond delay="600"/>
                                          </p:stCondLst>
                                        </p:cTn>
                                        <p:tgtEl>
                                          <p:spTgt spid="16387"/>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16388"/>
                                        </p:tgtEl>
                                        <p:attrNameLst>
                                          <p:attrName>style.visibility</p:attrName>
                                        </p:attrNameLst>
                                      </p:cBhvr>
                                      <p:to>
                                        <p:strVal val="visible"/>
                                      </p:to>
                                    </p:set>
                                    <p:anim from="(-#ppt_w/2)" to="(#ppt_x)" calcmode="lin" valueType="num">
                                      <p:cBhvr>
                                        <p:cTn id="15" dur="600" fill="hold">
                                          <p:stCondLst>
                                            <p:cond delay="0"/>
                                          </p:stCondLst>
                                        </p:cTn>
                                        <p:tgtEl>
                                          <p:spTgt spid="16388"/>
                                        </p:tgtEl>
                                        <p:attrNameLst>
                                          <p:attrName>ppt_x</p:attrName>
                                        </p:attrNameLst>
                                      </p:cBhvr>
                                    </p:anim>
                                    <p:anim from="0" to="-1.0" calcmode="lin" valueType="num">
                                      <p:cBhvr>
                                        <p:cTn id="16" dur="200" decel="50000" autoRev="1" fill="hold">
                                          <p:stCondLst>
                                            <p:cond delay="600"/>
                                          </p:stCondLst>
                                        </p:cTn>
                                        <p:tgtEl>
                                          <p:spTgt spid="16388"/>
                                        </p:tgtEl>
                                        <p:attrNameLst>
                                          <p:attrName>xshear</p:attrName>
                                        </p:attrNameLst>
                                      </p:cBhvr>
                                    </p:anim>
                                    <p:animScale>
                                      <p:cBhvr>
                                        <p:cTn id="17" dur="200" decel="100000" autoRev="1" fill="hold">
                                          <p:stCondLst>
                                            <p:cond delay="600"/>
                                          </p:stCondLst>
                                        </p:cTn>
                                        <p:tgtEl>
                                          <p:spTgt spid="16388"/>
                                        </p:tgtEl>
                                      </p:cBhvr>
                                      <p:from x="100000" y="100000"/>
                                      <p:to x="80000" y="100000"/>
                                    </p:animScale>
                                    <p:anim by="(#ppt_h/3+#ppt_w*0.1)" calcmode="lin" valueType="num">
                                      <p:cBhvr additive="sum">
                                        <p:cTn id="18" dur="200" decel="100000" autoRev="1" fill="hold">
                                          <p:stCondLst>
                                            <p:cond delay="600"/>
                                          </p:stCondLst>
                                        </p:cTn>
                                        <p:tgtEl>
                                          <p:spTgt spid="16388"/>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grpId="0" nodeType="clickEffect">
                                  <p:stCondLst>
                                    <p:cond delay="0"/>
                                  </p:stCondLst>
                                  <p:childTnLst>
                                    <p:set>
                                      <p:cBhvr>
                                        <p:cTn id="22" dur="1" fill="hold">
                                          <p:stCondLst>
                                            <p:cond delay="0"/>
                                          </p:stCondLst>
                                        </p:cTn>
                                        <p:tgtEl>
                                          <p:spTgt spid="16389"/>
                                        </p:tgtEl>
                                        <p:attrNameLst>
                                          <p:attrName>style.visibility</p:attrName>
                                        </p:attrNameLst>
                                      </p:cBhvr>
                                      <p:to>
                                        <p:strVal val="visible"/>
                                      </p:to>
                                    </p:set>
                                    <p:anim from="(-#ppt_w/2)" to="(#ppt_x)" calcmode="lin" valueType="num">
                                      <p:cBhvr>
                                        <p:cTn id="23" dur="600" fill="hold">
                                          <p:stCondLst>
                                            <p:cond delay="0"/>
                                          </p:stCondLst>
                                        </p:cTn>
                                        <p:tgtEl>
                                          <p:spTgt spid="16389"/>
                                        </p:tgtEl>
                                        <p:attrNameLst>
                                          <p:attrName>ppt_x</p:attrName>
                                        </p:attrNameLst>
                                      </p:cBhvr>
                                    </p:anim>
                                    <p:anim from="0" to="-1.0" calcmode="lin" valueType="num">
                                      <p:cBhvr>
                                        <p:cTn id="24" dur="200" decel="50000" autoRev="1" fill="hold">
                                          <p:stCondLst>
                                            <p:cond delay="600"/>
                                          </p:stCondLst>
                                        </p:cTn>
                                        <p:tgtEl>
                                          <p:spTgt spid="16389"/>
                                        </p:tgtEl>
                                        <p:attrNameLst>
                                          <p:attrName>xshear</p:attrName>
                                        </p:attrNameLst>
                                      </p:cBhvr>
                                    </p:anim>
                                    <p:animScale>
                                      <p:cBhvr>
                                        <p:cTn id="25" dur="200" decel="100000" autoRev="1" fill="hold">
                                          <p:stCondLst>
                                            <p:cond delay="600"/>
                                          </p:stCondLst>
                                        </p:cTn>
                                        <p:tgtEl>
                                          <p:spTgt spid="16389"/>
                                        </p:tgtEl>
                                      </p:cBhvr>
                                      <p:from x="100000" y="100000"/>
                                      <p:to x="80000" y="100000"/>
                                    </p:animScale>
                                    <p:anim by="(#ppt_h/3+#ppt_w*0.1)" calcmode="lin" valueType="num">
                                      <p:cBhvr additive="sum">
                                        <p:cTn id="26" dur="200" decel="100000" autoRev="1" fill="hold">
                                          <p:stCondLst>
                                            <p:cond delay="600"/>
                                          </p:stCondLst>
                                        </p:cTn>
                                        <p:tgtEl>
                                          <p:spTgt spid="16389"/>
                                        </p:tgtEl>
                                        <p:attrNameLst>
                                          <p:attrName>ppt_x</p:attrName>
                                        </p:attrNameLst>
                                      </p:cBhvr>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4" presetClass="entr" presetSubtype="0" fill="hold" grpId="0" nodeType="clickEffect">
                                  <p:stCondLst>
                                    <p:cond delay="0"/>
                                  </p:stCondLst>
                                  <p:childTnLst>
                                    <p:set>
                                      <p:cBhvr>
                                        <p:cTn id="30" dur="1" fill="hold">
                                          <p:stCondLst>
                                            <p:cond delay="0"/>
                                          </p:stCondLst>
                                        </p:cTn>
                                        <p:tgtEl>
                                          <p:spTgt spid="16390"/>
                                        </p:tgtEl>
                                        <p:attrNameLst>
                                          <p:attrName>style.visibility</p:attrName>
                                        </p:attrNameLst>
                                      </p:cBhvr>
                                      <p:to>
                                        <p:strVal val="visible"/>
                                      </p:to>
                                    </p:set>
                                    <p:anim from="(-#ppt_w/2)" to="(#ppt_x)" calcmode="lin" valueType="num">
                                      <p:cBhvr>
                                        <p:cTn id="31" dur="600" fill="hold">
                                          <p:stCondLst>
                                            <p:cond delay="0"/>
                                          </p:stCondLst>
                                        </p:cTn>
                                        <p:tgtEl>
                                          <p:spTgt spid="16390"/>
                                        </p:tgtEl>
                                        <p:attrNameLst>
                                          <p:attrName>ppt_x</p:attrName>
                                        </p:attrNameLst>
                                      </p:cBhvr>
                                    </p:anim>
                                    <p:anim from="0" to="-1.0" calcmode="lin" valueType="num">
                                      <p:cBhvr>
                                        <p:cTn id="32" dur="200" decel="50000" autoRev="1" fill="hold">
                                          <p:stCondLst>
                                            <p:cond delay="600"/>
                                          </p:stCondLst>
                                        </p:cTn>
                                        <p:tgtEl>
                                          <p:spTgt spid="16390"/>
                                        </p:tgtEl>
                                        <p:attrNameLst>
                                          <p:attrName>xshear</p:attrName>
                                        </p:attrNameLst>
                                      </p:cBhvr>
                                    </p:anim>
                                    <p:animScale>
                                      <p:cBhvr>
                                        <p:cTn id="33" dur="200" decel="100000" autoRev="1" fill="hold">
                                          <p:stCondLst>
                                            <p:cond delay="600"/>
                                          </p:stCondLst>
                                        </p:cTn>
                                        <p:tgtEl>
                                          <p:spTgt spid="16390"/>
                                        </p:tgtEl>
                                      </p:cBhvr>
                                      <p:from x="100000" y="100000"/>
                                      <p:to x="80000" y="100000"/>
                                    </p:animScale>
                                    <p:anim by="(#ppt_h/3+#ppt_w*0.1)" calcmode="lin" valueType="num">
                                      <p:cBhvr additive="sum">
                                        <p:cTn id="34" dur="200" decel="100000" autoRev="1" fill="hold">
                                          <p:stCondLst>
                                            <p:cond delay="600"/>
                                          </p:stCondLst>
                                        </p:cTn>
                                        <p:tgtEl>
                                          <p:spTgt spid="16390"/>
                                        </p:tgtEl>
                                        <p:attrNameLst>
                                          <p:attrName>ppt_x</p:attrName>
                                        </p:attrNameLst>
                                      </p:cBhvr>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4" presetClass="entr" presetSubtype="0" fill="hold" grpId="0" nodeType="clickEffect">
                                  <p:stCondLst>
                                    <p:cond delay="0"/>
                                  </p:stCondLst>
                                  <p:childTnLst>
                                    <p:set>
                                      <p:cBhvr>
                                        <p:cTn id="38" dur="1" fill="hold">
                                          <p:stCondLst>
                                            <p:cond delay="0"/>
                                          </p:stCondLst>
                                        </p:cTn>
                                        <p:tgtEl>
                                          <p:spTgt spid="16391"/>
                                        </p:tgtEl>
                                        <p:attrNameLst>
                                          <p:attrName>style.visibility</p:attrName>
                                        </p:attrNameLst>
                                      </p:cBhvr>
                                      <p:to>
                                        <p:strVal val="visible"/>
                                      </p:to>
                                    </p:set>
                                    <p:anim from="(-#ppt_w/2)" to="(#ppt_x)" calcmode="lin" valueType="num">
                                      <p:cBhvr>
                                        <p:cTn id="39" dur="600" fill="hold">
                                          <p:stCondLst>
                                            <p:cond delay="0"/>
                                          </p:stCondLst>
                                        </p:cTn>
                                        <p:tgtEl>
                                          <p:spTgt spid="16391"/>
                                        </p:tgtEl>
                                        <p:attrNameLst>
                                          <p:attrName>ppt_x</p:attrName>
                                        </p:attrNameLst>
                                      </p:cBhvr>
                                    </p:anim>
                                    <p:anim from="0" to="-1.0" calcmode="lin" valueType="num">
                                      <p:cBhvr>
                                        <p:cTn id="40" dur="200" decel="50000" autoRev="1" fill="hold">
                                          <p:stCondLst>
                                            <p:cond delay="600"/>
                                          </p:stCondLst>
                                        </p:cTn>
                                        <p:tgtEl>
                                          <p:spTgt spid="16391"/>
                                        </p:tgtEl>
                                        <p:attrNameLst>
                                          <p:attrName>xshear</p:attrName>
                                        </p:attrNameLst>
                                      </p:cBhvr>
                                    </p:anim>
                                    <p:animScale>
                                      <p:cBhvr>
                                        <p:cTn id="41" dur="200" decel="100000" autoRev="1" fill="hold">
                                          <p:stCondLst>
                                            <p:cond delay="600"/>
                                          </p:stCondLst>
                                        </p:cTn>
                                        <p:tgtEl>
                                          <p:spTgt spid="16391"/>
                                        </p:tgtEl>
                                      </p:cBhvr>
                                      <p:from x="100000" y="100000"/>
                                      <p:to x="80000" y="100000"/>
                                    </p:animScale>
                                    <p:anim by="(#ppt_h/3+#ppt_w*0.1)" calcmode="lin" valueType="num">
                                      <p:cBhvr additive="sum">
                                        <p:cTn id="42" dur="200" decel="100000" autoRev="1" fill="hold">
                                          <p:stCondLst>
                                            <p:cond delay="600"/>
                                          </p:stCondLst>
                                        </p:cTn>
                                        <p:tgtEl>
                                          <p:spTgt spid="16391"/>
                                        </p:tgtEl>
                                        <p:attrNameLst>
                                          <p:attrName>ppt_x</p:attrName>
                                        </p:attrNameLst>
                                      </p:cBhvr>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34" presetClass="entr" presetSubtype="0" fill="hold" grpId="0" nodeType="clickEffect">
                                  <p:stCondLst>
                                    <p:cond delay="0"/>
                                  </p:stCondLst>
                                  <p:childTnLst>
                                    <p:set>
                                      <p:cBhvr>
                                        <p:cTn id="46" dur="1" fill="hold">
                                          <p:stCondLst>
                                            <p:cond delay="0"/>
                                          </p:stCondLst>
                                        </p:cTn>
                                        <p:tgtEl>
                                          <p:spTgt spid="16392"/>
                                        </p:tgtEl>
                                        <p:attrNameLst>
                                          <p:attrName>style.visibility</p:attrName>
                                        </p:attrNameLst>
                                      </p:cBhvr>
                                      <p:to>
                                        <p:strVal val="visible"/>
                                      </p:to>
                                    </p:set>
                                    <p:anim from="(-#ppt_w/2)" to="(#ppt_x)" calcmode="lin" valueType="num">
                                      <p:cBhvr>
                                        <p:cTn id="47" dur="600" fill="hold">
                                          <p:stCondLst>
                                            <p:cond delay="0"/>
                                          </p:stCondLst>
                                        </p:cTn>
                                        <p:tgtEl>
                                          <p:spTgt spid="16392"/>
                                        </p:tgtEl>
                                        <p:attrNameLst>
                                          <p:attrName>ppt_x</p:attrName>
                                        </p:attrNameLst>
                                      </p:cBhvr>
                                    </p:anim>
                                    <p:anim from="0" to="-1.0" calcmode="lin" valueType="num">
                                      <p:cBhvr>
                                        <p:cTn id="48" dur="200" decel="50000" autoRev="1" fill="hold">
                                          <p:stCondLst>
                                            <p:cond delay="600"/>
                                          </p:stCondLst>
                                        </p:cTn>
                                        <p:tgtEl>
                                          <p:spTgt spid="16392"/>
                                        </p:tgtEl>
                                        <p:attrNameLst>
                                          <p:attrName>xshear</p:attrName>
                                        </p:attrNameLst>
                                      </p:cBhvr>
                                    </p:anim>
                                    <p:animScale>
                                      <p:cBhvr>
                                        <p:cTn id="49" dur="200" decel="100000" autoRev="1" fill="hold">
                                          <p:stCondLst>
                                            <p:cond delay="600"/>
                                          </p:stCondLst>
                                        </p:cTn>
                                        <p:tgtEl>
                                          <p:spTgt spid="16392"/>
                                        </p:tgtEl>
                                      </p:cBhvr>
                                      <p:from x="100000" y="100000"/>
                                      <p:to x="80000" y="100000"/>
                                    </p:animScale>
                                    <p:anim by="(#ppt_h/3+#ppt_w*0.1)" calcmode="lin" valueType="num">
                                      <p:cBhvr additive="sum">
                                        <p:cTn id="50" dur="200" decel="100000" autoRev="1" fill="hold">
                                          <p:stCondLst>
                                            <p:cond delay="600"/>
                                          </p:stCondLst>
                                        </p:cTn>
                                        <p:tgtEl>
                                          <p:spTgt spid="16392"/>
                                        </p:tgtEl>
                                        <p:attrNameLst>
                                          <p:attrName>ppt_x</p:attrName>
                                        </p:attrNameLst>
                                      </p:cBhvr>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34" presetClass="entr" presetSubtype="0" fill="hold" grpId="0" nodeType="clickEffect">
                                  <p:stCondLst>
                                    <p:cond delay="0"/>
                                  </p:stCondLst>
                                  <p:childTnLst>
                                    <p:set>
                                      <p:cBhvr>
                                        <p:cTn id="54" dur="1" fill="hold">
                                          <p:stCondLst>
                                            <p:cond delay="0"/>
                                          </p:stCondLst>
                                        </p:cTn>
                                        <p:tgtEl>
                                          <p:spTgt spid="16393"/>
                                        </p:tgtEl>
                                        <p:attrNameLst>
                                          <p:attrName>style.visibility</p:attrName>
                                        </p:attrNameLst>
                                      </p:cBhvr>
                                      <p:to>
                                        <p:strVal val="visible"/>
                                      </p:to>
                                    </p:set>
                                    <p:anim from="(-#ppt_w/2)" to="(#ppt_x)" calcmode="lin" valueType="num">
                                      <p:cBhvr>
                                        <p:cTn id="55" dur="600" fill="hold">
                                          <p:stCondLst>
                                            <p:cond delay="0"/>
                                          </p:stCondLst>
                                        </p:cTn>
                                        <p:tgtEl>
                                          <p:spTgt spid="16393"/>
                                        </p:tgtEl>
                                        <p:attrNameLst>
                                          <p:attrName>ppt_x</p:attrName>
                                        </p:attrNameLst>
                                      </p:cBhvr>
                                    </p:anim>
                                    <p:anim from="0" to="-1.0" calcmode="lin" valueType="num">
                                      <p:cBhvr>
                                        <p:cTn id="56" dur="200" decel="50000" autoRev="1" fill="hold">
                                          <p:stCondLst>
                                            <p:cond delay="600"/>
                                          </p:stCondLst>
                                        </p:cTn>
                                        <p:tgtEl>
                                          <p:spTgt spid="16393"/>
                                        </p:tgtEl>
                                        <p:attrNameLst>
                                          <p:attrName>xshear</p:attrName>
                                        </p:attrNameLst>
                                      </p:cBhvr>
                                    </p:anim>
                                    <p:animScale>
                                      <p:cBhvr>
                                        <p:cTn id="57" dur="200" decel="100000" autoRev="1" fill="hold">
                                          <p:stCondLst>
                                            <p:cond delay="600"/>
                                          </p:stCondLst>
                                        </p:cTn>
                                        <p:tgtEl>
                                          <p:spTgt spid="16393"/>
                                        </p:tgtEl>
                                      </p:cBhvr>
                                      <p:from x="100000" y="100000"/>
                                      <p:to x="80000" y="100000"/>
                                    </p:animScale>
                                    <p:anim by="(#ppt_h/3+#ppt_w*0.1)" calcmode="lin" valueType="num">
                                      <p:cBhvr additive="sum">
                                        <p:cTn id="58" dur="200" decel="100000" autoRev="1" fill="hold">
                                          <p:stCondLst>
                                            <p:cond delay="600"/>
                                          </p:stCondLst>
                                        </p:cTn>
                                        <p:tgtEl>
                                          <p:spTgt spid="16393"/>
                                        </p:tgtEl>
                                        <p:attrNameLst>
                                          <p:attrName>ppt_x</p:attrName>
                                        </p:attrNameLst>
                                      </p:cBhvr>
                                    </p:anim>
                                  </p:childTnLst>
                                </p:cTn>
                              </p:par>
                            </p:childTnLst>
                          </p:cTn>
                        </p:par>
                      </p:childTnLst>
                    </p:cTn>
                  </p:par>
                  <p:par>
                    <p:cTn id="59" fill="hold" nodeType="clickPar">
                      <p:stCondLst>
                        <p:cond delay="indefinite"/>
                      </p:stCondLst>
                      <p:childTnLst>
                        <p:par>
                          <p:cTn id="60" fill="hold" nodeType="withGroup">
                            <p:stCondLst>
                              <p:cond delay="0"/>
                            </p:stCondLst>
                            <p:childTnLst>
                              <p:par>
                                <p:cTn id="61" presetID="34" presetClass="entr" presetSubtype="0" fill="hold" grpId="0" nodeType="clickEffect">
                                  <p:stCondLst>
                                    <p:cond delay="0"/>
                                  </p:stCondLst>
                                  <p:childTnLst>
                                    <p:set>
                                      <p:cBhvr>
                                        <p:cTn id="62" dur="1" fill="hold">
                                          <p:stCondLst>
                                            <p:cond delay="0"/>
                                          </p:stCondLst>
                                        </p:cTn>
                                        <p:tgtEl>
                                          <p:spTgt spid="16394"/>
                                        </p:tgtEl>
                                        <p:attrNameLst>
                                          <p:attrName>style.visibility</p:attrName>
                                        </p:attrNameLst>
                                      </p:cBhvr>
                                      <p:to>
                                        <p:strVal val="visible"/>
                                      </p:to>
                                    </p:set>
                                    <p:anim from="(-#ppt_w/2)" to="(#ppt_x)" calcmode="lin" valueType="num">
                                      <p:cBhvr>
                                        <p:cTn id="63" dur="600" fill="hold">
                                          <p:stCondLst>
                                            <p:cond delay="0"/>
                                          </p:stCondLst>
                                        </p:cTn>
                                        <p:tgtEl>
                                          <p:spTgt spid="16394"/>
                                        </p:tgtEl>
                                        <p:attrNameLst>
                                          <p:attrName>ppt_x</p:attrName>
                                        </p:attrNameLst>
                                      </p:cBhvr>
                                    </p:anim>
                                    <p:anim from="0" to="-1.0" calcmode="lin" valueType="num">
                                      <p:cBhvr>
                                        <p:cTn id="64" dur="200" decel="50000" autoRev="1" fill="hold">
                                          <p:stCondLst>
                                            <p:cond delay="600"/>
                                          </p:stCondLst>
                                        </p:cTn>
                                        <p:tgtEl>
                                          <p:spTgt spid="16394"/>
                                        </p:tgtEl>
                                        <p:attrNameLst>
                                          <p:attrName>xshear</p:attrName>
                                        </p:attrNameLst>
                                      </p:cBhvr>
                                    </p:anim>
                                    <p:animScale>
                                      <p:cBhvr>
                                        <p:cTn id="65" dur="200" decel="100000" autoRev="1" fill="hold">
                                          <p:stCondLst>
                                            <p:cond delay="600"/>
                                          </p:stCondLst>
                                        </p:cTn>
                                        <p:tgtEl>
                                          <p:spTgt spid="16394"/>
                                        </p:tgtEl>
                                      </p:cBhvr>
                                      <p:from x="100000" y="100000"/>
                                      <p:to x="80000" y="100000"/>
                                    </p:animScale>
                                    <p:anim by="(#ppt_h/3+#ppt_w*0.1)" calcmode="lin" valueType="num">
                                      <p:cBhvr additive="sum">
                                        <p:cTn id="66" dur="200" decel="100000" autoRev="1" fill="hold">
                                          <p:stCondLst>
                                            <p:cond delay="600"/>
                                          </p:stCondLst>
                                        </p:cTn>
                                        <p:tgtEl>
                                          <p:spTgt spid="16394"/>
                                        </p:tgtEl>
                                        <p:attrNameLst>
                                          <p:attrName>ppt_x</p:attrName>
                                        </p:attrNameLst>
                                      </p:cBhvr>
                                    </p:anim>
                                  </p:childTnLst>
                                </p:cTn>
                              </p:par>
                            </p:childTnLst>
                          </p:cTn>
                        </p:par>
                      </p:childTnLst>
                    </p:cTn>
                  </p:par>
                  <p:par>
                    <p:cTn id="67" fill="hold" nodeType="clickPar">
                      <p:stCondLst>
                        <p:cond delay="indefinite"/>
                      </p:stCondLst>
                      <p:childTnLst>
                        <p:par>
                          <p:cTn id="68" fill="hold" nodeType="withGroup">
                            <p:stCondLst>
                              <p:cond delay="0"/>
                            </p:stCondLst>
                            <p:childTnLst>
                              <p:par>
                                <p:cTn id="69" presetID="34" presetClass="entr" presetSubtype="0" fill="hold" grpId="0" nodeType="clickEffect">
                                  <p:stCondLst>
                                    <p:cond delay="0"/>
                                  </p:stCondLst>
                                  <p:childTnLst>
                                    <p:set>
                                      <p:cBhvr>
                                        <p:cTn id="70" dur="1" fill="hold">
                                          <p:stCondLst>
                                            <p:cond delay="0"/>
                                          </p:stCondLst>
                                        </p:cTn>
                                        <p:tgtEl>
                                          <p:spTgt spid="12"/>
                                        </p:tgtEl>
                                        <p:attrNameLst>
                                          <p:attrName>style.visibility</p:attrName>
                                        </p:attrNameLst>
                                      </p:cBhvr>
                                      <p:to>
                                        <p:strVal val="visible"/>
                                      </p:to>
                                    </p:set>
                                    <p:anim from="(-#ppt_w/2)" to="(#ppt_x)" calcmode="lin" valueType="num">
                                      <p:cBhvr>
                                        <p:cTn id="71" dur="600" fill="hold">
                                          <p:stCondLst>
                                            <p:cond delay="0"/>
                                          </p:stCondLst>
                                        </p:cTn>
                                        <p:tgtEl>
                                          <p:spTgt spid="12"/>
                                        </p:tgtEl>
                                        <p:attrNameLst>
                                          <p:attrName>ppt_x</p:attrName>
                                        </p:attrNameLst>
                                      </p:cBhvr>
                                    </p:anim>
                                    <p:anim from="0" to="-1.0" calcmode="lin" valueType="num">
                                      <p:cBhvr>
                                        <p:cTn id="72" dur="200" decel="50000" autoRev="1" fill="hold">
                                          <p:stCondLst>
                                            <p:cond delay="600"/>
                                          </p:stCondLst>
                                        </p:cTn>
                                        <p:tgtEl>
                                          <p:spTgt spid="12"/>
                                        </p:tgtEl>
                                        <p:attrNameLst>
                                          <p:attrName>xshear</p:attrName>
                                        </p:attrNameLst>
                                      </p:cBhvr>
                                    </p:anim>
                                    <p:animScale>
                                      <p:cBhvr>
                                        <p:cTn id="73" dur="200" decel="100000" autoRev="1" fill="hold">
                                          <p:stCondLst>
                                            <p:cond delay="600"/>
                                          </p:stCondLst>
                                        </p:cTn>
                                        <p:tgtEl>
                                          <p:spTgt spid="12"/>
                                        </p:tgtEl>
                                      </p:cBhvr>
                                      <p:from x="100000" y="100000"/>
                                      <p:to x="80000" y="100000"/>
                                    </p:animScale>
                                    <p:anim by="(#ppt_h/3+#ppt_w*0.1)" calcmode="lin" valueType="num">
                                      <p:cBhvr additive="sum">
                                        <p:cTn id="74" dur="200" decel="100000" autoRev="1" fill="hold">
                                          <p:stCondLst>
                                            <p:cond delay="600"/>
                                          </p:stCondLst>
                                        </p:cTn>
                                        <p:tgtEl>
                                          <p:spTgt spid="12"/>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p:bldP spid="16388" grpId="0"/>
      <p:bldP spid="16389" grpId="0"/>
      <p:bldP spid="16390" grpId="0"/>
      <p:bldP spid="16391" grpId="0"/>
      <p:bldP spid="16392" grpId="0"/>
      <p:bldP spid="16393" grpId="0"/>
      <p:bldP spid="16394" grpId="0"/>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876800" y="0"/>
            <a:ext cx="4267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8: The Burden and the Vision for the Harvest</a:t>
            </a:r>
            <a:endParaRPr lang="en-US" sz="1600" dirty="0">
              <a:solidFill>
                <a:srgbClr val="009900"/>
              </a:solidFill>
              <a:latin typeface="Bernard MT Condensed" pitchFamily="18" charset="0"/>
              <a:ea typeface="+mn-ea"/>
            </a:endParaRPr>
          </a:p>
        </p:txBody>
      </p:sp>
      <p:sp>
        <p:nvSpPr>
          <p:cNvPr id="17411" name="Rectangle 3"/>
          <p:cNvSpPr>
            <a:spLocks noChangeArrowheads="1"/>
          </p:cNvSpPr>
          <p:nvPr/>
        </p:nvSpPr>
        <p:spPr bwMode="auto">
          <a:xfrm>
            <a:off x="0" y="457200"/>
            <a:ext cx="6858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eaLnBrk="0" hangingPunct="0"/>
            <a:r>
              <a:rPr lang="en-US" sz="4000" b="1" i="1">
                <a:solidFill>
                  <a:srgbClr val="3333CC"/>
                </a:solidFill>
                <a:latin typeface="Poor Richard" charset="0"/>
                <a:ea typeface="Times New Roman" charset="0"/>
                <a:cs typeface="Arial" charset="0"/>
              </a:rPr>
              <a:t>IV. A vision for the harvest.</a:t>
            </a:r>
            <a:endParaRPr lang="en-US" sz="4000">
              <a:solidFill>
                <a:srgbClr val="3333CC"/>
              </a:solidFill>
              <a:latin typeface="Poor Richard" charset="0"/>
              <a:ea typeface="Times New Roman" charset="0"/>
              <a:cs typeface="Arial" charset="0"/>
            </a:endParaRPr>
          </a:p>
        </p:txBody>
      </p:sp>
      <p:sp>
        <p:nvSpPr>
          <p:cNvPr id="17412" name="Rectangle 4"/>
          <p:cNvSpPr>
            <a:spLocks noChangeArrowheads="1"/>
          </p:cNvSpPr>
          <p:nvPr/>
        </p:nvSpPr>
        <p:spPr bwMode="auto">
          <a:xfrm>
            <a:off x="533400" y="1600200"/>
            <a:ext cx="69342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200" b="1">
                <a:solidFill>
                  <a:srgbClr val="009900"/>
                </a:solidFill>
                <a:latin typeface="Poor Richard" charset="0"/>
                <a:ea typeface="Times New Roman" charset="0"/>
                <a:cs typeface="Arial" charset="0"/>
              </a:rPr>
              <a:t>Without doubt, the greatest promise in the Bible pertaining to endtime harvest is that of Joel 2:28-32 which was also chosen by Peter on the day of Pentecost. </a:t>
            </a:r>
          </a:p>
        </p:txBody>
      </p:sp>
      <p:sp>
        <p:nvSpPr>
          <p:cNvPr id="17413" name="Rectangle 5"/>
          <p:cNvSpPr>
            <a:spLocks noChangeArrowheads="1"/>
          </p:cNvSpPr>
          <p:nvPr/>
        </p:nvSpPr>
        <p:spPr bwMode="auto">
          <a:xfrm>
            <a:off x="2438400" y="4191000"/>
            <a:ext cx="65532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ja-JP" altLang="en-US" sz="3200" b="1" i="1">
                <a:solidFill>
                  <a:srgbClr val="3333CC"/>
                </a:solidFill>
                <a:latin typeface="Poor Richard" charset="0"/>
                <a:ea typeface="Times New Roman" charset="0"/>
                <a:cs typeface="Arial" charset="0"/>
              </a:rPr>
              <a:t>“</a:t>
            </a:r>
            <a:r>
              <a:rPr lang="en-US" sz="3200" b="1" i="1">
                <a:solidFill>
                  <a:srgbClr val="3333CC"/>
                </a:solidFill>
                <a:latin typeface="Poor Richard" charset="0"/>
                <a:ea typeface="Times New Roman" charset="0"/>
                <a:cs typeface="Arial" charset="0"/>
              </a:rPr>
              <a:t>And it shall come to pass in the last days, saith God, I will pour out of my Spirit upon all flesh:</a:t>
            </a:r>
            <a:r>
              <a:rPr lang="ja-JP" altLang="en-US" sz="3200" b="1" i="1">
                <a:solidFill>
                  <a:srgbClr val="3333CC"/>
                </a:solidFill>
                <a:latin typeface="Poor Richard" charset="0"/>
                <a:ea typeface="Times New Roman" charset="0"/>
                <a:cs typeface="Arial" charset="0"/>
              </a:rPr>
              <a:t>”</a:t>
            </a:r>
            <a:r>
              <a:rPr lang="en-US" sz="3200" b="1">
                <a:solidFill>
                  <a:srgbClr val="3333CC"/>
                </a:solidFill>
                <a:latin typeface="Poor Richard" charset="0"/>
                <a:ea typeface="Times New Roman" charset="0"/>
                <a:cs typeface="Arial" charset="0"/>
              </a:rPr>
              <a:t> (Acts 2:17) </a:t>
            </a:r>
            <a:endParaRPr lang="en-US" sz="3200">
              <a:solidFill>
                <a:srgbClr val="3333CC"/>
              </a:solidFill>
              <a:latin typeface="Poor Richard" charset="0"/>
              <a:ea typeface="Times New Roman" charset="0"/>
              <a:cs typeface="Arial" charset="0"/>
            </a:endParaRP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17411"/>
                                        </p:tgtEl>
                                        <p:attrNameLst>
                                          <p:attrName>style.visibility</p:attrName>
                                        </p:attrNameLst>
                                      </p:cBhvr>
                                      <p:to>
                                        <p:strVal val="visible"/>
                                      </p:to>
                                    </p:set>
                                    <p:animScale>
                                      <p:cBhvr>
                                        <p:cTn id="7" dur="1000" decel="50000" fill="hold">
                                          <p:stCondLst>
                                            <p:cond delay="0"/>
                                          </p:stCondLst>
                                        </p:cTn>
                                        <p:tgtEl>
                                          <p:spTgt spid="174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7411"/>
                                        </p:tgtEl>
                                        <p:attrNameLst>
                                          <p:attrName>ppt_x</p:attrName>
                                          <p:attrName>ppt_y</p:attrName>
                                        </p:attrNameLst>
                                      </p:cBhvr>
                                    </p:animMotion>
                                    <p:animEffect transition="in" filter="fade">
                                      <p:cBhvr>
                                        <p:cTn id="9" dur="1000"/>
                                        <p:tgtEl>
                                          <p:spTgt spid="17411"/>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17412"/>
                                        </p:tgtEl>
                                        <p:attrNameLst>
                                          <p:attrName>style.visibility</p:attrName>
                                        </p:attrNameLst>
                                      </p:cBhvr>
                                      <p:to>
                                        <p:strVal val="visible"/>
                                      </p:to>
                                    </p:set>
                                    <p:animScale>
                                      <p:cBhvr>
                                        <p:cTn id="14" dur="1000" decel="50000" fill="hold">
                                          <p:stCondLst>
                                            <p:cond delay="0"/>
                                          </p:stCondLst>
                                        </p:cTn>
                                        <p:tgtEl>
                                          <p:spTgt spid="174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17412"/>
                                        </p:tgtEl>
                                        <p:attrNameLst>
                                          <p:attrName>ppt_x</p:attrName>
                                          <p:attrName>ppt_y</p:attrName>
                                        </p:attrNameLst>
                                      </p:cBhvr>
                                    </p:animMotion>
                                    <p:animEffect transition="in" filter="fade">
                                      <p:cBhvr>
                                        <p:cTn id="16" dur="1000"/>
                                        <p:tgtEl>
                                          <p:spTgt spid="17412"/>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17413"/>
                                        </p:tgtEl>
                                        <p:attrNameLst>
                                          <p:attrName>style.visibility</p:attrName>
                                        </p:attrNameLst>
                                      </p:cBhvr>
                                      <p:to>
                                        <p:strVal val="visible"/>
                                      </p:to>
                                    </p:set>
                                    <p:animScale>
                                      <p:cBhvr>
                                        <p:cTn id="21" dur="1000" decel="50000" fill="hold">
                                          <p:stCondLst>
                                            <p:cond delay="0"/>
                                          </p:stCondLst>
                                        </p:cTn>
                                        <p:tgtEl>
                                          <p:spTgt spid="174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7413"/>
                                        </p:tgtEl>
                                        <p:attrNameLst>
                                          <p:attrName>ppt_x</p:attrName>
                                          <p:attrName>ppt_y</p:attrName>
                                        </p:attrNameLst>
                                      </p:cBhvr>
                                    </p:animMotion>
                                    <p:animEffect transition="in" filter="fade">
                                      <p:cBhvr>
                                        <p:cTn id="23" dur="1000"/>
                                        <p:tgtEl>
                                          <p:spTgt spid="174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p:bldP spid="17412" grpId="0"/>
      <p:bldP spid="17413"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4876800" y="0"/>
            <a:ext cx="4267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8: The Burden and the Vision for the Harvest</a:t>
            </a:r>
            <a:endParaRPr lang="en-US" sz="1600" dirty="0">
              <a:solidFill>
                <a:srgbClr val="009900"/>
              </a:solidFill>
              <a:latin typeface="Bernard MT Condensed" pitchFamily="18" charset="0"/>
              <a:ea typeface="+mn-ea"/>
            </a:endParaRPr>
          </a:p>
        </p:txBody>
      </p:sp>
      <p:sp>
        <p:nvSpPr>
          <p:cNvPr id="18435" name="Rectangle 3"/>
          <p:cNvSpPr>
            <a:spLocks noChangeArrowheads="1"/>
          </p:cNvSpPr>
          <p:nvPr/>
        </p:nvSpPr>
        <p:spPr bwMode="auto">
          <a:xfrm>
            <a:off x="152400" y="533400"/>
            <a:ext cx="8763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4000" b="1">
                <a:solidFill>
                  <a:srgbClr val="361B00"/>
                </a:solidFill>
                <a:latin typeface="Poor Richard" charset="0"/>
                <a:ea typeface="Times New Roman" charset="0"/>
                <a:cs typeface="Arial" charset="0"/>
              </a:rPr>
              <a:t>1. </a:t>
            </a:r>
            <a:r>
              <a:rPr lang="en-US" sz="4000" b="1" u="sng">
                <a:solidFill>
                  <a:srgbClr val="361B00"/>
                </a:solidFill>
                <a:latin typeface="Poor Richard" charset="0"/>
                <a:ea typeface="Times New Roman" charset="0"/>
                <a:cs typeface="Arial" charset="0"/>
              </a:rPr>
              <a:t>As pertains to the Church, what is a vision</a:t>
            </a:r>
            <a:r>
              <a:rPr lang="en-US" sz="4000" b="1">
                <a:solidFill>
                  <a:srgbClr val="361B00"/>
                </a:solidFill>
                <a:latin typeface="Poor Richard" charset="0"/>
                <a:ea typeface="Times New Roman" charset="0"/>
                <a:cs typeface="Arial" charset="0"/>
              </a:rPr>
              <a:t>?</a:t>
            </a:r>
            <a:endParaRPr lang="en-US" sz="4000">
              <a:solidFill>
                <a:srgbClr val="361B00"/>
              </a:solidFill>
              <a:latin typeface="Poor Richard" charset="0"/>
              <a:ea typeface="Times New Roman" charset="0"/>
              <a:cs typeface="Arial" charset="0"/>
            </a:endParaRPr>
          </a:p>
        </p:txBody>
      </p:sp>
      <p:sp>
        <p:nvSpPr>
          <p:cNvPr id="18436" name="Rectangle 4"/>
          <p:cNvSpPr>
            <a:spLocks noChangeArrowheads="1"/>
          </p:cNvSpPr>
          <p:nvPr/>
        </p:nvSpPr>
        <p:spPr bwMode="auto">
          <a:xfrm>
            <a:off x="457200" y="1752600"/>
            <a:ext cx="32004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200" b="1" i="1">
                <a:solidFill>
                  <a:srgbClr val="800080"/>
                </a:solidFill>
                <a:latin typeface="Poor Richard" charset="0"/>
                <a:ea typeface="Times New Roman" charset="0"/>
                <a:cs typeface="Arial" charset="0"/>
              </a:rPr>
              <a:t>A vision is a clear and preferable mental image of the future of the Church as its leadership believes it can and must be.</a:t>
            </a:r>
            <a:endParaRPr lang="en-US" sz="3200">
              <a:solidFill>
                <a:srgbClr val="800080"/>
              </a:solidFill>
              <a:latin typeface="Poor Richard" charset="0"/>
              <a:ea typeface="Times New Roman" charset="0"/>
              <a:cs typeface="Arial" charset="0"/>
            </a:endParaRPr>
          </a:p>
        </p:txBody>
      </p:sp>
      <p:sp>
        <p:nvSpPr>
          <p:cNvPr id="18437" name="Rectangle 5"/>
          <p:cNvSpPr>
            <a:spLocks noChangeArrowheads="1"/>
          </p:cNvSpPr>
          <p:nvPr/>
        </p:nvSpPr>
        <p:spPr bwMode="auto">
          <a:xfrm>
            <a:off x="3962400" y="2133600"/>
            <a:ext cx="48006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3200" b="1" i="1">
                <a:solidFill>
                  <a:srgbClr val="3333CC"/>
                </a:solidFill>
                <a:latin typeface="Poor Richard" charset="0"/>
                <a:ea typeface="Times New Roman" charset="0"/>
                <a:cs typeface="Arial" charset="0"/>
              </a:rPr>
              <a:t>Mission:</a:t>
            </a:r>
            <a:r>
              <a:rPr lang="en-US" sz="3200" b="1">
                <a:solidFill>
                  <a:srgbClr val="3333CC"/>
                </a:solidFill>
                <a:latin typeface="Poor Richard" charset="0"/>
                <a:ea typeface="Times New Roman" charset="0"/>
                <a:cs typeface="Arial" charset="0"/>
              </a:rPr>
              <a:t> </a:t>
            </a:r>
            <a:r>
              <a:rPr lang="en-US" sz="3200" b="1" i="1">
                <a:solidFill>
                  <a:srgbClr val="3333CC"/>
                </a:solidFill>
                <a:latin typeface="Poor Richard" charset="0"/>
                <a:ea typeface="Times New Roman" charset="0"/>
                <a:cs typeface="Arial" charset="0"/>
              </a:rPr>
              <a:t>describes why the Church exists.</a:t>
            </a:r>
          </a:p>
          <a:p>
            <a:pPr eaLnBrk="0" hangingPunct="0"/>
            <a:endParaRPr lang="en-US" sz="2000" b="1">
              <a:latin typeface="Poor Richard" charset="0"/>
              <a:ea typeface="Times New Roman" charset="0"/>
              <a:cs typeface="Arial" charset="0"/>
            </a:endParaRPr>
          </a:p>
          <a:p>
            <a:pPr eaLnBrk="0" hangingPunct="0"/>
            <a:r>
              <a:rPr lang="en-US" sz="3200" b="1" i="1">
                <a:solidFill>
                  <a:srgbClr val="361B00"/>
                </a:solidFill>
                <a:latin typeface="Poor Richard" charset="0"/>
                <a:ea typeface="Times New Roman" charset="0"/>
                <a:cs typeface="Arial" charset="0"/>
              </a:rPr>
              <a:t>Vision:</a:t>
            </a:r>
            <a:r>
              <a:rPr lang="en-US" sz="3200" b="1">
                <a:solidFill>
                  <a:srgbClr val="361B00"/>
                </a:solidFill>
                <a:latin typeface="Poor Richard" charset="0"/>
                <a:ea typeface="Times New Roman" charset="0"/>
                <a:cs typeface="Arial" charset="0"/>
              </a:rPr>
              <a:t> </a:t>
            </a:r>
            <a:r>
              <a:rPr lang="en-US" sz="3200" b="1" i="1">
                <a:solidFill>
                  <a:srgbClr val="361B00"/>
                </a:solidFill>
                <a:latin typeface="Poor Richard" charset="0"/>
                <a:ea typeface="Times New Roman" charset="0"/>
                <a:cs typeface="Arial" charset="0"/>
              </a:rPr>
              <a:t>describes where the Church is going in the future with the Mission.</a:t>
            </a:r>
            <a:endParaRPr lang="en-US" sz="3200" b="1">
              <a:solidFill>
                <a:srgbClr val="361B00"/>
              </a:solidFill>
              <a:latin typeface="Poor Richard" charset="0"/>
            </a:endParaRPr>
          </a:p>
        </p:txBody>
      </p:sp>
    </p:spTree>
  </p:cSld>
  <p:clrMapOvr>
    <a:masterClrMapping/>
  </p:clrMapOvr>
  <p:transition xmlns:p14="http://schemas.microsoft.com/office/powerpoint/2010/main">
    <p:zoom/>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18435"/>
                                        </p:tgtEl>
                                        <p:attrNameLst>
                                          <p:attrName>style.visibility</p:attrName>
                                        </p:attrNameLst>
                                      </p:cBhvr>
                                      <p:to>
                                        <p:strVal val="visible"/>
                                      </p:to>
                                    </p:set>
                                    <p:anim calcmode="lin" valueType="num">
                                      <p:cBhvr>
                                        <p:cTn id="7" dur="1000" fill="hold"/>
                                        <p:tgtEl>
                                          <p:spTgt spid="18435"/>
                                        </p:tgtEl>
                                        <p:attrNameLst>
                                          <p:attrName>ppt_w</p:attrName>
                                        </p:attrNameLst>
                                      </p:cBhvr>
                                      <p:tavLst>
                                        <p:tav tm="0">
                                          <p:val>
                                            <p:strVal val="#ppt_w+.3"/>
                                          </p:val>
                                        </p:tav>
                                        <p:tav tm="100000">
                                          <p:val>
                                            <p:strVal val="#ppt_w"/>
                                          </p:val>
                                        </p:tav>
                                      </p:tavLst>
                                    </p:anim>
                                    <p:anim calcmode="lin" valueType="num">
                                      <p:cBhvr>
                                        <p:cTn id="8" dur="1000" fill="hold"/>
                                        <p:tgtEl>
                                          <p:spTgt spid="18435"/>
                                        </p:tgtEl>
                                        <p:attrNameLst>
                                          <p:attrName>ppt_h</p:attrName>
                                        </p:attrNameLst>
                                      </p:cBhvr>
                                      <p:tavLst>
                                        <p:tav tm="0">
                                          <p:val>
                                            <p:strVal val="#ppt_h"/>
                                          </p:val>
                                        </p:tav>
                                        <p:tav tm="100000">
                                          <p:val>
                                            <p:strVal val="#ppt_h"/>
                                          </p:val>
                                        </p:tav>
                                      </p:tavLst>
                                    </p:anim>
                                    <p:animEffect transition="in" filter="fade">
                                      <p:cBhvr>
                                        <p:cTn id="9" dur="1000"/>
                                        <p:tgtEl>
                                          <p:spTgt spid="1843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18436"/>
                                        </p:tgtEl>
                                        <p:attrNameLst>
                                          <p:attrName>style.visibility</p:attrName>
                                        </p:attrNameLst>
                                      </p:cBhvr>
                                      <p:to>
                                        <p:strVal val="visible"/>
                                      </p:to>
                                    </p:set>
                                    <p:anim calcmode="lin" valueType="num">
                                      <p:cBhvr>
                                        <p:cTn id="14" dur="1000" fill="hold"/>
                                        <p:tgtEl>
                                          <p:spTgt spid="18436"/>
                                        </p:tgtEl>
                                        <p:attrNameLst>
                                          <p:attrName>ppt_w</p:attrName>
                                        </p:attrNameLst>
                                      </p:cBhvr>
                                      <p:tavLst>
                                        <p:tav tm="0">
                                          <p:val>
                                            <p:strVal val="#ppt_w+.3"/>
                                          </p:val>
                                        </p:tav>
                                        <p:tav tm="100000">
                                          <p:val>
                                            <p:strVal val="#ppt_w"/>
                                          </p:val>
                                        </p:tav>
                                      </p:tavLst>
                                    </p:anim>
                                    <p:anim calcmode="lin" valueType="num">
                                      <p:cBhvr>
                                        <p:cTn id="15" dur="1000" fill="hold"/>
                                        <p:tgtEl>
                                          <p:spTgt spid="18436"/>
                                        </p:tgtEl>
                                        <p:attrNameLst>
                                          <p:attrName>ppt_h</p:attrName>
                                        </p:attrNameLst>
                                      </p:cBhvr>
                                      <p:tavLst>
                                        <p:tav tm="0">
                                          <p:val>
                                            <p:strVal val="#ppt_h"/>
                                          </p:val>
                                        </p:tav>
                                        <p:tav tm="100000">
                                          <p:val>
                                            <p:strVal val="#ppt_h"/>
                                          </p:val>
                                        </p:tav>
                                      </p:tavLst>
                                    </p:anim>
                                    <p:animEffect transition="in" filter="fade">
                                      <p:cBhvr>
                                        <p:cTn id="16" dur="1000"/>
                                        <p:tgtEl>
                                          <p:spTgt spid="18436"/>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0" presetClass="entr" presetSubtype="0" decel="100000" fill="hold" nodeType="clickEffect">
                                  <p:stCondLst>
                                    <p:cond delay="0"/>
                                  </p:stCondLst>
                                  <p:childTnLst>
                                    <p:set>
                                      <p:cBhvr>
                                        <p:cTn id="20" dur="1" fill="hold">
                                          <p:stCondLst>
                                            <p:cond delay="0"/>
                                          </p:stCondLst>
                                        </p:cTn>
                                        <p:tgtEl>
                                          <p:spTgt spid="18437">
                                            <p:txEl>
                                              <p:pRg st="0" end="0"/>
                                            </p:txEl>
                                          </p:spTgt>
                                        </p:tgtEl>
                                        <p:attrNameLst>
                                          <p:attrName>style.visibility</p:attrName>
                                        </p:attrNameLst>
                                      </p:cBhvr>
                                      <p:to>
                                        <p:strVal val="visible"/>
                                      </p:to>
                                    </p:set>
                                    <p:anim calcmode="lin" valueType="num">
                                      <p:cBhvr>
                                        <p:cTn id="21" dur="1000" fill="hold"/>
                                        <p:tgtEl>
                                          <p:spTgt spid="18437">
                                            <p:txEl>
                                              <p:pRg st="0" end="0"/>
                                            </p:txEl>
                                          </p:spTgt>
                                        </p:tgtEl>
                                        <p:attrNameLst>
                                          <p:attrName>ppt_w</p:attrName>
                                        </p:attrNameLst>
                                      </p:cBhvr>
                                      <p:tavLst>
                                        <p:tav tm="0">
                                          <p:val>
                                            <p:strVal val="#ppt_w+.3"/>
                                          </p:val>
                                        </p:tav>
                                        <p:tav tm="100000">
                                          <p:val>
                                            <p:strVal val="#ppt_w"/>
                                          </p:val>
                                        </p:tav>
                                      </p:tavLst>
                                    </p:anim>
                                    <p:anim calcmode="lin" valueType="num">
                                      <p:cBhvr>
                                        <p:cTn id="22" dur="1000" fill="hold"/>
                                        <p:tgtEl>
                                          <p:spTgt spid="18437">
                                            <p:txEl>
                                              <p:pRg st="0" end="0"/>
                                            </p:txEl>
                                          </p:spTgt>
                                        </p:tgtEl>
                                        <p:attrNameLst>
                                          <p:attrName>ppt_h</p:attrName>
                                        </p:attrNameLst>
                                      </p:cBhvr>
                                      <p:tavLst>
                                        <p:tav tm="0">
                                          <p:val>
                                            <p:strVal val="#ppt_h"/>
                                          </p:val>
                                        </p:tav>
                                        <p:tav tm="100000">
                                          <p:val>
                                            <p:strVal val="#ppt_h"/>
                                          </p:val>
                                        </p:tav>
                                      </p:tavLst>
                                    </p:anim>
                                    <p:animEffect transition="in" filter="fade">
                                      <p:cBhvr>
                                        <p:cTn id="23" dur="1000"/>
                                        <p:tgtEl>
                                          <p:spTgt spid="18437">
                                            <p:txEl>
                                              <p:pRg st="0" end="0"/>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0" presetClass="entr" presetSubtype="0" decel="100000" fill="hold" nodeType="clickEffect">
                                  <p:stCondLst>
                                    <p:cond delay="0"/>
                                  </p:stCondLst>
                                  <p:childTnLst>
                                    <p:set>
                                      <p:cBhvr>
                                        <p:cTn id="27" dur="1" fill="hold">
                                          <p:stCondLst>
                                            <p:cond delay="0"/>
                                          </p:stCondLst>
                                        </p:cTn>
                                        <p:tgtEl>
                                          <p:spTgt spid="18437">
                                            <p:txEl>
                                              <p:pRg st="2" end="2"/>
                                            </p:txEl>
                                          </p:spTgt>
                                        </p:tgtEl>
                                        <p:attrNameLst>
                                          <p:attrName>style.visibility</p:attrName>
                                        </p:attrNameLst>
                                      </p:cBhvr>
                                      <p:to>
                                        <p:strVal val="visible"/>
                                      </p:to>
                                    </p:set>
                                    <p:anim calcmode="lin" valueType="num">
                                      <p:cBhvr>
                                        <p:cTn id="28" dur="1000" fill="hold"/>
                                        <p:tgtEl>
                                          <p:spTgt spid="18437">
                                            <p:txEl>
                                              <p:pRg st="2" end="2"/>
                                            </p:txEl>
                                          </p:spTgt>
                                        </p:tgtEl>
                                        <p:attrNameLst>
                                          <p:attrName>ppt_w</p:attrName>
                                        </p:attrNameLst>
                                      </p:cBhvr>
                                      <p:tavLst>
                                        <p:tav tm="0">
                                          <p:val>
                                            <p:strVal val="#ppt_w+.3"/>
                                          </p:val>
                                        </p:tav>
                                        <p:tav tm="100000">
                                          <p:val>
                                            <p:strVal val="#ppt_w"/>
                                          </p:val>
                                        </p:tav>
                                      </p:tavLst>
                                    </p:anim>
                                    <p:anim calcmode="lin" valueType="num">
                                      <p:cBhvr>
                                        <p:cTn id="29" dur="1000" fill="hold"/>
                                        <p:tgtEl>
                                          <p:spTgt spid="18437">
                                            <p:txEl>
                                              <p:pRg st="2" end="2"/>
                                            </p:txEl>
                                          </p:spTgt>
                                        </p:tgtEl>
                                        <p:attrNameLst>
                                          <p:attrName>ppt_h</p:attrName>
                                        </p:attrNameLst>
                                      </p:cBhvr>
                                      <p:tavLst>
                                        <p:tav tm="0">
                                          <p:val>
                                            <p:strVal val="#ppt_h"/>
                                          </p:val>
                                        </p:tav>
                                        <p:tav tm="100000">
                                          <p:val>
                                            <p:strVal val="#ppt_h"/>
                                          </p:val>
                                        </p:tav>
                                      </p:tavLst>
                                    </p:anim>
                                    <p:animEffect transition="in" filter="fade">
                                      <p:cBhvr>
                                        <p:cTn id="30" dur="1000"/>
                                        <p:tgtEl>
                                          <p:spTgt spid="1843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p:bldP spid="1843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876800" y="0"/>
            <a:ext cx="4267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8: The Burden and the Vision for the Harvest</a:t>
            </a:r>
            <a:endParaRPr lang="en-US" sz="1600" dirty="0">
              <a:solidFill>
                <a:srgbClr val="009900"/>
              </a:solidFill>
              <a:latin typeface="Bernard MT Condensed" pitchFamily="18" charset="0"/>
              <a:ea typeface="+mn-ea"/>
            </a:endParaRPr>
          </a:p>
        </p:txBody>
      </p:sp>
      <p:sp>
        <p:nvSpPr>
          <p:cNvPr id="4" name="Rectangle 3"/>
          <p:cNvSpPr>
            <a:spLocks noChangeArrowheads="1"/>
          </p:cNvSpPr>
          <p:nvPr/>
        </p:nvSpPr>
        <p:spPr bwMode="auto">
          <a:xfrm>
            <a:off x="0" y="381000"/>
            <a:ext cx="60944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4000" b="1">
                <a:solidFill>
                  <a:srgbClr val="009900"/>
                </a:solidFill>
                <a:latin typeface="Poor Richard" charset="0"/>
              </a:rPr>
              <a:t>2. </a:t>
            </a:r>
            <a:r>
              <a:rPr lang="en-US" sz="4000" b="1" u="sng">
                <a:solidFill>
                  <a:srgbClr val="009900"/>
                </a:solidFill>
                <a:latin typeface="Poor Richard" charset="0"/>
              </a:rPr>
              <a:t>How do you receive a vision</a:t>
            </a:r>
            <a:r>
              <a:rPr lang="en-US" sz="4000" b="1">
                <a:solidFill>
                  <a:srgbClr val="009900"/>
                </a:solidFill>
                <a:latin typeface="Poor Richard" charset="0"/>
              </a:rPr>
              <a:t>?</a:t>
            </a:r>
            <a:endParaRPr lang="en-US" sz="4000">
              <a:solidFill>
                <a:srgbClr val="009900"/>
              </a:solidFill>
              <a:latin typeface="Poor Richard" charset="0"/>
            </a:endParaRPr>
          </a:p>
        </p:txBody>
      </p:sp>
      <p:sp>
        <p:nvSpPr>
          <p:cNvPr id="5" name="Rectangle 4"/>
          <p:cNvSpPr>
            <a:spLocks noChangeArrowheads="1"/>
          </p:cNvSpPr>
          <p:nvPr/>
        </p:nvSpPr>
        <p:spPr bwMode="auto">
          <a:xfrm>
            <a:off x="304800" y="1676400"/>
            <a:ext cx="83058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361B00"/>
                </a:solidFill>
                <a:latin typeface="Poor Richard" charset="0"/>
              </a:rPr>
              <a:t>In his book '</a:t>
            </a:r>
            <a:r>
              <a:rPr lang="en-US" sz="2800" b="1" i="1">
                <a:solidFill>
                  <a:srgbClr val="361B00"/>
                </a:solidFill>
                <a:latin typeface="Poor Richard" charset="0"/>
              </a:rPr>
              <a:t>Developing The Leader Within You</a:t>
            </a:r>
            <a:r>
              <a:rPr lang="ja-JP" altLang="en-US" sz="2800" b="1">
                <a:solidFill>
                  <a:srgbClr val="361B00"/>
                </a:solidFill>
                <a:latin typeface="Poor Richard" charset="0"/>
              </a:rPr>
              <a:t>’</a:t>
            </a:r>
            <a:r>
              <a:rPr lang="en-US" sz="2800" b="1">
                <a:solidFill>
                  <a:srgbClr val="361B00"/>
                </a:solidFill>
                <a:latin typeface="Poor Richard" charset="0"/>
              </a:rPr>
              <a:t>, John Maxwell gives the following 6 guidelines on how to receive a vision:</a:t>
            </a:r>
          </a:p>
        </p:txBody>
      </p:sp>
      <p:sp>
        <p:nvSpPr>
          <p:cNvPr id="19459" name="Rectangle 3"/>
          <p:cNvSpPr>
            <a:spLocks noChangeArrowheads="1"/>
          </p:cNvSpPr>
          <p:nvPr/>
        </p:nvSpPr>
        <p:spPr bwMode="auto">
          <a:xfrm>
            <a:off x="838200" y="3048000"/>
            <a:ext cx="75438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2800" b="1">
                <a:solidFill>
                  <a:srgbClr val="009900"/>
                </a:solidFill>
                <a:latin typeface="Poor Richard" charset="0"/>
                <a:ea typeface="Times New Roman" charset="0"/>
                <a:cs typeface="Arial" charset="0"/>
              </a:rPr>
              <a:t>1. </a:t>
            </a:r>
            <a:r>
              <a:rPr lang="en-US" sz="2800" b="1" u="sng">
                <a:solidFill>
                  <a:srgbClr val="009900"/>
                </a:solidFill>
                <a:latin typeface="Poor Richard" charset="0"/>
                <a:ea typeface="Times New Roman" charset="0"/>
                <a:cs typeface="Arial" charset="0"/>
              </a:rPr>
              <a:t>Look within you</a:t>
            </a:r>
            <a:r>
              <a:rPr lang="en-US" sz="2800" b="1">
                <a:solidFill>
                  <a:srgbClr val="009900"/>
                </a:solidFill>
                <a:latin typeface="Poor Richard" charset="0"/>
                <a:ea typeface="Times New Roman" charset="0"/>
                <a:cs typeface="Arial" charset="0"/>
              </a:rPr>
              <a:t>: What do you feel?</a:t>
            </a:r>
          </a:p>
          <a:p>
            <a:pPr eaLnBrk="0" hangingPunct="0"/>
            <a:r>
              <a:rPr lang="en-US" sz="2800" b="1">
                <a:solidFill>
                  <a:srgbClr val="361B00"/>
                </a:solidFill>
                <a:latin typeface="Poor Richard" charset="0"/>
                <a:ea typeface="Times New Roman" charset="0"/>
                <a:cs typeface="Arial" charset="0"/>
              </a:rPr>
              <a:t>2. </a:t>
            </a:r>
            <a:r>
              <a:rPr lang="en-US" sz="2800" b="1" u="sng">
                <a:solidFill>
                  <a:srgbClr val="361B00"/>
                </a:solidFill>
                <a:latin typeface="Poor Richard" charset="0"/>
                <a:ea typeface="Times New Roman" charset="0"/>
                <a:cs typeface="Arial" charset="0"/>
              </a:rPr>
              <a:t>Look behind you</a:t>
            </a:r>
            <a:r>
              <a:rPr lang="en-US" sz="2800" b="1">
                <a:solidFill>
                  <a:srgbClr val="361B00"/>
                </a:solidFill>
                <a:latin typeface="Poor Richard" charset="0"/>
                <a:ea typeface="Times New Roman" charset="0"/>
                <a:cs typeface="Arial" charset="0"/>
              </a:rPr>
              <a:t>: What have you learned? </a:t>
            </a:r>
            <a:endParaRPr lang="en-US" sz="2800" b="1">
              <a:solidFill>
                <a:srgbClr val="361B00"/>
              </a:solidFill>
              <a:latin typeface="Poor Richard" charset="0"/>
            </a:endParaRPr>
          </a:p>
          <a:p>
            <a:pPr eaLnBrk="0" hangingPunct="0"/>
            <a:r>
              <a:rPr lang="en-US" sz="2800" b="1">
                <a:solidFill>
                  <a:srgbClr val="009900"/>
                </a:solidFill>
                <a:latin typeface="Poor Richard" charset="0"/>
                <a:cs typeface="Times New Roman" charset="0"/>
              </a:rPr>
              <a:t>3. </a:t>
            </a:r>
            <a:r>
              <a:rPr lang="en-US" sz="2800" b="1" u="sng">
                <a:solidFill>
                  <a:srgbClr val="009900"/>
                </a:solidFill>
                <a:latin typeface="Poor Richard" charset="0"/>
                <a:cs typeface="Times New Roman" charset="0"/>
              </a:rPr>
              <a:t>Look around you</a:t>
            </a:r>
            <a:r>
              <a:rPr lang="en-US" sz="2800" b="1">
                <a:solidFill>
                  <a:srgbClr val="009900"/>
                </a:solidFill>
                <a:latin typeface="Poor Richard" charset="0"/>
                <a:cs typeface="Times New Roman" charset="0"/>
              </a:rPr>
              <a:t>: What is happening to others? </a:t>
            </a:r>
            <a:endParaRPr lang="en-US" sz="2800" b="1">
              <a:solidFill>
                <a:srgbClr val="009900"/>
              </a:solidFill>
              <a:latin typeface="Poor Richard" charset="0"/>
            </a:endParaRPr>
          </a:p>
          <a:p>
            <a:pPr eaLnBrk="0" hangingPunct="0"/>
            <a:r>
              <a:rPr lang="en-US" sz="2800" b="1">
                <a:solidFill>
                  <a:srgbClr val="361B00"/>
                </a:solidFill>
                <a:latin typeface="Poor Richard" charset="0"/>
                <a:cs typeface="Times New Roman" charset="0"/>
              </a:rPr>
              <a:t>4. </a:t>
            </a:r>
            <a:r>
              <a:rPr lang="en-US" sz="2800" b="1" u="sng">
                <a:solidFill>
                  <a:srgbClr val="361B00"/>
                </a:solidFill>
                <a:latin typeface="Poor Richard" charset="0"/>
                <a:cs typeface="Times New Roman" charset="0"/>
              </a:rPr>
              <a:t>Look ahead of you</a:t>
            </a:r>
            <a:r>
              <a:rPr lang="en-US" sz="2800" b="1">
                <a:solidFill>
                  <a:srgbClr val="361B00"/>
                </a:solidFill>
                <a:latin typeface="Poor Richard" charset="0"/>
                <a:cs typeface="Times New Roman" charset="0"/>
              </a:rPr>
              <a:t>: What is the big picture?</a:t>
            </a:r>
            <a:endParaRPr lang="en-US" sz="2800" b="1">
              <a:solidFill>
                <a:srgbClr val="361B00"/>
              </a:solidFill>
              <a:latin typeface="Poor Richard" charset="0"/>
            </a:endParaRPr>
          </a:p>
          <a:p>
            <a:pPr eaLnBrk="0" hangingPunct="0"/>
            <a:r>
              <a:rPr lang="en-US" sz="2800" b="1">
                <a:solidFill>
                  <a:srgbClr val="009900"/>
                </a:solidFill>
                <a:latin typeface="Poor Richard" charset="0"/>
                <a:cs typeface="Times New Roman" charset="0"/>
              </a:rPr>
              <a:t>5. </a:t>
            </a:r>
            <a:r>
              <a:rPr lang="en-US" sz="2800" b="1" u="sng">
                <a:solidFill>
                  <a:srgbClr val="009900"/>
                </a:solidFill>
                <a:latin typeface="Poor Richard" charset="0"/>
                <a:cs typeface="Times New Roman" charset="0"/>
              </a:rPr>
              <a:t>Look above you</a:t>
            </a:r>
            <a:r>
              <a:rPr lang="en-US" sz="2800" b="1">
                <a:solidFill>
                  <a:srgbClr val="009900"/>
                </a:solidFill>
                <a:latin typeface="Poor Richard" charset="0"/>
                <a:cs typeface="Times New Roman" charset="0"/>
              </a:rPr>
              <a:t>: What does God expect of you?</a:t>
            </a:r>
            <a:endParaRPr lang="en-US" sz="2800" b="1">
              <a:solidFill>
                <a:srgbClr val="009900"/>
              </a:solidFill>
              <a:latin typeface="Poor Richard" charset="0"/>
            </a:endParaRPr>
          </a:p>
          <a:p>
            <a:pPr eaLnBrk="0" hangingPunct="0"/>
            <a:r>
              <a:rPr lang="en-US" sz="2800" b="1">
                <a:solidFill>
                  <a:srgbClr val="361B00"/>
                </a:solidFill>
                <a:latin typeface="Poor Richard" charset="0"/>
                <a:cs typeface="Times New Roman" charset="0"/>
              </a:rPr>
              <a:t>6. </a:t>
            </a:r>
            <a:r>
              <a:rPr lang="en-US" sz="2800" b="1" u="sng">
                <a:solidFill>
                  <a:srgbClr val="361B00"/>
                </a:solidFill>
                <a:latin typeface="Poor Richard" charset="0"/>
                <a:cs typeface="Times New Roman" charset="0"/>
              </a:rPr>
              <a:t>Look beside you</a:t>
            </a:r>
            <a:r>
              <a:rPr lang="en-US" sz="2800" b="1">
                <a:solidFill>
                  <a:srgbClr val="361B00"/>
                </a:solidFill>
                <a:latin typeface="Poor Richard" charset="0"/>
                <a:cs typeface="Times New Roman" charset="0"/>
              </a:rPr>
              <a:t>: What resources are available?  </a:t>
            </a:r>
            <a:endParaRPr lang="en-US" sz="2800" b="1">
              <a:solidFill>
                <a:srgbClr val="361B00"/>
              </a:solidFill>
              <a:latin typeface="Poor Richard" charset="0"/>
            </a:endParaRP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9" presetClass="entr" presetSubtype="0" accel="100000" fill="hold" nodeType="clickEffect">
                                  <p:stCondLst>
                                    <p:cond delay="0"/>
                                  </p:stCondLst>
                                  <p:childTnLst>
                                    <p:set>
                                      <p:cBhvr>
                                        <p:cTn id="22" dur="1" fill="hold">
                                          <p:stCondLst>
                                            <p:cond delay="0"/>
                                          </p:stCondLst>
                                        </p:cTn>
                                        <p:tgtEl>
                                          <p:spTgt spid="19459">
                                            <p:txEl>
                                              <p:pRg st="0" end="0"/>
                                            </p:txEl>
                                          </p:spTgt>
                                        </p:tgtEl>
                                        <p:attrNameLst>
                                          <p:attrName>style.visibility</p:attrName>
                                        </p:attrNameLst>
                                      </p:cBhvr>
                                      <p:to>
                                        <p:strVal val="visible"/>
                                      </p:to>
                                    </p:set>
                                    <p:anim calcmode="lin" valueType="num">
                                      <p:cBhvr>
                                        <p:cTn id="23" dur="500" fill="hold"/>
                                        <p:tgtEl>
                                          <p:spTgt spid="19459">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19459">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19459">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1945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9" presetClass="entr" presetSubtype="0" accel="100000" fill="hold" nodeType="clickEffect">
                                  <p:stCondLst>
                                    <p:cond delay="0"/>
                                  </p:stCondLst>
                                  <p:childTnLst>
                                    <p:set>
                                      <p:cBhvr>
                                        <p:cTn id="30" dur="1" fill="hold">
                                          <p:stCondLst>
                                            <p:cond delay="0"/>
                                          </p:stCondLst>
                                        </p:cTn>
                                        <p:tgtEl>
                                          <p:spTgt spid="19459">
                                            <p:txEl>
                                              <p:pRg st="1" end="1"/>
                                            </p:txEl>
                                          </p:spTgt>
                                        </p:tgtEl>
                                        <p:attrNameLst>
                                          <p:attrName>style.visibility</p:attrName>
                                        </p:attrNameLst>
                                      </p:cBhvr>
                                      <p:to>
                                        <p:strVal val="visible"/>
                                      </p:to>
                                    </p:set>
                                    <p:anim calcmode="lin" valueType="num">
                                      <p:cBhvr>
                                        <p:cTn id="31" dur="500" fill="hold"/>
                                        <p:tgtEl>
                                          <p:spTgt spid="19459">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19459">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19459">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1945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9" presetClass="entr" presetSubtype="0" accel="100000" fill="hold" nodeType="clickEffect">
                                  <p:stCondLst>
                                    <p:cond delay="0"/>
                                  </p:stCondLst>
                                  <p:childTnLst>
                                    <p:set>
                                      <p:cBhvr>
                                        <p:cTn id="38" dur="1" fill="hold">
                                          <p:stCondLst>
                                            <p:cond delay="0"/>
                                          </p:stCondLst>
                                        </p:cTn>
                                        <p:tgtEl>
                                          <p:spTgt spid="19459">
                                            <p:txEl>
                                              <p:pRg st="2" end="2"/>
                                            </p:txEl>
                                          </p:spTgt>
                                        </p:tgtEl>
                                        <p:attrNameLst>
                                          <p:attrName>style.visibility</p:attrName>
                                        </p:attrNameLst>
                                      </p:cBhvr>
                                      <p:to>
                                        <p:strVal val="visible"/>
                                      </p:to>
                                    </p:set>
                                    <p:anim calcmode="lin" valueType="num">
                                      <p:cBhvr>
                                        <p:cTn id="39" dur="500" fill="hold"/>
                                        <p:tgtEl>
                                          <p:spTgt spid="19459">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0" dur="500" fill="hold"/>
                                        <p:tgtEl>
                                          <p:spTgt spid="19459">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1" dur="500" fill="hold"/>
                                        <p:tgtEl>
                                          <p:spTgt spid="19459">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42" dur="500" fill="hold"/>
                                        <p:tgtEl>
                                          <p:spTgt spid="1945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39" presetClass="entr" presetSubtype="0" accel="100000" fill="hold" nodeType="clickEffect">
                                  <p:stCondLst>
                                    <p:cond delay="0"/>
                                  </p:stCondLst>
                                  <p:childTnLst>
                                    <p:set>
                                      <p:cBhvr>
                                        <p:cTn id="46" dur="1" fill="hold">
                                          <p:stCondLst>
                                            <p:cond delay="0"/>
                                          </p:stCondLst>
                                        </p:cTn>
                                        <p:tgtEl>
                                          <p:spTgt spid="19459">
                                            <p:txEl>
                                              <p:pRg st="3" end="3"/>
                                            </p:txEl>
                                          </p:spTgt>
                                        </p:tgtEl>
                                        <p:attrNameLst>
                                          <p:attrName>style.visibility</p:attrName>
                                        </p:attrNameLst>
                                      </p:cBhvr>
                                      <p:to>
                                        <p:strVal val="visible"/>
                                      </p:to>
                                    </p:set>
                                    <p:anim calcmode="lin" valueType="num">
                                      <p:cBhvr>
                                        <p:cTn id="47" dur="500" fill="hold"/>
                                        <p:tgtEl>
                                          <p:spTgt spid="19459">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8" dur="500" fill="hold"/>
                                        <p:tgtEl>
                                          <p:spTgt spid="19459">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9" dur="500" fill="hold"/>
                                        <p:tgtEl>
                                          <p:spTgt spid="19459">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50" dur="500" fill="hold"/>
                                        <p:tgtEl>
                                          <p:spTgt spid="1945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39" presetClass="entr" presetSubtype="0" accel="100000" fill="hold" nodeType="clickEffect">
                                  <p:stCondLst>
                                    <p:cond delay="0"/>
                                  </p:stCondLst>
                                  <p:childTnLst>
                                    <p:set>
                                      <p:cBhvr>
                                        <p:cTn id="54" dur="1" fill="hold">
                                          <p:stCondLst>
                                            <p:cond delay="0"/>
                                          </p:stCondLst>
                                        </p:cTn>
                                        <p:tgtEl>
                                          <p:spTgt spid="19459">
                                            <p:txEl>
                                              <p:pRg st="4" end="4"/>
                                            </p:txEl>
                                          </p:spTgt>
                                        </p:tgtEl>
                                        <p:attrNameLst>
                                          <p:attrName>style.visibility</p:attrName>
                                        </p:attrNameLst>
                                      </p:cBhvr>
                                      <p:to>
                                        <p:strVal val="visible"/>
                                      </p:to>
                                    </p:set>
                                    <p:anim calcmode="lin" valueType="num">
                                      <p:cBhvr>
                                        <p:cTn id="55" dur="500" fill="hold"/>
                                        <p:tgtEl>
                                          <p:spTgt spid="19459">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6" dur="500" fill="hold"/>
                                        <p:tgtEl>
                                          <p:spTgt spid="19459">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7" dur="500" fill="hold"/>
                                        <p:tgtEl>
                                          <p:spTgt spid="19459">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58" dur="500" fill="hold"/>
                                        <p:tgtEl>
                                          <p:spTgt spid="1945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59" fill="hold" nodeType="clickPar">
                      <p:stCondLst>
                        <p:cond delay="indefinite"/>
                      </p:stCondLst>
                      <p:childTnLst>
                        <p:par>
                          <p:cTn id="60" fill="hold" nodeType="withGroup">
                            <p:stCondLst>
                              <p:cond delay="0"/>
                            </p:stCondLst>
                            <p:childTnLst>
                              <p:par>
                                <p:cTn id="61" presetID="39" presetClass="entr" presetSubtype="0" accel="100000" fill="hold" nodeType="clickEffect">
                                  <p:stCondLst>
                                    <p:cond delay="0"/>
                                  </p:stCondLst>
                                  <p:childTnLst>
                                    <p:set>
                                      <p:cBhvr>
                                        <p:cTn id="62" dur="1" fill="hold">
                                          <p:stCondLst>
                                            <p:cond delay="0"/>
                                          </p:stCondLst>
                                        </p:cTn>
                                        <p:tgtEl>
                                          <p:spTgt spid="19459">
                                            <p:txEl>
                                              <p:pRg st="5" end="5"/>
                                            </p:txEl>
                                          </p:spTgt>
                                        </p:tgtEl>
                                        <p:attrNameLst>
                                          <p:attrName>style.visibility</p:attrName>
                                        </p:attrNameLst>
                                      </p:cBhvr>
                                      <p:to>
                                        <p:strVal val="visible"/>
                                      </p:to>
                                    </p:set>
                                    <p:anim calcmode="lin" valueType="num">
                                      <p:cBhvr>
                                        <p:cTn id="63" dur="500" fill="hold"/>
                                        <p:tgtEl>
                                          <p:spTgt spid="19459">
                                            <p:txEl>
                                              <p:pRg st="5" end="5"/>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64" dur="500" fill="hold"/>
                                        <p:tgtEl>
                                          <p:spTgt spid="19459">
                                            <p:txEl>
                                              <p:pRg st="5" end="5"/>
                                            </p:txEl>
                                          </p:spTgt>
                                        </p:tgtEl>
                                        <p:attrNameLst>
                                          <p:attrName>ppt_w</p:attrName>
                                        </p:attrNameLst>
                                      </p:cBhvr>
                                      <p:tavLst>
                                        <p:tav tm="0">
                                          <p:val>
                                            <p:strVal val="#ppt_w+.3"/>
                                          </p:val>
                                        </p:tav>
                                        <p:tav tm="50000">
                                          <p:val>
                                            <p:strVal val="#ppt_w+.3"/>
                                          </p:val>
                                        </p:tav>
                                        <p:tav tm="100000">
                                          <p:val>
                                            <p:strVal val="#ppt_w"/>
                                          </p:val>
                                        </p:tav>
                                      </p:tavLst>
                                    </p:anim>
                                    <p:anim calcmode="lin" valueType="num">
                                      <p:cBhvr>
                                        <p:cTn id="65" dur="500" fill="hold"/>
                                        <p:tgtEl>
                                          <p:spTgt spid="19459">
                                            <p:txEl>
                                              <p:pRg st="5" end="5"/>
                                            </p:txEl>
                                          </p:spTgt>
                                        </p:tgtEl>
                                        <p:attrNameLst>
                                          <p:attrName>ppt_x</p:attrName>
                                        </p:attrNameLst>
                                      </p:cBhvr>
                                      <p:tavLst>
                                        <p:tav tm="0">
                                          <p:val>
                                            <p:strVal val="#ppt_x-.3"/>
                                          </p:val>
                                        </p:tav>
                                        <p:tav tm="50000">
                                          <p:val>
                                            <p:strVal val="#ppt_x"/>
                                          </p:val>
                                        </p:tav>
                                        <p:tav tm="100000">
                                          <p:val>
                                            <p:strVal val="#ppt_x"/>
                                          </p:val>
                                        </p:tav>
                                      </p:tavLst>
                                    </p:anim>
                                    <p:anim calcmode="lin" valueType="num">
                                      <p:cBhvr>
                                        <p:cTn id="66" dur="500" fill="hold"/>
                                        <p:tgtEl>
                                          <p:spTgt spid="19459">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876800" y="0"/>
            <a:ext cx="4267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8: The Burden and the Vision for the Harvest</a:t>
            </a:r>
            <a:endParaRPr lang="en-US" sz="1600" dirty="0">
              <a:solidFill>
                <a:srgbClr val="009900"/>
              </a:solidFill>
              <a:latin typeface="Bernard MT Condensed" pitchFamily="18" charset="0"/>
              <a:ea typeface="+mn-ea"/>
            </a:endParaRPr>
          </a:p>
        </p:txBody>
      </p:sp>
      <p:sp>
        <p:nvSpPr>
          <p:cNvPr id="5" name="Rectangle 4"/>
          <p:cNvSpPr>
            <a:spLocks noChangeArrowheads="1"/>
          </p:cNvSpPr>
          <p:nvPr/>
        </p:nvSpPr>
        <p:spPr bwMode="auto">
          <a:xfrm>
            <a:off x="2057400" y="762000"/>
            <a:ext cx="48006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990000"/>
                </a:solidFill>
                <a:latin typeface="Poor Richard" charset="0"/>
              </a:rPr>
              <a:t>But to the Church the promise is </a:t>
            </a:r>
            <a:r>
              <a:rPr lang="en-US" sz="2800" b="1" i="1">
                <a:solidFill>
                  <a:srgbClr val="990000"/>
                </a:solidFill>
                <a:latin typeface="Poor Richard" charset="0"/>
              </a:rPr>
              <a:t>exceeding great and precious</a:t>
            </a:r>
            <a:r>
              <a:rPr lang="en-US" sz="2800" b="1">
                <a:solidFill>
                  <a:srgbClr val="990000"/>
                </a:solidFill>
                <a:latin typeface="Poor Richard" charset="0"/>
              </a:rPr>
              <a:t>. God has promised the whole world: </a:t>
            </a:r>
            <a:r>
              <a:rPr lang="ja-JP" altLang="en-US" sz="2800" b="1" i="1">
                <a:solidFill>
                  <a:srgbClr val="990000"/>
                </a:solidFill>
                <a:latin typeface="Poor Richard" charset="0"/>
              </a:rPr>
              <a:t>“</a:t>
            </a:r>
            <a:r>
              <a:rPr lang="en-US" sz="2800" b="1" i="1">
                <a:solidFill>
                  <a:srgbClr val="990000"/>
                </a:solidFill>
                <a:latin typeface="Poor Richard" charset="0"/>
              </a:rPr>
              <a:t>all flesh.</a:t>
            </a:r>
            <a:r>
              <a:rPr lang="ja-JP" altLang="en-US" sz="2800" b="1" i="1">
                <a:solidFill>
                  <a:srgbClr val="990000"/>
                </a:solidFill>
                <a:latin typeface="Poor Richard" charset="0"/>
              </a:rPr>
              <a:t>”</a:t>
            </a:r>
            <a:r>
              <a:rPr lang="en-US" sz="2800" b="1">
                <a:solidFill>
                  <a:srgbClr val="990000"/>
                </a:solidFill>
                <a:latin typeface="Poor Richard" charset="0"/>
              </a:rPr>
              <a:t> There are no physical or cultural boundaries.</a:t>
            </a:r>
          </a:p>
        </p:txBody>
      </p:sp>
      <p:sp>
        <p:nvSpPr>
          <p:cNvPr id="20483" name="Rectangle 3"/>
          <p:cNvSpPr>
            <a:spLocks noChangeArrowheads="1"/>
          </p:cNvSpPr>
          <p:nvPr/>
        </p:nvSpPr>
        <p:spPr bwMode="auto">
          <a:xfrm>
            <a:off x="228600" y="3276600"/>
            <a:ext cx="8610600"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000" b="1">
                <a:solidFill>
                  <a:srgbClr val="3333CC"/>
                </a:solidFill>
                <a:latin typeface="Poor Richard" charset="0"/>
                <a:ea typeface="Times New Roman" charset="0"/>
                <a:cs typeface="Arial" charset="0"/>
              </a:rPr>
              <a:t>Let us bend our knees and bow our hearts in prayer. Let us place our shoulder under the cross and bear a burden. Let us lift up our eyes and look on the fields that are white already to harvest. And let us go and work while it is yet day for the night cometh when no man can work.</a:t>
            </a:r>
          </a:p>
        </p:txBody>
      </p:sp>
    </p:spTree>
  </p:cSld>
  <p:clrMapOvr>
    <a:masterClrMapping/>
  </p:clrMapOvr>
  <p:transition xmlns:p14="http://schemas.microsoft.com/office/powerpoint/2010/main">
    <p:zoom/>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20483"/>
                                        </p:tgtEl>
                                        <p:attrNameLst>
                                          <p:attrName>style.visibility</p:attrName>
                                        </p:attrNameLst>
                                      </p:cBhvr>
                                      <p:to>
                                        <p:strVal val="visible"/>
                                      </p:to>
                                    </p:set>
                                    <p:animEffect transition="in" filter="circle(in)">
                                      <p:cBhvr>
                                        <p:cTn id="12" dur="500"/>
                                        <p:tgtEl>
                                          <p:spTgt spid="204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048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876800" y="0"/>
            <a:ext cx="4267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8: The Burden and the Vision for the Harvest</a:t>
            </a:r>
            <a:endParaRPr lang="en-US" sz="1600" dirty="0">
              <a:solidFill>
                <a:srgbClr val="009900"/>
              </a:solidFill>
              <a:latin typeface="Bernard MT Condensed" pitchFamily="18" charset="0"/>
              <a:ea typeface="+mn-ea"/>
            </a:endParaRPr>
          </a:p>
        </p:txBody>
      </p:sp>
      <p:sp>
        <p:nvSpPr>
          <p:cNvPr id="4099" name="Rectangle 3"/>
          <p:cNvSpPr>
            <a:spLocks noChangeArrowheads="1"/>
          </p:cNvSpPr>
          <p:nvPr/>
        </p:nvSpPr>
        <p:spPr bwMode="auto">
          <a:xfrm>
            <a:off x="457200" y="1752600"/>
            <a:ext cx="44958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ja-JP" altLang="en-US" sz="3200" b="1" i="1">
                <a:solidFill>
                  <a:srgbClr val="3333CC"/>
                </a:solidFill>
                <a:latin typeface="Poor Richard" charset="0"/>
                <a:ea typeface="Times New Roman" charset="0"/>
                <a:cs typeface="Arial" charset="0"/>
              </a:rPr>
              <a:t>“</a:t>
            </a:r>
            <a:r>
              <a:rPr lang="en-US" sz="3200" b="1" i="1">
                <a:solidFill>
                  <a:srgbClr val="3333CC"/>
                </a:solidFill>
                <a:latin typeface="Poor Richard" charset="0"/>
                <a:ea typeface="Times New Roman" charset="0"/>
                <a:cs typeface="Arial" charset="0"/>
              </a:rPr>
              <a:t>Say not ye, There are yet four months, and then cometh harvest? behold, I say unto you, Lift up your eyes, and look on the fields; for they are white already to harvest.</a:t>
            </a:r>
            <a:r>
              <a:rPr lang="ja-JP" altLang="en-US" sz="3200" b="1" i="1">
                <a:solidFill>
                  <a:srgbClr val="3333CC"/>
                </a:solidFill>
                <a:latin typeface="Poor Richard" charset="0"/>
                <a:ea typeface="Times New Roman" charset="0"/>
                <a:cs typeface="Arial" charset="0"/>
              </a:rPr>
              <a:t>”</a:t>
            </a:r>
            <a:r>
              <a:rPr lang="en-US" sz="3200" b="1">
                <a:solidFill>
                  <a:srgbClr val="3333CC"/>
                </a:solidFill>
                <a:latin typeface="Poor Richard" charset="0"/>
                <a:ea typeface="Times New Roman" charset="0"/>
                <a:cs typeface="Arial" charset="0"/>
              </a:rPr>
              <a:t> (John 4:35)</a:t>
            </a:r>
            <a:endParaRPr lang="en-US" sz="3200">
              <a:solidFill>
                <a:srgbClr val="3333CC"/>
              </a:solidFill>
              <a:latin typeface="Poor Richard" charset="0"/>
              <a:ea typeface="Times New Roman" charset="0"/>
              <a:cs typeface="Arial" charset="0"/>
            </a:endParaRPr>
          </a:p>
        </p:txBody>
      </p:sp>
    </p:spTree>
  </p:cSld>
  <p:clrMapOvr>
    <a:masterClrMapping/>
  </p:clrMapOvr>
  <p:transition xmlns:p14="http://schemas.microsoft.com/office/powerpoint/2010/main">
    <p:zoom/>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box(in)">
                                      <p:cBhvr>
                                        <p:cTn id="7"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876800" y="0"/>
            <a:ext cx="4267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8: The Burden and the Vision for the Harvest</a:t>
            </a:r>
            <a:endParaRPr lang="en-US" sz="1600" dirty="0">
              <a:solidFill>
                <a:srgbClr val="009900"/>
              </a:solidFill>
              <a:latin typeface="Bernard MT Condensed" pitchFamily="18" charset="0"/>
              <a:ea typeface="+mn-ea"/>
            </a:endParaRPr>
          </a:p>
        </p:txBody>
      </p:sp>
      <p:sp>
        <p:nvSpPr>
          <p:cNvPr id="5" name="Rectangle 4"/>
          <p:cNvSpPr>
            <a:spLocks noChangeArrowheads="1"/>
          </p:cNvSpPr>
          <p:nvPr/>
        </p:nvSpPr>
        <p:spPr bwMode="auto">
          <a:xfrm>
            <a:off x="381000" y="533400"/>
            <a:ext cx="3352800" cy="526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009900"/>
                </a:solidFill>
                <a:latin typeface="Poor Richard" charset="0"/>
              </a:rPr>
              <a:t>After a long, exhausting morning, the disciples left their Master sitting on the curbing of Jacob</a:t>
            </a:r>
            <a:r>
              <a:rPr lang="ja-JP" altLang="en-US" sz="2800" b="1">
                <a:solidFill>
                  <a:srgbClr val="009900"/>
                </a:solidFill>
                <a:latin typeface="Poor Richard" charset="0"/>
              </a:rPr>
              <a:t>’</a:t>
            </a:r>
            <a:r>
              <a:rPr lang="en-US" sz="2800" b="1">
                <a:solidFill>
                  <a:srgbClr val="009900"/>
                </a:solidFill>
                <a:latin typeface="Poor Richard" charset="0"/>
              </a:rPr>
              <a:t>s well (at Sycar) and went into the city to buy food. The conversation that followed between Jesus and a Samaritan woman is recorded in John 4:7-26.</a:t>
            </a:r>
          </a:p>
        </p:txBody>
      </p:sp>
      <p:sp>
        <p:nvSpPr>
          <p:cNvPr id="6" name="Rectangle 5"/>
          <p:cNvSpPr>
            <a:spLocks noChangeArrowheads="1"/>
          </p:cNvSpPr>
          <p:nvPr/>
        </p:nvSpPr>
        <p:spPr bwMode="auto">
          <a:xfrm>
            <a:off x="3886200" y="3200400"/>
            <a:ext cx="50292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800080"/>
                </a:solidFill>
                <a:latin typeface="Poor Richard" charset="0"/>
              </a:rPr>
              <a:t>We look on as thirsty spectators as Jesus talks of a living water that would forever quench the thirst of weary souls and then as He reveals Himself as the long awaited Messiah to a woman of no reputation. </a:t>
            </a:r>
          </a:p>
        </p:txBody>
      </p:sp>
      <p:pic>
        <p:nvPicPr>
          <p:cNvPr id="5123" name="Picture 3" descr="C:\Users\Candra Poitras\Pictures\woman_at_the_well[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876800" y="609600"/>
            <a:ext cx="3390900" cy="2546150"/>
          </a:xfrm>
          <a:prstGeom prst="rect">
            <a:avLst/>
          </a:prstGeom>
          <a:ln>
            <a:noFill/>
          </a:ln>
          <a:effectLst>
            <a:softEdge rad="112500"/>
          </a:effectLst>
        </p:spPr>
      </p:pic>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4876800" y="0"/>
            <a:ext cx="4267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8: The Burden and the Vision for the Harvest</a:t>
            </a:r>
            <a:endParaRPr lang="en-US" sz="1600" dirty="0">
              <a:solidFill>
                <a:srgbClr val="009900"/>
              </a:solidFill>
              <a:latin typeface="Bernard MT Condensed" pitchFamily="18" charset="0"/>
              <a:ea typeface="+mn-ea"/>
            </a:endParaRPr>
          </a:p>
        </p:txBody>
      </p:sp>
      <p:sp>
        <p:nvSpPr>
          <p:cNvPr id="4" name="Rectangle 3"/>
          <p:cNvSpPr>
            <a:spLocks noChangeArrowheads="1"/>
          </p:cNvSpPr>
          <p:nvPr/>
        </p:nvSpPr>
        <p:spPr bwMode="auto">
          <a:xfrm>
            <a:off x="4114800" y="1295400"/>
            <a:ext cx="4572000"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990000"/>
                </a:solidFill>
                <a:latin typeface="Poor Richard" charset="0"/>
              </a:rPr>
              <a:t>As His disciples return they are quite amazed that He would converse with this heathen but quickly pass it off as they hastily seek to fill their empty stomachs. Someone blurts out, </a:t>
            </a:r>
            <a:r>
              <a:rPr lang="ja-JP" altLang="en-US" sz="2800" b="1" i="1">
                <a:solidFill>
                  <a:srgbClr val="990000"/>
                </a:solidFill>
                <a:latin typeface="Poor Richard" charset="0"/>
              </a:rPr>
              <a:t>“</a:t>
            </a:r>
            <a:r>
              <a:rPr lang="en-US" sz="2800" b="1" i="1">
                <a:solidFill>
                  <a:srgbClr val="990000"/>
                </a:solidFill>
                <a:latin typeface="Poor Richard" charset="0"/>
              </a:rPr>
              <a:t>Master, eat.</a:t>
            </a:r>
            <a:r>
              <a:rPr lang="ja-JP" altLang="en-US" sz="2800" b="1" i="1">
                <a:solidFill>
                  <a:srgbClr val="990000"/>
                </a:solidFill>
                <a:latin typeface="Poor Richard" charset="0"/>
              </a:rPr>
              <a:t>”</a:t>
            </a:r>
            <a:r>
              <a:rPr lang="en-US" sz="2800" b="1">
                <a:solidFill>
                  <a:srgbClr val="990000"/>
                </a:solidFill>
                <a:latin typeface="Poor Richard" charset="0"/>
              </a:rPr>
              <a:t> And then, as from another world Jesus answers, </a:t>
            </a:r>
            <a:r>
              <a:rPr lang="ja-JP" altLang="en-US" sz="2800" b="1" i="1">
                <a:solidFill>
                  <a:srgbClr val="990000"/>
                </a:solidFill>
                <a:latin typeface="Poor Richard" charset="0"/>
              </a:rPr>
              <a:t>“</a:t>
            </a:r>
            <a:r>
              <a:rPr lang="en-US" sz="2800" b="1" i="1">
                <a:solidFill>
                  <a:srgbClr val="990000"/>
                </a:solidFill>
                <a:latin typeface="Poor Richard" charset="0"/>
              </a:rPr>
              <a:t>I have meat to eat that ye know not of.</a:t>
            </a:r>
            <a:r>
              <a:rPr lang="ja-JP" altLang="en-US" sz="2800" b="1" i="1">
                <a:solidFill>
                  <a:srgbClr val="990000"/>
                </a:solidFill>
                <a:latin typeface="Poor Richard" charset="0"/>
              </a:rPr>
              <a:t>”</a:t>
            </a:r>
            <a:r>
              <a:rPr lang="en-US" sz="2800" b="1">
                <a:solidFill>
                  <a:srgbClr val="990000"/>
                </a:solidFill>
                <a:latin typeface="Poor Richard" charset="0"/>
              </a:rPr>
              <a:t> </a:t>
            </a:r>
          </a:p>
        </p:txBody>
      </p:sp>
      <p:pic>
        <p:nvPicPr>
          <p:cNvPr id="6147" name="Picture 3" descr="C:\Users\Candra Poitras\Pictures\meat_sweat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52400" y="1981200"/>
            <a:ext cx="3759200" cy="2819400"/>
          </a:xfrm>
          <a:prstGeom prst="ellipse">
            <a:avLst/>
          </a:prstGeom>
          <a:ln>
            <a:noFill/>
          </a:ln>
          <a:effectLst>
            <a:softEdge rad="112500"/>
          </a:effectLst>
        </p:spPr>
      </p:pic>
    </p:spTree>
  </p:cSld>
  <p:clrMapOvr>
    <a:masterClrMapping/>
  </p:clrMapOvr>
  <p:transition xmlns:p14="http://schemas.microsoft.com/office/powerpoint/2010/main">
    <p:zoom/>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876800" y="0"/>
            <a:ext cx="4267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8: The Burden and the Vision for the Harvest</a:t>
            </a:r>
            <a:endParaRPr lang="en-US" sz="1600" dirty="0">
              <a:solidFill>
                <a:srgbClr val="009900"/>
              </a:solidFill>
              <a:latin typeface="Bernard MT Condensed" pitchFamily="18" charset="0"/>
              <a:ea typeface="+mn-ea"/>
            </a:endParaRPr>
          </a:p>
        </p:txBody>
      </p:sp>
      <p:sp>
        <p:nvSpPr>
          <p:cNvPr id="7171" name="Rectangle 3"/>
          <p:cNvSpPr>
            <a:spLocks noChangeArrowheads="1"/>
          </p:cNvSpPr>
          <p:nvPr/>
        </p:nvSpPr>
        <p:spPr bwMode="auto">
          <a:xfrm>
            <a:off x="457200" y="1752600"/>
            <a:ext cx="46482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2800" b="1" i="1">
                <a:solidFill>
                  <a:srgbClr val="3333CC"/>
                </a:solidFill>
                <a:latin typeface="Poor Richard" charset="0"/>
                <a:ea typeface="Times New Roman" charset="0"/>
                <a:cs typeface="Arial" charset="0"/>
              </a:rPr>
              <a:t>My meat is to do the will of him that sent me, and to finish his work. Say not ye, There are yet four months, and then cometh harvest? behold, I say unto you, Lift up your eyes, and look on the fields; for they are white already to harvest.</a:t>
            </a:r>
            <a:r>
              <a:rPr lang="ja-JP" altLang="en-US" sz="2800" b="1" i="1">
                <a:solidFill>
                  <a:srgbClr val="3333CC"/>
                </a:solidFill>
                <a:latin typeface="Poor Richard" charset="0"/>
                <a:ea typeface="Times New Roman" charset="0"/>
                <a:cs typeface="Arial" charset="0"/>
              </a:rPr>
              <a:t>”</a:t>
            </a:r>
            <a:r>
              <a:rPr lang="en-US" sz="2800" b="1">
                <a:solidFill>
                  <a:srgbClr val="3333CC"/>
                </a:solidFill>
                <a:latin typeface="Poor Richard" charset="0"/>
                <a:ea typeface="Times New Roman" charset="0"/>
                <a:cs typeface="Arial" charset="0"/>
              </a:rPr>
              <a:t> (John 4:34-35)</a:t>
            </a:r>
          </a:p>
        </p:txBody>
      </p:sp>
      <p:sp>
        <p:nvSpPr>
          <p:cNvPr id="5" name="Rectangle 4"/>
          <p:cNvSpPr/>
          <p:nvPr/>
        </p:nvSpPr>
        <p:spPr>
          <a:xfrm>
            <a:off x="228600" y="685800"/>
            <a:ext cx="3081293" cy="707886"/>
          </a:xfrm>
          <a:prstGeom prst="rect">
            <a:avLst/>
          </a:prstGeom>
          <a:solidFill>
            <a:srgbClr val="3333CC"/>
          </a:solidFill>
          <a:scene3d>
            <a:camera prst="orthographicFront"/>
            <a:lightRig rig="threePt" dir="t"/>
          </a:scene3d>
          <a:sp3d>
            <a:bevelT/>
          </a:sp3d>
        </p:spPr>
        <p:txBody>
          <a:bodyPr wrap="none">
            <a:spAutoFit/>
          </a:bodyPr>
          <a:lstStyle/>
          <a:p>
            <a:pPr eaLnBrk="0" hangingPunct="0">
              <a:defRPr/>
            </a:pPr>
            <a:r>
              <a:rPr lang="en-US" sz="4000" b="1" dirty="0">
                <a:solidFill>
                  <a:srgbClr val="800080"/>
                </a:solidFill>
                <a:latin typeface="Poor Richard" pitchFamily="18" charset="0"/>
                <a:ea typeface="Times New Roman" pitchFamily="18" charset="0"/>
                <a:cs typeface="Arial" pitchFamily="34" charset="0"/>
              </a:rPr>
              <a:t>Jesus responds: </a:t>
            </a:r>
          </a:p>
        </p:txBody>
      </p:sp>
      <p:pic>
        <p:nvPicPr>
          <p:cNvPr id="7172" name="Picture 4" descr="C:\Users\Candra Poitras\Pictures\14498812-lg[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334000" y="2514600"/>
            <a:ext cx="3562446" cy="2065337"/>
          </a:xfrm>
          <a:prstGeom prst="rect">
            <a:avLst/>
          </a:prstGeom>
          <a:ln>
            <a:noFill/>
          </a:ln>
          <a:effectLst>
            <a:softEdge rad="112500"/>
          </a:effectLst>
        </p:spPr>
      </p:pic>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7171"/>
                                        </p:tgtEl>
                                        <p:attrNameLst>
                                          <p:attrName>style.visibility</p:attrName>
                                        </p:attrNameLst>
                                      </p:cBhvr>
                                      <p:to>
                                        <p:strVal val="visible"/>
                                      </p:to>
                                    </p:set>
                                    <p:anim calcmode="lin" valueType="num">
                                      <p:cBhvr>
                                        <p:cTn id="14" dur="1000" fill="hold"/>
                                        <p:tgtEl>
                                          <p:spTgt spid="7171"/>
                                        </p:tgtEl>
                                        <p:attrNameLst>
                                          <p:attrName>ppt_x</p:attrName>
                                        </p:attrNameLst>
                                      </p:cBhvr>
                                      <p:tavLst>
                                        <p:tav tm="0">
                                          <p:val>
                                            <p:strVal val="#ppt_x-.2"/>
                                          </p:val>
                                        </p:tav>
                                        <p:tav tm="100000">
                                          <p:val>
                                            <p:strVal val="#ppt_x"/>
                                          </p:val>
                                        </p:tav>
                                      </p:tavLst>
                                    </p:anim>
                                    <p:anim calcmode="lin" valueType="num">
                                      <p:cBhvr>
                                        <p:cTn id="15" dur="1000" fill="hold"/>
                                        <p:tgtEl>
                                          <p:spTgt spid="7171"/>
                                        </p:tgtEl>
                                        <p:attrNameLst>
                                          <p:attrName>ppt_y</p:attrName>
                                        </p:attrNameLst>
                                      </p:cBhvr>
                                      <p:tavLst>
                                        <p:tav tm="0">
                                          <p:val>
                                            <p:strVal val="#ppt_y"/>
                                          </p:val>
                                        </p:tav>
                                        <p:tav tm="100000">
                                          <p:val>
                                            <p:strVal val="#ppt_y"/>
                                          </p:val>
                                        </p:tav>
                                      </p:tavLst>
                                    </p:anim>
                                    <p:animEffect transition="in" filter="wipe(right)" prLst="gradientSize: 0.1">
                                      <p:cBhvr>
                                        <p:cTn id="16" dur="1000"/>
                                        <p:tgtEl>
                                          <p:spTgt spid="7171"/>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nodeType="clickEffect">
                                  <p:stCondLst>
                                    <p:cond delay="0"/>
                                  </p:stCondLst>
                                  <p:childTnLst>
                                    <p:set>
                                      <p:cBhvr>
                                        <p:cTn id="20" dur="1" fill="hold">
                                          <p:stCondLst>
                                            <p:cond delay="0"/>
                                          </p:stCondLst>
                                        </p:cTn>
                                        <p:tgtEl>
                                          <p:spTgt spid="7172"/>
                                        </p:tgtEl>
                                        <p:attrNameLst>
                                          <p:attrName>style.visibility</p:attrName>
                                        </p:attrNameLst>
                                      </p:cBhvr>
                                      <p:to>
                                        <p:strVal val="visible"/>
                                      </p:to>
                                    </p:set>
                                    <p:anim calcmode="lin" valueType="num">
                                      <p:cBhvr>
                                        <p:cTn id="21" dur="1000" fill="hold"/>
                                        <p:tgtEl>
                                          <p:spTgt spid="7172"/>
                                        </p:tgtEl>
                                        <p:attrNameLst>
                                          <p:attrName>ppt_x</p:attrName>
                                        </p:attrNameLst>
                                      </p:cBhvr>
                                      <p:tavLst>
                                        <p:tav tm="0">
                                          <p:val>
                                            <p:strVal val="#ppt_x-.2"/>
                                          </p:val>
                                        </p:tav>
                                        <p:tav tm="100000">
                                          <p:val>
                                            <p:strVal val="#ppt_x"/>
                                          </p:val>
                                        </p:tav>
                                      </p:tavLst>
                                    </p:anim>
                                    <p:anim calcmode="lin" valueType="num">
                                      <p:cBhvr>
                                        <p:cTn id="22" dur="1000" fill="hold"/>
                                        <p:tgtEl>
                                          <p:spTgt spid="7172"/>
                                        </p:tgtEl>
                                        <p:attrNameLst>
                                          <p:attrName>ppt_y</p:attrName>
                                        </p:attrNameLst>
                                      </p:cBhvr>
                                      <p:tavLst>
                                        <p:tav tm="0">
                                          <p:val>
                                            <p:strVal val="#ppt_y"/>
                                          </p:val>
                                        </p:tav>
                                        <p:tav tm="100000">
                                          <p:val>
                                            <p:strVal val="#ppt_y"/>
                                          </p:val>
                                        </p:tav>
                                      </p:tavLst>
                                    </p:anim>
                                    <p:animEffect transition="in" filter="wipe(right)" prLst="gradientSize: 0.1">
                                      <p:cBhvr>
                                        <p:cTn id="23" dur="1000"/>
                                        <p:tgtEl>
                                          <p:spTgt spid="7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876800" y="0"/>
            <a:ext cx="4267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8: The Burden and the Vision for the Harvest</a:t>
            </a:r>
            <a:endParaRPr lang="en-US" sz="1600" dirty="0">
              <a:solidFill>
                <a:srgbClr val="009900"/>
              </a:solidFill>
              <a:latin typeface="Bernard MT Condensed" pitchFamily="18" charset="0"/>
              <a:ea typeface="+mn-ea"/>
            </a:endParaRPr>
          </a:p>
        </p:txBody>
      </p:sp>
      <p:sp>
        <p:nvSpPr>
          <p:cNvPr id="8195" name="Rectangle 3"/>
          <p:cNvSpPr>
            <a:spLocks noChangeArrowheads="1"/>
          </p:cNvSpPr>
          <p:nvPr/>
        </p:nvSpPr>
        <p:spPr bwMode="auto">
          <a:xfrm>
            <a:off x="228600" y="3276600"/>
            <a:ext cx="86106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200" b="1">
                <a:solidFill>
                  <a:srgbClr val="009900"/>
                </a:solidFill>
                <a:latin typeface="Poor Richard" charset="0"/>
                <a:ea typeface="Times New Roman" charset="0"/>
                <a:cs typeface="Arial" charset="0"/>
              </a:rPr>
              <a:t>At this point in the scriptures, the disciples did not comprehend the purpose for which Christ had come into the world. They were not feeling the burden of His heart for a lost world, and neither were they seeing what He saw when He looked at the crowds.</a:t>
            </a:r>
          </a:p>
        </p:txBody>
      </p:sp>
      <p:pic>
        <p:nvPicPr>
          <p:cNvPr id="8197" name="Picture 5" descr="C:\Users\Candra Poitras\Pictures\60004[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362200" y="762000"/>
            <a:ext cx="3811588" cy="238125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xmlns:p14="http://schemas.microsoft.com/office/powerpoint/2010/main">
    <p:zoom/>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195"/>
                                        </p:tgtEl>
                                        <p:attrNameLst>
                                          <p:attrName>style.visibility</p:attrName>
                                        </p:attrNameLst>
                                      </p:cBhvr>
                                      <p:to>
                                        <p:strVal val="visible"/>
                                      </p:to>
                                    </p:set>
                                    <p:animEffect transition="in" filter="dissolve">
                                      <p:cBhvr>
                                        <p:cTn id="7" dur="500"/>
                                        <p:tgtEl>
                                          <p:spTgt spid="81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4876800" y="0"/>
            <a:ext cx="4267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8: The Burden and the Vision for the Harvest</a:t>
            </a:r>
            <a:endParaRPr lang="en-US" sz="1600" dirty="0">
              <a:solidFill>
                <a:srgbClr val="009900"/>
              </a:solidFill>
              <a:latin typeface="Bernard MT Condensed" pitchFamily="18" charset="0"/>
              <a:ea typeface="+mn-ea"/>
            </a:endParaRPr>
          </a:p>
        </p:txBody>
      </p:sp>
      <p:sp>
        <p:nvSpPr>
          <p:cNvPr id="9219" name="Rectangle 3"/>
          <p:cNvSpPr>
            <a:spLocks noChangeArrowheads="1"/>
          </p:cNvSpPr>
          <p:nvPr/>
        </p:nvSpPr>
        <p:spPr bwMode="auto">
          <a:xfrm>
            <a:off x="0" y="381000"/>
            <a:ext cx="82915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r>
              <a:rPr lang="en-US" sz="3600" b="1" i="1">
                <a:solidFill>
                  <a:srgbClr val="990000"/>
                </a:solidFill>
                <a:latin typeface="Poor Richard" charset="0"/>
                <a:ea typeface="Times New Roman" charset="0"/>
                <a:cs typeface="Arial" charset="0"/>
              </a:rPr>
              <a:t>I. Understanding the purpose of the Incarnation.</a:t>
            </a:r>
            <a:endParaRPr lang="en-US" sz="3600">
              <a:solidFill>
                <a:srgbClr val="990000"/>
              </a:solidFill>
              <a:latin typeface="Poor Richard" charset="0"/>
              <a:ea typeface="Times New Roman" charset="0"/>
              <a:cs typeface="Arial" charset="0"/>
            </a:endParaRPr>
          </a:p>
        </p:txBody>
      </p:sp>
      <p:sp>
        <p:nvSpPr>
          <p:cNvPr id="5" name="Rectangle 4"/>
          <p:cNvSpPr>
            <a:spLocks noChangeArrowheads="1"/>
          </p:cNvSpPr>
          <p:nvPr/>
        </p:nvSpPr>
        <p:spPr bwMode="auto">
          <a:xfrm>
            <a:off x="1066800" y="2286000"/>
            <a:ext cx="69342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990000"/>
                </a:solidFill>
                <a:latin typeface="Poor Richard" charset="0"/>
              </a:rPr>
              <a:t>He came to preach the gospel to the poor, to heal the brokenhearted, to preach deliverance to the captives, and recovering of sight to the blind, to set at liberty them that are bruised (Luke 4:18). </a:t>
            </a:r>
          </a:p>
        </p:txBody>
      </p:sp>
      <p:sp>
        <p:nvSpPr>
          <p:cNvPr id="6" name="Rectangle 5"/>
          <p:cNvSpPr>
            <a:spLocks noChangeArrowheads="1"/>
          </p:cNvSpPr>
          <p:nvPr/>
        </p:nvSpPr>
        <p:spPr bwMode="auto">
          <a:xfrm>
            <a:off x="457200" y="990600"/>
            <a:ext cx="67056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361B00"/>
                </a:solidFill>
                <a:latin typeface="Poor Richard" charset="0"/>
              </a:rPr>
              <a:t>This was the purpose of the birth of the Christ in Bethlehem, the Lamb of God, which taketh away the sin of the world (John 1:29). </a:t>
            </a:r>
            <a:endParaRPr lang="en-US" sz="2800">
              <a:solidFill>
                <a:srgbClr val="361B00"/>
              </a:solidFill>
            </a:endParaRPr>
          </a:p>
        </p:txBody>
      </p:sp>
      <p:sp>
        <p:nvSpPr>
          <p:cNvPr id="7" name="Rectangle 6"/>
          <p:cNvSpPr>
            <a:spLocks noChangeArrowheads="1"/>
          </p:cNvSpPr>
          <p:nvPr/>
        </p:nvSpPr>
        <p:spPr bwMode="auto">
          <a:xfrm>
            <a:off x="2209800" y="4038600"/>
            <a:ext cx="69342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361B00"/>
                </a:solidFill>
                <a:latin typeface="Poor Richard" charset="0"/>
              </a:rPr>
              <a:t>He came to seek and to save that which was lost (Luke 19:10). He came to give his life a ransom for many (Mark 10:45). There is no real freedom without the freedom from sin. </a:t>
            </a: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9219"/>
                                        </p:tgtEl>
                                        <p:attrNameLst>
                                          <p:attrName>style.visibility</p:attrName>
                                        </p:attrNameLst>
                                      </p:cBhvr>
                                      <p:to>
                                        <p:strVal val="visible"/>
                                      </p:to>
                                    </p:set>
                                    <p:anim from="(-#ppt_w/2)" to="(#ppt_x)" calcmode="lin" valueType="num">
                                      <p:cBhvr>
                                        <p:cTn id="7" dur="600" fill="hold">
                                          <p:stCondLst>
                                            <p:cond delay="0"/>
                                          </p:stCondLst>
                                        </p:cTn>
                                        <p:tgtEl>
                                          <p:spTgt spid="9219"/>
                                        </p:tgtEl>
                                        <p:attrNameLst>
                                          <p:attrName>ppt_x</p:attrName>
                                        </p:attrNameLst>
                                      </p:cBhvr>
                                    </p:anim>
                                    <p:anim from="0" to="-1.0" calcmode="lin" valueType="num">
                                      <p:cBhvr>
                                        <p:cTn id="8" dur="200" decel="50000" autoRev="1" fill="hold">
                                          <p:stCondLst>
                                            <p:cond delay="600"/>
                                          </p:stCondLst>
                                        </p:cTn>
                                        <p:tgtEl>
                                          <p:spTgt spid="9219"/>
                                        </p:tgtEl>
                                        <p:attrNameLst>
                                          <p:attrName>xshear</p:attrName>
                                        </p:attrNameLst>
                                      </p:cBhvr>
                                    </p:anim>
                                    <p:animScale>
                                      <p:cBhvr>
                                        <p:cTn id="9" dur="200" decel="100000" autoRev="1" fill="hold">
                                          <p:stCondLst>
                                            <p:cond delay="600"/>
                                          </p:stCondLst>
                                        </p:cTn>
                                        <p:tgtEl>
                                          <p:spTgt spid="9219"/>
                                        </p:tgtEl>
                                      </p:cBhvr>
                                      <p:from x="100000" y="100000"/>
                                      <p:to x="80000" y="100000"/>
                                    </p:animScale>
                                    <p:anim by="(#ppt_h/3+#ppt_w*0.1)" calcmode="lin" valueType="num">
                                      <p:cBhvr additive="sum">
                                        <p:cTn id="10" dur="200" decel="100000" autoRev="1" fill="hold">
                                          <p:stCondLst>
                                            <p:cond delay="600"/>
                                          </p:stCondLst>
                                        </p:cTn>
                                        <p:tgtEl>
                                          <p:spTgt spid="9219"/>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from="(-#ppt_w/2)" to="(#ppt_x)" calcmode="lin" valueType="num">
                                      <p:cBhvr>
                                        <p:cTn id="15" dur="600" fill="hold">
                                          <p:stCondLst>
                                            <p:cond delay="0"/>
                                          </p:stCondLst>
                                        </p:cTn>
                                        <p:tgtEl>
                                          <p:spTgt spid="6"/>
                                        </p:tgtEl>
                                        <p:attrNameLst>
                                          <p:attrName>ppt_x</p:attrName>
                                        </p:attrNameLst>
                                      </p:cBhvr>
                                    </p:anim>
                                    <p:anim from="0" to="-1.0" calcmode="lin" valueType="num">
                                      <p:cBhvr>
                                        <p:cTn id="16" dur="200" decel="50000" autoRev="1" fill="hold">
                                          <p:stCondLst>
                                            <p:cond delay="600"/>
                                          </p:stCondLst>
                                        </p:cTn>
                                        <p:tgtEl>
                                          <p:spTgt spid="6"/>
                                        </p:tgtEl>
                                        <p:attrNameLst>
                                          <p:attrName>xshear</p:attrName>
                                        </p:attrNameLst>
                                      </p:cBhvr>
                                    </p:anim>
                                    <p:animScale>
                                      <p:cBhvr>
                                        <p:cTn id="17" dur="200" decel="100000" autoRev="1" fill="hold">
                                          <p:stCondLst>
                                            <p:cond delay="600"/>
                                          </p:stCondLst>
                                        </p:cTn>
                                        <p:tgtEl>
                                          <p:spTgt spid="6"/>
                                        </p:tgtEl>
                                      </p:cBhvr>
                                      <p:from x="100000" y="100000"/>
                                      <p:to x="80000" y="100000"/>
                                    </p:animScale>
                                    <p:anim by="(#ppt_h/3+#ppt_w*0.1)" calcmode="lin" valueType="num">
                                      <p:cBhvr additive="sum">
                                        <p:cTn id="18" dur="200" decel="100000" autoRev="1" fill="hold">
                                          <p:stCondLst>
                                            <p:cond delay="600"/>
                                          </p:stCondLst>
                                        </p:cTn>
                                        <p:tgtEl>
                                          <p:spTgt spid="6"/>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 from="(-#ppt_w/2)" to="(#ppt_x)" calcmode="lin" valueType="num">
                                      <p:cBhvr>
                                        <p:cTn id="23" dur="600" fill="hold">
                                          <p:stCondLst>
                                            <p:cond delay="0"/>
                                          </p:stCondLst>
                                        </p:cTn>
                                        <p:tgtEl>
                                          <p:spTgt spid="5"/>
                                        </p:tgtEl>
                                        <p:attrNameLst>
                                          <p:attrName>ppt_x</p:attrName>
                                        </p:attrNameLst>
                                      </p:cBhvr>
                                    </p:anim>
                                    <p:anim from="0" to="-1.0" calcmode="lin" valueType="num">
                                      <p:cBhvr>
                                        <p:cTn id="24" dur="200" decel="50000" autoRev="1" fill="hold">
                                          <p:stCondLst>
                                            <p:cond delay="600"/>
                                          </p:stCondLst>
                                        </p:cTn>
                                        <p:tgtEl>
                                          <p:spTgt spid="5"/>
                                        </p:tgtEl>
                                        <p:attrNameLst>
                                          <p:attrName>xshear</p:attrName>
                                        </p:attrNameLst>
                                      </p:cBhvr>
                                    </p:anim>
                                    <p:animScale>
                                      <p:cBhvr>
                                        <p:cTn id="25" dur="200" decel="100000" autoRev="1" fill="hold">
                                          <p:stCondLst>
                                            <p:cond delay="600"/>
                                          </p:stCondLst>
                                        </p:cTn>
                                        <p:tgtEl>
                                          <p:spTgt spid="5"/>
                                        </p:tgtEl>
                                      </p:cBhvr>
                                      <p:from x="100000" y="100000"/>
                                      <p:to x="80000" y="100000"/>
                                    </p:animScale>
                                    <p:anim by="(#ppt_h/3+#ppt_w*0.1)" calcmode="lin" valueType="num">
                                      <p:cBhvr additive="sum">
                                        <p:cTn id="26" dur="200" decel="100000" autoRev="1" fill="hold">
                                          <p:stCondLst>
                                            <p:cond delay="600"/>
                                          </p:stCondLst>
                                        </p:cTn>
                                        <p:tgtEl>
                                          <p:spTgt spid="5"/>
                                        </p:tgtEl>
                                        <p:attrNameLst>
                                          <p:attrName>ppt_x</p:attrName>
                                        </p:attrNameLst>
                                      </p:cBhvr>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4"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from="(-#ppt_w/2)" to="(#ppt_x)" calcmode="lin" valueType="num">
                                      <p:cBhvr>
                                        <p:cTn id="31" dur="600" fill="hold">
                                          <p:stCondLst>
                                            <p:cond delay="0"/>
                                          </p:stCondLst>
                                        </p:cTn>
                                        <p:tgtEl>
                                          <p:spTgt spid="7"/>
                                        </p:tgtEl>
                                        <p:attrNameLst>
                                          <p:attrName>ppt_x</p:attrName>
                                        </p:attrNameLst>
                                      </p:cBhvr>
                                    </p:anim>
                                    <p:anim from="0" to="-1.0" calcmode="lin" valueType="num">
                                      <p:cBhvr>
                                        <p:cTn id="32" dur="200" decel="50000" autoRev="1" fill="hold">
                                          <p:stCondLst>
                                            <p:cond delay="600"/>
                                          </p:stCondLst>
                                        </p:cTn>
                                        <p:tgtEl>
                                          <p:spTgt spid="7"/>
                                        </p:tgtEl>
                                        <p:attrNameLst>
                                          <p:attrName>xshear</p:attrName>
                                        </p:attrNameLst>
                                      </p:cBhvr>
                                    </p:anim>
                                    <p:animScale>
                                      <p:cBhvr>
                                        <p:cTn id="33" dur="200" decel="100000" autoRev="1" fill="hold">
                                          <p:stCondLst>
                                            <p:cond delay="600"/>
                                          </p:stCondLst>
                                        </p:cTn>
                                        <p:tgtEl>
                                          <p:spTgt spid="7"/>
                                        </p:tgtEl>
                                      </p:cBhvr>
                                      <p:from x="100000" y="100000"/>
                                      <p:to x="80000" y="100000"/>
                                    </p:animScale>
                                    <p:anim by="(#ppt_h/3+#ppt_w*0.1)" calcmode="lin" valueType="num">
                                      <p:cBhvr additive="sum">
                                        <p:cTn id="34" dur="200" decel="100000" autoRev="1" fill="hold">
                                          <p:stCondLst>
                                            <p:cond delay="600"/>
                                          </p:stCondLst>
                                        </p:cTn>
                                        <p:tgtEl>
                                          <p:spTgt spid="7"/>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p:bldP spid="5" grpId="0"/>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876800" y="0"/>
            <a:ext cx="4267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8: The Burden and the Vision for the Harvest</a:t>
            </a:r>
            <a:endParaRPr lang="en-US" sz="1600" dirty="0">
              <a:solidFill>
                <a:srgbClr val="009900"/>
              </a:solidFill>
              <a:latin typeface="Bernard MT Condensed" pitchFamily="18" charset="0"/>
              <a:ea typeface="+mn-ea"/>
            </a:endParaRPr>
          </a:p>
        </p:txBody>
      </p:sp>
      <p:sp>
        <p:nvSpPr>
          <p:cNvPr id="10243" name="Rectangle 3"/>
          <p:cNvSpPr>
            <a:spLocks noChangeArrowheads="1"/>
          </p:cNvSpPr>
          <p:nvPr/>
        </p:nvSpPr>
        <p:spPr bwMode="auto">
          <a:xfrm>
            <a:off x="152400" y="1066800"/>
            <a:ext cx="87630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4800" b="1" i="1">
                <a:solidFill>
                  <a:srgbClr val="800080"/>
                </a:solidFill>
                <a:latin typeface="Poor Richard" charset="0"/>
                <a:ea typeface="Times New Roman" charset="0"/>
                <a:cs typeface="Arial" charset="0"/>
              </a:rPr>
              <a:t>Until we understand this purpose we cannot:</a:t>
            </a:r>
            <a:endParaRPr lang="en-US" sz="4800">
              <a:solidFill>
                <a:srgbClr val="800080"/>
              </a:solidFill>
              <a:latin typeface="Poor Richard" charset="0"/>
              <a:ea typeface="Times New Roman" charset="0"/>
              <a:cs typeface="Arial" charset="0"/>
            </a:endParaRPr>
          </a:p>
        </p:txBody>
      </p:sp>
      <p:sp>
        <p:nvSpPr>
          <p:cNvPr id="10244" name="Rectangle 4"/>
          <p:cNvSpPr>
            <a:spLocks noChangeArrowheads="1"/>
          </p:cNvSpPr>
          <p:nvPr/>
        </p:nvSpPr>
        <p:spPr bwMode="auto">
          <a:xfrm>
            <a:off x="990600" y="2590800"/>
            <a:ext cx="7620000"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buFontTx/>
              <a:buChar char="•"/>
              <a:tabLst>
                <a:tab pos="457200" algn="l"/>
              </a:tabLst>
            </a:pPr>
            <a:r>
              <a:rPr lang="en-US" sz="3600" b="1" i="1">
                <a:solidFill>
                  <a:srgbClr val="3333CC"/>
                </a:solidFill>
                <a:latin typeface="Poor Richard" charset="0"/>
                <a:ea typeface="Times New Roman" charset="0"/>
                <a:cs typeface="Arial" charset="0"/>
              </a:rPr>
              <a:t>feel the burden for a lost world for which he died.</a:t>
            </a:r>
          </a:p>
          <a:p>
            <a:pPr eaLnBrk="0" hangingPunct="0">
              <a:tabLst>
                <a:tab pos="457200" algn="l"/>
              </a:tabLst>
            </a:pPr>
            <a:endParaRPr lang="en-US" sz="3600" b="1">
              <a:latin typeface="Poor Richard" charset="0"/>
              <a:ea typeface="Times New Roman" charset="0"/>
              <a:cs typeface="Arial" charset="0"/>
            </a:endParaRPr>
          </a:p>
          <a:p>
            <a:pPr eaLnBrk="0" hangingPunct="0">
              <a:buFontTx/>
              <a:buChar char="•"/>
              <a:tabLst>
                <a:tab pos="457200" algn="l"/>
              </a:tabLst>
            </a:pPr>
            <a:r>
              <a:rPr lang="en-US" sz="3600" b="1" i="1">
                <a:solidFill>
                  <a:srgbClr val="009900"/>
                </a:solidFill>
                <a:latin typeface="Poor Richard" charset="0"/>
                <a:ea typeface="Times New Roman" charset="0"/>
                <a:cs typeface="Arial" charset="0"/>
              </a:rPr>
              <a:t>sense the urgent need to go into the fields.</a:t>
            </a:r>
          </a:p>
          <a:p>
            <a:pPr eaLnBrk="0" hangingPunct="0">
              <a:tabLst>
                <a:tab pos="457200" algn="l"/>
              </a:tabLst>
            </a:pPr>
            <a:endParaRPr lang="en-US" sz="3600" b="1">
              <a:latin typeface="Poor Richard" charset="0"/>
            </a:endParaRPr>
          </a:p>
          <a:p>
            <a:pPr eaLnBrk="0" hangingPunct="0">
              <a:buFontTx/>
              <a:buChar char="•"/>
              <a:tabLst>
                <a:tab pos="457200" algn="l"/>
              </a:tabLst>
            </a:pPr>
            <a:r>
              <a:rPr lang="en-US" sz="3600" b="1" i="1">
                <a:solidFill>
                  <a:srgbClr val="990000"/>
                </a:solidFill>
                <a:latin typeface="Poor Richard" charset="0"/>
                <a:cs typeface="Times New Roman" charset="0"/>
              </a:rPr>
              <a:t>see the vision of a ripened harvest that waits.     </a:t>
            </a:r>
            <a:endParaRPr lang="en-US" sz="3600" b="1">
              <a:solidFill>
                <a:srgbClr val="990000"/>
              </a:solidFill>
              <a:latin typeface="Poor Richard" charset="0"/>
            </a:endParaRPr>
          </a:p>
        </p:txBody>
      </p:sp>
    </p:spTree>
  </p:cSld>
  <p:clrMapOvr>
    <a:masterClrMapping/>
  </p:clrMapOvr>
  <p:transition xmlns:p14="http://schemas.microsoft.com/office/powerpoint/2010/main">
    <p:zoom/>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0243"/>
                                        </p:tgtEl>
                                        <p:attrNameLst>
                                          <p:attrName>style.visibility</p:attrName>
                                        </p:attrNameLst>
                                      </p:cBhvr>
                                      <p:to>
                                        <p:strVal val="visible"/>
                                      </p:to>
                                    </p:set>
                                    <p:animEffect transition="in" filter="fade">
                                      <p:cBhvr>
                                        <p:cTn id="7" dur="1000"/>
                                        <p:tgtEl>
                                          <p:spTgt spid="10243"/>
                                        </p:tgtEl>
                                      </p:cBhvr>
                                    </p:animEffect>
                                    <p:anim calcmode="lin" valueType="num">
                                      <p:cBhvr>
                                        <p:cTn id="8" dur="1000" fill="hold"/>
                                        <p:tgtEl>
                                          <p:spTgt spid="10243"/>
                                        </p:tgtEl>
                                        <p:attrNameLst>
                                          <p:attrName>ppt_x</p:attrName>
                                        </p:attrNameLst>
                                      </p:cBhvr>
                                      <p:tavLst>
                                        <p:tav tm="0">
                                          <p:val>
                                            <p:strVal val="#ppt_x"/>
                                          </p:val>
                                        </p:tav>
                                        <p:tav tm="100000">
                                          <p:val>
                                            <p:strVal val="#ppt_x"/>
                                          </p:val>
                                        </p:tav>
                                      </p:tavLst>
                                    </p:anim>
                                    <p:anim calcmode="lin" valueType="num">
                                      <p:cBhvr>
                                        <p:cTn id="9" dur="900" decel="100000" fill="hold"/>
                                        <p:tgtEl>
                                          <p:spTgt spid="1024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0243"/>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nodeType="clickEffect">
                                  <p:stCondLst>
                                    <p:cond delay="0"/>
                                  </p:stCondLst>
                                  <p:childTnLst>
                                    <p:set>
                                      <p:cBhvr>
                                        <p:cTn id="14" dur="1" fill="hold">
                                          <p:stCondLst>
                                            <p:cond delay="0"/>
                                          </p:stCondLst>
                                        </p:cTn>
                                        <p:tgtEl>
                                          <p:spTgt spid="10244">
                                            <p:txEl>
                                              <p:pRg st="0" end="0"/>
                                            </p:txEl>
                                          </p:spTgt>
                                        </p:tgtEl>
                                        <p:attrNameLst>
                                          <p:attrName>style.visibility</p:attrName>
                                        </p:attrNameLst>
                                      </p:cBhvr>
                                      <p:to>
                                        <p:strVal val="visible"/>
                                      </p:to>
                                    </p:set>
                                    <p:animEffect transition="in" filter="fade">
                                      <p:cBhvr>
                                        <p:cTn id="15" dur="1000"/>
                                        <p:tgtEl>
                                          <p:spTgt spid="10244">
                                            <p:txEl>
                                              <p:pRg st="0" end="0"/>
                                            </p:txEl>
                                          </p:spTgt>
                                        </p:tgtEl>
                                      </p:cBhvr>
                                    </p:animEffect>
                                    <p:anim calcmode="lin" valueType="num">
                                      <p:cBhvr>
                                        <p:cTn id="16" dur="10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10244">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0244">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nodeType="clickEffect">
                                  <p:stCondLst>
                                    <p:cond delay="0"/>
                                  </p:stCondLst>
                                  <p:childTnLst>
                                    <p:set>
                                      <p:cBhvr>
                                        <p:cTn id="22" dur="1" fill="hold">
                                          <p:stCondLst>
                                            <p:cond delay="0"/>
                                          </p:stCondLst>
                                        </p:cTn>
                                        <p:tgtEl>
                                          <p:spTgt spid="10244">
                                            <p:txEl>
                                              <p:pRg st="2" end="2"/>
                                            </p:txEl>
                                          </p:spTgt>
                                        </p:tgtEl>
                                        <p:attrNameLst>
                                          <p:attrName>style.visibility</p:attrName>
                                        </p:attrNameLst>
                                      </p:cBhvr>
                                      <p:to>
                                        <p:strVal val="visible"/>
                                      </p:to>
                                    </p:set>
                                    <p:animEffect transition="in" filter="fade">
                                      <p:cBhvr>
                                        <p:cTn id="23" dur="1000"/>
                                        <p:tgtEl>
                                          <p:spTgt spid="10244">
                                            <p:txEl>
                                              <p:pRg st="2" end="2"/>
                                            </p:txEl>
                                          </p:spTgt>
                                        </p:tgtEl>
                                      </p:cBhvr>
                                    </p:animEffect>
                                    <p:anim calcmode="lin" valueType="num">
                                      <p:cBhvr>
                                        <p:cTn id="24" dur="1000" fill="hold"/>
                                        <p:tgtEl>
                                          <p:spTgt spid="10244">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10244">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0244">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7" presetClass="entr" presetSubtype="0" fill="hold" nodeType="clickEffect">
                                  <p:stCondLst>
                                    <p:cond delay="0"/>
                                  </p:stCondLst>
                                  <p:childTnLst>
                                    <p:set>
                                      <p:cBhvr>
                                        <p:cTn id="30" dur="1" fill="hold">
                                          <p:stCondLst>
                                            <p:cond delay="0"/>
                                          </p:stCondLst>
                                        </p:cTn>
                                        <p:tgtEl>
                                          <p:spTgt spid="10244">
                                            <p:txEl>
                                              <p:pRg st="4" end="4"/>
                                            </p:txEl>
                                          </p:spTgt>
                                        </p:tgtEl>
                                        <p:attrNameLst>
                                          <p:attrName>style.visibility</p:attrName>
                                        </p:attrNameLst>
                                      </p:cBhvr>
                                      <p:to>
                                        <p:strVal val="visible"/>
                                      </p:to>
                                    </p:set>
                                    <p:animEffect transition="in" filter="fade">
                                      <p:cBhvr>
                                        <p:cTn id="31" dur="1000"/>
                                        <p:tgtEl>
                                          <p:spTgt spid="10244">
                                            <p:txEl>
                                              <p:pRg st="4" end="4"/>
                                            </p:txEl>
                                          </p:spTgt>
                                        </p:tgtEl>
                                      </p:cBhvr>
                                    </p:animEffect>
                                    <p:anim calcmode="lin" valueType="num">
                                      <p:cBhvr>
                                        <p:cTn id="32" dur="1000" fill="hold"/>
                                        <p:tgtEl>
                                          <p:spTgt spid="10244">
                                            <p:txEl>
                                              <p:pRg st="4" end="4"/>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10244">
                                            <p:txEl>
                                              <p:pRg st="4" end="4"/>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10244">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876800" y="0"/>
            <a:ext cx="4267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8: The Burden and the Vision for the Harvest</a:t>
            </a:r>
            <a:endParaRPr lang="en-US" sz="1600" dirty="0">
              <a:solidFill>
                <a:srgbClr val="009900"/>
              </a:solidFill>
              <a:latin typeface="Bernard MT Condensed" pitchFamily="18" charset="0"/>
              <a:ea typeface="+mn-ea"/>
            </a:endParaRPr>
          </a:p>
        </p:txBody>
      </p:sp>
      <p:sp>
        <p:nvSpPr>
          <p:cNvPr id="11267" name="Rectangle 3"/>
          <p:cNvSpPr>
            <a:spLocks noChangeArrowheads="1"/>
          </p:cNvSpPr>
          <p:nvPr/>
        </p:nvSpPr>
        <p:spPr bwMode="auto">
          <a:xfrm>
            <a:off x="152400" y="533400"/>
            <a:ext cx="53038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r>
              <a:rPr lang="en-US" sz="4000" b="1" i="1">
                <a:solidFill>
                  <a:srgbClr val="361B00"/>
                </a:solidFill>
                <a:latin typeface="Poor Richard" charset="0"/>
                <a:ea typeface="Times New Roman" charset="0"/>
                <a:cs typeface="Arial" charset="0"/>
              </a:rPr>
              <a:t>II. How to receive a burden.</a:t>
            </a:r>
            <a:endParaRPr lang="en-US" sz="4000">
              <a:solidFill>
                <a:srgbClr val="361B00"/>
              </a:solidFill>
              <a:latin typeface="Poor Richard" charset="0"/>
              <a:ea typeface="Times New Roman" charset="0"/>
              <a:cs typeface="Arial" charset="0"/>
            </a:endParaRPr>
          </a:p>
        </p:txBody>
      </p:sp>
      <p:sp>
        <p:nvSpPr>
          <p:cNvPr id="11268" name="Rectangle 4"/>
          <p:cNvSpPr>
            <a:spLocks noChangeArrowheads="1"/>
          </p:cNvSpPr>
          <p:nvPr/>
        </p:nvSpPr>
        <p:spPr bwMode="auto">
          <a:xfrm>
            <a:off x="457200" y="1447800"/>
            <a:ext cx="3124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3600" b="1">
                <a:solidFill>
                  <a:srgbClr val="009900"/>
                </a:solidFill>
                <a:latin typeface="Poor Richard" charset="0"/>
                <a:ea typeface="Times New Roman" charset="0"/>
                <a:cs typeface="Arial" charset="0"/>
              </a:rPr>
              <a:t>1. </a:t>
            </a:r>
            <a:r>
              <a:rPr lang="en-US" sz="3600" b="1" u="sng">
                <a:solidFill>
                  <a:srgbClr val="009900"/>
                </a:solidFill>
                <a:latin typeface="Poor Richard" charset="0"/>
                <a:ea typeface="Times New Roman" charset="0"/>
                <a:cs typeface="Arial" charset="0"/>
              </a:rPr>
              <a:t>Give</a:t>
            </a:r>
            <a:r>
              <a:rPr lang="en-US" sz="3600" b="1">
                <a:solidFill>
                  <a:srgbClr val="009900"/>
                </a:solidFill>
                <a:latin typeface="Poor Richard" charset="0"/>
                <a:ea typeface="Times New Roman" charset="0"/>
                <a:cs typeface="Arial" charset="0"/>
              </a:rPr>
              <a:t>.</a:t>
            </a:r>
            <a:endParaRPr lang="en-US" sz="3600">
              <a:solidFill>
                <a:srgbClr val="009900"/>
              </a:solidFill>
              <a:latin typeface="Poor Richard" charset="0"/>
              <a:ea typeface="Times New Roman" charset="0"/>
              <a:cs typeface="Arial" charset="0"/>
            </a:endParaRPr>
          </a:p>
        </p:txBody>
      </p:sp>
      <p:sp>
        <p:nvSpPr>
          <p:cNvPr id="11269" name="Rectangle 5"/>
          <p:cNvSpPr>
            <a:spLocks noChangeArrowheads="1"/>
          </p:cNvSpPr>
          <p:nvPr/>
        </p:nvSpPr>
        <p:spPr bwMode="auto">
          <a:xfrm>
            <a:off x="1143000" y="2743200"/>
            <a:ext cx="7543800" cy="1754326"/>
          </a:xfrm>
          <a:prstGeom prst="rect">
            <a:avLst/>
          </a:prstGeom>
          <a:solidFill>
            <a:srgbClr val="009900">
              <a:alpha val="56000"/>
            </a:srgbClr>
          </a:solidFill>
          <a:ln w="9525">
            <a:noFill/>
            <a:miter lim="800000"/>
            <a:headEnd/>
            <a:tailEnd/>
          </a:ln>
          <a:effectLst/>
          <a:scene3d>
            <a:camera prst="orthographicFront"/>
            <a:lightRig rig="threePt" dir="t"/>
          </a:scene3d>
          <a:sp3d>
            <a:bevelT/>
          </a:sp3d>
        </p:spPr>
        <p:txBody>
          <a:bodyPr anchor="ctr">
            <a:spAutoFit/>
          </a:bodyPr>
          <a:lstStyle/>
          <a:p>
            <a:pPr algn="ctr" eaLnBrk="0" hangingPunct="0">
              <a:defRPr/>
            </a:pPr>
            <a:r>
              <a:rPr lang="en-US" sz="3600" b="1" i="1" dirty="0">
                <a:solidFill>
                  <a:srgbClr val="361B00"/>
                </a:solidFill>
                <a:latin typeface="Poor Richard" pitchFamily="18" charset="0"/>
                <a:ea typeface="Times New Roman" pitchFamily="18" charset="0"/>
                <a:cs typeface="Arial" pitchFamily="34" charset="0"/>
              </a:rPr>
              <a:t>Giving to a cause promotes a feeling of being involved and this gives way to the birth of a burden for that cause.   </a:t>
            </a:r>
            <a:endParaRPr lang="en-US" sz="3600" dirty="0">
              <a:solidFill>
                <a:srgbClr val="361B00"/>
              </a:solidFill>
              <a:latin typeface="Poor Richard" pitchFamily="18" charset="0"/>
              <a:ea typeface="+mn-ea"/>
            </a:endParaRP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11267"/>
                                        </p:tgtEl>
                                        <p:attrNameLst>
                                          <p:attrName>style.visibility</p:attrName>
                                        </p:attrNameLst>
                                      </p:cBhvr>
                                      <p:to>
                                        <p:strVal val="visible"/>
                                      </p:to>
                                    </p:set>
                                    <p:animEffect transition="in" filter="fade">
                                      <p:cBhvr>
                                        <p:cTn id="7" dur="800" decel="100000"/>
                                        <p:tgtEl>
                                          <p:spTgt spid="11267"/>
                                        </p:tgtEl>
                                      </p:cBhvr>
                                    </p:animEffect>
                                    <p:anim calcmode="lin" valueType="num">
                                      <p:cBhvr>
                                        <p:cTn id="8" dur="800" decel="100000" fill="hold"/>
                                        <p:tgtEl>
                                          <p:spTgt spid="11267"/>
                                        </p:tgtEl>
                                        <p:attrNameLst>
                                          <p:attrName>style.rotation</p:attrName>
                                        </p:attrNameLst>
                                      </p:cBhvr>
                                      <p:tavLst>
                                        <p:tav tm="0">
                                          <p:val>
                                            <p:fltVal val="-90"/>
                                          </p:val>
                                        </p:tav>
                                        <p:tav tm="100000">
                                          <p:val>
                                            <p:fltVal val="0"/>
                                          </p:val>
                                        </p:tav>
                                      </p:tavLst>
                                    </p:anim>
                                    <p:anim calcmode="lin" valueType="num">
                                      <p:cBhvr>
                                        <p:cTn id="9" dur="800" decel="100000" fill="hold"/>
                                        <p:tgtEl>
                                          <p:spTgt spid="11267"/>
                                        </p:tgtEl>
                                        <p:attrNameLst>
                                          <p:attrName>ppt_x</p:attrName>
                                        </p:attrNameLst>
                                      </p:cBhvr>
                                      <p:tavLst>
                                        <p:tav tm="0">
                                          <p:val>
                                            <p:strVal val="#ppt_x+0.4"/>
                                          </p:val>
                                        </p:tav>
                                        <p:tav tm="100000">
                                          <p:val>
                                            <p:strVal val="#ppt_x-0.05"/>
                                          </p:val>
                                        </p:tav>
                                      </p:tavLst>
                                    </p:anim>
                                    <p:anim calcmode="lin" valueType="num">
                                      <p:cBhvr>
                                        <p:cTn id="10" dur="800" decel="100000" fill="hold"/>
                                        <p:tgtEl>
                                          <p:spTgt spid="11267"/>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1267"/>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1267"/>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11268"/>
                                        </p:tgtEl>
                                        <p:attrNameLst>
                                          <p:attrName>style.visibility</p:attrName>
                                        </p:attrNameLst>
                                      </p:cBhvr>
                                      <p:to>
                                        <p:strVal val="visible"/>
                                      </p:to>
                                    </p:set>
                                    <p:animEffect transition="in" filter="fade">
                                      <p:cBhvr>
                                        <p:cTn id="17" dur="800" decel="100000"/>
                                        <p:tgtEl>
                                          <p:spTgt spid="11268"/>
                                        </p:tgtEl>
                                      </p:cBhvr>
                                    </p:animEffect>
                                    <p:anim calcmode="lin" valueType="num">
                                      <p:cBhvr>
                                        <p:cTn id="18" dur="800" decel="100000" fill="hold"/>
                                        <p:tgtEl>
                                          <p:spTgt spid="11268"/>
                                        </p:tgtEl>
                                        <p:attrNameLst>
                                          <p:attrName>style.rotation</p:attrName>
                                        </p:attrNameLst>
                                      </p:cBhvr>
                                      <p:tavLst>
                                        <p:tav tm="0">
                                          <p:val>
                                            <p:fltVal val="-90"/>
                                          </p:val>
                                        </p:tav>
                                        <p:tav tm="100000">
                                          <p:val>
                                            <p:fltVal val="0"/>
                                          </p:val>
                                        </p:tav>
                                      </p:tavLst>
                                    </p:anim>
                                    <p:anim calcmode="lin" valueType="num">
                                      <p:cBhvr>
                                        <p:cTn id="19" dur="800" decel="100000" fill="hold"/>
                                        <p:tgtEl>
                                          <p:spTgt spid="11268"/>
                                        </p:tgtEl>
                                        <p:attrNameLst>
                                          <p:attrName>ppt_x</p:attrName>
                                        </p:attrNameLst>
                                      </p:cBhvr>
                                      <p:tavLst>
                                        <p:tav tm="0">
                                          <p:val>
                                            <p:strVal val="#ppt_x+0.4"/>
                                          </p:val>
                                        </p:tav>
                                        <p:tav tm="100000">
                                          <p:val>
                                            <p:strVal val="#ppt_x-0.05"/>
                                          </p:val>
                                        </p:tav>
                                      </p:tavLst>
                                    </p:anim>
                                    <p:anim calcmode="lin" valueType="num">
                                      <p:cBhvr>
                                        <p:cTn id="20" dur="800" decel="100000" fill="hold"/>
                                        <p:tgtEl>
                                          <p:spTgt spid="11268"/>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11268"/>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11268"/>
                                        </p:tgtEl>
                                        <p:attrNameLst>
                                          <p:attrName>ppt_y</p:attrName>
                                        </p:attrNameLst>
                                      </p:cBhvr>
                                      <p:tavLst>
                                        <p:tav tm="0">
                                          <p:val>
                                            <p:strVal val="#ppt_y+0.1"/>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30" presetClass="entr" presetSubtype="0" fill="hold" nodeType="clickEffect">
                                  <p:stCondLst>
                                    <p:cond delay="0"/>
                                  </p:stCondLst>
                                  <p:childTnLst>
                                    <p:set>
                                      <p:cBhvr>
                                        <p:cTn id="26" dur="1" fill="hold">
                                          <p:stCondLst>
                                            <p:cond delay="0"/>
                                          </p:stCondLst>
                                        </p:cTn>
                                        <p:tgtEl>
                                          <p:spTgt spid="11269"/>
                                        </p:tgtEl>
                                        <p:attrNameLst>
                                          <p:attrName>style.visibility</p:attrName>
                                        </p:attrNameLst>
                                      </p:cBhvr>
                                      <p:to>
                                        <p:strVal val="visible"/>
                                      </p:to>
                                    </p:set>
                                    <p:animEffect transition="in" filter="fade">
                                      <p:cBhvr>
                                        <p:cTn id="27" dur="800" decel="100000"/>
                                        <p:tgtEl>
                                          <p:spTgt spid="11269"/>
                                        </p:tgtEl>
                                      </p:cBhvr>
                                    </p:animEffect>
                                    <p:anim calcmode="lin" valueType="num">
                                      <p:cBhvr>
                                        <p:cTn id="28" dur="800" decel="100000" fill="hold"/>
                                        <p:tgtEl>
                                          <p:spTgt spid="11269"/>
                                        </p:tgtEl>
                                        <p:attrNameLst>
                                          <p:attrName>style.rotation</p:attrName>
                                        </p:attrNameLst>
                                      </p:cBhvr>
                                      <p:tavLst>
                                        <p:tav tm="0">
                                          <p:val>
                                            <p:fltVal val="-90"/>
                                          </p:val>
                                        </p:tav>
                                        <p:tav tm="100000">
                                          <p:val>
                                            <p:fltVal val="0"/>
                                          </p:val>
                                        </p:tav>
                                      </p:tavLst>
                                    </p:anim>
                                    <p:anim calcmode="lin" valueType="num">
                                      <p:cBhvr>
                                        <p:cTn id="29" dur="800" decel="100000" fill="hold"/>
                                        <p:tgtEl>
                                          <p:spTgt spid="11269"/>
                                        </p:tgtEl>
                                        <p:attrNameLst>
                                          <p:attrName>ppt_x</p:attrName>
                                        </p:attrNameLst>
                                      </p:cBhvr>
                                      <p:tavLst>
                                        <p:tav tm="0">
                                          <p:val>
                                            <p:strVal val="#ppt_x+0.4"/>
                                          </p:val>
                                        </p:tav>
                                        <p:tav tm="100000">
                                          <p:val>
                                            <p:strVal val="#ppt_x-0.05"/>
                                          </p:val>
                                        </p:tav>
                                      </p:tavLst>
                                    </p:anim>
                                    <p:anim calcmode="lin" valueType="num">
                                      <p:cBhvr>
                                        <p:cTn id="30" dur="800" decel="100000" fill="hold"/>
                                        <p:tgtEl>
                                          <p:spTgt spid="11269"/>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11269"/>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11269"/>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p:bldP spid="11268" grpId="0"/>
    </p:bldLst>
  </p:timing>
</p:sld>
</file>

<file path=ppt/theme/theme1.xml><?xml version="1.0" encoding="utf-8"?>
<a:theme xmlns:a="http://schemas.openxmlformats.org/drawingml/2006/main" name="totally_global_world">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Times New Roman"/>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totally_global_world</Template>
  <TotalTime>3881</TotalTime>
  <Words>1412</Words>
  <Application>Microsoft Macintosh PowerPoint</Application>
  <PresentationFormat>On-screen Show (4:3)</PresentationFormat>
  <Paragraphs>78</Paragraphs>
  <Slides>18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Times New Roman</vt:lpstr>
      <vt:lpstr>Century Gothic</vt:lpstr>
      <vt:lpstr>Calibri</vt:lpstr>
      <vt:lpstr>Poor Richard</vt:lpstr>
      <vt:lpstr>totally_global_world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8</cp:revision>
  <dcterms:created xsi:type="dcterms:W3CDTF">2011-06-30T04:35:47Z</dcterms:created>
  <dcterms:modified xsi:type="dcterms:W3CDTF">2018-02-19T20:09:38Z</dcterms:modified>
</cp:coreProperties>
</file>