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69" r:id="rId3"/>
    <p:sldId id="260" r:id="rId4"/>
    <p:sldId id="258" r:id="rId5"/>
    <p:sldId id="270" r:id="rId6"/>
    <p:sldId id="279" r:id="rId7"/>
    <p:sldId id="289" r:id="rId8"/>
    <p:sldId id="271" r:id="rId9"/>
    <p:sldId id="280" r:id="rId10"/>
    <p:sldId id="293" r:id="rId11"/>
    <p:sldId id="272" r:id="rId12"/>
    <p:sldId id="281" r:id="rId13"/>
    <p:sldId id="291" r:id="rId14"/>
    <p:sldId id="273" r:id="rId15"/>
    <p:sldId id="28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800080"/>
    <a:srgbClr val="990000"/>
    <a:srgbClr val="361B00"/>
    <a:srgbClr val="009900"/>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27" d="100"/>
          <a:sy n="27" d="100"/>
        </p:scale>
        <p:origin x="-3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357894B3-6194-A14E-9539-72BAF3C24BF6}"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D78754EC-6D63-6245-81C2-8009704E8855}" type="slidenum">
              <a:rPr lang="en-US"/>
              <a:pPr/>
              <a:t>‹#›</a:t>
            </a:fld>
            <a:endParaRPr lang="en-US"/>
          </a:p>
        </p:txBody>
      </p:sp>
    </p:spTree>
    <p:extLst>
      <p:ext uri="{BB962C8B-B14F-4D97-AF65-F5344CB8AC3E}">
        <p14:creationId xmlns:p14="http://schemas.microsoft.com/office/powerpoint/2010/main" val="24946513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A3CD7C1F-6DBF-4C43-B5FD-88C0EF18F764}" type="slidenum">
              <a:rPr lang="en-US"/>
              <a:pPr/>
              <a:t>‹#›</a:t>
            </a:fld>
            <a:endParaRPr lang="en-US"/>
          </a:p>
        </p:txBody>
      </p:sp>
    </p:spTree>
    <p:extLst>
      <p:ext uri="{BB962C8B-B14F-4D97-AF65-F5344CB8AC3E}">
        <p14:creationId xmlns:p14="http://schemas.microsoft.com/office/powerpoint/2010/main" val="4096324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752F5DA-EAFA-A24D-8AC0-67E3475562C4}" type="slidenum">
              <a:rPr lang="en-US"/>
              <a:pPr/>
              <a:t>‹#›</a:t>
            </a:fld>
            <a:endParaRPr lang="en-US"/>
          </a:p>
        </p:txBody>
      </p:sp>
    </p:spTree>
    <p:extLst>
      <p:ext uri="{BB962C8B-B14F-4D97-AF65-F5344CB8AC3E}">
        <p14:creationId xmlns:p14="http://schemas.microsoft.com/office/powerpoint/2010/main" val="1850157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F2FE59C-2D9F-D243-B216-CB02809EF8BD}" type="slidenum">
              <a:rPr lang="en-US"/>
              <a:pPr/>
              <a:t>‹#›</a:t>
            </a:fld>
            <a:endParaRPr lang="en-US"/>
          </a:p>
        </p:txBody>
      </p:sp>
    </p:spTree>
    <p:extLst>
      <p:ext uri="{BB962C8B-B14F-4D97-AF65-F5344CB8AC3E}">
        <p14:creationId xmlns:p14="http://schemas.microsoft.com/office/powerpoint/2010/main" val="398927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259583D-3F6A-164C-BA5D-2B8540BCEC34}" type="slidenum">
              <a:rPr lang="en-US"/>
              <a:pPr/>
              <a:t>‹#›</a:t>
            </a:fld>
            <a:endParaRPr lang="en-US"/>
          </a:p>
        </p:txBody>
      </p:sp>
    </p:spTree>
    <p:extLst>
      <p:ext uri="{BB962C8B-B14F-4D97-AF65-F5344CB8AC3E}">
        <p14:creationId xmlns:p14="http://schemas.microsoft.com/office/powerpoint/2010/main" val="1195232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21D908D-6C0F-F248-8E66-FE003F53DC20}" type="slidenum">
              <a:rPr lang="en-US"/>
              <a:pPr/>
              <a:t>‹#›</a:t>
            </a:fld>
            <a:endParaRPr lang="en-US"/>
          </a:p>
        </p:txBody>
      </p:sp>
    </p:spTree>
    <p:extLst>
      <p:ext uri="{BB962C8B-B14F-4D97-AF65-F5344CB8AC3E}">
        <p14:creationId xmlns:p14="http://schemas.microsoft.com/office/powerpoint/2010/main" val="2138229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C6ACABF-38AD-8349-8A29-0F296E12FE89}" type="slidenum">
              <a:rPr lang="en-US"/>
              <a:pPr/>
              <a:t>‹#›</a:t>
            </a:fld>
            <a:endParaRPr lang="en-US"/>
          </a:p>
        </p:txBody>
      </p:sp>
    </p:spTree>
    <p:extLst>
      <p:ext uri="{BB962C8B-B14F-4D97-AF65-F5344CB8AC3E}">
        <p14:creationId xmlns:p14="http://schemas.microsoft.com/office/powerpoint/2010/main" val="4177020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0D313E98-DFF4-D749-8190-A8060749EC5E}" type="slidenum">
              <a:rPr lang="en-US"/>
              <a:pPr/>
              <a:t>‹#›</a:t>
            </a:fld>
            <a:endParaRPr lang="en-US"/>
          </a:p>
        </p:txBody>
      </p:sp>
    </p:spTree>
    <p:extLst>
      <p:ext uri="{BB962C8B-B14F-4D97-AF65-F5344CB8AC3E}">
        <p14:creationId xmlns:p14="http://schemas.microsoft.com/office/powerpoint/2010/main" val="3794563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CD6D16B-2C8F-9E4E-A236-3E3445B25988}" type="slidenum">
              <a:rPr lang="en-US"/>
              <a:pPr/>
              <a:t>‹#›</a:t>
            </a:fld>
            <a:endParaRPr lang="en-US"/>
          </a:p>
        </p:txBody>
      </p:sp>
    </p:spTree>
    <p:extLst>
      <p:ext uri="{BB962C8B-B14F-4D97-AF65-F5344CB8AC3E}">
        <p14:creationId xmlns:p14="http://schemas.microsoft.com/office/powerpoint/2010/main" val="325635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F177A653-0B80-1F41-AE8D-6E64605E6C05}" type="slidenum">
              <a:rPr lang="en-US"/>
              <a:pPr/>
              <a:t>‹#›</a:t>
            </a:fld>
            <a:endParaRPr lang="en-US"/>
          </a:p>
        </p:txBody>
      </p:sp>
    </p:spTree>
    <p:extLst>
      <p:ext uri="{BB962C8B-B14F-4D97-AF65-F5344CB8AC3E}">
        <p14:creationId xmlns:p14="http://schemas.microsoft.com/office/powerpoint/2010/main" val="2220498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7EAF25F-864F-E649-84B8-3D1C3468A397}" type="slidenum">
              <a:rPr lang="en-US"/>
              <a:pPr/>
              <a:t>‹#›</a:t>
            </a:fld>
            <a:endParaRPr lang="en-US"/>
          </a:p>
        </p:txBody>
      </p:sp>
    </p:spTree>
    <p:extLst>
      <p:ext uri="{BB962C8B-B14F-4D97-AF65-F5344CB8AC3E}">
        <p14:creationId xmlns:p14="http://schemas.microsoft.com/office/powerpoint/2010/main" val="3227647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466A760-4ECB-5A43-BC32-F8BEA077E517}" type="slidenum">
              <a:rPr lang="en-US"/>
              <a:pPr/>
              <a:t>‹#›</a:t>
            </a:fld>
            <a:endParaRPr lang="en-US"/>
          </a:p>
        </p:txBody>
      </p:sp>
    </p:spTree>
    <p:extLst>
      <p:ext uri="{BB962C8B-B14F-4D97-AF65-F5344CB8AC3E}">
        <p14:creationId xmlns:p14="http://schemas.microsoft.com/office/powerpoint/2010/main" val="12360001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5829EFD-F746-6248-8FDA-3D30B81B3AA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864100"/>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69342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16:Tactics Satan Uses to Keep Missions Off Balance</a:t>
            </a:r>
          </a:p>
        </p:txBody>
      </p:sp>
      <p:sp>
        <p:nvSpPr>
          <p:cNvPr id="23" name="TextBox 22"/>
          <p:cNvSpPr txBox="1"/>
          <p:nvPr/>
        </p:nvSpPr>
        <p:spPr>
          <a:xfrm>
            <a:off x="152400" y="55626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4943475"/>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3" name="Rectangle 2"/>
          <p:cNvSpPr>
            <a:spLocks noChangeArrowheads="1"/>
          </p:cNvSpPr>
          <p:nvPr/>
        </p:nvSpPr>
        <p:spPr bwMode="auto">
          <a:xfrm>
            <a:off x="685800" y="533400"/>
            <a:ext cx="7239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When the Missionary considers the needs among the people to whom he has been sent, it is like looking up into the sky at night and viewing the innumerable stars.</a:t>
            </a:r>
          </a:p>
        </p:txBody>
      </p:sp>
      <p:sp>
        <p:nvSpPr>
          <p:cNvPr id="5" name="Rectangle 4"/>
          <p:cNvSpPr>
            <a:spLocks noChangeArrowheads="1"/>
          </p:cNvSpPr>
          <p:nvPr/>
        </p:nvSpPr>
        <p:spPr bwMode="auto">
          <a:xfrm>
            <a:off x="2133600" y="2819400"/>
            <a:ext cx="44196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rPr>
              <a:t>He must therefore be able to maintain his focus on the mission as a whole. That is the </a:t>
            </a:r>
            <a:r>
              <a:rPr lang="ja-JP" altLang="en-US" sz="3200" b="1" i="1">
                <a:solidFill>
                  <a:srgbClr val="800080"/>
                </a:solidFill>
                <a:latin typeface="Poor Richard" charset="0"/>
              </a:rPr>
              <a:t>“</a:t>
            </a:r>
            <a:r>
              <a:rPr lang="en-US" sz="3200" b="1" i="1">
                <a:solidFill>
                  <a:srgbClr val="800080"/>
                </a:solidFill>
                <a:latin typeface="Poor Richard" charset="0"/>
              </a:rPr>
              <a:t>Big Picture</a:t>
            </a:r>
            <a:r>
              <a:rPr lang="ja-JP" altLang="en-US" sz="3200" b="1" i="1">
                <a:solidFill>
                  <a:srgbClr val="800080"/>
                </a:solidFill>
                <a:latin typeface="Poor Richard" charset="0"/>
              </a:rPr>
              <a:t>”</a:t>
            </a:r>
            <a:r>
              <a:rPr lang="en-US" sz="3200" b="1">
                <a:solidFill>
                  <a:srgbClr val="800080"/>
                </a:solidFill>
                <a:latin typeface="Poor Richard" charset="0"/>
              </a:rPr>
              <a:t> or simply his purpose of being on the field.</a:t>
            </a: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style.rotation</p:attrName>
                                        </p:attrNameLst>
                                      </p:cBhvr>
                                      <p:tavLst>
                                        <p:tav tm="0">
                                          <p:val>
                                            <p:fltVal val="720"/>
                                          </p:val>
                                        </p:tav>
                                        <p:tav tm="100000">
                                          <p:val>
                                            <p:fltVal val="0"/>
                                          </p:val>
                                        </p:tav>
                                      </p:tavLst>
                                    </p:anim>
                                    <p:anim calcmode="lin" valueType="num">
                                      <p:cBhvr>
                                        <p:cTn id="9" dur="1000" fill="hold"/>
                                        <p:tgtEl>
                                          <p:spTgt spid="3"/>
                                        </p:tgtEl>
                                        <p:attrNameLst>
                                          <p:attrName>ppt_h</p:attrName>
                                        </p:attrNameLst>
                                      </p:cBhvr>
                                      <p:tavLst>
                                        <p:tav tm="0">
                                          <p:val>
                                            <p:fltVal val="0"/>
                                          </p:val>
                                        </p:tav>
                                        <p:tav tm="100000">
                                          <p:val>
                                            <p:strVal val="#ppt_h"/>
                                          </p:val>
                                        </p:tav>
                                      </p:tavLst>
                                    </p:anim>
                                    <p:anim calcmode="lin" valueType="num">
                                      <p:cBhvr>
                                        <p:cTn id="10" dur="1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style.rotation</p:attrName>
                                        </p:attrNameLst>
                                      </p:cBhvr>
                                      <p:tavLst>
                                        <p:tav tm="0">
                                          <p:val>
                                            <p:fltVal val="720"/>
                                          </p:val>
                                        </p:tav>
                                        <p:tav tm="100000">
                                          <p:val>
                                            <p:fltVal val="0"/>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4" name="Rectangle 3"/>
          <p:cNvSpPr>
            <a:spLocks noChangeArrowheads="1"/>
          </p:cNvSpPr>
          <p:nvPr/>
        </p:nvSpPr>
        <p:spPr bwMode="auto">
          <a:xfrm>
            <a:off x="0" y="304800"/>
            <a:ext cx="8991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990000"/>
                </a:solidFill>
                <a:latin typeface="Poor Richard" charset="0"/>
              </a:rPr>
              <a:t>The following are some areas of ministry that the Missionary will be involved with on the field. The mention of these activities is not in any way intended to diminish their importance, but rather to place emphasis on the prioritized work of the Missionary.</a:t>
            </a:r>
          </a:p>
        </p:txBody>
      </p:sp>
      <p:sp>
        <p:nvSpPr>
          <p:cNvPr id="13315" name="Rectangle 3"/>
          <p:cNvSpPr>
            <a:spLocks noChangeArrowheads="1"/>
          </p:cNvSpPr>
          <p:nvPr/>
        </p:nvSpPr>
        <p:spPr bwMode="auto">
          <a:xfrm>
            <a:off x="457200" y="2057400"/>
            <a:ext cx="868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400" b="1">
                <a:solidFill>
                  <a:srgbClr val="361B00"/>
                </a:solidFill>
                <a:latin typeface="Poor Richard" charset="0"/>
                <a:ea typeface="Times New Roman" charset="0"/>
                <a:cs typeface="Arial" charset="0"/>
              </a:rPr>
              <a:t>A. </a:t>
            </a:r>
            <a:r>
              <a:rPr lang="en-US" sz="2400" b="1" u="sng">
                <a:solidFill>
                  <a:srgbClr val="361B00"/>
                </a:solidFill>
                <a:latin typeface="Poor Richard" charset="0"/>
                <a:ea typeface="Times New Roman" charset="0"/>
                <a:cs typeface="Arial" charset="0"/>
              </a:rPr>
              <a:t>Baptism of converts</a:t>
            </a:r>
            <a:r>
              <a:rPr lang="en-US" sz="2400" b="1">
                <a:solidFill>
                  <a:srgbClr val="361B00"/>
                </a:solidFill>
                <a:latin typeface="Poor Richard" charset="0"/>
                <a:ea typeface="Times New Roman" charset="0"/>
                <a:cs typeface="Arial" charset="0"/>
              </a:rPr>
              <a:t>.  </a:t>
            </a:r>
          </a:p>
          <a:p>
            <a:pPr eaLnBrk="0" hangingPunct="0"/>
            <a:r>
              <a:rPr lang="en-US" sz="2400" b="1">
                <a:latin typeface="Poor Richard" charset="0"/>
                <a:ea typeface="Times New Roman" charset="0"/>
                <a:cs typeface="Arial" charset="0"/>
              </a:rPr>
              <a:t>	</a:t>
            </a:r>
            <a:r>
              <a:rPr lang="en-US" sz="2400" b="1">
                <a:solidFill>
                  <a:srgbClr val="009900"/>
                </a:solidFill>
                <a:latin typeface="Poor Richard" charset="0"/>
                <a:ea typeface="Times New Roman" charset="0"/>
                <a:cs typeface="Arial" charset="0"/>
              </a:rPr>
              <a:t>There is certainly nothing wrong with the Missionary baptizing new 	converts. </a:t>
            </a:r>
          </a:p>
        </p:txBody>
      </p:sp>
      <p:sp>
        <p:nvSpPr>
          <p:cNvPr id="13316" name="Rectangle 4"/>
          <p:cNvSpPr>
            <a:spLocks noChangeArrowheads="1"/>
          </p:cNvSpPr>
          <p:nvPr/>
        </p:nvSpPr>
        <p:spPr bwMode="auto">
          <a:xfrm>
            <a:off x="457200" y="3200400"/>
            <a:ext cx="868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400" b="1">
                <a:solidFill>
                  <a:srgbClr val="361B00"/>
                </a:solidFill>
                <a:latin typeface="Poor Richard" charset="0"/>
                <a:ea typeface="Times New Roman" charset="0"/>
                <a:cs typeface="Arial" charset="0"/>
              </a:rPr>
              <a:t>B. </a:t>
            </a:r>
            <a:r>
              <a:rPr lang="en-US" sz="2400" b="1" u="sng">
                <a:solidFill>
                  <a:srgbClr val="361B00"/>
                </a:solidFill>
                <a:latin typeface="Poor Richard" charset="0"/>
                <a:ea typeface="Times New Roman" charset="0"/>
                <a:cs typeface="Arial" charset="0"/>
              </a:rPr>
              <a:t>Weddings, funerals and baby dedications</a:t>
            </a:r>
            <a:r>
              <a:rPr lang="en-US" sz="2400" b="1">
                <a:solidFill>
                  <a:srgbClr val="361B00"/>
                </a:solidFill>
                <a:latin typeface="Poor Richard" charset="0"/>
                <a:ea typeface="Times New Roman" charset="0"/>
                <a:cs typeface="Arial" charset="0"/>
              </a:rPr>
              <a:t>.</a:t>
            </a:r>
          </a:p>
          <a:p>
            <a:pPr eaLnBrk="0" hangingPunct="0"/>
            <a:r>
              <a:rPr lang="en-US" sz="2400" b="1">
                <a:latin typeface="Poor Richard" charset="0"/>
                <a:ea typeface="Times New Roman" charset="0"/>
                <a:cs typeface="Arial" charset="0"/>
              </a:rPr>
              <a:t>	</a:t>
            </a:r>
            <a:r>
              <a:rPr lang="en-US" sz="2400" b="1">
                <a:solidFill>
                  <a:srgbClr val="3333CC"/>
                </a:solidFill>
                <a:latin typeface="Poor Richard" charset="0"/>
                <a:ea typeface="Times New Roman" charset="0"/>
                <a:cs typeface="Arial" charset="0"/>
              </a:rPr>
              <a:t>Again these are special ceremonies that will be remembered for 	years to come by those involved. </a:t>
            </a:r>
          </a:p>
        </p:txBody>
      </p:sp>
      <p:sp>
        <p:nvSpPr>
          <p:cNvPr id="13317" name="Rectangle 5"/>
          <p:cNvSpPr>
            <a:spLocks noChangeArrowheads="1"/>
          </p:cNvSpPr>
          <p:nvPr/>
        </p:nvSpPr>
        <p:spPr bwMode="auto">
          <a:xfrm>
            <a:off x="609600" y="4343400"/>
            <a:ext cx="8534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400" b="1">
                <a:solidFill>
                  <a:srgbClr val="361B00"/>
                </a:solidFill>
                <a:latin typeface="Poor Richard" charset="0"/>
                <a:ea typeface="Times New Roman" charset="0"/>
                <a:cs typeface="Arial" charset="0"/>
              </a:rPr>
              <a:t>C. </a:t>
            </a:r>
            <a:r>
              <a:rPr lang="en-US" sz="2400" b="1" u="sng">
                <a:solidFill>
                  <a:srgbClr val="361B00"/>
                </a:solidFill>
                <a:latin typeface="Poor Richard" charset="0"/>
                <a:ea typeface="Times New Roman" charset="0"/>
                <a:cs typeface="Arial" charset="0"/>
              </a:rPr>
              <a:t>Filling Leadership Positions</a:t>
            </a:r>
            <a:r>
              <a:rPr lang="en-US" sz="2400" b="1">
                <a:solidFill>
                  <a:srgbClr val="361B00"/>
                </a:solidFill>
                <a:latin typeface="Poor Richard" charset="0"/>
                <a:ea typeface="Times New Roman" charset="0"/>
                <a:cs typeface="Arial" charset="0"/>
              </a:rPr>
              <a:t>. </a:t>
            </a:r>
          </a:p>
          <a:p>
            <a:pPr eaLnBrk="0" hangingPunct="0"/>
            <a:r>
              <a:rPr lang="en-US" sz="2400" b="1">
                <a:latin typeface="Poor Richard" charset="0"/>
                <a:ea typeface="Times New Roman" charset="0"/>
                <a:cs typeface="Arial" charset="0"/>
              </a:rPr>
              <a:t>	</a:t>
            </a:r>
            <a:r>
              <a:rPr lang="en-US" sz="2400" b="1">
                <a:solidFill>
                  <a:srgbClr val="800080"/>
                </a:solidFill>
                <a:latin typeface="Poor Richard" charset="0"/>
                <a:ea typeface="Times New Roman" charset="0"/>
                <a:cs typeface="Arial" charset="0"/>
              </a:rPr>
              <a:t>As has been already mentioned in a previous lesson, the 	Missionary should not fill any position in the  National Church 	that can be filled by a national. </a:t>
            </a:r>
          </a:p>
        </p:txBody>
      </p:sp>
      <p:sp>
        <p:nvSpPr>
          <p:cNvPr id="13318" name="Rectangle 6"/>
          <p:cNvSpPr>
            <a:spLocks noChangeArrowheads="1"/>
          </p:cNvSpPr>
          <p:nvPr/>
        </p:nvSpPr>
        <p:spPr bwMode="auto">
          <a:xfrm>
            <a:off x="533400" y="5867400"/>
            <a:ext cx="8610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400" b="1">
                <a:solidFill>
                  <a:srgbClr val="361B00"/>
                </a:solidFill>
                <a:latin typeface="Poor Richard" charset="0"/>
                <a:ea typeface="Times New Roman" charset="0"/>
                <a:cs typeface="Arial" charset="0"/>
              </a:rPr>
              <a:t>D. </a:t>
            </a:r>
            <a:r>
              <a:rPr lang="en-US" sz="2400" b="1" u="sng">
                <a:solidFill>
                  <a:srgbClr val="361B00"/>
                </a:solidFill>
                <a:latin typeface="Poor Richard" charset="0"/>
                <a:ea typeface="Times New Roman" charset="0"/>
                <a:cs typeface="Arial" charset="0"/>
              </a:rPr>
              <a:t>Disciplining Members</a:t>
            </a:r>
            <a:r>
              <a:rPr lang="en-US" sz="2400" b="1">
                <a:solidFill>
                  <a:srgbClr val="361B00"/>
                </a:solidFill>
                <a:latin typeface="Poor Richard" charset="0"/>
                <a:ea typeface="Times New Roman" charset="0"/>
                <a:cs typeface="Arial" charset="0"/>
              </a:rPr>
              <a:t>. </a:t>
            </a:r>
          </a:p>
          <a:p>
            <a:pPr eaLnBrk="0" hangingPunct="0"/>
            <a:r>
              <a:rPr lang="en-US" sz="2400" b="1">
                <a:latin typeface="Poor Richard" charset="0"/>
                <a:ea typeface="Times New Roman" charset="0"/>
                <a:cs typeface="Arial" charset="0"/>
              </a:rPr>
              <a:t>	</a:t>
            </a:r>
            <a:r>
              <a:rPr lang="en-US" sz="2400" b="1">
                <a:solidFill>
                  <a:srgbClr val="990000"/>
                </a:solidFill>
                <a:latin typeface="Poor Richard" charset="0"/>
                <a:ea typeface="Times New Roman" charset="0"/>
                <a:cs typeface="Arial" charset="0"/>
              </a:rPr>
              <a:t>This can be a very delicate work even in the best of situations. </a:t>
            </a: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3315"/>
                                        </p:tgtEl>
                                        <p:attrNameLst>
                                          <p:attrName>style.visibility</p:attrName>
                                        </p:attrNameLst>
                                      </p:cBhvr>
                                      <p:to>
                                        <p:strVal val="visible"/>
                                      </p:to>
                                    </p:set>
                                    <p:anim calcmode="lin" valueType="num">
                                      <p:cBhvr>
                                        <p:cTn id="15" dur="500" fill="hold"/>
                                        <p:tgtEl>
                                          <p:spTgt spid="1331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331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331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13316"/>
                                        </p:tgtEl>
                                        <p:attrNameLst>
                                          <p:attrName>style.visibility</p:attrName>
                                        </p:attrNameLst>
                                      </p:cBhvr>
                                      <p:to>
                                        <p:strVal val="visible"/>
                                      </p:to>
                                    </p:set>
                                    <p:anim calcmode="lin" valueType="num">
                                      <p:cBhvr>
                                        <p:cTn id="23" dur="500" fill="hold"/>
                                        <p:tgtEl>
                                          <p:spTgt spid="1331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331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331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13317"/>
                                        </p:tgtEl>
                                        <p:attrNameLst>
                                          <p:attrName>style.visibility</p:attrName>
                                        </p:attrNameLst>
                                      </p:cBhvr>
                                      <p:to>
                                        <p:strVal val="visible"/>
                                      </p:to>
                                    </p:set>
                                    <p:anim calcmode="lin" valueType="num">
                                      <p:cBhvr>
                                        <p:cTn id="31" dur="500" fill="hold"/>
                                        <p:tgtEl>
                                          <p:spTgt spid="13317"/>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3317"/>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3317"/>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3317"/>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13318"/>
                                        </p:tgtEl>
                                        <p:attrNameLst>
                                          <p:attrName>style.visibility</p:attrName>
                                        </p:attrNameLst>
                                      </p:cBhvr>
                                      <p:to>
                                        <p:strVal val="visible"/>
                                      </p:to>
                                    </p:set>
                                    <p:anim calcmode="lin" valueType="num">
                                      <p:cBhvr>
                                        <p:cTn id="39" dur="500" fill="hold"/>
                                        <p:tgtEl>
                                          <p:spTgt spid="13318"/>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3318"/>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3318"/>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33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315" grpId="0"/>
      <p:bldP spid="13316" grpId="0"/>
      <p:bldP spid="13317" grpId="0"/>
      <p:bldP spid="133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3" name="Rectangle 2"/>
          <p:cNvSpPr>
            <a:spLocks noChangeArrowheads="1"/>
          </p:cNvSpPr>
          <p:nvPr/>
        </p:nvSpPr>
        <p:spPr bwMode="auto">
          <a:xfrm>
            <a:off x="0" y="381000"/>
            <a:ext cx="9144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b="1" i="1">
                <a:solidFill>
                  <a:srgbClr val="009900"/>
                </a:solidFill>
                <a:latin typeface="Poor Richard" charset="0"/>
              </a:rPr>
              <a:t>4. The Missionary trying to westernize instead of evangelize.</a:t>
            </a:r>
            <a:endParaRPr lang="en-US" sz="4800" b="1">
              <a:solidFill>
                <a:srgbClr val="009900"/>
              </a:solidFill>
              <a:latin typeface="Poor Richard" charset="0"/>
            </a:endParaRPr>
          </a:p>
        </p:txBody>
      </p:sp>
      <p:sp>
        <p:nvSpPr>
          <p:cNvPr id="5" name="Rectangle 4"/>
          <p:cNvSpPr>
            <a:spLocks noChangeArrowheads="1"/>
          </p:cNvSpPr>
          <p:nvPr/>
        </p:nvSpPr>
        <p:spPr bwMode="auto">
          <a:xfrm>
            <a:off x="533400" y="2057400"/>
            <a:ext cx="7848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Jesus did not say, </a:t>
            </a:r>
            <a:r>
              <a:rPr lang="ja-JP" altLang="en-US" sz="2800" b="1">
                <a:solidFill>
                  <a:srgbClr val="3333CC"/>
                </a:solidFill>
                <a:latin typeface="Poor Richard" charset="0"/>
              </a:rPr>
              <a:t>“</a:t>
            </a:r>
            <a:r>
              <a:rPr lang="en-US" sz="2800" b="1">
                <a:solidFill>
                  <a:srgbClr val="3333CC"/>
                </a:solidFill>
                <a:latin typeface="Poor Richard" charset="0"/>
              </a:rPr>
              <a:t>upon this rock I will build my American / European / African / Asian, etc. Church.</a:t>
            </a:r>
            <a:r>
              <a:rPr lang="ja-JP" altLang="en-US" sz="2800" b="1">
                <a:solidFill>
                  <a:srgbClr val="3333CC"/>
                </a:solidFill>
                <a:latin typeface="Poor Richard" charset="0"/>
              </a:rPr>
              <a:t>”</a:t>
            </a:r>
            <a:r>
              <a:rPr lang="en-US" sz="2800" b="1">
                <a:solidFill>
                  <a:srgbClr val="3333CC"/>
                </a:solidFill>
                <a:latin typeface="Poor Richard" charset="0"/>
              </a:rPr>
              <a:t> He did say however, </a:t>
            </a:r>
            <a:r>
              <a:rPr lang="ja-JP" altLang="en-US" sz="2800" b="1" i="1">
                <a:solidFill>
                  <a:srgbClr val="3333CC"/>
                </a:solidFill>
                <a:latin typeface="Poor Richard" charset="0"/>
              </a:rPr>
              <a:t>“</a:t>
            </a:r>
            <a:r>
              <a:rPr lang="en-US" sz="2800" b="1" i="1">
                <a:solidFill>
                  <a:srgbClr val="3333CC"/>
                </a:solidFill>
                <a:latin typeface="Poor Richard" charset="0"/>
              </a:rPr>
              <a:t>my church</a:t>
            </a:r>
            <a:r>
              <a:rPr lang="en-US" sz="2800" b="1">
                <a:solidFill>
                  <a:srgbClr val="3333CC"/>
                </a:solidFill>
                <a:latin typeface="Poor Richard" charset="0"/>
              </a:rPr>
              <a:t>.</a:t>
            </a:r>
            <a:r>
              <a:rPr lang="ja-JP" altLang="en-US" sz="2800" b="1" i="1">
                <a:solidFill>
                  <a:srgbClr val="3333CC"/>
                </a:solidFill>
                <a:latin typeface="Poor Richard" charset="0"/>
              </a:rPr>
              <a:t>”</a:t>
            </a:r>
            <a:r>
              <a:rPr lang="en-US" sz="2800" b="1">
                <a:solidFill>
                  <a:srgbClr val="3333CC"/>
                </a:solidFill>
                <a:latin typeface="Poor Richard" charset="0"/>
              </a:rPr>
              <a:t> The preaching and practice of the Gospel will produce the New Testament Church and there are common results that should be expected.</a:t>
            </a:r>
          </a:p>
        </p:txBody>
      </p:sp>
      <p:sp>
        <p:nvSpPr>
          <p:cNvPr id="6" name="Rectangle 5"/>
          <p:cNvSpPr>
            <a:spLocks noChangeArrowheads="1"/>
          </p:cNvSpPr>
          <p:nvPr/>
        </p:nvSpPr>
        <p:spPr bwMode="auto">
          <a:xfrm>
            <a:off x="1981200" y="4495800"/>
            <a:ext cx="7162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800080"/>
                </a:solidFill>
                <a:latin typeface="Poor Richard" charset="0"/>
              </a:rPr>
              <a:t>While the results may be the same whether in America, Europe, Africa or Asia, the reaction to the Gospel may differ from one culture to another.</a:t>
            </a: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amond(in)">
                                      <p:cBhvr>
                                        <p:cTn id="15" dur="2000"/>
                                        <p:tgtEl>
                                          <p:spTgt spid="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8" presetClass="entr" presetSubtype="16"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amond(in)">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3" name="Rectangle 2"/>
          <p:cNvSpPr>
            <a:spLocks noChangeArrowheads="1"/>
          </p:cNvSpPr>
          <p:nvPr/>
        </p:nvSpPr>
        <p:spPr bwMode="auto">
          <a:xfrm>
            <a:off x="152400" y="533400"/>
            <a:ext cx="4191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990000"/>
                </a:solidFill>
                <a:latin typeface="Poor Richard" charset="0"/>
              </a:rPr>
              <a:t>1. </a:t>
            </a:r>
            <a:r>
              <a:rPr lang="en-US" sz="2800" b="1" u="sng">
                <a:solidFill>
                  <a:srgbClr val="990000"/>
                </a:solidFill>
                <a:latin typeface="Poor Richard" charset="0"/>
              </a:rPr>
              <a:t>Common results</a:t>
            </a:r>
            <a:r>
              <a:rPr lang="en-US" sz="2800" b="1">
                <a:solidFill>
                  <a:srgbClr val="990000"/>
                </a:solidFill>
                <a:latin typeface="Poor Richard" charset="0"/>
              </a:rPr>
              <a:t>. The preaching of repentance will produce repentance among those who hear, preaching baptism will result in people being baptized; and the preaching of the promise of the Holy Ghost will result in people receiving the Holy Ghost.</a:t>
            </a:r>
          </a:p>
        </p:txBody>
      </p:sp>
      <p:sp>
        <p:nvSpPr>
          <p:cNvPr id="5" name="Rectangle 4"/>
          <p:cNvSpPr>
            <a:spLocks noChangeArrowheads="1"/>
          </p:cNvSpPr>
          <p:nvPr/>
        </p:nvSpPr>
        <p:spPr bwMode="auto">
          <a:xfrm>
            <a:off x="4648200" y="1828800"/>
            <a:ext cx="42672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2. </a:t>
            </a:r>
            <a:r>
              <a:rPr lang="en-US" sz="2800" b="1" u="sng">
                <a:solidFill>
                  <a:srgbClr val="361B00"/>
                </a:solidFill>
                <a:latin typeface="Poor Richard" charset="0"/>
              </a:rPr>
              <a:t>Different Reactions.</a:t>
            </a:r>
            <a:r>
              <a:rPr lang="en-US" sz="2800" b="1">
                <a:solidFill>
                  <a:srgbClr val="361B00"/>
                </a:solidFill>
                <a:latin typeface="Poor Richard" charset="0"/>
              </a:rPr>
              <a:t> The issue here is not doctrinal matters or matters pertaining to biblical principles. The Word of God is forever settled in heaven and must not be added to or taken away from. We must preach it and not seek to change it.</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1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4" name="Rectangle 3"/>
          <p:cNvSpPr>
            <a:spLocks noChangeArrowheads="1"/>
          </p:cNvSpPr>
          <p:nvPr/>
        </p:nvSpPr>
        <p:spPr bwMode="auto">
          <a:xfrm>
            <a:off x="0" y="228600"/>
            <a:ext cx="9144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b="1" i="1">
                <a:solidFill>
                  <a:srgbClr val="800080"/>
                </a:solidFill>
                <a:latin typeface="Poor Richard" charset="0"/>
              </a:rPr>
              <a:t>5. Putting emphasis on social programs rather than evangelism.</a:t>
            </a:r>
            <a:endParaRPr lang="en-US" sz="4800">
              <a:solidFill>
                <a:srgbClr val="800080"/>
              </a:solidFill>
              <a:latin typeface="Poor Richard" charset="0"/>
            </a:endParaRPr>
          </a:p>
        </p:txBody>
      </p:sp>
      <p:sp>
        <p:nvSpPr>
          <p:cNvPr id="5" name="Rectangle 4"/>
          <p:cNvSpPr>
            <a:spLocks noChangeArrowheads="1"/>
          </p:cNvSpPr>
          <p:nvPr/>
        </p:nvSpPr>
        <p:spPr bwMode="auto">
          <a:xfrm>
            <a:off x="533400" y="1752600"/>
            <a:ext cx="6858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61B00"/>
                </a:solidFill>
                <a:latin typeface="Poor Richard" charset="0"/>
              </a:rPr>
              <a:t>One of the strongest motivations for social programs is compassion for those who are underprivileged and in need. As important as this may be in third world countries, these efforts should grow out of the local church.</a:t>
            </a:r>
          </a:p>
        </p:txBody>
      </p:sp>
      <p:sp>
        <p:nvSpPr>
          <p:cNvPr id="6" name="Rectangle 5"/>
          <p:cNvSpPr>
            <a:spLocks noChangeArrowheads="1"/>
          </p:cNvSpPr>
          <p:nvPr/>
        </p:nvSpPr>
        <p:spPr bwMode="auto">
          <a:xfrm>
            <a:off x="2438400" y="4038600"/>
            <a:ext cx="6553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The local church, the body of Christ, is God</a:t>
            </a:r>
            <a:r>
              <a:rPr lang="ja-JP" altLang="en-US" sz="2800" b="1">
                <a:solidFill>
                  <a:srgbClr val="009900"/>
                </a:solidFill>
                <a:latin typeface="Poor Richard" charset="0"/>
              </a:rPr>
              <a:t>’</a:t>
            </a:r>
            <a:r>
              <a:rPr lang="en-US" sz="2800" b="1">
                <a:solidFill>
                  <a:srgbClr val="009900"/>
                </a:solidFill>
                <a:latin typeface="Poor Richard" charset="0"/>
              </a:rPr>
              <a:t>s tool for Christian caring and sharing. Therefore, all acts of compassion should be channeled through the local Church in order to encourage the people in the area to see the Church as a city of refuge in times of trouble.</a:t>
            </a: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graphicFrame>
        <p:nvGraphicFramePr>
          <p:cNvPr id="3" name="Table 2"/>
          <p:cNvGraphicFramePr>
            <a:graphicFrameLocks noGrp="1"/>
          </p:cNvGraphicFramePr>
          <p:nvPr/>
        </p:nvGraphicFramePr>
        <p:xfrm>
          <a:off x="1143000" y="533400"/>
          <a:ext cx="7315200" cy="5503865"/>
        </p:xfrm>
        <a:graphic>
          <a:graphicData uri="http://schemas.openxmlformats.org/drawingml/2006/table">
            <a:tbl>
              <a:tblPr/>
              <a:tblGrid>
                <a:gridCol w="3656762"/>
                <a:gridCol w="3658438"/>
              </a:tblGrid>
              <a:tr h="983618">
                <a:tc>
                  <a:txBody>
                    <a:bodyPr/>
                    <a:lstStyle/>
                    <a:p>
                      <a:pPr marL="0" marR="0" algn="ctr">
                        <a:spcBef>
                          <a:spcPts val="0"/>
                        </a:spcBef>
                        <a:spcAft>
                          <a:spcPts val="0"/>
                        </a:spcAft>
                      </a:pPr>
                      <a:r>
                        <a:rPr lang="en-US" sz="3200" b="1" kern="0" dirty="0">
                          <a:solidFill>
                            <a:srgbClr val="361B00"/>
                          </a:solidFill>
                          <a:latin typeface="Poor Richard" pitchFamily="18" charset="0"/>
                          <a:ea typeface="Times New Roman"/>
                          <a:cs typeface="Times New Roman"/>
                        </a:rPr>
                        <a:t>Social Programs</a:t>
                      </a:r>
                    </a:p>
                  </a:txBody>
                  <a:tcPr marL="68580" marR="68580" marT="0" marB="0" anchor="ctr">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3200" b="1" kern="0" dirty="0">
                          <a:solidFill>
                            <a:srgbClr val="361B00"/>
                          </a:solidFill>
                          <a:latin typeface="Poor Richard" pitchFamily="18" charset="0"/>
                          <a:ea typeface="Times New Roman"/>
                          <a:cs typeface="Times New Roman"/>
                        </a:rPr>
                        <a:t>Evangelism</a:t>
                      </a:r>
                    </a:p>
                  </a:txBody>
                  <a:tcPr marL="68580" marR="68580" marT="0" marB="0" anchor="ctr">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r>
              <a:tr h="655745">
                <a:tc>
                  <a:txBody>
                    <a:bodyPr/>
                    <a:lstStyle/>
                    <a:p>
                      <a:pPr marL="0" marR="0" algn="l">
                        <a:spcBef>
                          <a:spcPts val="0"/>
                        </a:spcBef>
                        <a:spcAft>
                          <a:spcPts val="0"/>
                        </a:spcAft>
                      </a:pPr>
                      <a:r>
                        <a:rPr lang="en-US" sz="2200" b="1" dirty="0">
                          <a:solidFill>
                            <a:srgbClr val="990000"/>
                          </a:solidFill>
                          <a:latin typeface="Poor Richard" pitchFamily="18" charset="0"/>
                          <a:ea typeface="Times New Roman"/>
                          <a:cs typeface="Times New Roman"/>
                        </a:rPr>
                        <a:t>Backed by human ability</a:t>
                      </a:r>
                      <a:endParaRPr lang="en-US" sz="2200" dirty="0">
                        <a:solidFill>
                          <a:srgbClr val="99000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spcBef>
                          <a:spcPts val="0"/>
                        </a:spcBef>
                        <a:spcAft>
                          <a:spcPts val="0"/>
                        </a:spcAft>
                      </a:pPr>
                      <a:r>
                        <a:rPr lang="en-US" sz="2200" b="1" dirty="0">
                          <a:solidFill>
                            <a:srgbClr val="990000"/>
                          </a:solidFill>
                          <a:latin typeface="Poor Richard" pitchFamily="18" charset="0"/>
                          <a:ea typeface="Times New Roman"/>
                          <a:cs typeface="Times New Roman"/>
                        </a:rPr>
                        <a:t>Backed by the power of God</a:t>
                      </a:r>
                      <a:endParaRPr lang="en-US" sz="2200" dirty="0">
                        <a:solidFill>
                          <a:srgbClr val="99000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r>
              <a:tr h="655745">
                <a:tc>
                  <a:txBody>
                    <a:bodyPr/>
                    <a:lstStyle/>
                    <a:p>
                      <a:pPr marL="0" marR="0" algn="l">
                        <a:spcBef>
                          <a:spcPts val="0"/>
                        </a:spcBef>
                        <a:spcAft>
                          <a:spcPts val="0"/>
                        </a:spcAft>
                      </a:pPr>
                      <a:r>
                        <a:rPr lang="en-US" sz="2200" b="1" dirty="0">
                          <a:solidFill>
                            <a:srgbClr val="800080"/>
                          </a:solidFill>
                          <a:latin typeface="Poor Richard" pitchFamily="18" charset="0"/>
                          <a:ea typeface="Times New Roman"/>
                          <a:cs typeface="Times New Roman"/>
                        </a:rPr>
                        <a:t>Formulated by man</a:t>
                      </a:r>
                      <a:endParaRPr lang="en-US" sz="2200" dirty="0">
                        <a:solidFill>
                          <a:srgbClr val="80008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spcBef>
                          <a:spcPts val="0"/>
                        </a:spcBef>
                        <a:spcAft>
                          <a:spcPts val="0"/>
                        </a:spcAft>
                      </a:pPr>
                      <a:r>
                        <a:rPr lang="en-US" sz="2200" b="1" dirty="0">
                          <a:solidFill>
                            <a:srgbClr val="800080"/>
                          </a:solidFill>
                          <a:latin typeface="Poor Richard" pitchFamily="18" charset="0"/>
                          <a:ea typeface="Times New Roman"/>
                          <a:cs typeface="Times New Roman"/>
                        </a:rPr>
                        <a:t>Planned and ordained by God</a:t>
                      </a:r>
                      <a:endParaRPr lang="en-US" sz="2200" dirty="0">
                        <a:solidFill>
                          <a:srgbClr val="80008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r>
              <a:tr h="449018">
                <a:tc>
                  <a:txBody>
                    <a:bodyPr/>
                    <a:lstStyle/>
                    <a:p>
                      <a:pPr marL="0" marR="0" algn="l">
                        <a:spcBef>
                          <a:spcPts val="0"/>
                        </a:spcBef>
                        <a:spcAft>
                          <a:spcPts val="0"/>
                        </a:spcAft>
                      </a:pPr>
                      <a:r>
                        <a:rPr lang="en-US" sz="2200" b="1" dirty="0">
                          <a:solidFill>
                            <a:srgbClr val="3333CC"/>
                          </a:solidFill>
                          <a:latin typeface="Poor Richard" pitchFamily="18" charset="0"/>
                          <a:ea typeface="Times New Roman"/>
                          <a:cs typeface="Times New Roman"/>
                        </a:rPr>
                        <a:t>Please men</a:t>
                      </a:r>
                      <a:endParaRPr lang="en-US" sz="2200" dirty="0">
                        <a:solidFill>
                          <a:srgbClr val="3333CC"/>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spcBef>
                          <a:spcPts val="0"/>
                        </a:spcBef>
                        <a:spcAft>
                          <a:spcPts val="0"/>
                        </a:spcAft>
                      </a:pPr>
                      <a:r>
                        <a:rPr lang="en-US" sz="2200" b="1" dirty="0">
                          <a:solidFill>
                            <a:srgbClr val="3333CC"/>
                          </a:solidFill>
                          <a:latin typeface="Poor Richard" pitchFamily="18" charset="0"/>
                          <a:ea typeface="Times New Roman"/>
                          <a:cs typeface="Times New Roman"/>
                        </a:rPr>
                        <a:t>Pleases God and men</a:t>
                      </a:r>
                      <a:endParaRPr lang="en-US" sz="2200" dirty="0">
                        <a:solidFill>
                          <a:srgbClr val="3333CC"/>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r>
              <a:tr h="655745">
                <a:tc>
                  <a:txBody>
                    <a:bodyPr/>
                    <a:lstStyle/>
                    <a:p>
                      <a:pPr marL="0" marR="0" algn="l">
                        <a:spcBef>
                          <a:spcPts val="0"/>
                        </a:spcBef>
                        <a:spcAft>
                          <a:spcPts val="0"/>
                        </a:spcAft>
                      </a:pPr>
                      <a:r>
                        <a:rPr lang="en-US" sz="2200" b="1" dirty="0">
                          <a:solidFill>
                            <a:srgbClr val="009900"/>
                          </a:solidFill>
                          <a:latin typeface="Poor Richard" pitchFamily="18" charset="0"/>
                          <a:ea typeface="Times New Roman"/>
                          <a:cs typeface="Times New Roman"/>
                        </a:rPr>
                        <a:t>Relieve temporary misery</a:t>
                      </a:r>
                      <a:endParaRPr lang="en-US" sz="2200" dirty="0">
                        <a:solidFill>
                          <a:srgbClr val="00990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spcBef>
                          <a:spcPts val="0"/>
                        </a:spcBef>
                        <a:spcAft>
                          <a:spcPts val="0"/>
                        </a:spcAft>
                      </a:pPr>
                      <a:r>
                        <a:rPr lang="en-US" sz="2200" b="1" dirty="0">
                          <a:solidFill>
                            <a:srgbClr val="009900"/>
                          </a:solidFill>
                          <a:latin typeface="Poor Richard" pitchFamily="18" charset="0"/>
                          <a:ea typeface="Times New Roman"/>
                          <a:cs typeface="Times New Roman"/>
                        </a:rPr>
                        <a:t>Delivers from eternal destruction</a:t>
                      </a:r>
                      <a:endParaRPr lang="en-US" sz="2200" dirty="0">
                        <a:solidFill>
                          <a:srgbClr val="00990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r>
              <a:tr h="718429">
                <a:tc>
                  <a:txBody>
                    <a:bodyPr/>
                    <a:lstStyle/>
                    <a:p>
                      <a:pPr marL="0" marR="0" algn="l">
                        <a:spcBef>
                          <a:spcPts val="0"/>
                        </a:spcBef>
                        <a:spcAft>
                          <a:spcPts val="0"/>
                        </a:spcAft>
                      </a:pPr>
                      <a:r>
                        <a:rPr lang="en-US" sz="2200" b="1" dirty="0">
                          <a:solidFill>
                            <a:srgbClr val="990000"/>
                          </a:solidFill>
                          <a:latin typeface="Poor Richard" pitchFamily="18" charset="0"/>
                          <a:ea typeface="Times New Roman"/>
                          <a:cs typeface="Times New Roman"/>
                        </a:rPr>
                        <a:t>Change the exterior appearance of man</a:t>
                      </a:r>
                      <a:endParaRPr lang="en-US" sz="2200" dirty="0">
                        <a:solidFill>
                          <a:srgbClr val="99000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spcBef>
                          <a:spcPts val="0"/>
                        </a:spcBef>
                        <a:spcAft>
                          <a:spcPts val="0"/>
                        </a:spcAft>
                      </a:pPr>
                      <a:r>
                        <a:rPr lang="en-US" sz="2200" b="1" dirty="0">
                          <a:solidFill>
                            <a:srgbClr val="990000"/>
                          </a:solidFill>
                          <a:latin typeface="Poor Richard" pitchFamily="18" charset="0"/>
                          <a:ea typeface="Times New Roman"/>
                          <a:cs typeface="Times New Roman"/>
                        </a:rPr>
                        <a:t>Changes the interior condition of man.</a:t>
                      </a:r>
                      <a:endParaRPr lang="en-US" sz="2200" dirty="0">
                        <a:solidFill>
                          <a:srgbClr val="99000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r>
              <a:tr h="987839">
                <a:tc>
                  <a:txBody>
                    <a:bodyPr/>
                    <a:lstStyle/>
                    <a:p>
                      <a:pPr marL="0" marR="0" algn="l">
                        <a:spcBef>
                          <a:spcPts val="0"/>
                        </a:spcBef>
                        <a:spcAft>
                          <a:spcPts val="0"/>
                        </a:spcAft>
                      </a:pPr>
                      <a:r>
                        <a:rPr lang="en-US" sz="2200" b="1" dirty="0">
                          <a:solidFill>
                            <a:srgbClr val="800080"/>
                          </a:solidFill>
                          <a:latin typeface="Poor Richard" pitchFamily="18" charset="0"/>
                          <a:ea typeface="Times New Roman"/>
                          <a:cs typeface="Times New Roman"/>
                        </a:rPr>
                        <a:t>Brings hope of a better life on earth which is temporary</a:t>
                      </a:r>
                      <a:endParaRPr lang="en-US" sz="2200" dirty="0">
                        <a:solidFill>
                          <a:srgbClr val="80008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spcBef>
                          <a:spcPts val="0"/>
                        </a:spcBef>
                        <a:spcAft>
                          <a:spcPts val="0"/>
                        </a:spcAft>
                      </a:pPr>
                      <a:r>
                        <a:rPr lang="en-US" sz="2200" b="1" dirty="0">
                          <a:solidFill>
                            <a:srgbClr val="800080"/>
                          </a:solidFill>
                          <a:latin typeface="Poor Richard" pitchFamily="18" charset="0"/>
                          <a:ea typeface="Times New Roman"/>
                          <a:cs typeface="Times New Roman"/>
                        </a:rPr>
                        <a:t>Brings hope of a better life in Heaven that is eternal.</a:t>
                      </a:r>
                      <a:endParaRPr lang="en-US" sz="2200" dirty="0">
                        <a:solidFill>
                          <a:srgbClr val="800080"/>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r>
              <a:tr h="327873">
                <a:tc>
                  <a:txBody>
                    <a:bodyPr/>
                    <a:lstStyle/>
                    <a:p>
                      <a:pPr marL="0" marR="0" algn="l">
                        <a:spcBef>
                          <a:spcPts val="0"/>
                        </a:spcBef>
                        <a:spcAft>
                          <a:spcPts val="0"/>
                        </a:spcAft>
                      </a:pPr>
                      <a:r>
                        <a:rPr lang="en-US" sz="2200" b="1" dirty="0">
                          <a:solidFill>
                            <a:srgbClr val="3333CC"/>
                          </a:solidFill>
                          <a:latin typeface="Poor Richard" pitchFamily="18" charset="0"/>
                          <a:ea typeface="Times New Roman"/>
                          <a:cs typeface="Times New Roman"/>
                        </a:rPr>
                        <a:t>May save lives</a:t>
                      </a:r>
                      <a:endParaRPr lang="en-US" sz="2200" dirty="0">
                        <a:solidFill>
                          <a:srgbClr val="3333CC"/>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spcBef>
                          <a:spcPts val="0"/>
                        </a:spcBef>
                        <a:spcAft>
                          <a:spcPts val="0"/>
                        </a:spcAft>
                      </a:pPr>
                      <a:r>
                        <a:rPr lang="en-US" sz="2200" b="1" dirty="0">
                          <a:solidFill>
                            <a:srgbClr val="3333CC"/>
                          </a:solidFill>
                          <a:latin typeface="Poor Richard" pitchFamily="18" charset="0"/>
                          <a:ea typeface="Times New Roman"/>
                          <a:cs typeface="Times New Roman"/>
                        </a:rPr>
                        <a:t>Saves souls</a:t>
                      </a:r>
                      <a:endParaRPr lang="en-US" sz="2200" dirty="0">
                        <a:solidFill>
                          <a:srgbClr val="3333CC"/>
                        </a:solidFill>
                        <a:latin typeface="Poor Richard" pitchFamily="18" charset="0"/>
                        <a:ea typeface="Times New Roman"/>
                        <a:cs typeface="Times New Roman"/>
                      </a:endParaRPr>
                    </a:p>
                  </a:txBody>
                  <a:tcPr marL="68580" marR="68580" marT="0" marB="0">
                    <a:lnL w="38100" cap="flat" cmpd="sng" algn="ctr">
                      <a:solidFill>
                        <a:srgbClr val="361B00"/>
                      </a:solidFill>
                      <a:prstDash val="solid"/>
                      <a:round/>
                      <a:headEnd type="none" w="med" len="med"/>
                      <a:tailEnd type="none" w="med" len="med"/>
                    </a:lnL>
                    <a:lnR w="38100" cap="flat" cmpd="sng" algn="ctr">
                      <a:solidFill>
                        <a:srgbClr val="361B00"/>
                      </a:solidFill>
                      <a:prstDash val="solid"/>
                      <a:round/>
                      <a:headEnd type="none" w="med" len="med"/>
                      <a:tailEnd type="none" w="med" len="med"/>
                    </a:lnR>
                    <a:lnT w="38100" cap="flat" cmpd="sng" algn="ctr">
                      <a:solidFill>
                        <a:srgbClr val="361B00"/>
                      </a:solidFill>
                      <a:prstDash val="solid"/>
                      <a:round/>
                      <a:headEnd type="none" w="med" len="med"/>
                      <a:tailEnd type="none" w="med" len="med"/>
                    </a:lnT>
                    <a:lnB w="38100" cap="flat" cmpd="sng" algn="ctr">
                      <a:solidFill>
                        <a:srgbClr val="361B0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385" decel="100000"/>
                                        <p:tgtEl>
                                          <p:spTgt spid="3"/>
                                        </p:tgtEl>
                                      </p:cBhvr>
                                    </p:animEffect>
                                    <p:animScale>
                                      <p:cBhvr>
                                        <p:cTn id="8" dur="385" decel="100000"/>
                                        <p:tgtEl>
                                          <p:spTgt spid="3"/>
                                        </p:tgtEl>
                                      </p:cBhvr>
                                      <p:from x="10000" y="10000"/>
                                      <p:to x="200000" y="450000"/>
                                    </p:animScale>
                                    <p:animScale>
                                      <p:cBhvr>
                                        <p:cTn id="9" dur="615" accel="100000" fill="hold">
                                          <p:stCondLst>
                                            <p:cond delay="385"/>
                                          </p:stCondLst>
                                        </p:cTn>
                                        <p:tgtEl>
                                          <p:spTgt spid="3"/>
                                        </p:tgtEl>
                                      </p:cBhvr>
                                      <p:from x="200000" y="450000"/>
                                      <p:to x="100000" y="100000"/>
                                    </p:animScale>
                                    <p:set>
                                      <p:cBhvr>
                                        <p:cTn id="10" dur="385" fill="hold"/>
                                        <p:tgtEl>
                                          <p:spTgt spid="3"/>
                                        </p:tgtEl>
                                        <p:attrNameLst>
                                          <p:attrName>ppt_x</p:attrName>
                                        </p:attrNameLst>
                                      </p:cBhvr>
                                      <p:to>
                                        <p:strVal val="(0.5)"/>
                                      </p:to>
                                    </p:set>
                                    <p:anim from="(0.5)" to="(#ppt_x)" calcmode="lin" valueType="num">
                                      <p:cBhvr>
                                        <p:cTn id="11" dur="615" accel="100000" fill="hold">
                                          <p:stCondLst>
                                            <p:cond delay="385"/>
                                          </p:stCondLst>
                                        </p:cTn>
                                        <p:tgtEl>
                                          <p:spTgt spid="3"/>
                                        </p:tgtEl>
                                        <p:attrNameLst>
                                          <p:attrName>ppt_x</p:attrName>
                                        </p:attrNameLst>
                                      </p:cBhvr>
                                    </p:anim>
                                    <p:set>
                                      <p:cBhvr>
                                        <p:cTn id="12" dur="385" fill="hold"/>
                                        <p:tgtEl>
                                          <p:spTgt spid="3"/>
                                        </p:tgtEl>
                                        <p:attrNameLst>
                                          <p:attrName>ppt_y</p:attrName>
                                        </p:attrNameLst>
                                      </p:cBhvr>
                                      <p:to>
                                        <p:strVal val="(#ppt_y+0.4)"/>
                                      </p:to>
                                    </p:set>
                                    <p:anim from="(#ppt_y+0.4)" to="(#ppt_y)" calcmode="lin" valueType="num">
                                      <p:cBhvr>
                                        <p:cTn id="13" dur="615" accel="100000" fill="hold">
                                          <p:stCondLst>
                                            <p:cond delay="385"/>
                                          </p:stCondLst>
                                        </p:cTn>
                                        <p:tgtEl>
                                          <p:spTgt spid="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4099" name="Rectangle 3"/>
          <p:cNvSpPr>
            <a:spLocks noChangeArrowheads="1"/>
          </p:cNvSpPr>
          <p:nvPr/>
        </p:nvSpPr>
        <p:spPr bwMode="auto">
          <a:xfrm>
            <a:off x="381000" y="1905000"/>
            <a:ext cx="46482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4000" b="1" i="1">
                <a:solidFill>
                  <a:srgbClr val="009900"/>
                </a:solidFill>
                <a:latin typeface="Poor Richard" charset="0"/>
                <a:ea typeface="Times New Roman" charset="0"/>
                <a:cs typeface="Arial" charset="0"/>
              </a:rPr>
              <a:t>“</a:t>
            </a:r>
            <a:r>
              <a:rPr lang="en-US" sz="4000" b="1" i="1">
                <a:solidFill>
                  <a:srgbClr val="009900"/>
                </a:solidFill>
                <a:latin typeface="Poor Richard" charset="0"/>
                <a:ea typeface="Times New Roman" charset="0"/>
                <a:cs typeface="Arial" charset="0"/>
              </a:rPr>
              <a:t>Lest Satan should get an advantage of us: for we are not ignorant of his devises.</a:t>
            </a:r>
            <a:r>
              <a:rPr lang="ja-JP" altLang="en-US" sz="4000" b="1" i="1">
                <a:solidFill>
                  <a:srgbClr val="009900"/>
                </a:solidFill>
                <a:latin typeface="Poor Richard" charset="0"/>
                <a:ea typeface="Times New Roman" charset="0"/>
                <a:cs typeface="Arial" charset="0"/>
              </a:rPr>
              <a:t>”</a:t>
            </a:r>
            <a:r>
              <a:rPr lang="en-US" sz="4000" b="1" i="1">
                <a:solidFill>
                  <a:srgbClr val="009900"/>
                </a:solidFill>
                <a:latin typeface="Poor Richard" charset="0"/>
                <a:ea typeface="Times New Roman" charset="0"/>
                <a:cs typeface="Arial" charset="0"/>
              </a:rPr>
              <a:t> </a:t>
            </a:r>
          </a:p>
          <a:p>
            <a:pPr algn="ctr" eaLnBrk="0" hangingPunct="0"/>
            <a:r>
              <a:rPr lang="en-US" sz="4000" b="1" i="1">
                <a:solidFill>
                  <a:srgbClr val="009900"/>
                </a:solidFill>
                <a:latin typeface="Poor Richard" charset="0"/>
                <a:ea typeface="Times New Roman" charset="0"/>
                <a:cs typeface="Arial" charset="0"/>
              </a:rPr>
              <a:t>(2 Corinthians 2:11)</a:t>
            </a:r>
            <a:r>
              <a:rPr lang="en-US" sz="4000" b="1">
                <a:solidFill>
                  <a:srgbClr val="009900"/>
                </a:solidFill>
                <a:latin typeface="Poor Richard" charset="0"/>
                <a:ea typeface="Times New Roman" charset="0"/>
                <a:cs typeface="Arial" charset="0"/>
              </a:rPr>
              <a:t> </a:t>
            </a: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5123" name="Rectangle 4"/>
          <p:cNvSpPr>
            <a:spLocks noChangeArrowheads="1"/>
          </p:cNvSpPr>
          <p:nvPr/>
        </p:nvSpPr>
        <p:spPr bwMode="auto">
          <a:xfrm>
            <a:off x="0" y="457200"/>
            <a:ext cx="76755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800" b="1" i="1">
                <a:solidFill>
                  <a:srgbClr val="800080"/>
                </a:solidFill>
                <a:latin typeface="Poor Richard" charset="0"/>
              </a:rPr>
              <a:t>1. Dependence on the Missionary.</a:t>
            </a:r>
            <a:endParaRPr lang="en-US" sz="4800">
              <a:solidFill>
                <a:srgbClr val="800080"/>
              </a:solidFill>
              <a:latin typeface="Poor Richard" charset="0"/>
            </a:endParaRPr>
          </a:p>
        </p:txBody>
      </p:sp>
      <p:sp>
        <p:nvSpPr>
          <p:cNvPr id="5124" name="Rectangle 5"/>
          <p:cNvSpPr>
            <a:spLocks noChangeArrowheads="1"/>
          </p:cNvSpPr>
          <p:nvPr/>
        </p:nvSpPr>
        <p:spPr bwMode="auto">
          <a:xfrm>
            <a:off x="762000" y="1371600"/>
            <a:ext cx="7086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However, it is altogether proper to allow the Mother - Daughter concept in the Church as this is more inline with the model of the book of Acts Church.</a:t>
            </a:r>
          </a:p>
        </p:txBody>
      </p:sp>
      <p:sp>
        <p:nvSpPr>
          <p:cNvPr id="5125" name="Rectangle 6"/>
          <p:cNvSpPr>
            <a:spLocks noChangeArrowheads="1"/>
          </p:cNvSpPr>
          <p:nvPr/>
        </p:nvSpPr>
        <p:spPr bwMode="auto">
          <a:xfrm>
            <a:off x="1752600" y="3505200"/>
            <a:ext cx="73914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009900"/>
                </a:solidFill>
                <a:latin typeface="Poor Richard" charset="0"/>
              </a:rPr>
              <a:t>For example, the Church at Jerusalem could easily be considered as the </a:t>
            </a:r>
            <a:r>
              <a:rPr lang="en-US" sz="3600" b="1" i="1">
                <a:solidFill>
                  <a:srgbClr val="009900"/>
                </a:solidFill>
                <a:latin typeface="Poor Richard" charset="0"/>
              </a:rPr>
              <a:t>Mother Church</a:t>
            </a:r>
            <a:r>
              <a:rPr lang="en-US" sz="3600" b="1">
                <a:solidFill>
                  <a:srgbClr val="009900"/>
                </a:solidFill>
                <a:latin typeface="Poor Richard" charset="0"/>
              </a:rPr>
              <a:t> from which other </a:t>
            </a:r>
            <a:r>
              <a:rPr lang="en-US" sz="3600" b="1" i="1">
                <a:solidFill>
                  <a:srgbClr val="009900"/>
                </a:solidFill>
                <a:latin typeface="Poor Richard" charset="0"/>
              </a:rPr>
              <a:t>Daughter Churches</a:t>
            </a:r>
            <a:r>
              <a:rPr lang="en-US" sz="3600" b="1">
                <a:solidFill>
                  <a:srgbClr val="009900"/>
                </a:solidFill>
                <a:latin typeface="Poor Richard" charset="0"/>
              </a:rPr>
              <a:t> were established.</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from="(-#ppt_w/2)" to="(#ppt_x)" calcmode="lin" valueType="num">
                                      <p:cBhvr>
                                        <p:cTn id="7" dur="600" fill="hold">
                                          <p:stCondLst>
                                            <p:cond delay="0"/>
                                          </p:stCondLst>
                                        </p:cTn>
                                        <p:tgtEl>
                                          <p:spTgt spid="5123"/>
                                        </p:tgtEl>
                                        <p:attrNameLst>
                                          <p:attrName>ppt_x</p:attrName>
                                        </p:attrNameLst>
                                      </p:cBhvr>
                                    </p:anim>
                                    <p:anim from="0" to="-1.0" calcmode="lin" valueType="num">
                                      <p:cBhvr>
                                        <p:cTn id="8" dur="200" decel="50000" autoRev="1" fill="hold">
                                          <p:stCondLst>
                                            <p:cond delay="600"/>
                                          </p:stCondLst>
                                        </p:cTn>
                                        <p:tgtEl>
                                          <p:spTgt spid="5123"/>
                                        </p:tgtEl>
                                        <p:attrNameLst>
                                          <p:attrName>xshear</p:attrName>
                                        </p:attrNameLst>
                                      </p:cBhvr>
                                    </p:anim>
                                    <p:animScale>
                                      <p:cBhvr>
                                        <p:cTn id="9" dur="200" decel="100000" autoRev="1" fill="hold">
                                          <p:stCondLst>
                                            <p:cond delay="600"/>
                                          </p:stCondLst>
                                        </p:cTn>
                                        <p:tgtEl>
                                          <p:spTgt spid="5123"/>
                                        </p:tgtEl>
                                      </p:cBhvr>
                                      <p:from x="100000" y="100000"/>
                                      <p:to x="80000" y="100000"/>
                                    </p:animScale>
                                    <p:anim by="(#ppt_h/3+#ppt_w*0.1)" calcmode="lin" valueType="num">
                                      <p:cBhvr additive="sum">
                                        <p:cTn id="10" dur="200" decel="100000" autoRev="1" fill="hold">
                                          <p:stCondLst>
                                            <p:cond delay="600"/>
                                          </p:stCondLst>
                                        </p:cTn>
                                        <p:tgtEl>
                                          <p:spTgt spid="512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5124"/>
                                        </p:tgtEl>
                                        <p:attrNameLst>
                                          <p:attrName>style.visibility</p:attrName>
                                        </p:attrNameLst>
                                      </p:cBhvr>
                                      <p:to>
                                        <p:strVal val="visible"/>
                                      </p:to>
                                    </p:set>
                                    <p:animScale>
                                      <p:cBhvr>
                                        <p:cTn id="15" dur="1000" decel="50000" fill="hold">
                                          <p:stCondLst>
                                            <p:cond delay="0"/>
                                          </p:stCondLst>
                                        </p:cTn>
                                        <p:tgtEl>
                                          <p:spTgt spid="51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124"/>
                                        </p:tgtEl>
                                        <p:attrNameLst>
                                          <p:attrName>ppt_x</p:attrName>
                                          <p:attrName>ppt_y</p:attrName>
                                        </p:attrNameLst>
                                      </p:cBhvr>
                                    </p:animMotion>
                                    <p:animEffect transition="in" filter="fade">
                                      <p:cBhvr>
                                        <p:cTn id="17" dur="1000"/>
                                        <p:tgtEl>
                                          <p:spTgt spid="512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2" presetClass="entr" presetSubtype="0" fill="hold" grpId="0" nodeType="clickEffect">
                                  <p:stCondLst>
                                    <p:cond delay="0"/>
                                  </p:stCondLst>
                                  <p:childTnLst>
                                    <p:set>
                                      <p:cBhvr>
                                        <p:cTn id="21" dur="1" fill="hold">
                                          <p:stCondLst>
                                            <p:cond delay="0"/>
                                          </p:stCondLst>
                                        </p:cTn>
                                        <p:tgtEl>
                                          <p:spTgt spid="5125"/>
                                        </p:tgtEl>
                                        <p:attrNameLst>
                                          <p:attrName>style.visibility</p:attrName>
                                        </p:attrNameLst>
                                      </p:cBhvr>
                                      <p:to>
                                        <p:strVal val="visible"/>
                                      </p:to>
                                    </p:set>
                                    <p:animScale>
                                      <p:cBhvr>
                                        <p:cTn id="22" dur="1000" decel="50000" fill="hold">
                                          <p:stCondLst>
                                            <p:cond delay="0"/>
                                          </p:stCondLst>
                                        </p:cTn>
                                        <p:tgtEl>
                                          <p:spTgt spid="51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125"/>
                                        </p:tgtEl>
                                        <p:attrNameLst>
                                          <p:attrName>ppt_x</p:attrName>
                                          <p:attrName>ppt_y</p:attrName>
                                        </p:attrNameLst>
                                      </p:cBhvr>
                                    </p:animMotion>
                                    <p:animEffect transition="in" filter="fade">
                                      <p:cBhvr>
                                        <p:cTn id="24" dur="10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4" grpId="0"/>
      <p:bldP spid="512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6147" name="Rectangle 4"/>
          <p:cNvSpPr>
            <a:spLocks noChangeArrowheads="1"/>
          </p:cNvSpPr>
          <p:nvPr/>
        </p:nvSpPr>
        <p:spPr bwMode="auto">
          <a:xfrm>
            <a:off x="0" y="457200"/>
            <a:ext cx="89217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400" b="1" i="1">
                <a:solidFill>
                  <a:srgbClr val="361B00"/>
                </a:solidFill>
                <a:latin typeface="Poor Richard" charset="0"/>
              </a:rPr>
              <a:t>2. Dependence on foreign support.</a:t>
            </a:r>
            <a:endParaRPr lang="en-US" sz="5400">
              <a:solidFill>
                <a:srgbClr val="361B00"/>
              </a:solidFill>
              <a:latin typeface="Poor Richard" charset="0"/>
            </a:endParaRPr>
          </a:p>
        </p:txBody>
      </p:sp>
      <p:sp>
        <p:nvSpPr>
          <p:cNvPr id="6148" name="Rectangle 5"/>
          <p:cNvSpPr>
            <a:spLocks noChangeArrowheads="1"/>
          </p:cNvSpPr>
          <p:nvPr/>
        </p:nvSpPr>
        <p:spPr bwMode="auto">
          <a:xfrm>
            <a:off x="685800" y="1371600"/>
            <a:ext cx="6934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Jesus said, </a:t>
            </a:r>
            <a:r>
              <a:rPr lang="ja-JP" altLang="en-US" sz="3200" b="1" i="1">
                <a:solidFill>
                  <a:srgbClr val="990000"/>
                </a:solidFill>
                <a:latin typeface="Poor Richard" charset="0"/>
              </a:rPr>
              <a:t>“</a:t>
            </a:r>
            <a:r>
              <a:rPr lang="en-US" sz="3200" b="1" i="1">
                <a:solidFill>
                  <a:srgbClr val="990000"/>
                </a:solidFill>
                <a:latin typeface="Poor Richard" charset="0"/>
              </a:rPr>
              <a:t>upon this rock I will build my church; and the gates of hell shall not prevail against it.</a:t>
            </a:r>
            <a:r>
              <a:rPr lang="ja-JP" altLang="en-US" sz="3200" b="1" i="1">
                <a:solidFill>
                  <a:srgbClr val="990000"/>
                </a:solidFill>
                <a:latin typeface="Poor Richard" charset="0"/>
              </a:rPr>
              <a:t>”</a:t>
            </a:r>
            <a:r>
              <a:rPr lang="en-US" sz="3200" b="1">
                <a:solidFill>
                  <a:srgbClr val="990000"/>
                </a:solidFill>
                <a:latin typeface="Poor Richard" charset="0"/>
              </a:rPr>
              <a:t> (Matthew 16:18)</a:t>
            </a:r>
          </a:p>
        </p:txBody>
      </p:sp>
      <p:sp>
        <p:nvSpPr>
          <p:cNvPr id="6149" name="Rectangle 6"/>
          <p:cNvSpPr>
            <a:spLocks noChangeArrowheads="1"/>
          </p:cNvSpPr>
          <p:nvPr/>
        </p:nvSpPr>
        <p:spPr bwMode="auto">
          <a:xfrm>
            <a:off x="1676400" y="3200400"/>
            <a:ext cx="7315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Regardless of the culture, race or nationality, wherever the Gospel is preached and practiced, it will produce a Church that has the potential to reproduce, govern, and support itself. Satan fears such a Church!</a:t>
            </a: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 from="(-#ppt_w/2)" to="(#ppt_x)" calcmode="lin" valueType="num">
                                      <p:cBhvr>
                                        <p:cTn id="7" dur="600" fill="hold">
                                          <p:stCondLst>
                                            <p:cond delay="0"/>
                                          </p:stCondLst>
                                        </p:cTn>
                                        <p:tgtEl>
                                          <p:spTgt spid="6147"/>
                                        </p:tgtEl>
                                        <p:attrNameLst>
                                          <p:attrName>ppt_x</p:attrName>
                                        </p:attrNameLst>
                                      </p:cBhvr>
                                    </p:anim>
                                    <p:anim from="0" to="-1.0" calcmode="lin" valueType="num">
                                      <p:cBhvr>
                                        <p:cTn id="8" dur="200" decel="50000" autoRev="1" fill="hold">
                                          <p:stCondLst>
                                            <p:cond delay="600"/>
                                          </p:stCondLst>
                                        </p:cTn>
                                        <p:tgtEl>
                                          <p:spTgt spid="6147"/>
                                        </p:tgtEl>
                                        <p:attrNameLst>
                                          <p:attrName>xshear</p:attrName>
                                        </p:attrNameLst>
                                      </p:cBhvr>
                                    </p:anim>
                                    <p:animScale>
                                      <p:cBhvr>
                                        <p:cTn id="9" dur="200" decel="100000" autoRev="1" fill="hold">
                                          <p:stCondLst>
                                            <p:cond delay="600"/>
                                          </p:stCondLst>
                                        </p:cTn>
                                        <p:tgtEl>
                                          <p:spTgt spid="6147"/>
                                        </p:tgtEl>
                                      </p:cBhvr>
                                      <p:from x="100000" y="100000"/>
                                      <p:to x="80000" y="100000"/>
                                    </p:animScale>
                                    <p:anim by="(#ppt_h/3+#ppt_w*0.1)" calcmode="lin" valueType="num">
                                      <p:cBhvr additive="sum">
                                        <p:cTn id="10" dur="200" decel="100000" autoRev="1" fill="hold">
                                          <p:stCondLst>
                                            <p:cond delay="600"/>
                                          </p:stCondLst>
                                        </p:cTn>
                                        <p:tgtEl>
                                          <p:spTgt spid="6147"/>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6148"/>
                                        </p:tgtEl>
                                        <p:attrNameLst>
                                          <p:attrName>style.visibility</p:attrName>
                                        </p:attrNameLst>
                                      </p:cBhvr>
                                      <p:to>
                                        <p:strVal val="visible"/>
                                      </p:to>
                                    </p:set>
                                    <p:anim calcmode="lin" valueType="num">
                                      <p:cBhvr>
                                        <p:cTn id="15" dur="1000" fill="hold"/>
                                        <p:tgtEl>
                                          <p:spTgt spid="6148"/>
                                        </p:tgtEl>
                                        <p:attrNameLst>
                                          <p:attrName>ppt_w</p:attrName>
                                        </p:attrNameLst>
                                      </p:cBhvr>
                                      <p:tavLst>
                                        <p:tav tm="0">
                                          <p:val>
                                            <p:fltVal val="0"/>
                                          </p:val>
                                        </p:tav>
                                        <p:tav tm="100000">
                                          <p:val>
                                            <p:strVal val="#ppt_w"/>
                                          </p:val>
                                        </p:tav>
                                      </p:tavLst>
                                    </p:anim>
                                    <p:anim calcmode="lin" valueType="num">
                                      <p:cBhvr>
                                        <p:cTn id="16" dur="1000" fill="hold"/>
                                        <p:tgtEl>
                                          <p:spTgt spid="6148"/>
                                        </p:tgtEl>
                                        <p:attrNameLst>
                                          <p:attrName>ppt_h</p:attrName>
                                        </p:attrNameLst>
                                      </p:cBhvr>
                                      <p:tavLst>
                                        <p:tav tm="0">
                                          <p:val>
                                            <p:fltVal val="0"/>
                                          </p:val>
                                        </p:tav>
                                        <p:tav tm="100000">
                                          <p:val>
                                            <p:strVal val="#ppt_h"/>
                                          </p:val>
                                        </p:tav>
                                      </p:tavLst>
                                    </p:anim>
                                    <p:anim calcmode="lin" valueType="num">
                                      <p:cBhvr>
                                        <p:cTn id="17" dur="1000" fill="hold"/>
                                        <p:tgtEl>
                                          <p:spTgt spid="6148"/>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14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6149"/>
                                        </p:tgtEl>
                                        <p:attrNameLst>
                                          <p:attrName>style.visibility</p:attrName>
                                        </p:attrNameLst>
                                      </p:cBhvr>
                                      <p:to>
                                        <p:strVal val="visible"/>
                                      </p:to>
                                    </p:set>
                                    <p:anim calcmode="lin" valueType="num">
                                      <p:cBhvr>
                                        <p:cTn id="23" dur="1000" fill="hold"/>
                                        <p:tgtEl>
                                          <p:spTgt spid="6149"/>
                                        </p:tgtEl>
                                        <p:attrNameLst>
                                          <p:attrName>ppt_w</p:attrName>
                                        </p:attrNameLst>
                                      </p:cBhvr>
                                      <p:tavLst>
                                        <p:tav tm="0">
                                          <p:val>
                                            <p:fltVal val="0"/>
                                          </p:val>
                                        </p:tav>
                                        <p:tav tm="100000">
                                          <p:val>
                                            <p:strVal val="#ppt_w"/>
                                          </p:val>
                                        </p:tav>
                                      </p:tavLst>
                                    </p:anim>
                                    <p:anim calcmode="lin" valueType="num">
                                      <p:cBhvr>
                                        <p:cTn id="24" dur="1000" fill="hold"/>
                                        <p:tgtEl>
                                          <p:spTgt spid="6149"/>
                                        </p:tgtEl>
                                        <p:attrNameLst>
                                          <p:attrName>ppt_h</p:attrName>
                                        </p:attrNameLst>
                                      </p:cBhvr>
                                      <p:tavLst>
                                        <p:tav tm="0">
                                          <p:val>
                                            <p:fltVal val="0"/>
                                          </p:val>
                                        </p:tav>
                                        <p:tav tm="100000">
                                          <p:val>
                                            <p:strVal val="#ppt_h"/>
                                          </p:val>
                                        </p:tav>
                                      </p:tavLst>
                                    </p:anim>
                                    <p:anim calcmode="lin" valueType="num">
                                      <p:cBhvr>
                                        <p:cTn id="25" dur="1000" fill="hold"/>
                                        <p:tgtEl>
                                          <p:spTgt spid="614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14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48" grpId="0"/>
      <p:bldP spid="61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7171" name="Rectangle 3"/>
          <p:cNvSpPr>
            <a:spLocks noChangeArrowheads="1"/>
          </p:cNvSpPr>
          <p:nvPr/>
        </p:nvSpPr>
        <p:spPr bwMode="auto">
          <a:xfrm>
            <a:off x="152400" y="457200"/>
            <a:ext cx="8763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333CC"/>
                </a:solidFill>
                <a:latin typeface="Poor Richard" charset="0"/>
              </a:rPr>
              <a:t>There are many references in the Bible that clearly speak of the promised blessings of God to those who give to, and support the work of His Church in the earth.</a:t>
            </a:r>
          </a:p>
        </p:txBody>
      </p:sp>
      <p:sp>
        <p:nvSpPr>
          <p:cNvPr id="7172" name="Rectangle 3"/>
          <p:cNvSpPr>
            <a:spLocks noChangeArrowheads="1"/>
          </p:cNvSpPr>
          <p:nvPr/>
        </p:nvSpPr>
        <p:spPr bwMode="auto">
          <a:xfrm>
            <a:off x="533400" y="2209800"/>
            <a:ext cx="84582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buFontTx/>
              <a:buChar char="•"/>
              <a:tabLst>
                <a:tab pos="457200" algn="l"/>
              </a:tabLst>
            </a:pPr>
            <a:r>
              <a:rPr lang="en-US" sz="2800" b="1">
                <a:solidFill>
                  <a:srgbClr val="800080"/>
                </a:solidFill>
                <a:latin typeface="Poor Richard" charset="0"/>
                <a:ea typeface="Times New Roman" charset="0"/>
                <a:cs typeface="Arial" charset="0"/>
              </a:rPr>
              <a:t>Malachi 3:10</a:t>
            </a:r>
            <a:r>
              <a:rPr lang="en-US" sz="2800">
                <a:solidFill>
                  <a:srgbClr val="800080"/>
                </a:solidFill>
                <a:latin typeface="Poor Richard" charset="0"/>
                <a:ea typeface="Times New Roman" charset="0"/>
                <a:cs typeface="Arial" charset="0"/>
              </a:rPr>
              <a:t> </a:t>
            </a:r>
            <a:r>
              <a:rPr lang="en-US" sz="2800" b="1" i="1">
                <a:solidFill>
                  <a:srgbClr val="800080"/>
                </a:solidFill>
                <a:latin typeface="Poor Richard" charset="0"/>
                <a:ea typeface="Times New Roman" charset="0"/>
                <a:cs typeface="Arial" charset="0"/>
              </a:rPr>
              <a:t>– </a:t>
            </a:r>
            <a:r>
              <a:rPr lang="ja-JP" altLang="en-US" sz="2800" b="1" i="1">
                <a:solidFill>
                  <a:srgbClr val="800080"/>
                </a:solidFill>
                <a:latin typeface="Poor Richard" charset="0"/>
                <a:ea typeface="Times New Roman" charset="0"/>
                <a:cs typeface="Arial" charset="0"/>
              </a:rPr>
              <a:t>“</a:t>
            </a:r>
            <a:r>
              <a:rPr lang="en-US" sz="2800" b="1" i="1">
                <a:solidFill>
                  <a:srgbClr val="800080"/>
                </a:solidFill>
                <a:latin typeface="Poor Richard" charset="0"/>
                <a:ea typeface="Times New Roman" charset="0"/>
                <a:cs typeface="Arial" charset="0"/>
              </a:rPr>
              <a:t>…a blessing, that there shall not be room enough to receive it.</a:t>
            </a:r>
            <a:r>
              <a:rPr lang="ja-JP" altLang="en-US" sz="2800" b="1" i="1">
                <a:solidFill>
                  <a:srgbClr val="800080"/>
                </a:solidFill>
                <a:latin typeface="Poor Richard" charset="0"/>
                <a:ea typeface="Times New Roman" charset="0"/>
                <a:cs typeface="Arial" charset="0"/>
              </a:rPr>
              <a:t>”</a:t>
            </a:r>
            <a:endParaRPr lang="en-US" sz="2800">
              <a:solidFill>
                <a:srgbClr val="800080"/>
              </a:solidFill>
              <a:latin typeface="Poor Richard" charset="0"/>
              <a:ea typeface="Times New Roman" charset="0"/>
              <a:cs typeface="Arial" charset="0"/>
            </a:endParaRPr>
          </a:p>
          <a:p>
            <a:pPr algn="just" eaLnBrk="0" hangingPunct="0">
              <a:buFontTx/>
              <a:buChar char="•"/>
              <a:tabLst>
                <a:tab pos="457200" algn="l"/>
              </a:tabLst>
            </a:pPr>
            <a:r>
              <a:rPr lang="en-US" sz="2800" b="1">
                <a:solidFill>
                  <a:srgbClr val="009900"/>
                </a:solidFill>
                <a:latin typeface="Poor Richard" charset="0"/>
                <a:ea typeface="Times New Roman" charset="0"/>
                <a:cs typeface="Arial" charset="0"/>
              </a:rPr>
              <a:t>Luke 6:38</a:t>
            </a:r>
            <a:r>
              <a:rPr lang="en-US" sz="2800">
                <a:solidFill>
                  <a:srgbClr val="009900"/>
                </a:solidFill>
                <a:latin typeface="Poor Richard" charset="0"/>
                <a:ea typeface="Times New Roman" charset="0"/>
                <a:cs typeface="Arial" charset="0"/>
              </a:rPr>
              <a:t> </a:t>
            </a:r>
            <a:r>
              <a:rPr lang="en-US" sz="2800" b="1">
                <a:solidFill>
                  <a:srgbClr val="009900"/>
                </a:solidFill>
                <a:latin typeface="Poor Richard" charset="0"/>
                <a:ea typeface="Times New Roman" charset="0"/>
                <a:cs typeface="Arial" charset="0"/>
              </a:rPr>
              <a:t>– </a:t>
            </a:r>
            <a:r>
              <a:rPr lang="ja-JP" altLang="en-US" sz="2800" b="1">
                <a:solidFill>
                  <a:srgbClr val="009900"/>
                </a:solidFill>
                <a:latin typeface="Poor Richard" charset="0"/>
                <a:ea typeface="Times New Roman" charset="0"/>
                <a:cs typeface="Arial" charset="0"/>
              </a:rPr>
              <a:t>“</a:t>
            </a:r>
            <a:r>
              <a:rPr lang="en-US" sz="2800" b="1" i="1">
                <a:solidFill>
                  <a:srgbClr val="009900"/>
                </a:solidFill>
                <a:latin typeface="Poor Richard" charset="0"/>
                <a:ea typeface="Times New Roman" charset="0"/>
                <a:cs typeface="Arial" charset="0"/>
              </a:rPr>
              <a:t>Give, and it shall be given unto you; good measure, pressed down, and shaken together, and running over, shall men give into your bosom…</a:t>
            </a:r>
            <a:r>
              <a:rPr lang="ja-JP" altLang="en-US" sz="2800" b="1" i="1">
                <a:solidFill>
                  <a:srgbClr val="009900"/>
                </a:solidFill>
                <a:latin typeface="Poor Richard" charset="0"/>
                <a:ea typeface="Times New Roman" charset="0"/>
                <a:cs typeface="Arial" charset="0"/>
              </a:rPr>
              <a:t>”</a:t>
            </a:r>
            <a:r>
              <a:rPr lang="en-US" sz="2800" b="1" i="1">
                <a:solidFill>
                  <a:srgbClr val="009900"/>
                </a:solidFill>
                <a:latin typeface="Poor Richard" charset="0"/>
                <a:ea typeface="Times New Roman" charset="0"/>
                <a:cs typeface="Arial" charset="0"/>
              </a:rPr>
              <a:t>. </a:t>
            </a:r>
            <a:endParaRPr lang="en-US" sz="2800">
              <a:solidFill>
                <a:srgbClr val="009900"/>
              </a:solidFill>
              <a:latin typeface="Poor Richard" charset="0"/>
              <a:ea typeface="Times New Roman" charset="0"/>
              <a:cs typeface="Arial" charset="0"/>
            </a:endParaRPr>
          </a:p>
          <a:p>
            <a:pPr algn="just" eaLnBrk="0" hangingPunct="0">
              <a:buFontTx/>
              <a:buChar char="•"/>
              <a:tabLst>
                <a:tab pos="457200" algn="l"/>
              </a:tabLst>
            </a:pPr>
            <a:r>
              <a:rPr lang="en-US" sz="2800" b="1">
                <a:solidFill>
                  <a:srgbClr val="990000"/>
                </a:solidFill>
                <a:latin typeface="Poor Richard" charset="0"/>
                <a:ea typeface="Times New Roman" charset="0"/>
                <a:cs typeface="Arial" charset="0"/>
              </a:rPr>
              <a:t>Acts 20:35</a:t>
            </a:r>
            <a:r>
              <a:rPr lang="en-US" sz="2800">
                <a:solidFill>
                  <a:srgbClr val="990000"/>
                </a:solidFill>
                <a:latin typeface="Poor Richard" charset="0"/>
                <a:ea typeface="Times New Roman" charset="0"/>
                <a:cs typeface="Arial" charset="0"/>
              </a:rPr>
              <a:t> </a:t>
            </a:r>
            <a:r>
              <a:rPr lang="en-US" sz="2800" b="1">
                <a:solidFill>
                  <a:srgbClr val="990000"/>
                </a:solidFill>
                <a:latin typeface="Poor Richard" charset="0"/>
                <a:ea typeface="Times New Roman" charset="0"/>
                <a:cs typeface="Arial" charset="0"/>
              </a:rPr>
              <a:t>– </a:t>
            </a:r>
            <a:r>
              <a:rPr lang="ja-JP" altLang="en-US" sz="2800" b="1">
                <a:solidFill>
                  <a:srgbClr val="990000"/>
                </a:solidFill>
                <a:latin typeface="Poor Richard" charset="0"/>
                <a:ea typeface="Times New Roman" charset="0"/>
                <a:cs typeface="Arial" charset="0"/>
              </a:rPr>
              <a:t>“</a:t>
            </a:r>
            <a:r>
              <a:rPr lang="en-US" sz="2800" b="1">
                <a:solidFill>
                  <a:srgbClr val="990000"/>
                </a:solidFill>
                <a:latin typeface="Poor Richard" charset="0"/>
                <a:ea typeface="Times New Roman" charset="0"/>
                <a:cs typeface="Arial" charset="0"/>
              </a:rPr>
              <a:t>…</a:t>
            </a:r>
            <a:r>
              <a:rPr lang="en-US" sz="2800" b="1" i="1">
                <a:solidFill>
                  <a:srgbClr val="990000"/>
                </a:solidFill>
                <a:latin typeface="Poor Richard" charset="0"/>
                <a:ea typeface="Times New Roman" charset="0"/>
                <a:cs typeface="Arial" charset="0"/>
              </a:rPr>
              <a:t>It is more blessed to give than to receive</a:t>
            </a:r>
            <a:r>
              <a:rPr lang="ja-JP" altLang="en-US" sz="2800" b="1" i="1">
                <a:solidFill>
                  <a:srgbClr val="990000"/>
                </a:solidFill>
                <a:latin typeface="Poor Richard" charset="0"/>
                <a:ea typeface="Times New Roman" charset="0"/>
                <a:cs typeface="Arial" charset="0"/>
              </a:rPr>
              <a:t>”</a:t>
            </a:r>
            <a:r>
              <a:rPr lang="en-US" sz="2800" b="1" i="1">
                <a:solidFill>
                  <a:srgbClr val="990000"/>
                </a:solidFill>
                <a:latin typeface="Poor Richard" charset="0"/>
                <a:ea typeface="Times New Roman" charset="0"/>
                <a:cs typeface="Arial" charset="0"/>
              </a:rPr>
              <a:t>.</a:t>
            </a:r>
            <a:endParaRPr lang="en-US" sz="2800">
              <a:solidFill>
                <a:srgbClr val="990000"/>
              </a:solidFill>
              <a:latin typeface="Poor Richard" charset="0"/>
              <a:ea typeface="Times New Roman" charset="0"/>
              <a:cs typeface="Arial" charset="0"/>
            </a:endParaRPr>
          </a:p>
          <a:p>
            <a:pPr algn="just" eaLnBrk="0" hangingPunct="0">
              <a:buFontTx/>
              <a:buChar char="•"/>
              <a:tabLst>
                <a:tab pos="457200" algn="l"/>
              </a:tabLst>
            </a:pPr>
            <a:r>
              <a:rPr lang="en-US" sz="2800" b="1">
                <a:solidFill>
                  <a:srgbClr val="3333CC"/>
                </a:solidFill>
                <a:latin typeface="Poor Richard" charset="0"/>
                <a:ea typeface="Times New Roman" charset="0"/>
                <a:cs typeface="Arial" charset="0"/>
              </a:rPr>
              <a:t>2 Corinthians 9:7</a:t>
            </a:r>
            <a:r>
              <a:rPr lang="en-US" sz="2800">
                <a:solidFill>
                  <a:srgbClr val="3333CC"/>
                </a:solidFill>
                <a:latin typeface="Poor Richard" charset="0"/>
                <a:ea typeface="Times New Roman" charset="0"/>
                <a:cs typeface="Arial" charset="0"/>
              </a:rPr>
              <a:t> – </a:t>
            </a:r>
            <a:r>
              <a:rPr lang="ja-JP" altLang="en-US" sz="2800" b="1">
                <a:solidFill>
                  <a:srgbClr val="3333CC"/>
                </a:solidFill>
                <a:latin typeface="Poor Richard" charset="0"/>
                <a:ea typeface="Times New Roman" charset="0"/>
                <a:cs typeface="Arial" charset="0"/>
              </a:rPr>
              <a:t>“</a:t>
            </a:r>
            <a:r>
              <a:rPr lang="en-US" sz="2800" b="1">
                <a:solidFill>
                  <a:srgbClr val="3333CC"/>
                </a:solidFill>
                <a:latin typeface="Poor Richard" charset="0"/>
                <a:ea typeface="Times New Roman" charset="0"/>
                <a:cs typeface="Arial" charset="0"/>
              </a:rPr>
              <a:t>…</a:t>
            </a:r>
            <a:r>
              <a:rPr lang="en-US" sz="2800" b="1" i="1">
                <a:solidFill>
                  <a:srgbClr val="3333CC"/>
                </a:solidFill>
                <a:latin typeface="Poor Richard" charset="0"/>
                <a:ea typeface="Times New Roman" charset="0"/>
                <a:cs typeface="Arial" charset="0"/>
              </a:rPr>
              <a:t>God loveth a cheerful giver.</a:t>
            </a:r>
            <a:r>
              <a:rPr lang="ja-JP" altLang="en-US" sz="2800" b="1" i="1">
                <a:solidFill>
                  <a:srgbClr val="3333CC"/>
                </a:solidFill>
                <a:latin typeface="Poor Richard" charset="0"/>
                <a:ea typeface="Times New Roman" charset="0"/>
                <a:cs typeface="Arial" charset="0"/>
              </a:rPr>
              <a:t>”</a:t>
            </a:r>
            <a:endParaRPr lang="en-US" sz="2800">
              <a:solidFill>
                <a:srgbClr val="3333CC"/>
              </a:solidFill>
              <a:latin typeface="Poor Richard" charset="0"/>
              <a:ea typeface="Times New Roman" charset="0"/>
              <a:cs typeface="Arial" charset="0"/>
            </a:endParaRPr>
          </a:p>
          <a:p>
            <a:pPr algn="just" eaLnBrk="0" hangingPunct="0">
              <a:buFontTx/>
              <a:buChar char="•"/>
              <a:tabLst>
                <a:tab pos="457200" algn="l"/>
              </a:tabLst>
            </a:pPr>
            <a:r>
              <a:rPr lang="en-US" sz="2800" b="1">
                <a:solidFill>
                  <a:srgbClr val="800080"/>
                </a:solidFill>
                <a:latin typeface="Poor Richard" charset="0"/>
                <a:ea typeface="Times New Roman" charset="0"/>
                <a:cs typeface="Arial" charset="0"/>
              </a:rPr>
              <a:t>Matthew 6:33</a:t>
            </a:r>
            <a:r>
              <a:rPr lang="en-US" sz="2800">
                <a:solidFill>
                  <a:srgbClr val="800080"/>
                </a:solidFill>
                <a:latin typeface="Poor Richard" charset="0"/>
                <a:ea typeface="Times New Roman" charset="0"/>
                <a:cs typeface="Arial" charset="0"/>
              </a:rPr>
              <a:t> – </a:t>
            </a:r>
            <a:r>
              <a:rPr lang="ja-JP" altLang="en-US" sz="2800" b="1">
                <a:solidFill>
                  <a:srgbClr val="800080"/>
                </a:solidFill>
                <a:latin typeface="Poor Richard" charset="0"/>
                <a:ea typeface="Times New Roman" charset="0"/>
                <a:cs typeface="Arial" charset="0"/>
              </a:rPr>
              <a:t>“</a:t>
            </a:r>
            <a:r>
              <a:rPr lang="en-US" sz="2800" b="1" i="1">
                <a:solidFill>
                  <a:srgbClr val="800080"/>
                </a:solidFill>
                <a:latin typeface="Poor Richard" charset="0"/>
                <a:ea typeface="Times New Roman" charset="0"/>
                <a:cs typeface="Arial" charset="0"/>
              </a:rPr>
              <a:t>But seek ye first the kingdom of God, and his righteousness; and all these things shall be added unto you.</a:t>
            </a:r>
            <a:r>
              <a:rPr lang="ja-JP" altLang="en-US" sz="2800" b="1" i="1">
                <a:solidFill>
                  <a:srgbClr val="800080"/>
                </a:solidFill>
                <a:latin typeface="Poor Richard" charset="0"/>
                <a:ea typeface="Times New Roman" charset="0"/>
                <a:cs typeface="Arial" charset="0"/>
              </a:rPr>
              <a:t>”</a:t>
            </a:r>
            <a:endParaRPr lang="en-US" sz="2800">
              <a:solidFill>
                <a:srgbClr val="800080"/>
              </a:solidFill>
              <a:latin typeface="Poor Richard" charset="0"/>
              <a:ea typeface="Times New Roman" charset="0"/>
              <a:cs typeface="Arial" charset="0"/>
            </a:endParaRP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ppt_x</p:attrName>
                                        </p:attrNameLst>
                                      </p:cBhvr>
                                      <p:tavLst>
                                        <p:tav tm="0">
                                          <p:val>
                                            <p:strVal val="#ppt_x-.2"/>
                                          </p:val>
                                        </p:tav>
                                        <p:tav tm="100000">
                                          <p:val>
                                            <p:strVal val="#ppt_x"/>
                                          </p:val>
                                        </p:tav>
                                      </p:tavLst>
                                    </p:anim>
                                    <p:anim calcmode="lin" valueType="num">
                                      <p:cBhvr>
                                        <p:cTn id="8" dur="1000" fill="hold"/>
                                        <p:tgtEl>
                                          <p:spTgt spid="7171"/>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7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7172">
                                            <p:txEl>
                                              <p:pRg st="0" end="0"/>
                                            </p:txEl>
                                          </p:spTgt>
                                        </p:tgtEl>
                                        <p:attrNameLst>
                                          <p:attrName>style.visibility</p:attrName>
                                        </p:attrNameLst>
                                      </p:cBhvr>
                                      <p:to>
                                        <p:strVal val="visible"/>
                                      </p:to>
                                    </p:set>
                                    <p:anim calcmode="lin" valueType="num">
                                      <p:cBhvr>
                                        <p:cTn id="14" dur="1000" fill="hold"/>
                                        <p:tgtEl>
                                          <p:spTgt spid="7172">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717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172">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7172">
                                            <p:txEl>
                                              <p:pRg st="1" end="1"/>
                                            </p:txEl>
                                          </p:spTgt>
                                        </p:tgtEl>
                                        <p:attrNameLst>
                                          <p:attrName>style.visibility</p:attrName>
                                        </p:attrNameLst>
                                      </p:cBhvr>
                                      <p:to>
                                        <p:strVal val="visible"/>
                                      </p:to>
                                    </p:set>
                                    <p:anim calcmode="lin" valueType="num">
                                      <p:cBhvr>
                                        <p:cTn id="21" dur="1000" fill="hold"/>
                                        <p:tgtEl>
                                          <p:spTgt spid="7172">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717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172">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7172">
                                            <p:txEl>
                                              <p:pRg st="2" end="2"/>
                                            </p:txEl>
                                          </p:spTgt>
                                        </p:tgtEl>
                                        <p:attrNameLst>
                                          <p:attrName>style.visibility</p:attrName>
                                        </p:attrNameLst>
                                      </p:cBhvr>
                                      <p:to>
                                        <p:strVal val="visible"/>
                                      </p:to>
                                    </p:set>
                                    <p:anim calcmode="lin" valueType="num">
                                      <p:cBhvr>
                                        <p:cTn id="28" dur="1000" fill="hold"/>
                                        <p:tgtEl>
                                          <p:spTgt spid="7172">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717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172">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nodeType="clickEffect">
                                  <p:stCondLst>
                                    <p:cond delay="0"/>
                                  </p:stCondLst>
                                  <p:childTnLst>
                                    <p:set>
                                      <p:cBhvr>
                                        <p:cTn id="34" dur="1" fill="hold">
                                          <p:stCondLst>
                                            <p:cond delay="0"/>
                                          </p:stCondLst>
                                        </p:cTn>
                                        <p:tgtEl>
                                          <p:spTgt spid="7172">
                                            <p:txEl>
                                              <p:pRg st="3" end="3"/>
                                            </p:txEl>
                                          </p:spTgt>
                                        </p:tgtEl>
                                        <p:attrNameLst>
                                          <p:attrName>style.visibility</p:attrName>
                                        </p:attrNameLst>
                                      </p:cBhvr>
                                      <p:to>
                                        <p:strVal val="visible"/>
                                      </p:to>
                                    </p:set>
                                    <p:anim calcmode="lin" valueType="num">
                                      <p:cBhvr>
                                        <p:cTn id="35" dur="1000" fill="hold"/>
                                        <p:tgtEl>
                                          <p:spTgt spid="7172">
                                            <p:txEl>
                                              <p:pRg st="3" end="3"/>
                                            </p:txEl>
                                          </p:spTgt>
                                        </p:tgtEl>
                                        <p:attrNameLst>
                                          <p:attrName>ppt_x</p:attrName>
                                        </p:attrNameLst>
                                      </p:cBhvr>
                                      <p:tavLst>
                                        <p:tav tm="0">
                                          <p:val>
                                            <p:strVal val="#ppt_x-.2"/>
                                          </p:val>
                                        </p:tav>
                                        <p:tav tm="100000">
                                          <p:val>
                                            <p:strVal val="#ppt_x"/>
                                          </p:val>
                                        </p:tav>
                                      </p:tavLst>
                                    </p:anim>
                                    <p:anim calcmode="lin" valueType="num">
                                      <p:cBhvr>
                                        <p:cTn id="36" dur="1000" fill="hold"/>
                                        <p:tgtEl>
                                          <p:spTgt spid="7172">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172">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9" presetClass="entr" presetSubtype="0" fill="hold" nodeType="clickEffect">
                                  <p:stCondLst>
                                    <p:cond delay="0"/>
                                  </p:stCondLst>
                                  <p:childTnLst>
                                    <p:set>
                                      <p:cBhvr>
                                        <p:cTn id="41" dur="1" fill="hold">
                                          <p:stCondLst>
                                            <p:cond delay="0"/>
                                          </p:stCondLst>
                                        </p:cTn>
                                        <p:tgtEl>
                                          <p:spTgt spid="7172">
                                            <p:txEl>
                                              <p:pRg st="4" end="4"/>
                                            </p:txEl>
                                          </p:spTgt>
                                        </p:tgtEl>
                                        <p:attrNameLst>
                                          <p:attrName>style.visibility</p:attrName>
                                        </p:attrNameLst>
                                      </p:cBhvr>
                                      <p:to>
                                        <p:strVal val="visible"/>
                                      </p:to>
                                    </p:set>
                                    <p:anim calcmode="lin" valueType="num">
                                      <p:cBhvr>
                                        <p:cTn id="42" dur="1000" fill="hold"/>
                                        <p:tgtEl>
                                          <p:spTgt spid="7172">
                                            <p:txEl>
                                              <p:pRg st="4" end="4"/>
                                            </p:txEl>
                                          </p:spTgt>
                                        </p:tgtEl>
                                        <p:attrNameLst>
                                          <p:attrName>ppt_x</p:attrName>
                                        </p:attrNameLst>
                                      </p:cBhvr>
                                      <p:tavLst>
                                        <p:tav tm="0">
                                          <p:val>
                                            <p:strVal val="#ppt_x-.2"/>
                                          </p:val>
                                        </p:tav>
                                        <p:tav tm="100000">
                                          <p:val>
                                            <p:strVal val="#ppt_x"/>
                                          </p:val>
                                        </p:tav>
                                      </p:tavLst>
                                    </p:anim>
                                    <p:anim calcmode="lin" valueType="num">
                                      <p:cBhvr>
                                        <p:cTn id="43" dur="1000" fill="hold"/>
                                        <p:tgtEl>
                                          <p:spTgt spid="7172">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717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8195" name="Rectangle 4"/>
          <p:cNvSpPr>
            <a:spLocks noChangeArrowheads="1"/>
          </p:cNvSpPr>
          <p:nvPr/>
        </p:nvSpPr>
        <p:spPr bwMode="auto">
          <a:xfrm>
            <a:off x="1371600" y="533400"/>
            <a:ext cx="64008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800" b="1">
                <a:solidFill>
                  <a:srgbClr val="009900"/>
                </a:solidFill>
                <a:latin typeface="Poor Richard" charset="0"/>
              </a:rPr>
              <a:t>When His principles are practiced, His promises will be accomplished!</a:t>
            </a:r>
            <a:endParaRPr lang="en-US" sz="4800">
              <a:solidFill>
                <a:srgbClr val="009900"/>
              </a:solidFill>
              <a:latin typeface="Poor Richard" charset="0"/>
            </a:endParaRPr>
          </a:p>
        </p:txBody>
      </p:sp>
      <p:sp>
        <p:nvSpPr>
          <p:cNvPr id="8196" name="Rectangle 5"/>
          <p:cNvSpPr>
            <a:spLocks noChangeArrowheads="1"/>
          </p:cNvSpPr>
          <p:nvPr/>
        </p:nvSpPr>
        <p:spPr bwMode="auto">
          <a:xfrm>
            <a:off x="381000" y="3048000"/>
            <a:ext cx="83820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361B00"/>
                </a:solidFill>
                <a:latin typeface="Poor Richard" charset="0"/>
              </a:rPr>
              <a:t>God blesses the one that gives. This is why the Lord has abundantly blessed the North American Church. She has consistently given through the years, for the advancement of the Kingdom of God in the earth. </a:t>
            </a: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500" fill="hold"/>
                                        <p:tgtEl>
                                          <p:spTgt spid="8195"/>
                                        </p:tgtEl>
                                        <p:attrNameLst>
                                          <p:attrName>ppt_w</p:attrName>
                                        </p:attrNameLst>
                                      </p:cBhvr>
                                      <p:tavLst>
                                        <p:tav tm="0">
                                          <p:val>
                                            <p:fltVal val="0"/>
                                          </p:val>
                                        </p:tav>
                                        <p:tav tm="100000">
                                          <p:val>
                                            <p:strVal val="#ppt_w"/>
                                          </p:val>
                                        </p:tav>
                                      </p:tavLst>
                                    </p:anim>
                                    <p:anim calcmode="lin" valueType="num">
                                      <p:cBhvr>
                                        <p:cTn id="8" dur="500" fill="hold"/>
                                        <p:tgtEl>
                                          <p:spTgt spid="8195"/>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196"/>
                                        </p:tgtEl>
                                        <p:attrNameLst>
                                          <p:attrName>style.visibility</p:attrName>
                                        </p:attrNameLst>
                                      </p:cBhvr>
                                      <p:to>
                                        <p:strVal val="visible"/>
                                      </p:to>
                                    </p:set>
                                    <p:anim calcmode="lin" valueType="num">
                                      <p:cBhvr>
                                        <p:cTn id="13" dur="500" fill="hold"/>
                                        <p:tgtEl>
                                          <p:spTgt spid="8196"/>
                                        </p:tgtEl>
                                        <p:attrNameLst>
                                          <p:attrName>ppt_w</p:attrName>
                                        </p:attrNameLst>
                                      </p:cBhvr>
                                      <p:tavLst>
                                        <p:tav tm="0">
                                          <p:val>
                                            <p:fltVal val="0"/>
                                          </p:val>
                                        </p:tav>
                                        <p:tav tm="100000">
                                          <p:val>
                                            <p:strVal val="#ppt_w"/>
                                          </p:val>
                                        </p:tav>
                                      </p:tavLst>
                                    </p:anim>
                                    <p:anim calcmode="lin" valueType="num">
                                      <p:cBhvr>
                                        <p:cTn id="14" dur="500" fill="hold"/>
                                        <p:tgtEl>
                                          <p:spTgt spid="819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3" name="Rectangle 2"/>
          <p:cNvSpPr>
            <a:spLocks noChangeArrowheads="1"/>
          </p:cNvSpPr>
          <p:nvPr/>
        </p:nvSpPr>
        <p:spPr bwMode="auto">
          <a:xfrm>
            <a:off x="533400" y="457200"/>
            <a:ext cx="7848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800" b="1">
                <a:solidFill>
                  <a:srgbClr val="800080"/>
                </a:solidFill>
                <a:latin typeface="Poor Richard" charset="0"/>
              </a:rPr>
              <a:t>Foreign funds are always limited but God</a:t>
            </a:r>
            <a:r>
              <a:rPr lang="ja-JP" altLang="en-US" sz="4800" b="1">
                <a:solidFill>
                  <a:srgbClr val="800080"/>
                </a:solidFill>
                <a:latin typeface="Poor Richard" charset="0"/>
              </a:rPr>
              <a:t>’</a:t>
            </a:r>
            <a:r>
              <a:rPr lang="en-US" sz="4800" b="1">
                <a:solidFill>
                  <a:srgbClr val="800080"/>
                </a:solidFill>
                <a:latin typeface="Poor Richard" charset="0"/>
              </a:rPr>
              <a:t>s funds are unlimited.</a:t>
            </a:r>
            <a:endParaRPr lang="en-US" sz="4800">
              <a:solidFill>
                <a:srgbClr val="800080"/>
              </a:solidFill>
              <a:latin typeface="Poor Richard" charset="0"/>
            </a:endParaRPr>
          </a:p>
        </p:txBody>
      </p:sp>
      <p:sp>
        <p:nvSpPr>
          <p:cNvPr id="5" name="Rectangle 4"/>
          <p:cNvSpPr>
            <a:spLocks noChangeArrowheads="1"/>
          </p:cNvSpPr>
          <p:nvPr/>
        </p:nvSpPr>
        <p:spPr bwMode="auto">
          <a:xfrm>
            <a:off x="533400" y="2286000"/>
            <a:ext cx="8077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3333CC"/>
                </a:solidFill>
                <a:latin typeface="Poor Richard" charset="0"/>
              </a:rPr>
              <a:t>Every National Church must be trained in </a:t>
            </a:r>
            <a:r>
              <a:rPr lang="en-US" sz="2800" b="1" i="1">
                <a:solidFill>
                  <a:srgbClr val="3333CC"/>
                </a:solidFill>
                <a:latin typeface="Poor Richard" charset="0"/>
              </a:rPr>
              <a:t>independence</a:t>
            </a:r>
            <a:r>
              <a:rPr lang="en-US" sz="2800" b="1">
                <a:solidFill>
                  <a:srgbClr val="3333CC"/>
                </a:solidFill>
                <a:latin typeface="Poor Richard" charset="0"/>
              </a:rPr>
              <a:t> and not </a:t>
            </a:r>
            <a:r>
              <a:rPr lang="en-US" sz="2800" b="1" i="1">
                <a:solidFill>
                  <a:srgbClr val="3333CC"/>
                </a:solidFill>
                <a:latin typeface="Poor Richard" charset="0"/>
              </a:rPr>
              <a:t>dependence</a:t>
            </a:r>
            <a:r>
              <a:rPr lang="en-US" sz="2800" b="1">
                <a:solidFill>
                  <a:srgbClr val="3333CC"/>
                </a:solidFill>
                <a:latin typeface="Poor Richard" charset="0"/>
              </a:rPr>
              <a:t>. The use of the term </a:t>
            </a:r>
            <a:r>
              <a:rPr lang="en-US" sz="2800" b="1" i="1">
                <a:solidFill>
                  <a:srgbClr val="3333CC"/>
                </a:solidFill>
                <a:latin typeface="Poor Richard" charset="0"/>
              </a:rPr>
              <a:t>independence</a:t>
            </a:r>
            <a:r>
              <a:rPr lang="en-US" sz="2800" b="1">
                <a:solidFill>
                  <a:srgbClr val="3333CC"/>
                </a:solidFill>
                <a:latin typeface="Poor Richard" charset="0"/>
              </a:rPr>
              <a:t> does not in any way imply isolation.</a:t>
            </a:r>
          </a:p>
        </p:txBody>
      </p:sp>
      <p:sp>
        <p:nvSpPr>
          <p:cNvPr id="6" name="Rectangle 5"/>
          <p:cNvSpPr>
            <a:spLocks noChangeArrowheads="1"/>
          </p:cNvSpPr>
          <p:nvPr/>
        </p:nvSpPr>
        <p:spPr bwMode="auto">
          <a:xfrm>
            <a:off x="457200" y="3886200"/>
            <a:ext cx="7924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800080"/>
                </a:solidFill>
                <a:latin typeface="Poor Richard" charset="0"/>
              </a:rPr>
              <a:t>Rather, it means a Church that is independent in the sense that it does not depend upon foreign funds or personnel for its existence, or for its continued advancement and growth. </a:t>
            </a: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4" name="Rectangle 3"/>
          <p:cNvSpPr>
            <a:spLocks noChangeArrowheads="1"/>
          </p:cNvSpPr>
          <p:nvPr/>
        </p:nvSpPr>
        <p:spPr bwMode="auto">
          <a:xfrm>
            <a:off x="0" y="228600"/>
            <a:ext cx="9144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b="1" i="1">
                <a:solidFill>
                  <a:srgbClr val="3333CC"/>
                </a:solidFill>
                <a:latin typeface="Poor Richard" charset="0"/>
              </a:rPr>
              <a:t>3. The Missionary doing the work of nationals.</a:t>
            </a:r>
            <a:endParaRPr lang="en-US" sz="4800">
              <a:solidFill>
                <a:srgbClr val="3333CC"/>
              </a:solidFill>
              <a:latin typeface="Poor Richard" charset="0"/>
            </a:endParaRPr>
          </a:p>
        </p:txBody>
      </p:sp>
      <p:sp>
        <p:nvSpPr>
          <p:cNvPr id="5" name="Rectangle 4"/>
          <p:cNvSpPr>
            <a:spLocks noChangeArrowheads="1"/>
          </p:cNvSpPr>
          <p:nvPr/>
        </p:nvSpPr>
        <p:spPr bwMode="auto">
          <a:xfrm>
            <a:off x="457200" y="1828800"/>
            <a:ext cx="8077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009900"/>
                </a:solidFill>
                <a:latin typeface="Poor Richard" charset="0"/>
              </a:rPr>
              <a:t>As the early Church began to grow, the ministering to the needs of the people became an increasingly large task. This moved the apostles to make the following decision: …</a:t>
            </a:r>
            <a:r>
              <a:rPr lang="ja-JP" altLang="en-US" sz="2800" b="1" i="1">
                <a:solidFill>
                  <a:srgbClr val="009900"/>
                </a:solidFill>
                <a:latin typeface="Poor Richard" charset="0"/>
              </a:rPr>
              <a:t>“</a:t>
            </a:r>
            <a:r>
              <a:rPr lang="en-US" sz="2800" b="1" i="1">
                <a:solidFill>
                  <a:srgbClr val="009900"/>
                </a:solidFill>
                <a:latin typeface="Poor Richard" charset="0"/>
              </a:rPr>
              <a:t>It is not reason that we should leave the word of God, and serve tables.</a:t>
            </a:r>
            <a:r>
              <a:rPr lang="ja-JP" altLang="en-US" sz="2800" b="1" i="1">
                <a:solidFill>
                  <a:srgbClr val="009900"/>
                </a:solidFill>
                <a:latin typeface="Poor Richard" charset="0"/>
              </a:rPr>
              <a:t>”</a:t>
            </a:r>
            <a:r>
              <a:rPr lang="en-US" sz="2800" b="1">
                <a:solidFill>
                  <a:srgbClr val="009900"/>
                </a:solidFill>
                <a:latin typeface="Poor Richard" charset="0"/>
              </a:rPr>
              <a:t> (Acts 6:2)</a:t>
            </a:r>
          </a:p>
        </p:txBody>
      </p:sp>
      <p:sp>
        <p:nvSpPr>
          <p:cNvPr id="6" name="Rectangle 5"/>
          <p:cNvSpPr>
            <a:spLocks noChangeArrowheads="1"/>
          </p:cNvSpPr>
          <p:nvPr/>
        </p:nvSpPr>
        <p:spPr bwMode="auto">
          <a:xfrm>
            <a:off x="1752600" y="4114800"/>
            <a:ext cx="5791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000" b="1">
                <a:solidFill>
                  <a:srgbClr val="3333CC"/>
                </a:solidFill>
                <a:latin typeface="Poor Richard" charset="0"/>
              </a:rPr>
              <a:t>There was never a question of the necessity of this ministry, but rather a question of priorities.</a:t>
            </a:r>
            <a:endParaRPr lang="en-US" sz="4000">
              <a:solidFill>
                <a:srgbClr val="3333CC"/>
              </a:solidFill>
              <a:latin typeface="Poor Richard" charset="0"/>
            </a:endParaRP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95800" y="0"/>
            <a:ext cx="46482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16: Tactics Satan Uses to Keep Missions Off Balance</a:t>
            </a:r>
          </a:p>
        </p:txBody>
      </p:sp>
      <p:sp>
        <p:nvSpPr>
          <p:cNvPr id="3" name="Rectangle 2"/>
          <p:cNvSpPr>
            <a:spLocks noChangeArrowheads="1"/>
          </p:cNvSpPr>
          <p:nvPr/>
        </p:nvSpPr>
        <p:spPr bwMode="auto">
          <a:xfrm>
            <a:off x="1219200" y="533400"/>
            <a:ext cx="6400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990000"/>
                </a:solidFill>
                <a:latin typeface="Poor Richard" charset="0"/>
              </a:rPr>
              <a:t>Wise use of time in the work of missions means </a:t>
            </a:r>
            <a:r>
              <a:rPr lang="ja-JP" altLang="en-US" sz="3200" b="1" i="1">
                <a:solidFill>
                  <a:srgbClr val="990000"/>
                </a:solidFill>
                <a:latin typeface="Poor Richard" charset="0"/>
              </a:rPr>
              <a:t>“</a:t>
            </a:r>
            <a:r>
              <a:rPr lang="en-US" sz="3200" b="1" i="1">
                <a:solidFill>
                  <a:srgbClr val="990000"/>
                </a:solidFill>
                <a:latin typeface="Poor Richard" charset="0"/>
              </a:rPr>
              <a:t>souls saved or lost.</a:t>
            </a:r>
            <a:r>
              <a:rPr lang="ja-JP" altLang="en-US" sz="3200" b="1" i="1">
                <a:solidFill>
                  <a:srgbClr val="990000"/>
                </a:solidFill>
                <a:latin typeface="Poor Richard" charset="0"/>
              </a:rPr>
              <a:t>”</a:t>
            </a:r>
            <a:r>
              <a:rPr lang="en-US" sz="3200" b="1">
                <a:solidFill>
                  <a:srgbClr val="990000"/>
                </a:solidFill>
                <a:latin typeface="Poor Richard" charset="0"/>
              </a:rPr>
              <a:t>  The Missionary must therefore use his time in the most efficient way possible to accomplish his mission.</a:t>
            </a:r>
          </a:p>
        </p:txBody>
      </p:sp>
      <p:sp>
        <p:nvSpPr>
          <p:cNvPr id="5" name="Rectangle 4"/>
          <p:cNvSpPr>
            <a:spLocks noChangeArrowheads="1"/>
          </p:cNvSpPr>
          <p:nvPr/>
        </p:nvSpPr>
        <p:spPr bwMode="auto">
          <a:xfrm>
            <a:off x="1676400" y="3429000"/>
            <a:ext cx="601662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6000" b="1">
                <a:solidFill>
                  <a:srgbClr val="361B00"/>
                </a:solidFill>
                <a:latin typeface="Poor Richard" charset="0"/>
              </a:rPr>
              <a:t>Time is one of his most valuable assets.</a:t>
            </a:r>
            <a:endParaRPr lang="en-US" sz="6000">
              <a:solidFill>
                <a:srgbClr val="361B00"/>
              </a:solidFill>
              <a:latin typeface="Poor Richard" charset="0"/>
            </a:endParaRP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22912</TotalTime>
  <Words>1265</Words>
  <Application>Microsoft Macintosh PowerPoint</Application>
  <PresentationFormat>On-screen Show (4:3)</PresentationFormat>
  <Paragraphs>77</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13</cp:revision>
  <dcterms:created xsi:type="dcterms:W3CDTF">2011-06-30T04:35:47Z</dcterms:created>
  <dcterms:modified xsi:type="dcterms:W3CDTF">2018-02-19T20:07:18Z</dcterms:modified>
</cp:coreProperties>
</file>