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9" r:id="rId2"/>
    <p:sldId id="269" r:id="rId3"/>
    <p:sldId id="260" r:id="rId4"/>
    <p:sldId id="258" r:id="rId5"/>
    <p:sldId id="270" r:id="rId6"/>
    <p:sldId id="279" r:id="rId7"/>
    <p:sldId id="289" r:id="rId8"/>
    <p:sldId id="271" r:id="rId9"/>
    <p:sldId id="280" r:id="rId10"/>
    <p:sldId id="293" r:id="rId11"/>
    <p:sldId id="272"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361B00"/>
    <a:srgbClr val="800080"/>
    <a:srgbClr val="3333CC"/>
    <a:srgbClr val="009900"/>
    <a:srgbClr val="990099"/>
    <a:srgbClr val="F9F4B5"/>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7" autoAdjust="0"/>
  </p:normalViewPr>
  <p:slideViewPr>
    <p:cSldViewPr>
      <p:cViewPr varScale="1">
        <p:scale>
          <a:sx n="23" d="100"/>
          <a:sy n="23" d="100"/>
        </p:scale>
        <p:origin x="-40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149A6268-F158-DE4F-A437-843CCB0766B1}" type="datetimeFigureOut">
              <a:rPr lang="en-US"/>
              <a:pPr/>
              <a:t>2/19/18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85B59C6D-8927-7648-8122-0A344D9F321C}" type="slidenum">
              <a:rPr lang="en-US"/>
              <a:pPr/>
              <a:t>‹#›</a:t>
            </a:fld>
            <a:endParaRPr lang="en-US"/>
          </a:p>
        </p:txBody>
      </p:sp>
    </p:spTree>
    <p:extLst>
      <p:ext uri="{BB962C8B-B14F-4D97-AF65-F5344CB8AC3E}">
        <p14:creationId xmlns:p14="http://schemas.microsoft.com/office/powerpoint/2010/main" val="28151377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2667000"/>
            <a:ext cx="4495800" cy="933450"/>
          </a:xfrm>
        </p:spPr>
        <p:txBody>
          <a:bodyPr/>
          <a:lstStyle>
            <a:lvl1pPr>
              <a:defRPr sz="32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457200" y="4038600"/>
            <a:ext cx="4495800" cy="1066800"/>
          </a:xfrm>
        </p:spPr>
        <p:txBody>
          <a:bodyPr/>
          <a:lstStyle>
            <a:lvl1pPr marL="0" indent="0">
              <a:buFontTx/>
              <a:buNone/>
              <a:defRPr sz="2000"/>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2C013E85-4808-F248-94C9-AC818255A9F9}" type="slidenum">
              <a:rPr lang="en-US"/>
              <a:pPr/>
              <a:t>‹#›</a:t>
            </a:fld>
            <a:endParaRPr lang="en-US"/>
          </a:p>
        </p:txBody>
      </p:sp>
    </p:spTree>
    <p:extLst>
      <p:ext uri="{BB962C8B-B14F-4D97-AF65-F5344CB8AC3E}">
        <p14:creationId xmlns:p14="http://schemas.microsoft.com/office/powerpoint/2010/main" val="1099073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0B28164-C7BF-6E4D-9A84-3BE039896064}" type="slidenum">
              <a:rPr lang="en-US"/>
              <a:pPr/>
              <a:t>‹#›</a:t>
            </a:fld>
            <a:endParaRPr lang="en-US"/>
          </a:p>
        </p:txBody>
      </p:sp>
    </p:spTree>
    <p:extLst>
      <p:ext uri="{BB962C8B-B14F-4D97-AF65-F5344CB8AC3E}">
        <p14:creationId xmlns:p14="http://schemas.microsoft.com/office/powerpoint/2010/main" val="32263390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685800"/>
            <a:ext cx="20764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85800"/>
            <a:ext cx="60769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468C0815-9F90-4B4A-A311-17A8805DFD68}" type="slidenum">
              <a:rPr lang="en-US"/>
              <a:pPr/>
              <a:t>‹#›</a:t>
            </a:fld>
            <a:endParaRPr lang="en-US"/>
          </a:p>
        </p:txBody>
      </p:sp>
    </p:spTree>
    <p:extLst>
      <p:ext uri="{BB962C8B-B14F-4D97-AF65-F5344CB8AC3E}">
        <p14:creationId xmlns:p14="http://schemas.microsoft.com/office/powerpoint/2010/main" val="2014161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75C2BAA3-3044-7B47-9E1B-498D0844835A}" type="slidenum">
              <a:rPr lang="en-US"/>
              <a:pPr/>
              <a:t>‹#›</a:t>
            </a:fld>
            <a:endParaRPr lang="en-US"/>
          </a:p>
        </p:txBody>
      </p:sp>
    </p:spTree>
    <p:extLst>
      <p:ext uri="{BB962C8B-B14F-4D97-AF65-F5344CB8AC3E}">
        <p14:creationId xmlns:p14="http://schemas.microsoft.com/office/powerpoint/2010/main" val="2706461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5E7F621-4F6D-3941-B531-5CF94A0CCE93}" type="slidenum">
              <a:rPr lang="en-US"/>
              <a:pPr/>
              <a:t>‹#›</a:t>
            </a:fld>
            <a:endParaRPr lang="en-US"/>
          </a:p>
        </p:txBody>
      </p:sp>
    </p:spTree>
    <p:extLst>
      <p:ext uri="{BB962C8B-B14F-4D97-AF65-F5344CB8AC3E}">
        <p14:creationId xmlns:p14="http://schemas.microsoft.com/office/powerpoint/2010/main" val="8327591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4389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01813C8-4CC9-B548-B942-F7601600741B}" type="slidenum">
              <a:rPr lang="en-US"/>
              <a:pPr/>
              <a:t>‹#›</a:t>
            </a:fld>
            <a:endParaRPr lang="en-US"/>
          </a:p>
        </p:txBody>
      </p:sp>
    </p:spTree>
    <p:extLst>
      <p:ext uri="{BB962C8B-B14F-4D97-AF65-F5344CB8AC3E}">
        <p14:creationId xmlns:p14="http://schemas.microsoft.com/office/powerpoint/2010/main" val="3337791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A9AA87DE-3CE3-EA4D-ACEE-ABED176F9F4D}" type="slidenum">
              <a:rPr lang="en-US"/>
              <a:pPr/>
              <a:t>‹#›</a:t>
            </a:fld>
            <a:endParaRPr lang="en-US"/>
          </a:p>
        </p:txBody>
      </p:sp>
    </p:spTree>
    <p:extLst>
      <p:ext uri="{BB962C8B-B14F-4D97-AF65-F5344CB8AC3E}">
        <p14:creationId xmlns:p14="http://schemas.microsoft.com/office/powerpoint/2010/main" val="2867505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05FB80A9-7E46-2C4F-9188-BE1ABB581999}" type="slidenum">
              <a:rPr lang="en-US"/>
              <a:pPr/>
              <a:t>‹#›</a:t>
            </a:fld>
            <a:endParaRPr lang="en-US"/>
          </a:p>
        </p:txBody>
      </p:sp>
    </p:spTree>
    <p:extLst>
      <p:ext uri="{BB962C8B-B14F-4D97-AF65-F5344CB8AC3E}">
        <p14:creationId xmlns:p14="http://schemas.microsoft.com/office/powerpoint/2010/main" val="8561725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8579C041-69C2-284C-98B7-226BE3F2EBA1}" type="slidenum">
              <a:rPr lang="en-US"/>
              <a:pPr/>
              <a:t>‹#›</a:t>
            </a:fld>
            <a:endParaRPr lang="en-US"/>
          </a:p>
        </p:txBody>
      </p:sp>
    </p:spTree>
    <p:extLst>
      <p:ext uri="{BB962C8B-B14F-4D97-AF65-F5344CB8AC3E}">
        <p14:creationId xmlns:p14="http://schemas.microsoft.com/office/powerpoint/2010/main" val="3343096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E5BCA6D5-4497-CC49-A66B-B3C1BFEB649F}" type="slidenum">
              <a:rPr lang="en-US"/>
              <a:pPr/>
              <a:t>‹#›</a:t>
            </a:fld>
            <a:endParaRPr lang="en-US"/>
          </a:p>
        </p:txBody>
      </p:sp>
    </p:spTree>
    <p:extLst>
      <p:ext uri="{BB962C8B-B14F-4D97-AF65-F5344CB8AC3E}">
        <p14:creationId xmlns:p14="http://schemas.microsoft.com/office/powerpoint/2010/main" val="4212470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BC3F2328-AF2A-F840-AA76-11B15017F051}" type="slidenum">
              <a:rPr lang="en-US"/>
              <a:pPr/>
              <a:t>‹#›</a:t>
            </a:fld>
            <a:endParaRPr lang="en-US"/>
          </a:p>
        </p:txBody>
      </p:sp>
    </p:spTree>
    <p:extLst>
      <p:ext uri="{BB962C8B-B14F-4D97-AF65-F5344CB8AC3E}">
        <p14:creationId xmlns:p14="http://schemas.microsoft.com/office/powerpoint/2010/main" val="70202893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1524000"/>
            <a:ext cx="30480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86200" y="685800"/>
            <a:ext cx="495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A350B49-BA47-ED4F-ABB0-4BCBE7F2090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79"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xStyles>
    <p:titleStyle>
      <a:lvl1pPr algn="l" rtl="0" eaLnBrk="0" fontAlgn="base" hangingPunct="0">
        <a:spcBef>
          <a:spcPct val="0"/>
        </a:spcBef>
        <a:spcAft>
          <a:spcPct val="0"/>
        </a:spcAft>
        <a:defRPr sz="3600">
          <a:solidFill>
            <a:schemeClr val="tx1"/>
          </a:solidFill>
          <a:latin typeface="+mj-lt"/>
          <a:ea typeface="ＭＳ Ｐゴシック" charset="0"/>
          <a:cs typeface="+mj-cs"/>
        </a:defRPr>
      </a:lvl1pPr>
      <a:lvl2pPr algn="l" rtl="0" eaLnBrk="0" fontAlgn="base" hangingPunct="0">
        <a:spcBef>
          <a:spcPct val="0"/>
        </a:spcBef>
        <a:spcAft>
          <a:spcPct val="0"/>
        </a:spcAft>
        <a:defRPr sz="3600">
          <a:solidFill>
            <a:schemeClr val="tx1"/>
          </a:solidFill>
          <a:latin typeface="Times New Roman" pitchFamily="18" charset="0"/>
          <a:ea typeface="ＭＳ Ｐゴシック" charset="0"/>
        </a:defRPr>
      </a:lvl2pPr>
      <a:lvl3pPr algn="l" rtl="0" eaLnBrk="0" fontAlgn="base" hangingPunct="0">
        <a:spcBef>
          <a:spcPct val="0"/>
        </a:spcBef>
        <a:spcAft>
          <a:spcPct val="0"/>
        </a:spcAft>
        <a:defRPr sz="3600">
          <a:solidFill>
            <a:schemeClr val="tx1"/>
          </a:solidFill>
          <a:latin typeface="Times New Roman" pitchFamily="18" charset="0"/>
          <a:ea typeface="ＭＳ Ｐゴシック" charset="0"/>
        </a:defRPr>
      </a:lvl3pPr>
      <a:lvl4pPr algn="l" rtl="0" eaLnBrk="0" fontAlgn="base" hangingPunct="0">
        <a:spcBef>
          <a:spcPct val="0"/>
        </a:spcBef>
        <a:spcAft>
          <a:spcPct val="0"/>
        </a:spcAft>
        <a:defRPr sz="3600">
          <a:solidFill>
            <a:schemeClr val="tx1"/>
          </a:solidFill>
          <a:latin typeface="Times New Roman" pitchFamily="18" charset="0"/>
          <a:ea typeface="ＭＳ Ｐゴシック" charset="0"/>
        </a:defRPr>
      </a:lvl4pPr>
      <a:lvl5pPr algn="l" rtl="0" eaLnBrk="0" fontAlgn="base" hangingPunct="0">
        <a:spcBef>
          <a:spcPct val="0"/>
        </a:spcBef>
        <a:spcAft>
          <a:spcPct val="0"/>
        </a:spcAft>
        <a:defRPr sz="3600">
          <a:solidFill>
            <a:schemeClr val="tx1"/>
          </a:solidFill>
          <a:latin typeface="Times New Roman" pitchFamily="18" charset="0"/>
          <a:ea typeface="ＭＳ Ｐゴシック" charset="0"/>
        </a:defRPr>
      </a:lvl5pPr>
      <a:lvl6pPr marL="457200" algn="l" rtl="0" eaLnBrk="1" fontAlgn="base" hangingPunct="1">
        <a:spcBef>
          <a:spcPct val="0"/>
        </a:spcBef>
        <a:spcAft>
          <a:spcPct val="0"/>
        </a:spcAft>
        <a:defRPr sz="3600">
          <a:solidFill>
            <a:schemeClr val="tx1"/>
          </a:solidFill>
          <a:latin typeface="Times New Roman" pitchFamily="18" charset="0"/>
        </a:defRPr>
      </a:lvl6pPr>
      <a:lvl7pPr marL="914400" algn="l" rtl="0" eaLnBrk="1" fontAlgn="base" hangingPunct="1">
        <a:spcBef>
          <a:spcPct val="0"/>
        </a:spcBef>
        <a:spcAft>
          <a:spcPct val="0"/>
        </a:spcAft>
        <a:defRPr sz="3600">
          <a:solidFill>
            <a:schemeClr val="tx1"/>
          </a:solidFill>
          <a:latin typeface="Times New Roman" pitchFamily="18" charset="0"/>
        </a:defRPr>
      </a:lvl7pPr>
      <a:lvl8pPr marL="1371600" algn="l" rtl="0" eaLnBrk="1" fontAlgn="base" hangingPunct="1">
        <a:spcBef>
          <a:spcPct val="0"/>
        </a:spcBef>
        <a:spcAft>
          <a:spcPct val="0"/>
        </a:spcAft>
        <a:defRPr sz="3600">
          <a:solidFill>
            <a:schemeClr val="tx1"/>
          </a:solidFill>
          <a:latin typeface="Times New Roman" pitchFamily="18" charset="0"/>
        </a:defRPr>
      </a:lvl8pPr>
      <a:lvl9pPr marL="1828800" algn="l" rtl="0" eaLnBrk="1" fontAlgn="base" hangingPunct="1">
        <a:spcBef>
          <a:spcPct val="0"/>
        </a:spcBef>
        <a:spcAft>
          <a:spcPct val="0"/>
        </a:spcAft>
        <a:defRPr sz="3600">
          <a:solidFill>
            <a:schemeClr val="tx1"/>
          </a:solidFill>
          <a:latin typeface="Times New Roman" pitchFamily="18" charset="0"/>
        </a:defRPr>
      </a:lvl9pPr>
    </p:titleStyle>
    <p:bodyStyle>
      <a:lvl1pPr marL="342900" indent="-342900" algn="l" rtl="0" eaLnBrk="0" fontAlgn="base" hangingPunct="0">
        <a:spcBef>
          <a:spcPct val="20000"/>
        </a:spcBef>
        <a:spcAft>
          <a:spcPct val="0"/>
        </a:spcAft>
        <a:buChar char="•"/>
        <a:defRPr sz="2400">
          <a:solidFill>
            <a:srgbClr val="361B00"/>
          </a:solidFill>
          <a:latin typeface="+mn-lt"/>
          <a:ea typeface="ＭＳ Ｐゴシック" charset="0"/>
          <a:cs typeface="+mn-cs"/>
        </a:defRPr>
      </a:lvl1pPr>
      <a:lvl2pPr marL="742950" indent="-285750" algn="l" rtl="0" eaLnBrk="0" fontAlgn="base" hangingPunct="0">
        <a:spcBef>
          <a:spcPct val="20000"/>
        </a:spcBef>
        <a:spcAft>
          <a:spcPct val="0"/>
        </a:spcAft>
        <a:buChar char="–"/>
        <a:defRPr sz="2000">
          <a:solidFill>
            <a:srgbClr val="361B00"/>
          </a:solidFill>
          <a:latin typeface="+mn-lt"/>
          <a:ea typeface="ＭＳ Ｐゴシック" charset="0"/>
        </a:defRPr>
      </a:lvl2pPr>
      <a:lvl3pPr marL="1143000" indent="-228600" algn="l" rtl="0" eaLnBrk="0" fontAlgn="base" hangingPunct="0">
        <a:spcBef>
          <a:spcPct val="20000"/>
        </a:spcBef>
        <a:spcAft>
          <a:spcPct val="0"/>
        </a:spcAft>
        <a:buChar char="•"/>
        <a:defRPr>
          <a:solidFill>
            <a:srgbClr val="361B00"/>
          </a:solidFill>
          <a:latin typeface="+mn-lt"/>
          <a:ea typeface="ＭＳ Ｐゴシック" charset="0"/>
        </a:defRPr>
      </a:lvl3pPr>
      <a:lvl4pPr marL="1600200" indent="-228600" algn="l" rtl="0" eaLnBrk="0" fontAlgn="base" hangingPunct="0">
        <a:spcBef>
          <a:spcPct val="20000"/>
        </a:spcBef>
        <a:spcAft>
          <a:spcPct val="0"/>
        </a:spcAft>
        <a:buChar char="–"/>
        <a:defRPr sz="1600">
          <a:solidFill>
            <a:srgbClr val="361B00"/>
          </a:solidFill>
          <a:latin typeface="+mn-lt"/>
          <a:ea typeface="ＭＳ Ｐゴシック" charset="0"/>
        </a:defRPr>
      </a:lvl4pPr>
      <a:lvl5pPr marL="2057400" indent="-228600" algn="l" rtl="0" eaLnBrk="0" fontAlgn="base" hangingPunct="0">
        <a:spcBef>
          <a:spcPct val="20000"/>
        </a:spcBef>
        <a:spcAft>
          <a:spcPct val="0"/>
        </a:spcAft>
        <a:buChar char="»"/>
        <a:defRPr sz="1600">
          <a:solidFill>
            <a:srgbClr val="361B00"/>
          </a:solidFill>
          <a:latin typeface="+mn-lt"/>
          <a:ea typeface="ＭＳ Ｐゴシック" charset="0"/>
        </a:defRPr>
      </a:lvl5pPr>
      <a:lvl6pPr marL="2514600" indent="-228600" algn="l" rtl="0" eaLnBrk="1" fontAlgn="base" hangingPunct="1">
        <a:spcBef>
          <a:spcPct val="20000"/>
        </a:spcBef>
        <a:spcAft>
          <a:spcPct val="0"/>
        </a:spcAft>
        <a:buChar char="»"/>
        <a:defRPr sz="1600">
          <a:solidFill>
            <a:srgbClr val="361B00"/>
          </a:solidFill>
          <a:latin typeface="+mn-lt"/>
        </a:defRPr>
      </a:lvl6pPr>
      <a:lvl7pPr marL="2971800" indent="-228600" algn="l" rtl="0" eaLnBrk="1" fontAlgn="base" hangingPunct="1">
        <a:spcBef>
          <a:spcPct val="20000"/>
        </a:spcBef>
        <a:spcAft>
          <a:spcPct val="0"/>
        </a:spcAft>
        <a:buChar char="»"/>
        <a:defRPr sz="1600">
          <a:solidFill>
            <a:srgbClr val="361B00"/>
          </a:solidFill>
          <a:latin typeface="+mn-lt"/>
        </a:defRPr>
      </a:lvl7pPr>
      <a:lvl8pPr marL="3429000" indent="-228600" algn="l" rtl="0" eaLnBrk="1" fontAlgn="base" hangingPunct="1">
        <a:spcBef>
          <a:spcPct val="20000"/>
        </a:spcBef>
        <a:spcAft>
          <a:spcPct val="0"/>
        </a:spcAft>
        <a:buChar char="»"/>
        <a:defRPr sz="1600">
          <a:solidFill>
            <a:srgbClr val="361B00"/>
          </a:solidFill>
          <a:latin typeface="+mn-lt"/>
        </a:defRPr>
      </a:lvl8pPr>
      <a:lvl9pPr marL="3886200" indent="-228600" algn="l" rtl="0" eaLnBrk="1" fontAlgn="base" hangingPunct="1">
        <a:spcBef>
          <a:spcPct val="20000"/>
        </a:spcBef>
        <a:spcAft>
          <a:spcPct val="0"/>
        </a:spcAft>
        <a:buChar char="»"/>
        <a:defRPr sz="1600">
          <a:solidFill>
            <a:srgbClr val="361B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0" y="3352800"/>
            <a:ext cx="7162800" cy="1569660"/>
          </a:xfrm>
          <a:prstGeom prst="rect">
            <a:avLst/>
          </a:prstGeom>
          <a:noFill/>
        </p:spPr>
        <p:txBody>
          <a:bodyPr>
            <a:spAutoFit/>
            <a:scene3d>
              <a:camera prst="orthographicFront"/>
              <a:lightRig rig="threePt" dir="t"/>
            </a:scene3d>
            <a:sp3d extrusionH="57150">
              <a:bevelT w="38100" h="38100"/>
            </a:sp3d>
          </a:bodyPr>
          <a:lstStyle/>
          <a:p>
            <a:pPr>
              <a:defRPr/>
            </a:pPr>
            <a:r>
              <a:rPr lang="en-US" sz="9600" b="1" dirty="0">
                <a:solidFill>
                  <a:srgbClr val="009900"/>
                </a:solidFill>
                <a:effectLst>
                  <a:outerShdw blurRad="50800" dist="38100" dir="2700000" algn="tl" rotWithShape="0">
                    <a:prstClr val="black">
                      <a:alpha val="40000"/>
                    </a:prstClr>
                  </a:outerShdw>
                </a:effectLst>
                <a:latin typeface="Bernard MT Condensed" pitchFamily="18" charset="0"/>
                <a:ea typeface="+mn-ea"/>
              </a:rPr>
              <a:t>World Missions</a:t>
            </a:r>
          </a:p>
        </p:txBody>
      </p:sp>
      <p:cxnSp>
        <p:nvCxnSpPr>
          <p:cNvPr id="9" name="Straight Connector 8"/>
          <p:cNvCxnSpPr/>
          <p:nvPr/>
        </p:nvCxnSpPr>
        <p:spPr>
          <a:xfrm>
            <a:off x="0" y="4919663"/>
            <a:ext cx="9144000" cy="0"/>
          </a:xfrm>
          <a:prstGeom prst="line">
            <a:avLst/>
          </a:prstGeom>
          <a:ln w="762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419600" y="0"/>
            <a:ext cx="4724400" cy="1569660"/>
          </a:xfrm>
          <a:prstGeom prst="rect">
            <a:avLst/>
          </a:prstGeom>
          <a:noFill/>
        </p:spPr>
        <p:txBody>
          <a:bodyPr>
            <a:spAutoFit/>
            <a:scene3d>
              <a:camera prst="orthographicFront"/>
              <a:lightRig rig="threePt" dir="t"/>
            </a:scene3d>
            <a:sp3d extrusionH="57150">
              <a:bevelT w="57150" h="38100" prst="artDeco"/>
            </a:sp3d>
          </a:bodyPr>
          <a:lstStyle/>
          <a:p>
            <a:pPr>
              <a:defRPr/>
            </a:pPr>
            <a:r>
              <a:rPr lang="en-US" sz="4800" b="1" dirty="0">
                <a:solidFill>
                  <a:srgbClr val="800080"/>
                </a:solidFill>
                <a:latin typeface="Bernard MT Condensed" pitchFamily="18" charset="0"/>
                <a:ea typeface="+mn-ea"/>
              </a:rPr>
              <a:t>Global University of Theological Studies</a:t>
            </a:r>
          </a:p>
        </p:txBody>
      </p:sp>
      <p:cxnSp>
        <p:nvCxnSpPr>
          <p:cNvPr id="21" name="Straight Connector 20"/>
          <p:cNvCxnSpPr/>
          <p:nvPr/>
        </p:nvCxnSpPr>
        <p:spPr>
          <a:xfrm>
            <a:off x="0" y="3140075"/>
            <a:ext cx="9144000" cy="0"/>
          </a:xfrm>
          <a:prstGeom prst="line">
            <a:avLst/>
          </a:prstGeom>
          <a:ln w="889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2400" y="5181600"/>
            <a:ext cx="7467600" cy="461665"/>
          </a:xfrm>
          <a:prstGeom prst="rect">
            <a:avLst/>
          </a:prstGeom>
          <a:noFill/>
          <a:scene3d>
            <a:camera prst="orthographicFront"/>
            <a:lightRig rig="threePt" dir="t"/>
          </a:scene3d>
          <a:sp3d>
            <a:bevelT/>
          </a:sp3d>
        </p:spPr>
        <p:txBody>
          <a:bodyPr>
            <a:spAutoFit/>
            <a:sp3d extrusionH="57150">
              <a:bevelT w="38100" h="38100"/>
            </a:sp3d>
          </a:bodyPr>
          <a:lstStyle/>
          <a:p>
            <a:pPr>
              <a:defRPr/>
            </a:pPr>
            <a:r>
              <a:rPr lang="en-US" sz="2400" b="1" dirty="0">
                <a:solidFill>
                  <a:srgbClr val="800080"/>
                </a:solidFill>
                <a:latin typeface="Bernard MT Condensed" pitchFamily="18" charset="0"/>
                <a:ea typeface="+mn-ea"/>
              </a:rPr>
              <a:t>Lesson </a:t>
            </a:r>
            <a:r>
              <a:rPr lang="en-US" sz="2400" b="1" dirty="0">
                <a:solidFill>
                  <a:srgbClr val="800080"/>
                </a:solidFill>
                <a:latin typeface="Bernard MT Condensed" pitchFamily="18" charset="0"/>
                <a:ea typeface="+mn-ea"/>
              </a:rPr>
              <a:t>18: A Full Circle of Missions</a:t>
            </a:r>
            <a:endParaRPr lang="en-US" sz="2400" b="1" dirty="0">
              <a:solidFill>
                <a:srgbClr val="800080"/>
              </a:solidFill>
              <a:latin typeface="Bernard MT Condensed" pitchFamily="18" charset="0"/>
              <a:ea typeface="+mn-ea"/>
            </a:endParaRPr>
          </a:p>
        </p:txBody>
      </p:sp>
      <p:sp>
        <p:nvSpPr>
          <p:cNvPr id="23" name="TextBox 22"/>
          <p:cNvSpPr txBox="1"/>
          <p:nvPr/>
        </p:nvSpPr>
        <p:spPr>
          <a:xfrm>
            <a:off x="152400" y="5562600"/>
            <a:ext cx="19050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800080"/>
                </a:solidFill>
                <a:latin typeface="Bernard MT Condensed" pitchFamily="18" charset="0"/>
                <a:ea typeface="+mn-ea"/>
              </a:rPr>
              <a:t>Randy Adams</a:t>
            </a:r>
          </a:p>
        </p:txBody>
      </p:sp>
      <p:cxnSp>
        <p:nvCxnSpPr>
          <p:cNvPr id="25" name="Straight Connector 24"/>
          <p:cNvCxnSpPr/>
          <p:nvPr/>
        </p:nvCxnSpPr>
        <p:spPr>
          <a:xfrm>
            <a:off x="0" y="30718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0" y="4999038"/>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p:wheel spokes="1"/>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324600" y="0"/>
            <a:ext cx="2819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18: A Full Circle of Missions</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0" y="457200"/>
            <a:ext cx="43434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9900"/>
                </a:solidFill>
                <a:latin typeface="Poor Richard" charset="0"/>
              </a:rPr>
              <a:t>Antioch was founded as a missions work but in time became involved in the sending of missionaries to preach the gospel and establish the Church in the regions beyond.</a:t>
            </a:r>
          </a:p>
        </p:txBody>
      </p:sp>
      <p:sp>
        <p:nvSpPr>
          <p:cNvPr id="12291" name="Rectangle 3"/>
          <p:cNvSpPr>
            <a:spLocks noChangeArrowheads="1"/>
          </p:cNvSpPr>
          <p:nvPr/>
        </p:nvSpPr>
        <p:spPr bwMode="auto">
          <a:xfrm>
            <a:off x="4495800" y="2362200"/>
            <a:ext cx="46482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3333CC"/>
                </a:solidFill>
                <a:latin typeface="Poor Richard" charset="0"/>
                <a:ea typeface="Times New Roman" charset="0"/>
                <a:cs typeface="Arial" charset="0"/>
              </a:rPr>
              <a:t>This represents a </a:t>
            </a:r>
            <a:r>
              <a:rPr lang="ja-JP" altLang="en-US" sz="3200" b="1" i="1">
                <a:solidFill>
                  <a:srgbClr val="3333CC"/>
                </a:solidFill>
                <a:latin typeface="Poor Richard" charset="0"/>
                <a:ea typeface="Times New Roman" charset="0"/>
                <a:cs typeface="Arial" charset="0"/>
              </a:rPr>
              <a:t>“</a:t>
            </a:r>
            <a:r>
              <a:rPr lang="en-US" sz="3200" b="1" i="1">
                <a:solidFill>
                  <a:srgbClr val="3333CC"/>
                </a:solidFill>
                <a:latin typeface="Poor Richard" charset="0"/>
                <a:ea typeface="Times New Roman" charset="0"/>
                <a:cs typeface="Arial" charset="0"/>
              </a:rPr>
              <a:t>full circle</a:t>
            </a:r>
            <a:r>
              <a:rPr lang="ja-JP" altLang="en-US" sz="3200" b="1" i="1">
                <a:solidFill>
                  <a:srgbClr val="3333CC"/>
                </a:solidFill>
                <a:latin typeface="Poor Richard" charset="0"/>
                <a:ea typeface="Times New Roman" charset="0"/>
                <a:cs typeface="Arial" charset="0"/>
              </a:rPr>
              <a:t>”</a:t>
            </a:r>
            <a:r>
              <a:rPr lang="en-US" sz="3200" b="1">
                <a:solidFill>
                  <a:srgbClr val="3333CC"/>
                </a:solidFill>
                <a:latin typeface="Poor Richard" charset="0"/>
                <a:ea typeface="Times New Roman" charset="0"/>
                <a:cs typeface="Arial" charset="0"/>
              </a:rPr>
              <a:t> of missions and this is what we should be striving for in every National Church around the globe. Life gives birth to life and missions will give birth to missions.</a:t>
            </a:r>
          </a:p>
        </p:txBody>
      </p:sp>
    </p:spTree>
  </p:cSld>
  <p:clrMapOvr>
    <a:masterClrMapping/>
  </p:clrMapOvr>
  <p:transition xmlns:p14="http://schemas.microsoft.com/office/powerpoint/2010/main">
    <p:wheel spokes="8"/>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12291"/>
                                        </p:tgtEl>
                                        <p:attrNameLst>
                                          <p:attrName>style.visibility</p:attrName>
                                        </p:attrNameLst>
                                      </p:cBhvr>
                                      <p:to>
                                        <p:strVal val="visible"/>
                                      </p:to>
                                    </p:set>
                                    <p:anim calcmode="lin" valueType="num">
                                      <p:cBhvr>
                                        <p:cTn id="19" dur="500" decel="50000" fill="hold">
                                          <p:stCondLst>
                                            <p:cond delay="0"/>
                                          </p:stCondLst>
                                        </p:cTn>
                                        <p:tgtEl>
                                          <p:spTgt spid="12291"/>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2291"/>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2291"/>
                                        </p:tgtEl>
                                        <p:attrNameLst>
                                          <p:attrName>ppt_w</p:attrName>
                                        </p:attrNameLst>
                                      </p:cBhvr>
                                      <p:tavLst>
                                        <p:tav tm="0">
                                          <p:val>
                                            <p:strVal val="#ppt_w*.05"/>
                                          </p:val>
                                        </p:tav>
                                        <p:tav tm="100000">
                                          <p:val>
                                            <p:strVal val="#ppt_w"/>
                                          </p:val>
                                        </p:tav>
                                      </p:tavLst>
                                    </p:anim>
                                    <p:anim calcmode="lin" valueType="num">
                                      <p:cBhvr>
                                        <p:cTn id="22" dur="1000" fill="hold"/>
                                        <p:tgtEl>
                                          <p:spTgt spid="12291"/>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2291"/>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2291"/>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2291"/>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2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29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0"/>
            <a:ext cx="2819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18: A Full Circle of Missions</a:t>
            </a:r>
            <a:endParaRPr lang="en-US" sz="1600" dirty="0">
              <a:solidFill>
                <a:srgbClr val="009900"/>
              </a:solidFill>
              <a:latin typeface="Bernard MT Condensed" pitchFamily="18" charset="0"/>
              <a:ea typeface="+mn-ea"/>
            </a:endParaRPr>
          </a:p>
        </p:txBody>
      </p:sp>
      <p:sp>
        <p:nvSpPr>
          <p:cNvPr id="13315" name="Rectangle 3"/>
          <p:cNvSpPr>
            <a:spLocks noChangeArrowheads="1"/>
          </p:cNvSpPr>
          <p:nvPr/>
        </p:nvSpPr>
        <p:spPr bwMode="auto">
          <a:xfrm>
            <a:off x="0" y="0"/>
            <a:ext cx="43529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just" eaLnBrk="0" hangingPunct="0"/>
            <a:r>
              <a:rPr lang="en-US" sz="4000" b="1" i="1">
                <a:solidFill>
                  <a:srgbClr val="800080"/>
                </a:solidFill>
                <a:latin typeface="Poor Richard" charset="0"/>
                <a:ea typeface="Times New Roman" charset="0"/>
                <a:cs typeface="Arial" charset="0"/>
              </a:rPr>
              <a:t>IV. A full circle. How?</a:t>
            </a:r>
            <a:endParaRPr lang="en-US" sz="4000">
              <a:solidFill>
                <a:srgbClr val="800080"/>
              </a:solidFill>
              <a:latin typeface="Poor Richard" charset="0"/>
              <a:ea typeface="Times New Roman" charset="0"/>
              <a:cs typeface="Arial" charset="0"/>
            </a:endParaRPr>
          </a:p>
        </p:txBody>
      </p:sp>
      <p:sp>
        <p:nvSpPr>
          <p:cNvPr id="13316" name="Rectangle 4"/>
          <p:cNvSpPr>
            <a:spLocks noChangeArrowheads="1"/>
          </p:cNvSpPr>
          <p:nvPr/>
        </p:nvSpPr>
        <p:spPr bwMode="auto">
          <a:xfrm>
            <a:off x="457200" y="1143000"/>
            <a:ext cx="76962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a:solidFill>
                  <a:srgbClr val="361B00"/>
                </a:solidFill>
                <a:latin typeface="Poor Richard" charset="0"/>
                <a:ea typeface="Times New Roman" charset="0"/>
                <a:cs typeface="Arial" charset="0"/>
              </a:rPr>
              <a:t>In brief, the </a:t>
            </a:r>
            <a:r>
              <a:rPr lang="ja-JP" altLang="en-US" sz="3200" b="1" i="1">
                <a:solidFill>
                  <a:srgbClr val="361B00"/>
                </a:solidFill>
                <a:latin typeface="Poor Richard" charset="0"/>
                <a:ea typeface="Times New Roman" charset="0"/>
                <a:cs typeface="Arial" charset="0"/>
              </a:rPr>
              <a:t>“</a:t>
            </a:r>
            <a:r>
              <a:rPr lang="en-US" sz="3200" b="1" i="1">
                <a:solidFill>
                  <a:srgbClr val="361B00"/>
                </a:solidFill>
                <a:latin typeface="Poor Richard" charset="0"/>
                <a:ea typeface="Times New Roman" charset="0"/>
                <a:cs typeface="Arial" charset="0"/>
              </a:rPr>
              <a:t>full circle</a:t>
            </a:r>
            <a:r>
              <a:rPr lang="ja-JP" altLang="en-US" sz="3200" b="1" i="1">
                <a:solidFill>
                  <a:srgbClr val="361B00"/>
                </a:solidFill>
                <a:latin typeface="Poor Richard" charset="0"/>
                <a:ea typeface="Times New Roman" charset="0"/>
                <a:cs typeface="Arial" charset="0"/>
              </a:rPr>
              <a:t>”</a:t>
            </a:r>
            <a:r>
              <a:rPr lang="en-US" sz="3200" b="1">
                <a:solidFill>
                  <a:srgbClr val="361B00"/>
                </a:solidFill>
                <a:latin typeface="Poor Richard" charset="0"/>
                <a:ea typeface="Times New Roman" charset="0"/>
                <a:cs typeface="Arial" charset="0"/>
              </a:rPr>
              <a:t> of missions can be accomplished in the Church locally as well as nationally by regularly practicing these simple steps: </a:t>
            </a:r>
          </a:p>
          <a:p>
            <a:pPr eaLnBrk="0" hangingPunct="0"/>
            <a:r>
              <a:rPr lang="en-US" sz="3200" b="1">
                <a:latin typeface="Poor Richard" charset="0"/>
                <a:ea typeface="Times New Roman" charset="0"/>
                <a:cs typeface="Arial" charset="0"/>
              </a:rPr>
              <a:t>  	</a:t>
            </a:r>
            <a:r>
              <a:rPr lang="en-US" sz="3200" b="1">
                <a:solidFill>
                  <a:srgbClr val="990000"/>
                </a:solidFill>
                <a:latin typeface="Poor Richard" charset="0"/>
                <a:ea typeface="Times New Roman" charset="0"/>
                <a:cs typeface="Arial" charset="0"/>
              </a:rPr>
              <a:t>1. Teach missions. </a:t>
            </a:r>
            <a:endParaRPr lang="en-US" sz="3200" b="1">
              <a:solidFill>
                <a:srgbClr val="990000"/>
              </a:solidFill>
              <a:latin typeface="Poor Richard" charset="0"/>
            </a:endParaRPr>
          </a:p>
          <a:p>
            <a:pPr eaLnBrk="0" hangingPunct="0"/>
            <a:r>
              <a:rPr lang="en-US" sz="3200" b="1">
                <a:latin typeface="Poor Richard" charset="0"/>
                <a:cs typeface="Times New Roman" charset="0"/>
              </a:rPr>
              <a:t>  	</a:t>
            </a:r>
            <a:r>
              <a:rPr lang="en-US" sz="3200" b="1">
                <a:solidFill>
                  <a:srgbClr val="361B00"/>
                </a:solidFill>
                <a:latin typeface="Poor Richard" charset="0"/>
                <a:cs typeface="Times New Roman" charset="0"/>
              </a:rPr>
              <a:t>2. Preach missions.</a:t>
            </a:r>
            <a:endParaRPr lang="en-US" sz="3200" b="1">
              <a:solidFill>
                <a:srgbClr val="361B00"/>
              </a:solidFill>
              <a:latin typeface="Poor Richard" charset="0"/>
            </a:endParaRPr>
          </a:p>
          <a:p>
            <a:pPr eaLnBrk="0" hangingPunct="0"/>
            <a:r>
              <a:rPr lang="en-US" sz="3200" b="1">
                <a:latin typeface="Poor Richard" charset="0"/>
                <a:cs typeface="Times New Roman" charset="0"/>
              </a:rPr>
              <a:t> 	 </a:t>
            </a:r>
            <a:r>
              <a:rPr lang="en-US" sz="3200" b="1">
                <a:solidFill>
                  <a:srgbClr val="800080"/>
                </a:solidFill>
                <a:latin typeface="Poor Richard" charset="0"/>
                <a:cs typeface="Times New Roman" charset="0"/>
              </a:rPr>
              <a:t>3. Give to missions.</a:t>
            </a:r>
            <a:endParaRPr lang="en-US" sz="3200" b="1">
              <a:solidFill>
                <a:srgbClr val="800080"/>
              </a:solidFill>
              <a:latin typeface="Poor Richard" charset="0"/>
            </a:endParaRPr>
          </a:p>
          <a:p>
            <a:pPr eaLnBrk="0" hangingPunct="0"/>
            <a:r>
              <a:rPr lang="en-US" sz="3200" b="1">
                <a:latin typeface="Poor Richard" charset="0"/>
                <a:cs typeface="Times New Roman" charset="0"/>
              </a:rPr>
              <a:t> 	 </a:t>
            </a:r>
            <a:r>
              <a:rPr lang="en-US" sz="3200" b="1">
                <a:solidFill>
                  <a:srgbClr val="361B00"/>
                </a:solidFill>
                <a:latin typeface="Poor Richard" charset="0"/>
                <a:cs typeface="Times New Roman" charset="0"/>
              </a:rPr>
              <a:t>4. Pray for missions. </a:t>
            </a:r>
            <a:endParaRPr lang="en-US" sz="3200" b="1">
              <a:solidFill>
                <a:srgbClr val="361B00"/>
              </a:solidFill>
              <a:latin typeface="Poor Richard" charset="0"/>
            </a:endParaRPr>
          </a:p>
          <a:p>
            <a:pPr eaLnBrk="0" hangingPunct="0"/>
            <a:r>
              <a:rPr lang="en-US" sz="3200" b="1">
                <a:latin typeface="Poor Richard" charset="0"/>
                <a:cs typeface="Times New Roman" charset="0"/>
              </a:rPr>
              <a:t>	  </a:t>
            </a:r>
            <a:r>
              <a:rPr lang="en-US" sz="3200" b="1">
                <a:solidFill>
                  <a:srgbClr val="990000"/>
                </a:solidFill>
                <a:latin typeface="Poor Richard" charset="0"/>
                <a:cs typeface="Times New Roman" charset="0"/>
              </a:rPr>
              <a:t>5. Live missions.            </a:t>
            </a:r>
            <a:endParaRPr lang="en-US" sz="3200" b="1">
              <a:solidFill>
                <a:srgbClr val="990000"/>
              </a:solidFill>
              <a:latin typeface="Poor Richard" charset="0"/>
            </a:endParaRPr>
          </a:p>
        </p:txBody>
      </p:sp>
    </p:spTree>
  </p:cSld>
  <p:clrMapOvr>
    <a:masterClrMapping/>
  </p:clrMapOvr>
  <p:transition xmlns:p14="http://schemas.microsoft.com/office/powerpoint/2010/main">
    <p:wheel spokes="1"/>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 from="(-#ppt_w/2)" to="(#ppt_x)" calcmode="lin" valueType="num">
                                      <p:cBhvr>
                                        <p:cTn id="7" dur="600" fill="hold">
                                          <p:stCondLst>
                                            <p:cond delay="0"/>
                                          </p:stCondLst>
                                        </p:cTn>
                                        <p:tgtEl>
                                          <p:spTgt spid="13315"/>
                                        </p:tgtEl>
                                        <p:attrNameLst>
                                          <p:attrName>ppt_x</p:attrName>
                                        </p:attrNameLst>
                                      </p:cBhvr>
                                    </p:anim>
                                    <p:anim from="0" to="-1.0" calcmode="lin" valueType="num">
                                      <p:cBhvr>
                                        <p:cTn id="8" dur="200" decel="50000" autoRev="1" fill="hold">
                                          <p:stCondLst>
                                            <p:cond delay="600"/>
                                          </p:stCondLst>
                                        </p:cTn>
                                        <p:tgtEl>
                                          <p:spTgt spid="13315"/>
                                        </p:tgtEl>
                                        <p:attrNameLst>
                                          <p:attrName>xshear</p:attrName>
                                        </p:attrNameLst>
                                      </p:cBhvr>
                                    </p:anim>
                                    <p:animScale>
                                      <p:cBhvr>
                                        <p:cTn id="9" dur="200" decel="100000" autoRev="1" fill="hold">
                                          <p:stCondLst>
                                            <p:cond delay="600"/>
                                          </p:stCondLst>
                                        </p:cTn>
                                        <p:tgtEl>
                                          <p:spTgt spid="13315"/>
                                        </p:tgtEl>
                                      </p:cBhvr>
                                      <p:from x="100000" y="100000"/>
                                      <p:to x="80000" y="100000"/>
                                    </p:animScale>
                                    <p:anim by="(#ppt_h/3+#ppt_w*0.1)" calcmode="lin" valueType="num">
                                      <p:cBhvr additive="sum">
                                        <p:cTn id="10" dur="200" decel="100000" autoRev="1" fill="hold">
                                          <p:stCondLst>
                                            <p:cond delay="600"/>
                                          </p:stCondLst>
                                        </p:cTn>
                                        <p:tgtEl>
                                          <p:spTgt spid="13315"/>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13316">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13316">
                                            <p:txEl>
                                              <p:pRg st="0" end="0"/>
                                            </p:txEl>
                                          </p:spTgt>
                                        </p:tgtEl>
                                        <p:attrNameLst>
                                          <p:attrName>ppt_x</p:attrName>
                                        </p:attrNameLst>
                                      </p:cBhvr>
                                    </p:anim>
                                    <p:anim from="0" to="-1.0" calcmode="lin" valueType="num">
                                      <p:cBhvr>
                                        <p:cTn id="16" dur="200" decel="50000" autoRev="1" fill="hold">
                                          <p:stCondLst>
                                            <p:cond delay="600"/>
                                          </p:stCondLst>
                                        </p:cTn>
                                        <p:tgtEl>
                                          <p:spTgt spid="13316">
                                            <p:txEl>
                                              <p:pRg st="0" end="0"/>
                                            </p:txEl>
                                          </p:spTgt>
                                        </p:tgtEl>
                                        <p:attrNameLst>
                                          <p:attrName>xshear</p:attrName>
                                        </p:attrNameLst>
                                      </p:cBhvr>
                                    </p:anim>
                                    <p:animScale>
                                      <p:cBhvr>
                                        <p:cTn id="17" dur="200" decel="100000" autoRev="1" fill="hold">
                                          <p:stCondLst>
                                            <p:cond delay="600"/>
                                          </p:stCondLst>
                                        </p:cTn>
                                        <p:tgtEl>
                                          <p:spTgt spid="13316">
                                            <p:txEl>
                                              <p:pRg st="0" end="0"/>
                                            </p:txEl>
                                          </p:spTgt>
                                        </p:tgtEl>
                                      </p:cBhvr>
                                      <p:from x="100000" y="100000"/>
                                      <p:to x="80000" y="100000"/>
                                    </p:animScale>
                                    <p:anim by="(#ppt_h/3+#ppt_w*0.1)" calcmode="lin" valueType="num">
                                      <p:cBhvr additive="sum">
                                        <p:cTn id="18" dur="200" decel="100000" autoRev="1" fill="hold">
                                          <p:stCondLst>
                                            <p:cond delay="600"/>
                                          </p:stCondLst>
                                        </p:cTn>
                                        <p:tgtEl>
                                          <p:spTgt spid="13316">
                                            <p:txEl>
                                              <p:pRg st="0" end="0"/>
                                            </p:txEl>
                                          </p:spTgt>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13316">
                                            <p:txEl>
                                              <p:pRg st="1" end="1"/>
                                            </p:txEl>
                                          </p:spTgt>
                                        </p:tgtEl>
                                        <p:attrNameLst>
                                          <p:attrName>style.visibility</p:attrName>
                                        </p:attrNameLst>
                                      </p:cBhvr>
                                      <p:to>
                                        <p:strVal val="visible"/>
                                      </p:to>
                                    </p:set>
                                    <p:anim from="(-#ppt_w/2)" to="(#ppt_x)" calcmode="lin" valueType="num">
                                      <p:cBhvr>
                                        <p:cTn id="23" dur="600" fill="hold">
                                          <p:stCondLst>
                                            <p:cond delay="0"/>
                                          </p:stCondLst>
                                        </p:cTn>
                                        <p:tgtEl>
                                          <p:spTgt spid="13316">
                                            <p:txEl>
                                              <p:pRg st="1" end="1"/>
                                            </p:txEl>
                                          </p:spTgt>
                                        </p:tgtEl>
                                        <p:attrNameLst>
                                          <p:attrName>ppt_x</p:attrName>
                                        </p:attrNameLst>
                                      </p:cBhvr>
                                    </p:anim>
                                    <p:anim from="0" to="-1.0" calcmode="lin" valueType="num">
                                      <p:cBhvr>
                                        <p:cTn id="24" dur="200" decel="50000" autoRev="1" fill="hold">
                                          <p:stCondLst>
                                            <p:cond delay="600"/>
                                          </p:stCondLst>
                                        </p:cTn>
                                        <p:tgtEl>
                                          <p:spTgt spid="13316">
                                            <p:txEl>
                                              <p:pRg st="1" end="1"/>
                                            </p:txEl>
                                          </p:spTgt>
                                        </p:tgtEl>
                                        <p:attrNameLst>
                                          <p:attrName>xshear</p:attrName>
                                        </p:attrNameLst>
                                      </p:cBhvr>
                                    </p:anim>
                                    <p:animScale>
                                      <p:cBhvr>
                                        <p:cTn id="25" dur="200" decel="100000" autoRev="1" fill="hold">
                                          <p:stCondLst>
                                            <p:cond delay="600"/>
                                          </p:stCondLst>
                                        </p:cTn>
                                        <p:tgtEl>
                                          <p:spTgt spid="13316">
                                            <p:txEl>
                                              <p:pRg st="1" end="1"/>
                                            </p:txEl>
                                          </p:spTgt>
                                        </p:tgtEl>
                                      </p:cBhvr>
                                      <p:from x="100000" y="100000"/>
                                      <p:to x="80000" y="100000"/>
                                    </p:animScale>
                                    <p:anim by="(#ppt_h/3+#ppt_w*0.1)" calcmode="lin" valueType="num">
                                      <p:cBhvr additive="sum">
                                        <p:cTn id="26" dur="200" decel="100000" autoRev="1" fill="hold">
                                          <p:stCondLst>
                                            <p:cond delay="600"/>
                                          </p:stCondLst>
                                        </p:cTn>
                                        <p:tgtEl>
                                          <p:spTgt spid="13316">
                                            <p:txEl>
                                              <p:pRg st="1" end="1"/>
                                            </p:txEl>
                                          </p:spTgt>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nodeType="clickEffect">
                                  <p:stCondLst>
                                    <p:cond delay="0"/>
                                  </p:stCondLst>
                                  <p:childTnLst>
                                    <p:set>
                                      <p:cBhvr>
                                        <p:cTn id="30" dur="1" fill="hold">
                                          <p:stCondLst>
                                            <p:cond delay="0"/>
                                          </p:stCondLst>
                                        </p:cTn>
                                        <p:tgtEl>
                                          <p:spTgt spid="13316">
                                            <p:txEl>
                                              <p:pRg st="2" end="2"/>
                                            </p:txEl>
                                          </p:spTgt>
                                        </p:tgtEl>
                                        <p:attrNameLst>
                                          <p:attrName>style.visibility</p:attrName>
                                        </p:attrNameLst>
                                      </p:cBhvr>
                                      <p:to>
                                        <p:strVal val="visible"/>
                                      </p:to>
                                    </p:set>
                                    <p:anim from="(-#ppt_w/2)" to="(#ppt_x)" calcmode="lin" valueType="num">
                                      <p:cBhvr>
                                        <p:cTn id="31" dur="600" fill="hold">
                                          <p:stCondLst>
                                            <p:cond delay="0"/>
                                          </p:stCondLst>
                                        </p:cTn>
                                        <p:tgtEl>
                                          <p:spTgt spid="13316">
                                            <p:txEl>
                                              <p:pRg st="2" end="2"/>
                                            </p:txEl>
                                          </p:spTgt>
                                        </p:tgtEl>
                                        <p:attrNameLst>
                                          <p:attrName>ppt_x</p:attrName>
                                        </p:attrNameLst>
                                      </p:cBhvr>
                                    </p:anim>
                                    <p:anim from="0" to="-1.0" calcmode="lin" valueType="num">
                                      <p:cBhvr>
                                        <p:cTn id="32" dur="200" decel="50000" autoRev="1" fill="hold">
                                          <p:stCondLst>
                                            <p:cond delay="600"/>
                                          </p:stCondLst>
                                        </p:cTn>
                                        <p:tgtEl>
                                          <p:spTgt spid="13316">
                                            <p:txEl>
                                              <p:pRg st="2" end="2"/>
                                            </p:txEl>
                                          </p:spTgt>
                                        </p:tgtEl>
                                        <p:attrNameLst>
                                          <p:attrName>xshear</p:attrName>
                                        </p:attrNameLst>
                                      </p:cBhvr>
                                    </p:anim>
                                    <p:animScale>
                                      <p:cBhvr>
                                        <p:cTn id="33" dur="200" decel="100000" autoRev="1" fill="hold">
                                          <p:stCondLst>
                                            <p:cond delay="600"/>
                                          </p:stCondLst>
                                        </p:cTn>
                                        <p:tgtEl>
                                          <p:spTgt spid="13316">
                                            <p:txEl>
                                              <p:pRg st="2" end="2"/>
                                            </p:txEl>
                                          </p:spTgt>
                                        </p:tgtEl>
                                      </p:cBhvr>
                                      <p:from x="100000" y="100000"/>
                                      <p:to x="80000" y="100000"/>
                                    </p:animScale>
                                    <p:anim by="(#ppt_h/3+#ppt_w*0.1)" calcmode="lin" valueType="num">
                                      <p:cBhvr additive="sum">
                                        <p:cTn id="34" dur="200" decel="100000" autoRev="1" fill="hold">
                                          <p:stCondLst>
                                            <p:cond delay="600"/>
                                          </p:stCondLst>
                                        </p:cTn>
                                        <p:tgtEl>
                                          <p:spTgt spid="13316">
                                            <p:txEl>
                                              <p:pRg st="2" end="2"/>
                                            </p:txEl>
                                          </p:spTgt>
                                        </p:tgtEl>
                                        <p:attrNameLst>
                                          <p:attrName>ppt_x</p:attrName>
                                        </p:attrNameLst>
                                      </p:cBhvr>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4" presetClass="entr" presetSubtype="0" fill="hold" nodeType="clickEffect">
                                  <p:stCondLst>
                                    <p:cond delay="0"/>
                                  </p:stCondLst>
                                  <p:childTnLst>
                                    <p:set>
                                      <p:cBhvr>
                                        <p:cTn id="38" dur="1" fill="hold">
                                          <p:stCondLst>
                                            <p:cond delay="0"/>
                                          </p:stCondLst>
                                        </p:cTn>
                                        <p:tgtEl>
                                          <p:spTgt spid="13316">
                                            <p:txEl>
                                              <p:pRg st="3" end="3"/>
                                            </p:txEl>
                                          </p:spTgt>
                                        </p:tgtEl>
                                        <p:attrNameLst>
                                          <p:attrName>style.visibility</p:attrName>
                                        </p:attrNameLst>
                                      </p:cBhvr>
                                      <p:to>
                                        <p:strVal val="visible"/>
                                      </p:to>
                                    </p:set>
                                    <p:anim from="(-#ppt_w/2)" to="(#ppt_x)" calcmode="lin" valueType="num">
                                      <p:cBhvr>
                                        <p:cTn id="39" dur="600" fill="hold">
                                          <p:stCondLst>
                                            <p:cond delay="0"/>
                                          </p:stCondLst>
                                        </p:cTn>
                                        <p:tgtEl>
                                          <p:spTgt spid="13316">
                                            <p:txEl>
                                              <p:pRg st="3" end="3"/>
                                            </p:txEl>
                                          </p:spTgt>
                                        </p:tgtEl>
                                        <p:attrNameLst>
                                          <p:attrName>ppt_x</p:attrName>
                                        </p:attrNameLst>
                                      </p:cBhvr>
                                    </p:anim>
                                    <p:anim from="0" to="-1.0" calcmode="lin" valueType="num">
                                      <p:cBhvr>
                                        <p:cTn id="40" dur="200" decel="50000" autoRev="1" fill="hold">
                                          <p:stCondLst>
                                            <p:cond delay="600"/>
                                          </p:stCondLst>
                                        </p:cTn>
                                        <p:tgtEl>
                                          <p:spTgt spid="13316">
                                            <p:txEl>
                                              <p:pRg st="3" end="3"/>
                                            </p:txEl>
                                          </p:spTgt>
                                        </p:tgtEl>
                                        <p:attrNameLst>
                                          <p:attrName>xshear</p:attrName>
                                        </p:attrNameLst>
                                      </p:cBhvr>
                                    </p:anim>
                                    <p:animScale>
                                      <p:cBhvr>
                                        <p:cTn id="41" dur="200" decel="100000" autoRev="1" fill="hold">
                                          <p:stCondLst>
                                            <p:cond delay="600"/>
                                          </p:stCondLst>
                                        </p:cTn>
                                        <p:tgtEl>
                                          <p:spTgt spid="13316">
                                            <p:txEl>
                                              <p:pRg st="3" end="3"/>
                                            </p:txEl>
                                          </p:spTgt>
                                        </p:tgtEl>
                                      </p:cBhvr>
                                      <p:from x="100000" y="100000"/>
                                      <p:to x="80000" y="100000"/>
                                    </p:animScale>
                                    <p:anim by="(#ppt_h/3+#ppt_w*0.1)" calcmode="lin" valueType="num">
                                      <p:cBhvr additive="sum">
                                        <p:cTn id="42" dur="200" decel="100000" autoRev="1" fill="hold">
                                          <p:stCondLst>
                                            <p:cond delay="600"/>
                                          </p:stCondLst>
                                        </p:cTn>
                                        <p:tgtEl>
                                          <p:spTgt spid="13316">
                                            <p:txEl>
                                              <p:pRg st="3" end="3"/>
                                            </p:txEl>
                                          </p:spTgt>
                                        </p:tgtEl>
                                        <p:attrNameLst>
                                          <p:attrName>ppt_x</p:attrName>
                                        </p:attrNameLst>
                                      </p:cBhvr>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4" presetClass="entr" presetSubtype="0" fill="hold" nodeType="clickEffect">
                                  <p:stCondLst>
                                    <p:cond delay="0"/>
                                  </p:stCondLst>
                                  <p:childTnLst>
                                    <p:set>
                                      <p:cBhvr>
                                        <p:cTn id="46" dur="1" fill="hold">
                                          <p:stCondLst>
                                            <p:cond delay="0"/>
                                          </p:stCondLst>
                                        </p:cTn>
                                        <p:tgtEl>
                                          <p:spTgt spid="13316">
                                            <p:txEl>
                                              <p:pRg st="4" end="4"/>
                                            </p:txEl>
                                          </p:spTgt>
                                        </p:tgtEl>
                                        <p:attrNameLst>
                                          <p:attrName>style.visibility</p:attrName>
                                        </p:attrNameLst>
                                      </p:cBhvr>
                                      <p:to>
                                        <p:strVal val="visible"/>
                                      </p:to>
                                    </p:set>
                                    <p:anim from="(-#ppt_w/2)" to="(#ppt_x)" calcmode="lin" valueType="num">
                                      <p:cBhvr>
                                        <p:cTn id="47" dur="600" fill="hold">
                                          <p:stCondLst>
                                            <p:cond delay="0"/>
                                          </p:stCondLst>
                                        </p:cTn>
                                        <p:tgtEl>
                                          <p:spTgt spid="13316">
                                            <p:txEl>
                                              <p:pRg st="4" end="4"/>
                                            </p:txEl>
                                          </p:spTgt>
                                        </p:tgtEl>
                                        <p:attrNameLst>
                                          <p:attrName>ppt_x</p:attrName>
                                        </p:attrNameLst>
                                      </p:cBhvr>
                                    </p:anim>
                                    <p:anim from="0" to="-1.0" calcmode="lin" valueType="num">
                                      <p:cBhvr>
                                        <p:cTn id="48" dur="200" decel="50000" autoRev="1" fill="hold">
                                          <p:stCondLst>
                                            <p:cond delay="600"/>
                                          </p:stCondLst>
                                        </p:cTn>
                                        <p:tgtEl>
                                          <p:spTgt spid="13316">
                                            <p:txEl>
                                              <p:pRg st="4" end="4"/>
                                            </p:txEl>
                                          </p:spTgt>
                                        </p:tgtEl>
                                        <p:attrNameLst>
                                          <p:attrName>xshear</p:attrName>
                                        </p:attrNameLst>
                                      </p:cBhvr>
                                    </p:anim>
                                    <p:animScale>
                                      <p:cBhvr>
                                        <p:cTn id="49" dur="200" decel="100000" autoRev="1" fill="hold">
                                          <p:stCondLst>
                                            <p:cond delay="600"/>
                                          </p:stCondLst>
                                        </p:cTn>
                                        <p:tgtEl>
                                          <p:spTgt spid="13316">
                                            <p:txEl>
                                              <p:pRg st="4" end="4"/>
                                            </p:txEl>
                                          </p:spTgt>
                                        </p:tgtEl>
                                      </p:cBhvr>
                                      <p:from x="100000" y="100000"/>
                                      <p:to x="80000" y="100000"/>
                                    </p:animScale>
                                    <p:anim by="(#ppt_h/3+#ppt_w*0.1)" calcmode="lin" valueType="num">
                                      <p:cBhvr additive="sum">
                                        <p:cTn id="50" dur="200" decel="100000" autoRev="1" fill="hold">
                                          <p:stCondLst>
                                            <p:cond delay="600"/>
                                          </p:stCondLst>
                                        </p:cTn>
                                        <p:tgtEl>
                                          <p:spTgt spid="13316">
                                            <p:txEl>
                                              <p:pRg st="4" end="4"/>
                                            </p:txEl>
                                          </p:spTgt>
                                        </p:tgtEl>
                                        <p:attrNameLst>
                                          <p:attrName>ppt_x</p:attrName>
                                        </p:attrNameLst>
                                      </p:cBhvr>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34" presetClass="entr" presetSubtype="0" fill="hold" nodeType="clickEffect">
                                  <p:stCondLst>
                                    <p:cond delay="0"/>
                                  </p:stCondLst>
                                  <p:childTnLst>
                                    <p:set>
                                      <p:cBhvr>
                                        <p:cTn id="54" dur="1" fill="hold">
                                          <p:stCondLst>
                                            <p:cond delay="0"/>
                                          </p:stCondLst>
                                        </p:cTn>
                                        <p:tgtEl>
                                          <p:spTgt spid="13316">
                                            <p:txEl>
                                              <p:pRg st="5" end="5"/>
                                            </p:txEl>
                                          </p:spTgt>
                                        </p:tgtEl>
                                        <p:attrNameLst>
                                          <p:attrName>style.visibility</p:attrName>
                                        </p:attrNameLst>
                                      </p:cBhvr>
                                      <p:to>
                                        <p:strVal val="visible"/>
                                      </p:to>
                                    </p:set>
                                    <p:anim from="(-#ppt_w/2)" to="(#ppt_x)" calcmode="lin" valueType="num">
                                      <p:cBhvr>
                                        <p:cTn id="55" dur="600" fill="hold">
                                          <p:stCondLst>
                                            <p:cond delay="0"/>
                                          </p:stCondLst>
                                        </p:cTn>
                                        <p:tgtEl>
                                          <p:spTgt spid="13316">
                                            <p:txEl>
                                              <p:pRg st="5" end="5"/>
                                            </p:txEl>
                                          </p:spTgt>
                                        </p:tgtEl>
                                        <p:attrNameLst>
                                          <p:attrName>ppt_x</p:attrName>
                                        </p:attrNameLst>
                                      </p:cBhvr>
                                    </p:anim>
                                    <p:anim from="0" to="-1.0" calcmode="lin" valueType="num">
                                      <p:cBhvr>
                                        <p:cTn id="56" dur="200" decel="50000" autoRev="1" fill="hold">
                                          <p:stCondLst>
                                            <p:cond delay="600"/>
                                          </p:stCondLst>
                                        </p:cTn>
                                        <p:tgtEl>
                                          <p:spTgt spid="13316">
                                            <p:txEl>
                                              <p:pRg st="5" end="5"/>
                                            </p:txEl>
                                          </p:spTgt>
                                        </p:tgtEl>
                                        <p:attrNameLst>
                                          <p:attrName>xshear</p:attrName>
                                        </p:attrNameLst>
                                      </p:cBhvr>
                                    </p:anim>
                                    <p:animScale>
                                      <p:cBhvr>
                                        <p:cTn id="57" dur="200" decel="100000" autoRev="1" fill="hold">
                                          <p:stCondLst>
                                            <p:cond delay="600"/>
                                          </p:stCondLst>
                                        </p:cTn>
                                        <p:tgtEl>
                                          <p:spTgt spid="13316">
                                            <p:txEl>
                                              <p:pRg st="5" end="5"/>
                                            </p:txEl>
                                          </p:spTgt>
                                        </p:tgtEl>
                                      </p:cBhvr>
                                      <p:from x="100000" y="100000"/>
                                      <p:to x="80000" y="100000"/>
                                    </p:animScale>
                                    <p:anim by="(#ppt_h/3+#ppt_w*0.1)" calcmode="lin" valueType="num">
                                      <p:cBhvr additive="sum">
                                        <p:cTn id="58" dur="200" decel="100000" autoRev="1" fill="hold">
                                          <p:stCondLst>
                                            <p:cond delay="600"/>
                                          </p:stCondLst>
                                        </p:cTn>
                                        <p:tgtEl>
                                          <p:spTgt spid="13316">
                                            <p:txEl>
                                              <p:pRg st="5" end="5"/>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324600" y="0"/>
            <a:ext cx="2819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18: A Full Circle of Missions</a:t>
            </a:r>
            <a:endParaRPr lang="en-US" sz="1600" dirty="0">
              <a:solidFill>
                <a:srgbClr val="009900"/>
              </a:solidFill>
              <a:latin typeface="Bernard MT Condensed" pitchFamily="18" charset="0"/>
              <a:ea typeface="+mn-ea"/>
            </a:endParaRPr>
          </a:p>
        </p:txBody>
      </p:sp>
      <p:sp>
        <p:nvSpPr>
          <p:cNvPr id="4099" name="Rectangle 3"/>
          <p:cNvSpPr>
            <a:spLocks noChangeArrowheads="1"/>
          </p:cNvSpPr>
          <p:nvPr/>
        </p:nvSpPr>
        <p:spPr bwMode="auto">
          <a:xfrm>
            <a:off x="381000" y="1828800"/>
            <a:ext cx="46482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3200" b="1" i="1">
                <a:solidFill>
                  <a:srgbClr val="3333CC"/>
                </a:solidFill>
                <a:latin typeface="Poor Richard" charset="0"/>
                <a:ea typeface="Times New Roman" charset="0"/>
                <a:cs typeface="Arial" charset="0"/>
              </a:rPr>
              <a:t>“</a:t>
            </a:r>
            <a:r>
              <a:rPr lang="en-US" sz="3200" b="1" i="1">
                <a:solidFill>
                  <a:srgbClr val="3333CC"/>
                </a:solidFill>
                <a:latin typeface="Poor Richard" charset="0"/>
                <a:ea typeface="Times New Roman" charset="0"/>
                <a:cs typeface="Arial" charset="0"/>
              </a:rPr>
              <a:t>Therefore said he unto them, The harvest truly is great, but the labourers are few: pray ye therefore the Lord of the harvest, that he would send forth labourers into his harvest.</a:t>
            </a:r>
            <a:r>
              <a:rPr lang="ja-JP" altLang="en-US" sz="3200" b="1" i="1">
                <a:solidFill>
                  <a:srgbClr val="3333CC"/>
                </a:solidFill>
                <a:latin typeface="Poor Richard" charset="0"/>
                <a:ea typeface="Times New Roman" charset="0"/>
                <a:cs typeface="Arial" charset="0"/>
              </a:rPr>
              <a:t>”</a:t>
            </a:r>
            <a:r>
              <a:rPr lang="en-US" sz="3200" b="1">
                <a:solidFill>
                  <a:srgbClr val="3333CC"/>
                </a:solidFill>
                <a:latin typeface="Poor Richard" charset="0"/>
                <a:ea typeface="Times New Roman" charset="0"/>
                <a:cs typeface="Arial" charset="0"/>
              </a:rPr>
              <a:t> (Luke 10:2)</a:t>
            </a:r>
            <a:endParaRPr lang="en-US" sz="3200">
              <a:solidFill>
                <a:srgbClr val="3333CC"/>
              </a:solidFill>
              <a:latin typeface="Poor Richard" charset="0"/>
              <a:ea typeface="Times New Roman" charset="0"/>
              <a:cs typeface="Arial" charset="0"/>
            </a:endParaRPr>
          </a:p>
        </p:txBody>
      </p:sp>
    </p:spTree>
  </p:cSld>
  <p:clrMapOvr>
    <a:masterClrMapping/>
  </p:clrMapOvr>
  <p:transition xmlns:p14="http://schemas.microsoft.com/office/powerpoint/2010/main">
    <p:wheel spokes="2"/>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box(in)">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324600" y="0"/>
            <a:ext cx="2819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18: A Full Circle of Missions</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0" y="457200"/>
            <a:ext cx="67056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009900"/>
                </a:solidFill>
                <a:latin typeface="Poor Richard" charset="0"/>
              </a:rPr>
              <a:t>A very basic fact of life is that a healthy body has a God given potential to reproduce itself. Consider also that the Church, as the body of Christ by the indwelling of the Spirit of God, has this same God given ability.</a:t>
            </a:r>
          </a:p>
        </p:txBody>
      </p:sp>
      <p:sp>
        <p:nvSpPr>
          <p:cNvPr id="6" name="Rectangle 5"/>
          <p:cNvSpPr>
            <a:spLocks noChangeArrowheads="1"/>
          </p:cNvSpPr>
          <p:nvPr/>
        </p:nvSpPr>
        <p:spPr bwMode="auto">
          <a:xfrm>
            <a:off x="2133600" y="2895600"/>
            <a:ext cx="70104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In fact, the goal of every local assembly and every National Church organization should be to reproduce itself in another area or nation where the Gospel has not been preached. In this lesson, our focus will be concentrated on the national level as we seek to understand the need of </a:t>
            </a:r>
            <a:r>
              <a:rPr lang="ja-JP" altLang="en-US" sz="2800" b="1" i="1">
                <a:solidFill>
                  <a:srgbClr val="800080"/>
                </a:solidFill>
                <a:latin typeface="Poor Richard" charset="0"/>
              </a:rPr>
              <a:t>“</a:t>
            </a:r>
            <a:r>
              <a:rPr lang="en-US" sz="2800" b="1" i="1">
                <a:solidFill>
                  <a:srgbClr val="800080"/>
                </a:solidFill>
                <a:latin typeface="Poor Richard" charset="0"/>
              </a:rPr>
              <a:t>a full circle</a:t>
            </a:r>
            <a:r>
              <a:rPr lang="ja-JP" altLang="en-US" sz="2800" b="1" i="1">
                <a:solidFill>
                  <a:srgbClr val="800080"/>
                </a:solidFill>
                <a:latin typeface="Poor Richard" charset="0"/>
              </a:rPr>
              <a:t>”</a:t>
            </a:r>
            <a:r>
              <a:rPr lang="en-US" sz="2800" b="1" i="1">
                <a:solidFill>
                  <a:srgbClr val="800080"/>
                </a:solidFill>
                <a:latin typeface="Poor Richard" charset="0"/>
              </a:rPr>
              <a:t> </a:t>
            </a:r>
            <a:r>
              <a:rPr lang="en-US" sz="2800" b="1">
                <a:solidFill>
                  <a:srgbClr val="800080"/>
                </a:solidFill>
                <a:latin typeface="Poor Richard" charset="0"/>
              </a:rPr>
              <a:t>of missions work.</a:t>
            </a:r>
          </a:p>
        </p:txBody>
      </p:sp>
    </p:spTree>
  </p:cSld>
  <p:clrMapOvr>
    <a:masterClrMapping/>
  </p:clrMapOvr>
  <p:transition xmlns:p14="http://schemas.microsoft.com/office/powerpoint/2010/main">
    <p:wheel spokes="3"/>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324600" y="0"/>
            <a:ext cx="2819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18: A Full Circle of Missions</a:t>
            </a:r>
            <a:endParaRPr lang="en-US" sz="1600" dirty="0">
              <a:solidFill>
                <a:srgbClr val="009900"/>
              </a:solidFill>
              <a:latin typeface="Bernard MT Condensed" pitchFamily="18" charset="0"/>
              <a:ea typeface="+mn-ea"/>
            </a:endParaRPr>
          </a:p>
        </p:txBody>
      </p:sp>
      <p:sp>
        <p:nvSpPr>
          <p:cNvPr id="6147" name="Rectangle 3"/>
          <p:cNvSpPr>
            <a:spLocks noChangeArrowheads="1"/>
          </p:cNvSpPr>
          <p:nvPr/>
        </p:nvSpPr>
        <p:spPr bwMode="auto">
          <a:xfrm>
            <a:off x="0" y="457200"/>
            <a:ext cx="38957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sz="4000" b="1" i="1">
                <a:solidFill>
                  <a:srgbClr val="361B00"/>
                </a:solidFill>
                <a:latin typeface="Poor Richard" charset="0"/>
                <a:ea typeface="Times New Roman" charset="0"/>
                <a:cs typeface="Arial" charset="0"/>
              </a:rPr>
              <a:t>I. Why a full circle?</a:t>
            </a:r>
            <a:endParaRPr lang="en-US" sz="4000">
              <a:solidFill>
                <a:srgbClr val="361B00"/>
              </a:solidFill>
              <a:latin typeface="Poor Richard" charset="0"/>
              <a:ea typeface="Times New Roman" charset="0"/>
              <a:cs typeface="Arial" charset="0"/>
            </a:endParaRPr>
          </a:p>
        </p:txBody>
      </p:sp>
      <p:sp>
        <p:nvSpPr>
          <p:cNvPr id="5" name="Rectangle 4"/>
          <p:cNvSpPr>
            <a:spLocks noChangeArrowheads="1"/>
          </p:cNvSpPr>
          <p:nvPr/>
        </p:nvSpPr>
        <p:spPr bwMode="auto">
          <a:xfrm>
            <a:off x="533400" y="1295400"/>
            <a:ext cx="80772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990000"/>
                </a:solidFill>
                <a:latin typeface="Poor Richard" charset="0"/>
              </a:rPr>
              <a:t>The Apostle John saw an interesting sight in Revelation 7:9-10 that is very relevant to this lesson. </a:t>
            </a:r>
            <a:r>
              <a:rPr lang="ja-JP" altLang="en-US" sz="3200" b="1" i="1">
                <a:solidFill>
                  <a:srgbClr val="990000"/>
                </a:solidFill>
                <a:latin typeface="Poor Richard" charset="0"/>
              </a:rPr>
              <a:t>“</a:t>
            </a:r>
            <a:r>
              <a:rPr lang="en-US" sz="3200" b="1" i="1">
                <a:solidFill>
                  <a:srgbClr val="990000"/>
                </a:solidFill>
                <a:latin typeface="Poor Richard" charset="0"/>
              </a:rPr>
              <a:t>After this I beheld, and, lo, a great multitude, which no man could number, of all nations, and kindreds, and people, and tongues, stood before the throne, and before the Lamb, clothed with white robes, and palms in their hands; And cried with a loud voice, saying, Salvation to our God which sitteth upon the throne, and unto the Lamb.</a:t>
            </a:r>
            <a:r>
              <a:rPr lang="ja-JP" altLang="en-US" sz="3200" b="1" i="1">
                <a:solidFill>
                  <a:srgbClr val="990000"/>
                </a:solidFill>
                <a:latin typeface="Poor Richard" charset="0"/>
              </a:rPr>
              <a:t>”</a:t>
            </a:r>
            <a:r>
              <a:rPr lang="en-US" sz="3200" b="1">
                <a:solidFill>
                  <a:srgbClr val="990000"/>
                </a:solidFill>
                <a:latin typeface="Poor Richard" charset="0"/>
              </a:rPr>
              <a:t> </a:t>
            </a:r>
          </a:p>
        </p:txBody>
      </p:sp>
    </p:spTree>
  </p:cSld>
  <p:clrMapOvr>
    <a:masterClrMapping/>
  </p:clrMapOvr>
  <p:transition xmlns:p14="http://schemas.microsoft.com/office/powerpoint/2010/main">
    <p:whee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randombar(horizontal)">
                                      <p:cBhvr>
                                        <p:cTn id="7" dur="500"/>
                                        <p:tgtEl>
                                          <p:spTgt spid="614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0"/>
            <a:ext cx="2819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18: A Full Circle of Missions</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0" y="304800"/>
            <a:ext cx="39385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361B00"/>
                </a:solidFill>
                <a:latin typeface="Poor Richard" charset="0"/>
              </a:rPr>
              <a:t>1. </a:t>
            </a:r>
            <a:r>
              <a:rPr lang="en-US" sz="3200" b="1" u="sng">
                <a:solidFill>
                  <a:srgbClr val="361B00"/>
                </a:solidFill>
                <a:latin typeface="Poor Richard" charset="0"/>
              </a:rPr>
              <a:t>Who are these people</a:t>
            </a:r>
            <a:r>
              <a:rPr lang="en-US" sz="3200" b="1">
                <a:solidFill>
                  <a:srgbClr val="361B00"/>
                </a:solidFill>
                <a:latin typeface="Poor Richard" charset="0"/>
              </a:rPr>
              <a:t>?</a:t>
            </a:r>
            <a:endParaRPr lang="en-US" sz="3200">
              <a:solidFill>
                <a:srgbClr val="361B00"/>
              </a:solidFill>
              <a:latin typeface="Poor Richard" charset="0"/>
            </a:endParaRPr>
          </a:p>
        </p:txBody>
      </p:sp>
      <p:sp>
        <p:nvSpPr>
          <p:cNvPr id="5" name="Rectangle 4"/>
          <p:cNvSpPr>
            <a:spLocks noChangeArrowheads="1"/>
          </p:cNvSpPr>
          <p:nvPr/>
        </p:nvSpPr>
        <p:spPr bwMode="auto">
          <a:xfrm>
            <a:off x="457200" y="838200"/>
            <a:ext cx="8001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3333CC"/>
                </a:solidFill>
                <a:latin typeface="Poor Richard" charset="0"/>
              </a:rPr>
              <a:t>This is the raptured Church clothed in righteousness and singing their songs of praise and victory before the throne of God.</a:t>
            </a:r>
          </a:p>
        </p:txBody>
      </p:sp>
      <p:sp>
        <p:nvSpPr>
          <p:cNvPr id="6" name="Rectangle 5"/>
          <p:cNvSpPr>
            <a:spLocks noChangeArrowheads="1"/>
          </p:cNvSpPr>
          <p:nvPr/>
        </p:nvSpPr>
        <p:spPr bwMode="auto">
          <a:xfrm>
            <a:off x="0" y="2667000"/>
            <a:ext cx="477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361B00"/>
                </a:solidFill>
                <a:latin typeface="Poor Richard" charset="0"/>
              </a:rPr>
              <a:t>2. </a:t>
            </a:r>
            <a:r>
              <a:rPr lang="en-US" sz="3200" b="1" u="sng">
                <a:solidFill>
                  <a:srgbClr val="361B00"/>
                </a:solidFill>
                <a:latin typeface="Poor Richard" charset="0"/>
              </a:rPr>
              <a:t>Where did they come from</a:t>
            </a:r>
            <a:r>
              <a:rPr lang="en-US" sz="3200" b="1">
                <a:solidFill>
                  <a:srgbClr val="361B00"/>
                </a:solidFill>
                <a:latin typeface="Poor Richard" charset="0"/>
              </a:rPr>
              <a:t>?</a:t>
            </a:r>
            <a:endParaRPr lang="en-US" sz="3200">
              <a:solidFill>
                <a:srgbClr val="361B00"/>
              </a:solidFill>
              <a:latin typeface="Poor Richard" charset="0"/>
            </a:endParaRPr>
          </a:p>
        </p:txBody>
      </p:sp>
      <p:sp>
        <p:nvSpPr>
          <p:cNvPr id="7" name="Rectangle 6"/>
          <p:cNvSpPr>
            <a:spLocks noChangeArrowheads="1"/>
          </p:cNvSpPr>
          <p:nvPr/>
        </p:nvSpPr>
        <p:spPr bwMode="auto">
          <a:xfrm>
            <a:off x="457200" y="3124200"/>
            <a:ext cx="81534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009900"/>
                </a:solidFill>
                <a:latin typeface="Poor Richard" charset="0"/>
              </a:rPr>
              <a:t>They came from every nation, every race, every tribe and every language in the earth. </a:t>
            </a:r>
          </a:p>
        </p:txBody>
      </p:sp>
      <p:sp>
        <p:nvSpPr>
          <p:cNvPr id="8" name="Rectangle 7"/>
          <p:cNvSpPr>
            <a:spLocks noChangeArrowheads="1"/>
          </p:cNvSpPr>
          <p:nvPr/>
        </p:nvSpPr>
        <p:spPr bwMode="auto">
          <a:xfrm>
            <a:off x="0" y="4495800"/>
            <a:ext cx="58499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361B00"/>
                </a:solidFill>
                <a:latin typeface="Poor Richard" charset="0"/>
              </a:rPr>
              <a:t>3. </a:t>
            </a:r>
            <a:r>
              <a:rPr lang="en-US" sz="3200" b="1" u="sng">
                <a:solidFill>
                  <a:srgbClr val="361B00"/>
                </a:solidFill>
                <a:latin typeface="Poor Richard" charset="0"/>
              </a:rPr>
              <a:t>Who preached the gospel to them</a:t>
            </a:r>
            <a:r>
              <a:rPr lang="en-US" sz="3200" b="1">
                <a:solidFill>
                  <a:srgbClr val="361B00"/>
                </a:solidFill>
                <a:latin typeface="Poor Richard" charset="0"/>
              </a:rPr>
              <a:t>?</a:t>
            </a:r>
            <a:endParaRPr lang="en-US" sz="3200">
              <a:solidFill>
                <a:srgbClr val="361B00"/>
              </a:solidFill>
              <a:latin typeface="Poor Richard" charset="0"/>
            </a:endParaRPr>
          </a:p>
        </p:txBody>
      </p:sp>
      <p:sp>
        <p:nvSpPr>
          <p:cNvPr id="7171" name="Rectangle 3"/>
          <p:cNvSpPr>
            <a:spLocks noChangeArrowheads="1"/>
          </p:cNvSpPr>
          <p:nvPr/>
        </p:nvSpPr>
        <p:spPr bwMode="auto">
          <a:xfrm>
            <a:off x="381000" y="4953000"/>
            <a:ext cx="85344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a:solidFill>
                  <a:srgbClr val="800080"/>
                </a:solidFill>
                <a:latin typeface="Poor Richard" charset="0"/>
                <a:ea typeface="Times New Roman" charset="0"/>
                <a:cs typeface="Arial" charset="0"/>
              </a:rPr>
              <a:t>The logical answer to this question would be those called and sent by God unto every nation, race, tribe and language. </a:t>
            </a:r>
          </a:p>
        </p:txBody>
      </p:sp>
    </p:spTree>
  </p:cSld>
  <p:clrMapOvr>
    <a:masterClrMapping/>
  </p:clrMapOvr>
  <p:transition xmlns:p14="http://schemas.microsoft.com/office/powerpoint/2010/main">
    <p:wheel spokes="8"/>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Scale>
                                      <p:cBhvr>
                                        <p:cTn id="2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6"/>
                                        </p:tgtEl>
                                        <p:attrNameLst>
                                          <p:attrName>ppt_x</p:attrName>
                                          <p:attrName>ppt_y</p:attrName>
                                        </p:attrNameLst>
                                      </p:cBhvr>
                                    </p:animMotion>
                                    <p:animEffect transition="in" filter="fade">
                                      <p:cBhvr>
                                        <p:cTn id="23" dur="1000"/>
                                        <p:tgtEl>
                                          <p:spTgt spid="6"/>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Scale>
                                      <p:cBhvr>
                                        <p:cTn id="2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7"/>
                                        </p:tgtEl>
                                        <p:attrNameLst>
                                          <p:attrName>ppt_x</p:attrName>
                                          <p:attrName>ppt_y</p:attrName>
                                        </p:attrNameLst>
                                      </p:cBhvr>
                                    </p:animMotion>
                                    <p:animEffect transition="in" filter="fade">
                                      <p:cBhvr>
                                        <p:cTn id="30" dur="1000"/>
                                        <p:tgtEl>
                                          <p:spTgt spid="7"/>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Scale>
                                      <p:cBhvr>
                                        <p:cTn id="35"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8"/>
                                        </p:tgtEl>
                                        <p:attrNameLst>
                                          <p:attrName>ppt_x</p:attrName>
                                          <p:attrName>ppt_y</p:attrName>
                                        </p:attrNameLst>
                                      </p:cBhvr>
                                    </p:animMotion>
                                    <p:animEffect transition="in" filter="fade">
                                      <p:cBhvr>
                                        <p:cTn id="37" dur="1000"/>
                                        <p:tgtEl>
                                          <p:spTgt spid="8"/>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7171"/>
                                        </p:tgtEl>
                                        <p:attrNameLst>
                                          <p:attrName>style.visibility</p:attrName>
                                        </p:attrNameLst>
                                      </p:cBhvr>
                                      <p:to>
                                        <p:strVal val="visible"/>
                                      </p:to>
                                    </p:set>
                                    <p:animScale>
                                      <p:cBhvr>
                                        <p:cTn id="42" dur="1000" decel="50000" fill="hold">
                                          <p:stCondLst>
                                            <p:cond delay="0"/>
                                          </p:stCondLst>
                                        </p:cTn>
                                        <p:tgtEl>
                                          <p:spTgt spid="71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7171"/>
                                        </p:tgtEl>
                                        <p:attrNameLst>
                                          <p:attrName>ppt_x</p:attrName>
                                          <p:attrName>ppt_y</p:attrName>
                                        </p:attrNameLst>
                                      </p:cBhvr>
                                    </p:animMotion>
                                    <p:animEffect transition="in" filter="fade">
                                      <p:cBhvr>
                                        <p:cTn id="44" dur="10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71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324600" y="0"/>
            <a:ext cx="2819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18: A Full Circle of Missions</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0" y="457200"/>
            <a:ext cx="72390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a:solidFill>
                  <a:srgbClr val="3333CC"/>
                </a:solidFill>
                <a:latin typeface="Poor Richard" charset="0"/>
              </a:rPr>
              <a:t>The concept of </a:t>
            </a:r>
            <a:r>
              <a:rPr lang="en-US" sz="3000" b="1" i="1">
                <a:solidFill>
                  <a:srgbClr val="3333CC"/>
                </a:solidFill>
                <a:latin typeface="Poor Richard" charset="0"/>
              </a:rPr>
              <a:t>westerners to the third world</a:t>
            </a:r>
            <a:r>
              <a:rPr lang="en-US" sz="3000" b="1">
                <a:solidFill>
                  <a:srgbClr val="3333CC"/>
                </a:solidFill>
                <a:latin typeface="Poor Richard" charset="0"/>
              </a:rPr>
              <a:t> is natural because these people come from nations where Christianity has dominated their culture throughout the centuries. But the world scene is changing rapidly.</a:t>
            </a:r>
          </a:p>
        </p:txBody>
      </p:sp>
      <p:sp>
        <p:nvSpPr>
          <p:cNvPr id="8195" name="Rectangle 3"/>
          <p:cNvSpPr>
            <a:spLocks noChangeArrowheads="1"/>
          </p:cNvSpPr>
          <p:nvPr/>
        </p:nvSpPr>
        <p:spPr bwMode="auto">
          <a:xfrm>
            <a:off x="1676400" y="3048000"/>
            <a:ext cx="74676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000" b="1">
                <a:solidFill>
                  <a:srgbClr val="361B00"/>
                </a:solidFill>
                <a:latin typeface="Poor Richard" charset="0"/>
                <a:ea typeface="Times New Roman" charset="0"/>
                <a:cs typeface="Arial" charset="0"/>
              </a:rPr>
              <a:t>With the increasing worldwide Christian population, there should be a natural increase in the number of laborers called of God and equipped to go forth into the harvest. Our missions program must change from a </a:t>
            </a:r>
            <a:r>
              <a:rPr lang="ja-JP" altLang="en-US" sz="3000" b="1">
                <a:solidFill>
                  <a:srgbClr val="361B00"/>
                </a:solidFill>
                <a:latin typeface="Poor Richard" charset="0"/>
                <a:ea typeface="Times New Roman" charset="0"/>
                <a:cs typeface="Arial" charset="0"/>
              </a:rPr>
              <a:t>“</a:t>
            </a:r>
            <a:r>
              <a:rPr lang="en-US" sz="3000" b="1">
                <a:solidFill>
                  <a:srgbClr val="361B00"/>
                </a:solidFill>
                <a:latin typeface="Poor Richard" charset="0"/>
                <a:ea typeface="Times New Roman" charset="0"/>
                <a:cs typeface="Arial" charset="0"/>
              </a:rPr>
              <a:t>straight-line</a:t>
            </a:r>
            <a:r>
              <a:rPr lang="ja-JP" altLang="en-US" sz="3000" b="1">
                <a:solidFill>
                  <a:srgbClr val="361B00"/>
                </a:solidFill>
                <a:latin typeface="Poor Richard" charset="0"/>
                <a:ea typeface="Times New Roman" charset="0"/>
                <a:cs typeface="Arial" charset="0"/>
              </a:rPr>
              <a:t>”</a:t>
            </a:r>
            <a:r>
              <a:rPr lang="en-US" sz="3000" b="1">
                <a:solidFill>
                  <a:srgbClr val="361B00"/>
                </a:solidFill>
                <a:latin typeface="Poor Richard" charset="0"/>
                <a:ea typeface="Times New Roman" charset="0"/>
                <a:cs typeface="Arial" charset="0"/>
              </a:rPr>
              <a:t> concept to a 360 degree </a:t>
            </a:r>
            <a:r>
              <a:rPr lang="ja-JP" altLang="en-US" sz="3000" b="1" i="1">
                <a:solidFill>
                  <a:srgbClr val="361B00"/>
                </a:solidFill>
                <a:latin typeface="Poor Richard" charset="0"/>
                <a:ea typeface="Times New Roman" charset="0"/>
                <a:cs typeface="Arial" charset="0"/>
              </a:rPr>
              <a:t>“</a:t>
            </a:r>
            <a:r>
              <a:rPr lang="en-US" sz="3000" b="1" i="1">
                <a:solidFill>
                  <a:srgbClr val="361B00"/>
                </a:solidFill>
                <a:latin typeface="Poor Richard" charset="0"/>
                <a:ea typeface="Times New Roman" charset="0"/>
                <a:cs typeface="Arial" charset="0"/>
              </a:rPr>
              <a:t>full circle</a:t>
            </a:r>
            <a:r>
              <a:rPr lang="ja-JP" altLang="en-US" sz="3000" b="1" i="1">
                <a:solidFill>
                  <a:srgbClr val="361B00"/>
                </a:solidFill>
                <a:latin typeface="Poor Richard" charset="0"/>
                <a:ea typeface="Times New Roman" charset="0"/>
                <a:cs typeface="Arial" charset="0"/>
              </a:rPr>
              <a:t>”</a:t>
            </a:r>
            <a:r>
              <a:rPr lang="en-US" sz="3000" b="1">
                <a:solidFill>
                  <a:srgbClr val="361B00"/>
                </a:solidFill>
                <a:latin typeface="Poor Richard" charset="0"/>
                <a:ea typeface="Times New Roman" charset="0"/>
                <a:cs typeface="Arial" charset="0"/>
              </a:rPr>
              <a:t>.</a:t>
            </a:r>
          </a:p>
        </p:txBody>
      </p:sp>
    </p:spTree>
  </p:cSld>
  <p:clrMapOvr>
    <a:masterClrMapping/>
  </p:clrMapOvr>
  <p:transition xmlns:p14="http://schemas.microsoft.com/office/powerpoint/2010/main">
    <p:wheel spokes="1"/>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8195"/>
                                        </p:tgtEl>
                                        <p:attrNameLst>
                                          <p:attrName>style.visibility</p:attrName>
                                        </p:attrNameLst>
                                      </p:cBhvr>
                                      <p:to>
                                        <p:strVal val="visible"/>
                                      </p:to>
                                    </p:set>
                                    <p:animEffect transition="in" filter="fade">
                                      <p:cBhvr>
                                        <p:cTn id="17" dur="800" decel="100000"/>
                                        <p:tgtEl>
                                          <p:spTgt spid="8195"/>
                                        </p:tgtEl>
                                      </p:cBhvr>
                                    </p:animEffect>
                                    <p:anim calcmode="lin" valueType="num">
                                      <p:cBhvr>
                                        <p:cTn id="18" dur="800" decel="100000" fill="hold"/>
                                        <p:tgtEl>
                                          <p:spTgt spid="8195"/>
                                        </p:tgtEl>
                                        <p:attrNameLst>
                                          <p:attrName>style.rotation</p:attrName>
                                        </p:attrNameLst>
                                      </p:cBhvr>
                                      <p:tavLst>
                                        <p:tav tm="0">
                                          <p:val>
                                            <p:fltVal val="-90"/>
                                          </p:val>
                                        </p:tav>
                                        <p:tav tm="100000">
                                          <p:val>
                                            <p:fltVal val="0"/>
                                          </p:val>
                                        </p:tav>
                                      </p:tavLst>
                                    </p:anim>
                                    <p:anim calcmode="lin" valueType="num">
                                      <p:cBhvr>
                                        <p:cTn id="19" dur="800" decel="100000" fill="hold"/>
                                        <p:tgtEl>
                                          <p:spTgt spid="8195"/>
                                        </p:tgtEl>
                                        <p:attrNameLst>
                                          <p:attrName>ppt_x</p:attrName>
                                        </p:attrNameLst>
                                      </p:cBhvr>
                                      <p:tavLst>
                                        <p:tav tm="0">
                                          <p:val>
                                            <p:strVal val="#ppt_x+0.4"/>
                                          </p:val>
                                        </p:tav>
                                        <p:tav tm="100000">
                                          <p:val>
                                            <p:strVal val="#ppt_x-0.05"/>
                                          </p:val>
                                        </p:tav>
                                      </p:tavLst>
                                    </p:anim>
                                    <p:anim calcmode="lin" valueType="num">
                                      <p:cBhvr>
                                        <p:cTn id="20" dur="800" decel="100000" fill="hold"/>
                                        <p:tgtEl>
                                          <p:spTgt spid="819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819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819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19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324600" y="0"/>
            <a:ext cx="2819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18: A Full Circle of Missions</a:t>
            </a:r>
            <a:endParaRPr lang="en-US" sz="1600" dirty="0">
              <a:solidFill>
                <a:srgbClr val="009900"/>
              </a:solidFill>
              <a:latin typeface="Bernard MT Condensed" pitchFamily="18" charset="0"/>
              <a:ea typeface="+mn-ea"/>
            </a:endParaRPr>
          </a:p>
        </p:txBody>
      </p:sp>
      <p:sp>
        <p:nvSpPr>
          <p:cNvPr id="5" name="Rectangle 4"/>
          <p:cNvSpPr>
            <a:spLocks noChangeArrowheads="1"/>
          </p:cNvSpPr>
          <p:nvPr/>
        </p:nvSpPr>
        <p:spPr bwMode="auto">
          <a:xfrm>
            <a:off x="0" y="457200"/>
            <a:ext cx="67198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i="1">
                <a:solidFill>
                  <a:srgbClr val="361B00"/>
                </a:solidFill>
                <a:latin typeface="Poor Richard" charset="0"/>
              </a:rPr>
              <a:t>II. A full circle. What does it look like?</a:t>
            </a:r>
            <a:endParaRPr lang="en-US" sz="3600">
              <a:solidFill>
                <a:srgbClr val="361B00"/>
              </a:solidFill>
              <a:latin typeface="Poor Richard" charset="0"/>
            </a:endParaRPr>
          </a:p>
        </p:txBody>
      </p:sp>
      <p:sp>
        <p:nvSpPr>
          <p:cNvPr id="9219" name="Rectangle 3"/>
          <p:cNvSpPr>
            <a:spLocks noChangeArrowheads="1"/>
          </p:cNvSpPr>
          <p:nvPr/>
        </p:nvSpPr>
        <p:spPr bwMode="auto">
          <a:xfrm>
            <a:off x="228600" y="1066800"/>
            <a:ext cx="6858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a:solidFill>
                  <a:srgbClr val="990000"/>
                </a:solidFill>
                <a:latin typeface="Poor Richard" charset="0"/>
                <a:ea typeface="Times New Roman" charset="0"/>
                <a:cs typeface="Arial" charset="0"/>
              </a:rPr>
              <a:t>1. </a:t>
            </a:r>
            <a:r>
              <a:rPr lang="en-US" sz="3200" b="1" u="sng">
                <a:solidFill>
                  <a:srgbClr val="990000"/>
                </a:solidFill>
                <a:latin typeface="Poor Richard" charset="0"/>
                <a:ea typeface="Times New Roman" charset="0"/>
                <a:cs typeface="Arial" charset="0"/>
              </a:rPr>
              <a:t>The 90-degree missions program</a:t>
            </a:r>
            <a:r>
              <a:rPr lang="en-US" sz="3200" b="1">
                <a:solidFill>
                  <a:srgbClr val="990000"/>
                </a:solidFill>
                <a:latin typeface="Poor Richard" charset="0"/>
                <a:ea typeface="Times New Roman" charset="0"/>
                <a:cs typeface="Arial" charset="0"/>
              </a:rPr>
              <a:t>.</a:t>
            </a:r>
          </a:p>
        </p:txBody>
      </p:sp>
      <p:sp>
        <p:nvSpPr>
          <p:cNvPr id="6" name="Rectangle 5"/>
          <p:cNvSpPr>
            <a:spLocks noChangeArrowheads="1"/>
          </p:cNvSpPr>
          <p:nvPr/>
        </p:nvSpPr>
        <p:spPr bwMode="auto">
          <a:xfrm>
            <a:off x="457200" y="1524000"/>
            <a:ext cx="80772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361B00"/>
                </a:solidFill>
                <a:latin typeface="Poor Richard" charset="0"/>
              </a:rPr>
              <a:t>The 90-degree program is that of sending out missionaries to a certain group of people to preach the gospel, convert them to Christianity and to plant churches.</a:t>
            </a:r>
          </a:p>
        </p:txBody>
      </p:sp>
      <p:sp>
        <p:nvSpPr>
          <p:cNvPr id="9220" name="Rectangle 4"/>
          <p:cNvSpPr>
            <a:spLocks noChangeArrowheads="1"/>
          </p:cNvSpPr>
          <p:nvPr/>
        </p:nvSpPr>
        <p:spPr bwMode="auto">
          <a:xfrm>
            <a:off x="1066800" y="3810000"/>
            <a:ext cx="56800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just" eaLnBrk="0" hangingPunct="0"/>
            <a:r>
              <a:rPr lang="en-US" sz="3200" b="1">
                <a:solidFill>
                  <a:srgbClr val="990000"/>
                </a:solidFill>
                <a:latin typeface="Poor Richard" charset="0"/>
                <a:ea typeface="Times New Roman" charset="0"/>
                <a:cs typeface="Arial" charset="0"/>
              </a:rPr>
              <a:t>2. </a:t>
            </a:r>
            <a:r>
              <a:rPr lang="en-US" sz="3200" b="1" u="sng">
                <a:solidFill>
                  <a:srgbClr val="990000"/>
                </a:solidFill>
                <a:latin typeface="Poor Richard" charset="0"/>
                <a:ea typeface="Times New Roman" charset="0"/>
                <a:cs typeface="Arial" charset="0"/>
              </a:rPr>
              <a:t>The 180-degree missions program</a:t>
            </a:r>
            <a:r>
              <a:rPr lang="en-US" sz="3200" b="1">
                <a:solidFill>
                  <a:srgbClr val="990000"/>
                </a:solidFill>
                <a:latin typeface="Poor Richard" charset="0"/>
                <a:ea typeface="Times New Roman" charset="0"/>
                <a:cs typeface="Arial" charset="0"/>
              </a:rPr>
              <a:t>.</a:t>
            </a:r>
            <a:endParaRPr lang="en-US" sz="3200">
              <a:solidFill>
                <a:srgbClr val="990000"/>
              </a:solidFill>
              <a:latin typeface="Poor Richard" charset="0"/>
              <a:ea typeface="Times New Roman" charset="0"/>
              <a:cs typeface="Arial" charset="0"/>
            </a:endParaRPr>
          </a:p>
        </p:txBody>
      </p:sp>
      <p:sp>
        <p:nvSpPr>
          <p:cNvPr id="8" name="Rectangle 7"/>
          <p:cNvSpPr>
            <a:spLocks noChangeArrowheads="1"/>
          </p:cNvSpPr>
          <p:nvPr/>
        </p:nvSpPr>
        <p:spPr bwMode="auto">
          <a:xfrm>
            <a:off x="1371600" y="4343400"/>
            <a:ext cx="75438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361B00"/>
                </a:solidFill>
                <a:latin typeface="Poor Richard" charset="0"/>
              </a:rPr>
              <a:t>At this level, the seed of the Word bears fruit; nationals are trained and in turn are reaching and pastoring their own people.</a:t>
            </a:r>
          </a:p>
        </p:txBody>
      </p:sp>
    </p:spTree>
  </p:cSld>
  <p:clrMapOvr>
    <a:masterClrMapping/>
  </p:clrMapOvr>
  <p:transition xmlns:p14="http://schemas.microsoft.com/office/powerpoint/2010/main">
    <p:wheel spokes="2"/>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9219"/>
                                        </p:tgtEl>
                                        <p:attrNameLst>
                                          <p:attrName>style.visibility</p:attrName>
                                        </p:attrNameLst>
                                      </p:cBhvr>
                                      <p:to>
                                        <p:strVal val="visible"/>
                                      </p:to>
                                    </p:set>
                                    <p:anim calcmode="lin" valueType="num">
                                      <p:cBhvr>
                                        <p:cTn id="14" dur="1000" fill="hold"/>
                                        <p:tgtEl>
                                          <p:spTgt spid="9219"/>
                                        </p:tgtEl>
                                        <p:attrNameLst>
                                          <p:attrName>ppt_x</p:attrName>
                                        </p:attrNameLst>
                                      </p:cBhvr>
                                      <p:tavLst>
                                        <p:tav tm="0">
                                          <p:val>
                                            <p:strVal val="#ppt_x-.2"/>
                                          </p:val>
                                        </p:tav>
                                        <p:tav tm="100000">
                                          <p:val>
                                            <p:strVal val="#ppt_x"/>
                                          </p:val>
                                        </p:tav>
                                      </p:tavLst>
                                    </p:anim>
                                    <p:anim calcmode="lin" valueType="num">
                                      <p:cBhvr>
                                        <p:cTn id="15" dur="1000" fill="hold"/>
                                        <p:tgtEl>
                                          <p:spTgt spid="9219"/>
                                        </p:tgtEl>
                                        <p:attrNameLst>
                                          <p:attrName>ppt_y</p:attrName>
                                        </p:attrNameLst>
                                      </p:cBhvr>
                                      <p:tavLst>
                                        <p:tav tm="0">
                                          <p:val>
                                            <p:strVal val="#ppt_y"/>
                                          </p:val>
                                        </p:tav>
                                        <p:tav tm="100000">
                                          <p:val>
                                            <p:strVal val="#ppt_y"/>
                                          </p:val>
                                        </p:tav>
                                      </p:tavLst>
                                    </p:anim>
                                    <p:animEffect transition="in" filter="wipe(right)" prLst="gradientSize: 0.1">
                                      <p:cBhvr>
                                        <p:cTn id="16" dur="1000"/>
                                        <p:tgtEl>
                                          <p:spTgt spid="9219"/>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9220"/>
                                        </p:tgtEl>
                                        <p:attrNameLst>
                                          <p:attrName>style.visibility</p:attrName>
                                        </p:attrNameLst>
                                      </p:cBhvr>
                                      <p:to>
                                        <p:strVal val="visible"/>
                                      </p:to>
                                    </p:set>
                                    <p:anim calcmode="lin" valueType="num">
                                      <p:cBhvr>
                                        <p:cTn id="28" dur="1000" fill="hold"/>
                                        <p:tgtEl>
                                          <p:spTgt spid="9220"/>
                                        </p:tgtEl>
                                        <p:attrNameLst>
                                          <p:attrName>ppt_x</p:attrName>
                                        </p:attrNameLst>
                                      </p:cBhvr>
                                      <p:tavLst>
                                        <p:tav tm="0">
                                          <p:val>
                                            <p:strVal val="#ppt_x-.2"/>
                                          </p:val>
                                        </p:tav>
                                        <p:tav tm="100000">
                                          <p:val>
                                            <p:strVal val="#ppt_x"/>
                                          </p:val>
                                        </p:tav>
                                      </p:tavLst>
                                    </p:anim>
                                    <p:anim calcmode="lin" valueType="num">
                                      <p:cBhvr>
                                        <p:cTn id="29" dur="1000" fill="hold"/>
                                        <p:tgtEl>
                                          <p:spTgt spid="9220"/>
                                        </p:tgtEl>
                                        <p:attrNameLst>
                                          <p:attrName>ppt_y</p:attrName>
                                        </p:attrNameLst>
                                      </p:cBhvr>
                                      <p:tavLst>
                                        <p:tav tm="0">
                                          <p:val>
                                            <p:strVal val="#ppt_y"/>
                                          </p:val>
                                        </p:tav>
                                        <p:tav tm="100000">
                                          <p:val>
                                            <p:strVal val="#ppt_y"/>
                                          </p:val>
                                        </p:tav>
                                      </p:tavLst>
                                    </p:anim>
                                    <p:animEffect transition="in" filter="wipe(right)" prLst="gradientSize: 0.1">
                                      <p:cBhvr>
                                        <p:cTn id="30" dur="1000"/>
                                        <p:tgtEl>
                                          <p:spTgt spid="9220"/>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1000" fill="hold"/>
                                        <p:tgtEl>
                                          <p:spTgt spid="8"/>
                                        </p:tgtEl>
                                        <p:attrNameLst>
                                          <p:attrName>ppt_x</p:attrName>
                                        </p:attrNameLst>
                                      </p:cBhvr>
                                      <p:tavLst>
                                        <p:tav tm="0">
                                          <p:val>
                                            <p:strVal val="#ppt_x-.2"/>
                                          </p:val>
                                        </p:tav>
                                        <p:tav tm="100000">
                                          <p:val>
                                            <p:strVal val="#ppt_x"/>
                                          </p:val>
                                        </p:tav>
                                      </p:tavLst>
                                    </p:anim>
                                    <p:anim calcmode="lin" valueType="num">
                                      <p:cBhvr>
                                        <p:cTn id="36"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3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219" grpId="0"/>
      <p:bldP spid="6" grpId="0"/>
      <p:bldP spid="9220"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24600" y="0"/>
            <a:ext cx="2819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18: A Full Circle of Missions</a:t>
            </a:r>
            <a:endParaRPr lang="en-US" sz="1600" dirty="0">
              <a:solidFill>
                <a:srgbClr val="009900"/>
              </a:solidFill>
              <a:latin typeface="Bernard MT Condensed" pitchFamily="18" charset="0"/>
              <a:ea typeface="+mn-ea"/>
            </a:endParaRPr>
          </a:p>
        </p:txBody>
      </p:sp>
      <p:sp>
        <p:nvSpPr>
          <p:cNvPr id="4" name="Rectangle 3"/>
          <p:cNvSpPr>
            <a:spLocks noChangeArrowheads="1"/>
          </p:cNvSpPr>
          <p:nvPr/>
        </p:nvSpPr>
        <p:spPr bwMode="auto">
          <a:xfrm>
            <a:off x="0" y="152400"/>
            <a:ext cx="64706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a:solidFill>
                  <a:srgbClr val="361B00"/>
                </a:solidFill>
                <a:latin typeface="Poor Richard" charset="0"/>
              </a:rPr>
              <a:t>3. </a:t>
            </a:r>
            <a:r>
              <a:rPr lang="en-US" sz="3600" b="1" u="sng">
                <a:solidFill>
                  <a:srgbClr val="361B00"/>
                </a:solidFill>
                <a:latin typeface="Poor Richard" charset="0"/>
              </a:rPr>
              <a:t>The 270-degree missions program</a:t>
            </a:r>
            <a:r>
              <a:rPr lang="en-US" sz="3600" b="1">
                <a:solidFill>
                  <a:srgbClr val="361B00"/>
                </a:solidFill>
                <a:latin typeface="Poor Richard" charset="0"/>
              </a:rPr>
              <a:t>.</a:t>
            </a:r>
            <a:endParaRPr lang="en-US" sz="3600">
              <a:solidFill>
                <a:srgbClr val="361B00"/>
              </a:solidFill>
              <a:latin typeface="Poor Richard" charset="0"/>
            </a:endParaRPr>
          </a:p>
        </p:txBody>
      </p:sp>
      <p:sp>
        <p:nvSpPr>
          <p:cNvPr id="5" name="Rectangle 4"/>
          <p:cNvSpPr>
            <a:spLocks noChangeArrowheads="1"/>
          </p:cNvSpPr>
          <p:nvPr/>
        </p:nvSpPr>
        <p:spPr bwMode="auto">
          <a:xfrm>
            <a:off x="457200" y="762000"/>
            <a:ext cx="82296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3333CC"/>
                </a:solidFill>
                <a:latin typeface="Poor Richard" charset="0"/>
              </a:rPr>
              <a:t>The National Church has now become nationalized and is taking care of its own needs. It has matured and is basically self-supportive. Through evangelism it is reproducing itself and has trained national leaders who are governing its own affairs.</a:t>
            </a:r>
          </a:p>
        </p:txBody>
      </p:sp>
      <p:sp>
        <p:nvSpPr>
          <p:cNvPr id="10243" name="Rectangle 3"/>
          <p:cNvSpPr>
            <a:spLocks noChangeArrowheads="1"/>
          </p:cNvSpPr>
          <p:nvPr/>
        </p:nvSpPr>
        <p:spPr bwMode="auto">
          <a:xfrm>
            <a:off x="0" y="3352800"/>
            <a:ext cx="64944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just" eaLnBrk="0" hangingPunct="0"/>
            <a:r>
              <a:rPr lang="en-US" sz="3600" b="1">
                <a:solidFill>
                  <a:srgbClr val="361B00"/>
                </a:solidFill>
                <a:latin typeface="Poor Richard" charset="0"/>
                <a:ea typeface="Times New Roman" charset="0"/>
                <a:cs typeface="Arial" charset="0"/>
              </a:rPr>
              <a:t>4. </a:t>
            </a:r>
            <a:r>
              <a:rPr lang="en-US" sz="3600" b="1" u="sng">
                <a:solidFill>
                  <a:srgbClr val="361B00"/>
                </a:solidFill>
                <a:latin typeface="Poor Richard" charset="0"/>
                <a:ea typeface="Times New Roman" charset="0"/>
                <a:cs typeface="Arial" charset="0"/>
              </a:rPr>
              <a:t>The 360-degree missions program</a:t>
            </a:r>
            <a:r>
              <a:rPr lang="en-US" sz="3600" b="1">
                <a:solidFill>
                  <a:srgbClr val="361B00"/>
                </a:solidFill>
                <a:latin typeface="Poor Richard" charset="0"/>
                <a:ea typeface="Times New Roman" charset="0"/>
                <a:cs typeface="Arial" charset="0"/>
              </a:rPr>
              <a:t>.</a:t>
            </a:r>
            <a:endParaRPr lang="en-US" sz="3600">
              <a:solidFill>
                <a:srgbClr val="361B00"/>
              </a:solidFill>
              <a:latin typeface="Poor Richard" charset="0"/>
              <a:ea typeface="Times New Roman" charset="0"/>
              <a:cs typeface="Arial" charset="0"/>
            </a:endParaRPr>
          </a:p>
        </p:txBody>
      </p:sp>
      <p:sp>
        <p:nvSpPr>
          <p:cNvPr id="7" name="Rectangle 6"/>
          <p:cNvSpPr>
            <a:spLocks noChangeArrowheads="1"/>
          </p:cNvSpPr>
          <p:nvPr/>
        </p:nvSpPr>
        <p:spPr bwMode="auto">
          <a:xfrm>
            <a:off x="457200" y="3962400"/>
            <a:ext cx="8458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990000"/>
                </a:solidFill>
                <a:latin typeface="Poor Richard" charset="0"/>
              </a:rPr>
              <a:t>The </a:t>
            </a:r>
            <a:r>
              <a:rPr lang="ja-JP" altLang="en-US" sz="3200" b="1" i="1">
                <a:solidFill>
                  <a:srgbClr val="990000"/>
                </a:solidFill>
                <a:latin typeface="Poor Richard" charset="0"/>
              </a:rPr>
              <a:t>“</a:t>
            </a:r>
            <a:r>
              <a:rPr lang="en-US" sz="3200" b="1" i="1">
                <a:solidFill>
                  <a:srgbClr val="990000"/>
                </a:solidFill>
                <a:latin typeface="Poor Richard" charset="0"/>
              </a:rPr>
              <a:t>full circle</a:t>
            </a:r>
            <a:r>
              <a:rPr lang="ja-JP" altLang="en-US" sz="3200" b="1" i="1">
                <a:solidFill>
                  <a:srgbClr val="990000"/>
                </a:solidFill>
                <a:latin typeface="Poor Richard" charset="0"/>
              </a:rPr>
              <a:t>”</a:t>
            </a:r>
            <a:r>
              <a:rPr lang="en-US" sz="3200" b="1">
                <a:solidFill>
                  <a:srgbClr val="990000"/>
                </a:solidFill>
                <a:latin typeface="Poor Richard" charset="0"/>
              </a:rPr>
              <a:t> is accomplished when the National Church, which was originally started as a missions church, gives birth</a:t>
            </a:r>
            <a:r>
              <a:rPr lang="en-US" sz="3200" b="1" i="1">
                <a:solidFill>
                  <a:srgbClr val="990000"/>
                </a:solidFill>
                <a:latin typeface="Poor Richard" charset="0"/>
              </a:rPr>
              <a:t> </a:t>
            </a:r>
            <a:r>
              <a:rPr lang="en-US" sz="3200" b="1">
                <a:solidFill>
                  <a:srgbClr val="990000"/>
                </a:solidFill>
                <a:latin typeface="Poor Richard" charset="0"/>
              </a:rPr>
              <a:t>to a mission of its own.</a:t>
            </a:r>
          </a:p>
        </p:txBody>
      </p:sp>
      <p:sp>
        <p:nvSpPr>
          <p:cNvPr id="8" name="Rectangle 7"/>
          <p:cNvSpPr>
            <a:spLocks noChangeArrowheads="1"/>
          </p:cNvSpPr>
          <p:nvPr/>
        </p:nvSpPr>
        <p:spPr bwMode="auto">
          <a:xfrm>
            <a:off x="1752600" y="5562600"/>
            <a:ext cx="5486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600" b="1">
                <a:solidFill>
                  <a:srgbClr val="361B00"/>
                </a:solidFill>
                <a:latin typeface="Poor Richard" charset="0"/>
              </a:rPr>
              <a:t>The 360-degree church is a mission-minded church</a:t>
            </a:r>
          </a:p>
        </p:txBody>
      </p:sp>
    </p:spTree>
  </p:cSld>
  <p:clrMapOvr>
    <a:masterClrMapping/>
  </p:clrMapOvr>
  <p:transition xmlns:p14="http://schemas.microsoft.com/office/powerpoint/2010/main">
    <p:wheel spokes="3"/>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10243"/>
                                        </p:tgtEl>
                                        <p:attrNameLst>
                                          <p:attrName>style.visibility</p:attrName>
                                        </p:attrNameLst>
                                      </p:cBhvr>
                                      <p:to>
                                        <p:strVal val="visible"/>
                                      </p:to>
                                    </p:set>
                                    <p:animEffect transition="in" filter="fade">
                                      <p:cBhvr>
                                        <p:cTn id="23" dur="1000"/>
                                        <p:tgtEl>
                                          <p:spTgt spid="10243"/>
                                        </p:tgtEl>
                                      </p:cBhvr>
                                    </p:animEffect>
                                    <p:anim calcmode="lin" valueType="num">
                                      <p:cBhvr>
                                        <p:cTn id="24" dur="1000" fill="hold"/>
                                        <p:tgtEl>
                                          <p:spTgt spid="10243"/>
                                        </p:tgtEl>
                                        <p:attrNameLst>
                                          <p:attrName>ppt_x</p:attrName>
                                        </p:attrNameLst>
                                      </p:cBhvr>
                                      <p:tavLst>
                                        <p:tav tm="0">
                                          <p:val>
                                            <p:strVal val="#ppt_x"/>
                                          </p:val>
                                        </p:tav>
                                        <p:tav tm="100000">
                                          <p:val>
                                            <p:strVal val="#ppt_x"/>
                                          </p:val>
                                        </p:tav>
                                      </p:tavLst>
                                    </p:anim>
                                    <p:anim calcmode="lin" valueType="num">
                                      <p:cBhvr>
                                        <p:cTn id="25" dur="900" decel="100000" fill="hold"/>
                                        <p:tgtEl>
                                          <p:spTgt spid="10243"/>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0243"/>
                                        </p:tgtEl>
                                        <p:attrNameLst>
                                          <p:attrName>ppt_y</p:attrName>
                                        </p:attrNameLst>
                                      </p:cBhvr>
                                      <p:tavLst>
                                        <p:tav tm="0">
                                          <p:val>
                                            <p:strVal val="#ppt_y-.03"/>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900" decel="100000" fill="hold"/>
                                        <p:tgtEl>
                                          <p:spTgt spid="7"/>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1000"/>
                                        <p:tgtEl>
                                          <p:spTgt spid="8"/>
                                        </p:tgtEl>
                                      </p:cBhvr>
                                    </p:animEffect>
                                    <p:anim calcmode="lin" valueType="num">
                                      <p:cBhvr>
                                        <p:cTn id="40" dur="1000" fill="hold"/>
                                        <p:tgtEl>
                                          <p:spTgt spid="8"/>
                                        </p:tgtEl>
                                        <p:attrNameLst>
                                          <p:attrName>ppt_x</p:attrName>
                                        </p:attrNameLst>
                                      </p:cBhvr>
                                      <p:tavLst>
                                        <p:tav tm="0">
                                          <p:val>
                                            <p:strVal val="#ppt_x"/>
                                          </p:val>
                                        </p:tav>
                                        <p:tav tm="100000">
                                          <p:val>
                                            <p:strVal val="#ppt_x"/>
                                          </p:val>
                                        </p:tav>
                                      </p:tavLst>
                                    </p:anim>
                                    <p:anim calcmode="lin" valueType="num">
                                      <p:cBhvr>
                                        <p:cTn id="41" dur="900" decel="100000" fill="hold"/>
                                        <p:tgtEl>
                                          <p:spTgt spid="8"/>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243"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324600" y="0"/>
            <a:ext cx="2819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a:t>
            </a:r>
            <a:r>
              <a:rPr lang="en-US" sz="1600" dirty="0">
                <a:solidFill>
                  <a:srgbClr val="009900"/>
                </a:solidFill>
                <a:latin typeface="Bernard MT Condensed" pitchFamily="18" charset="0"/>
                <a:ea typeface="+mn-ea"/>
              </a:rPr>
              <a:t>18: A Full Circle of Missions</a:t>
            </a:r>
            <a:endParaRPr lang="en-US" sz="1600" dirty="0">
              <a:solidFill>
                <a:srgbClr val="009900"/>
              </a:solidFill>
              <a:latin typeface="Bernard MT Condensed" pitchFamily="18" charset="0"/>
              <a:ea typeface="+mn-ea"/>
            </a:endParaRPr>
          </a:p>
        </p:txBody>
      </p:sp>
      <p:sp>
        <p:nvSpPr>
          <p:cNvPr id="11267" name="Rectangle 3"/>
          <p:cNvSpPr>
            <a:spLocks noChangeArrowheads="1"/>
          </p:cNvSpPr>
          <p:nvPr/>
        </p:nvSpPr>
        <p:spPr bwMode="auto">
          <a:xfrm>
            <a:off x="0" y="457200"/>
            <a:ext cx="70866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600" b="1" i="1">
                <a:solidFill>
                  <a:srgbClr val="009900"/>
                </a:solidFill>
                <a:latin typeface="Poor Richard" charset="0"/>
                <a:ea typeface="Times New Roman" charset="0"/>
                <a:cs typeface="Arial" charset="0"/>
              </a:rPr>
              <a:t>III. Antioch - the model of a full circle.</a:t>
            </a:r>
            <a:endParaRPr lang="en-US" sz="3600">
              <a:solidFill>
                <a:srgbClr val="009900"/>
              </a:solidFill>
              <a:latin typeface="Poor Richard" charset="0"/>
              <a:ea typeface="Times New Roman" charset="0"/>
              <a:cs typeface="Arial" charset="0"/>
            </a:endParaRPr>
          </a:p>
        </p:txBody>
      </p:sp>
      <p:sp>
        <p:nvSpPr>
          <p:cNvPr id="11268" name="Rectangle 4"/>
          <p:cNvSpPr>
            <a:spLocks noChangeArrowheads="1"/>
          </p:cNvSpPr>
          <p:nvPr/>
        </p:nvSpPr>
        <p:spPr bwMode="auto">
          <a:xfrm>
            <a:off x="685800" y="1066800"/>
            <a:ext cx="7315200"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800" b="1">
                <a:solidFill>
                  <a:srgbClr val="3333CC"/>
                </a:solidFill>
                <a:latin typeface="Poor Richard" charset="0"/>
                <a:ea typeface="Times New Roman" charset="0"/>
                <a:cs typeface="Arial" charset="0"/>
              </a:rPr>
              <a:t>1. Antioch was the first church founded among the                   </a:t>
            </a:r>
          </a:p>
          <a:p>
            <a:pPr eaLnBrk="0" hangingPunct="0"/>
            <a:r>
              <a:rPr lang="en-US" sz="2800" b="1">
                <a:solidFill>
                  <a:srgbClr val="3333CC"/>
                </a:solidFill>
                <a:latin typeface="Poor Richard" charset="0"/>
                <a:ea typeface="Times New Roman" charset="0"/>
                <a:cs typeface="Arial" charset="0"/>
              </a:rPr>
              <a:t>      Gentiles. It was a multi-cultural church.</a:t>
            </a:r>
          </a:p>
          <a:p>
            <a:pPr eaLnBrk="0" hangingPunct="0"/>
            <a:r>
              <a:rPr lang="en-US" sz="2800" b="1">
                <a:latin typeface="Poor Richard" charset="0"/>
                <a:ea typeface="Times New Roman" charset="0"/>
                <a:cs typeface="Arial" charset="0"/>
              </a:rPr>
              <a:t>  </a:t>
            </a:r>
            <a:r>
              <a:rPr lang="en-US" sz="2800" b="1">
                <a:solidFill>
                  <a:srgbClr val="800080"/>
                </a:solidFill>
                <a:latin typeface="Poor Richard" charset="0"/>
                <a:ea typeface="Times New Roman" charset="0"/>
                <a:cs typeface="Arial" charset="0"/>
              </a:rPr>
              <a:t>2. The disciples were first called Christians at</a:t>
            </a:r>
            <a:endParaRPr lang="en-US" sz="2800" b="1">
              <a:solidFill>
                <a:srgbClr val="800080"/>
              </a:solidFill>
              <a:latin typeface="Poor Richard" charset="0"/>
            </a:endParaRPr>
          </a:p>
          <a:p>
            <a:pPr eaLnBrk="0" hangingPunct="0"/>
            <a:r>
              <a:rPr lang="en-US" sz="2800" b="1">
                <a:solidFill>
                  <a:srgbClr val="800080"/>
                </a:solidFill>
                <a:latin typeface="Poor Richard" charset="0"/>
                <a:cs typeface="Times New Roman" charset="0"/>
              </a:rPr>
              <a:t>      Antioch.</a:t>
            </a:r>
            <a:endParaRPr lang="en-US" sz="2800" b="1">
              <a:solidFill>
                <a:srgbClr val="800080"/>
              </a:solidFill>
              <a:latin typeface="Poor Richard" charset="0"/>
            </a:endParaRPr>
          </a:p>
          <a:p>
            <a:pPr eaLnBrk="0" hangingPunct="0"/>
            <a:r>
              <a:rPr lang="en-US" sz="2800" b="1">
                <a:solidFill>
                  <a:srgbClr val="990000"/>
                </a:solidFill>
                <a:latin typeface="Poor Richard" charset="0"/>
                <a:cs typeface="Times New Roman" charset="0"/>
              </a:rPr>
              <a:t>  3. Antioch was a spiritual church where the Holy </a:t>
            </a:r>
            <a:endParaRPr lang="en-US" sz="2800" b="1">
              <a:solidFill>
                <a:srgbClr val="990000"/>
              </a:solidFill>
              <a:latin typeface="Poor Richard" charset="0"/>
            </a:endParaRPr>
          </a:p>
          <a:p>
            <a:pPr eaLnBrk="0" hangingPunct="0"/>
            <a:r>
              <a:rPr lang="en-US" sz="2800" b="1">
                <a:solidFill>
                  <a:srgbClr val="990000"/>
                </a:solidFill>
                <a:latin typeface="Poor Richard" charset="0"/>
                <a:cs typeface="Times New Roman" charset="0"/>
              </a:rPr>
              <a:t>      Ghost could and did speak.</a:t>
            </a:r>
            <a:endParaRPr lang="en-US" sz="2800" b="1">
              <a:solidFill>
                <a:srgbClr val="990000"/>
              </a:solidFill>
              <a:latin typeface="Poor Richard" charset="0"/>
            </a:endParaRPr>
          </a:p>
          <a:p>
            <a:pPr eaLnBrk="0" hangingPunct="0"/>
            <a:r>
              <a:rPr lang="en-US" sz="2800" b="1">
                <a:latin typeface="Poor Richard" charset="0"/>
                <a:cs typeface="Times New Roman" charset="0"/>
              </a:rPr>
              <a:t>  </a:t>
            </a:r>
            <a:r>
              <a:rPr lang="en-US" sz="2800" b="1">
                <a:solidFill>
                  <a:srgbClr val="009900"/>
                </a:solidFill>
                <a:latin typeface="Poor Richard" charset="0"/>
                <a:cs typeface="Times New Roman" charset="0"/>
              </a:rPr>
              <a:t>4. It was from Antioch that the first missionaries</a:t>
            </a:r>
            <a:endParaRPr lang="en-US" sz="2800" b="1">
              <a:solidFill>
                <a:srgbClr val="009900"/>
              </a:solidFill>
              <a:latin typeface="Poor Richard" charset="0"/>
            </a:endParaRPr>
          </a:p>
          <a:p>
            <a:pPr eaLnBrk="0" hangingPunct="0"/>
            <a:r>
              <a:rPr lang="en-US" sz="2800" b="1">
                <a:solidFill>
                  <a:srgbClr val="009900"/>
                </a:solidFill>
                <a:latin typeface="Poor Richard" charset="0"/>
                <a:cs typeface="Times New Roman" charset="0"/>
              </a:rPr>
              <a:t>      were sent out. It was a missions-minded church.</a:t>
            </a:r>
            <a:endParaRPr lang="en-US" sz="2800" b="1">
              <a:solidFill>
                <a:srgbClr val="009900"/>
              </a:solidFill>
              <a:latin typeface="Poor Richard" charset="0"/>
            </a:endParaRPr>
          </a:p>
          <a:p>
            <a:pPr eaLnBrk="0" hangingPunct="0"/>
            <a:r>
              <a:rPr lang="en-US" sz="2800" b="1">
                <a:solidFill>
                  <a:srgbClr val="3333CC"/>
                </a:solidFill>
                <a:latin typeface="Poor Richard" charset="0"/>
                <a:cs typeface="Times New Roman" charset="0"/>
              </a:rPr>
              <a:t>  5. Antioch was a church that gave generously. </a:t>
            </a:r>
            <a:endParaRPr lang="en-US" sz="2800" b="1">
              <a:solidFill>
                <a:srgbClr val="3333CC"/>
              </a:solidFill>
              <a:latin typeface="Poor Richard" charset="0"/>
            </a:endParaRPr>
          </a:p>
          <a:p>
            <a:pPr eaLnBrk="0" hangingPunct="0"/>
            <a:r>
              <a:rPr lang="en-US" sz="2800" b="1">
                <a:solidFill>
                  <a:srgbClr val="800080"/>
                </a:solidFill>
                <a:latin typeface="Poor Richard" charset="0"/>
                <a:cs typeface="Times New Roman" charset="0"/>
              </a:rPr>
              <a:t>  6. Antioch was the place of departure of the 1st,</a:t>
            </a:r>
            <a:endParaRPr lang="en-US" sz="2800" b="1">
              <a:solidFill>
                <a:srgbClr val="800080"/>
              </a:solidFill>
              <a:latin typeface="Poor Richard" charset="0"/>
            </a:endParaRPr>
          </a:p>
          <a:p>
            <a:pPr eaLnBrk="0" hangingPunct="0"/>
            <a:r>
              <a:rPr lang="en-US" sz="2800" b="1">
                <a:solidFill>
                  <a:srgbClr val="800080"/>
                </a:solidFill>
                <a:latin typeface="Poor Richard" charset="0"/>
                <a:cs typeface="Times New Roman" charset="0"/>
              </a:rPr>
              <a:t>      2nd and 3rd missionary journeys of Paul. </a:t>
            </a:r>
            <a:endParaRPr lang="en-US" sz="2800" b="1">
              <a:solidFill>
                <a:srgbClr val="800080"/>
              </a:solidFill>
              <a:latin typeface="Poor Richard" charset="0"/>
            </a:endParaRPr>
          </a:p>
        </p:txBody>
      </p:sp>
    </p:spTree>
  </p:cSld>
  <p:clrMapOvr>
    <a:masterClrMapping/>
  </p:clrMapOvr>
  <p:transition xmlns:p14="http://schemas.microsoft.com/office/powerpoint/2010/main">
    <p:whee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p:cTn id="7" dur="500" fill="hold"/>
                                        <p:tgtEl>
                                          <p:spTgt spid="11267"/>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1267"/>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1267"/>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1267"/>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11268">
                                            <p:txEl>
                                              <p:pRg st="0" end="0"/>
                                            </p:txEl>
                                          </p:spTgt>
                                        </p:tgtEl>
                                        <p:attrNameLst>
                                          <p:attrName>style.visibility</p:attrName>
                                        </p:attrNameLst>
                                      </p:cBhvr>
                                      <p:to>
                                        <p:strVal val="visible"/>
                                      </p:to>
                                    </p:set>
                                    <p:anim calcmode="lin" valueType="num">
                                      <p:cBhvr>
                                        <p:cTn id="15" dur="500" fill="hold"/>
                                        <p:tgtEl>
                                          <p:spTgt spid="11268">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1268">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1268">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1268">
                                            <p:txEl>
                                              <p:pRg st="0" end="0"/>
                                            </p:txEl>
                                          </p:spTgt>
                                        </p:tgtEl>
                                        <p:attrNameLst>
                                          <p:attrName>ppt_y</p:attrName>
                                        </p:attrNameLst>
                                      </p:cBhvr>
                                      <p:tavLst>
                                        <p:tav tm="0">
                                          <p:val>
                                            <p:strVal val="#ppt_y"/>
                                          </p:val>
                                        </p:tav>
                                        <p:tav tm="100000">
                                          <p:val>
                                            <p:strVal val="#ppt_y"/>
                                          </p:val>
                                        </p:tav>
                                      </p:tavLst>
                                    </p:anim>
                                  </p:childTnLst>
                                </p:cTn>
                              </p:par>
                              <p:par>
                                <p:cTn id="19" presetID="39" presetClass="entr" presetSubtype="0" accel="100000" fill="hold" nodeType="withEffect">
                                  <p:stCondLst>
                                    <p:cond delay="0"/>
                                  </p:stCondLst>
                                  <p:childTnLst>
                                    <p:set>
                                      <p:cBhvr>
                                        <p:cTn id="20" dur="1" fill="hold">
                                          <p:stCondLst>
                                            <p:cond delay="0"/>
                                          </p:stCondLst>
                                        </p:cTn>
                                        <p:tgtEl>
                                          <p:spTgt spid="11268">
                                            <p:txEl>
                                              <p:pRg st="1" end="1"/>
                                            </p:txEl>
                                          </p:spTgt>
                                        </p:tgtEl>
                                        <p:attrNameLst>
                                          <p:attrName>style.visibility</p:attrName>
                                        </p:attrNameLst>
                                      </p:cBhvr>
                                      <p:to>
                                        <p:strVal val="visible"/>
                                      </p:to>
                                    </p:set>
                                    <p:anim calcmode="lin" valueType="num">
                                      <p:cBhvr>
                                        <p:cTn id="21" dur="500" fill="hold"/>
                                        <p:tgtEl>
                                          <p:spTgt spid="11268">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2" dur="500" fill="hold"/>
                                        <p:tgtEl>
                                          <p:spTgt spid="11268">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3" dur="500" fill="hold"/>
                                        <p:tgtEl>
                                          <p:spTgt spid="11268">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4" dur="500" fill="hold"/>
                                        <p:tgtEl>
                                          <p:spTgt spid="1126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39" presetClass="entr" presetSubtype="0" accel="100000" fill="hold" nodeType="clickEffect">
                                  <p:stCondLst>
                                    <p:cond delay="0"/>
                                  </p:stCondLst>
                                  <p:childTnLst>
                                    <p:set>
                                      <p:cBhvr>
                                        <p:cTn id="28" dur="1" fill="hold">
                                          <p:stCondLst>
                                            <p:cond delay="0"/>
                                          </p:stCondLst>
                                        </p:cTn>
                                        <p:tgtEl>
                                          <p:spTgt spid="11268">
                                            <p:txEl>
                                              <p:pRg st="2" end="2"/>
                                            </p:txEl>
                                          </p:spTgt>
                                        </p:tgtEl>
                                        <p:attrNameLst>
                                          <p:attrName>style.visibility</p:attrName>
                                        </p:attrNameLst>
                                      </p:cBhvr>
                                      <p:to>
                                        <p:strVal val="visible"/>
                                      </p:to>
                                    </p:set>
                                    <p:anim calcmode="lin" valueType="num">
                                      <p:cBhvr>
                                        <p:cTn id="29" dur="500" fill="hold"/>
                                        <p:tgtEl>
                                          <p:spTgt spid="11268">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0" dur="500" fill="hold"/>
                                        <p:tgtEl>
                                          <p:spTgt spid="11268">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1" dur="500" fill="hold"/>
                                        <p:tgtEl>
                                          <p:spTgt spid="11268">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2" dur="500" fill="hold"/>
                                        <p:tgtEl>
                                          <p:spTgt spid="11268">
                                            <p:txEl>
                                              <p:pRg st="2" end="2"/>
                                            </p:txEl>
                                          </p:spTgt>
                                        </p:tgtEl>
                                        <p:attrNameLst>
                                          <p:attrName>ppt_y</p:attrName>
                                        </p:attrNameLst>
                                      </p:cBhvr>
                                      <p:tavLst>
                                        <p:tav tm="0">
                                          <p:val>
                                            <p:strVal val="#ppt_y"/>
                                          </p:val>
                                        </p:tav>
                                        <p:tav tm="100000">
                                          <p:val>
                                            <p:strVal val="#ppt_y"/>
                                          </p:val>
                                        </p:tav>
                                      </p:tavLst>
                                    </p:anim>
                                  </p:childTnLst>
                                </p:cTn>
                              </p:par>
                              <p:par>
                                <p:cTn id="33" presetID="39" presetClass="entr" presetSubtype="0" accel="100000" fill="hold" nodeType="withEffect">
                                  <p:stCondLst>
                                    <p:cond delay="0"/>
                                  </p:stCondLst>
                                  <p:childTnLst>
                                    <p:set>
                                      <p:cBhvr>
                                        <p:cTn id="34" dur="1" fill="hold">
                                          <p:stCondLst>
                                            <p:cond delay="0"/>
                                          </p:stCondLst>
                                        </p:cTn>
                                        <p:tgtEl>
                                          <p:spTgt spid="11268">
                                            <p:txEl>
                                              <p:pRg st="3" end="3"/>
                                            </p:txEl>
                                          </p:spTgt>
                                        </p:tgtEl>
                                        <p:attrNameLst>
                                          <p:attrName>style.visibility</p:attrName>
                                        </p:attrNameLst>
                                      </p:cBhvr>
                                      <p:to>
                                        <p:strVal val="visible"/>
                                      </p:to>
                                    </p:set>
                                    <p:anim calcmode="lin" valueType="num">
                                      <p:cBhvr>
                                        <p:cTn id="35" dur="500" fill="hold"/>
                                        <p:tgtEl>
                                          <p:spTgt spid="11268">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6" dur="500" fill="hold"/>
                                        <p:tgtEl>
                                          <p:spTgt spid="11268">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7" dur="500" fill="hold"/>
                                        <p:tgtEl>
                                          <p:spTgt spid="11268">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38" dur="500" fill="hold"/>
                                        <p:tgtEl>
                                          <p:spTgt spid="11268">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39" presetClass="entr" presetSubtype="0" accel="100000" fill="hold" nodeType="clickEffect">
                                  <p:stCondLst>
                                    <p:cond delay="0"/>
                                  </p:stCondLst>
                                  <p:childTnLst>
                                    <p:set>
                                      <p:cBhvr>
                                        <p:cTn id="42" dur="1" fill="hold">
                                          <p:stCondLst>
                                            <p:cond delay="0"/>
                                          </p:stCondLst>
                                        </p:cTn>
                                        <p:tgtEl>
                                          <p:spTgt spid="11268">
                                            <p:txEl>
                                              <p:pRg st="4" end="4"/>
                                            </p:txEl>
                                          </p:spTgt>
                                        </p:tgtEl>
                                        <p:attrNameLst>
                                          <p:attrName>style.visibility</p:attrName>
                                        </p:attrNameLst>
                                      </p:cBhvr>
                                      <p:to>
                                        <p:strVal val="visible"/>
                                      </p:to>
                                    </p:set>
                                    <p:anim calcmode="lin" valueType="num">
                                      <p:cBhvr>
                                        <p:cTn id="43" dur="500" fill="hold"/>
                                        <p:tgtEl>
                                          <p:spTgt spid="11268">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4" dur="500" fill="hold"/>
                                        <p:tgtEl>
                                          <p:spTgt spid="11268">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5" dur="500" fill="hold"/>
                                        <p:tgtEl>
                                          <p:spTgt spid="11268">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46" dur="500" fill="hold"/>
                                        <p:tgtEl>
                                          <p:spTgt spid="11268">
                                            <p:txEl>
                                              <p:pRg st="4" end="4"/>
                                            </p:txEl>
                                          </p:spTgt>
                                        </p:tgtEl>
                                        <p:attrNameLst>
                                          <p:attrName>ppt_y</p:attrName>
                                        </p:attrNameLst>
                                      </p:cBhvr>
                                      <p:tavLst>
                                        <p:tav tm="0">
                                          <p:val>
                                            <p:strVal val="#ppt_y"/>
                                          </p:val>
                                        </p:tav>
                                        <p:tav tm="100000">
                                          <p:val>
                                            <p:strVal val="#ppt_y"/>
                                          </p:val>
                                        </p:tav>
                                      </p:tavLst>
                                    </p:anim>
                                  </p:childTnLst>
                                </p:cTn>
                              </p:par>
                              <p:par>
                                <p:cTn id="47" presetID="39" presetClass="entr" presetSubtype="0" accel="100000" fill="hold" nodeType="withEffect">
                                  <p:stCondLst>
                                    <p:cond delay="0"/>
                                  </p:stCondLst>
                                  <p:childTnLst>
                                    <p:set>
                                      <p:cBhvr>
                                        <p:cTn id="48" dur="1" fill="hold">
                                          <p:stCondLst>
                                            <p:cond delay="0"/>
                                          </p:stCondLst>
                                        </p:cTn>
                                        <p:tgtEl>
                                          <p:spTgt spid="11268">
                                            <p:txEl>
                                              <p:pRg st="5" end="5"/>
                                            </p:txEl>
                                          </p:spTgt>
                                        </p:tgtEl>
                                        <p:attrNameLst>
                                          <p:attrName>style.visibility</p:attrName>
                                        </p:attrNameLst>
                                      </p:cBhvr>
                                      <p:to>
                                        <p:strVal val="visible"/>
                                      </p:to>
                                    </p:set>
                                    <p:anim calcmode="lin" valueType="num">
                                      <p:cBhvr>
                                        <p:cTn id="49" dur="500" fill="hold"/>
                                        <p:tgtEl>
                                          <p:spTgt spid="11268">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0" dur="500" fill="hold"/>
                                        <p:tgtEl>
                                          <p:spTgt spid="11268">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1" dur="500" fill="hold"/>
                                        <p:tgtEl>
                                          <p:spTgt spid="11268">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52" dur="500" fill="hold"/>
                                        <p:tgtEl>
                                          <p:spTgt spid="11268">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39" presetClass="entr" presetSubtype="0" accel="100000" fill="hold" nodeType="clickEffect">
                                  <p:stCondLst>
                                    <p:cond delay="0"/>
                                  </p:stCondLst>
                                  <p:childTnLst>
                                    <p:set>
                                      <p:cBhvr>
                                        <p:cTn id="56" dur="1" fill="hold">
                                          <p:stCondLst>
                                            <p:cond delay="0"/>
                                          </p:stCondLst>
                                        </p:cTn>
                                        <p:tgtEl>
                                          <p:spTgt spid="11268">
                                            <p:txEl>
                                              <p:pRg st="6" end="6"/>
                                            </p:txEl>
                                          </p:spTgt>
                                        </p:tgtEl>
                                        <p:attrNameLst>
                                          <p:attrName>style.visibility</p:attrName>
                                        </p:attrNameLst>
                                      </p:cBhvr>
                                      <p:to>
                                        <p:strVal val="visible"/>
                                      </p:to>
                                    </p:set>
                                    <p:anim calcmode="lin" valueType="num">
                                      <p:cBhvr>
                                        <p:cTn id="57" dur="500" fill="hold"/>
                                        <p:tgtEl>
                                          <p:spTgt spid="11268">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8" dur="500" fill="hold"/>
                                        <p:tgtEl>
                                          <p:spTgt spid="11268">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9" dur="500" fill="hold"/>
                                        <p:tgtEl>
                                          <p:spTgt spid="11268">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60" dur="500" fill="hold"/>
                                        <p:tgtEl>
                                          <p:spTgt spid="11268">
                                            <p:txEl>
                                              <p:pRg st="6" end="6"/>
                                            </p:txEl>
                                          </p:spTgt>
                                        </p:tgtEl>
                                        <p:attrNameLst>
                                          <p:attrName>ppt_y</p:attrName>
                                        </p:attrNameLst>
                                      </p:cBhvr>
                                      <p:tavLst>
                                        <p:tav tm="0">
                                          <p:val>
                                            <p:strVal val="#ppt_y"/>
                                          </p:val>
                                        </p:tav>
                                        <p:tav tm="100000">
                                          <p:val>
                                            <p:strVal val="#ppt_y"/>
                                          </p:val>
                                        </p:tav>
                                      </p:tavLst>
                                    </p:anim>
                                  </p:childTnLst>
                                </p:cTn>
                              </p:par>
                              <p:par>
                                <p:cTn id="61" presetID="39" presetClass="entr" presetSubtype="0" accel="100000" fill="hold" nodeType="withEffect">
                                  <p:stCondLst>
                                    <p:cond delay="0"/>
                                  </p:stCondLst>
                                  <p:childTnLst>
                                    <p:set>
                                      <p:cBhvr>
                                        <p:cTn id="62" dur="1" fill="hold">
                                          <p:stCondLst>
                                            <p:cond delay="0"/>
                                          </p:stCondLst>
                                        </p:cTn>
                                        <p:tgtEl>
                                          <p:spTgt spid="11268">
                                            <p:txEl>
                                              <p:pRg st="7" end="7"/>
                                            </p:txEl>
                                          </p:spTgt>
                                        </p:tgtEl>
                                        <p:attrNameLst>
                                          <p:attrName>style.visibility</p:attrName>
                                        </p:attrNameLst>
                                      </p:cBhvr>
                                      <p:to>
                                        <p:strVal val="visible"/>
                                      </p:to>
                                    </p:set>
                                    <p:anim calcmode="lin" valueType="num">
                                      <p:cBhvr>
                                        <p:cTn id="63" dur="500" fill="hold"/>
                                        <p:tgtEl>
                                          <p:spTgt spid="11268">
                                            <p:txEl>
                                              <p:pRg st="7" end="7"/>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4" dur="500" fill="hold"/>
                                        <p:tgtEl>
                                          <p:spTgt spid="11268">
                                            <p:txEl>
                                              <p:pRg st="7" end="7"/>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5" dur="500" fill="hold"/>
                                        <p:tgtEl>
                                          <p:spTgt spid="11268">
                                            <p:txEl>
                                              <p:pRg st="7" end="7"/>
                                            </p:txEl>
                                          </p:spTgt>
                                        </p:tgtEl>
                                        <p:attrNameLst>
                                          <p:attrName>ppt_x</p:attrName>
                                        </p:attrNameLst>
                                      </p:cBhvr>
                                      <p:tavLst>
                                        <p:tav tm="0">
                                          <p:val>
                                            <p:strVal val="#ppt_x-.3"/>
                                          </p:val>
                                        </p:tav>
                                        <p:tav tm="50000">
                                          <p:val>
                                            <p:strVal val="#ppt_x"/>
                                          </p:val>
                                        </p:tav>
                                        <p:tav tm="100000">
                                          <p:val>
                                            <p:strVal val="#ppt_x"/>
                                          </p:val>
                                        </p:tav>
                                      </p:tavLst>
                                    </p:anim>
                                    <p:anim calcmode="lin" valueType="num">
                                      <p:cBhvr>
                                        <p:cTn id="66" dur="500" fill="hold"/>
                                        <p:tgtEl>
                                          <p:spTgt spid="11268">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39" presetClass="entr" presetSubtype="0" accel="100000" fill="hold" nodeType="clickEffect">
                                  <p:stCondLst>
                                    <p:cond delay="0"/>
                                  </p:stCondLst>
                                  <p:childTnLst>
                                    <p:set>
                                      <p:cBhvr>
                                        <p:cTn id="70" dur="1" fill="hold">
                                          <p:stCondLst>
                                            <p:cond delay="0"/>
                                          </p:stCondLst>
                                        </p:cTn>
                                        <p:tgtEl>
                                          <p:spTgt spid="11268">
                                            <p:txEl>
                                              <p:pRg st="8" end="8"/>
                                            </p:txEl>
                                          </p:spTgt>
                                        </p:tgtEl>
                                        <p:attrNameLst>
                                          <p:attrName>style.visibility</p:attrName>
                                        </p:attrNameLst>
                                      </p:cBhvr>
                                      <p:to>
                                        <p:strVal val="visible"/>
                                      </p:to>
                                    </p:set>
                                    <p:anim calcmode="lin" valueType="num">
                                      <p:cBhvr>
                                        <p:cTn id="71" dur="500" fill="hold"/>
                                        <p:tgtEl>
                                          <p:spTgt spid="11268">
                                            <p:txEl>
                                              <p:pRg st="8" end="8"/>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72" dur="500" fill="hold"/>
                                        <p:tgtEl>
                                          <p:spTgt spid="11268">
                                            <p:txEl>
                                              <p:pRg st="8" end="8"/>
                                            </p:txEl>
                                          </p:spTgt>
                                        </p:tgtEl>
                                        <p:attrNameLst>
                                          <p:attrName>ppt_w</p:attrName>
                                        </p:attrNameLst>
                                      </p:cBhvr>
                                      <p:tavLst>
                                        <p:tav tm="0">
                                          <p:val>
                                            <p:strVal val="#ppt_w+.3"/>
                                          </p:val>
                                        </p:tav>
                                        <p:tav tm="50000">
                                          <p:val>
                                            <p:strVal val="#ppt_w+.3"/>
                                          </p:val>
                                        </p:tav>
                                        <p:tav tm="100000">
                                          <p:val>
                                            <p:strVal val="#ppt_w"/>
                                          </p:val>
                                        </p:tav>
                                      </p:tavLst>
                                    </p:anim>
                                    <p:anim calcmode="lin" valueType="num">
                                      <p:cBhvr>
                                        <p:cTn id="73" dur="500" fill="hold"/>
                                        <p:tgtEl>
                                          <p:spTgt spid="11268">
                                            <p:txEl>
                                              <p:pRg st="8" end="8"/>
                                            </p:txEl>
                                          </p:spTgt>
                                        </p:tgtEl>
                                        <p:attrNameLst>
                                          <p:attrName>ppt_x</p:attrName>
                                        </p:attrNameLst>
                                      </p:cBhvr>
                                      <p:tavLst>
                                        <p:tav tm="0">
                                          <p:val>
                                            <p:strVal val="#ppt_x-.3"/>
                                          </p:val>
                                        </p:tav>
                                        <p:tav tm="50000">
                                          <p:val>
                                            <p:strVal val="#ppt_x"/>
                                          </p:val>
                                        </p:tav>
                                        <p:tav tm="100000">
                                          <p:val>
                                            <p:strVal val="#ppt_x"/>
                                          </p:val>
                                        </p:tav>
                                      </p:tavLst>
                                    </p:anim>
                                    <p:anim calcmode="lin" valueType="num">
                                      <p:cBhvr>
                                        <p:cTn id="74" dur="500" fill="hold"/>
                                        <p:tgtEl>
                                          <p:spTgt spid="11268">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75" fill="hold" nodeType="clickPar">
                      <p:stCondLst>
                        <p:cond delay="indefinite"/>
                      </p:stCondLst>
                      <p:childTnLst>
                        <p:par>
                          <p:cTn id="76" fill="hold" nodeType="withGroup">
                            <p:stCondLst>
                              <p:cond delay="0"/>
                            </p:stCondLst>
                            <p:childTnLst>
                              <p:par>
                                <p:cTn id="77" presetID="39" presetClass="entr" presetSubtype="0" accel="100000" fill="hold" nodeType="clickEffect">
                                  <p:stCondLst>
                                    <p:cond delay="0"/>
                                  </p:stCondLst>
                                  <p:childTnLst>
                                    <p:set>
                                      <p:cBhvr>
                                        <p:cTn id="78" dur="1" fill="hold">
                                          <p:stCondLst>
                                            <p:cond delay="0"/>
                                          </p:stCondLst>
                                        </p:cTn>
                                        <p:tgtEl>
                                          <p:spTgt spid="11268">
                                            <p:txEl>
                                              <p:pRg st="9" end="9"/>
                                            </p:txEl>
                                          </p:spTgt>
                                        </p:tgtEl>
                                        <p:attrNameLst>
                                          <p:attrName>style.visibility</p:attrName>
                                        </p:attrNameLst>
                                      </p:cBhvr>
                                      <p:to>
                                        <p:strVal val="visible"/>
                                      </p:to>
                                    </p:set>
                                    <p:anim calcmode="lin" valueType="num">
                                      <p:cBhvr>
                                        <p:cTn id="79" dur="500" fill="hold"/>
                                        <p:tgtEl>
                                          <p:spTgt spid="11268">
                                            <p:txEl>
                                              <p:pRg st="9" end="9"/>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0" dur="500" fill="hold"/>
                                        <p:tgtEl>
                                          <p:spTgt spid="11268">
                                            <p:txEl>
                                              <p:pRg st="9" end="9"/>
                                            </p:txEl>
                                          </p:spTgt>
                                        </p:tgtEl>
                                        <p:attrNameLst>
                                          <p:attrName>ppt_w</p:attrName>
                                        </p:attrNameLst>
                                      </p:cBhvr>
                                      <p:tavLst>
                                        <p:tav tm="0">
                                          <p:val>
                                            <p:strVal val="#ppt_w+.3"/>
                                          </p:val>
                                        </p:tav>
                                        <p:tav tm="50000">
                                          <p:val>
                                            <p:strVal val="#ppt_w+.3"/>
                                          </p:val>
                                        </p:tav>
                                        <p:tav tm="100000">
                                          <p:val>
                                            <p:strVal val="#ppt_w"/>
                                          </p:val>
                                        </p:tav>
                                      </p:tavLst>
                                    </p:anim>
                                    <p:anim calcmode="lin" valueType="num">
                                      <p:cBhvr>
                                        <p:cTn id="81" dur="500" fill="hold"/>
                                        <p:tgtEl>
                                          <p:spTgt spid="11268">
                                            <p:txEl>
                                              <p:pRg st="9" end="9"/>
                                            </p:txEl>
                                          </p:spTgt>
                                        </p:tgtEl>
                                        <p:attrNameLst>
                                          <p:attrName>ppt_x</p:attrName>
                                        </p:attrNameLst>
                                      </p:cBhvr>
                                      <p:tavLst>
                                        <p:tav tm="0">
                                          <p:val>
                                            <p:strVal val="#ppt_x-.3"/>
                                          </p:val>
                                        </p:tav>
                                        <p:tav tm="50000">
                                          <p:val>
                                            <p:strVal val="#ppt_x"/>
                                          </p:val>
                                        </p:tav>
                                        <p:tav tm="100000">
                                          <p:val>
                                            <p:strVal val="#ppt_x"/>
                                          </p:val>
                                        </p:tav>
                                      </p:tavLst>
                                    </p:anim>
                                    <p:anim calcmode="lin" valueType="num">
                                      <p:cBhvr>
                                        <p:cTn id="82" dur="500" fill="hold"/>
                                        <p:tgtEl>
                                          <p:spTgt spid="11268">
                                            <p:txEl>
                                              <p:pRg st="9" end="9"/>
                                            </p:txEl>
                                          </p:spTgt>
                                        </p:tgtEl>
                                        <p:attrNameLst>
                                          <p:attrName>ppt_y</p:attrName>
                                        </p:attrNameLst>
                                      </p:cBhvr>
                                      <p:tavLst>
                                        <p:tav tm="0">
                                          <p:val>
                                            <p:strVal val="#ppt_y"/>
                                          </p:val>
                                        </p:tav>
                                        <p:tav tm="100000">
                                          <p:val>
                                            <p:strVal val="#ppt_y"/>
                                          </p:val>
                                        </p:tav>
                                      </p:tavLst>
                                    </p:anim>
                                  </p:childTnLst>
                                </p:cTn>
                              </p:par>
                              <p:par>
                                <p:cTn id="83" presetID="39" presetClass="entr" presetSubtype="0" accel="100000" fill="hold" nodeType="withEffect">
                                  <p:stCondLst>
                                    <p:cond delay="0"/>
                                  </p:stCondLst>
                                  <p:childTnLst>
                                    <p:set>
                                      <p:cBhvr>
                                        <p:cTn id="84" dur="1" fill="hold">
                                          <p:stCondLst>
                                            <p:cond delay="0"/>
                                          </p:stCondLst>
                                        </p:cTn>
                                        <p:tgtEl>
                                          <p:spTgt spid="11268">
                                            <p:txEl>
                                              <p:pRg st="10" end="10"/>
                                            </p:txEl>
                                          </p:spTgt>
                                        </p:tgtEl>
                                        <p:attrNameLst>
                                          <p:attrName>style.visibility</p:attrName>
                                        </p:attrNameLst>
                                      </p:cBhvr>
                                      <p:to>
                                        <p:strVal val="visible"/>
                                      </p:to>
                                    </p:set>
                                    <p:anim calcmode="lin" valueType="num">
                                      <p:cBhvr>
                                        <p:cTn id="85" dur="500" fill="hold"/>
                                        <p:tgtEl>
                                          <p:spTgt spid="11268">
                                            <p:txEl>
                                              <p:pRg st="10" end="1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6" dur="500" fill="hold"/>
                                        <p:tgtEl>
                                          <p:spTgt spid="11268">
                                            <p:txEl>
                                              <p:pRg st="10" end="1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87" dur="500" fill="hold"/>
                                        <p:tgtEl>
                                          <p:spTgt spid="11268">
                                            <p:txEl>
                                              <p:pRg st="10" end="10"/>
                                            </p:txEl>
                                          </p:spTgt>
                                        </p:tgtEl>
                                        <p:attrNameLst>
                                          <p:attrName>ppt_x</p:attrName>
                                        </p:attrNameLst>
                                      </p:cBhvr>
                                      <p:tavLst>
                                        <p:tav tm="0">
                                          <p:val>
                                            <p:strVal val="#ppt_x-.3"/>
                                          </p:val>
                                        </p:tav>
                                        <p:tav tm="50000">
                                          <p:val>
                                            <p:strVal val="#ppt_x"/>
                                          </p:val>
                                        </p:tav>
                                        <p:tav tm="100000">
                                          <p:val>
                                            <p:strVal val="#ppt_x"/>
                                          </p:val>
                                        </p:tav>
                                      </p:tavLst>
                                    </p:anim>
                                    <p:anim calcmode="lin" valueType="num">
                                      <p:cBhvr>
                                        <p:cTn id="88" dur="500" fill="hold"/>
                                        <p:tgtEl>
                                          <p:spTgt spid="11268">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Lst>
  </p:timing>
</p:sld>
</file>

<file path=ppt/theme/theme1.xml><?xml version="1.0" encoding="utf-8"?>
<a:theme xmlns:a="http://schemas.openxmlformats.org/drawingml/2006/main" name="totally_global_world">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totally_global_world</Template>
  <TotalTime>5873</TotalTime>
  <Words>949</Words>
  <Application>Microsoft Macintosh PowerPoint</Application>
  <PresentationFormat>On-screen Show (4:3)</PresentationFormat>
  <Paragraphs>58</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Times New Roman</vt:lpstr>
      <vt:lpstr>Century Gothic</vt:lpstr>
      <vt:lpstr>Calibri</vt:lpstr>
      <vt:lpstr>Poor Richard</vt:lpstr>
      <vt:lpstr>totally_global_world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12</cp:revision>
  <dcterms:created xsi:type="dcterms:W3CDTF">2011-06-30T04:35:47Z</dcterms:created>
  <dcterms:modified xsi:type="dcterms:W3CDTF">2018-02-19T20:06:37Z</dcterms:modified>
</cp:coreProperties>
</file>