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95" r:id="rId7"/>
    <p:sldId id="298" r:id="rId8"/>
    <p:sldId id="284" r:id="rId9"/>
    <p:sldId id="296" r:id="rId10"/>
    <p:sldId id="299" r:id="rId11"/>
    <p:sldId id="288" r:id="rId12"/>
    <p:sldId id="271" r:id="rId13"/>
    <p:sldId id="300" r:id="rId14"/>
    <p:sldId id="290" r:id="rId15"/>
    <p:sldId id="270" r:id="rId16"/>
    <p:sldId id="30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3333CC"/>
    <a:srgbClr val="800080"/>
    <a:srgbClr val="990000"/>
    <a:srgbClr val="361B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37" d="100"/>
          <a:sy n="37" d="100"/>
        </p:scale>
        <p:origin x="-32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48D17DBE-6B44-F045-B731-50C6E635B3FD}" type="slidenum">
              <a:rPr lang="en-US"/>
              <a:pPr/>
              <a:t>‹#›</a:t>
            </a:fld>
            <a:endParaRPr lang="en-US"/>
          </a:p>
        </p:txBody>
      </p:sp>
    </p:spTree>
    <p:extLst>
      <p:ext uri="{BB962C8B-B14F-4D97-AF65-F5344CB8AC3E}">
        <p14:creationId xmlns:p14="http://schemas.microsoft.com/office/powerpoint/2010/main" val="2692389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46D8C88-7E56-0D4D-A6F2-23920D31AC8F}" type="slidenum">
              <a:rPr lang="en-US"/>
              <a:pPr/>
              <a:t>‹#›</a:t>
            </a:fld>
            <a:endParaRPr lang="en-US"/>
          </a:p>
        </p:txBody>
      </p:sp>
    </p:spTree>
    <p:extLst>
      <p:ext uri="{BB962C8B-B14F-4D97-AF65-F5344CB8AC3E}">
        <p14:creationId xmlns:p14="http://schemas.microsoft.com/office/powerpoint/2010/main" val="238320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B787084-EA89-B548-A65A-C768C32952CC}" type="slidenum">
              <a:rPr lang="en-US"/>
              <a:pPr/>
              <a:t>‹#›</a:t>
            </a:fld>
            <a:endParaRPr lang="en-US"/>
          </a:p>
        </p:txBody>
      </p:sp>
    </p:spTree>
    <p:extLst>
      <p:ext uri="{BB962C8B-B14F-4D97-AF65-F5344CB8AC3E}">
        <p14:creationId xmlns:p14="http://schemas.microsoft.com/office/powerpoint/2010/main" val="3473147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782E86F-7991-BF4A-ADA2-AB1862E90010}" type="slidenum">
              <a:rPr lang="en-US"/>
              <a:pPr/>
              <a:t>‹#›</a:t>
            </a:fld>
            <a:endParaRPr lang="en-US"/>
          </a:p>
        </p:txBody>
      </p:sp>
    </p:spTree>
    <p:extLst>
      <p:ext uri="{BB962C8B-B14F-4D97-AF65-F5344CB8AC3E}">
        <p14:creationId xmlns:p14="http://schemas.microsoft.com/office/powerpoint/2010/main" val="1190742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7B9FBEF-3B2F-CA41-8E51-D816DBC6839E}" type="slidenum">
              <a:rPr lang="en-US"/>
              <a:pPr/>
              <a:t>‹#›</a:t>
            </a:fld>
            <a:endParaRPr lang="en-US"/>
          </a:p>
        </p:txBody>
      </p:sp>
    </p:spTree>
    <p:extLst>
      <p:ext uri="{BB962C8B-B14F-4D97-AF65-F5344CB8AC3E}">
        <p14:creationId xmlns:p14="http://schemas.microsoft.com/office/powerpoint/2010/main" val="3661658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DFD75BA-7682-3B4A-A9F6-71093680ADFA}" type="slidenum">
              <a:rPr lang="en-US"/>
              <a:pPr/>
              <a:t>‹#›</a:t>
            </a:fld>
            <a:endParaRPr lang="en-US"/>
          </a:p>
        </p:txBody>
      </p:sp>
    </p:spTree>
    <p:extLst>
      <p:ext uri="{BB962C8B-B14F-4D97-AF65-F5344CB8AC3E}">
        <p14:creationId xmlns:p14="http://schemas.microsoft.com/office/powerpoint/2010/main" val="1204261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B0DBB056-0371-5945-AA7E-A696AC30EC22}" type="slidenum">
              <a:rPr lang="en-US"/>
              <a:pPr/>
              <a:t>‹#›</a:t>
            </a:fld>
            <a:endParaRPr lang="en-US"/>
          </a:p>
        </p:txBody>
      </p:sp>
    </p:spTree>
    <p:extLst>
      <p:ext uri="{BB962C8B-B14F-4D97-AF65-F5344CB8AC3E}">
        <p14:creationId xmlns:p14="http://schemas.microsoft.com/office/powerpoint/2010/main" val="3390539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1AEF74EA-4163-464B-9998-AEBC9A8BFD3D}" type="slidenum">
              <a:rPr lang="en-US"/>
              <a:pPr/>
              <a:t>‹#›</a:t>
            </a:fld>
            <a:endParaRPr lang="en-US"/>
          </a:p>
        </p:txBody>
      </p:sp>
    </p:spTree>
    <p:extLst>
      <p:ext uri="{BB962C8B-B14F-4D97-AF65-F5344CB8AC3E}">
        <p14:creationId xmlns:p14="http://schemas.microsoft.com/office/powerpoint/2010/main" val="4144201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2DB4DB6-F85A-A740-BDA9-94277AF91B83}" type="slidenum">
              <a:rPr lang="en-US"/>
              <a:pPr/>
              <a:t>‹#›</a:t>
            </a:fld>
            <a:endParaRPr lang="en-US"/>
          </a:p>
        </p:txBody>
      </p:sp>
    </p:spTree>
    <p:extLst>
      <p:ext uri="{BB962C8B-B14F-4D97-AF65-F5344CB8AC3E}">
        <p14:creationId xmlns:p14="http://schemas.microsoft.com/office/powerpoint/2010/main" val="3834192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39DBA9D-42D3-024C-B831-E023D2997D06}" type="slidenum">
              <a:rPr lang="en-US"/>
              <a:pPr/>
              <a:t>‹#›</a:t>
            </a:fld>
            <a:endParaRPr lang="en-US"/>
          </a:p>
        </p:txBody>
      </p:sp>
    </p:spTree>
    <p:extLst>
      <p:ext uri="{BB962C8B-B14F-4D97-AF65-F5344CB8AC3E}">
        <p14:creationId xmlns:p14="http://schemas.microsoft.com/office/powerpoint/2010/main" val="4011971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771A773-8E45-1B43-BFD0-70437AAB6A93}" type="slidenum">
              <a:rPr lang="en-US"/>
              <a:pPr/>
              <a:t>‹#›</a:t>
            </a:fld>
            <a:endParaRPr lang="en-US"/>
          </a:p>
        </p:txBody>
      </p:sp>
    </p:spTree>
    <p:extLst>
      <p:ext uri="{BB962C8B-B14F-4D97-AF65-F5344CB8AC3E}">
        <p14:creationId xmlns:p14="http://schemas.microsoft.com/office/powerpoint/2010/main" val="24773736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A5339EB-154E-A748-B61A-447B6BBFB36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73638"/>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8839200" cy="830997"/>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10: </a:t>
            </a:r>
            <a:r>
              <a:rPr lang="en-US" sz="2400" b="1" dirty="0">
                <a:solidFill>
                  <a:srgbClr val="800080"/>
                </a:solidFill>
                <a:latin typeface="Bernard MT Condensed" pitchFamily="18" charset="0"/>
                <a:ea typeface="+mn-ea"/>
              </a:rPr>
              <a:t>What </a:t>
            </a:r>
            <a:r>
              <a:rPr lang="en-US" sz="2400" b="1" dirty="0">
                <a:solidFill>
                  <a:srgbClr val="800080"/>
                </a:solidFill>
                <a:latin typeface="Bernard MT Condensed" pitchFamily="18" charset="0"/>
                <a:ea typeface="+mn-ea"/>
              </a:rPr>
              <a:t>Are the Prerequisites of Being a Missionary and Doing Missionary Work?</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943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50530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30721" name="Rectangle 1"/>
          <p:cNvSpPr>
            <a:spLocks noChangeArrowheads="1"/>
          </p:cNvSpPr>
          <p:nvPr/>
        </p:nvSpPr>
        <p:spPr bwMode="auto">
          <a:xfrm>
            <a:off x="0" y="609600"/>
            <a:ext cx="7848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009900"/>
                </a:solidFill>
                <a:latin typeface="Poor Richard" charset="0"/>
                <a:ea typeface="Times New Roman" charset="0"/>
                <a:cs typeface="Arial" charset="0"/>
              </a:rPr>
              <a:t>c. </a:t>
            </a:r>
            <a:r>
              <a:rPr lang="en-US" sz="3200" b="1" u="sng">
                <a:solidFill>
                  <a:srgbClr val="009900"/>
                </a:solidFill>
                <a:latin typeface="Poor Richard" charset="0"/>
                <a:ea typeface="Times New Roman" charset="0"/>
                <a:cs typeface="Arial" charset="0"/>
              </a:rPr>
              <a:t>Live a consistent, consecrated life</a:t>
            </a:r>
            <a:r>
              <a:rPr lang="en-US" sz="3200" b="1">
                <a:solidFill>
                  <a:srgbClr val="009900"/>
                </a:solidFill>
                <a:latin typeface="Poor Richard" charset="0"/>
                <a:ea typeface="Times New Roman" charset="0"/>
                <a:cs typeface="Arial" charset="0"/>
              </a:rPr>
              <a:t>.</a:t>
            </a:r>
          </a:p>
          <a:p>
            <a:pPr eaLnBrk="0" hangingPunct="0"/>
            <a:r>
              <a:rPr lang="en-US" sz="3200" b="1">
                <a:solidFill>
                  <a:srgbClr val="009900"/>
                </a:solidFill>
                <a:latin typeface="Poor Richard" charset="0"/>
                <a:ea typeface="Times New Roman" charset="0"/>
                <a:cs typeface="Arial" charset="0"/>
              </a:rPr>
              <a:t>Paul said </a:t>
            </a:r>
            <a:r>
              <a:rPr lang="ja-JP" altLang="en-US" sz="3200" b="1" i="1">
                <a:solidFill>
                  <a:srgbClr val="009900"/>
                </a:solidFill>
                <a:latin typeface="Poor Richard" charset="0"/>
                <a:ea typeface="Times New Roman" charset="0"/>
                <a:cs typeface="Arial" charset="0"/>
              </a:rPr>
              <a:t>“</a:t>
            </a:r>
            <a:r>
              <a:rPr lang="en-US" sz="3200" b="1" i="1">
                <a:solidFill>
                  <a:srgbClr val="009900"/>
                </a:solidFill>
                <a:latin typeface="Poor Richard" charset="0"/>
                <a:ea typeface="Times New Roman" charset="0"/>
                <a:cs typeface="Arial" charset="0"/>
              </a:rPr>
              <a:t>every man that striveth for the mastery is temperate in all things</a:t>
            </a:r>
            <a:r>
              <a:rPr lang="ja-JP" altLang="en-US" sz="3200" b="1" i="1">
                <a:solidFill>
                  <a:srgbClr val="009900"/>
                </a:solidFill>
                <a:latin typeface="Poor Richard" charset="0"/>
                <a:ea typeface="Times New Roman" charset="0"/>
                <a:cs typeface="Arial" charset="0"/>
              </a:rPr>
              <a:t>”</a:t>
            </a:r>
            <a:r>
              <a:rPr lang="en-US" sz="3200" b="1">
                <a:solidFill>
                  <a:srgbClr val="009900"/>
                </a:solidFill>
                <a:latin typeface="Poor Richard" charset="0"/>
                <a:ea typeface="Times New Roman" charset="0"/>
                <a:cs typeface="Arial" charset="0"/>
              </a:rPr>
              <a:t> (1 Corinthians 9:25). </a:t>
            </a:r>
          </a:p>
        </p:txBody>
      </p:sp>
      <p:sp>
        <p:nvSpPr>
          <p:cNvPr id="30722" name="Rectangle 2"/>
          <p:cNvSpPr>
            <a:spLocks noChangeArrowheads="1"/>
          </p:cNvSpPr>
          <p:nvPr/>
        </p:nvSpPr>
        <p:spPr bwMode="auto">
          <a:xfrm>
            <a:off x="685800" y="2362200"/>
            <a:ext cx="8077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800080"/>
                </a:solidFill>
                <a:latin typeface="Poor Richard" charset="0"/>
                <a:ea typeface="Times New Roman" charset="0"/>
                <a:cs typeface="Arial" charset="0"/>
              </a:rPr>
              <a:t>d. </a:t>
            </a:r>
            <a:r>
              <a:rPr lang="en-US" sz="3200" b="1" u="sng">
                <a:solidFill>
                  <a:srgbClr val="800080"/>
                </a:solidFill>
                <a:latin typeface="Poor Richard" charset="0"/>
                <a:ea typeface="Times New Roman" charset="0"/>
                <a:cs typeface="Arial" charset="0"/>
              </a:rPr>
              <a:t>Practice faithful stewardship</a:t>
            </a:r>
            <a:r>
              <a:rPr lang="en-US" sz="3200" b="1">
                <a:solidFill>
                  <a:srgbClr val="800080"/>
                </a:solidFill>
                <a:latin typeface="Poor Richard" charset="0"/>
                <a:ea typeface="Times New Roman" charset="0"/>
                <a:cs typeface="Arial" charset="0"/>
              </a:rPr>
              <a:t>.</a:t>
            </a:r>
          </a:p>
          <a:p>
            <a:pPr eaLnBrk="0" hangingPunct="0"/>
            <a:r>
              <a:rPr lang="en-US" sz="3200" b="1">
                <a:solidFill>
                  <a:srgbClr val="800080"/>
                </a:solidFill>
                <a:latin typeface="Poor Richard" charset="0"/>
                <a:ea typeface="Times New Roman" charset="0"/>
                <a:cs typeface="Arial" charset="0"/>
              </a:rPr>
              <a:t>Concerning Christian stewardship, faithfulness is the key, and honesty must be at the heart of it all. </a:t>
            </a:r>
          </a:p>
        </p:txBody>
      </p:sp>
      <p:sp>
        <p:nvSpPr>
          <p:cNvPr id="30723" name="Rectangle 3"/>
          <p:cNvSpPr>
            <a:spLocks noChangeArrowheads="1"/>
          </p:cNvSpPr>
          <p:nvPr/>
        </p:nvSpPr>
        <p:spPr bwMode="auto">
          <a:xfrm>
            <a:off x="1752600" y="4267200"/>
            <a:ext cx="7391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009900"/>
                </a:solidFill>
                <a:latin typeface="Poor Richard" charset="0"/>
                <a:ea typeface="Times New Roman" charset="0"/>
                <a:cs typeface="Arial" charset="0"/>
              </a:rPr>
              <a:t>e. </a:t>
            </a:r>
            <a:r>
              <a:rPr lang="en-US" sz="3200" b="1" u="sng">
                <a:solidFill>
                  <a:srgbClr val="009900"/>
                </a:solidFill>
                <a:latin typeface="Poor Richard" charset="0"/>
                <a:ea typeface="Times New Roman" charset="0"/>
                <a:cs typeface="Arial" charset="0"/>
              </a:rPr>
              <a:t>Personal prayer life</a:t>
            </a:r>
            <a:r>
              <a:rPr lang="en-US" sz="3200" b="1">
                <a:solidFill>
                  <a:srgbClr val="009900"/>
                </a:solidFill>
                <a:latin typeface="Poor Richard" charset="0"/>
                <a:ea typeface="Times New Roman" charset="0"/>
                <a:cs typeface="Arial" charset="0"/>
              </a:rPr>
              <a:t>.</a:t>
            </a:r>
          </a:p>
          <a:p>
            <a:pPr eaLnBrk="0" hangingPunct="0"/>
            <a:r>
              <a:rPr lang="en-US" sz="3200" b="1">
                <a:solidFill>
                  <a:srgbClr val="009900"/>
                </a:solidFill>
                <a:latin typeface="Poor Richard" charset="0"/>
                <a:ea typeface="Times New Roman" charset="0"/>
                <a:cs typeface="Arial" charset="0"/>
              </a:rPr>
              <a:t>The space given here is not sufficient to cover this important subject. </a:t>
            </a: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fade">
                                      <p:cBhvr>
                                        <p:cTn id="7" dur="1000"/>
                                        <p:tgtEl>
                                          <p:spTgt spid="30721"/>
                                        </p:tgtEl>
                                      </p:cBhvr>
                                    </p:animEffect>
                                    <p:anim calcmode="lin" valueType="num">
                                      <p:cBhvr>
                                        <p:cTn id="8" dur="1000" fill="hold"/>
                                        <p:tgtEl>
                                          <p:spTgt spid="30721"/>
                                        </p:tgtEl>
                                        <p:attrNameLst>
                                          <p:attrName>ppt_x</p:attrName>
                                        </p:attrNameLst>
                                      </p:cBhvr>
                                      <p:tavLst>
                                        <p:tav tm="0">
                                          <p:val>
                                            <p:strVal val="#ppt_x"/>
                                          </p:val>
                                        </p:tav>
                                        <p:tav tm="100000">
                                          <p:val>
                                            <p:strVal val="#ppt_x"/>
                                          </p:val>
                                        </p:tav>
                                      </p:tavLst>
                                    </p:anim>
                                    <p:anim calcmode="lin" valueType="num">
                                      <p:cBhvr>
                                        <p:cTn id="9" dur="900" decel="100000" fill="hold"/>
                                        <p:tgtEl>
                                          <p:spTgt spid="307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0721"/>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0722"/>
                                        </p:tgtEl>
                                        <p:attrNameLst>
                                          <p:attrName>style.visibility</p:attrName>
                                        </p:attrNameLst>
                                      </p:cBhvr>
                                      <p:to>
                                        <p:strVal val="visible"/>
                                      </p:to>
                                    </p:set>
                                    <p:animEffect transition="in" filter="fade">
                                      <p:cBhvr>
                                        <p:cTn id="15" dur="1000"/>
                                        <p:tgtEl>
                                          <p:spTgt spid="30722"/>
                                        </p:tgtEl>
                                      </p:cBhvr>
                                    </p:animEffect>
                                    <p:anim calcmode="lin" valueType="num">
                                      <p:cBhvr>
                                        <p:cTn id="16" dur="1000" fill="hold"/>
                                        <p:tgtEl>
                                          <p:spTgt spid="30722"/>
                                        </p:tgtEl>
                                        <p:attrNameLst>
                                          <p:attrName>ppt_x</p:attrName>
                                        </p:attrNameLst>
                                      </p:cBhvr>
                                      <p:tavLst>
                                        <p:tav tm="0">
                                          <p:val>
                                            <p:strVal val="#ppt_x"/>
                                          </p:val>
                                        </p:tav>
                                        <p:tav tm="100000">
                                          <p:val>
                                            <p:strVal val="#ppt_x"/>
                                          </p:val>
                                        </p:tav>
                                      </p:tavLst>
                                    </p:anim>
                                    <p:anim calcmode="lin" valueType="num">
                                      <p:cBhvr>
                                        <p:cTn id="17" dur="900" decel="100000" fill="hold"/>
                                        <p:tgtEl>
                                          <p:spTgt spid="30722"/>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0722"/>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0723"/>
                                        </p:tgtEl>
                                        <p:attrNameLst>
                                          <p:attrName>style.visibility</p:attrName>
                                        </p:attrNameLst>
                                      </p:cBhvr>
                                      <p:to>
                                        <p:strVal val="visible"/>
                                      </p:to>
                                    </p:set>
                                    <p:animEffect transition="in" filter="fade">
                                      <p:cBhvr>
                                        <p:cTn id="23" dur="1000"/>
                                        <p:tgtEl>
                                          <p:spTgt spid="30723"/>
                                        </p:tgtEl>
                                      </p:cBhvr>
                                    </p:animEffect>
                                    <p:anim calcmode="lin" valueType="num">
                                      <p:cBhvr>
                                        <p:cTn id="24" dur="1000" fill="hold"/>
                                        <p:tgtEl>
                                          <p:spTgt spid="30723"/>
                                        </p:tgtEl>
                                        <p:attrNameLst>
                                          <p:attrName>ppt_x</p:attrName>
                                        </p:attrNameLst>
                                      </p:cBhvr>
                                      <p:tavLst>
                                        <p:tav tm="0">
                                          <p:val>
                                            <p:strVal val="#ppt_x"/>
                                          </p:val>
                                        </p:tav>
                                        <p:tav tm="100000">
                                          <p:val>
                                            <p:strVal val="#ppt_x"/>
                                          </p:val>
                                        </p:tav>
                                      </p:tavLst>
                                    </p:anim>
                                    <p:anim calcmode="lin" valueType="num">
                                      <p:cBhvr>
                                        <p:cTn id="25" dur="900" decel="100000" fill="hold"/>
                                        <p:tgtEl>
                                          <p:spTgt spid="3072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07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0722" grpId="0"/>
      <p:bldP spid="307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0" y="0"/>
            <a:ext cx="40084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i="1">
                <a:solidFill>
                  <a:srgbClr val="361B00"/>
                </a:solidFill>
                <a:latin typeface="Poor Richard" charset="0"/>
              </a:rPr>
              <a:t>5. Sound in doctrine.</a:t>
            </a:r>
            <a:endParaRPr lang="en-US" sz="4000">
              <a:solidFill>
                <a:srgbClr val="361B00"/>
              </a:solidFill>
              <a:latin typeface="Poor Richard" charset="0"/>
            </a:endParaRPr>
          </a:p>
        </p:txBody>
      </p:sp>
      <p:sp>
        <p:nvSpPr>
          <p:cNvPr id="5" name="Rectangle 4"/>
          <p:cNvSpPr>
            <a:spLocks noChangeArrowheads="1"/>
          </p:cNvSpPr>
          <p:nvPr/>
        </p:nvSpPr>
        <p:spPr bwMode="auto">
          <a:xfrm>
            <a:off x="685800" y="914400"/>
            <a:ext cx="4495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It has been said, </a:t>
            </a:r>
            <a:r>
              <a:rPr lang="ja-JP" altLang="en-US" sz="2800" b="1" i="1">
                <a:solidFill>
                  <a:srgbClr val="990000"/>
                </a:solidFill>
                <a:latin typeface="Poor Richard" charset="0"/>
              </a:rPr>
              <a:t>“</a:t>
            </a:r>
            <a:r>
              <a:rPr lang="en-US" sz="2800" b="1" i="1">
                <a:solidFill>
                  <a:srgbClr val="990000"/>
                </a:solidFill>
                <a:latin typeface="Poor Richard" charset="0"/>
              </a:rPr>
              <a:t>he who stands for nothing will fall for anything.</a:t>
            </a:r>
            <a:r>
              <a:rPr lang="ja-JP" altLang="en-US" sz="2800" b="1" i="1">
                <a:solidFill>
                  <a:srgbClr val="990000"/>
                </a:solidFill>
                <a:latin typeface="Poor Richard" charset="0"/>
              </a:rPr>
              <a:t>”</a:t>
            </a:r>
            <a:r>
              <a:rPr lang="en-US" sz="2800" b="1">
                <a:solidFill>
                  <a:srgbClr val="990000"/>
                </a:solidFill>
                <a:latin typeface="Poor Richard" charset="0"/>
              </a:rPr>
              <a:t> A missionary must be well settled in what he believes. There are many strange doctrines running rampant in the earth today.</a:t>
            </a:r>
          </a:p>
        </p:txBody>
      </p:sp>
      <p:sp>
        <p:nvSpPr>
          <p:cNvPr id="6" name="Rectangle 5"/>
          <p:cNvSpPr>
            <a:spLocks noChangeArrowheads="1"/>
          </p:cNvSpPr>
          <p:nvPr/>
        </p:nvSpPr>
        <p:spPr bwMode="auto">
          <a:xfrm>
            <a:off x="4800600" y="4343400"/>
            <a:ext cx="4114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Paul said, </a:t>
            </a:r>
            <a:r>
              <a:rPr lang="ja-JP" altLang="en-US" sz="2800" b="1" i="1">
                <a:solidFill>
                  <a:srgbClr val="361B00"/>
                </a:solidFill>
                <a:latin typeface="Poor Richard" charset="0"/>
              </a:rPr>
              <a:t>“</a:t>
            </a:r>
            <a:r>
              <a:rPr lang="en-US" sz="2800" b="1" i="1">
                <a:solidFill>
                  <a:srgbClr val="361B00"/>
                </a:solidFill>
                <a:latin typeface="Poor Richard" charset="0"/>
              </a:rPr>
              <a:t>that in the latter times some shall depart from the faith, giving heed to seducing spirits, and doctrines of devils;</a:t>
            </a:r>
            <a:r>
              <a:rPr lang="ja-JP" altLang="en-US" sz="2800" b="1" i="1">
                <a:solidFill>
                  <a:srgbClr val="361B00"/>
                </a:solidFill>
                <a:latin typeface="Poor Richard" charset="0"/>
              </a:rPr>
              <a:t>”</a:t>
            </a:r>
            <a:r>
              <a:rPr lang="en-US" sz="2800" b="1">
                <a:solidFill>
                  <a:srgbClr val="361B00"/>
                </a:solidFill>
                <a:latin typeface="Poor Richard" charset="0"/>
              </a:rPr>
              <a:t> (1 Timothy 4:1)</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12" name="Rectangle 11"/>
          <p:cNvSpPr>
            <a:spLocks noChangeArrowheads="1"/>
          </p:cNvSpPr>
          <p:nvPr/>
        </p:nvSpPr>
        <p:spPr bwMode="auto">
          <a:xfrm>
            <a:off x="0" y="457200"/>
            <a:ext cx="8839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i="1">
                <a:solidFill>
                  <a:srgbClr val="3333CC"/>
                </a:solidFill>
                <a:latin typeface="Poor Richard" charset="0"/>
              </a:rPr>
              <a:t>6. Must understand the objectives of the work.</a:t>
            </a:r>
            <a:endParaRPr lang="en-US" sz="4000">
              <a:solidFill>
                <a:srgbClr val="3333CC"/>
              </a:solidFill>
              <a:latin typeface="Poor Richard" charset="0"/>
            </a:endParaRPr>
          </a:p>
        </p:txBody>
      </p:sp>
      <p:sp>
        <p:nvSpPr>
          <p:cNvPr id="13" name="Rectangle 12"/>
          <p:cNvSpPr>
            <a:spLocks noChangeArrowheads="1"/>
          </p:cNvSpPr>
          <p:nvPr/>
        </p:nvSpPr>
        <p:spPr bwMode="auto">
          <a:xfrm>
            <a:off x="1295400" y="1219200"/>
            <a:ext cx="5791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Much time, money and many precious souls can be lost if the missionary does not have a good understanding of the objectives that he or she is working to accomplish.</a:t>
            </a:r>
          </a:p>
        </p:txBody>
      </p:sp>
      <p:sp>
        <p:nvSpPr>
          <p:cNvPr id="14" name="Rectangle 13"/>
          <p:cNvSpPr>
            <a:spLocks noChangeArrowheads="1"/>
          </p:cNvSpPr>
          <p:nvPr/>
        </p:nvSpPr>
        <p:spPr bwMode="auto">
          <a:xfrm>
            <a:off x="304800" y="3733800"/>
            <a:ext cx="8382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It is suggested that every candidate for missions service study very carefully the </a:t>
            </a:r>
            <a:r>
              <a:rPr lang="en-US" sz="2800" b="1" i="1">
                <a:solidFill>
                  <a:srgbClr val="3333CC"/>
                </a:solidFill>
                <a:latin typeface="Poor Richard" charset="0"/>
              </a:rPr>
              <a:t>Indigenous Church Principles</a:t>
            </a:r>
            <a:r>
              <a:rPr lang="en-US" sz="2800" b="1">
                <a:solidFill>
                  <a:srgbClr val="3333CC"/>
                </a:solidFill>
                <a:latin typeface="Poor Richard" charset="0"/>
              </a:rPr>
              <a:t> before going to the field. There are some good books available on this subject.</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0" y="457200"/>
            <a:ext cx="9144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i="1">
                <a:solidFill>
                  <a:srgbClr val="990000"/>
                </a:solidFill>
                <a:latin typeface="Poor Richard" charset="0"/>
              </a:rPr>
              <a:t>7. Understand responsibility and the proper use of authority.</a:t>
            </a:r>
          </a:p>
        </p:txBody>
      </p:sp>
      <p:sp>
        <p:nvSpPr>
          <p:cNvPr id="29697" name="Rectangle 1"/>
          <p:cNvSpPr>
            <a:spLocks noChangeArrowheads="1"/>
          </p:cNvSpPr>
          <p:nvPr/>
        </p:nvSpPr>
        <p:spPr bwMode="auto">
          <a:xfrm>
            <a:off x="609600" y="1828800"/>
            <a:ext cx="7772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009900"/>
                </a:solidFill>
                <a:latin typeface="Poor Richard" charset="0"/>
                <a:ea typeface="Times New Roman" charset="0"/>
                <a:cs typeface="Arial" charset="0"/>
              </a:rPr>
              <a:t>a. </a:t>
            </a:r>
            <a:r>
              <a:rPr lang="en-US" sz="2800" b="1" u="sng">
                <a:solidFill>
                  <a:srgbClr val="009900"/>
                </a:solidFill>
                <a:latin typeface="Poor Richard" charset="0"/>
                <a:ea typeface="Times New Roman" charset="0"/>
                <a:cs typeface="Arial" charset="0"/>
              </a:rPr>
              <a:t>Responsibility</a:t>
            </a:r>
            <a:r>
              <a:rPr lang="en-US" sz="2800" b="1">
                <a:solidFill>
                  <a:srgbClr val="009900"/>
                </a:solidFill>
                <a:latin typeface="Poor Richard" charset="0"/>
                <a:ea typeface="Times New Roman" charset="0"/>
                <a:cs typeface="Arial" charset="0"/>
              </a:rPr>
              <a:t>.</a:t>
            </a:r>
          </a:p>
          <a:p>
            <a:pPr eaLnBrk="0" hangingPunct="0"/>
            <a:r>
              <a:rPr lang="en-US" sz="2800" b="1">
                <a:solidFill>
                  <a:srgbClr val="009900"/>
                </a:solidFill>
                <a:latin typeface="Poor Richard" charset="0"/>
                <a:ea typeface="Times New Roman" charset="0"/>
                <a:cs typeface="Arial" charset="0"/>
              </a:rPr>
              <a:t>The call of God to the missions field carries with it, the responsibility, many times, of reaching an entire nation with the Gospel of Jesus Christ. </a:t>
            </a:r>
          </a:p>
        </p:txBody>
      </p:sp>
      <p:sp>
        <p:nvSpPr>
          <p:cNvPr id="29698" name="Rectangle 2"/>
          <p:cNvSpPr>
            <a:spLocks noChangeArrowheads="1"/>
          </p:cNvSpPr>
          <p:nvPr/>
        </p:nvSpPr>
        <p:spPr bwMode="auto">
          <a:xfrm>
            <a:off x="2819400" y="3810000"/>
            <a:ext cx="6096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990000"/>
                </a:solidFill>
                <a:latin typeface="Poor Richard" charset="0"/>
                <a:ea typeface="Times New Roman" charset="0"/>
                <a:cs typeface="Arial" charset="0"/>
              </a:rPr>
              <a:t>b. </a:t>
            </a:r>
            <a:r>
              <a:rPr lang="en-US" sz="2800" b="1" u="sng">
                <a:solidFill>
                  <a:srgbClr val="990000"/>
                </a:solidFill>
                <a:latin typeface="Poor Richard" charset="0"/>
                <a:ea typeface="Times New Roman" charset="0"/>
                <a:cs typeface="Arial" charset="0"/>
              </a:rPr>
              <a:t>Proper use of authority</a:t>
            </a:r>
            <a:r>
              <a:rPr lang="en-US" sz="2800" b="1">
                <a:solidFill>
                  <a:srgbClr val="990000"/>
                </a:solidFill>
                <a:latin typeface="Poor Richard" charset="0"/>
                <a:ea typeface="Times New Roman" charset="0"/>
                <a:cs typeface="Arial" charset="0"/>
              </a:rPr>
              <a:t>.</a:t>
            </a:r>
          </a:p>
          <a:p>
            <a:pPr eaLnBrk="0" hangingPunct="0"/>
            <a:r>
              <a:rPr lang="en-US" sz="2800" b="1">
                <a:solidFill>
                  <a:srgbClr val="990000"/>
                </a:solidFill>
                <a:latin typeface="Poor Richard" charset="0"/>
                <a:ea typeface="Times New Roman" charset="0"/>
                <a:cs typeface="Arial" charset="0"/>
              </a:rPr>
              <a:t>The abuse of authority in the Church has led to the downfall of many good men and all this in the name of religion. </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697"/>
                                        </p:tgtEl>
                                        <p:attrNameLst>
                                          <p:attrName>style.visibility</p:attrName>
                                        </p:attrNameLst>
                                      </p:cBhvr>
                                      <p:to>
                                        <p:strVal val="visible"/>
                                      </p:to>
                                    </p:set>
                                    <p:anim calcmode="lin" valueType="num">
                                      <p:cBhvr>
                                        <p:cTn id="13" dur="500" fill="hold"/>
                                        <p:tgtEl>
                                          <p:spTgt spid="29697"/>
                                        </p:tgtEl>
                                        <p:attrNameLst>
                                          <p:attrName>ppt_w</p:attrName>
                                        </p:attrNameLst>
                                      </p:cBhvr>
                                      <p:tavLst>
                                        <p:tav tm="0">
                                          <p:val>
                                            <p:fltVal val="0"/>
                                          </p:val>
                                        </p:tav>
                                        <p:tav tm="100000">
                                          <p:val>
                                            <p:strVal val="#ppt_w"/>
                                          </p:val>
                                        </p:tav>
                                      </p:tavLst>
                                    </p:anim>
                                    <p:anim calcmode="lin" valueType="num">
                                      <p:cBhvr>
                                        <p:cTn id="14" dur="500" fill="hold"/>
                                        <p:tgtEl>
                                          <p:spTgt spid="29697"/>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9698"/>
                                        </p:tgtEl>
                                        <p:attrNameLst>
                                          <p:attrName>style.visibility</p:attrName>
                                        </p:attrNameLst>
                                      </p:cBhvr>
                                      <p:to>
                                        <p:strVal val="visible"/>
                                      </p:to>
                                    </p:set>
                                    <p:anim calcmode="lin" valueType="num">
                                      <p:cBhvr>
                                        <p:cTn id="19" dur="500" fill="hold"/>
                                        <p:tgtEl>
                                          <p:spTgt spid="29698"/>
                                        </p:tgtEl>
                                        <p:attrNameLst>
                                          <p:attrName>ppt_w</p:attrName>
                                        </p:attrNameLst>
                                      </p:cBhvr>
                                      <p:tavLst>
                                        <p:tav tm="0">
                                          <p:val>
                                            <p:fltVal val="0"/>
                                          </p:val>
                                        </p:tav>
                                        <p:tav tm="100000">
                                          <p:val>
                                            <p:strVal val="#ppt_w"/>
                                          </p:val>
                                        </p:tav>
                                      </p:tavLst>
                                    </p:anim>
                                    <p:anim calcmode="lin" valueType="num">
                                      <p:cBhvr>
                                        <p:cTn id="20" dur="500" fill="hold"/>
                                        <p:tgtEl>
                                          <p:spTgt spid="296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9697" grpId="0"/>
      <p:bldP spid="2969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39937" name="Rectangle 1"/>
          <p:cNvSpPr>
            <a:spLocks noChangeArrowheads="1"/>
          </p:cNvSpPr>
          <p:nvPr/>
        </p:nvSpPr>
        <p:spPr bwMode="auto">
          <a:xfrm>
            <a:off x="0" y="457200"/>
            <a:ext cx="838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800080"/>
                </a:solidFill>
                <a:latin typeface="Poor Richard" charset="0"/>
                <a:ea typeface="Times New Roman" charset="0"/>
                <a:cs typeface="Arial" charset="0"/>
              </a:rPr>
              <a:t>8. Willing to work in harmony with others.</a:t>
            </a:r>
            <a:r>
              <a:rPr lang="en-US" sz="4000" i="1">
                <a:solidFill>
                  <a:srgbClr val="800080"/>
                </a:solidFill>
                <a:latin typeface="Poor Richard" charset="0"/>
                <a:ea typeface="Times New Roman" charset="0"/>
                <a:cs typeface="Arial" charset="0"/>
              </a:rPr>
              <a:t> </a:t>
            </a:r>
            <a:endParaRPr lang="en-US" sz="4000">
              <a:solidFill>
                <a:srgbClr val="800080"/>
              </a:solidFill>
              <a:latin typeface="Poor Richard" charset="0"/>
              <a:ea typeface="Times New Roman" charset="0"/>
              <a:cs typeface="Arial" charset="0"/>
            </a:endParaRPr>
          </a:p>
        </p:txBody>
      </p:sp>
      <p:sp>
        <p:nvSpPr>
          <p:cNvPr id="5" name="Rectangle 4"/>
          <p:cNvSpPr>
            <a:spLocks noChangeArrowheads="1"/>
          </p:cNvSpPr>
          <p:nvPr/>
        </p:nvSpPr>
        <p:spPr bwMode="auto">
          <a:xfrm>
            <a:off x="685800" y="1371600"/>
            <a:ext cx="5867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There must be a willingness to work in harmony and unity with other men if this mission is to be accomplished. Whether it is with nationals or fellow missionaries, there must be a willingness to work with others.</a:t>
            </a:r>
          </a:p>
        </p:txBody>
      </p:sp>
      <p:sp>
        <p:nvSpPr>
          <p:cNvPr id="6" name="Rectangle 5"/>
          <p:cNvSpPr>
            <a:spLocks noChangeArrowheads="1"/>
          </p:cNvSpPr>
          <p:nvPr/>
        </p:nvSpPr>
        <p:spPr bwMode="auto">
          <a:xfrm>
            <a:off x="3276600" y="3886200"/>
            <a:ext cx="5638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There must as well be a willingness to work with and under the authority of the established leadership in the organization. Once again it is worthy to mention that this must begin at home in the local church setting.</a:t>
            </a: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9937"/>
                                        </p:tgtEl>
                                        <p:attrNameLst>
                                          <p:attrName>style.visibility</p:attrName>
                                        </p:attrNameLst>
                                      </p:cBhvr>
                                      <p:to>
                                        <p:strVal val="visible"/>
                                      </p:to>
                                    </p:set>
                                    <p:anim calcmode="lin" valueType="num">
                                      <p:cBhvr>
                                        <p:cTn id="7" dur="1000" fill="hold"/>
                                        <p:tgtEl>
                                          <p:spTgt spid="39937"/>
                                        </p:tgtEl>
                                        <p:attrNameLst>
                                          <p:attrName>ppt_x</p:attrName>
                                        </p:attrNameLst>
                                      </p:cBhvr>
                                      <p:tavLst>
                                        <p:tav tm="0">
                                          <p:val>
                                            <p:strVal val="#ppt_x-.2"/>
                                          </p:val>
                                        </p:tav>
                                        <p:tav tm="100000">
                                          <p:val>
                                            <p:strVal val="#ppt_x"/>
                                          </p:val>
                                        </p:tav>
                                      </p:tavLst>
                                    </p:anim>
                                    <p:anim calcmode="lin" valueType="num">
                                      <p:cBhvr>
                                        <p:cTn id="8" dur="1000" fill="hold"/>
                                        <p:tgtEl>
                                          <p:spTgt spid="39937"/>
                                        </p:tgtEl>
                                        <p:attrNameLst>
                                          <p:attrName>ppt_y</p:attrName>
                                        </p:attrNameLst>
                                      </p:cBhvr>
                                      <p:tavLst>
                                        <p:tav tm="0">
                                          <p:val>
                                            <p:strVal val="#ppt_y"/>
                                          </p:val>
                                        </p:tav>
                                        <p:tav tm="100000">
                                          <p:val>
                                            <p:strVal val="#ppt_y"/>
                                          </p:val>
                                        </p:tav>
                                      </p:tavLst>
                                    </p:anim>
                                    <p:animEffect transition="in" filter="wipe(right)" prLst="gradientSize: 0.1">
                                      <p:cBhvr>
                                        <p:cTn id="9" dur="1000"/>
                                        <p:tgtEl>
                                          <p:spTgt spid="3993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8" name="Rectangle 7"/>
          <p:cNvSpPr>
            <a:spLocks noChangeArrowheads="1"/>
          </p:cNvSpPr>
          <p:nvPr/>
        </p:nvSpPr>
        <p:spPr bwMode="auto">
          <a:xfrm>
            <a:off x="0" y="457200"/>
            <a:ext cx="838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000" b="1" i="1">
                <a:solidFill>
                  <a:srgbClr val="3333CC"/>
                </a:solidFill>
                <a:latin typeface="Poor Richard" charset="0"/>
              </a:rPr>
              <a:t>9. Adjust to change and be in good health. </a:t>
            </a:r>
            <a:endParaRPr lang="en-US" sz="4000" b="1">
              <a:solidFill>
                <a:srgbClr val="3333CC"/>
              </a:solidFill>
              <a:latin typeface="Poor Richard" charset="0"/>
            </a:endParaRPr>
          </a:p>
        </p:txBody>
      </p:sp>
      <p:sp>
        <p:nvSpPr>
          <p:cNvPr id="8199" name="Rectangle 7"/>
          <p:cNvSpPr>
            <a:spLocks noChangeArrowheads="1"/>
          </p:cNvSpPr>
          <p:nvPr/>
        </p:nvSpPr>
        <p:spPr bwMode="auto">
          <a:xfrm>
            <a:off x="685800" y="1219200"/>
            <a:ext cx="693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009900"/>
                </a:solidFill>
                <a:latin typeface="Poor Richard" charset="0"/>
                <a:ea typeface="Times New Roman" charset="0"/>
                <a:cs typeface="Arial" charset="0"/>
              </a:rPr>
              <a:t>a. </a:t>
            </a:r>
            <a:r>
              <a:rPr lang="en-US" sz="2800" b="1" u="sng">
                <a:solidFill>
                  <a:srgbClr val="009900"/>
                </a:solidFill>
                <a:latin typeface="Poor Richard" charset="0"/>
                <a:ea typeface="Times New Roman" charset="0"/>
                <a:cs typeface="Arial" charset="0"/>
              </a:rPr>
              <a:t>Adjusting to change</a:t>
            </a:r>
            <a:r>
              <a:rPr lang="en-US" sz="2800" b="1">
                <a:solidFill>
                  <a:srgbClr val="009900"/>
                </a:solidFill>
                <a:latin typeface="Poor Richard" charset="0"/>
                <a:ea typeface="Times New Roman" charset="0"/>
                <a:cs typeface="Arial" charset="0"/>
              </a:rPr>
              <a:t>.</a:t>
            </a:r>
          </a:p>
          <a:p>
            <a:pPr eaLnBrk="0" hangingPunct="0"/>
            <a:r>
              <a:rPr lang="en-US" sz="2800" b="1">
                <a:solidFill>
                  <a:srgbClr val="009900"/>
                </a:solidFill>
                <a:latin typeface="Poor Richard" charset="0"/>
                <a:ea typeface="Times New Roman" charset="0"/>
                <a:cs typeface="Arial" charset="0"/>
              </a:rPr>
              <a:t>Perhaps one of the most trying areas of missionary work is that of adjusting to different cultures. This depends largely upon the fields involved. </a:t>
            </a:r>
          </a:p>
        </p:txBody>
      </p:sp>
      <p:sp>
        <p:nvSpPr>
          <p:cNvPr id="8200" name="Rectangle 8"/>
          <p:cNvSpPr>
            <a:spLocks noChangeArrowheads="1"/>
          </p:cNvSpPr>
          <p:nvPr/>
        </p:nvSpPr>
        <p:spPr bwMode="auto">
          <a:xfrm>
            <a:off x="2514600" y="3124200"/>
            <a:ext cx="6477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3333CC"/>
                </a:solidFill>
                <a:latin typeface="Poor Richard" charset="0"/>
                <a:ea typeface="Times New Roman" charset="0"/>
                <a:cs typeface="Arial" charset="0"/>
              </a:rPr>
              <a:t>b. </a:t>
            </a:r>
            <a:r>
              <a:rPr lang="en-US" sz="2800" b="1" u="sng">
                <a:solidFill>
                  <a:srgbClr val="3333CC"/>
                </a:solidFill>
                <a:latin typeface="Poor Richard" charset="0"/>
                <a:ea typeface="Times New Roman" charset="0"/>
                <a:cs typeface="Arial" charset="0"/>
              </a:rPr>
              <a:t>Good health</a:t>
            </a:r>
            <a:r>
              <a:rPr lang="en-US" sz="2800" b="1">
                <a:solidFill>
                  <a:srgbClr val="3333CC"/>
                </a:solidFill>
                <a:latin typeface="Poor Richard" charset="0"/>
                <a:ea typeface="Times New Roman" charset="0"/>
                <a:cs typeface="Arial" charset="0"/>
              </a:rPr>
              <a:t>.</a:t>
            </a:r>
          </a:p>
          <a:p>
            <a:pPr eaLnBrk="0" hangingPunct="0"/>
            <a:r>
              <a:rPr lang="en-US" sz="2800" b="1">
                <a:solidFill>
                  <a:srgbClr val="3333CC"/>
                </a:solidFill>
                <a:latin typeface="Poor Richard" charset="0"/>
                <a:ea typeface="Times New Roman" charset="0"/>
                <a:cs typeface="Arial" charset="0"/>
              </a:rPr>
              <a:t>Obviously, because of the many changes that he will face, the candidate must be in reasonably good health. The availability of proper medical help and facilities can be lacking on many fields. </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8199"/>
                                        </p:tgtEl>
                                        <p:attrNameLst>
                                          <p:attrName>style.visibility</p:attrName>
                                        </p:attrNameLst>
                                      </p:cBhvr>
                                      <p:to>
                                        <p:strVal val="visible"/>
                                      </p:to>
                                    </p:set>
                                    <p:anim calcmode="lin" valueType="num">
                                      <p:cBhvr>
                                        <p:cTn id="19" dur="500" decel="50000" fill="hold">
                                          <p:stCondLst>
                                            <p:cond delay="0"/>
                                          </p:stCondLst>
                                        </p:cTn>
                                        <p:tgtEl>
                                          <p:spTgt spid="819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819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8199"/>
                                        </p:tgtEl>
                                        <p:attrNameLst>
                                          <p:attrName>ppt_w</p:attrName>
                                        </p:attrNameLst>
                                      </p:cBhvr>
                                      <p:tavLst>
                                        <p:tav tm="0">
                                          <p:val>
                                            <p:strVal val="#ppt_w*.05"/>
                                          </p:val>
                                        </p:tav>
                                        <p:tav tm="100000">
                                          <p:val>
                                            <p:strVal val="#ppt_w"/>
                                          </p:val>
                                        </p:tav>
                                      </p:tavLst>
                                    </p:anim>
                                    <p:anim calcmode="lin" valueType="num">
                                      <p:cBhvr>
                                        <p:cTn id="22" dur="1000" fill="hold"/>
                                        <p:tgtEl>
                                          <p:spTgt spid="819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819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819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819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819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8200"/>
                                        </p:tgtEl>
                                        <p:attrNameLst>
                                          <p:attrName>style.visibility</p:attrName>
                                        </p:attrNameLst>
                                      </p:cBhvr>
                                      <p:to>
                                        <p:strVal val="visible"/>
                                      </p:to>
                                    </p:set>
                                    <p:anim calcmode="lin" valueType="num">
                                      <p:cBhvr>
                                        <p:cTn id="31" dur="500" decel="50000" fill="hold">
                                          <p:stCondLst>
                                            <p:cond delay="0"/>
                                          </p:stCondLst>
                                        </p:cTn>
                                        <p:tgtEl>
                                          <p:spTgt spid="8200"/>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8200"/>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8200"/>
                                        </p:tgtEl>
                                        <p:attrNameLst>
                                          <p:attrName>ppt_w</p:attrName>
                                        </p:attrNameLst>
                                      </p:cBhvr>
                                      <p:tavLst>
                                        <p:tav tm="0">
                                          <p:val>
                                            <p:strVal val="#ppt_w*.05"/>
                                          </p:val>
                                        </p:tav>
                                        <p:tav tm="100000">
                                          <p:val>
                                            <p:strVal val="#ppt_w"/>
                                          </p:val>
                                        </p:tav>
                                      </p:tavLst>
                                    </p:anim>
                                    <p:anim calcmode="lin" valueType="num">
                                      <p:cBhvr>
                                        <p:cTn id="34" dur="1000" fill="hold"/>
                                        <p:tgtEl>
                                          <p:spTgt spid="8200"/>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8200"/>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8200"/>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8200"/>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199" grpId="0"/>
      <p:bldP spid="820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28673" name="Rectangle 1"/>
          <p:cNvSpPr>
            <a:spLocks noChangeArrowheads="1"/>
          </p:cNvSpPr>
          <p:nvPr/>
        </p:nvSpPr>
        <p:spPr bwMode="auto">
          <a:xfrm>
            <a:off x="0" y="457200"/>
            <a:ext cx="6781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990000"/>
                </a:solidFill>
                <a:latin typeface="Poor Richard" charset="0"/>
                <a:ea typeface="Times New Roman" charset="0"/>
                <a:cs typeface="Arial" charset="0"/>
              </a:rPr>
              <a:t>10.</a:t>
            </a:r>
            <a:r>
              <a:rPr lang="en-US" sz="4000" i="1">
                <a:solidFill>
                  <a:srgbClr val="990000"/>
                </a:solidFill>
                <a:latin typeface="Poor Richard" charset="0"/>
                <a:ea typeface="Times New Roman" charset="0"/>
                <a:cs typeface="Arial" charset="0"/>
              </a:rPr>
              <a:t> </a:t>
            </a:r>
            <a:r>
              <a:rPr lang="en-US" sz="4000" b="1" i="1">
                <a:solidFill>
                  <a:srgbClr val="990000"/>
                </a:solidFill>
                <a:latin typeface="Poor Richard" charset="0"/>
                <a:ea typeface="Times New Roman" charset="0"/>
                <a:cs typeface="Arial" charset="0"/>
              </a:rPr>
              <a:t>Have some leadership qualities.</a:t>
            </a:r>
            <a:endParaRPr lang="en-US" sz="4000">
              <a:solidFill>
                <a:srgbClr val="990000"/>
              </a:solidFill>
              <a:latin typeface="Poor Richard" charset="0"/>
              <a:ea typeface="Times New Roman" charset="0"/>
              <a:cs typeface="Arial" charset="0"/>
            </a:endParaRPr>
          </a:p>
        </p:txBody>
      </p:sp>
      <p:sp>
        <p:nvSpPr>
          <p:cNvPr id="5" name="Rectangle 4"/>
          <p:cNvSpPr>
            <a:spLocks noChangeArrowheads="1"/>
          </p:cNvSpPr>
          <p:nvPr/>
        </p:nvSpPr>
        <p:spPr bwMode="auto">
          <a:xfrm>
            <a:off x="1447800" y="2819400"/>
            <a:ext cx="6400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However, it is fair to say that a candidate for missionary work must have the ability to lead people if he is going to accomplish his task. </a:t>
            </a:r>
          </a:p>
        </p:txBody>
      </p:sp>
      <p:sp>
        <p:nvSpPr>
          <p:cNvPr id="6" name="Rectangle 5"/>
          <p:cNvSpPr>
            <a:spLocks noChangeArrowheads="1"/>
          </p:cNvSpPr>
          <p:nvPr/>
        </p:nvSpPr>
        <p:spPr bwMode="auto">
          <a:xfrm>
            <a:off x="457200" y="1371600"/>
            <a:ext cx="6858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Perhaps it would be unjust to make a list of leadership qualities and state that each is essential for missionary work. </a:t>
            </a:r>
            <a:endParaRPr lang="en-US" sz="2800">
              <a:solidFill>
                <a:srgbClr val="800080"/>
              </a:solidFill>
            </a:endParaRPr>
          </a:p>
        </p:txBody>
      </p:sp>
      <p:sp>
        <p:nvSpPr>
          <p:cNvPr id="7" name="Rectangle 6"/>
          <p:cNvSpPr>
            <a:spLocks noChangeArrowheads="1"/>
          </p:cNvSpPr>
          <p:nvPr/>
        </p:nvSpPr>
        <p:spPr bwMode="auto">
          <a:xfrm>
            <a:off x="3733800" y="4343400"/>
            <a:ext cx="5181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His ability to lead people in the right direction will surely determine the success or failure of his mission.</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8673"/>
                                        </p:tgtEl>
                                        <p:attrNameLst>
                                          <p:attrName>style.visibility</p:attrName>
                                        </p:attrNameLst>
                                      </p:cBhvr>
                                      <p:to>
                                        <p:strVal val="visible"/>
                                      </p:to>
                                    </p:set>
                                    <p:anim from="(-#ppt_w/2)" to="(#ppt_x)" calcmode="lin" valueType="num">
                                      <p:cBhvr>
                                        <p:cTn id="7" dur="600" fill="hold">
                                          <p:stCondLst>
                                            <p:cond delay="0"/>
                                          </p:stCondLst>
                                        </p:cTn>
                                        <p:tgtEl>
                                          <p:spTgt spid="28673"/>
                                        </p:tgtEl>
                                        <p:attrNameLst>
                                          <p:attrName>ppt_x</p:attrName>
                                        </p:attrNameLst>
                                      </p:cBhvr>
                                    </p:anim>
                                    <p:anim from="0" to="-1.0" calcmode="lin" valueType="num">
                                      <p:cBhvr>
                                        <p:cTn id="8" dur="200" decel="50000" autoRev="1" fill="hold">
                                          <p:stCondLst>
                                            <p:cond delay="600"/>
                                          </p:stCondLst>
                                        </p:cTn>
                                        <p:tgtEl>
                                          <p:spTgt spid="28673"/>
                                        </p:tgtEl>
                                        <p:attrNameLst>
                                          <p:attrName>xshear</p:attrName>
                                        </p:attrNameLst>
                                      </p:cBhvr>
                                    </p:anim>
                                    <p:animScale>
                                      <p:cBhvr>
                                        <p:cTn id="9" dur="200" decel="100000" autoRev="1" fill="hold">
                                          <p:stCondLst>
                                            <p:cond delay="600"/>
                                          </p:stCondLst>
                                        </p:cTn>
                                        <p:tgtEl>
                                          <p:spTgt spid="28673"/>
                                        </p:tgtEl>
                                      </p:cBhvr>
                                      <p:from x="100000" y="100000"/>
                                      <p:to x="80000" y="100000"/>
                                    </p:animScale>
                                    <p:anim by="(#ppt_h/3+#ppt_w*0.1)" calcmode="lin" valueType="num">
                                      <p:cBhvr additive="sum">
                                        <p:cTn id="10" dur="200" decel="100000" autoRev="1" fill="hold">
                                          <p:stCondLst>
                                            <p:cond delay="600"/>
                                          </p:stCondLst>
                                        </p:cTn>
                                        <p:tgtEl>
                                          <p:spTgt spid="2867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from="(-#ppt_w/2)" to="(#ppt_x)" calcmode="lin" valueType="num">
                                      <p:cBhvr>
                                        <p:cTn id="31" dur="600" fill="hold">
                                          <p:stCondLst>
                                            <p:cond delay="0"/>
                                          </p:stCondLst>
                                        </p:cTn>
                                        <p:tgtEl>
                                          <p:spTgt spid="7"/>
                                        </p:tgtEl>
                                        <p:attrNameLst>
                                          <p:attrName>ppt_x</p:attrName>
                                        </p:attrNameLst>
                                      </p:cBhvr>
                                    </p:anim>
                                    <p:anim from="0" to="-1.0" calcmode="lin" valueType="num">
                                      <p:cBhvr>
                                        <p:cTn id="32" dur="200" decel="50000" autoRev="1" fill="hold">
                                          <p:stCondLst>
                                            <p:cond delay="600"/>
                                          </p:stCondLst>
                                        </p:cTn>
                                        <p:tgtEl>
                                          <p:spTgt spid="7"/>
                                        </p:tgtEl>
                                        <p:attrNameLst>
                                          <p:attrName>xshear</p:attrName>
                                        </p:attrNameLst>
                                      </p:cBhvr>
                                    </p:anim>
                                    <p:animScale>
                                      <p:cBhvr>
                                        <p:cTn id="33" dur="200" decel="100000" autoRev="1" fill="hold">
                                          <p:stCondLst>
                                            <p:cond delay="600"/>
                                          </p:stCondLst>
                                        </p:cTn>
                                        <p:tgtEl>
                                          <p:spTgt spid="7"/>
                                        </p:tgtEl>
                                      </p:cBhvr>
                                      <p:from x="100000" y="100000"/>
                                      <p:to x="80000" y="100000"/>
                                    </p:animScale>
                                    <p:anim by="(#ppt_h/3+#ppt_w*0.1)" calcmode="lin" valueType="num">
                                      <p:cBhvr additive="sum">
                                        <p:cTn id="34"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381000" y="1676400"/>
            <a:ext cx="4572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4000" b="1" i="1">
                <a:solidFill>
                  <a:srgbClr val="009900"/>
                </a:solidFill>
                <a:latin typeface="Poor Richard" charset="0"/>
              </a:rPr>
              <a:t>“</a:t>
            </a:r>
            <a:r>
              <a:rPr lang="en-US" sz="4000" b="1" i="1">
                <a:solidFill>
                  <a:srgbClr val="009900"/>
                </a:solidFill>
                <a:latin typeface="Poor Richard" charset="0"/>
              </a:rPr>
              <a:t>For he was a good man, and full of the Holy Ghost and of faith: and much people was added unto the Lord.</a:t>
            </a:r>
            <a:r>
              <a:rPr lang="ja-JP" altLang="en-US" sz="4000" b="1" i="1">
                <a:solidFill>
                  <a:srgbClr val="009900"/>
                </a:solidFill>
                <a:latin typeface="Poor Richard" charset="0"/>
              </a:rPr>
              <a:t>”</a:t>
            </a:r>
            <a:r>
              <a:rPr lang="en-US" sz="4000" b="1">
                <a:solidFill>
                  <a:srgbClr val="009900"/>
                </a:solidFill>
                <a:latin typeface="Poor Richard" charset="0"/>
              </a:rPr>
              <a:t> (Acts 11:24)</a:t>
            </a:r>
            <a:endParaRPr lang="en-US" sz="4000">
              <a:solidFill>
                <a:srgbClr val="009900"/>
              </a:solidFill>
              <a:latin typeface="Poor Richard" charset="0"/>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7" name="Rectangle 6"/>
          <p:cNvSpPr>
            <a:spLocks noChangeArrowheads="1"/>
          </p:cNvSpPr>
          <p:nvPr/>
        </p:nvSpPr>
        <p:spPr bwMode="auto">
          <a:xfrm>
            <a:off x="152400" y="533400"/>
            <a:ext cx="4343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From the very beginning, following the new birth experience, the believer should be taught the importance of self-preparation for involvement in the mission of the Church. Salvation is like a journey and the new birth is the starting point. </a:t>
            </a:r>
          </a:p>
        </p:txBody>
      </p:sp>
      <p:sp>
        <p:nvSpPr>
          <p:cNvPr id="8" name="Rectangle 7"/>
          <p:cNvSpPr>
            <a:spLocks noChangeArrowheads="1"/>
          </p:cNvSpPr>
          <p:nvPr/>
        </p:nvSpPr>
        <p:spPr bwMode="auto">
          <a:xfrm>
            <a:off x="4876800" y="2667000"/>
            <a:ext cx="4038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This is especially true of an individual who is feeling the call of God upon his or her life. Even before it is clear what area of ministry the calling is for, preparation should be set in motion early.</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plus(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7" name="Rectangle 6"/>
          <p:cNvSpPr>
            <a:spLocks noChangeArrowheads="1"/>
          </p:cNvSpPr>
          <p:nvPr/>
        </p:nvSpPr>
        <p:spPr bwMode="auto">
          <a:xfrm>
            <a:off x="228600" y="533400"/>
            <a:ext cx="8686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61B00"/>
                </a:solidFill>
                <a:latin typeface="Poor Richard" charset="0"/>
              </a:rPr>
              <a:t>The coach of a basketball team that was undefeated during the regular season and went on to win the national championship was asked what was the key to the success of the team.</a:t>
            </a:r>
          </a:p>
        </p:txBody>
      </p:sp>
      <p:sp>
        <p:nvSpPr>
          <p:cNvPr id="8" name="Rectangle 7"/>
          <p:cNvSpPr>
            <a:spLocks noChangeArrowheads="1"/>
          </p:cNvSpPr>
          <p:nvPr/>
        </p:nvSpPr>
        <p:spPr bwMode="auto">
          <a:xfrm>
            <a:off x="304800" y="4343400"/>
            <a:ext cx="8534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i="1">
                <a:solidFill>
                  <a:srgbClr val="990000"/>
                </a:solidFill>
                <a:latin typeface="Poor Richard" charset="0"/>
              </a:rPr>
              <a:t>Was it the will to succeed?</a:t>
            </a:r>
            <a:r>
              <a:rPr lang="ja-JP" altLang="en-US" sz="3000" b="1" i="1">
                <a:solidFill>
                  <a:srgbClr val="990000"/>
                </a:solidFill>
                <a:latin typeface="Poor Richard" charset="0"/>
              </a:rPr>
              <a:t>”</a:t>
            </a:r>
            <a:r>
              <a:rPr lang="en-US" sz="3000" b="1">
                <a:solidFill>
                  <a:srgbClr val="990000"/>
                </a:solidFill>
                <a:latin typeface="Poor Richard" charset="0"/>
              </a:rPr>
              <a:t> he was asked. The coach replied, </a:t>
            </a:r>
            <a:r>
              <a:rPr lang="ja-JP" altLang="en-US" sz="3000" b="1" i="1">
                <a:solidFill>
                  <a:srgbClr val="990000"/>
                </a:solidFill>
                <a:latin typeface="Poor Richard" charset="0"/>
              </a:rPr>
              <a:t>“</a:t>
            </a:r>
            <a:r>
              <a:rPr lang="en-US" sz="3000" b="1" i="1">
                <a:solidFill>
                  <a:srgbClr val="990000"/>
                </a:solidFill>
                <a:latin typeface="Poor Richard" charset="0"/>
              </a:rPr>
              <a:t>The will to succeed is important, but what is more important is </a:t>
            </a:r>
            <a:r>
              <a:rPr lang="en-US" sz="3000" b="1" i="1" u="sng">
                <a:solidFill>
                  <a:srgbClr val="990000"/>
                </a:solidFill>
                <a:latin typeface="Poor Richard" charset="0"/>
              </a:rPr>
              <a:t>the will to prepare</a:t>
            </a:r>
            <a:r>
              <a:rPr lang="en-US" sz="3000" b="1" i="1">
                <a:solidFill>
                  <a:srgbClr val="990000"/>
                </a:solidFill>
                <a:latin typeface="Poor Richard" charset="0"/>
              </a:rPr>
              <a:t>.</a:t>
            </a:r>
            <a:r>
              <a:rPr lang="ja-JP" altLang="en-US" sz="3000" b="1" i="1">
                <a:solidFill>
                  <a:srgbClr val="990000"/>
                </a:solidFill>
                <a:latin typeface="Poor Richard" charset="0"/>
              </a:rPr>
              <a:t>”</a:t>
            </a:r>
            <a:r>
              <a:rPr lang="en-US" sz="3000" b="1">
                <a:solidFill>
                  <a:srgbClr val="990000"/>
                </a:solidFill>
                <a:latin typeface="Poor Richard" charset="0"/>
              </a:rPr>
              <a:t> </a:t>
            </a:r>
          </a:p>
        </p:txBody>
      </p:sp>
      <p:pic>
        <p:nvPicPr>
          <p:cNvPr id="6150" name="Picture 6" descr="C:\Users\Candra Poitras\Pictures\basketball-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00400" y="2362200"/>
            <a:ext cx="2743200" cy="2057400"/>
          </a:xfrm>
          <a:prstGeom prst="rect">
            <a:avLst/>
          </a:prstGeom>
          <a:ln>
            <a:noFill/>
          </a:ln>
          <a:effectLst>
            <a:softEdge rad="112500"/>
          </a:effectLst>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10" name="Rectangle 9"/>
          <p:cNvSpPr>
            <a:spLocks noChangeArrowheads="1"/>
          </p:cNvSpPr>
          <p:nvPr/>
        </p:nvSpPr>
        <p:spPr bwMode="auto">
          <a:xfrm>
            <a:off x="152400" y="381000"/>
            <a:ext cx="41989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i="1">
                <a:solidFill>
                  <a:srgbClr val="009900"/>
                </a:solidFill>
                <a:latin typeface="Poor Richard" charset="0"/>
              </a:rPr>
              <a:t>1. Must be born again.</a:t>
            </a:r>
            <a:endParaRPr lang="en-US" sz="4000">
              <a:solidFill>
                <a:srgbClr val="009900"/>
              </a:solidFill>
              <a:latin typeface="Poor Richard" charset="0"/>
            </a:endParaRPr>
          </a:p>
        </p:txBody>
      </p:sp>
      <p:sp>
        <p:nvSpPr>
          <p:cNvPr id="11" name="Rectangle 10"/>
          <p:cNvSpPr>
            <a:spLocks noChangeArrowheads="1"/>
          </p:cNvSpPr>
          <p:nvPr/>
        </p:nvSpPr>
        <p:spPr bwMode="auto">
          <a:xfrm>
            <a:off x="762000" y="1752600"/>
            <a:ext cx="6324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This may sound basic and elementary, but the new birth experience constitutes the very entrance into the Kingdom of God (John 3:3-8). </a:t>
            </a:r>
          </a:p>
        </p:txBody>
      </p:sp>
      <p:sp>
        <p:nvSpPr>
          <p:cNvPr id="12" name="Rectangle 11"/>
          <p:cNvSpPr>
            <a:spLocks noChangeArrowheads="1"/>
          </p:cNvSpPr>
          <p:nvPr/>
        </p:nvSpPr>
        <p:spPr bwMode="auto">
          <a:xfrm>
            <a:off x="2819400" y="4419600"/>
            <a:ext cx="6019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Jesus made it very clear in his teachings that to be born again of water and of the Spirit is necessary and not optional. </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fltVal val="0"/>
                                          </p:val>
                                        </p:tav>
                                        <p:tav tm="100000">
                                          <p:val>
                                            <p:strVal val="#ppt_w"/>
                                          </p:val>
                                        </p:tav>
                                      </p:tavLst>
                                    </p:anim>
                                    <p:anim calcmode="lin" valueType="num">
                                      <p:cBhvr>
                                        <p:cTn id="16" dur="1000" fill="hold"/>
                                        <p:tgtEl>
                                          <p:spTgt spid="11"/>
                                        </p:tgtEl>
                                        <p:attrNameLst>
                                          <p:attrName>ppt_h</p:attrName>
                                        </p:attrNameLst>
                                      </p:cBhvr>
                                      <p:tavLst>
                                        <p:tav tm="0">
                                          <p:val>
                                            <p:fltVal val="0"/>
                                          </p:val>
                                        </p:tav>
                                        <p:tav tm="100000">
                                          <p:val>
                                            <p:strVal val="#ppt_h"/>
                                          </p:val>
                                        </p:tav>
                                      </p:tavLst>
                                    </p:anim>
                                    <p:anim calcmode="lin" valueType="num">
                                      <p:cBhvr>
                                        <p:cTn id="17"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304800" y="762000"/>
            <a:ext cx="84582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Notice carefully the following paragraph taken from the UPCI Foreign Missions Manual:  </a:t>
            </a:r>
            <a:r>
              <a:rPr lang="ja-JP" altLang="en-US" sz="3200" b="1" i="1">
                <a:solidFill>
                  <a:srgbClr val="990000"/>
                </a:solidFill>
                <a:latin typeface="Poor Richard" charset="0"/>
              </a:rPr>
              <a:t>“</a:t>
            </a:r>
            <a:r>
              <a:rPr lang="en-US" sz="3200" b="1" i="1">
                <a:solidFill>
                  <a:srgbClr val="990000"/>
                </a:solidFill>
                <a:latin typeface="Poor Richard" charset="0"/>
              </a:rPr>
              <a:t>One must have </a:t>
            </a:r>
            <a:r>
              <a:rPr lang="en-US" sz="3200" b="1" i="1">
                <a:solidFill>
                  <a:srgbClr val="800080"/>
                </a:solidFill>
                <a:latin typeface="Poor Richard" charset="0"/>
              </a:rPr>
              <a:t>the personal experience of full New Testament salvation according to our fundamental doctrine (Acts </a:t>
            </a:r>
            <a:r>
              <a:rPr lang="en-US" sz="3200" b="1" i="1">
                <a:solidFill>
                  <a:srgbClr val="3333CC"/>
                </a:solidFill>
                <a:latin typeface="Poor Richard" charset="0"/>
              </a:rPr>
              <a:t>2:38), namely, repentance of sins, baptism in water in the name</a:t>
            </a:r>
            <a:r>
              <a:rPr lang="en-US" sz="3200" b="1">
                <a:solidFill>
                  <a:srgbClr val="3333CC"/>
                </a:solidFill>
                <a:latin typeface="Poor Richard" charset="0"/>
              </a:rPr>
              <a:t> </a:t>
            </a:r>
            <a:r>
              <a:rPr lang="en-US" sz="3200" b="1" i="1">
                <a:solidFill>
                  <a:srgbClr val="3333CC"/>
                </a:solidFill>
                <a:latin typeface="Poor Richard" charset="0"/>
              </a:rPr>
              <a:t>of Jesus Christ for the remission of sins and </a:t>
            </a:r>
            <a:r>
              <a:rPr lang="en-US" sz="3200" b="1" i="1">
                <a:solidFill>
                  <a:srgbClr val="009900"/>
                </a:solidFill>
                <a:latin typeface="Poor Richard" charset="0"/>
              </a:rPr>
              <a:t>the receiving of the gift of the Holy Ghost, evidenced by speaking with other tongues as the Spirit gives </a:t>
            </a:r>
            <a:r>
              <a:rPr lang="en-US" sz="3200" b="1" i="1">
                <a:solidFill>
                  <a:srgbClr val="990000"/>
                </a:solidFill>
                <a:latin typeface="Poor Richard" charset="0"/>
              </a:rPr>
              <a:t>utterance. Said candidates must believe this to be essential to salvation.</a:t>
            </a:r>
            <a:r>
              <a:rPr lang="ja-JP" altLang="en-US" sz="3200" b="1" i="1">
                <a:solidFill>
                  <a:srgbClr val="990000"/>
                </a:solidFill>
                <a:latin typeface="Poor Richard" charset="0"/>
              </a:rPr>
              <a:t>”</a:t>
            </a:r>
            <a:endParaRPr lang="en-US" sz="3200" b="1">
              <a:solidFill>
                <a:srgbClr val="990000"/>
              </a:solidFill>
              <a:latin typeface="Poor Richard" charset="0"/>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style.rotation</p:attrName>
                                        </p:attrNameLst>
                                      </p:cBhvr>
                                      <p:tavLst>
                                        <p:tav tm="0">
                                          <p:val>
                                            <p:fltVal val="720"/>
                                          </p:val>
                                        </p:tav>
                                        <p:tav tm="100000">
                                          <p:val>
                                            <p:fltVal val="0"/>
                                          </p:val>
                                        </p:tav>
                                      </p:tavLst>
                                    </p:anim>
                                    <p:anim calcmode="lin" valueType="num">
                                      <p:cBhvr>
                                        <p:cTn id="9" dur="1000" fill="hold"/>
                                        <p:tgtEl>
                                          <p:spTgt spid="5"/>
                                        </p:tgtEl>
                                        <p:attrNameLst>
                                          <p:attrName>ppt_h</p:attrName>
                                        </p:attrNameLst>
                                      </p:cBhvr>
                                      <p:tavLst>
                                        <p:tav tm="0">
                                          <p:val>
                                            <p:fltVal val="0"/>
                                          </p:val>
                                        </p:tav>
                                        <p:tav tm="100000">
                                          <p:val>
                                            <p:strVal val="#ppt_h"/>
                                          </p:val>
                                        </p:tav>
                                      </p:tavLst>
                                    </p:anim>
                                    <p:anim calcmode="lin" valueType="num">
                                      <p:cBhvr>
                                        <p:cTn id="10" dur="1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31745" name="Rectangle 1"/>
          <p:cNvSpPr>
            <a:spLocks noChangeArrowheads="1"/>
          </p:cNvSpPr>
          <p:nvPr/>
        </p:nvSpPr>
        <p:spPr bwMode="auto">
          <a:xfrm>
            <a:off x="0" y="457200"/>
            <a:ext cx="8305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3333CC"/>
                </a:solidFill>
                <a:latin typeface="Poor Richard" charset="0"/>
                <a:ea typeface="Times New Roman" charset="0"/>
                <a:cs typeface="Arial" charset="0"/>
              </a:rPr>
              <a:t>2. The call of God.</a:t>
            </a:r>
            <a:endParaRPr lang="en-US" sz="4000">
              <a:solidFill>
                <a:srgbClr val="3333CC"/>
              </a:solidFill>
              <a:latin typeface="Poor Richard" charset="0"/>
              <a:ea typeface="Times New Roman" charset="0"/>
              <a:cs typeface="Arial" charset="0"/>
            </a:endParaRPr>
          </a:p>
        </p:txBody>
      </p:sp>
      <p:sp>
        <p:nvSpPr>
          <p:cNvPr id="5" name="Rectangle 4"/>
          <p:cNvSpPr>
            <a:spLocks noChangeArrowheads="1"/>
          </p:cNvSpPr>
          <p:nvPr/>
        </p:nvSpPr>
        <p:spPr bwMode="auto">
          <a:xfrm>
            <a:off x="609600" y="1219200"/>
            <a:ext cx="6858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There are many wrong motives for entering Foreign Missions service: the desire to travel; seeking personal glory; seeking freedom from authority; ineffective at home; just to name a few.  </a:t>
            </a:r>
          </a:p>
        </p:txBody>
      </p:sp>
      <p:sp>
        <p:nvSpPr>
          <p:cNvPr id="6" name="Rectangle 5"/>
          <p:cNvSpPr>
            <a:spLocks noChangeArrowheads="1"/>
          </p:cNvSpPr>
          <p:nvPr/>
        </p:nvSpPr>
        <p:spPr bwMode="auto">
          <a:xfrm>
            <a:off x="3657600" y="3886200"/>
            <a:ext cx="5486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However, the proper motivation is the call of God with a sincere desire to fulfill the will of God by reaching a lost world.</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1745"/>
                                        </p:tgtEl>
                                        <p:attrNameLst>
                                          <p:attrName>style.visibility</p:attrName>
                                        </p:attrNameLst>
                                      </p:cBhvr>
                                      <p:to>
                                        <p:strVal val="visible"/>
                                      </p:to>
                                    </p:set>
                                    <p:anim calcmode="lin" valueType="num">
                                      <p:cBhvr>
                                        <p:cTn id="7" dur="1000" fill="hold"/>
                                        <p:tgtEl>
                                          <p:spTgt spid="31745"/>
                                        </p:tgtEl>
                                        <p:attrNameLst>
                                          <p:attrName>ppt_x</p:attrName>
                                        </p:attrNameLst>
                                      </p:cBhvr>
                                      <p:tavLst>
                                        <p:tav tm="0">
                                          <p:val>
                                            <p:strVal val="#ppt_x-.2"/>
                                          </p:val>
                                        </p:tav>
                                        <p:tav tm="100000">
                                          <p:val>
                                            <p:strVal val="#ppt_x"/>
                                          </p:val>
                                        </p:tav>
                                      </p:tavLst>
                                    </p:anim>
                                    <p:anim calcmode="lin" valueType="num">
                                      <p:cBhvr>
                                        <p:cTn id="8" dur="1000" fill="hold"/>
                                        <p:tgtEl>
                                          <p:spTgt spid="31745"/>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45057" name="Rectangle 1"/>
          <p:cNvSpPr>
            <a:spLocks noChangeArrowheads="1"/>
          </p:cNvSpPr>
          <p:nvPr/>
        </p:nvSpPr>
        <p:spPr bwMode="auto">
          <a:xfrm>
            <a:off x="152400" y="228600"/>
            <a:ext cx="7315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990000"/>
                </a:solidFill>
                <a:latin typeface="Poor Richard" charset="0"/>
                <a:ea typeface="Times New Roman" charset="0"/>
                <a:cs typeface="Arial" charset="0"/>
              </a:rPr>
              <a:t>3. A burden for the lost.</a:t>
            </a:r>
            <a:endParaRPr lang="en-US" sz="4000">
              <a:solidFill>
                <a:srgbClr val="990000"/>
              </a:solidFill>
              <a:latin typeface="Poor Richard" charset="0"/>
              <a:ea typeface="Times New Roman" charset="0"/>
              <a:cs typeface="Arial" charset="0"/>
            </a:endParaRPr>
          </a:p>
        </p:txBody>
      </p:sp>
      <p:sp>
        <p:nvSpPr>
          <p:cNvPr id="5" name="Rectangle 4"/>
          <p:cNvSpPr>
            <a:spLocks noChangeArrowheads="1"/>
          </p:cNvSpPr>
          <p:nvPr/>
        </p:nvSpPr>
        <p:spPr bwMode="auto">
          <a:xfrm>
            <a:off x="1143000" y="1143000"/>
            <a:ext cx="50292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361B00"/>
                </a:solidFill>
                <a:latin typeface="Poor Richard" charset="0"/>
              </a:rPr>
              <a:t>There must, of necessity be within the heart, a sincere burden to see the lost saved. </a:t>
            </a:r>
          </a:p>
        </p:txBody>
      </p:sp>
      <p:sp>
        <p:nvSpPr>
          <p:cNvPr id="6" name="Rectangle 5"/>
          <p:cNvSpPr>
            <a:spLocks noChangeArrowheads="1"/>
          </p:cNvSpPr>
          <p:nvPr/>
        </p:nvSpPr>
        <p:spPr bwMode="auto">
          <a:xfrm>
            <a:off x="3124200" y="2971800"/>
            <a:ext cx="55626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990000"/>
                </a:solidFill>
                <a:latin typeface="Poor Richard" charset="0"/>
              </a:rPr>
              <a:t>When Jesus spoke of the shepherd who left the 99 sheep to go in search of the 1 lost lamb, He said that he will </a:t>
            </a:r>
            <a:r>
              <a:rPr lang="ja-JP" altLang="en-US" sz="3600" b="1" i="1">
                <a:solidFill>
                  <a:srgbClr val="990000"/>
                </a:solidFill>
                <a:latin typeface="Poor Richard" charset="0"/>
              </a:rPr>
              <a:t>“</a:t>
            </a:r>
            <a:r>
              <a:rPr lang="en-US" sz="3600" b="1" i="1">
                <a:solidFill>
                  <a:srgbClr val="990000"/>
                </a:solidFill>
                <a:latin typeface="Poor Richard" charset="0"/>
              </a:rPr>
              <a:t>go after that which is lost, </a:t>
            </a:r>
            <a:r>
              <a:rPr lang="en-US" sz="3600" b="1" i="1" u="sng">
                <a:solidFill>
                  <a:srgbClr val="990000"/>
                </a:solidFill>
                <a:latin typeface="Poor Richard" charset="0"/>
              </a:rPr>
              <a:t>until he find it</a:t>
            </a:r>
            <a:r>
              <a:rPr lang="en-US" sz="3600" b="1" i="1">
                <a:solidFill>
                  <a:srgbClr val="990000"/>
                </a:solidFill>
                <a:latin typeface="Poor Richard" charset="0"/>
              </a:rPr>
              <a:t>.</a:t>
            </a:r>
            <a:r>
              <a:rPr lang="ja-JP" altLang="en-US" sz="3600" b="1" i="1">
                <a:solidFill>
                  <a:srgbClr val="990000"/>
                </a:solidFill>
                <a:latin typeface="Poor Richard" charset="0"/>
              </a:rPr>
              <a:t>”</a:t>
            </a:r>
            <a:r>
              <a:rPr lang="en-US" sz="3600" b="1" i="1">
                <a:solidFill>
                  <a:srgbClr val="990000"/>
                </a:solidFill>
                <a:latin typeface="Poor Richard" charset="0"/>
              </a:rPr>
              <a:t> </a:t>
            </a:r>
            <a:r>
              <a:rPr lang="en-US" sz="3600" b="1">
                <a:solidFill>
                  <a:srgbClr val="990000"/>
                </a:solidFill>
                <a:latin typeface="Poor Richard" charset="0"/>
              </a:rPr>
              <a:t>(Luke 15:4)</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5057"/>
                                        </p:tgtEl>
                                        <p:attrNameLst>
                                          <p:attrName>style.visibility</p:attrName>
                                        </p:attrNameLst>
                                      </p:cBhvr>
                                      <p:to>
                                        <p:strVal val="visible"/>
                                      </p:to>
                                    </p:set>
                                    <p:animEffect transition="in" filter="fade">
                                      <p:cBhvr>
                                        <p:cTn id="7" dur="800" decel="100000"/>
                                        <p:tgtEl>
                                          <p:spTgt spid="45057"/>
                                        </p:tgtEl>
                                      </p:cBhvr>
                                    </p:animEffect>
                                    <p:anim calcmode="lin" valueType="num">
                                      <p:cBhvr>
                                        <p:cTn id="8" dur="800" decel="100000" fill="hold"/>
                                        <p:tgtEl>
                                          <p:spTgt spid="45057"/>
                                        </p:tgtEl>
                                        <p:attrNameLst>
                                          <p:attrName>style.rotation</p:attrName>
                                        </p:attrNameLst>
                                      </p:cBhvr>
                                      <p:tavLst>
                                        <p:tav tm="0">
                                          <p:val>
                                            <p:fltVal val="-90"/>
                                          </p:val>
                                        </p:tav>
                                        <p:tav tm="100000">
                                          <p:val>
                                            <p:fltVal val="0"/>
                                          </p:val>
                                        </p:tav>
                                      </p:tavLst>
                                    </p:anim>
                                    <p:anim calcmode="lin" valueType="num">
                                      <p:cBhvr>
                                        <p:cTn id="9" dur="800" decel="100000" fill="hold"/>
                                        <p:tgtEl>
                                          <p:spTgt spid="45057"/>
                                        </p:tgtEl>
                                        <p:attrNameLst>
                                          <p:attrName>ppt_x</p:attrName>
                                        </p:attrNameLst>
                                      </p:cBhvr>
                                      <p:tavLst>
                                        <p:tav tm="0">
                                          <p:val>
                                            <p:strVal val="#ppt_x+0.4"/>
                                          </p:val>
                                        </p:tav>
                                        <p:tav tm="100000">
                                          <p:val>
                                            <p:strVal val="#ppt_x-0.05"/>
                                          </p:val>
                                        </p:tav>
                                      </p:tavLst>
                                    </p:anim>
                                    <p:anim calcmode="lin" valueType="num">
                                      <p:cBhvr>
                                        <p:cTn id="10" dur="800" decel="100000" fill="hold"/>
                                        <p:tgtEl>
                                          <p:spTgt spid="4505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505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5057"/>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7"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0" y="0"/>
            <a:ext cx="3810000" cy="584775"/>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10: </a:t>
            </a:r>
            <a:r>
              <a:rPr lang="en-US" sz="1600" dirty="0">
                <a:solidFill>
                  <a:srgbClr val="009900"/>
                </a:solidFill>
                <a:latin typeface="Bernard MT Condensed" pitchFamily="18" charset="0"/>
                <a:ea typeface="+mn-ea"/>
              </a:rPr>
              <a:t>What </a:t>
            </a:r>
            <a:r>
              <a:rPr lang="en-US" sz="1600" dirty="0">
                <a:solidFill>
                  <a:srgbClr val="009900"/>
                </a:solidFill>
                <a:latin typeface="Bernard MT Condensed" pitchFamily="18" charset="0"/>
                <a:ea typeface="+mn-ea"/>
              </a:rPr>
              <a:t>are the Prerequisites of Being a Missionary and Doing Missionary Work?</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618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i="1">
                <a:solidFill>
                  <a:srgbClr val="3333CC"/>
                </a:solidFill>
                <a:latin typeface="Poor Richard" charset="0"/>
              </a:rPr>
              <a:t>4. Proven faithful in the Church</a:t>
            </a:r>
            <a:endParaRPr lang="en-US" sz="4000">
              <a:solidFill>
                <a:srgbClr val="3333CC"/>
              </a:solidFill>
              <a:latin typeface="Poor Richard" charset="0"/>
            </a:endParaRPr>
          </a:p>
        </p:txBody>
      </p:sp>
      <p:sp>
        <p:nvSpPr>
          <p:cNvPr id="33793" name="Rectangle 1"/>
          <p:cNvSpPr>
            <a:spLocks noChangeArrowheads="1"/>
          </p:cNvSpPr>
          <p:nvPr/>
        </p:nvSpPr>
        <p:spPr bwMode="auto">
          <a:xfrm>
            <a:off x="533400" y="1143000"/>
            <a:ext cx="6705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61B00"/>
                </a:solidFill>
                <a:latin typeface="Poor Richard" charset="0"/>
                <a:ea typeface="Times New Roman" charset="0"/>
                <a:cs typeface="Arial" charset="0"/>
              </a:rPr>
              <a:t>a. </a:t>
            </a:r>
            <a:r>
              <a:rPr lang="en-US" sz="3200" b="1" u="sng">
                <a:solidFill>
                  <a:srgbClr val="361B00"/>
                </a:solidFill>
                <a:latin typeface="Poor Richard" charset="0"/>
                <a:ea typeface="Times New Roman" charset="0"/>
                <a:cs typeface="Arial" charset="0"/>
              </a:rPr>
              <a:t>To the local church and pastor</a:t>
            </a:r>
            <a:r>
              <a:rPr lang="en-US" sz="3200" b="1">
                <a:solidFill>
                  <a:srgbClr val="361B00"/>
                </a:solidFill>
                <a:latin typeface="Poor Richard" charset="0"/>
                <a:ea typeface="Times New Roman" charset="0"/>
                <a:cs typeface="Arial" charset="0"/>
              </a:rPr>
              <a:t>. </a:t>
            </a:r>
          </a:p>
          <a:p>
            <a:pPr eaLnBrk="0" hangingPunct="0"/>
            <a:r>
              <a:rPr lang="en-US" sz="3200" b="1">
                <a:solidFill>
                  <a:srgbClr val="361B00"/>
                </a:solidFill>
                <a:latin typeface="Poor Richard" charset="0"/>
                <a:ea typeface="Times New Roman" charset="0"/>
                <a:cs typeface="Arial" charset="0"/>
              </a:rPr>
              <a:t>It is imperative that the candidate for missions service be proven faithful in his local church and to his pastor. </a:t>
            </a:r>
          </a:p>
        </p:txBody>
      </p:sp>
      <p:sp>
        <p:nvSpPr>
          <p:cNvPr id="33794" name="Rectangle 2"/>
          <p:cNvSpPr>
            <a:spLocks noChangeArrowheads="1"/>
          </p:cNvSpPr>
          <p:nvPr/>
        </p:nvSpPr>
        <p:spPr bwMode="auto">
          <a:xfrm>
            <a:off x="2057400" y="3276600"/>
            <a:ext cx="6934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333CC"/>
                </a:solidFill>
                <a:latin typeface="Poor Richard" charset="0"/>
                <a:ea typeface="Times New Roman" charset="0"/>
                <a:cs typeface="Arial" charset="0"/>
              </a:rPr>
              <a:t>b. </a:t>
            </a:r>
            <a:r>
              <a:rPr lang="en-US" sz="3200" b="1" u="sng">
                <a:solidFill>
                  <a:srgbClr val="3333CC"/>
                </a:solidFill>
                <a:latin typeface="Poor Richard" charset="0"/>
                <a:ea typeface="Times New Roman" charset="0"/>
                <a:cs typeface="Arial" charset="0"/>
              </a:rPr>
              <a:t>To the organization with which he works</a:t>
            </a:r>
            <a:r>
              <a:rPr lang="en-US" sz="3200" b="1">
                <a:solidFill>
                  <a:srgbClr val="3333CC"/>
                </a:solidFill>
                <a:latin typeface="Poor Richard" charset="0"/>
                <a:ea typeface="Times New Roman" charset="0"/>
                <a:cs typeface="Arial" charset="0"/>
              </a:rPr>
              <a:t>.</a:t>
            </a:r>
          </a:p>
          <a:p>
            <a:pPr eaLnBrk="0" hangingPunct="0"/>
            <a:r>
              <a:rPr lang="en-US" sz="3200" b="1">
                <a:solidFill>
                  <a:srgbClr val="3333CC"/>
                </a:solidFill>
                <a:latin typeface="Poor Richard" charset="0"/>
                <a:ea typeface="Times New Roman" charset="0"/>
                <a:cs typeface="Arial" charset="0"/>
              </a:rPr>
              <a:t>To have the endorsement of the organization, the candidate must have worked in faithful cooperation with other ministers and with those in leadership positions. </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3793"/>
                                        </p:tgtEl>
                                        <p:attrNameLst>
                                          <p:attrName>style.visibility</p:attrName>
                                        </p:attrNameLst>
                                      </p:cBhvr>
                                      <p:to>
                                        <p:strVal val="visible"/>
                                      </p:to>
                                    </p:set>
                                    <p:anim calcmode="lin" valueType="num">
                                      <p:cBhvr>
                                        <p:cTn id="16" dur="500" fill="hold"/>
                                        <p:tgtEl>
                                          <p:spTgt spid="33793"/>
                                        </p:tgtEl>
                                        <p:attrNameLst>
                                          <p:attrName>ppt_w</p:attrName>
                                        </p:attrNameLst>
                                      </p:cBhvr>
                                      <p:tavLst>
                                        <p:tav tm="0">
                                          <p:val>
                                            <p:strVal val="#ppt_w*0.05"/>
                                          </p:val>
                                        </p:tav>
                                        <p:tav tm="100000">
                                          <p:val>
                                            <p:strVal val="#ppt_w"/>
                                          </p:val>
                                        </p:tav>
                                      </p:tavLst>
                                    </p:anim>
                                    <p:anim calcmode="lin" valueType="num">
                                      <p:cBhvr>
                                        <p:cTn id="17" dur="500" fill="hold"/>
                                        <p:tgtEl>
                                          <p:spTgt spid="33793"/>
                                        </p:tgtEl>
                                        <p:attrNameLst>
                                          <p:attrName>ppt_h</p:attrName>
                                        </p:attrNameLst>
                                      </p:cBhvr>
                                      <p:tavLst>
                                        <p:tav tm="0">
                                          <p:val>
                                            <p:strVal val="#ppt_h"/>
                                          </p:val>
                                        </p:tav>
                                        <p:tav tm="100000">
                                          <p:val>
                                            <p:strVal val="#ppt_h"/>
                                          </p:val>
                                        </p:tav>
                                      </p:tavLst>
                                    </p:anim>
                                    <p:anim calcmode="lin" valueType="num">
                                      <p:cBhvr>
                                        <p:cTn id="18" dur="500" fill="hold"/>
                                        <p:tgtEl>
                                          <p:spTgt spid="33793"/>
                                        </p:tgtEl>
                                        <p:attrNameLst>
                                          <p:attrName>ppt_x</p:attrName>
                                        </p:attrNameLst>
                                      </p:cBhvr>
                                      <p:tavLst>
                                        <p:tav tm="0">
                                          <p:val>
                                            <p:strVal val="#ppt_x-.2"/>
                                          </p:val>
                                        </p:tav>
                                        <p:tav tm="100000">
                                          <p:val>
                                            <p:strVal val="#ppt_x"/>
                                          </p:val>
                                        </p:tav>
                                      </p:tavLst>
                                    </p:anim>
                                    <p:anim calcmode="lin" valueType="num">
                                      <p:cBhvr>
                                        <p:cTn id="19" dur="500" fill="hold"/>
                                        <p:tgtEl>
                                          <p:spTgt spid="33793"/>
                                        </p:tgtEl>
                                        <p:attrNameLst>
                                          <p:attrName>ppt_y</p:attrName>
                                        </p:attrNameLst>
                                      </p:cBhvr>
                                      <p:tavLst>
                                        <p:tav tm="0">
                                          <p:val>
                                            <p:strVal val="#ppt_y"/>
                                          </p:val>
                                        </p:tav>
                                        <p:tav tm="100000">
                                          <p:val>
                                            <p:strVal val="#ppt_y"/>
                                          </p:val>
                                        </p:tav>
                                      </p:tavLst>
                                    </p:anim>
                                    <p:animEffect transition="in" filter="fade">
                                      <p:cBhvr>
                                        <p:cTn id="20" dur="500"/>
                                        <p:tgtEl>
                                          <p:spTgt spid="33793"/>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3794"/>
                                        </p:tgtEl>
                                        <p:attrNameLst>
                                          <p:attrName>style.visibility</p:attrName>
                                        </p:attrNameLst>
                                      </p:cBhvr>
                                      <p:to>
                                        <p:strVal val="visible"/>
                                      </p:to>
                                    </p:set>
                                    <p:anim calcmode="lin" valueType="num">
                                      <p:cBhvr>
                                        <p:cTn id="25" dur="500" fill="hold"/>
                                        <p:tgtEl>
                                          <p:spTgt spid="33794"/>
                                        </p:tgtEl>
                                        <p:attrNameLst>
                                          <p:attrName>ppt_w</p:attrName>
                                        </p:attrNameLst>
                                      </p:cBhvr>
                                      <p:tavLst>
                                        <p:tav tm="0">
                                          <p:val>
                                            <p:strVal val="#ppt_w*0.05"/>
                                          </p:val>
                                        </p:tav>
                                        <p:tav tm="100000">
                                          <p:val>
                                            <p:strVal val="#ppt_w"/>
                                          </p:val>
                                        </p:tav>
                                      </p:tavLst>
                                    </p:anim>
                                    <p:anim calcmode="lin" valueType="num">
                                      <p:cBhvr>
                                        <p:cTn id="26" dur="500" fill="hold"/>
                                        <p:tgtEl>
                                          <p:spTgt spid="33794"/>
                                        </p:tgtEl>
                                        <p:attrNameLst>
                                          <p:attrName>ppt_h</p:attrName>
                                        </p:attrNameLst>
                                      </p:cBhvr>
                                      <p:tavLst>
                                        <p:tav tm="0">
                                          <p:val>
                                            <p:strVal val="#ppt_h"/>
                                          </p:val>
                                        </p:tav>
                                        <p:tav tm="100000">
                                          <p:val>
                                            <p:strVal val="#ppt_h"/>
                                          </p:val>
                                        </p:tav>
                                      </p:tavLst>
                                    </p:anim>
                                    <p:anim calcmode="lin" valueType="num">
                                      <p:cBhvr>
                                        <p:cTn id="27" dur="500" fill="hold"/>
                                        <p:tgtEl>
                                          <p:spTgt spid="33794"/>
                                        </p:tgtEl>
                                        <p:attrNameLst>
                                          <p:attrName>ppt_x</p:attrName>
                                        </p:attrNameLst>
                                      </p:cBhvr>
                                      <p:tavLst>
                                        <p:tav tm="0">
                                          <p:val>
                                            <p:strVal val="#ppt_x-.2"/>
                                          </p:val>
                                        </p:tav>
                                        <p:tav tm="100000">
                                          <p:val>
                                            <p:strVal val="#ppt_x"/>
                                          </p:val>
                                        </p:tav>
                                      </p:tavLst>
                                    </p:anim>
                                    <p:anim calcmode="lin" valueType="num">
                                      <p:cBhvr>
                                        <p:cTn id="28" dur="500" fill="hold"/>
                                        <p:tgtEl>
                                          <p:spTgt spid="33794"/>
                                        </p:tgtEl>
                                        <p:attrNameLst>
                                          <p:attrName>ppt_y</p:attrName>
                                        </p:attrNameLst>
                                      </p:cBhvr>
                                      <p:tavLst>
                                        <p:tav tm="0">
                                          <p:val>
                                            <p:strVal val="#ppt_y"/>
                                          </p:val>
                                        </p:tav>
                                        <p:tav tm="100000">
                                          <p:val>
                                            <p:strVal val="#ppt_y"/>
                                          </p:val>
                                        </p:tav>
                                      </p:tavLst>
                                    </p:anim>
                                    <p:animEffect transition="in" filter="fade">
                                      <p:cBhvr>
                                        <p:cTn id="29" dur="5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3793" grpId="0"/>
      <p:bldP spid="33794"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3577</TotalTime>
  <Words>1388</Words>
  <Application>Microsoft Macintosh PowerPoint</Application>
  <PresentationFormat>On-screen Show (4:3)</PresentationFormat>
  <Paragraphs>68</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2011-06-30T04:35:47Z</dcterms:created>
  <dcterms:modified xsi:type="dcterms:W3CDTF">2018-02-19T20:09:05Z</dcterms:modified>
</cp:coreProperties>
</file>