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58" r:id="rId4"/>
    <p:sldId id="260" r:id="rId5"/>
    <p:sldId id="262" r:id="rId6"/>
    <p:sldId id="270" r:id="rId7"/>
    <p:sldId id="281" r:id="rId8"/>
    <p:sldId id="261" r:id="rId9"/>
    <p:sldId id="271" r:id="rId10"/>
    <p:sldId id="282" r:id="rId11"/>
    <p:sldId id="267"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1B00"/>
    <a:srgbClr val="3333CC"/>
    <a:srgbClr val="009900"/>
    <a:srgbClr val="990000"/>
    <a:srgbClr val="800080"/>
    <a:srgbClr val="F9F4B5"/>
    <a:srgbClr val="990099"/>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55" d="100"/>
          <a:sy n="55" d="100"/>
        </p:scale>
        <p:origin x="-2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9469E2F2-0A3A-E540-8D5A-5126C42BA150}" type="slidenum">
              <a:rPr lang="en-US"/>
              <a:pPr/>
              <a:t>‹#›</a:t>
            </a:fld>
            <a:endParaRPr lang="en-US"/>
          </a:p>
        </p:txBody>
      </p:sp>
    </p:spTree>
    <p:extLst>
      <p:ext uri="{BB962C8B-B14F-4D97-AF65-F5344CB8AC3E}">
        <p14:creationId xmlns:p14="http://schemas.microsoft.com/office/powerpoint/2010/main" val="3192994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6217746-4190-A644-B140-9F60A0EB1A74}" type="slidenum">
              <a:rPr lang="en-US"/>
              <a:pPr/>
              <a:t>‹#›</a:t>
            </a:fld>
            <a:endParaRPr lang="en-US"/>
          </a:p>
        </p:txBody>
      </p:sp>
    </p:spTree>
    <p:extLst>
      <p:ext uri="{BB962C8B-B14F-4D97-AF65-F5344CB8AC3E}">
        <p14:creationId xmlns:p14="http://schemas.microsoft.com/office/powerpoint/2010/main" val="3902736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94F992F-AD2C-0347-9569-DD14FD2F85C2}" type="slidenum">
              <a:rPr lang="en-US"/>
              <a:pPr/>
              <a:t>‹#›</a:t>
            </a:fld>
            <a:endParaRPr lang="en-US"/>
          </a:p>
        </p:txBody>
      </p:sp>
    </p:spTree>
    <p:extLst>
      <p:ext uri="{BB962C8B-B14F-4D97-AF65-F5344CB8AC3E}">
        <p14:creationId xmlns:p14="http://schemas.microsoft.com/office/powerpoint/2010/main" val="2686295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6CCE107-5A88-304D-A179-7088AD70CE64}" type="slidenum">
              <a:rPr lang="en-US"/>
              <a:pPr/>
              <a:t>‹#›</a:t>
            </a:fld>
            <a:endParaRPr lang="en-US"/>
          </a:p>
        </p:txBody>
      </p:sp>
    </p:spTree>
    <p:extLst>
      <p:ext uri="{BB962C8B-B14F-4D97-AF65-F5344CB8AC3E}">
        <p14:creationId xmlns:p14="http://schemas.microsoft.com/office/powerpoint/2010/main" val="1018562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44B97CA-0BAD-C246-A512-E39776577BD2}" type="slidenum">
              <a:rPr lang="en-US"/>
              <a:pPr/>
              <a:t>‹#›</a:t>
            </a:fld>
            <a:endParaRPr lang="en-US"/>
          </a:p>
        </p:txBody>
      </p:sp>
    </p:spTree>
    <p:extLst>
      <p:ext uri="{BB962C8B-B14F-4D97-AF65-F5344CB8AC3E}">
        <p14:creationId xmlns:p14="http://schemas.microsoft.com/office/powerpoint/2010/main" val="2292327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995B501-694C-4544-91D7-D57DBBA944BD}" type="slidenum">
              <a:rPr lang="en-US"/>
              <a:pPr/>
              <a:t>‹#›</a:t>
            </a:fld>
            <a:endParaRPr lang="en-US"/>
          </a:p>
        </p:txBody>
      </p:sp>
    </p:spTree>
    <p:extLst>
      <p:ext uri="{BB962C8B-B14F-4D97-AF65-F5344CB8AC3E}">
        <p14:creationId xmlns:p14="http://schemas.microsoft.com/office/powerpoint/2010/main" val="3574971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022D101-3D4F-C146-BF49-C2722DE2AC5C}" type="slidenum">
              <a:rPr lang="en-US"/>
              <a:pPr/>
              <a:t>‹#›</a:t>
            </a:fld>
            <a:endParaRPr lang="en-US"/>
          </a:p>
        </p:txBody>
      </p:sp>
    </p:spTree>
    <p:extLst>
      <p:ext uri="{BB962C8B-B14F-4D97-AF65-F5344CB8AC3E}">
        <p14:creationId xmlns:p14="http://schemas.microsoft.com/office/powerpoint/2010/main" val="3380675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F6610D9-606A-ED49-92CF-1EEDF8AD1FF1}" type="slidenum">
              <a:rPr lang="en-US"/>
              <a:pPr/>
              <a:t>‹#›</a:t>
            </a:fld>
            <a:endParaRPr lang="en-US"/>
          </a:p>
        </p:txBody>
      </p:sp>
    </p:spTree>
    <p:extLst>
      <p:ext uri="{BB962C8B-B14F-4D97-AF65-F5344CB8AC3E}">
        <p14:creationId xmlns:p14="http://schemas.microsoft.com/office/powerpoint/2010/main" val="328178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2EBCC4A-1BD9-1743-A71D-944EDDBEAA22}" type="slidenum">
              <a:rPr lang="en-US"/>
              <a:pPr/>
              <a:t>‹#›</a:t>
            </a:fld>
            <a:endParaRPr lang="en-US"/>
          </a:p>
        </p:txBody>
      </p:sp>
    </p:spTree>
    <p:extLst>
      <p:ext uri="{BB962C8B-B14F-4D97-AF65-F5344CB8AC3E}">
        <p14:creationId xmlns:p14="http://schemas.microsoft.com/office/powerpoint/2010/main" val="3561603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E95EF67-3278-E84F-9AA7-18E4DF9E1EF7}" type="slidenum">
              <a:rPr lang="en-US"/>
              <a:pPr/>
              <a:t>‹#›</a:t>
            </a:fld>
            <a:endParaRPr lang="en-US"/>
          </a:p>
        </p:txBody>
      </p:sp>
    </p:spTree>
    <p:extLst>
      <p:ext uri="{BB962C8B-B14F-4D97-AF65-F5344CB8AC3E}">
        <p14:creationId xmlns:p14="http://schemas.microsoft.com/office/powerpoint/2010/main" val="2479793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59A60C3-B135-3241-9DE4-C402833A7FC6}" type="slidenum">
              <a:rPr lang="en-US"/>
              <a:pPr/>
              <a:t>‹#›</a:t>
            </a:fld>
            <a:endParaRPr lang="en-US"/>
          </a:p>
        </p:txBody>
      </p:sp>
    </p:spTree>
    <p:extLst>
      <p:ext uri="{BB962C8B-B14F-4D97-AF65-F5344CB8AC3E}">
        <p14:creationId xmlns:p14="http://schemas.microsoft.com/office/powerpoint/2010/main" val="28485775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D09E58D-AED0-C741-8CE8-8BBC56AB5A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784725"/>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028950"/>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33528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1: What is Missions?</a:t>
            </a: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2981325"/>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864100"/>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12291" name="Rectangle 3"/>
          <p:cNvSpPr>
            <a:spLocks noChangeArrowheads="1"/>
          </p:cNvSpPr>
          <p:nvPr/>
        </p:nvSpPr>
        <p:spPr bwMode="auto">
          <a:xfrm>
            <a:off x="609600" y="1295400"/>
            <a:ext cx="78486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800" b="1">
                <a:solidFill>
                  <a:srgbClr val="009900"/>
                </a:solidFill>
                <a:latin typeface="Poor Richard" charset="0"/>
                <a:cs typeface="Times New Roman" charset="0"/>
              </a:rPr>
              <a:t>We must </a:t>
            </a:r>
            <a:r>
              <a:rPr lang="en-US" sz="4800" b="1" i="1" u="sng">
                <a:solidFill>
                  <a:srgbClr val="009900"/>
                </a:solidFill>
                <a:latin typeface="Poor Richard" charset="0"/>
                <a:cs typeface="Times New Roman" charset="0"/>
              </a:rPr>
              <a:t>go</a:t>
            </a:r>
            <a:r>
              <a:rPr lang="en-US" sz="4800" b="1">
                <a:solidFill>
                  <a:srgbClr val="009900"/>
                </a:solidFill>
                <a:latin typeface="Poor Richard" charset="0"/>
                <a:cs typeface="Times New Roman" charset="0"/>
              </a:rPr>
              <a:t>!</a:t>
            </a:r>
            <a:endParaRPr lang="en-US" sz="4800">
              <a:solidFill>
                <a:srgbClr val="009900"/>
              </a:solidFill>
              <a:latin typeface="Poor Richard" charset="0"/>
            </a:endParaRPr>
          </a:p>
          <a:p>
            <a:pPr algn="ctr" eaLnBrk="0" hangingPunct="0"/>
            <a:r>
              <a:rPr lang="en-US" sz="4800" b="1">
                <a:solidFill>
                  <a:srgbClr val="3333CC"/>
                </a:solidFill>
                <a:latin typeface="Poor Richard" charset="0"/>
                <a:cs typeface="Times New Roman" charset="0"/>
              </a:rPr>
              <a:t>We must </a:t>
            </a:r>
            <a:r>
              <a:rPr lang="en-US" sz="4800" b="1" i="1" u="sng">
                <a:solidFill>
                  <a:srgbClr val="3333CC"/>
                </a:solidFill>
                <a:latin typeface="Poor Richard" charset="0"/>
                <a:cs typeface="Times New Roman" charset="0"/>
              </a:rPr>
              <a:t>send</a:t>
            </a:r>
            <a:r>
              <a:rPr lang="en-US" sz="4800" b="1">
                <a:solidFill>
                  <a:srgbClr val="3333CC"/>
                </a:solidFill>
                <a:latin typeface="Poor Richard" charset="0"/>
                <a:cs typeface="Times New Roman" charset="0"/>
              </a:rPr>
              <a:t>!</a:t>
            </a:r>
            <a:endParaRPr lang="en-US" sz="4800">
              <a:solidFill>
                <a:srgbClr val="3333CC"/>
              </a:solidFill>
              <a:latin typeface="Poor Richard" charset="0"/>
            </a:endParaRPr>
          </a:p>
          <a:p>
            <a:pPr algn="ctr" eaLnBrk="0" hangingPunct="0"/>
            <a:r>
              <a:rPr lang="en-US" sz="4800" b="1">
                <a:solidFill>
                  <a:srgbClr val="800080"/>
                </a:solidFill>
                <a:latin typeface="Poor Richard" charset="0"/>
                <a:cs typeface="Times New Roman" charset="0"/>
              </a:rPr>
              <a:t>We must </a:t>
            </a:r>
            <a:r>
              <a:rPr lang="en-US" sz="4800" b="1" i="1" u="sng">
                <a:solidFill>
                  <a:srgbClr val="800080"/>
                </a:solidFill>
                <a:latin typeface="Poor Richard" charset="0"/>
                <a:cs typeface="Times New Roman" charset="0"/>
              </a:rPr>
              <a:t>do</a:t>
            </a:r>
            <a:r>
              <a:rPr lang="en-US" sz="4800" b="1">
                <a:solidFill>
                  <a:srgbClr val="800080"/>
                </a:solidFill>
                <a:latin typeface="Poor Richard" charset="0"/>
                <a:cs typeface="Times New Roman" charset="0"/>
              </a:rPr>
              <a:t> it!</a:t>
            </a:r>
            <a:endParaRPr lang="en-US" sz="4800">
              <a:solidFill>
                <a:srgbClr val="800080"/>
              </a:solidFill>
              <a:latin typeface="Poor Richard" charset="0"/>
            </a:endParaRPr>
          </a:p>
          <a:p>
            <a:pPr algn="ctr" eaLnBrk="0" hangingPunct="0"/>
            <a:r>
              <a:rPr lang="en-US" sz="4800" b="1">
                <a:solidFill>
                  <a:srgbClr val="990000"/>
                </a:solidFill>
                <a:latin typeface="Poor Richard" charset="0"/>
                <a:cs typeface="Times New Roman" charset="0"/>
              </a:rPr>
              <a:t>We must </a:t>
            </a:r>
            <a:r>
              <a:rPr lang="en-US" sz="4800" b="1" i="1" u="sng">
                <a:solidFill>
                  <a:srgbClr val="990000"/>
                </a:solidFill>
                <a:latin typeface="Poor Richard" charset="0"/>
                <a:cs typeface="Times New Roman" charset="0"/>
              </a:rPr>
              <a:t>reach</a:t>
            </a:r>
            <a:r>
              <a:rPr lang="en-US" sz="4800" b="1">
                <a:solidFill>
                  <a:srgbClr val="990000"/>
                </a:solidFill>
                <a:latin typeface="Poor Richard" charset="0"/>
                <a:cs typeface="Times New Roman" charset="0"/>
              </a:rPr>
              <a:t> the world!</a:t>
            </a:r>
            <a:endParaRPr lang="en-US" sz="4800">
              <a:solidFill>
                <a:srgbClr val="990000"/>
              </a:solidFill>
              <a:latin typeface="Poor Richard" charset="0"/>
            </a:endParaRPr>
          </a:p>
          <a:p>
            <a:pPr algn="ctr" eaLnBrk="0" hangingPunct="0"/>
            <a:r>
              <a:rPr lang="en-US" sz="4800" b="1">
                <a:solidFill>
                  <a:srgbClr val="009900"/>
                </a:solidFill>
                <a:latin typeface="Poor Richard" charset="0"/>
                <a:cs typeface="Times New Roman" charset="0"/>
              </a:rPr>
              <a:t>That</a:t>
            </a:r>
            <a:r>
              <a:rPr lang="ja-JP" altLang="en-US" sz="4800" b="1">
                <a:solidFill>
                  <a:srgbClr val="009900"/>
                </a:solidFill>
                <a:latin typeface="Poor Richard" charset="0"/>
                <a:cs typeface="Times New Roman" charset="0"/>
              </a:rPr>
              <a:t>’</a:t>
            </a:r>
            <a:r>
              <a:rPr lang="en-US" sz="4800" b="1">
                <a:solidFill>
                  <a:srgbClr val="009900"/>
                </a:solidFill>
                <a:latin typeface="Poor Richard" charset="0"/>
                <a:cs typeface="Times New Roman" charset="0"/>
              </a:rPr>
              <a:t>s why the Savior died.</a:t>
            </a:r>
            <a:endParaRPr lang="en-US" sz="4800">
              <a:solidFill>
                <a:srgbClr val="009900"/>
              </a:solidFill>
              <a:latin typeface="Poor Richard"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229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12291">
                                            <p:txEl>
                                              <p:pRg st="1" end="1"/>
                                            </p:txEl>
                                          </p:spTgt>
                                        </p:tgtEl>
                                        <p:attrNameLst>
                                          <p:attrName>style.visibility</p:attrName>
                                        </p:attrNameLst>
                                      </p:cBhvr>
                                      <p:to>
                                        <p:strVal val="visible"/>
                                      </p:to>
                                    </p:set>
                                    <p:anim calcmode="lin" valueType="num">
                                      <p:cBhvr>
                                        <p:cTn id="15" dur="1000" fill="hold"/>
                                        <p:tgtEl>
                                          <p:spTgt spid="12291">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12291">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1229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29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12291">
                                            <p:txEl>
                                              <p:pRg st="2" end="2"/>
                                            </p:txEl>
                                          </p:spTgt>
                                        </p:tgtEl>
                                        <p:attrNameLst>
                                          <p:attrName>style.visibility</p:attrName>
                                        </p:attrNameLst>
                                      </p:cBhvr>
                                      <p:to>
                                        <p:strVal val="visible"/>
                                      </p:to>
                                    </p:set>
                                    <p:anim calcmode="lin" valueType="num">
                                      <p:cBhvr>
                                        <p:cTn id="23" dur="1000" fill="hold"/>
                                        <p:tgtEl>
                                          <p:spTgt spid="12291">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12291">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1229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2291">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nodeType="clickEffect">
                                  <p:stCondLst>
                                    <p:cond delay="0"/>
                                  </p:stCondLst>
                                  <p:childTnLst>
                                    <p:set>
                                      <p:cBhvr>
                                        <p:cTn id="30" dur="1" fill="hold">
                                          <p:stCondLst>
                                            <p:cond delay="0"/>
                                          </p:stCondLst>
                                        </p:cTn>
                                        <p:tgtEl>
                                          <p:spTgt spid="12291">
                                            <p:txEl>
                                              <p:pRg st="3" end="3"/>
                                            </p:txEl>
                                          </p:spTgt>
                                        </p:tgtEl>
                                        <p:attrNameLst>
                                          <p:attrName>style.visibility</p:attrName>
                                        </p:attrNameLst>
                                      </p:cBhvr>
                                      <p:to>
                                        <p:strVal val="visible"/>
                                      </p:to>
                                    </p:set>
                                    <p:anim calcmode="lin" valueType="num">
                                      <p:cBhvr>
                                        <p:cTn id="31" dur="1000" fill="hold"/>
                                        <p:tgtEl>
                                          <p:spTgt spid="12291">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12291">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12291">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2291">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nodeType="clickEffect">
                                  <p:stCondLst>
                                    <p:cond delay="0"/>
                                  </p:stCondLst>
                                  <p:childTnLst>
                                    <p:set>
                                      <p:cBhvr>
                                        <p:cTn id="38" dur="1" fill="hold">
                                          <p:stCondLst>
                                            <p:cond delay="0"/>
                                          </p:stCondLst>
                                        </p:cTn>
                                        <p:tgtEl>
                                          <p:spTgt spid="12291">
                                            <p:txEl>
                                              <p:pRg st="4" end="4"/>
                                            </p:txEl>
                                          </p:spTgt>
                                        </p:tgtEl>
                                        <p:attrNameLst>
                                          <p:attrName>style.visibility</p:attrName>
                                        </p:attrNameLst>
                                      </p:cBhvr>
                                      <p:to>
                                        <p:strVal val="visible"/>
                                      </p:to>
                                    </p:set>
                                    <p:anim calcmode="lin" valueType="num">
                                      <p:cBhvr>
                                        <p:cTn id="39" dur="1000" fill="hold"/>
                                        <p:tgtEl>
                                          <p:spTgt spid="12291">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12291">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12291">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2291">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13315" name="Rectangle 3"/>
          <p:cNvSpPr>
            <a:spLocks noChangeArrowheads="1"/>
          </p:cNvSpPr>
          <p:nvPr/>
        </p:nvSpPr>
        <p:spPr bwMode="auto">
          <a:xfrm>
            <a:off x="228600" y="228600"/>
            <a:ext cx="5486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3333CC"/>
                </a:solidFill>
                <a:latin typeface="Poor Richard" charset="0"/>
                <a:ea typeface="Times New Roman" charset="0"/>
                <a:cs typeface="Arial" charset="0"/>
              </a:rPr>
              <a:t>“</a:t>
            </a:r>
            <a:r>
              <a:rPr lang="en-US" sz="2800" b="1" i="1">
                <a:solidFill>
                  <a:srgbClr val="3333CC"/>
                </a:solidFill>
                <a:latin typeface="Poor Richard" charset="0"/>
                <a:ea typeface="Times New Roman" charset="0"/>
                <a:cs typeface="Arial" charset="0"/>
              </a:rPr>
              <a:t>Go ye therefore, and teach all nations, baptizing them in the name of the Father, and of the Son, and of the Holy Ghost: Teaching them to observe all things whatsoever I have commanded you: and, lo, I am with you alway, even unto the end of the world. Amen.</a:t>
            </a:r>
            <a:r>
              <a:rPr lang="ja-JP" altLang="en-US" sz="2800" b="1" i="1">
                <a:solidFill>
                  <a:srgbClr val="3333CC"/>
                </a:solidFill>
                <a:latin typeface="Poor Richard" charset="0"/>
                <a:ea typeface="Times New Roman" charset="0"/>
                <a:cs typeface="Arial" charset="0"/>
              </a:rPr>
              <a:t>”</a:t>
            </a:r>
            <a:r>
              <a:rPr lang="en-US" sz="2800" b="1" i="1">
                <a:solidFill>
                  <a:srgbClr val="3333CC"/>
                </a:solidFill>
                <a:latin typeface="Poor Richard" charset="0"/>
                <a:ea typeface="Times New Roman" charset="0"/>
                <a:cs typeface="Arial" charset="0"/>
              </a:rPr>
              <a:t> </a:t>
            </a:r>
            <a:r>
              <a:rPr lang="en-US" sz="2800" b="1">
                <a:solidFill>
                  <a:srgbClr val="3333CC"/>
                </a:solidFill>
                <a:latin typeface="Poor Richard" charset="0"/>
                <a:ea typeface="Times New Roman" charset="0"/>
                <a:cs typeface="Arial" charset="0"/>
              </a:rPr>
              <a:t>(Matthew 28:18-20</a:t>
            </a:r>
            <a:r>
              <a:rPr lang="en-US" sz="2800" b="1" i="1">
                <a:solidFill>
                  <a:srgbClr val="3333CC"/>
                </a:solidFill>
                <a:latin typeface="Poor Richard" charset="0"/>
                <a:ea typeface="Times New Roman" charset="0"/>
                <a:cs typeface="Arial" charset="0"/>
              </a:rPr>
              <a:t>)</a:t>
            </a:r>
            <a:endParaRPr lang="en-US" sz="2800" b="1">
              <a:solidFill>
                <a:srgbClr val="3333CC"/>
              </a:solidFill>
              <a:latin typeface="Poor Richard" charset="0"/>
              <a:ea typeface="Times New Roman" charset="0"/>
              <a:cs typeface="Arial" charset="0"/>
            </a:endParaRPr>
          </a:p>
        </p:txBody>
      </p:sp>
      <p:sp>
        <p:nvSpPr>
          <p:cNvPr id="13316" name="Rectangle 3"/>
          <p:cNvSpPr>
            <a:spLocks noChangeArrowheads="1"/>
          </p:cNvSpPr>
          <p:nvPr/>
        </p:nvSpPr>
        <p:spPr bwMode="auto">
          <a:xfrm>
            <a:off x="4267200" y="3962400"/>
            <a:ext cx="4724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And he said unto them, Go ye into all the world, and preach the gospel to every creature. He that believeth and is baptized shall be saved; but he that believeth not shall be damned.</a:t>
            </a:r>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 </a:t>
            </a:r>
            <a:r>
              <a:rPr lang="en-US" sz="2800" b="1">
                <a:solidFill>
                  <a:srgbClr val="361B00"/>
                </a:solidFill>
                <a:latin typeface="Poor Richard" charset="0"/>
                <a:ea typeface="Times New Roman" charset="0"/>
                <a:cs typeface="Arial" charset="0"/>
              </a:rPr>
              <a:t>(Mark 16:15-16</a:t>
            </a:r>
            <a:r>
              <a:rPr lang="en-US" sz="2800" b="1" i="1">
                <a:solidFill>
                  <a:srgbClr val="361B00"/>
                </a:solidFill>
                <a:latin typeface="Poor Richard" charset="0"/>
                <a:ea typeface="Times New Roman" charset="0"/>
                <a:cs typeface="Arial" charset="0"/>
              </a:rPr>
              <a:t>)</a:t>
            </a:r>
            <a:endParaRPr lang="en-US" sz="2800" b="1">
              <a:solidFill>
                <a:srgbClr val="361B00"/>
              </a:solidFill>
              <a:latin typeface="Poor Richard" charset="0"/>
              <a:ea typeface="Times New Roman" charset="0"/>
              <a:cs typeface="Arial"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diamond(in)">
                                      <p:cBhvr>
                                        <p:cTn id="7" dur="500"/>
                                        <p:tgtEl>
                                          <p:spTgt spid="133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diamond(in)">
                                      <p:cBhvr>
                                        <p:cTn id="12"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4099" name="Rectangle 2"/>
          <p:cNvSpPr>
            <a:spLocks noChangeArrowheads="1"/>
          </p:cNvSpPr>
          <p:nvPr/>
        </p:nvSpPr>
        <p:spPr bwMode="auto">
          <a:xfrm>
            <a:off x="685800" y="1752600"/>
            <a:ext cx="4038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990000"/>
                </a:solidFill>
                <a:latin typeface="Poor Richard" charset="0"/>
              </a:rPr>
              <a:t>“</a:t>
            </a:r>
            <a:r>
              <a:rPr lang="en-US" sz="3200" b="1" i="1">
                <a:solidFill>
                  <a:srgbClr val="990000"/>
                </a:solidFill>
                <a:latin typeface="Poor Richard" charset="0"/>
              </a:rPr>
              <a:t>And they went forth, and preached every where, the Lord working with them, and confirming the word with signs following. Amen.</a:t>
            </a:r>
            <a:r>
              <a:rPr lang="ja-JP" altLang="en-US" sz="3200" b="1" i="1">
                <a:solidFill>
                  <a:srgbClr val="990000"/>
                </a:solidFill>
                <a:latin typeface="Poor Richard" charset="0"/>
              </a:rPr>
              <a:t>”</a:t>
            </a:r>
            <a:r>
              <a:rPr lang="en-US" sz="3200" b="1" i="1">
                <a:solidFill>
                  <a:srgbClr val="990000"/>
                </a:solidFill>
                <a:latin typeface="Poor Richard" charset="0"/>
              </a:rPr>
              <a:t> </a:t>
            </a:r>
            <a:r>
              <a:rPr lang="en-US" sz="3200" b="1">
                <a:solidFill>
                  <a:srgbClr val="990000"/>
                </a:solidFill>
                <a:latin typeface="Poor Richard" charset="0"/>
              </a:rPr>
              <a:t>Mark 16:20</a:t>
            </a:r>
            <a:endParaRPr lang="en-US" sz="3200">
              <a:solidFill>
                <a:srgbClr val="990000"/>
              </a:solidFill>
              <a:latin typeface="Poor Richard"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10" dur="1000" fill="hold"/>
                                        <p:tgtEl>
                                          <p:spTgt spid="409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3" name="Rectangle 2"/>
          <p:cNvSpPr/>
          <p:nvPr/>
        </p:nvSpPr>
        <p:spPr>
          <a:xfrm>
            <a:off x="228600" y="609600"/>
            <a:ext cx="8202887" cy="769441"/>
          </a:xfrm>
          <a:prstGeom prst="rect">
            <a:avLst/>
          </a:prstGeom>
          <a:noFill/>
          <a:ln w="63500">
            <a:solidFill>
              <a:srgbClr val="009900"/>
            </a:solidFill>
          </a:ln>
          <a:scene3d>
            <a:camera prst="orthographicFront"/>
            <a:lightRig rig="threePt" dir="t"/>
          </a:scene3d>
          <a:sp3d>
            <a:bevelT/>
          </a:sp3d>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4400" b="1" i="1">
                <a:solidFill>
                  <a:srgbClr val="800080"/>
                </a:solidFill>
                <a:latin typeface="Poor Richard" charset="0"/>
              </a:rPr>
              <a:t>II. Missions involves being </a:t>
            </a:r>
            <a:r>
              <a:rPr lang="ja-JP" altLang="en-US" sz="4400" b="1" i="1">
                <a:solidFill>
                  <a:srgbClr val="800080"/>
                </a:solidFill>
                <a:latin typeface="Poor Richard" charset="0"/>
              </a:rPr>
              <a:t>“</a:t>
            </a:r>
            <a:r>
              <a:rPr lang="en-US" sz="4400" b="1" i="1">
                <a:solidFill>
                  <a:srgbClr val="800080"/>
                </a:solidFill>
                <a:latin typeface="Poor Richard" charset="0"/>
              </a:rPr>
              <a:t>Sent Forth.</a:t>
            </a:r>
            <a:r>
              <a:rPr lang="ja-JP" altLang="en-US" sz="4400" b="1" i="1">
                <a:solidFill>
                  <a:srgbClr val="800080"/>
                </a:solidFill>
                <a:latin typeface="Poor Richard" charset="0"/>
              </a:rPr>
              <a:t>”</a:t>
            </a:r>
            <a:endParaRPr lang="en-US" sz="4400" b="1" i="1">
              <a:solidFill>
                <a:srgbClr val="800080"/>
              </a:solidFill>
              <a:latin typeface="Poor Richard" charset="0"/>
            </a:endParaRPr>
          </a:p>
        </p:txBody>
      </p:sp>
      <p:sp>
        <p:nvSpPr>
          <p:cNvPr id="6150" name="Rectangle 3"/>
          <p:cNvSpPr>
            <a:spLocks noChangeArrowheads="1"/>
          </p:cNvSpPr>
          <p:nvPr/>
        </p:nvSpPr>
        <p:spPr bwMode="auto">
          <a:xfrm>
            <a:off x="914400" y="1752600"/>
            <a:ext cx="7620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Then he called his twelve disciples together, and gave them power and authority over all devils, and to cure diseases. And </a:t>
            </a:r>
            <a:r>
              <a:rPr lang="en-US" sz="2800" b="1" i="1" u="sng">
                <a:solidFill>
                  <a:srgbClr val="009900"/>
                </a:solidFill>
                <a:latin typeface="Poor Richard" charset="0"/>
                <a:ea typeface="Times New Roman" charset="0"/>
                <a:cs typeface="Arial" charset="0"/>
              </a:rPr>
              <a:t>he sent them</a:t>
            </a:r>
            <a:r>
              <a:rPr lang="en-US" sz="2800" b="1" i="1">
                <a:solidFill>
                  <a:srgbClr val="009900"/>
                </a:solidFill>
                <a:latin typeface="Poor Richard" charset="0"/>
                <a:ea typeface="Times New Roman" charset="0"/>
                <a:cs typeface="Arial" charset="0"/>
              </a:rPr>
              <a:t> to preach the kingdom of God, and to heal the sick.</a:t>
            </a:r>
            <a:r>
              <a:rPr lang="ja-JP" altLang="en-US" sz="2800" b="1" i="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 Luke 9:1-2 (KJV)</a:t>
            </a:r>
            <a:endParaRPr lang="en-US" sz="2800">
              <a:solidFill>
                <a:srgbClr val="009900"/>
              </a:solidFill>
              <a:latin typeface="Poor Richard" charset="0"/>
              <a:ea typeface="Times New Roman" charset="0"/>
              <a:cs typeface="Arial" charset="0"/>
            </a:endParaRPr>
          </a:p>
        </p:txBody>
      </p:sp>
      <p:sp>
        <p:nvSpPr>
          <p:cNvPr id="6151" name="Rectangle 4"/>
          <p:cNvSpPr>
            <a:spLocks noChangeArrowheads="1"/>
          </p:cNvSpPr>
          <p:nvPr/>
        </p:nvSpPr>
        <p:spPr bwMode="auto">
          <a:xfrm>
            <a:off x="1981200" y="38100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This word </a:t>
            </a:r>
            <a:r>
              <a:rPr lang="ja-JP" altLang="en-US" sz="2800" b="1" i="1">
                <a:solidFill>
                  <a:srgbClr val="800080"/>
                </a:solidFill>
                <a:latin typeface="Poor Richard" charset="0"/>
              </a:rPr>
              <a:t>“</a:t>
            </a:r>
            <a:r>
              <a:rPr lang="en-US" sz="2800" b="1" i="1">
                <a:solidFill>
                  <a:srgbClr val="800080"/>
                </a:solidFill>
                <a:latin typeface="Poor Richard" charset="0"/>
              </a:rPr>
              <a:t>sent</a:t>
            </a:r>
            <a:r>
              <a:rPr lang="ja-JP" altLang="en-US" sz="2800" b="1" i="1">
                <a:solidFill>
                  <a:srgbClr val="800080"/>
                </a:solidFill>
                <a:latin typeface="Poor Richard" charset="0"/>
              </a:rPr>
              <a:t>”</a:t>
            </a:r>
            <a:r>
              <a:rPr lang="en-US" sz="2800" b="1">
                <a:solidFill>
                  <a:srgbClr val="800080"/>
                </a:solidFill>
                <a:latin typeface="Poor Richard" charset="0"/>
              </a:rPr>
              <a:t> is used quite frequently throughout the New Testament in the same sense that it is used here and it means to </a:t>
            </a:r>
            <a:r>
              <a:rPr lang="ja-JP" altLang="en-US" sz="2800" b="1">
                <a:solidFill>
                  <a:srgbClr val="800080"/>
                </a:solidFill>
                <a:latin typeface="Poor Richard" charset="0"/>
              </a:rPr>
              <a:t>“</a:t>
            </a:r>
            <a:r>
              <a:rPr lang="en-US" sz="2800" b="1">
                <a:solidFill>
                  <a:srgbClr val="800080"/>
                </a:solidFill>
                <a:latin typeface="Poor Richard" charset="0"/>
              </a:rPr>
              <a:t>set apart</a:t>
            </a:r>
            <a:r>
              <a:rPr lang="ja-JP" altLang="en-US" sz="2800" b="1">
                <a:solidFill>
                  <a:srgbClr val="800080"/>
                </a:solidFill>
                <a:latin typeface="Poor Richard" charset="0"/>
              </a:rPr>
              <a:t>”</a:t>
            </a:r>
            <a:r>
              <a:rPr lang="en-US" sz="2800" b="1">
                <a:solidFill>
                  <a:srgbClr val="800080"/>
                </a:solidFill>
                <a:latin typeface="Poor Richard" charset="0"/>
              </a:rPr>
              <a:t>, i.e. to send out (properly, on a mission); literally or figuratively.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6150"/>
                                        </p:tgtEl>
                                        <p:attrNameLst>
                                          <p:attrName>style.visibility</p:attrName>
                                        </p:attrNameLst>
                                      </p:cBhvr>
                                      <p:to>
                                        <p:strVal val="visible"/>
                                      </p:to>
                                    </p:set>
                                    <p:animScale>
                                      <p:cBhvr>
                                        <p:cTn id="15" dur="1000" decel="50000" fill="hold">
                                          <p:stCondLst>
                                            <p:cond delay="0"/>
                                          </p:stCondLst>
                                        </p:cTn>
                                        <p:tgtEl>
                                          <p:spTgt spid="61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150"/>
                                        </p:tgtEl>
                                        <p:attrNameLst>
                                          <p:attrName>ppt_x</p:attrName>
                                          <p:attrName>ppt_y</p:attrName>
                                        </p:attrNameLst>
                                      </p:cBhvr>
                                    </p:animMotion>
                                    <p:animEffect transition="in" filter="fade">
                                      <p:cBhvr>
                                        <p:cTn id="17" dur="1000"/>
                                        <p:tgtEl>
                                          <p:spTgt spid="615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6151"/>
                                        </p:tgtEl>
                                        <p:attrNameLst>
                                          <p:attrName>style.visibility</p:attrName>
                                        </p:attrNameLst>
                                      </p:cBhvr>
                                      <p:to>
                                        <p:strVal val="visible"/>
                                      </p:to>
                                    </p:set>
                                    <p:animScale>
                                      <p:cBhvr>
                                        <p:cTn id="22" dur="1000" decel="50000" fill="hold">
                                          <p:stCondLst>
                                            <p:cond delay="0"/>
                                          </p:stCondLst>
                                        </p:cTn>
                                        <p:tgtEl>
                                          <p:spTgt spid="61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6151"/>
                                        </p:tgtEl>
                                        <p:attrNameLst>
                                          <p:attrName>ppt_x</p:attrName>
                                          <p:attrName>ppt_y</p:attrName>
                                        </p:attrNameLst>
                                      </p:cBhvr>
                                    </p:animMotion>
                                    <p:animEffect transition="in" filter="fade">
                                      <p:cBhvr>
                                        <p:cTn id="24" dur="1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P spid="61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5123" name="Rectangle 2"/>
          <p:cNvSpPr>
            <a:spLocks noChangeArrowheads="1"/>
          </p:cNvSpPr>
          <p:nvPr/>
        </p:nvSpPr>
        <p:spPr bwMode="auto">
          <a:xfrm>
            <a:off x="228600" y="609600"/>
            <a:ext cx="7135813" cy="769938"/>
          </a:xfrm>
          <a:prstGeom prst="rect">
            <a:avLst/>
          </a:prstGeom>
          <a:noFill/>
          <a:ln w="6350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sz="4400" b="1" i="1">
                <a:solidFill>
                  <a:srgbClr val="3333CC"/>
                </a:solidFill>
                <a:latin typeface="Poor Richard" charset="0"/>
              </a:rPr>
              <a:t>I. Missions involves </a:t>
            </a:r>
            <a:r>
              <a:rPr lang="ja-JP" altLang="en-US" sz="4400" b="1" i="1">
                <a:solidFill>
                  <a:srgbClr val="3333CC"/>
                </a:solidFill>
                <a:latin typeface="Poor Richard" charset="0"/>
              </a:rPr>
              <a:t>“</a:t>
            </a:r>
            <a:r>
              <a:rPr lang="en-US" sz="4400" b="1" i="1">
                <a:solidFill>
                  <a:srgbClr val="3333CC"/>
                </a:solidFill>
                <a:latin typeface="Poor Richard" charset="0"/>
              </a:rPr>
              <a:t>Going Forth.</a:t>
            </a:r>
            <a:r>
              <a:rPr lang="ja-JP" altLang="en-US" sz="4400" b="1" i="1">
                <a:solidFill>
                  <a:srgbClr val="3333CC"/>
                </a:solidFill>
                <a:latin typeface="Poor Richard" charset="0"/>
              </a:rPr>
              <a:t>”</a:t>
            </a:r>
            <a:endParaRPr lang="en-US" sz="4400">
              <a:solidFill>
                <a:srgbClr val="3333CC"/>
              </a:solidFill>
              <a:latin typeface="Poor Richard" charset="0"/>
            </a:endParaRPr>
          </a:p>
        </p:txBody>
      </p:sp>
      <p:sp>
        <p:nvSpPr>
          <p:cNvPr id="5124" name="Rectangle 4"/>
          <p:cNvSpPr>
            <a:spLocks noChangeArrowheads="1"/>
          </p:cNvSpPr>
          <p:nvPr/>
        </p:nvSpPr>
        <p:spPr bwMode="auto">
          <a:xfrm>
            <a:off x="4343400" y="1752600"/>
            <a:ext cx="4572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Jesus said, </a:t>
            </a:r>
            <a:r>
              <a:rPr lang="ja-JP" altLang="en-US" sz="2800" b="1" i="1">
                <a:solidFill>
                  <a:srgbClr val="800080"/>
                </a:solidFill>
                <a:latin typeface="Poor Richard" charset="0"/>
              </a:rPr>
              <a:t>“</a:t>
            </a:r>
            <a:r>
              <a:rPr lang="en-US" sz="2800" b="1" i="1" u="sng">
                <a:solidFill>
                  <a:srgbClr val="800080"/>
                </a:solidFill>
                <a:latin typeface="Poor Richard" charset="0"/>
              </a:rPr>
              <a:t>Go ye.</a:t>
            </a:r>
            <a:r>
              <a:rPr lang="ja-JP" altLang="en-US" sz="2800" b="1" i="1">
                <a:solidFill>
                  <a:srgbClr val="800080"/>
                </a:solidFill>
                <a:latin typeface="Poor Richard" charset="0"/>
              </a:rPr>
              <a:t>”</a:t>
            </a:r>
            <a:r>
              <a:rPr lang="en-US" sz="2800" b="1">
                <a:solidFill>
                  <a:srgbClr val="800080"/>
                </a:solidFill>
                <a:latin typeface="Poor Richard" charset="0"/>
              </a:rPr>
              <a:t> The word </a:t>
            </a:r>
            <a:r>
              <a:rPr lang="ja-JP" altLang="en-US" sz="2800" b="1" i="1">
                <a:solidFill>
                  <a:srgbClr val="800080"/>
                </a:solidFill>
                <a:latin typeface="Poor Richard" charset="0"/>
              </a:rPr>
              <a:t>“</a:t>
            </a:r>
            <a:r>
              <a:rPr lang="en-US" sz="2800" b="1" i="1">
                <a:solidFill>
                  <a:srgbClr val="800080"/>
                </a:solidFill>
                <a:latin typeface="Poor Richard" charset="0"/>
              </a:rPr>
              <a:t>go</a:t>
            </a:r>
            <a:r>
              <a:rPr lang="ja-JP" altLang="en-US" sz="2800" b="1" i="1">
                <a:solidFill>
                  <a:srgbClr val="800080"/>
                </a:solidFill>
                <a:latin typeface="Poor Richard" charset="0"/>
              </a:rPr>
              <a:t>”</a:t>
            </a:r>
            <a:r>
              <a:rPr lang="en-US" sz="2800" b="1">
                <a:solidFill>
                  <a:srgbClr val="800080"/>
                </a:solidFill>
                <a:latin typeface="Poor Richard" charset="0"/>
              </a:rPr>
              <a:t> is inseparable to missions. Just as surely as there is a mission there must be </a:t>
            </a:r>
            <a:r>
              <a:rPr lang="ja-JP" altLang="en-US" sz="2800" b="1" i="1">
                <a:solidFill>
                  <a:srgbClr val="800080"/>
                </a:solidFill>
                <a:latin typeface="Poor Richard" charset="0"/>
              </a:rPr>
              <a:t>“</a:t>
            </a:r>
            <a:r>
              <a:rPr lang="en-US" sz="2800" b="1" i="1">
                <a:solidFill>
                  <a:srgbClr val="800080"/>
                </a:solidFill>
                <a:latin typeface="Poor Richard" charset="0"/>
              </a:rPr>
              <a:t>going</a:t>
            </a:r>
            <a:r>
              <a:rPr lang="ja-JP" altLang="en-US" sz="2800" b="1" i="1">
                <a:solidFill>
                  <a:srgbClr val="800080"/>
                </a:solidFill>
                <a:latin typeface="Poor Richard" charset="0"/>
              </a:rPr>
              <a:t>”</a:t>
            </a:r>
            <a:r>
              <a:rPr lang="en-US" sz="2800" b="1">
                <a:solidFill>
                  <a:srgbClr val="800080"/>
                </a:solidFill>
                <a:latin typeface="Poor Richard" charset="0"/>
              </a:rPr>
              <a:t> to see it accomplished. </a:t>
            </a:r>
            <a:r>
              <a:rPr lang="ja-JP" altLang="en-US" sz="2800" b="1" i="1">
                <a:solidFill>
                  <a:srgbClr val="800080"/>
                </a:solidFill>
                <a:latin typeface="Poor Richard" charset="0"/>
              </a:rPr>
              <a:t>“</a:t>
            </a:r>
            <a:r>
              <a:rPr lang="en-US" sz="2800" b="1" i="1">
                <a:solidFill>
                  <a:srgbClr val="800080"/>
                </a:solidFill>
                <a:latin typeface="Poor Richard" charset="0"/>
              </a:rPr>
              <a:t>Going</a:t>
            </a:r>
            <a:r>
              <a:rPr lang="ja-JP" altLang="en-US" sz="2800" b="1" i="1">
                <a:solidFill>
                  <a:srgbClr val="800080"/>
                </a:solidFill>
                <a:latin typeface="Poor Richard" charset="0"/>
              </a:rPr>
              <a:t>”</a:t>
            </a:r>
            <a:r>
              <a:rPr lang="en-US" sz="2800" b="1">
                <a:solidFill>
                  <a:srgbClr val="800080"/>
                </a:solidFill>
                <a:latin typeface="Poor Richard" charset="0"/>
              </a:rPr>
              <a:t> is a vital part of the responsibility of the church. But to state that missions is only about going falls far short of the mark.</a:t>
            </a:r>
          </a:p>
        </p:txBody>
      </p:sp>
      <p:pic>
        <p:nvPicPr>
          <p:cNvPr id="2" name="Picture 3" descr="C:\Users\Candra Poitras\Pictures\go%20logo[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609600" y="2133600"/>
            <a:ext cx="2819400" cy="2829030"/>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from="(-#ppt_w/2)" to="(#ppt_x)" calcmode="lin" valueType="num">
                                      <p:cBhvr>
                                        <p:cTn id="7" dur="600" fill="hold">
                                          <p:stCondLst>
                                            <p:cond delay="0"/>
                                          </p:stCondLst>
                                        </p:cTn>
                                        <p:tgtEl>
                                          <p:spTgt spid="5123"/>
                                        </p:tgtEl>
                                        <p:attrNameLst>
                                          <p:attrName>ppt_x</p:attrName>
                                        </p:attrNameLst>
                                      </p:cBhvr>
                                    </p:anim>
                                    <p:anim from="0" to="-1.0" calcmode="lin" valueType="num">
                                      <p:cBhvr>
                                        <p:cTn id="8" dur="200" decel="50000" autoRev="1" fill="hold">
                                          <p:stCondLst>
                                            <p:cond delay="600"/>
                                          </p:stCondLst>
                                        </p:cTn>
                                        <p:tgtEl>
                                          <p:spTgt spid="5123"/>
                                        </p:tgtEl>
                                        <p:attrNameLst>
                                          <p:attrName>xshear</p:attrName>
                                        </p:attrNameLst>
                                      </p:cBhvr>
                                    </p:anim>
                                    <p:animScale>
                                      <p:cBhvr>
                                        <p:cTn id="9" dur="200" decel="100000" autoRev="1" fill="hold">
                                          <p:stCondLst>
                                            <p:cond delay="600"/>
                                          </p:stCondLst>
                                        </p:cTn>
                                        <p:tgtEl>
                                          <p:spTgt spid="5123"/>
                                        </p:tgtEl>
                                      </p:cBhvr>
                                      <p:from x="100000" y="100000"/>
                                      <p:to x="80000" y="100000"/>
                                    </p:animScale>
                                    <p:anim by="(#ppt_h/3+#ppt_w*0.1)" calcmode="lin" valueType="num">
                                      <p:cBhvr additive="sum">
                                        <p:cTn id="10" dur="200" decel="100000" autoRev="1" fill="hold">
                                          <p:stCondLst>
                                            <p:cond delay="600"/>
                                          </p:stCondLst>
                                        </p:cTn>
                                        <p:tgtEl>
                                          <p:spTgt spid="512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5124"/>
                                        </p:tgtEl>
                                        <p:attrNameLst>
                                          <p:attrName>style.visibility</p:attrName>
                                        </p:attrNameLst>
                                      </p:cBhvr>
                                      <p:to>
                                        <p:strVal val="visible"/>
                                      </p:to>
                                    </p:set>
                                    <p:anim calcmode="lin" valueType="num">
                                      <p:cBhvr>
                                        <p:cTn id="15" dur="1000" fill="hold"/>
                                        <p:tgtEl>
                                          <p:spTgt spid="5124"/>
                                        </p:tgtEl>
                                        <p:attrNameLst>
                                          <p:attrName>ppt_x</p:attrName>
                                        </p:attrNameLst>
                                      </p:cBhvr>
                                      <p:tavLst>
                                        <p:tav tm="0">
                                          <p:val>
                                            <p:strVal val="#ppt_x-.2"/>
                                          </p:val>
                                        </p:tav>
                                        <p:tav tm="100000">
                                          <p:val>
                                            <p:strVal val="#ppt_x"/>
                                          </p:val>
                                        </p:tav>
                                      </p:tavLst>
                                    </p:anim>
                                    <p:anim calcmode="lin" valueType="num">
                                      <p:cBhvr>
                                        <p:cTn id="16" dur="1000" fill="hold"/>
                                        <p:tgtEl>
                                          <p:spTgt spid="5124"/>
                                        </p:tgtEl>
                                        <p:attrNameLst>
                                          <p:attrName>ppt_y</p:attrName>
                                        </p:attrNameLst>
                                      </p:cBhvr>
                                      <p:tavLst>
                                        <p:tav tm="0">
                                          <p:val>
                                            <p:strVal val="#ppt_y"/>
                                          </p:val>
                                        </p:tav>
                                        <p:tav tm="100000">
                                          <p:val>
                                            <p:strVal val="#ppt_y"/>
                                          </p:val>
                                        </p:tav>
                                      </p:tavLst>
                                    </p:anim>
                                    <p:animEffect transition="in" filter="wipe(right)" prLst="gradientSize: 0.1">
                                      <p:cBhvr>
                                        <p:cTn id="17" dur="1000"/>
                                        <p:tgtEl>
                                          <p:spTgt spid="512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ppt_x</p:attrName>
                                        </p:attrNameLst>
                                      </p:cBhvr>
                                      <p:tavLst>
                                        <p:tav tm="0">
                                          <p:val>
                                            <p:strVal val="#ppt_x-.2"/>
                                          </p:val>
                                        </p:tav>
                                        <p:tav tm="100000">
                                          <p:val>
                                            <p:strVal val="#ppt_x"/>
                                          </p:val>
                                        </p:tav>
                                      </p:tavLst>
                                    </p:anim>
                                    <p:anim calcmode="lin" valueType="num">
                                      <p:cBhvr>
                                        <p:cTn id="23"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p:bldP spid="51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7171" name="Rectangle 3"/>
          <p:cNvSpPr>
            <a:spLocks noChangeArrowheads="1"/>
          </p:cNvSpPr>
          <p:nvPr/>
        </p:nvSpPr>
        <p:spPr bwMode="auto">
          <a:xfrm>
            <a:off x="152400" y="228600"/>
            <a:ext cx="6324600" cy="769441"/>
          </a:xfrm>
          <a:prstGeom prst="rect">
            <a:avLst/>
          </a:prstGeom>
          <a:noFill/>
          <a:ln w="63500">
            <a:solidFill>
              <a:srgbClr val="3333CC"/>
            </a:solid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just"/>
            <a:r>
              <a:rPr lang="en-US" sz="4400" b="1" i="1">
                <a:solidFill>
                  <a:srgbClr val="990000"/>
                </a:solidFill>
                <a:latin typeface="Poor Richard" charset="0"/>
                <a:ea typeface="Times New Roman" charset="0"/>
                <a:cs typeface="Arial" charset="0"/>
              </a:rPr>
              <a:t>III. Missions involves </a:t>
            </a:r>
            <a:r>
              <a:rPr lang="ja-JP" altLang="en-US" sz="4400" b="1" i="1">
                <a:solidFill>
                  <a:srgbClr val="990000"/>
                </a:solidFill>
                <a:latin typeface="Poor Richard" charset="0"/>
                <a:ea typeface="Times New Roman" charset="0"/>
                <a:cs typeface="Arial" charset="0"/>
              </a:rPr>
              <a:t>“</a:t>
            </a:r>
            <a:r>
              <a:rPr lang="en-US" sz="4400" b="1" i="1">
                <a:solidFill>
                  <a:srgbClr val="990000"/>
                </a:solidFill>
                <a:latin typeface="Poor Richard" charset="0"/>
                <a:ea typeface="Times New Roman" charset="0"/>
                <a:cs typeface="Arial" charset="0"/>
              </a:rPr>
              <a:t>Doing.</a:t>
            </a:r>
            <a:r>
              <a:rPr lang="ja-JP" altLang="en-US" sz="4400" b="1" i="1">
                <a:solidFill>
                  <a:srgbClr val="990000"/>
                </a:solidFill>
                <a:latin typeface="Poor Richard" charset="0"/>
                <a:ea typeface="Times New Roman" charset="0"/>
                <a:cs typeface="Arial" charset="0"/>
              </a:rPr>
              <a:t>”</a:t>
            </a:r>
            <a:endParaRPr lang="en-US" sz="4400">
              <a:solidFill>
                <a:srgbClr val="990000"/>
              </a:solidFill>
              <a:latin typeface="Poor Richard" charset="0"/>
              <a:ea typeface="Times New Roman" charset="0"/>
              <a:cs typeface="Arial" charset="0"/>
            </a:endParaRPr>
          </a:p>
        </p:txBody>
      </p:sp>
      <p:sp>
        <p:nvSpPr>
          <p:cNvPr id="7174" name="Rectangle 3"/>
          <p:cNvSpPr>
            <a:spLocks noChangeArrowheads="1"/>
          </p:cNvSpPr>
          <p:nvPr/>
        </p:nvSpPr>
        <p:spPr bwMode="auto">
          <a:xfrm>
            <a:off x="0" y="1295400"/>
            <a:ext cx="9144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To go and to be sent are essential but would be wasted effort without </a:t>
            </a:r>
            <a:r>
              <a:rPr lang="ja-JP" altLang="en-US" sz="2800" b="1" i="1">
                <a:solidFill>
                  <a:srgbClr val="990000"/>
                </a:solidFill>
                <a:latin typeface="Poor Richard" charset="0"/>
              </a:rPr>
              <a:t>“</a:t>
            </a:r>
            <a:r>
              <a:rPr lang="en-US" sz="2800" b="1" i="1">
                <a:solidFill>
                  <a:srgbClr val="990000"/>
                </a:solidFill>
                <a:latin typeface="Poor Richard" charset="0"/>
              </a:rPr>
              <a:t>doing</a:t>
            </a:r>
            <a:r>
              <a:rPr lang="ja-JP" altLang="en-US" sz="2800" b="1" i="1">
                <a:solidFill>
                  <a:srgbClr val="990000"/>
                </a:solidFill>
                <a:latin typeface="Poor Richard" charset="0"/>
              </a:rPr>
              <a:t>”</a:t>
            </a:r>
            <a:r>
              <a:rPr lang="en-US" sz="2800" b="1">
                <a:solidFill>
                  <a:srgbClr val="990000"/>
                </a:solidFill>
                <a:latin typeface="Poor Richard" charset="0"/>
              </a:rPr>
              <a:t> what one has been sent to do. The birth of the Christ would have accomplished the going and sending aspect of the mission. </a:t>
            </a:r>
          </a:p>
        </p:txBody>
      </p:sp>
      <p:sp>
        <p:nvSpPr>
          <p:cNvPr id="7175" name="Rectangle 4"/>
          <p:cNvSpPr>
            <a:spLocks noChangeArrowheads="1"/>
          </p:cNvSpPr>
          <p:nvPr/>
        </p:nvSpPr>
        <p:spPr bwMode="auto">
          <a:xfrm>
            <a:off x="0" y="5041900"/>
            <a:ext cx="9144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But the accomplishment of the mission required the living of a sinless life, the suffering and dying of the innocent for the guilty, the burial and glorious resurrection and finally the ascension back to heaven. That is the </a:t>
            </a:r>
            <a:r>
              <a:rPr lang="ja-JP" altLang="en-US" sz="2800" b="1">
                <a:solidFill>
                  <a:srgbClr val="3333CC"/>
                </a:solidFill>
                <a:latin typeface="Poor Richard" charset="0"/>
              </a:rPr>
              <a:t>“</a:t>
            </a:r>
            <a:r>
              <a:rPr lang="en-US" sz="2800" b="1" i="1">
                <a:solidFill>
                  <a:srgbClr val="3333CC"/>
                </a:solidFill>
                <a:latin typeface="Poor Richard" charset="0"/>
              </a:rPr>
              <a:t>doing</a:t>
            </a:r>
            <a:r>
              <a:rPr lang="ja-JP" altLang="en-US" sz="2800" b="1" i="1">
                <a:solidFill>
                  <a:srgbClr val="3333CC"/>
                </a:solidFill>
                <a:latin typeface="Poor Richard" charset="0"/>
              </a:rPr>
              <a:t>”</a:t>
            </a:r>
            <a:r>
              <a:rPr lang="en-US" sz="2800" b="1" i="1">
                <a:solidFill>
                  <a:srgbClr val="3333CC"/>
                </a:solidFill>
                <a:latin typeface="Poor Richard" charset="0"/>
              </a:rPr>
              <a:t> </a:t>
            </a:r>
            <a:r>
              <a:rPr lang="en-US" sz="2800" b="1">
                <a:solidFill>
                  <a:srgbClr val="3333CC"/>
                </a:solidFill>
                <a:latin typeface="Poor Richard" charset="0"/>
              </a:rPr>
              <a:t>aspect. </a:t>
            </a:r>
          </a:p>
        </p:txBody>
      </p:sp>
      <p:pic>
        <p:nvPicPr>
          <p:cNvPr id="7172" name="Picture 4" descr="C:\Users\Candra Poitras\Pictures\mary-and-baby-jesu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0" y="2743200"/>
            <a:ext cx="1708785" cy="2286000"/>
          </a:xfrm>
          <a:prstGeom prst="rect">
            <a:avLst/>
          </a:prstGeom>
          <a:ln>
            <a:noFill/>
          </a:ln>
          <a:effectLst>
            <a:softEdge rad="112500"/>
          </a:effectLst>
        </p:spPr>
      </p:pic>
      <p:pic>
        <p:nvPicPr>
          <p:cNvPr id="2" name="Picture 6" descr="C:\Users\Candra Poitras\Pictures\jesus-on-the-cross-2-800x60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8200" y="2743200"/>
            <a:ext cx="3048000" cy="2286000"/>
          </a:xfrm>
          <a:prstGeom prst="rect">
            <a:avLst/>
          </a:prstGeom>
          <a:ln>
            <a:noFill/>
          </a:ln>
          <a:effectLst>
            <a:softEdge rad="112500"/>
          </a:effectLst>
        </p:spPr>
      </p:pic>
      <p:pic>
        <p:nvPicPr>
          <p:cNvPr id="7173" name="Picture 5" descr="C:\Users\Candra Poitras\Pictures\Jesus_Child[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71800" y="2743200"/>
            <a:ext cx="2305050" cy="2272780"/>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from="(-#ppt_w/2)" to="(#ppt_x)" calcmode="lin" valueType="num">
                                      <p:cBhvr>
                                        <p:cTn id="7" dur="600" fill="hold">
                                          <p:stCondLst>
                                            <p:cond delay="0"/>
                                          </p:stCondLst>
                                        </p:cTn>
                                        <p:tgtEl>
                                          <p:spTgt spid="7171"/>
                                        </p:tgtEl>
                                        <p:attrNameLst>
                                          <p:attrName>ppt_x</p:attrName>
                                        </p:attrNameLst>
                                      </p:cBhvr>
                                    </p:anim>
                                    <p:anim from="0" to="-1.0" calcmode="lin" valueType="num">
                                      <p:cBhvr>
                                        <p:cTn id="8" dur="200" decel="50000" autoRev="1" fill="hold">
                                          <p:stCondLst>
                                            <p:cond delay="600"/>
                                          </p:stCondLst>
                                        </p:cTn>
                                        <p:tgtEl>
                                          <p:spTgt spid="7171"/>
                                        </p:tgtEl>
                                        <p:attrNameLst>
                                          <p:attrName>xshear</p:attrName>
                                        </p:attrNameLst>
                                      </p:cBhvr>
                                    </p:anim>
                                    <p:animScale>
                                      <p:cBhvr>
                                        <p:cTn id="9" dur="200" decel="100000" autoRev="1" fill="hold">
                                          <p:stCondLst>
                                            <p:cond delay="600"/>
                                          </p:stCondLst>
                                        </p:cTn>
                                        <p:tgtEl>
                                          <p:spTgt spid="7171"/>
                                        </p:tgtEl>
                                      </p:cBhvr>
                                      <p:from x="100000" y="100000"/>
                                      <p:to x="80000" y="100000"/>
                                    </p:animScale>
                                    <p:anim by="(#ppt_h/3+#ppt_w*0.1)" calcmode="lin" valueType="num">
                                      <p:cBhvr additive="sum">
                                        <p:cTn id="10" dur="200" decel="100000" autoRev="1" fill="hold">
                                          <p:stCondLst>
                                            <p:cond delay="600"/>
                                          </p:stCondLst>
                                        </p:cTn>
                                        <p:tgtEl>
                                          <p:spTgt spid="7171"/>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7174"/>
                                        </p:tgtEl>
                                        <p:attrNameLst>
                                          <p:attrName>style.visibility</p:attrName>
                                        </p:attrNameLst>
                                      </p:cBhvr>
                                      <p:to>
                                        <p:strVal val="visible"/>
                                      </p:to>
                                    </p:set>
                                    <p:anim calcmode="lin" valueType="num">
                                      <p:cBhvr>
                                        <p:cTn id="15" dur="500" fill="hold"/>
                                        <p:tgtEl>
                                          <p:spTgt spid="7174"/>
                                        </p:tgtEl>
                                        <p:attrNameLst>
                                          <p:attrName>ppt_w</p:attrName>
                                        </p:attrNameLst>
                                      </p:cBhvr>
                                      <p:tavLst>
                                        <p:tav tm="0">
                                          <p:val>
                                            <p:fltVal val="0"/>
                                          </p:val>
                                        </p:tav>
                                        <p:tav tm="100000">
                                          <p:val>
                                            <p:strVal val="#ppt_w"/>
                                          </p:val>
                                        </p:tav>
                                      </p:tavLst>
                                    </p:anim>
                                    <p:anim calcmode="lin" valueType="num">
                                      <p:cBhvr>
                                        <p:cTn id="16" dur="500" fill="hold"/>
                                        <p:tgtEl>
                                          <p:spTgt spid="7174"/>
                                        </p:tgtEl>
                                        <p:attrNameLst>
                                          <p:attrName>ppt_h</p:attrName>
                                        </p:attrNameLst>
                                      </p:cBhvr>
                                      <p:tavLst>
                                        <p:tav tm="0">
                                          <p:val>
                                            <p:fltVal val="0"/>
                                          </p:val>
                                        </p:tav>
                                        <p:tav tm="100000">
                                          <p:val>
                                            <p:strVal val="#ppt_h"/>
                                          </p:val>
                                        </p:tav>
                                      </p:tavLst>
                                    </p:anim>
                                    <p:animEffect transition="in" filter="fade">
                                      <p:cBhvr>
                                        <p:cTn id="17" dur="500"/>
                                        <p:tgtEl>
                                          <p:spTgt spid="717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7175"/>
                                        </p:tgtEl>
                                        <p:attrNameLst>
                                          <p:attrName>style.visibility</p:attrName>
                                        </p:attrNameLst>
                                      </p:cBhvr>
                                      <p:to>
                                        <p:strVal val="visible"/>
                                      </p:to>
                                    </p:set>
                                    <p:anim calcmode="lin" valueType="num">
                                      <p:cBhvr>
                                        <p:cTn id="22" dur="500" fill="hold"/>
                                        <p:tgtEl>
                                          <p:spTgt spid="7175"/>
                                        </p:tgtEl>
                                        <p:attrNameLst>
                                          <p:attrName>ppt_w</p:attrName>
                                        </p:attrNameLst>
                                      </p:cBhvr>
                                      <p:tavLst>
                                        <p:tav tm="0">
                                          <p:val>
                                            <p:fltVal val="0"/>
                                          </p:val>
                                        </p:tav>
                                        <p:tav tm="100000">
                                          <p:val>
                                            <p:strVal val="#ppt_w"/>
                                          </p:val>
                                        </p:tav>
                                      </p:tavLst>
                                    </p:anim>
                                    <p:anim calcmode="lin" valueType="num">
                                      <p:cBhvr>
                                        <p:cTn id="23" dur="500" fill="hold"/>
                                        <p:tgtEl>
                                          <p:spTgt spid="7175"/>
                                        </p:tgtEl>
                                        <p:attrNameLst>
                                          <p:attrName>ppt_h</p:attrName>
                                        </p:attrNameLst>
                                      </p:cBhvr>
                                      <p:tavLst>
                                        <p:tav tm="0">
                                          <p:val>
                                            <p:fltVal val="0"/>
                                          </p:val>
                                        </p:tav>
                                        <p:tav tm="100000">
                                          <p:val>
                                            <p:strVal val="#ppt_h"/>
                                          </p:val>
                                        </p:tav>
                                      </p:tavLst>
                                    </p:anim>
                                    <p:animEffect transition="in" filter="fade">
                                      <p:cBhvr>
                                        <p:cTn id="24"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717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8195" name="Rectangle 3"/>
          <p:cNvSpPr>
            <a:spLocks noChangeArrowheads="1"/>
          </p:cNvSpPr>
          <p:nvPr/>
        </p:nvSpPr>
        <p:spPr bwMode="auto">
          <a:xfrm>
            <a:off x="3962400" y="838200"/>
            <a:ext cx="4800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61B00"/>
                </a:solidFill>
                <a:latin typeface="Poor Richard" charset="0"/>
                <a:ea typeface="Times New Roman" charset="0"/>
                <a:cs typeface="Arial" charset="0"/>
              </a:rPr>
              <a:t>Just before his death, King David gave unto his son Solomon the plans for the building of the Temple and concluded by saying, </a:t>
            </a:r>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Be strong and of good courage, and </a:t>
            </a:r>
            <a:r>
              <a:rPr lang="en-US" sz="2800" b="1" i="1" u="sng">
                <a:solidFill>
                  <a:srgbClr val="361B00"/>
                </a:solidFill>
                <a:latin typeface="Poor Richard" charset="0"/>
                <a:ea typeface="Times New Roman" charset="0"/>
                <a:cs typeface="Arial" charset="0"/>
              </a:rPr>
              <a:t>do it.</a:t>
            </a:r>
            <a:r>
              <a:rPr lang="ja-JP" altLang="en-US" sz="2800" b="1" i="1">
                <a:solidFill>
                  <a:srgbClr val="361B00"/>
                </a:solidFill>
                <a:latin typeface="Poor Richard" charset="0"/>
                <a:ea typeface="Times New Roman" charset="0"/>
                <a:cs typeface="Arial" charset="0"/>
              </a:rPr>
              <a:t>”</a:t>
            </a:r>
            <a:r>
              <a:rPr lang="en-US" sz="2800" b="1" i="1">
                <a:solidFill>
                  <a:srgbClr val="361B00"/>
                </a:solidFill>
                <a:latin typeface="Poor Richard" charset="0"/>
                <a:ea typeface="Times New Roman" charset="0"/>
                <a:cs typeface="Arial" charset="0"/>
              </a:rPr>
              <a:t>  </a:t>
            </a:r>
            <a:r>
              <a:rPr lang="en-US" sz="2800" b="1">
                <a:solidFill>
                  <a:srgbClr val="361B00"/>
                </a:solidFill>
                <a:latin typeface="Poor Richard" charset="0"/>
                <a:ea typeface="Times New Roman" charset="0"/>
                <a:cs typeface="Arial" charset="0"/>
              </a:rPr>
              <a:t>(I Chronicles 28:20)</a:t>
            </a:r>
          </a:p>
        </p:txBody>
      </p:sp>
      <p:sp>
        <p:nvSpPr>
          <p:cNvPr id="5" name="Rectangle 4"/>
          <p:cNvSpPr/>
          <p:nvPr/>
        </p:nvSpPr>
        <p:spPr>
          <a:xfrm>
            <a:off x="3733800" y="3886200"/>
            <a:ext cx="5257800" cy="1815882"/>
          </a:xfrm>
          <a:prstGeom prst="rect">
            <a:avLst/>
          </a:prstGeom>
          <a:solidFill>
            <a:srgbClr val="009900"/>
          </a:solidFill>
          <a:scene3d>
            <a:camera prst="orthographicFront"/>
            <a:lightRig rig="threePt" dir="t"/>
          </a:scene3d>
          <a:sp3d>
            <a:bevelT/>
          </a:sp3d>
        </p:spPr>
        <p:txBody>
          <a:bodyPr>
            <a:spAutoFit/>
          </a:bodyPr>
          <a:lstStyle/>
          <a:p>
            <a:pPr algn="ctr">
              <a:defRPr/>
            </a:pPr>
            <a:r>
              <a:rPr lang="en-US" sz="2800" b="1" dirty="0">
                <a:solidFill>
                  <a:srgbClr val="F9F4B5"/>
                </a:solidFill>
                <a:latin typeface="Poor Richard" pitchFamily="18" charset="0"/>
                <a:ea typeface="+mn-ea"/>
              </a:rPr>
              <a:t>But all of these efforts are in vain if after arriving on the field we fail to set in motion the actual work of missions. Missions involves work!</a:t>
            </a:r>
          </a:p>
        </p:txBody>
      </p:sp>
      <p:pic>
        <p:nvPicPr>
          <p:cNvPr id="8196" name="Picture 4" descr="C:\Users\Candra Poitras\Pictures\lord-byron-on-his-death-bed[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rot="20670087">
            <a:off x="469802" y="1757621"/>
            <a:ext cx="3194050" cy="2239963"/>
          </a:xfrm>
          <a:prstGeom prst="rect">
            <a:avLst/>
          </a:prstGeom>
          <a:ln>
            <a:noFill/>
          </a:ln>
          <a:effectLst>
            <a:softEdge rad="112500"/>
          </a:effectLst>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9220" name="Rectangle 4"/>
          <p:cNvSpPr>
            <a:spLocks noChangeArrowheads="1"/>
          </p:cNvSpPr>
          <p:nvPr/>
        </p:nvSpPr>
        <p:spPr bwMode="auto">
          <a:xfrm>
            <a:off x="152400" y="609600"/>
            <a:ext cx="5638800" cy="769441"/>
          </a:xfrm>
          <a:prstGeom prst="rect">
            <a:avLst/>
          </a:prstGeom>
          <a:noFill/>
          <a:ln w="63500">
            <a:solidFill>
              <a:srgbClr val="800080"/>
            </a:solid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just"/>
            <a:r>
              <a:rPr lang="en-US" sz="4400" b="1" i="1">
                <a:solidFill>
                  <a:srgbClr val="009900"/>
                </a:solidFill>
                <a:latin typeface="Poor Richard" charset="0"/>
                <a:ea typeface="Times New Roman" charset="0"/>
                <a:cs typeface="Arial" charset="0"/>
              </a:rPr>
              <a:t>IV. Missions is </a:t>
            </a:r>
            <a:r>
              <a:rPr lang="ja-JP" altLang="en-US" sz="4400" b="1" i="1">
                <a:solidFill>
                  <a:srgbClr val="009900"/>
                </a:solidFill>
                <a:latin typeface="Poor Richard" charset="0"/>
                <a:ea typeface="Times New Roman" charset="0"/>
                <a:cs typeface="Arial" charset="0"/>
              </a:rPr>
              <a:t>“</a:t>
            </a:r>
            <a:r>
              <a:rPr lang="en-US" sz="4400" b="1" i="1">
                <a:solidFill>
                  <a:srgbClr val="009900"/>
                </a:solidFill>
                <a:latin typeface="Poor Richard" charset="0"/>
                <a:ea typeface="Times New Roman" charset="0"/>
                <a:cs typeface="Arial" charset="0"/>
              </a:rPr>
              <a:t>Reaching.</a:t>
            </a:r>
            <a:r>
              <a:rPr lang="ja-JP" altLang="en-US" sz="4400" b="1" i="1">
                <a:solidFill>
                  <a:srgbClr val="009900"/>
                </a:solidFill>
                <a:latin typeface="Poor Richard" charset="0"/>
                <a:ea typeface="Times New Roman" charset="0"/>
                <a:cs typeface="Arial" charset="0"/>
              </a:rPr>
              <a:t>”</a:t>
            </a:r>
            <a:endParaRPr lang="en-US" sz="4400">
              <a:solidFill>
                <a:srgbClr val="009900"/>
              </a:solidFill>
              <a:latin typeface="Poor Richard" charset="0"/>
              <a:ea typeface="Times New Roman" charset="0"/>
              <a:cs typeface="Arial" charset="0"/>
            </a:endParaRPr>
          </a:p>
        </p:txBody>
      </p:sp>
      <p:sp>
        <p:nvSpPr>
          <p:cNvPr id="9222" name="Rectangle 5"/>
          <p:cNvSpPr>
            <a:spLocks noChangeArrowheads="1"/>
          </p:cNvSpPr>
          <p:nvPr/>
        </p:nvSpPr>
        <p:spPr bwMode="auto">
          <a:xfrm>
            <a:off x="914400" y="1600200"/>
            <a:ext cx="6400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For the Son of man is come to seek and to save that which was lost.</a:t>
            </a:r>
            <a:r>
              <a:rPr lang="ja-JP" altLang="en-US" sz="2800" b="1" i="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  </a:t>
            </a:r>
            <a:r>
              <a:rPr lang="en-US" sz="2800" b="1">
                <a:solidFill>
                  <a:srgbClr val="009900"/>
                </a:solidFill>
                <a:latin typeface="Poor Richard" charset="0"/>
                <a:ea typeface="Times New Roman" charset="0"/>
                <a:cs typeface="Arial" charset="0"/>
              </a:rPr>
              <a:t>Luke 19:10</a:t>
            </a:r>
            <a:endParaRPr lang="en-US" sz="2800">
              <a:solidFill>
                <a:srgbClr val="009900"/>
              </a:solidFill>
              <a:latin typeface="Poor Richard" charset="0"/>
              <a:ea typeface="Times New Roman" charset="0"/>
              <a:cs typeface="Arial" charset="0"/>
            </a:endParaRPr>
          </a:p>
        </p:txBody>
      </p:sp>
      <p:sp>
        <p:nvSpPr>
          <p:cNvPr id="9223" name="Rectangle 5"/>
          <p:cNvSpPr>
            <a:spLocks noChangeArrowheads="1"/>
          </p:cNvSpPr>
          <p:nvPr/>
        </p:nvSpPr>
        <p:spPr bwMode="auto">
          <a:xfrm>
            <a:off x="0" y="2819400"/>
            <a:ext cx="9144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This verse well describes the mission of the Church; seeking and saving of the lost. The mission of the church is nothing less than an extension of the ministry and mission of Jesus Christ. Jesus had a global mission in mind; </a:t>
            </a:r>
            <a:r>
              <a:rPr lang="ja-JP" altLang="en-US" sz="2800" b="1" i="1">
                <a:solidFill>
                  <a:srgbClr val="800080"/>
                </a:solidFill>
                <a:latin typeface="Poor Richard" charset="0"/>
              </a:rPr>
              <a:t>“</a:t>
            </a:r>
            <a:r>
              <a:rPr lang="en-US" sz="2800" b="1" i="1">
                <a:solidFill>
                  <a:srgbClr val="800080"/>
                </a:solidFill>
                <a:latin typeface="Poor Richard" charset="0"/>
              </a:rPr>
              <a:t>all nations; all the world; every creature.</a:t>
            </a:r>
            <a:r>
              <a:rPr lang="ja-JP" altLang="en-US" sz="2800" b="1" i="1">
                <a:solidFill>
                  <a:srgbClr val="800080"/>
                </a:solidFill>
                <a:latin typeface="Poor Richard" charset="0"/>
              </a:rPr>
              <a:t>”</a:t>
            </a:r>
            <a:r>
              <a:rPr lang="en-US" sz="2800" b="1">
                <a:solidFill>
                  <a:srgbClr val="800080"/>
                </a:solidFill>
                <a:latin typeface="Poor Richard" charset="0"/>
              </a:rPr>
              <a:t> The world was always in His thoughts. </a:t>
            </a:r>
            <a:r>
              <a:rPr lang="ja-JP" altLang="en-US" sz="2800" b="1" i="1">
                <a:solidFill>
                  <a:srgbClr val="800080"/>
                </a:solidFill>
                <a:latin typeface="Poor Richard" charset="0"/>
              </a:rPr>
              <a:t>“</a:t>
            </a:r>
            <a:r>
              <a:rPr lang="en-US" sz="2800" b="1" i="1">
                <a:solidFill>
                  <a:srgbClr val="800080"/>
                </a:solidFill>
                <a:latin typeface="Poor Richard" charset="0"/>
              </a:rPr>
              <a:t>For God so loved the world that He gave His only begotten Son,</a:t>
            </a:r>
            <a:r>
              <a:rPr lang="ja-JP" altLang="en-US" sz="2800" b="1" i="1">
                <a:solidFill>
                  <a:srgbClr val="800080"/>
                </a:solidFill>
                <a:latin typeface="Poor Richard" charset="0"/>
              </a:rPr>
              <a:t>”</a:t>
            </a:r>
            <a:r>
              <a:rPr lang="en-US" sz="2800" b="1" i="1">
                <a:solidFill>
                  <a:srgbClr val="800080"/>
                </a:solidFill>
                <a:latin typeface="Poor Richard" charset="0"/>
              </a:rPr>
              <a:t> </a:t>
            </a:r>
            <a:r>
              <a:rPr lang="en-US" sz="2800" b="1">
                <a:solidFill>
                  <a:srgbClr val="800080"/>
                </a:solidFill>
                <a:latin typeface="Poor Richard" charset="0"/>
              </a:rPr>
              <a:t>and why? </a:t>
            </a:r>
            <a:r>
              <a:rPr lang="ja-JP" altLang="en-US" sz="2800" b="1" i="1">
                <a:solidFill>
                  <a:srgbClr val="800080"/>
                </a:solidFill>
                <a:latin typeface="Poor Richard" charset="0"/>
              </a:rPr>
              <a:t>“</a:t>
            </a:r>
            <a:r>
              <a:rPr lang="en-US" sz="2800" b="1" i="1">
                <a:solidFill>
                  <a:srgbClr val="800080"/>
                </a:solidFill>
                <a:latin typeface="Poor Richard" charset="0"/>
              </a:rPr>
              <a:t>That the world through Him might be saved.</a:t>
            </a:r>
            <a:r>
              <a:rPr lang="ja-JP" altLang="en-US" sz="2800" b="1" i="1">
                <a:solidFill>
                  <a:srgbClr val="800080"/>
                </a:solidFill>
                <a:latin typeface="Poor Richard" charset="0"/>
              </a:rPr>
              <a:t>”</a:t>
            </a:r>
            <a:r>
              <a:rPr lang="en-US" sz="2800" b="1" i="1">
                <a:solidFill>
                  <a:srgbClr val="800080"/>
                </a:solidFill>
                <a:latin typeface="Poor Richard" charset="0"/>
              </a:rPr>
              <a:t> </a:t>
            </a:r>
            <a:r>
              <a:rPr lang="en-US" sz="2800" b="1">
                <a:solidFill>
                  <a:srgbClr val="800080"/>
                </a:solidFill>
                <a:latin typeface="Poor Richard" charset="0"/>
              </a:rPr>
              <a:t>(John 3:16-17)</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 from="(-#ppt_w/2)" to="(#ppt_x)" calcmode="lin" valueType="num">
                                      <p:cBhvr>
                                        <p:cTn id="7" dur="600" fill="hold">
                                          <p:stCondLst>
                                            <p:cond delay="0"/>
                                          </p:stCondLst>
                                        </p:cTn>
                                        <p:tgtEl>
                                          <p:spTgt spid="9220"/>
                                        </p:tgtEl>
                                        <p:attrNameLst>
                                          <p:attrName>ppt_x</p:attrName>
                                        </p:attrNameLst>
                                      </p:cBhvr>
                                    </p:anim>
                                    <p:anim from="0" to="-1.0" calcmode="lin" valueType="num">
                                      <p:cBhvr>
                                        <p:cTn id="8" dur="200" decel="50000" autoRev="1" fill="hold">
                                          <p:stCondLst>
                                            <p:cond delay="600"/>
                                          </p:stCondLst>
                                        </p:cTn>
                                        <p:tgtEl>
                                          <p:spTgt spid="9220"/>
                                        </p:tgtEl>
                                        <p:attrNameLst>
                                          <p:attrName>xshear</p:attrName>
                                        </p:attrNameLst>
                                      </p:cBhvr>
                                    </p:anim>
                                    <p:animScale>
                                      <p:cBhvr>
                                        <p:cTn id="9" dur="200" decel="100000" autoRev="1" fill="hold">
                                          <p:stCondLst>
                                            <p:cond delay="600"/>
                                          </p:stCondLst>
                                        </p:cTn>
                                        <p:tgtEl>
                                          <p:spTgt spid="9220"/>
                                        </p:tgtEl>
                                      </p:cBhvr>
                                      <p:from x="100000" y="100000"/>
                                      <p:to x="80000" y="100000"/>
                                    </p:animScale>
                                    <p:anim by="(#ppt_h/3+#ppt_w*0.1)" calcmode="lin" valueType="num">
                                      <p:cBhvr additive="sum">
                                        <p:cTn id="10" dur="200" decel="100000" autoRev="1" fill="hold">
                                          <p:stCondLst>
                                            <p:cond delay="600"/>
                                          </p:stCondLst>
                                        </p:cTn>
                                        <p:tgtEl>
                                          <p:spTgt spid="9220"/>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9222"/>
                                        </p:tgtEl>
                                        <p:attrNameLst>
                                          <p:attrName>style.visibility</p:attrName>
                                        </p:attrNameLst>
                                      </p:cBhvr>
                                      <p:to>
                                        <p:strVal val="visible"/>
                                      </p:to>
                                    </p:set>
                                    <p:animEffect transition="in" filter="fade">
                                      <p:cBhvr>
                                        <p:cTn id="15" dur="800" decel="100000"/>
                                        <p:tgtEl>
                                          <p:spTgt spid="9222"/>
                                        </p:tgtEl>
                                      </p:cBhvr>
                                    </p:animEffect>
                                    <p:anim calcmode="lin" valueType="num">
                                      <p:cBhvr>
                                        <p:cTn id="16" dur="800" decel="100000" fill="hold"/>
                                        <p:tgtEl>
                                          <p:spTgt spid="9222"/>
                                        </p:tgtEl>
                                        <p:attrNameLst>
                                          <p:attrName>style.rotation</p:attrName>
                                        </p:attrNameLst>
                                      </p:cBhvr>
                                      <p:tavLst>
                                        <p:tav tm="0">
                                          <p:val>
                                            <p:fltVal val="-90"/>
                                          </p:val>
                                        </p:tav>
                                        <p:tav tm="100000">
                                          <p:val>
                                            <p:fltVal val="0"/>
                                          </p:val>
                                        </p:tav>
                                      </p:tavLst>
                                    </p:anim>
                                    <p:anim calcmode="lin" valueType="num">
                                      <p:cBhvr>
                                        <p:cTn id="17" dur="800" decel="100000" fill="hold"/>
                                        <p:tgtEl>
                                          <p:spTgt spid="9222"/>
                                        </p:tgtEl>
                                        <p:attrNameLst>
                                          <p:attrName>ppt_x</p:attrName>
                                        </p:attrNameLst>
                                      </p:cBhvr>
                                      <p:tavLst>
                                        <p:tav tm="0">
                                          <p:val>
                                            <p:strVal val="#ppt_x+0.4"/>
                                          </p:val>
                                        </p:tav>
                                        <p:tav tm="100000">
                                          <p:val>
                                            <p:strVal val="#ppt_x-0.05"/>
                                          </p:val>
                                        </p:tav>
                                      </p:tavLst>
                                    </p:anim>
                                    <p:anim calcmode="lin" valueType="num">
                                      <p:cBhvr>
                                        <p:cTn id="18" dur="800" decel="100000" fill="hold"/>
                                        <p:tgtEl>
                                          <p:spTgt spid="9222"/>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9222"/>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9222"/>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9223"/>
                                        </p:tgtEl>
                                        <p:attrNameLst>
                                          <p:attrName>style.visibility</p:attrName>
                                        </p:attrNameLst>
                                      </p:cBhvr>
                                      <p:to>
                                        <p:strVal val="visible"/>
                                      </p:to>
                                    </p:set>
                                    <p:animEffect transition="in" filter="fade">
                                      <p:cBhvr>
                                        <p:cTn id="25" dur="800" decel="100000"/>
                                        <p:tgtEl>
                                          <p:spTgt spid="9223"/>
                                        </p:tgtEl>
                                      </p:cBhvr>
                                    </p:animEffect>
                                    <p:anim calcmode="lin" valueType="num">
                                      <p:cBhvr>
                                        <p:cTn id="26" dur="800" decel="100000" fill="hold"/>
                                        <p:tgtEl>
                                          <p:spTgt spid="9223"/>
                                        </p:tgtEl>
                                        <p:attrNameLst>
                                          <p:attrName>style.rotation</p:attrName>
                                        </p:attrNameLst>
                                      </p:cBhvr>
                                      <p:tavLst>
                                        <p:tav tm="0">
                                          <p:val>
                                            <p:fltVal val="-90"/>
                                          </p:val>
                                        </p:tav>
                                        <p:tav tm="100000">
                                          <p:val>
                                            <p:fltVal val="0"/>
                                          </p:val>
                                        </p:tav>
                                      </p:tavLst>
                                    </p:anim>
                                    <p:anim calcmode="lin" valueType="num">
                                      <p:cBhvr>
                                        <p:cTn id="27" dur="800" decel="100000" fill="hold"/>
                                        <p:tgtEl>
                                          <p:spTgt spid="9223"/>
                                        </p:tgtEl>
                                        <p:attrNameLst>
                                          <p:attrName>ppt_x</p:attrName>
                                        </p:attrNameLst>
                                      </p:cBhvr>
                                      <p:tavLst>
                                        <p:tav tm="0">
                                          <p:val>
                                            <p:strVal val="#ppt_x+0.4"/>
                                          </p:val>
                                        </p:tav>
                                        <p:tav tm="100000">
                                          <p:val>
                                            <p:strVal val="#ppt_x-0.05"/>
                                          </p:val>
                                        </p:tav>
                                      </p:tavLst>
                                    </p:anim>
                                    <p:anim calcmode="lin" valueType="num">
                                      <p:cBhvr>
                                        <p:cTn id="28" dur="800" decel="100000" fill="hold"/>
                                        <p:tgtEl>
                                          <p:spTgt spid="9223"/>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9223"/>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92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2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10243" name="Rectangle 4"/>
          <p:cNvSpPr>
            <a:spLocks noChangeArrowheads="1"/>
          </p:cNvSpPr>
          <p:nvPr/>
        </p:nvSpPr>
        <p:spPr bwMode="auto">
          <a:xfrm>
            <a:off x="381000" y="2057400"/>
            <a:ext cx="46482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4400" b="1">
                <a:solidFill>
                  <a:srgbClr val="3333CC"/>
                </a:solidFill>
                <a:latin typeface="Poor Richard" charset="0"/>
                <a:cs typeface="Times New Roman" charset="0"/>
              </a:rPr>
              <a:t>Missions states the reason for the existence of the Church</a:t>
            </a:r>
            <a:endParaRPr lang="en-US" sz="4400" b="1">
              <a:solidFill>
                <a:srgbClr val="3333CC"/>
              </a:solidFill>
              <a:latin typeface="Poor Richard" charset="0"/>
            </a:endParaRPr>
          </a:p>
        </p:txBody>
      </p:sp>
      <p:sp>
        <p:nvSpPr>
          <p:cNvPr id="10244" name="Rectangle 5"/>
          <p:cNvSpPr>
            <a:spLocks noChangeArrowheads="1"/>
          </p:cNvSpPr>
          <p:nvPr/>
        </p:nvSpPr>
        <p:spPr bwMode="auto">
          <a:xfrm>
            <a:off x="5257800" y="2057400"/>
            <a:ext cx="3657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361B00"/>
                </a:solidFill>
                <a:latin typeface="Poor Richard" charset="0"/>
                <a:ea typeface="Times New Roman" charset="0"/>
                <a:cs typeface="Arial" charset="0"/>
              </a:rPr>
              <a:t>It must be remembered that missions is not a process by which a society or culture is improved. It is a process by which lives are transformed and saved.</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fade">
                                      <p:cBhvr>
                                        <p:cTn id="7" dur="385" decel="100000"/>
                                        <p:tgtEl>
                                          <p:spTgt spid="10243"/>
                                        </p:tgtEl>
                                      </p:cBhvr>
                                    </p:animEffect>
                                    <p:animScale>
                                      <p:cBhvr>
                                        <p:cTn id="8" dur="385" decel="100000"/>
                                        <p:tgtEl>
                                          <p:spTgt spid="10243"/>
                                        </p:tgtEl>
                                      </p:cBhvr>
                                      <p:from x="10000" y="10000"/>
                                      <p:to x="200000" y="450000"/>
                                    </p:animScale>
                                    <p:animScale>
                                      <p:cBhvr>
                                        <p:cTn id="9" dur="615" accel="100000" fill="hold">
                                          <p:stCondLst>
                                            <p:cond delay="385"/>
                                          </p:stCondLst>
                                        </p:cTn>
                                        <p:tgtEl>
                                          <p:spTgt spid="10243"/>
                                        </p:tgtEl>
                                      </p:cBhvr>
                                      <p:from x="200000" y="450000"/>
                                      <p:to x="100000" y="100000"/>
                                    </p:animScale>
                                    <p:set>
                                      <p:cBhvr>
                                        <p:cTn id="10" dur="385" fill="hold"/>
                                        <p:tgtEl>
                                          <p:spTgt spid="10243"/>
                                        </p:tgtEl>
                                        <p:attrNameLst>
                                          <p:attrName>ppt_x</p:attrName>
                                        </p:attrNameLst>
                                      </p:cBhvr>
                                      <p:to>
                                        <p:strVal val="(0.5)"/>
                                      </p:to>
                                    </p:set>
                                    <p:anim from="(0.5)" to="(#ppt_x)" calcmode="lin" valueType="num">
                                      <p:cBhvr>
                                        <p:cTn id="11" dur="615" accel="100000" fill="hold">
                                          <p:stCondLst>
                                            <p:cond delay="385"/>
                                          </p:stCondLst>
                                        </p:cTn>
                                        <p:tgtEl>
                                          <p:spTgt spid="10243"/>
                                        </p:tgtEl>
                                        <p:attrNameLst>
                                          <p:attrName>ppt_x</p:attrName>
                                        </p:attrNameLst>
                                      </p:cBhvr>
                                    </p:anim>
                                    <p:set>
                                      <p:cBhvr>
                                        <p:cTn id="12" dur="385" fill="hold"/>
                                        <p:tgtEl>
                                          <p:spTgt spid="10243"/>
                                        </p:tgtEl>
                                        <p:attrNameLst>
                                          <p:attrName>ppt_y</p:attrName>
                                        </p:attrNameLst>
                                      </p:cBhvr>
                                      <p:to>
                                        <p:strVal val="(#ppt_y+0.4)"/>
                                      </p:to>
                                    </p:set>
                                    <p:anim from="(#ppt_y+0.4)" to="(#ppt_y)" calcmode="lin" valueType="num">
                                      <p:cBhvr>
                                        <p:cTn id="13" dur="615" accel="100000" fill="hold">
                                          <p:stCondLst>
                                            <p:cond delay="385"/>
                                          </p:stCondLst>
                                        </p:cTn>
                                        <p:tgtEl>
                                          <p:spTgt spid="10243"/>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0244"/>
                                        </p:tgtEl>
                                        <p:attrNameLst>
                                          <p:attrName>style.visibility</p:attrName>
                                        </p:attrNameLst>
                                      </p:cBhvr>
                                      <p:to>
                                        <p:strVal val="visible"/>
                                      </p:to>
                                    </p:set>
                                    <p:anim calcmode="lin" valueType="num">
                                      <p:cBhvr>
                                        <p:cTn id="18" dur="500" fill="hold"/>
                                        <p:tgtEl>
                                          <p:spTgt spid="10244"/>
                                        </p:tgtEl>
                                        <p:attrNameLst>
                                          <p:attrName>ppt_w</p:attrName>
                                        </p:attrNameLst>
                                      </p:cBhvr>
                                      <p:tavLst>
                                        <p:tav tm="0">
                                          <p:val>
                                            <p:fltVal val="0"/>
                                          </p:val>
                                        </p:tav>
                                        <p:tav tm="100000">
                                          <p:val>
                                            <p:strVal val="#ppt_w"/>
                                          </p:val>
                                        </p:tav>
                                      </p:tavLst>
                                    </p:anim>
                                    <p:anim calcmode="lin" valueType="num">
                                      <p:cBhvr>
                                        <p:cTn id="19" dur="500" fill="hold"/>
                                        <p:tgtEl>
                                          <p:spTgt spid="102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2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0" y="0"/>
            <a:ext cx="22860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 What is Missions?</a:t>
            </a:r>
          </a:p>
        </p:txBody>
      </p:sp>
      <p:sp>
        <p:nvSpPr>
          <p:cNvPr id="11267" name="Rectangle 2"/>
          <p:cNvSpPr>
            <a:spLocks noChangeArrowheads="1"/>
          </p:cNvSpPr>
          <p:nvPr/>
        </p:nvSpPr>
        <p:spPr bwMode="auto">
          <a:xfrm>
            <a:off x="3733800" y="609600"/>
            <a:ext cx="5257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800080"/>
                </a:solidFill>
                <a:latin typeface="Poor Richard" charset="0"/>
              </a:rPr>
              <a:t>“</a:t>
            </a:r>
            <a:r>
              <a:rPr lang="en-US" sz="2800" b="1" i="1">
                <a:solidFill>
                  <a:srgbClr val="800080"/>
                </a:solidFill>
                <a:latin typeface="Poor Richard" charset="0"/>
              </a:rPr>
              <a:t>Missions are the chief end of the Church. The chief end of the ministry is to guide the Church in this work, and to equip her for it. The chief end of the preaching to a congregation ought to be to train it to help to fulfill her destiny. And the chief end of every minister in this connection ought to be to fit himself thorough</a:t>
            </a:r>
            <a:r>
              <a:rPr lang="en-US" sz="2800" b="1">
                <a:solidFill>
                  <a:srgbClr val="800080"/>
                </a:solidFill>
                <a:latin typeface="Poor Richard" charset="0"/>
              </a:rPr>
              <a:t>ly </a:t>
            </a:r>
            <a:r>
              <a:rPr lang="en-US" sz="2800" b="1" i="1">
                <a:solidFill>
                  <a:srgbClr val="800080"/>
                </a:solidFill>
                <a:latin typeface="Poor Richard" charset="0"/>
              </a:rPr>
              <a:t>for this work.</a:t>
            </a:r>
            <a:r>
              <a:rPr lang="ja-JP" altLang="en-US" sz="2800" b="1" i="1">
                <a:solidFill>
                  <a:srgbClr val="800080"/>
                </a:solidFill>
                <a:latin typeface="Poor Richard" charset="0"/>
              </a:rPr>
              <a:t>”</a:t>
            </a:r>
            <a:r>
              <a:rPr lang="en-US" sz="2800" b="1">
                <a:solidFill>
                  <a:srgbClr val="800080"/>
                </a:solidFill>
                <a:latin typeface="Poor Richard" charset="0"/>
              </a:rPr>
              <a:t> (Key To The Missionary Problem; Andrew Murray; Copyright 1979; Leona F. Choy; This Printing 1983)</a:t>
            </a:r>
          </a:p>
        </p:txBody>
      </p:sp>
      <p:pic>
        <p:nvPicPr>
          <p:cNvPr id="11268" name="Picture 4" descr="C:\Users\Candra Poitras\Pictures\missions_flag[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2000" y="914400"/>
            <a:ext cx="2530475" cy="1686297"/>
          </a:xfrm>
          <a:prstGeom prst="rect">
            <a:avLst/>
          </a:prstGeom>
          <a:ln>
            <a:noFill/>
          </a:ln>
          <a:effectLst>
            <a:softEdge rad="112500"/>
          </a:effectLst>
        </p:spPr>
      </p:pic>
      <p:pic>
        <p:nvPicPr>
          <p:cNvPr id="11269" name="Picture 5" descr="C:\Users\Candra Poitras\Pictures\missions_fla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00" y="2438400"/>
            <a:ext cx="2515623" cy="1676400"/>
          </a:xfrm>
          <a:prstGeom prst="rect">
            <a:avLst/>
          </a:prstGeom>
          <a:ln>
            <a:noFill/>
          </a:ln>
          <a:effectLst>
            <a:softEdge rad="112500"/>
          </a:effectLst>
        </p:spPr>
      </p:pic>
      <p:pic>
        <p:nvPicPr>
          <p:cNvPr id="7" name="Picture 5" descr="C:\Users\Candra Poitras\Pictures\missions_fla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00" y="3733800"/>
            <a:ext cx="2515623" cy="1676400"/>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plus(in)">
                                      <p:cBhvr>
                                        <p:cTn id="7"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848</TotalTime>
  <Words>893</Words>
  <Application>Microsoft Macintosh PowerPoint</Application>
  <PresentationFormat>On-screen Show (4:3)</PresentationFormat>
  <Paragraphs>38</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2011-06-30T04:35:47Z</dcterms:created>
  <dcterms:modified xsi:type="dcterms:W3CDTF">2018-02-19T20:12:33Z</dcterms:modified>
</cp:coreProperties>
</file>