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69" r:id="rId3"/>
    <p:sldId id="260" r:id="rId4"/>
    <p:sldId id="258" r:id="rId5"/>
    <p:sldId id="262" r:id="rId6"/>
    <p:sldId id="295" r:id="rId7"/>
    <p:sldId id="298" r:id="rId8"/>
    <p:sldId id="284" r:id="rId9"/>
    <p:sldId id="296" r:id="rId10"/>
    <p:sldId id="299" r:id="rId11"/>
    <p:sldId id="288"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361B00"/>
    <a:srgbClr val="990000"/>
    <a:srgbClr val="800080"/>
    <a:srgbClr val="3333CC"/>
    <a:srgbClr val="990099"/>
    <a:srgbClr val="F9F4B5"/>
    <a:srgbClr val="777777"/>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67" autoAdjust="0"/>
  </p:normalViewPr>
  <p:slideViewPr>
    <p:cSldViewPr>
      <p:cViewPr varScale="1">
        <p:scale>
          <a:sx n="36" d="100"/>
          <a:sy n="36" d="100"/>
        </p:scale>
        <p:origin x="-31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457200" y="2667000"/>
            <a:ext cx="4495800" cy="933450"/>
          </a:xfrm>
        </p:spPr>
        <p:txBody>
          <a:bodyPr/>
          <a:lstStyle>
            <a:lvl1pPr>
              <a:defRPr sz="3200"/>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457200" y="4038600"/>
            <a:ext cx="4495800" cy="1066800"/>
          </a:xfrm>
        </p:spPr>
        <p:txBody>
          <a:bodyPr/>
          <a:lstStyle>
            <a:lvl1pPr marL="0" indent="0">
              <a:buFontTx/>
              <a:buNone/>
              <a:defRPr sz="2000"/>
            </a:lvl1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fld id="{5A67A709-B9F7-2B44-BF40-7E97B9993692}" type="slidenum">
              <a:rPr lang="en-US"/>
              <a:pPr/>
              <a:t>‹#›</a:t>
            </a:fld>
            <a:endParaRPr lang="en-US"/>
          </a:p>
        </p:txBody>
      </p:sp>
    </p:spTree>
    <p:extLst>
      <p:ext uri="{BB962C8B-B14F-4D97-AF65-F5344CB8AC3E}">
        <p14:creationId xmlns:p14="http://schemas.microsoft.com/office/powerpoint/2010/main" val="3421962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CB1AFE3D-65BB-6942-9BE8-72AEBE18C5F4}" type="slidenum">
              <a:rPr lang="en-US"/>
              <a:pPr/>
              <a:t>‹#›</a:t>
            </a:fld>
            <a:endParaRPr lang="en-US"/>
          </a:p>
        </p:txBody>
      </p:sp>
    </p:spTree>
    <p:extLst>
      <p:ext uri="{BB962C8B-B14F-4D97-AF65-F5344CB8AC3E}">
        <p14:creationId xmlns:p14="http://schemas.microsoft.com/office/powerpoint/2010/main" val="30583355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685800"/>
            <a:ext cx="2076450" cy="5105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685800"/>
            <a:ext cx="6076950"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89648E58-CCB9-1748-A1C9-CA88269DA0C8}" type="slidenum">
              <a:rPr lang="en-US"/>
              <a:pPr/>
              <a:t>‹#›</a:t>
            </a:fld>
            <a:endParaRPr lang="en-US"/>
          </a:p>
        </p:txBody>
      </p:sp>
    </p:spTree>
    <p:extLst>
      <p:ext uri="{BB962C8B-B14F-4D97-AF65-F5344CB8AC3E}">
        <p14:creationId xmlns:p14="http://schemas.microsoft.com/office/powerpoint/2010/main" val="12087031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3DB80262-E88A-F24D-BC26-A6CCD84B9A15}" type="slidenum">
              <a:rPr lang="en-US"/>
              <a:pPr/>
              <a:t>‹#›</a:t>
            </a:fld>
            <a:endParaRPr lang="en-US"/>
          </a:p>
        </p:txBody>
      </p:sp>
    </p:spTree>
    <p:extLst>
      <p:ext uri="{BB962C8B-B14F-4D97-AF65-F5344CB8AC3E}">
        <p14:creationId xmlns:p14="http://schemas.microsoft.com/office/powerpoint/2010/main" val="29974506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70C5BF62-E663-854A-BF39-BBF4F046369A}" type="slidenum">
              <a:rPr lang="en-US"/>
              <a:pPr/>
              <a:t>‹#›</a:t>
            </a:fld>
            <a:endParaRPr lang="en-US"/>
          </a:p>
        </p:txBody>
      </p:sp>
    </p:spTree>
    <p:extLst>
      <p:ext uri="{BB962C8B-B14F-4D97-AF65-F5344CB8AC3E}">
        <p14:creationId xmlns:p14="http://schemas.microsoft.com/office/powerpoint/2010/main" val="29820439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86200" y="685800"/>
            <a:ext cx="24003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438900" y="685800"/>
            <a:ext cx="24003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1469F896-455D-C34C-9C01-DA3905D2B31E}" type="slidenum">
              <a:rPr lang="en-US"/>
              <a:pPr/>
              <a:t>‹#›</a:t>
            </a:fld>
            <a:endParaRPr lang="en-US"/>
          </a:p>
        </p:txBody>
      </p:sp>
    </p:spTree>
    <p:extLst>
      <p:ext uri="{BB962C8B-B14F-4D97-AF65-F5344CB8AC3E}">
        <p14:creationId xmlns:p14="http://schemas.microsoft.com/office/powerpoint/2010/main" val="33329672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851F8992-761A-4A49-8ED7-E6B62429AF16}" type="slidenum">
              <a:rPr lang="en-US"/>
              <a:pPr/>
              <a:t>‹#›</a:t>
            </a:fld>
            <a:endParaRPr lang="en-US"/>
          </a:p>
        </p:txBody>
      </p:sp>
    </p:spTree>
    <p:extLst>
      <p:ext uri="{BB962C8B-B14F-4D97-AF65-F5344CB8AC3E}">
        <p14:creationId xmlns:p14="http://schemas.microsoft.com/office/powerpoint/2010/main" val="9469955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06066358-D816-924C-AF64-ACC4BB8DADA6}" type="slidenum">
              <a:rPr lang="en-US"/>
              <a:pPr/>
              <a:t>‹#›</a:t>
            </a:fld>
            <a:endParaRPr lang="en-US"/>
          </a:p>
        </p:txBody>
      </p:sp>
    </p:spTree>
    <p:extLst>
      <p:ext uri="{BB962C8B-B14F-4D97-AF65-F5344CB8AC3E}">
        <p14:creationId xmlns:p14="http://schemas.microsoft.com/office/powerpoint/2010/main" val="24192180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48C38BBD-4204-3243-88F6-1FD6C1A4B078}" type="slidenum">
              <a:rPr lang="en-US"/>
              <a:pPr/>
              <a:t>‹#›</a:t>
            </a:fld>
            <a:endParaRPr lang="en-US"/>
          </a:p>
        </p:txBody>
      </p:sp>
    </p:spTree>
    <p:extLst>
      <p:ext uri="{BB962C8B-B14F-4D97-AF65-F5344CB8AC3E}">
        <p14:creationId xmlns:p14="http://schemas.microsoft.com/office/powerpoint/2010/main" val="2133181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DC98246B-56B7-0844-8961-CCD8C062F127}" type="slidenum">
              <a:rPr lang="en-US"/>
              <a:pPr/>
              <a:t>‹#›</a:t>
            </a:fld>
            <a:endParaRPr lang="en-US"/>
          </a:p>
        </p:txBody>
      </p:sp>
    </p:spTree>
    <p:extLst>
      <p:ext uri="{BB962C8B-B14F-4D97-AF65-F5344CB8AC3E}">
        <p14:creationId xmlns:p14="http://schemas.microsoft.com/office/powerpoint/2010/main" val="2170583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2C11BA86-F7DB-3846-860A-B9D2CC3B0E8B}" type="slidenum">
              <a:rPr lang="en-US"/>
              <a:pPr/>
              <a:t>‹#›</a:t>
            </a:fld>
            <a:endParaRPr lang="en-US"/>
          </a:p>
        </p:txBody>
      </p:sp>
    </p:spTree>
    <p:extLst>
      <p:ext uri="{BB962C8B-B14F-4D97-AF65-F5344CB8AC3E}">
        <p14:creationId xmlns:p14="http://schemas.microsoft.com/office/powerpoint/2010/main" val="136932645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3400" y="1524000"/>
            <a:ext cx="30480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3886200" y="685800"/>
            <a:ext cx="49530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mn-ea"/>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mn-ea"/>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7D1399EA-F9C1-6946-95FE-626B3B9E24D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55"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Lst>
  <p:txStyles>
    <p:titleStyle>
      <a:lvl1pPr algn="l" rtl="0" eaLnBrk="0" fontAlgn="base" hangingPunct="0">
        <a:spcBef>
          <a:spcPct val="0"/>
        </a:spcBef>
        <a:spcAft>
          <a:spcPct val="0"/>
        </a:spcAft>
        <a:defRPr sz="3600">
          <a:solidFill>
            <a:schemeClr val="tx1"/>
          </a:solidFill>
          <a:latin typeface="+mj-lt"/>
          <a:ea typeface="ＭＳ Ｐゴシック" charset="0"/>
          <a:cs typeface="+mj-cs"/>
        </a:defRPr>
      </a:lvl1pPr>
      <a:lvl2pPr algn="l" rtl="0" eaLnBrk="0" fontAlgn="base" hangingPunct="0">
        <a:spcBef>
          <a:spcPct val="0"/>
        </a:spcBef>
        <a:spcAft>
          <a:spcPct val="0"/>
        </a:spcAft>
        <a:defRPr sz="3600">
          <a:solidFill>
            <a:schemeClr val="tx1"/>
          </a:solidFill>
          <a:latin typeface="Times New Roman" pitchFamily="18" charset="0"/>
          <a:ea typeface="ＭＳ Ｐゴシック" charset="0"/>
        </a:defRPr>
      </a:lvl2pPr>
      <a:lvl3pPr algn="l" rtl="0" eaLnBrk="0" fontAlgn="base" hangingPunct="0">
        <a:spcBef>
          <a:spcPct val="0"/>
        </a:spcBef>
        <a:spcAft>
          <a:spcPct val="0"/>
        </a:spcAft>
        <a:defRPr sz="3600">
          <a:solidFill>
            <a:schemeClr val="tx1"/>
          </a:solidFill>
          <a:latin typeface="Times New Roman" pitchFamily="18" charset="0"/>
          <a:ea typeface="ＭＳ Ｐゴシック" charset="0"/>
        </a:defRPr>
      </a:lvl3pPr>
      <a:lvl4pPr algn="l" rtl="0" eaLnBrk="0" fontAlgn="base" hangingPunct="0">
        <a:spcBef>
          <a:spcPct val="0"/>
        </a:spcBef>
        <a:spcAft>
          <a:spcPct val="0"/>
        </a:spcAft>
        <a:defRPr sz="3600">
          <a:solidFill>
            <a:schemeClr val="tx1"/>
          </a:solidFill>
          <a:latin typeface="Times New Roman" pitchFamily="18" charset="0"/>
          <a:ea typeface="ＭＳ Ｐゴシック" charset="0"/>
        </a:defRPr>
      </a:lvl4pPr>
      <a:lvl5pPr algn="l" rtl="0" eaLnBrk="0" fontAlgn="base" hangingPunct="0">
        <a:spcBef>
          <a:spcPct val="0"/>
        </a:spcBef>
        <a:spcAft>
          <a:spcPct val="0"/>
        </a:spcAft>
        <a:defRPr sz="3600">
          <a:solidFill>
            <a:schemeClr val="tx1"/>
          </a:solidFill>
          <a:latin typeface="Times New Roman" pitchFamily="18" charset="0"/>
          <a:ea typeface="ＭＳ Ｐゴシック" charset="0"/>
        </a:defRPr>
      </a:lvl5pPr>
      <a:lvl6pPr marL="457200" algn="l" rtl="0" eaLnBrk="1" fontAlgn="base" hangingPunct="1">
        <a:spcBef>
          <a:spcPct val="0"/>
        </a:spcBef>
        <a:spcAft>
          <a:spcPct val="0"/>
        </a:spcAft>
        <a:defRPr sz="3600">
          <a:solidFill>
            <a:schemeClr val="tx1"/>
          </a:solidFill>
          <a:latin typeface="Times New Roman" pitchFamily="18" charset="0"/>
        </a:defRPr>
      </a:lvl6pPr>
      <a:lvl7pPr marL="914400" algn="l" rtl="0" eaLnBrk="1" fontAlgn="base" hangingPunct="1">
        <a:spcBef>
          <a:spcPct val="0"/>
        </a:spcBef>
        <a:spcAft>
          <a:spcPct val="0"/>
        </a:spcAft>
        <a:defRPr sz="3600">
          <a:solidFill>
            <a:schemeClr val="tx1"/>
          </a:solidFill>
          <a:latin typeface="Times New Roman" pitchFamily="18" charset="0"/>
        </a:defRPr>
      </a:lvl7pPr>
      <a:lvl8pPr marL="1371600" algn="l" rtl="0" eaLnBrk="1" fontAlgn="base" hangingPunct="1">
        <a:spcBef>
          <a:spcPct val="0"/>
        </a:spcBef>
        <a:spcAft>
          <a:spcPct val="0"/>
        </a:spcAft>
        <a:defRPr sz="3600">
          <a:solidFill>
            <a:schemeClr val="tx1"/>
          </a:solidFill>
          <a:latin typeface="Times New Roman" pitchFamily="18" charset="0"/>
        </a:defRPr>
      </a:lvl8pPr>
      <a:lvl9pPr marL="1828800" algn="l" rtl="0" eaLnBrk="1" fontAlgn="base" hangingPunct="1">
        <a:spcBef>
          <a:spcPct val="0"/>
        </a:spcBef>
        <a:spcAft>
          <a:spcPct val="0"/>
        </a:spcAft>
        <a:defRPr sz="3600">
          <a:solidFill>
            <a:schemeClr val="tx1"/>
          </a:solidFill>
          <a:latin typeface="Times New Roman" pitchFamily="18" charset="0"/>
        </a:defRPr>
      </a:lvl9pPr>
    </p:titleStyle>
    <p:bodyStyle>
      <a:lvl1pPr marL="342900" indent="-342900" algn="l" rtl="0" eaLnBrk="0" fontAlgn="base" hangingPunct="0">
        <a:spcBef>
          <a:spcPct val="20000"/>
        </a:spcBef>
        <a:spcAft>
          <a:spcPct val="0"/>
        </a:spcAft>
        <a:buChar char="•"/>
        <a:defRPr sz="2400">
          <a:solidFill>
            <a:srgbClr val="361B00"/>
          </a:solidFill>
          <a:latin typeface="+mn-lt"/>
          <a:ea typeface="ＭＳ Ｐゴシック" charset="0"/>
          <a:cs typeface="+mn-cs"/>
        </a:defRPr>
      </a:lvl1pPr>
      <a:lvl2pPr marL="742950" indent="-285750" algn="l" rtl="0" eaLnBrk="0" fontAlgn="base" hangingPunct="0">
        <a:spcBef>
          <a:spcPct val="20000"/>
        </a:spcBef>
        <a:spcAft>
          <a:spcPct val="0"/>
        </a:spcAft>
        <a:buChar char="–"/>
        <a:defRPr sz="2000">
          <a:solidFill>
            <a:srgbClr val="361B00"/>
          </a:solidFill>
          <a:latin typeface="+mn-lt"/>
          <a:ea typeface="ＭＳ Ｐゴシック" charset="0"/>
        </a:defRPr>
      </a:lvl2pPr>
      <a:lvl3pPr marL="1143000" indent="-228600" algn="l" rtl="0" eaLnBrk="0" fontAlgn="base" hangingPunct="0">
        <a:spcBef>
          <a:spcPct val="20000"/>
        </a:spcBef>
        <a:spcAft>
          <a:spcPct val="0"/>
        </a:spcAft>
        <a:buChar char="•"/>
        <a:defRPr>
          <a:solidFill>
            <a:srgbClr val="361B00"/>
          </a:solidFill>
          <a:latin typeface="+mn-lt"/>
          <a:ea typeface="ＭＳ Ｐゴシック" charset="0"/>
        </a:defRPr>
      </a:lvl3pPr>
      <a:lvl4pPr marL="1600200" indent="-228600" algn="l" rtl="0" eaLnBrk="0" fontAlgn="base" hangingPunct="0">
        <a:spcBef>
          <a:spcPct val="20000"/>
        </a:spcBef>
        <a:spcAft>
          <a:spcPct val="0"/>
        </a:spcAft>
        <a:buChar char="–"/>
        <a:defRPr sz="1600">
          <a:solidFill>
            <a:srgbClr val="361B00"/>
          </a:solidFill>
          <a:latin typeface="+mn-lt"/>
          <a:ea typeface="ＭＳ Ｐゴシック" charset="0"/>
        </a:defRPr>
      </a:lvl4pPr>
      <a:lvl5pPr marL="2057400" indent="-228600" algn="l" rtl="0" eaLnBrk="0" fontAlgn="base" hangingPunct="0">
        <a:spcBef>
          <a:spcPct val="20000"/>
        </a:spcBef>
        <a:spcAft>
          <a:spcPct val="0"/>
        </a:spcAft>
        <a:buChar char="»"/>
        <a:defRPr sz="1600">
          <a:solidFill>
            <a:srgbClr val="361B00"/>
          </a:solidFill>
          <a:latin typeface="+mn-lt"/>
          <a:ea typeface="ＭＳ Ｐゴシック" charset="0"/>
        </a:defRPr>
      </a:lvl5pPr>
      <a:lvl6pPr marL="2514600" indent="-228600" algn="l" rtl="0" eaLnBrk="1" fontAlgn="base" hangingPunct="1">
        <a:spcBef>
          <a:spcPct val="20000"/>
        </a:spcBef>
        <a:spcAft>
          <a:spcPct val="0"/>
        </a:spcAft>
        <a:buChar char="»"/>
        <a:defRPr sz="1600">
          <a:solidFill>
            <a:srgbClr val="361B00"/>
          </a:solidFill>
          <a:latin typeface="+mn-lt"/>
        </a:defRPr>
      </a:lvl6pPr>
      <a:lvl7pPr marL="2971800" indent="-228600" algn="l" rtl="0" eaLnBrk="1" fontAlgn="base" hangingPunct="1">
        <a:spcBef>
          <a:spcPct val="20000"/>
        </a:spcBef>
        <a:spcAft>
          <a:spcPct val="0"/>
        </a:spcAft>
        <a:buChar char="»"/>
        <a:defRPr sz="1600">
          <a:solidFill>
            <a:srgbClr val="361B00"/>
          </a:solidFill>
          <a:latin typeface="+mn-lt"/>
        </a:defRPr>
      </a:lvl7pPr>
      <a:lvl8pPr marL="3429000" indent="-228600" algn="l" rtl="0" eaLnBrk="1" fontAlgn="base" hangingPunct="1">
        <a:spcBef>
          <a:spcPct val="20000"/>
        </a:spcBef>
        <a:spcAft>
          <a:spcPct val="0"/>
        </a:spcAft>
        <a:buChar char="»"/>
        <a:defRPr sz="1600">
          <a:solidFill>
            <a:srgbClr val="361B00"/>
          </a:solidFill>
          <a:latin typeface="+mn-lt"/>
        </a:defRPr>
      </a:lvl8pPr>
      <a:lvl9pPr marL="3886200" indent="-228600" algn="l" rtl="0" eaLnBrk="1" fontAlgn="base" hangingPunct="1">
        <a:spcBef>
          <a:spcPct val="20000"/>
        </a:spcBef>
        <a:spcAft>
          <a:spcPct val="0"/>
        </a:spcAft>
        <a:buChar char="»"/>
        <a:defRPr sz="1600">
          <a:solidFill>
            <a:srgbClr val="361B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 Id="rId3" Type="http://schemas.openxmlformats.org/officeDocument/2006/relationships/image" Target="../media/image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TextBox 6"/>
          <p:cNvSpPr txBox="1"/>
          <p:nvPr/>
        </p:nvSpPr>
        <p:spPr>
          <a:xfrm>
            <a:off x="0" y="3352800"/>
            <a:ext cx="7162800" cy="1569660"/>
          </a:xfrm>
          <a:prstGeom prst="rect">
            <a:avLst/>
          </a:prstGeom>
          <a:noFill/>
        </p:spPr>
        <p:txBody>
          <a:bodyPr>
            <a:spAutoFit/>
            <a:scene3d>
              <a:camera prst="orthographicFront"/>
              <a:lightRig rig="threePt" dir="t"/>
            </a:scene3d>
            <a:sp3d extrusionH="57150">
              <a:bevelT w="38100" h="38100"/>
            </a:sp3d>
          </a:bodyPr>
          <a:lstStyle/>
          <a:p>
            <a:pPr>
              <a:defRPr/>
            </a:pPr>
            <a:r>
              <a:rPr lang="en-US" sz="9600" b="1" dirty="0">
                <a:solidFill>
                  <a:srgbClr val="009900"/>
                </a:solidFill>
                <a:effectLst>
                  <a:outerShdw blurRad="50800" dist="38100" dir="2700000" algn="tl" rotWithShape="0">
                    <a:prstClr val="black">
                      <a:alpha val="40000"/>
                    </a:prstClr>
                  </a:outerShdw>
                </a:effectLst>
                <a:latin typeface="Bernard MT Condensed" pitchFamily="18" charset="0"/>
                <a:ea typeface="+mn-ea"/>
              </a:rPr>
              <a:t>World Missions</a:t>
            </a:r>
          </a:p>
        </p:txBody>
      </p:sp>
      <p:cxnSp>
        <p:nvCxnSpPr>
          <p:cNvPr id="9" name="Straight Connector 8"/>
          <p:cNvCxnSpPr/>
          <p:nvPr/>
        </p:nvCxnSpPr>
        <p:spPr>
          <a:xfrm>
            <a:off x="0" y="4973638"/>
            <a:ext cx="9144000" cy="0"/>
          </a:xfrm>
          <a:prstGeom prst="line">
            <a:avLst/>
          </a:prstGeom>
          <a:ln w="76200">
            <a:solidFill>
              <a:srgbClr val="3333CC"/>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419600" y="0"/>
            <a:ext cx="4724400" cy="1569660"/>
          </a:xfrm>
          <a:prstGeom prst="rect">
            <a:avLst/>
          </a:prstGeom>
          <a:noFill/>
        </p:spPr>
        <p:txBody>
          <a:bodyPr>
            <a:spAutoFit/>
            <a:scene3d>
              <a:camera prst="orthographicFront"/>
              <a:lightRig rig="threePt" dir="t"/>
            </a:scene3d>
            <a:sp3d extrusionH="57150">
              <a:bevelT w="57150" h="38100" prst="artDeco"/>
            </a:sp3d>
          </a:bodyPr>
          <a:lstStyle/>
          <a:p>
            <a:pPr>
              <a:defRPr/>
            </a:pPr>
            <a:r>
              <a:rPr lang="en-US" sz="4800" b="1" dirty="0">
                <a:solidFill>
                  <a:srgbClr val="800080"/>
                </a:solidFill>
                <a:latin typeface="Bernard MT Condensed" pitchFamily="18" charset="0"/>
                <a:ea typeface="+mn-ea"/>
              </a:rPr>
              <a:t>Global University of Theological Studies</a:t>
            </a:r>
          </a:p>
        </p:txBody>
      </p:sp>
      <p:cxnSp>
        <p:nvCxnSpPr>
          <p:cNvPr id="21" name="Straight Connector 20"/>
          <p:cNvCxnSpPr/>
          <p:nvPr/>
        </p:nvCxnSpPr>
        <p:spPr>
          <a:xfrm>
            <a:off x="0" y="3140075"/>
            <a:ext cx="9144000" cy="0"/>
          </a:xfrm>
          <a:prstGeom prst="line">
            <a:avLst/>
          </a:prstGeom>
          <a:ln w="88900">
            <a:solidFill>
              <a:srgbClr val="3333CC"/>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52400" y="5181600"/>
            <a:ext cx="7772400" cy="830997"/>
          </a:xfrm>
          <a:prstGeom prst="rect">
            <a:avLst/>
          </a:prstGeom>
          <a:noFill/>
          <a:scene3d>
            <a:camera prst="orthographicFront"/>
            <a:lightRig rig="threePt" dir="t"/>
          </a:scene3d>
          <a:sp3d>
            <a:bevelT/>
          </a:sp3d>
        </p:spPr>
        <p:txBody>
          <a:bodyPr>
            <a:spAutoFit/>
            <a:sp3d extrusionH="57150">
              <a:bevelT w="38100" h="38100"/>
            </a:sp3d>
          </a:bodyPr>
          <a:lstStyle/>
          <a:p>
            <a:pPr>
              <a:defRPr/>
            </a:pPr>
            <a:r>
              <a:rPr lang="en-US" sz="2400" b="1" dirty="0">
                <a:solidFill>
                  <a:srgbClr val="800080"/>
                </a:solidFill>
                <a:latin typeface="Bernard MT Condensed" pitchFamily="18" charset="0"/>
                <a:ea typeface="+mn-ea"/>
              </a:rPr>
              <a:t>Lesson </a:t>
            </a:r>
            <a:r>
              <a:rPr lang="en-US" sz="2400" b="1" dirty="0">
                <a:solidFill>
                  <a:srgbClr val="800080"/>
                </a:solidFill>
                <a:latin typeface="Bernard MT Condensed" pitchFamily="18" charset="0"/>
                <a:ea typeface="+mn-ea"/>
              </a:rPr>
              <a:t>11: </a:t>
            </a:r>
            <a:r>
              <a:rPr lang="en-US" sz="2400" b="1" dirty="0">
                <a:solidFill>
                  <a:srgbClr val="800080"/>
                </a:solidFill>
                <a:latin typeface="Bernard MT Condensed" pitchFamily="18" charset="0"/>
                <a:ea typeface="+mn-ea"/>
              </a:rPr>
              <a:t>What Are the </a:t>
            </a:r>
            <a:r>
              <a:rPr lang="en-US" sz="2400" b="1" dirty="0">
                <a:solidFill>
                  <a:srgbClr val="800080"/>
                </a:solidFill>
                <a:latin typeface="Bernard MT Condensed" pitchFamily="18" charset="0"/>
                <a:ea typeface="+mn-ea"/>
              </a:rPr>
              <a:t>Objectives of the Foreign Missions Division of the UPCI ?</a:t>
            </a:r>
            <a:endParaRPr lang="en-US" sz="2400" b="1" dirty="0">
              <a:solidFill>
                <a:srgbClr val="800080"/>
              </a:solidFill>
              <a:latin typeface="Bernard MT Condensed" pitchFamily="18" charset="0"/>
              <a:ea typeface="+mn-ea"/>
            </a:endParaRPr>
          </a:p>
        </p:txBody>
      </p:sp>
      <p:sp>
        <p:nvSpPr>
          <p:cNvPr id="23" name="TextBox 22"/>
          <p:cNvSpPr txBox="1"/>
          <p:nvPr/>
        </p:nvSpPr>
        <p:spPr>
          <a:xfrm>
            <a:off x="152400" y="5943600"/>
            <a:ext cx="1905000" cy="461665"/>
          </a:xfrm>
          <a:prstGeom prst="rect">
            <a:avLst/>
          </a:prstGeom>
          <a:noFill/>
        </p:spPr>
        <p:txBody>
          <a:bodyPr>
            <a:spAutoFit/>
            <a:scene3d>
              <a:camera prst="orthographicFront"/>
              <a:lightRig rig="threePt" dir="t"/>
            </a:scene3d>
            <a:sp3d extrusionH="57150">
              <a:bevelT w="38100" h="38100"/>
            </a:sp3d>
          </a:bodyPr>
          <a:lstStyle/>
          <a:p>
            <a:pPr>
              <a:defRPr/>
            </a:pPr>
            <a:r>
              <a:rPr lang="en-US" sz="2400" b="1" dirty="0">
                <a:solidFill>
                  <a:srgbClr val="800080"/>
                </a:solidFill>
                <a:latin typeface="Bernard MT Condensed" pitchFamily="18" charset="0"/>
                <a:ea typeface="+mn-ea"/>
              </a:rPr>
              <a:t>Randy Adams</a:t>
            </a:r>
          </a:p>
        </p:txBody>
      </p:sp>
      <p:cxnSp>
        <p:nvCxnSpPr>
          <p:cNvPr id="25" name="Straight Connector 24"/>
          <p:cNvCxnSpPr/>
          <p:nvPr/>
        </p:nvCxnSpPr>
        <p:spPr>
          <a:xfrm>
            <a:off x="0" y="3071813"/>
            <a:ext cx="9144000" cy="0"/>
          </a:xfrm>
          <a:prstGeom prst="line">
            <a:avLst/>
          </a:prstGeom>
          <a:ln w="69850">
            <a:solidFill>
              <a:srgbClr val="990000"/>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0" y="5053013"/>
            <a:ext cx="9144000" cy="0"/>
          </a:xfrm>
          <a:prstGeom prst="line">
            <a:avLst/>
          </a:prstGeom>
          <a:ln w="69850">
            <a:solidFill>
              <a:srgbClr val="990000"/>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Tree>
  </p:cSld>
  <p:clrMapOvr>
    <a:masterClrMapping/>
  </p:clrMapOvr>
  <p:transition xmlns:p14="http://schemas.microsoft.com/office/powerpoint/2010/main">
    <p:pull dir="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5181600" y="0"/>
            <a:ext cx="3962400" cy="584775"/>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11: </a:t>
            </a:r>
            <a:r>
              <a:rPr lang="en-US" sz="1600" dirty="0">
                <a:solidFill>
                  <a:srgbClr val="009900"/>
                </a:solidFill>
                <a:latin typeface="Bernard MT Condensed" pitchFamily="18" charset="0"/>
                <a:ea typeface="+mn-ea"/>
              </a:rPr>
              <a:t>What </a:t>
            </a:r>
            <a:r>
              <a:rPr lang="en-US" sz="1600" dirty="0">
                <a:solidFill>
                  <a:srgbClr val="009900"/>
                </a:solidFill>
                <a:latin typeface="Bernard MT Condensed" pitchFamily="18" charset="0"/>
                <a:ea typeface="+mn-ea"/>
              </a:rPr>
              <a:t>are the Objectives of the Foreign Mission Division of the UPCI?</a:t>
            </a:r>
            <a:endParaRPr lang="en-US" sz="1600" dirty="0">
              <a:solidFill>
                <a:srgbClr val="009900"/>
              </a:solidFill>
              <a:latin typeface="Bernard MT Condensed" pitchFamily="18" charset="0"/>
              <a:ea typeface="+mn-ea"/>
            </a:endParaRPr>
          </a:p>
        </p:txBody>
      </p:sp>
      <p:sp>
        <p:nvSpPr>
          <p:cNvPr id="12291" name="Rectangle 3"/>
          <p:cNvSpPr>
            <a:spLocks noChangeArrowheads="1"/>
          </p:cNvSpPr>
          <p:nvPr/>
        </p:nvSpPr>
        <p:spPr bwMode="auto">
          <a:xfrm>
            <a:off x="152400" y="609600"/>
            <a:ext cx="80772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3200" b="1">
                <a:solidFill>
                  <a:srgbClr val="800080"/>
                </a:solidFill>
                <a:latin typeface="Poor Richard" charset="0"/>
                <a:ea typeface="Times New Roman" charset="0"/>
                <a:cs typeface="Arial" charset="0"/>
              </a:rPr>
              <a:t>2. To train national workers and ministers that they might, in fulfillment of the Great Commission, be able to evangelize and give leadership to the churches among their own people and in missionary outreach to other nations.</a:t>
            </a:r>
          </a:p>
        </p:txBody>
      </p:sp>
      <p:sp>
        <p:nvSpPr>
          <p:cNvPr id="5" name="Rectangle 4"/>
          <p:cNvSpPr>
            <a:spLocks noChangeArrowheads="1"/>
          </p:cNvSpPr>
          <p:nvPr/>
        </p:nvSpPr>
        <p:spPr bwMode="auto">
          <a:xfrm>
            <a:off x="1981200" y="3657600"/>
            <a:ext cx="70104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990000"/>
                </a:solidFill>
                <a:latin typeface="Poor Richard" charset="0"/>
              </a:rPr>
              <a:t>3. To produce under God, self-governing, self-propagating, and self-supporting national churches in every country according to the apostolic pattern.</a:t>
            </a:r>
          </a:p>
        </p:txBody>
      </p:sp>
    </p:spTree>
  </p:cSld>
  <p:clrMapOvr>
    <a:masterClrMapping/>
  </p:clrMapOvr>
  <p:transition xmlns:p14="http://schemas.microsoft.com/office/powerpoint/2010/main">
    <p:pul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12291"/>
                                        </p:tgtEl>
                                        <p:attrNameLst>
                                          <p:attrName>style.visibility</p:attrName>
                                        </p:attrNameLst>
                                      </p:cBhvr>
                                      <p:to>
                                        <p:strVal val="visible"/>
                                      </p:to>
                                    </p:set>
                                    <p:animEffect transition="in" filter="fade">
                                      <p:cBhvr>
                                        <p:cTn id="7" dur="800" decel="100000"/>
                                        <p:tgtEl>
                                          <p:spTgt spid="12291"/>
                                        </p:tgtEl>
                                      </p:cBhvr>
                                    </p:animEffect>
                                    <p:anim calcmode="lin" valueType="num">
                                      <p:cBhvr>
                                        <p:cTn id="8" dur="800" decel="100000" fill="hold"/>
                                        <p:tgtEl>
                                          <p:spTgt spid="12291"/>
                                        </p:tgtEl>
                                        <p:attrNameLst>
                                          <p:attrName>style.rotation</p:attrName>
                                        </p:attrNameLst>
                                      </p:cBhvr>
                                      <p:tavLst>
                                        <p:tav tm="0">
                                          <p:val>
                                            <p:fltVal val="-90"/>
                                          </p:val>
                                        </p:tav>
                                        <p:tav tm="100000">
                                          <p:val>
                                            <p:fltVal val="0"/>
                                          </p:val>
                                        </p:tav>
                                      </p:tavLst>
                                    </p:anim>
                                    <p:anim calcmode="lin" valueType="num">
                                      <p:cBhvr>
                                        <p:cTn id="9" dur="800" decel="100000" fill="hold"/>
                                        <p:tgtEl>
                                          <p:spTgt spid="12291"/>
                                        </p:tgtEl>
                                        <p:attrNameLst>
                                          <p:attrName>ppt_x</p:attrName>
                                        </p:attrNameLst>
                                      </p:cBhvr>
                                      <p:tavLst>
                                        <p:tav tm="0">
                                          <p:val>
                                            <p:strVal val="#ppt_x+0.4"/>
                                          </p:val>
                                        </p:tav>
                                        <p:tav tm="100000">
                                          <p:val>
                                            <p:strVal val="#ppt_x-0.05"/>
                                          </p:val>
                                        </p:tav>
                                      </p:tavLst>
                                    </p:anim>
                                    <p:anim calcmode="lin" valueType="num">
                                      <p:cBhvr>
                                        <p:cTn id="10" dur="800" decel="100000" fill="hold"/>
                                        <p:tgtEl>
                                          <p:spTgt spid="12291"/>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2291"/>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2291"/>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800" decel="100000"/>
                                        <p:tgtEl>
                                          <p:spTgt spid="5"/>
                                        </p:tgtEl>
                                      </p:cBhvr>
                                    </p:animEffect>
                                    <p:anim calcmode="lin" valueType="num">
                                      <p:cBhvr>
                                        <p:cTn id="18" dur="800" decel="100000" fill="hold"/>
                                        <p:tgtEl>
                                          <p:spTgt spid="5"/>
                                        </p:tgtEl>
                                        <p:attrNameLst>
                                          <p:attrName>style.rotation</p:attrName>
                                        </p:attrNameLst>
                                      </p:cBhvr>
                                      <p:tavLst>
                                        <p:tav tm="0">
                                          <p:val>
                                            <p:fltVal val="-90"/>
                                          </p:val>
                                        </p:tav>
                                        <p:tav tm="100000">
                                          <p:val>
                                            <p:fltVal val="0"/>
                                          </p:val>
                                        </p:tav>
                                      </p:tavLst>
                                    </p:anim>
                                    <p:anim calcmode="lin" valueType="num">
                                      <p:cBhvr>
                                        <p:cTn id="19" dur="800" decel="100000" fill="hold"/>
                                        <p:tgtEl>
                                          <p:spTgt spid="5"/>
                                        </p:tgtEl>
                                        <p:attrNameLst>
                                          <p:attrName>ppt_x</p:attrName>
                                        </p:attrNameLst>
                                      </p:cBhvr>
                                      <p:tavLst>
                                        <p:tav tm="0">
                                          <p:val>
                                            <p:strVal val="#ppt_x+0.4"/>
                                          </p:val>
                                        </p:tav>
                                        <p:tav tm="100000">
                                          <p:val>
                                            <p:strVal val="#ppt_x-0.05"/>
                                          </p:val>
                                        </p:tav>
                                      </p:tavLst>
                                    </p:anim>
                                    <p:anim calcmode="lin" valueType="num">
                                      <p:cBhvr>
                                        <p:cTn id="20" dur="800" decel="100000" fill="hold"/>
                                        <p:tgtEl>
                                          <p:spTgt spid="5"/>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181600" y="0"/>
            <a:ext cx="3962400" cy="584775"/>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11: </a:t>
            </a:r>
            <a:r>
              <a:rPr lang="en-US" sz="1600" dirty="0">
                <a:solidFill>
                  <a:srgbClr val="009900"/>
                </a:solidFill>
                <a:latin typeface="Bernard MT Condensed" pitchFamily="18" charset="0"/>
                <a:ea typeface="+mn-ea"/>
              </a:rPr>
              <a:t>What </a:t>
            </a:r>
            <a:r>
              <a:rPr lang="en-US" sz="1600" dirty="0">
                <a:solidFill>
                  <a:srgbClr val="009900"/>
                </a:solidFill>
                <a:latin typeface="Bernard MT Condensed" pitchFamily="18" charset="0"/>
                <a:ea typeface="+mn-ea"/>
              </a:rPr>
              <a:t>are the Objectives of the Foreign Mission Division of the UPCI?</a:t>
            </a:r>
            <a:endParaRPr lang="en-US" sz="1600" dirty="0">
              <a:solidFill>
                <a:srgbClr val="009900"/>
              </a:solidFill>
              <a:latin typeface="Bernard MT Condensed" pitchFamily="18" charset="0"/>
              <a:ea typeface="+mn-ea"/>
            </a:endParaRPr>
          </a:p>
        </p:txBody>
      </p:sp>
      <p:sp>
        <p:nvSpPr>
          <p:cNvPr id="4" name="Rectangle 3"/>
          <p:cNvSpPr>
            <a:spLocks noChangeArrowheads="1"/>
          </p:cNvSpPr>
          <p:nvPr/>
        </p:nvSpPr>
        <p:spPr bwMode="auto">
          <a:xfrm>
            <a:off x="152400" y="685800"/>
            <a:ext cx="82296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361B00"/>
                </a:solidFill>
                <a:latin typeface="Poor Richard" charset="0"/>
              </a:rPr>
              <a:t>4. To establish an international fellowship of the United Pentecostal Church. National churches shall be encouraged to maintain the closest fraternal fellowship with the United Pentecostal Church International in the United States and Canada and with the United Pentecostal Churches worldwide.</a:t>
            </a:r>
          </a:p>
        </p:txBody>
      </p:sp>
      <p:sp>
        <p:nvSpPr>
          <p:cNvPr id="13315" name="Rectangle 3"/>
          <p:cNvSpPr>
            <a:spLocks noChangeArrowheads="1"/>
          </p:cNvSpPr>
          <p:nvPr/>
        </p:nvSpPr>
        <p:spPr bwMode="auto">
          <a:xfrm>
            <a:off x="1600200" y="3810000"/>
            <a:ext cx="72390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2800" b="1">
                <a:solidFill>
                  <a:srgbClr val="009900"/>
                </a:solidFill>
                <a:latin typeface="Poor Richard" charset="0"/>
                <a:ea typeface="Times New Roman" charset="0"/>
                <a:cs typeface="Arial" charset="0"/>
              </a:rPr>
              <a:t>5. To create, by the power of the Word of God and the working of the Holy Spirit, a love for truth and holiness. This love will bind the church to the heart of God and produce the bride of Christ from among every nation, tribe, and tongue in the whole world (Revelation 5:9).</a:t>
            </a:r>
          </a:p>
        </p:txBody>
      </p:sp>
    </p:spTree>
  </p:cSld>
  <p:clrMapOvr>
    <a:masterClrMapping/>
  </p:clrMapOvr>
  <p:transition xmlns:p14="http://schemas.microsoft.com/office/powerpoint/2010/main">
    <p:pull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13315"/>
                                        </p:tgtEl>
                                        <p:attrNameLst>
                                          <p:attrName>style.visibility</p:attrName>
                                        </p:attrNameLst>
                                      </p:cBhvr>
                                      <p:to>
                                        <p:strVal val="visible"/>
                                      </p:to>
                                    </p:set>
                                    <p:animScale>
                                      <p:cBhvr>
                                        <p:cTn id="14" dur="1000" decel="50000" fill="hold">
                                          <p:stCondLst>
                                            <p:cond delay="0"/>
                                          </p:stCondLst>
                                        </p:cTn>
                                        <p:tgtEl>
                                          <p:spTgt spid="133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13315"/>
                                        </p:tgtEl>
                                        <p:attrNameLst>
                                          <p:attrName>ppt_x</p:attrName>
                                          <p:attrName>ppt_y</p:attrName>
                                        </p:attrNameLst>
                                      </p:cBhvr>
                                    </p:animMotion>
                                    <p:animEffect transition="in" filter="fade">
                                      <p:cBhvr>
                                        <p:cTn id="16" dur="1000"/>
                                        <p:tgtEl>
                                          <p:spTgt spid="133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3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181600" y="0"/>
            <a:ext cx="3962400" cy="584775"/>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11: </a:t>
            </a:r>
            <a:r>
              <a:rPr lang="en-US" sz="1600" dirty="0">
                <a:solidFill>
                  <a:srgbClr val="009900"/>
                </a:solidFill>
                <a:latin typeface="Bernard MT Condensed" pitchFamily="18" charset="0"/>
                <a:ea typeface="+mn-ea"/>
              </a:rPr>
              <a:t>What </a:t>
            </a:r>
            <a:r>
              <a:rPr lang="en-US" sz="1600" dirty="0">
                <a:solidFill>
                  <a:srgbClr val="009900"/>
                </a:solidFill>
                <a:latin typeface="Bernard MT Condensed" pitchFamily="18" charset="0"/>
                <a:ea typeface="+mn-ea"/>
              </a:rPr>
              <a:t>are the Objectives of the Foreign Mission Division of the UPCI?</a:t>
            </a:r>
            <a:endParaRPr lang="en-US" sz="1600" dirty="0">
              <a:solidFill>
                <a:srgbClr val="009900"/>
              </a:solidFill>
              <a:latin typeface="Bernard MT Condensed" pitchFamily="18" charset="0"/>
              <a:ea typeface="+mn-ea"/>
            </a:endParaRPr>
          </a:p>
        </p:txBody>
      </p:sp>
      <p:sp>
        <p:nvSpPr>
          <p:cNvPr id="3" name="Rectangle 2"/>
          <p:cNvSpPr>
            <a:spLocks noChangeArrowheads="1"/>
          </p:cNvSpPr>
          <p:nvPr/>
        </p:nvSpPr>
        <p:spPr bwMode="auto">
          <a:xfrm>
            <a:off x="457200" y="1752600"/>
            <a:ext cx="45720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2800" b="1" i="1">
                <a:solidFill>
                  <a:srgbClr val="990000"/>
                </a:solidFill>
                <a:latin typeface="Poor Richard" charset="0"/>
              </a:rPr>
              <a:t>“</a:t>
            </a:r>
            <a:r>
              <a:rPr lang="en-US" sz="2800" b="1" i="1">
                <a:solidFill>
                  <a:srgbClr val="990000"/>
                </a:solidFill>
                <a:latin typeface="Poor Richard" charset="0"/>
              </a:rPr>
              <a:t>After this I beheld, and, lo, a great multitude, which no man could number, of all nations, and kindreds, and people, and tongues, stood before the throne, and before the Lamb, clothed with white robes, and palms in their hands;</a:t>
            </a:r>
            <a:r>
              <a:rPr lang="ja-JP" altLang="en-US" sz="2800" b="1" i="1">
                <a:solidFill>
                  <a:srgbClr val="990000"/>
                </a:solidFill>
                <a:latin typeface="Poor Richard" charset="0"/>
              </a:rPr>
              <a:t>”</a:t>
            </a:r>
            <a:r>
              <a:rPr lang="en-US" sz="2800" b="1" i="1">
                <a:solidFill>
                  <a:srgbClr val="990000"/>
                </a:solidFill>
                <a:latin typeface="Poor Richard" charset="0"/>
              </a:rPr>
              <a:t> (Revelation 7:9)</a:t>
            </a:r>
            <a:endParaRPr lang="en-US" sz="2800">
              <a:solidFill>
                <a:srgbClr val="990000"/>
              </a:solidFill>
              <a:latin typeface="Poor Richard" charset="0"/>
            </a:endParaRPr>
          </a:p>
        </p:txBody>
      </p:sp>
    </p:spTree>
  </p:cSld>
  <p:clrMapOvr>
    <a:masterClrMapping/>
  </p:clrMapOvr>
  <p:transition xmlns:p14="http://schemas.microsoft.com/office/powerpoint/2010/main">
    <p:pul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style.rotation</p:attrName>
                                        </p:attrNameLst>
                                      </p:cBhvr>
                                      <p:tavLst>
                                        <p:tav tm="0">
                                          <p:val>
                                            <p:fltVal val="720"/>
                                          </p:val>
                                        </p:tav>
                                        <p:tav tm="100000">
                                          <p:val>
                                            <p:fltVal val="0"/>
                                          </p:val>
                                        </p:tav>
                                      </p:tavLst>
                                    </p:anim>
                                    <p:anim calcmode="lin" valueType="num">
                                      <p:cBhvr>
                                        <p:cTn id="9" dur="500" fill="hold"/>
                                        <p:tgtEl>
                                          <p:spTgt spid="3"/>
                                        </p:tgtEl>
                                        <p:attrNameLst>
                                          <p:attrName>ppt_h</p:attrName>
                                        </p:attrNameLst>
                                      </p:cBhvr>
                                      <p:tavLst>
                                        <p:tav tm="0">
                                          <p:val>
                                            <p:fltVal val="0"/>
                                          </p:val>
                                        </p:tav>
                                        <p:tav tm="100000">
                                          <p:val>
                                            <p:strVal val="#ppt_h"/>
                                          </p:val>
                                        </p:tav>
                                      </p:tavLst>
                                    </p:anim>
                                    <p:anim calcmode="lin" valueType="num">
                                      <p:cBhvr>
                                        <p:cTn id="10" dur="500" fill="hold"/>
                                        <p:tgtEl>
                                          <p:spTgt spid="3"/>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181600" y="0"/>
            <a:ext cx="3962400" cy="584775"/>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11: </a:t>
            </a:r>
            <a:r>
              <a:rPr lang="en-US" sz="1600" dirty="0">
                <a:solidFill>
                  <a:srgbClr val="009900"/>
                </a:solidFill>
                <a:latin typeface="Bernard MT Condensed" pitchFamily="18" charset="0"/>
                <a:ea typeface="+mn-ea"/>
              </a:rPr>
              <a:t>What </a:t>
            </a:r>
            <a:r>
              <a:rPr lang="en-US" sz="1600" dirty="0">
                <a:solidFill>
                  <a:srgbClr val="009900"/>
                </a:solidFill>
                <a:latin typeface="Bernard MT Condensed" pitchFamily="18" charset="0"/>
                <a:ea typeface="+mn-ea"/>
              </a:rPr>
              <a:t>are the Objectives of the Foreign Mission Division of the UPCI?</a:t>
            </a:r>
            <a:endParaRPr lang="en-US" sz="1600" dirty="0">
              <a:solidFill>
                <a:srgbClr val="009900"/>
              </a:solidFill>
              <a:latin typeface="Bernard MT Condensed" pitchFamily="18" charset="0"/>
              <a:ea typeface="+mn-ea"/>
            </a:endParaRPr>
          </a:p>
        </p:txBody>
      </p:sp>
      <p:sp>
        <p:nvSpPr>
          <p:cNvPr id="5" name="Rectangle 4"/>
          <p:cNvSpPr>
            <a:spLocks noChangeArrowheads="1"/>
          </p:cNvSpPr>
          <p:nvPr/>
        </p:nvSpPr>
        <p:spPr bwMode="auto">
          <a:xfrm>
            <a:off x="0" y="533400"/>
            <a:ext cx="44196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3333CC"/>
                </a:solidFill>
                <a:latin typeface="Poor Richard" charset="0"/>
              </a:rPr>
              <a:t>Motion and activity are not always evidence of true progress but rather at times only show our busyness. It all depends upon the direction in which we are actually moving as compared to the direction in which we should be moving.</a:t>
            </a:r>
          </a:p>
        </p:txBody>
      </p:sp>
      <p:sp>
        <p:nvSpPr>
          <p:cNvPr id="6" name="Rectangle 5"/>
          <p:cNvSpPr>
            <a:spLocks noChangeArrowheads="1"/>
          </p:cNvSpPr>
          <p:nvPr/>
        </p:nvSpPr>
        <p:spPr bwMode="auto">
          <a:xfrm>
            <a:off x="4800600" y="2286000"/>
            <a:ext cx="43434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800080"/>
                </a:solidFill>
                <a:latin typeface="Poor Richard" charset="0"/>
              </a:rPr>
              <a:t>Therefore, we must have and follow a set of clearly defined objectives that will help us to maintain movement in the right direction. That is progress. It was stated in a previous lesson, </a:t>
            </a:r>
            <a:r>
              <a:rPr lang="ja-JP" altLang="en-US" sz="2800" b="1" i="1">
                <a:solidFill>
                  <a:srgbClr val="800080"/>
                </a:solidFill>
                <a:latin typeface="Poor Richard" charset="0"/>
              </a:rPr>
              <a:t>“</a:t>
            </a:r>
            <a:r>
              <a:rPr lang="en-US" sz="2800" b="1" i="1">
                <a:solidFill>
                  <a:srgbClr val="800080"/>
                </a:solidFill>
                <a:latin typeface="Poor Richard" charset="0"/>
              </a:rPr>
              <a:t>if you aim at nothing you are likely to hit it.</a:t>
            </a:r>
            <a:r>
              <a:rPr lang="ja-JP" altLang="en-US" sz="2800" b="1" i="1">
                <a:solidFill>
                  <a:srgbClr val="800080"/>
                </a:solidFill>
                <a:latin typeface="Poor Richard" charset="0"/>
              </a:rPr>
              <a:t>”</a:t>
            </a:r>
            <a:endParaRPr lang="en-US" sz="2800" b="1">
              <a:solidFill>
                <a:srgbClr val="800080"/>
              </a:solidFill>
              <a:latin typeface="Poor Richard" charset="0"/>
            </a:endParaRPr>
          </a:p>
        </p:txBody>
      </p:sp>
    </p:spTree>
  </p:cSld>
  <p:clrMapOvr>
    <a:masterClrMapping/>
  </p:clrMapOvr>
  <p:transition xmlns:p14="http://schemas.microsoft.com/office/powerpoint/2010/main">
    <p:pull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plus(in)">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plus(in)">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5181600" y="0"/>
            <a:ext cx="3962400" cy="584775"/>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11: </a:t>
            </a:r>
            <a:r>
              <a:rPr lang="en-US" sz="1600" dirty="0">
                <a:solidFill>
                  <a:srgbClr val="009900"/>
                </a:solidFill>
                <a:latin typeface="Bernard MT Condensed" pitchFamily="18" charset="0"/>
                <a:ea typeface="+mn-ea"/>
              </a:rPr>
              <a:t>What </a:t>
            </a:r>
            <a:r>
              <a:rPr lang="en-US" sz="1600" dirty="0">
                <a:solidFill>
                  <a:srgbClr val="009900"/>
                </a:solidFill>
                <a:latin typeface="Bernard MT Condensed" pitchFamily="18" charset="0"/>
                <a:ea typeface="+mn-ea"/>
              </a:rPr>
              <a:t>are the Objectives of the Foreign Mission Division of the UPCI?</a:t>
            </a:r>
            <a:endParaRPr lang="en-US" sz="1600" dirty="0">
              <a:solidFill>
                <a:srgbClr val="009900"/>
              </a:solidFill>
              <a:latin typeface="Bernard MT Condensed" pitchFamily="18" charset="0"/>
              <a:ea typeface="+mn-ea"/>
            </a:endParaRPr>
          </a:p>
        </p:txBody>
      </p:sp>
      <p:sp>
        <p:nvSpPr>
          <p:cNvPr id="4" name="Rectangle 3"/>
          <p:cNvSpPr>
            <a:spLocks noChangeArrowheads="1"/>
          </p:cNvSpPr>
          <p:nvPr/>
        </p:nvSpPr>
        <p:spPr bwMode="auto">
          <a:xfrm>
            <a:off x="152400" y="533400"/>
            <a:ext cx="60198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009900"/>
                </a:solidFill>
                <a:latin typeface="Poor Richard" charset="0"/>
              </a:rPr>
              <a:t>Effective planning for the future is impossible without clear objectives because you have no target at which to aim. This is true on the local as well as the national level of the Church.</a:t>
            </a:r>
          </a:p>
        </p:txBody>
      </p:sp>
      <p:sp>
        <p:nvSpPr>
          <p:cNvPr id="5" name="Rectangle 4"/>
          <p:cNvSpPr>
            <a:spLocks noChangeArrowheads="1"/>
          </p:cNvSpPr>
          <p:nvPr/>
        </p:nvSpPr>
        <p:spPr bwMode="auto">
          <a:xfrm>
            <a:off x="2438400" y="3048000"/>
            <a:ext cx="64770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361B00"/>
                </a:solidFill>
                <a:latin typeface="Poor Richard" charset="0"/>
              </a:rPr>
              <a:t>Jesus Christ ended His earthly ministry by saying, </a:t>
            </a:r>
            <a:r>
              <a:rPr lang="ja-JP" altLang="en-US" sz="2800" b="1" i="1">
                <a:solidFill>
                  <a:srgbClr val="361B00"/>
                </a:solidFill>
                <a:latin typeface="Poor Richard" charset="0"/>
              </a:rPr>
              <a:t>“</a:t>
            </a:r>
            <a:r>
              <a:rPr lang="en-US" sz="2800" b="1" i="1">
                <a:solidFill>
                  <a:srgbClr val="361B00"/>
                </a:solidFill>
                <a:latin typeface="Poor Richard" charset="0"/>
              </a:rPr>
              <a:t>Go ye into all the world, and preach the gospel to every creature.</a:t>
            </a:r>
            <a:r>
              <a:rPr lang="ja-JP" altLang="en-US" sz="2800" b="1" i="1">
                <a:solidFill>
                  <a:srgbClr val="361B00"/>
                </a:solidFill>
                <a:latin typeface="Poor Richard" charset="0"/>
              </a:rPr>
              <a:t>”</a:t>
            </a:r>
            <a:r>
              <a:rPr lang="en-US" sz="2800" b="1">
                <a:solidFill>
                  <a:srgbClr val="361B00"/>
                </a:solidFill>
                <a:latin typeface="Poor Richard" charset="0"/>
              </a:rPr>
              <a:t> (Mark 16:15) He made great demands on His followers but promised to give them great grace and power to accomplish the task.</a:t>
            </a:r>
          </a:p>
        </p:txBody>
      </p:sp>
    </p:spTree>
  </p:cSld>
  <p:clrMapOvr>
    <a:masterClrMapping/>
  </p:clrMapOvr>
  <p:transition xmlns:p14="http://schemas.microsoft.com/office/powerpoint/2010/main">
    <p:pull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5" descr="C:\Users\Candra Poitras\Pictures\QUESTIONS[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299200" y="0"/>
            <a:ext cx="2844800" cy="2133600"/>
          </a:xfrm>
          <a:prstGeom prst="rect">
            <a:avLst/>
          </a:prstGeom>
          <a:ln>
            <a:noFill/>
          </a:ln>
          <a:effectLst>
            <a:softEdge rad="112500"/>
          </a:effectLst>
        </p:spPr>
      </p:pic>
      <p:pic>
        <p:nvPicPr>
          <p:cNvPr id="8" name="Picture 5" descr="C:\Users\Candra Poitras\Pictures\QUESTIONS[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299200" y="1066800"/>
            <a:ext cx="2844800" cy="2133600"/>
          </a:xfrm>
          <a:prstGeom prst="rect">
            <a:avLst/>
          </a:prstGeom>
          <a:ln>
            <a:noFill/>
          </a:ln>
          <a:effectLst>
            <a:softEdge rad="112500"/>
          </a:effectLst>
        </p:spPr>
      </p:pic>
      <p:pic>
        <p:nvPicPr>
          <p:cNvPr id="7173" name="Picture 5" descr="C:\Users\Candra Poitras\Pictures\QUESTIONS[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299200" y="2895600"/>
            <a:ext cx="2844800" cy="2133600"/>
          </a:xfrm>
          <a:prstGeom prst="rect">
            <a:avLst/>
          </a:prstGeom>
          <a:ln>
            <a:noFill/>
          </a:ln>
          <a:effectLst>
            <a:softEdge rad="112500"/>
          </a:effectLst>
        </p:spPr>
      </p:pic>
      <p:pic>
        <p:nvPicPr>
          <p:cNvPr id="7172" name="Picture 4" descr="C:\Users\Candra Poitras\Pictures\QUESTIONS[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299200" y="4724400"/>
            <a:ext cx="2844800" cy="2133600"/>
          </a:xfrm>
          <a:prstGeom prst="rect">
            <a:avLst/>
          </a:prstGeom>
          <a:ln>
            <a:noFill/>
          </a:ln>
          <a:effectLst>
            <a:softEdge rad="112500"/>
          </a:effectLst>
        </p:spPr>
      </p:pic>
      <p:sp>
        <p:nvSpPr>
          <p:cNvPr id="3" name="TextBox 2"/>
          <p:cNvSpPr txBox="1"/>
          <p:nvPr/>
        </p:nvSpPr>
        <p:spPr>
          <a:xfrm>
            <a:off x="5181600" y="0"/>
            <a:ext cx="3962400" cy="584775"/>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11: </a:t>
            </a:r>
            <a:r>
              <a:rPr lang="en-US" sz="1600" dirty="0">
                <a:solidFill>
                  <a:srgbClr val="009900"/>
                </a:solidFill>
                <a:latin typeface="Bernard MT Condensed" pitchFamily="18" charset="0"/>
                <a:ea typeface="+mn-ea"/>
              </a:rPr>
              <a:t>What </a:t>
            </a:r>
            <a:r>
              <a:rPr lang="en-US" sz="1600" dirty="0">
                <a:solidFill>
                  <a:srgbClr val="009900"/>
                </a:solidFill>
                <a:latin typeface="Bernard MT Condensed" pitchFamily="18" charset="0"/>
                <a:ea typeface="+mn-ea"/>
              </a:rPr>
              <a:t>are the Objectives of the Foreign Mission Division of the UPCI?</a:t>
            </a:r>
            <a:endParaRPr lang="en-US" sz="1600" dirty="0">
              <a:solidFill>
                <a:srgbClr val="009900"/>
              </a:solidFill>
              <a:latin typeface="Bernard MT Condensed" pitchFamily="18" charset="0"/>
              <a:ea typeface="+mn-ea"/>
            </a:endParaRPr>
          </a:p>
        </p:txBody>
      </p:sp>
      <p:sp>
        <p:nvSpPr>
          <p:cNvPr id="7171" name="Rectangle 3"/>
          <p:cNvSpPr>
            <a:spLocks noChangeArrowheads="1"/>
          </p:cNvSpPr>
          <p:nvPr/>
        </p:nvSpPr>
        <p:spPr bwMode="auto">
          <a:xfrm>
            <a:off x="152400" y="579438"/>
            <a:ext cx="6324600" cy="166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3400" b="1">
                <a:solidFill>
                  <a:srgbClr val="990000"/>
                </a:solidFill>
                <a:latin typeface="Poor Richard" charset="0"/>
                <a:ea typeface="Times New Roman" charset="0"/>
                <a:cs typeface="Arial" charset="0"/>
              </a:rPr>
              <a:t>There are five questions, which when answered, are helpful in determining our true objectives:</a:t>
            </a:r>
          </a:p>
        </p:txBody>
      </p:sp>
      <p:sp>
        <p:nvSpPr>
          <p:cNvPr id="5" name="Rectangle 4"/>
          <p:cNvSpPr>
            <a:spLocks noChangeArrowheads="1"/>
          </p:cNvSpPr>
          <p:nvPr/>
        </p:nvSpPr>
        <p:spPr bwMode="auto">
          <a:xfrm>
            <a:off x="609600" y="2286000"/>
            <a:ext cx="5638800" cy="3754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3400" b="1">
                <a:solidFill>
                  <a:srgbClr val="800080"/>
                </a:solidFill>
                <a:latin typeface="Poor Richard" charset="0"/>
                <a:ea typeface="Times New Roman" charset="0"/>
                <a:cs typeface="Arial" charset="0"/>
              </a:rPr>
              <a:t>1. What does God want us to do?  </a:t>
            </a:r>
          </a:p>
          <a:p>
            <a:pPr eaLnBrk="0" hangingPunct="0"/>
            <a:r>
              <a:rPr lang="en-US" sz="3400" b="1">
                <a:solidFill>
                  <a:srgbClr val="3333CC"/>
                </a:solidFill>
                <a:latin typeface="Poor Richard" charset="0"/>
                <a:ea typeface="Times New Roman" charset="0"/>
                <a:cs typeface="Arial" charset="0"/>
              </a:rPr>
              <a:t>2. Who are we trying to reach?</a:t>
            </a:r>
            <a:endParaRPr lang="en-US" sz="3400" b="1">
              <a:solidFill>
                <a:srgbClr val="3333CC"/>
              </a:solidFill>
              <a:latin typeface="Poor Richard" charset="0"/>
            </a:endParaRPr>
          </a:p>
          <a:p>
            <a:pPr eaLnBrk="0" hangingPunct="0"/>
            <a:r>
              <a:rPr lang="en-US" sz="3400" b="1">
                <a:solidFill>
                  <a:srgbClr val="009900"/>
                </a:solidFill>
                <a:latin typeface="Poor Richard" charset="0"/>
                <a:cs typeface="Times New Roman" charset="0"/>
              </a:rPr>
              <a:t>3. How are we going to accomplish this?</a:t>
            </a:r>
            <a:endParaRPr lang="en-US" sz="3400" b="1">
              <a:solidFill>
                <a:srgbClr val="009900"/>
              </a:solidFill>
              <a:latin typeface="Poor Richard" charset="0"/>
            </a:endParaRPr>
          </a:p>
          <a:p>
            <a:pPr eaLnBrk="0" hangingPunct="0"/>
            <a:r>
              <a:rPr lang="en-US" sz="3400" b="1">
                <a:solidFill>
                  <a:srgbClr val="990000"/>
                </a:solidFill>
                <a:latin typeface="Poor Richard" charset="0"/>
                <a:cs typeface="Times New Roman" charset="0"/>
              </a:rPr>
              <a:t>4. Where is our geographical target?</a:t>
            </a:r>
            <a:endParaRPr lang="en-US" sz="3400" b="1">
              <a:solidFill>
                <a:srgbClr val="990000"/>
              </a:solidFill>
              <a:latin typeface="Poor Richard" charset="0"/>
            </a:endParaRPr>
          </a:p>
          <a:p>
            <a:pPr eaLnBrk="0" hangingPunct="0"/>
            <a:r>
              <a:rPr lang="en-US" sz="3400" b="1">
                <a:solidFill>
                  <a:srgbClr val="800080"/>
                </a:solidFill>
                <a:latin typeface="Poor Richard" charset="0"/>
                <a:cs typeface="Times New Roman" charset="0"/>
              </a:rPr>
              <a:t>5. What results do we anticipate?</a:t>
            </a:r>
            <a:endParaRPr lang="en-US" sz="3400" b="1">
              <a:solidFill>
                <a:srgbClr val="800080"/>
              </a:solidFill>
              <a:latin typeface="Poor Richard" charset="0"/>
            </a:endParaRPr>
          </a:p>
        </p:txBody>
      </p:sp>
    </p:spTree>
  </p:cSld>
  <p:clrMapOvr>
    <a:masterClrMapping/>
  </p:clrMapOvr>
  <p:transition xmlns:p14="http://schemas.microsoft.com/office/powerpoint/2010/main">
    <p:pull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7171"/>
                                        </p:tgtEl>
                                        <p:attrNameLst>
                                          <p:attrName>style.visibility</p:attrName>
                                        </p:attrNameLst>
                                      </p:cBhvr>
                                      <p:to>
                                        <p:strVal val="visible"/>
                                      </p:to>
                                    </p:set>
                                    <p:anim from="(-#ppt_w/2)" to="(#ppt_x)" calcmode="lin" valueType="num">
                                      <p:cBhvr>
                                        <p:cTn id="7" dur="600" fill="hold">
                                          <p:stCondLst>
                                            <p:cond delay="0"/>
                                          </p:stCondLst>
                                        </p:cTn>
                                        <p:tgtEl>
                                          <p:spTgt spid="7171"/>
                                        </p:tgtEl>
                                        <p:attrNameLst>
                                          <p:attrName>ppt_x</p:attrName>
                                        </p:attrNameLst>
                                      </p:cBhvr>
                                    </p:anim>
                                    <p:anim from="0" to="-1.0" calcmode="lin" valueType="num">
                                      <p:cBhvr>
                                        <p:cTn id="8" dur="200" decel="50000" autoRev="1" fill="hold">
                                          <p:stCondLst>
                                            <p:cond delay="600"/>
                                          </p:stCondLst>
                                        </p:cTn>
                                        <p:tgtEl>
                                          <p:spTgt spid="7171"/>
                                        </p:tgtEl>
                                        <p:attrNameLst>
                                          <p:attrName>xshear</p:attrName>
                                        </p:attrNameLst>
                                      </p:cBhvr>
                                    </p:anim>
                                    <p:animScale>
                                      <p:cBhvr>
                                        <p:cTn id="9" dur="200" decel="100000" autoRev="1" fill="hold">
                                          <p:stCondLst>
                                            <p:cond delay="600"/>
                                          </p:stCondLst>
                                        </p:cTn>
                                        <p:tgtEl>
                                          <p:spTgt spid="7171"/>
                                        </p:tgtEl>
                                      </p:cBhvr>
                                      <p:from x="100000" y="100000"/>
                                      <p:to x="80000" y="100000"/>
                                    </p:animScale>
                                    <p:anim by="(#ppt_h/3+#ppt_w*0.1)" calcmode="lin" valueType="num">
                                      <p:cBhvr additive="sum">
                                        <p:cTn id="10" dur="200" decel="100000" autoRev="1" fill="hold">
                                          <p:stCondLst>
                                            <p:cond delay="600"/>
                                          </p:stCondLst>
                                        </p:cTn>
                                        <p:tgtEl>
                                          <p:spTgt spid="7171"/>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 from="(-#ppt_w/2)" to="(#ppt_x)" calcmode="lin" valueType="num">
                                      <p:cBhvr>
                                        <p:cTn id="15" dur="600" fill="hold">
                                          <p:stCondLst>
                                            <p:cond delay="0"/>
                                          </p:stCondLst>
                                        </p:cTn>
                                        <p:tgtEl>
                                          <p:spTgt spid="5">
                                            <p:txEl>
                                              <p:pRg st="0" end="0"/>
                                            </p:txEl>
                                          </p:spTgt>
                                        </p:tgtEl>
                                        <p:attrNameLst>
                                          <p:attrName>ppt_x</p:attrName>
                                        </p:attrNameLst>
                                      </p:cBhvr>
                                    </p:anim>
                                    <p:anim from="0" to="-1.0" calcmode="lin" valueType="num">
                                      <p:cBhvr>
                                        <p:cTn id="16" dur="200" decel="50000" autoRev="1" fill="hold">
                                          <p:stCondLst>
                                            <p:cond delay="600"/>
                                          </p:stCondLst>
                                        </p:cTn>
                                        <p:tgtEl>
                                          <p:spTgt spid="5">
                                            <p:txEl>
                                              <p:pRg st="0" end="0"/>
                                            </p:txEl>
                                          </p:spTgt>
                                        </p:tgtEl>
                                        <p:attrNameLst>
                                          <p:attrName>xshear</p:attrName>
                                        </p:attrNameLst>
                                      </p:cBhvr>
                                    </p:anim>
                                    <p:animScale>
                                      <p:cBhvr>
                                        <p:cTn id="17" dur="200" decel="100000" autoRev="1" fill="hold">
                                          <p:stCondLst>
                                            <p:cond delay="600"/>
                                          </p:stCondLst>
                                        </p:cTn>
                                        <p:tgtEl>
                                          <p:spTgt spid="5">
                                            <p:txEl>
                                              <p:pRg st="0" end="0"/>
                                            </p:txEl>
                                          </p:spTgt>
                                        </p:tgtEl>
                                      </p:cBhvr>
                                      <p:from x="100000" y="100000"/>
                                      <p:to x="80000" y="100000"/>
                                    </p:animScale>
                                    <p:anim by="(#ppt_h/3+#ppt_w*0.1)" calcmode="lin" valueType="num">
                                      <p:cBhvr additive="sum">
                                        <p:cTn id="18" dur="200" decel="100000" autoRev="1" fill="hold">
                                          <p:stCondLst>
                                            <p:cond delay="600"/>
                                          </p:stCondLst>
                                        </p:cTn>
                                        <p:tgtEl>
                                          <p:spTgt spid="5">
                                            <p:txEl>
                                              <p:pRg st="0" end="0"/>
                                            </p:txEl>
                                          </p:spTgt>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nodeType="clickEffect">
                                  <p:stCondLst>
                                    <p:cond delay="0"/>
                                  </p:stCondLst>
                                  <p:childTnLst>
                                    <p:set>
                                      <p:cBhvr>
                                        <p:cTn id="22" dur="1" fill="hold">
                                          <p:stCondLst>
                                            <p:cond delay="0"/>
                                          </p:stCondLst>
                                        </p:cTn>
                                        <p:tgtEl>
                                          <p:spTgt spid="5">
                                            <p:txEl>
                                              <p:pRg st="1" end="1"/>
                                            </p:txEl>
                                          </p:spTgt>
                                        </p:tgtEl>
                                        <p:attrNameLst>
                                          <p:attrName>style.visibility</p:attrName>
                                        </p:attrNameLst>
                                      </p:cBhvr>
                                      <p:to>
                                        <p:strVal val="visible"/>
                                      </p:to>
                                    </p:set>
                                    <p:anim from="(-#ppt_w/2)" to="(#ppt_x)" calcmode="lin" valueType="num">
                                      <p:cBhvr>
                                        <p:cTn id="23" dur="600" fill="hold">
                                          <p:stCondLst>
                                            <p:cond delay="0"/>
                                          </p:stCondLst>
                                        </p:cTn>
                                        <p:tgtEl>
                                          <p:spTgt spid="5">
                                            <p:txEl>
                                              <p:pRg st="1" end="1"/>
                                            </p:txEl>
                                          </p:spTgt>
                                        </p:tgtEl>
                                        <p:attrNameLst>
                                          <p:attrName>ppt_x</p:attrName>
                                        </p:attrNameLst>
                                      </p:cBhvr>
                                    </p:anim>
                                    <p:anim from="0" to="-1.0" calcmode="lin" valueType="num">
                                      <p:cBhvr>
                                        <p:cTn id="24" dur="200" decel="50000" autoRev="1" fill="hold">
                                          <p:stCondLst>
                                            <p:cond delay="600"/>
                                          </p:stCondLst>
                                        </p:cTn>
                                        <p:tgtEl>
                                          <p:spTgt spid="5">
                                            <p:txEl>
                                              <p:pRg st="1" end="1"/>
                                            </p:txEl>
                                          </p:spTgt>
                                        </p:tgtEl>
                                        <p:attrNameLst>
                                          <p:attrName>xshear</p:attrName>
                                        </p:attrNameLst>
                                      </p:cBhvr>
                                    </p:anim>
                                    <p:animScale>
                                      <p:cBhvr>
                                        <p:cTn id="25" dur="200" decel="100000" autoRev="1" fill="hold">
                                          <p:stCondLst>
                                            <p:cond delay="600"/>
                                          </p:stCondLst>
                                        </p:cTn>
                                        <p:tgtEl>
                                          <p:spTgt spid="5">
                                            <p:txEl>
                                              <p:pRg st="1" end="1"/>
                                            </p:txEl>
                                          </p:spTgt>
                                        </p:tgtEl>
                                      </p:cBhvr>
                                      <p:from x="100000" y="100000"/>
                                      <p:to x="80000" y="100000"/>
                                    </p:animScale>
                                    <p:anim by="(#ppt_h/3+#ppt_w*0.1)" calcmode="lin" valueType="num">
                                      <p:cBhvr additive="sum">
                                        <p:cTn id="26" dur="200" decel="100000" autoRev="1" fill="hold">
                                          <p:stCondLst>
                                            <p:cond delay="600"/>
                                          </p:stCondLst>
                                        </p:cTn>
                                        <p:tgtEl>
                                          <p:spTgt spid="5">
                                            <p:txEl>
                                              <p:pRg st="1" end="1"/>
                                            </p:txEl>
                                          </p:spTgt>
                                        </p:tgtEl>
                                        <p:attrNameLst>
                                          <p:attrName>ppt_x</p:attrName>
                                        </p:attrNameLst>
                                      </p:cBhvr>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4" presetClass="entr" presetSubtype="0" fill="hold" nodeType="clickEffect">
                                  <p:stCondLst>
                                    <p:cond delay="0"/>
                                  </p:stCondLst>
                                  <p:childTnLst>
                                    <p:set>
                                      <p:cBhvr>
                                        <p:cTn id="30" dur="1" fill="hold">
                                          <p:stCondLst>
                                            <p:cond delay="0"/>
                                          </p:stCondLst>
                                        </p:cTn>
                                        <p:tgtEl>
                                          <p:spTgt spid="5">
                                            <p:txEl>
                                              <p:pRg st="2" end="2"/>
                                            </p:txEl>
                                          </p:spTgt>
                                        </p:tgtEl>
                                        <p:attrNameLst>
                                          <p:attrName>style.visibility</p:attrName>
                                        </p:attrNameLst>
                                      </p:cBhvr>
                                      <p:to>
                                        <p:strVal val="visible"/>
                                      </p:to>
                                    </p:set>
                                    <p:anim from="(-#ppt_w/2)" to="(#ppt_x)" calcmode="lin" valueType="num">
                                      <p:cBhvr>
                                        <p:cTn id="31" dur="600" fill="hold">
                                          <p:stCondLst>
                                            <p:cond delay="0"/>
                                          </p:stCondLst>
                                        </p:cTn>
                                        <p:tgtEl>
                                          <p:spTgt spid="5">
                                            <p:txEl>
                                              <p:pRg st="2" end="2"/>
                                            </p:txEl>
                                          </p:spTgt>
                                        </p:tgtEl>
                                        <p:attrNameLst>
                                          <p:attrName>ppt_x</p:attrName>
                                        </p:attrNameLst>
                                      </p:cBhvr>
                                    </p:anim>
                                    <p:anim from="0" to="-1.0" calcmode="lin" valueType="num">
                                      <p:cBhvr>
                                        <p:cTn id="32" dur="200" decel="50000" autoRev="1" fill="hold">
                                          <p:stCondLst>
                                            <p:cond delay="600"/>
                                          </p:stCondLst>
                                        </p:cTn>
                                        <p:tgtEl>
                                          <p:spTgt spid="5">
                                            <p:txEl>
                                              <p:pRg st="2" end="2"/>
                                            </p:txEl>
                                          </p:spTgt>
                                        </p:tgtEl>
                                        <p:attrNameLst>
                                          <p:attrName>xshear</p:attrName>
                                        </p:attrNameLst>
                                      </p:cBhvr>
                                    </p:anim>
                                    <p:animScale>
                                      <p:cBhvr>
                                        <p:cTn id="33" dur="200" decel="100000" autoRev="1" fill="hold">
                                          <p:stCondLst>
                                            <p:cond delay="600"/>
                                          </p:stCondLst>
                                        </p:cTn>
                                        <p:tgtEl>
                                          <p:spTgt spid="5">
                                            <p:txEl>
                                              <p:pRg st="2" end="2"/>
                                            </p:txEl>
                                          </p:spTgt>
                                        </p:tgtEl>
                                      </p:cBhvr>
                                      <p:from x="100000" y="100000"/>
                                      <p:to x="80000" y="100000"/>
                                    </p:animScale>
                                    <p:anim by="(#ppt_h/3+#ppt_w*0.1)" calcmode="lin" valueType="num">
                                      <p:cBhvr additive="sum">
                                        <p:cTn id="34" dur="200" decel="100000" autoRev="1" fill="hold">
                                          <p:stCondLst>
                                            <p:cond delay="600"/>
                                          </p:stCondLst>
                                        </p:cTn>
                                        <p:tgtEl>
                                          <p:spTgt spid="5">
                                            <p:txEl>
                                              <p:pRg st="2" end="2"/>
                                            </p:txEl>
                                          </p:spTgt>
                                        </p:tgtEl>
                                        <p:attrNameLst>
                                          <p:attrName>ppt_x</p:attrName>
                                        </p:attrNameLst>
                                      </p:cBhvr>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4" presetClass="entr" presetSubtype="0" fill="hold" nodeType="clickEffect">
                                  <p:stCondLst>
                                    <p:cond delay="0"/>
                                  </p:stCondLst>
                                  <p:childTnLst>
                                    <p:set>
                                      <p:cBhvr>
                                        <p:cTn id="38" dur="1" fill="hold">
                                          <p:stCondLst>
                                            <p:cond delay="0"/>
                                          </p:stCondLst>
                                        </p:cTn>
                                        <p:tgtEl>
                                          <p:spTgt spid="5">
                                            <p:txEl>
                                              <p:pRg st="3" end="3"/>
                                            </p:txEl>
                                          </p:spTgt>
                                        </p:tgtEl>
                                        <p:attrNameLst>
                                          <p:attrName>style.visibility</p:attrName>
                                        </p:attrNameLst>
                                      </p:cBhvr>
                                      <p:to>
                                        <p:strVal val="visible"/>
                                      </p:to>
                                    </p:set>
                                    <p:anim from="(-#ppt_w/2)" to="(#ppt_x)" calcmode="lin" valueType="num">
                                      <p:cBhvr>
                                        <p:cTn id="39" dur="600" fill="hold">
                                          <p:stCondLst>
                                            <p:cond delay="0"/>
                                          </p:stCondLst>
                                        </p:cTn>
                                        <p:tgtEl>
                                          <p:spTgt spid="5">
                                            <p:txEl>
                                              <p:pRg st="3" end="3"/>
                                            </p:txEl>
                                          </p:spTgt>
                                        </p:tgtEl>
                                        <p:attrNameLst>
                                          <p:attrName>ppt_x</p:attrName>
                                        </p:attrNameLst>
                                      </p:cBhvr>
                                    </p:anim>
                                    <p:anim from="0" to="-1.0" calcmode="lin" valueType="num">
                                      <p:cBhvr>
                                        <p:cTn id="40" dur="200" decel="50000" autoRev="1" fill="hold">
                                          <p:stCondLst>
                                            <p:cond delay="600"/>
                                          </p:stCondLst>
                                        </p:cTn>
                                        <p:tgtEl>
                                          <p:spTgt spid="5">
                                            <p:txEl>
                                              <p:pRg st="3" end="3"/>
                                            </p:txEl>
                                          </p:spTgt>
                                        </p:tgtEl>
                                        <p:attrNameLst>
                                          <p:attrName>xshear</p:attrName>
                                        </p:attrNameLst>
                                      </p:cBhvr>
                                    </p:anim>
                                    <p:animScale>
                                      <p:cBhvr>
                                        <p:cTn id="41" dur="200" decel="100000" autoRev="1" fill="hold">
                                          <p:stCondLst>
                                            <p:cond delay="600"/>
                                          </p:stCondLst>
                                        </p:cTn>
                                        <p:tgtEl>
                                          <p:spTgt spid="5">
                                            <p:txEl>
                                              <p:pRg st="3" end="3"/>
                                            </p:txEl>
                                          </p:spTgt>
                                        </p:tgtEl>
                                      </p:cBhvr>
                                      <p:from x="100000" y="100000"/>
                                      <p:to x="80000" y="100000"/>
                                    </p:animScale>
                                    <p:anim by="(#ppt_h/3+#ppt_w*0.1)" calcmode="lin" valueType="num">
                                      <p:cBhvr additive="sum">
                                        <p:cTn id="42" dur="200" decel="100000" autoRev="1" fill="hold">
                                          <p:stCondLst>
                                            <p:cond delay="600"/>
                                          </p:stCondLst>
                                        </p:cTn>
                                        <p:tgtEl>
                                          <p:spTgt spid="5">
                                            <p:txEl>
                                              <p:pRg st="3" end="3"/>
                                            </p:txEl>
                                          </p:spTgt>
                                        </p:tgtEl>
                                        <p:attrNameLst>
                                          <p:attrName>ppt_x</p:attrName>
                                        </p:attrNameLst>
                                      </p:cBhvr>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34" presetClass="entr" presetSubtype="0" fill="hold" nodeType="clickEffect">
                                  <p:stCondLst>
                                    <p:cond delay="0"/>
                                  </p:stCondLst>
                                  <p:childTnLst>
                                    <p:set>
                                      <p:cBhvr>
                                        <p:cTn id="46" dur="1" fill="hold">
                                          <p:stCondLst>
                                            <p:cond delay="0"/>
                                          </p:stCondLst>
                                        </p:cTn>
                                        <p:tgtEl>
                                          <p:spTgt spid="5">
                                            <p:txEl>
                                              <p:pRg st="4" end="4"/>
                                            </p:txEl>
                                          </p:spTgt>
                                        </p:tgtEl>
                                        <p:attrNameLst>
                                          <p:attrName>style.visibility</p:attrName>
                                        </p:attrNameLst>
                                      </p:cBhvr>
                                      <p:to>
                                        <p:strVal val="visible"/>
                                      </p:to>
                                    </p:set>
                                    <p:anim from="(-#ppt_w/2)" to="(#ppt_x)" calcmode="lin" valueType="num">
                                      <p:cBhvr>
                                        <p:cTn id="47" dur="600" fill="hold">
                                          <p:stCondLst>
                                            <p:cond delay="0"/>
                                          </p:stCondLst>
                                        </p:cTn>
                                        <p:tgtEl>
                                          <p:spTgt spid="5">
                                            <p:txEl>
                                              <p:pRg st="4" end="4"/>
                                            </p:txEl>
                                          </p:spTgt>
                                        </p:tgtEl>
                                        <p:attrNameLst>
                                          <p:attrName>ppt_x</p:attrName>
                                        </p:attrNameLst>
                                      </p:cBhvr>
                                    </p:anim>
                                    <p:anim from="0" to="-1.0" calcmode="lin" valueType="num">
                                      <p:cBhvr>
                                        <p:cTn id="48" dur="200" decel="50000" autoRev="1" fill="hold">
                                          <p:stCondLst>
                                            <p:cond delay="600"/>
                                          </p:stCondLst>
                                        </p:cTn>
                                        <p:tgtEl>
                                          <p:spTgt spid="5">
                                            <p:txEl>
                                              <p:pRg st="4" end="4"/>
                                            </p:txEl>
                                          </p:spTgt>
                                        </p:tgtEl>
                                        <p:attrNameLst>
                                          <p:attrName>xshear</p:attrName>
                                        </p:attrNameLst>
                                      </p:cBhvr>
                                    </p:anim>
                                    <p:animScale>
                                      <p:cBhvr>
                                        <p:cTn id="49" dur="200" decel="100000" autoRev="1" fill="hold">
                                          <p:stCondLst>
                                            <p:cond delay="600"/>
                                          </p:stCondLst>
                                        </p:cTn>
                                        <p:tgtEl>
                                          <p:spTgt spid="5">
                                            <p:txEl>
                                              <p:pRg st="4" end="4"/>
                                            </p:txEl>
                                          </p:spTgt>
                                        </p:tgtEl>
                                      </p:cBhvr>
                                      <p:from x="100000" y="100000"/>
                                      <p:to x="80000" y="100000"/>
                                    </p:animScale>
                                    <p:anim by="(#ppt_h/3+#ppt_w*0.1)" calcmode="lin" valueType="num">
                                      <p:cBhvr additive="sum">
                                        <p:cTn id="50" dur="200" decel="100000" autoRev="1" fill="hold">
                                          <p:stCondLst>
                                            <p:cond delay="600"/>
                                          </p:stCondLst>
                                        </p:cTn>
                                        <p:tgtEl>
                                          <p:spTgt spid="5">
                                            <p:txEl>
                                              <p:pRg st="4" end="4"/>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181600" y="0"/>
            <a:ext cx="3962400" cy="584775"/>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11: </a:t>
            </a:r>
            <a:r>
              <a:rPr lang="en-US" sz="1600" dirty="0">
                <a:solidFill>
                  <a:srgbClr val="009900"/>
                </a:solidFill>
                <a:latin typeface="Bernard MT Condensed" pitchFamily="18" charset="0"/>
                <a:ea typeface="+mn-ea"/>
              </a:rPr>
              <a:t>What </a:t>
            </a:r>
            <a:r>
              <a:rPr lang="en-US" sz="1600" dirty="0">
                <a:solidFill>
                  <a:srgbClr val="009900"/>
                </a:solidFill>
                <a:latin typeface="Bernard MT Condensed" pitchFamily="18" charset="0"/>
                <a:ea typeface="+mn-ea"/>
              </a:rPr>
              <a:t>are the Objectives of the Foreign Mission Division of the UPCI?</a:t>
            </a:r>
            <a:endParaRPr lang="en-US" sz="1600" dirty="0">
              <a:solidFill>
                <a:srgbClr val="009900"/>
              </a:solidFill>
              <a:latin typeface="Bernard MT Condensed" pitchFamily="18" charset="0"/>
              <a:ea typeface="+mn-ea"/>
            </a:endParaRPr>
          </a:p>
        </p:txBody>
      </p:sp>
      <p:sp>
        <p:nvSpPr>
          <p:cNvPr id="8195" name="Rectangle 3"/>
          <p:cNvSpPr>
            <a:spLocks noChangeArrowheads="1"/>
          </p:cNvSpPr>
          <p:nvPr/>
        </p:nvSpPr>
        <p:spPr bwMode="auto">
          <a:xfrm>
            <a:off x="3733800" y="762000"/>
            <a:ext cx="5181600" cy="483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2800" b="1">
                <a:solidFill>
                  <a:srgbClr val="800080"/>
                </a:solidFill>
                <a:latin typeface="Poor Richard" charset="0"/>
                <a:ea typeface="Times New Roman" charset="0"/>
                <a:cs typeface="Arial" charset="0"/>
              </a:rPr>
              <a:t>The purpose of this church, as stated in the </a:t>
            </a:r>
            <a:r>
              <a:rPr lang="ja-JP" altLang="en-US" sz="2800" b="1">
                <a:solidFill>
                  <a:srgbClr val="800080"/>
                </a:solidFill>
                <a:latin typeface="Poor Richard" charset="0"/>
                <a:ea typeface="Times New Roman" charset="0"/>
                <a:cs typeface="Arial" charset="0"/>
              </a:rPr>
              <a:t>“</a:t>
            </a:r>
            <a:r>
              <a:rPr lang="en-US" sz="2800" b="1">
                <a:solidFill>
                  <a:srgbClr val="800080"/>
                </a:solidFill>
                <a:latin typeface="Poor Richard" charset="0"/>
                <a:ea typeface="Times New Roman" charset="0"/>
                <a:cs typeface="Arial" charset="0"/>
              </a:rPr>
              <a:t>Foreword</a:t>
            </a:r>
            <a:r>
              <a:rPr lang="ja-JP" altLang="en-US" sz="2800" b="1">
                <a:solidFill>
                  <a:srgbClr val="800080"/>
                </a:solidFill>
                <a:latin typeface="Poor Richard" charset="0"/>
                <a:ea typeface="Times New Roman" charset="0"/>
                <a:cs typeface="Arial" charset="0"/>
              </a:rPr>
              <a:t>”</a:t>
            </a:r>
            <a:r>
              <a:rPr lang="en-US" sz="2800" b="1">
                <a:solidFill>
                  <a:srgbClr val="800080"/>
                </a:solidFill>
                <a:latin typeface="Poor Richard" charset="0"/>
                <a:ea typeface="Times New Roman" charset="0"/>
                <a:cs typeface="Arial" charset="0"/>
              </a:rPr>
              <a:t> of the United Pentecostal Church International Manual, is </a:t>
            </a:r>
            <a:r>
              <a:rPr lang="ja-JP" altLang="en-US" sz="2800" b="1">
                <a:solidFill>
                  <a:srgbClr val="800080"/>
                </a:solidFill>
                <a:latin typeface="Poor Richard" charset="0"/>
                <a:ea typeface="Times New Roman" charset="0"/>
                <a:cs typeface="Arial" charset="0"/>
              </a:rPr>
              <a:t>“</a:t>
            </a:r>
            <a:r>
              <a:rPr lang="en-US" sz="2800" b="1">
                <a:solidFill>
                  <a:srgbClr val="800080"/>
                </a:solidFill>
                <a:latin typeface="Poor Richard" charset="0"/>
                <a:ea typeface="Times New Roman" charset="0"/>
                <a:cs typeface="Arial" charset="0"/>
              </a:rPr>
              <a:t>to preach the gospel of Christ Jesus; to publish and distribute religious literature; to establish new churches; </a:t>
            </a:r>
            <a:r>
              <a:rPr lang="en-US" sz="2800" b="1" i="1" u="sng">
                <a:solidFill>
                  <a:srgbClr val="800080"/>
                </a:solidFill>
                <a:latin typeface="Poor Richard" charset="0"/>
                <a:ea typeface="Times New Roman" charset="0"/>
                <a:cs typeface="Arial" charset="0"/>
              </a:rPr>
              <a:t>to send forth missionaries</a:t>
            </a:r>
            <a:r>
              <a:rPr lang="en-US" sz="2800" b="1">
                <a:solidFill>
                  <a:srgbClr val="800080"/>
                </a:solidFill>
                <a:latin typeface="Poor Richard" charset="0"/>
                <a:ea typeface="Times New Roman" charset="0"/>
                <a:cs typeface="Arial" charset="0"/>
              </a:rPr>
              <a:t>; to perform any other duties connected with religious work, and to help in any way possible to meet the needs of local churches.</a:t>
            </a:r>
            <a:r>
              <a:rPr lang="ja-JP" altLang="en-US" sz="2800" b="1">
                <a:solidFill>
                  <a:srgbClr val="800080"/>
                </a:solidFill>
                <a:latin typeface="Poor Richard" charset="0"/>
                <a:ea typeface="Times New Roman" charset="0"/>
                <a:cs typeface="Arial" charset="0"/>
              </a:rPr>
              <a:t>”</a:t>
            </a:r>
            <a:r>
              <a:rPr lang="en-US" sz="2800" b="1">
                <a:solidFill>
                  <a:srgbClr val="800080"/>
                </a:solidFill>
                <a:latin typeface="Poor Richard" charset="0"/>
                <a:ea typeface="Times New Roman" charset="0"/>
                <a:cs typeface="Arial" charset="0"/>
              </a:rPr>
              <a:t> </a:t>
            </a:r>
          </a:p>
        </p:txBody>
      </p:sp>
      <p:pic>
        <p:nvPicPr>
          <p:cNvPr id="8196" name="Picture 4" descr="C:\Users\Candra Poitras\Pictures\Church_Planting_Manual[1].jpg"/>
          <p:cNvPicPr>
            <a:picLocks noChangeAspect="1" noChangeArrowheads="1"/>
          </p:cNvPicPr>
          <p:nvPr/>
        </p:nvPicPr>
        <p:blipFill>
          <a:blip r:embed="rId2" cstate="print"/>
          <a:srcRect/>
          <a:stretch>
            <a:fillRect/>
          </a:stretch>
        </p:blipFill>
        <p:spPr bwMode="auto">
          <a:xfrm>
            <a:off x="762000" y="1295400"/>
            <a:ext cx="2540000" cy="3556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xmlns:p14="http://schemas.microsoft.com/office/powerpoint/2010/main">
    <p:pul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195"/>
                                        </p:tgtEl>
                                        <p:attrNameLst>
                                          <p:attrName>style.visibility</p:attrName>
                                        </p:attrNameLst>
                                      </p:cBhvr>
                                      <p:to>
                                        <p:strVal val="visible"/>
                                      </p:to>
                                    </p:set>
                                    <p:animEffect transition="in" filter="box(in)">
                                      <p:cBhvr>
                                        <p:cTn id="7" dur="500"/>
                                        <p:tgtEl>
                                          <p:spTgt spid="81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5181600" y="0"/>
            <a:ext cx="3962400" cy="584775"/>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11: </a:t>
            </a:r>
            <a:r>
              <a:rPr lang="en-US" sz="1600" dirty="0">
                <a:solidFill>
                  <a:srgbClr val="009900"/>
                </a:solidFill>
                <a:latin typeface="Bernard MT Condensed" pitchFamily="18" charset="0"/>
                <a:ea typeface="+mn-ea"/>
              </a:rPr>
              <a:t>What </a:t>
            </a:r>
            <a:r>
              <a:rPr lang="en-US" sz="1600" dirty="0">
                <a:solidFill>
                  <a:srgbClr val="009900"/>
                </a:solidFill>
                <a:latin typeface="Bernard MT Condensed" pitchFamily="18" charset="0"/>
                <a:ea typeface="+mn-ea"/>
              </a:rPr>
              <a:t>are the Objectives of the Foreign Mission Division of the UPCI?</a:t>
            </a:r>
            <a:endParaRPr lang="en-US" sz="1600" dirty="0">
              <a:solidFill>
                <a:srgbClr val="009900"/>
              </a:solidFill>
              <a:latin typeface="Bernard MT Condensed" pitchFamily="18" charset="0"/>
              <a:ea typeface="+mn-ea"/>
            </a:endParaRPr>
          </a:p>
        </p:txBody>
      </p:sp>
      <p:sp>
        <p:nvSpPr>
          <p:cNvPr id="4" name="Rectangle 3"/>
          <p:cNvSpPr>
            <a:spLocks noChangeArrowheads="1"/>
          </p:cNvSpPr>
          <p:nvPr/>
        </p:nvSpPr>
        <p:spPr bwMode="auto">
          <a:xfrm>
            <a:off x="152400" y="609600"/>
            <a:ext cx="88392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3333CC"/>
                </a:solidFill>
                <a:latin typeface="Poor Richard" charset="0"/>
              </a:rPr>
              <a:t>The objective of the United Pentecostal Church International (UPCI) in organizing the Foreign Missions Division is to proclaim the whole gospel to the whole world by sending forth God-called men and women in obedience to the Great Commission.</a:t>
            </a:r>
          </a:p>
        </p:txBody>
      </p:sp>
      <p:sp>
        <p:nvSpPr>
          <p:cNvPr id="5" name="Rectangle 4"/>
          <p:cNvSpPr>
            <a:spLocks noChangeArrowheads="1"/>
          </p:cNvSpPr>
          <p:nvPr/>
        </p:nvSpPr>
        <p:spPr bwMode="auto">
          <a:xfrm>
            <a:off x="381000" y="4800600"/>
            <a:ext cx="83820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3200" b="1" i="1">
                <a:solidFill>
                  <a:srgbClr val="009900"/>
                </a:solidFill>
                <a:latin typeface="Poor Richard" charset="0"/>
              </a:rPr>
              <a:t>“</a:t>
            </a:r>
            <a:r>
              <a:rPr lang="en-US" sz="3200" b="1" i="1">
                <a:solidFill>
                  <a:srgbClr val="009900"/>
                </a:solidFill>
                <a:latin typeface="Poor Richard" charset="0"/>
              </a:rPr>
              <a:t>Go ye into all the world and preach the gospel to every creature</a:t>
            </a:r>
            <a:r>
              <a:rPr lang="ja-JP" altLang="en-US" sz="3200" b="1" i="1">
                <a:solidFill>
                  <a:srgbClr val="009900"/>
                </a:solidFill>
                <a:latin typeface="Poor Richard" charset="0"/>
              </a:rPr>
              <a:t>”</a:t>
            </a:r>
            <a:r>
              <a:rPr lang="en-US" sz="3200" b="1">
                <a:solidFill>
                  <a:srgbClr val="009900"/>
                </a:solidFill>
                <a:latin typeface="Poor Richard" charset="0"/>
              </a:rPr>
              <a:t> (Mark 16:15).</a:t>
            </a:r>
          </a:p>
        </p:txBody>
      </p:sp>
      <p:pic>
        <p:nvPicPr>
          <p:cNvPr id="9219" name="Picture 3" descr="C:\Users\Candra Poitras\Pictures\UPCI%20Gold[1].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352800" y="2514600"/>
            <a:ext cx="2241550" cy="2233613"/>
          </a:xfrm>
          <a:prstGeom prst="rect">
            <a:avLst/>
          </a:prstGeom>
          <a:noFill/>
          <a:ln>
            <a:noFill/>
          </a:ln>
          <a:effectLst>
            <a:outerShdw blurRad="63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p:pull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181600" y="0"/>
            <a:ext cx="3962400" cy="584775"/>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11: </a:t>
            </a:r>
            <a:r>
              <a:rPr lang="en-US" sz="1600" dirty="0">
                <a:solidFill>
                  <a:srgbClr val="009900"/>
                </a:solidFill>
                <a:latin typeface="Bernard MT Condensed" pitchFamily="18" charset="0"/>
                <a:ea typeface="+mn-ea"/>
              </a:rPr>
              <a:t>What </a:t>
            </a:r>
            <a:r>
              <a:rPr lang="en-US" sz="1600" dirty="0">
                <a:solidFill>
                  <a:srgbClr val="009900"/>
                </a:solidFill>
                <a:latin typeface="Bernard MT Condensed" pitchFamily="18" charset="0"/>
                <a:ea typeface="+mn-ea"/>
              </a:rPr>
              <a:t>are the Objectives of the Foreign Mission Division of the UPCI?</a:t>
            </a:r>
            <a:endParaRPr lang="en-US" sz="1600" dirty="0">
              <a:solidFill>
                <a:srgbClr val="009900"/>
              </a:solidFill>
              <a:latin typeface="Bernard MT Condensed" pitchFamily="18" charset="0"/>
              <a:ea typeface="+mn-ea"/>
            </a:endParaRPr>
          </a:p>
        </p:txBody>
      </p:sp>
      <p:sp>
        <p:nvSpPr>
          <p:cNvPr id="4" name="Rectangle 3"/>
          <p:cNvSpPr>
            <a:spLocks noChangeArrowheads="1"/>
          </p:cNvSpPr>
          <p:nvPr/>
        </p:nvSpPr>
        <p:spPr bwMode="auto">
          <a:xfrm>
            <a:off x="152400" y="152400"/>
            <a:ext cx="40386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361B00"/>
                </a:solidFill>
                <a:latin typeface="Poor Richard" charset="0"/>
              </a:rPr>
              <a:t>The ultimate goal and aim is the preparing of the church for the coming of Jesus Christ for His bride. </a:t>
            </a:r>
            <a:r>
              <a:rPr lang="ja-JP" altLang="en-US" sz="2800" b="1" i="1">
                <a:solidFill>
                  <a:srgbClr val="361B00"/>
                </a:solidFill>
                <a:latin typeface="Poor Richard" charset="0"/>
              </a:rPr>
              <a:t>“</a:t>
            </a:r>
            <a:r>
              <a:rPr lang="en-US" sz="2800" b="1" i="1">
                <a:solidFill>
                  <a:srgbClr val="361B00"/>
                </a:solidFill>
                <a:latin typeface="Poor Richard" charset="0"/>
              </a:rPr>
              <a:t>That he might present it to himself a glorious church, not having spot, or wrinkle, or any such thing; but that it should be holy and without blemish</a:t>
            </a:r>
            <a:r>
              <a:rPr lang="ja-JP" altLang="en-US" sz="2800" b="1" i="1">
                <a:solidFill>
                  <a:srgbClr val="361B00"/>
                </a:solidFill>
                <a:latin typeface="Poor Richard" charset="0"/>
              </a:rPr>
              <a:t>”</a:t>
            </a:r>
            <a:r>
              <a:rPr lang="en-US" sz="2800" b="1">
                <a:solidFill>
                  <a:srgbClr val="361B00"/>
                </a:solidFill>
                <a:latin typeface="Poor Richard" charset="0"/>
              </a:rPr>
              <a:t> (Ephesians 5:27).</a:t>
            </a:r>
          </a:p>
        </p:txBody>
      </p:sp>
      <p:sp>
        <p:nvSpPr>
          <p:cNvPr id="10243" name="Rectangle 3"/>
          <p:cNvSpPr>
            <a:spLocks noChangeArrowheads="1"/>
          </p:cNvSpPr>
          <p:nvPr/>
        </p:nvSpPr>
        <p:spPr bwMode="auto">
          <a:xfrm>
            <a:off x="4419600" y="1447800"/>
            <a:ext cx="4495800" cy="526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2800" b="1">
                <a:solidFill>
                  <a:srgbClr val="800080"/>
                </a:solidFill>
                <a:latin typeface="Poor Richard" charset="0"/>
                <a:ea typeface="Times New Roman" charset="0"/>
                <a:cs typeface="Arial" charset="0"/>
              </a:rPr>
              <a:t>To this end it is the absolute responsibility of this God-instituted body to teach the Oneness of the Godhead in Jesus Christ; the repentance of all sin; baptism by immersion in the name of Jesus Christ for the remission of sin; and the receiving of the Holy Ghost with the initial evidence of speaking in other tongues as the Spirit gives utterance. </a:t>
            </a:r>
          </a:p>
        </p:txBody>
      </p:sp>
    </p:spTree>
  </p:cSld>
  <p:clrMapOvr>
    <a:masterClrMapping/>
  </p:clrMapOvr>
  <p:transition xmlns:p14="http://schemas.microsoft.com/office/powerpoint/2010/main">
    <p:pull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243"/>
                                        </p:tgtEl>
                                        <p:attrNameLst>
                                          <p:attrName>style.visibility</p:attrName>
                                        </p:attrNameLst>
                                      </p:cBhvr>
                                      <p:to>
                                        <p:strVal val="visible"/>
                                      </p:to>
                                    </p:set>
                                    <p:animEffect transition="in" filter="dissolve">
                                      <p:cBhvr>
                                        <p:cTn id="12" dur="500"/>
                                        <p:tgtEl>
                                          <p:spTgt spid="10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2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181600" y="0"/>
            <a:ext cx="3962400" cy="584775"/>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11: </a:t>
            </a:r>
            <a:r>
              <a:rPr lang="en-US" sz="1600" dirty="0">
                <a:solidFill>
                  <a:srgbClr val="009900"/>
                </a:solidFill>
                <a:latin typeface="Bernard MT Condensed" pitchFamily="18" charset="0"/>
                <a:ea typeface="+mn-ea"/>
              </a:rPr>
              <a:t>What </a:t>
            </a:r>
            <a:r>
              <a:rPr lang="en-US" sz="1600" dirty="0">
                <a:solidFill>
                  <a:srgbClr val="009900"/>
                </a:solidFill>
                <a:latin typeface="Bernard MT Condensed" pitchFamily="18" charset="0"/>
                <a:ea typeface="+mn-ea"/>
              </a:rPr>
              <a:t>are the Objectives of the Foreign Mission Division of the UPCI?</a:t>
            </a:r>
            <a:endParaRPr lang="en-US" sz="1600" dirty="0">
              <a:solidFill>
                <a:srgbClr val="009900"/>
              </a:solidFill>
              <a:latin typeface="Bernard MT Condensed" pitchFamily="18" charset="0"/>
              <a:ea typeface="+mn-ea"/>
            </a:endParaRPr>
          </a:p>
        </p:txBody>
      </p:sp>
      <p:sp>
        <p:nvSpPr>
          <p:cNvPr id="5" name="Rectangle 4"/>
          <p:cNvSpPr>
            <a:spLocks noChangeArrowheads="1"/>
          </p:cNvSpPr>
          <p:nvPr/>
        </p:nvSpPr>
        <p:spPr bwMode="auto">
          <a:xfrm>
            <a:off x="0" y="457200"/>
            <a:ext cx="91440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600" b="1">
                <a:solidFill>
                  <a:srgbClr val="009900"/>
                </a:solidFill>
                <a:latin typeface="Poor Richard" charset="0"/>
              </a:rPr>
              <a:t>It is imperative that every missionary of the UPCI knows and understands the objectives of the Foreign Missions Division. For this reason these objectives are stated as follows:</a:t>
            </a:r>
          </a:p>
        </p:txBody>
      </p:sp>
      <p:sp>
        <p:nvSpPr>
          <p:cNvPr id="6" name="Rectangle 5"/>
          <p:cNvSpPr>
            <a:spLocks noChangeArrowheads="1"/>
          </p:cNvSpPr>
          <p:nvPr/>
        </p:nvSpPr>
        <p:spPr bwMode="auto">
          <a:xfrm>
            <a:off x="609600" y="3124200"/>
            <a:ext cx="80772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3333CC"/>
                </a:solidFill>
                <a:latin typeface="Poor Richard" charset="0"/>
              </a:rPr>
              <a:t>1. To send forth God-called missionaries into all the world to preach the gospel of the kingdom to every creature.</a:t>
            </a:r>
          </a:p>
        </p:txBody>
      </p:sp>
    </p:spTree>
  </p:cSld>
  <p:clrMapOvr>
    <a:masterClrMapping/>
  </p:clrMapOvr>
  <p:transition xmlns:p14="http://schemas.microsoft.com/office/powerpoint/2010/main">
    <p:pull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totally_global_world">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Times New Roman"/>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totally_global_world</Template>
  <TotalTime>2200</TotalTime>
  <Words>994</Words>
  <Application>Microsoft Macintosh PowerPoint</Application>
  <PresentationFormat>On-screen Show (4:3)</PresentationFormat>
  <Paragraphs>36</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Times New Roman</vt:lpstr>
      <vt:lpstr>Century Gothic</vt:lpstr>
      <vt:lpstr>Calibri</vt:lpstr>
      <vt:lpstr>Poor Richard</vt:lpstr>
      <vt:lpstr>totally_global_world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10</cp:revision>
  <dcterms:created xsi:type="dcterms:W3CDTF">2011-06-30T04:35:47Z</dcterms:created>
  <dcterms:modified xsi:type="dcterms:W3CDTF">2018-02-19T20:08:47Z</dcterms:modified>
</cp:coreProperties>
</file>