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9" r:id="rId3"/>
    <p:sldId id="260" r:id="rId4"/>
    <p:sldId id="258" r:id="rId5"/>
    <p:sldId id="262" r:id="rId6"/>
    <p:sldId id="270" r:id="rId7"/>
    <p:sldId id="281" r:id="rId8"/>
    <p:sldId id="261" r:id="rId9"/>
    <p:sldId id="271" r:id="rId10"/>
    <p:sldId id="282" r:id="rId11"/>
    <p:sldId id="267" r:id="rId12"/>
    <p:sldId id="272" r:id="rId13"/>
    <p:sldId id="287" r:id="rId14"/>
    <p:sldId id="256" r:id="rId15"/>
    <p:sldId id="273"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a:srgbClr val="361B00"/>
    <a:srgbClr val="009900"/>
    <a:srgbClr val="3333CC"/>
    <a:srgbClr val="990000"/>
    <a:srgbClr val="990099"/>
    <a:srgbClr val="F9F4B5"/>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p:cViewPr varScale="1">
        <p:scale>
          <a:sx n="44" d="100"/>
          <a:sy n="44" d="100"/>
        </p:scale>
        <p:origin x="-28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2667000"/>
            <a:ext cx="4495800" cy="933450"/>
          </a:xfrm>
        </p:spPr>
        <p:txBody>
          <a:bodyPr/>
          <a:lstStyle>
            <a:lvl1pPr>
              <a:defRPr sz="32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57200" y="4038600"/>
            <a:ext cx="4495800" cy="1066800"/>
          </a:xfrm>
        </p:spPr>
        <p:txBody>
          <a:bodyPr/>
          <a:lstStyle>
            <a:lvl1pPr marL="0" indent="0">
              <a:buFontTx/>
              <a:buNone/>
              <a:defRPr sz="2000"/>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52E4F8BE-F485-8C4F-91A2-6F46B625769B}" type="slidenum">
              <a:rPr lang="en-US"/>
              <a:pPr/>
              <a:t>‹#›</a:t>
            </a:fld>
            <a:endParaRPr lang="en-US"/>
          </a:p>
        </p:txBody>
      </p:sp>
    </p:spTree>
    <p:extLst>
      <p:ext uri="{BB962C8B-B14F-4D97-AF65-F5344CB8AC3E}">
        <p14:creationId xmlns:p14="http://schemas.microsoft.com/office/powerpoint/2010/main" val="2261725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723D4F1-367C-174A-A8B0-54730E0D6427}" type="slidenum">
              <a:rPr lang="en-US"/>
              <a:pPr/>
              <a:t>‹#›</a:t>
            </a:fld>
            <a:endParaRPr lang="en-US"/>
          </a:p>
        </p:txBody>
      </p:sp>
    </p:spTree>
    <p:extLst>
      <p:ext uri="{BB962C8B-B14F-4D97-AF65-F5344CB8AC3E}">
        <p14:creationId xmlns:p14="http://schemas.microsoft.com/office/powerpoint/2010/main" val="2913002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685800"/>
            <a:ext cx="20764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85800"/>
            <a:ext cx="60769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9C67CBD-8EB8-8346-8852-04AB386F0465}" type="slidenum">
              <a:rPr lang="en-US"/>
              <a:pPr/>
              <a:t>‹#›</a:t>
            </a:fld>
            <a:endParaRPr lang="en-US"/>
          </a:p>
        </p:txBody>
      </p:sp>
    </p:spTree>
    <p:extLst>
      <p:ext uri="{BB962C8B-B14F-4D97-AF65-F5344CB8AC3E}">
        <p14:creationId xmlns:p14="http://schemas.microsoft.com/office/powerpoint/2010/main" val="2392909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735973F-A341-8344-BB6A-F2D46229A0B2}" type="slidenum">
              <a:rPr lang="en-US"/>
              <a:pPr/>
              <a:t>‹#›</a:t>
            </a:fld>
            <a:endParaRPr lang="en-US"/>
          </a:p>
        </p:txBody>
      </p:sp>
    </p:spTree>
    <p:extLst>
      <p:ext uri="{BB962C8B-B14F-4D97-AF65-F5344CB8AC3E}">
        <p14:creationId xmlns:p14="http://schemas.microsoft.com/office/powerpoint/2010/main" val="2454065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4CA78943-A91B-B649-B4DD-C76959885698}" type="slidenum">
              <a:rPr lang="en-US"/>
              <a:pPr/>
              <a:t>‹#›</a:t>
            </a:fld>
            <a:endParaRPr lang="en-US"/>
          </a:p>
        </p:txBody>
      </p:sp>
    </p:spTree>
    <p:extLst>
      <p:ext uri="{BB962C8B-B14F-4D97-AF65-F5344CB8AC3E}">
        <p14:creationId xmlns:p14="http://schemas.microsoft.com/office/powerpoint/2010/main" val="1443738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389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FA177F8-E88A-0C47-8807-6CAFF2502302}" type="slidenum">
              <a:rPr lang="en-US"/>
              <a:pPr/>
              <a:t>‹#›</a:t>
            </a:fld>
            <a:endParaRPr lang="en-US"/>
          </a:p>
        </p:txBody>
      </p:sp>
    </p:spTree>
    <p:extLst>
      <p:ext uri="{BB962C8B-B14F-4D97-AF65-F5344CB8AC3E}">
        <p14:creationId xmlns:p14="http://schemas.microsoft.com/office/powerpoint/2010/main" val="2047948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6D71DB4C-DC27-1E4A-942D-CD700352DE55}" type="slidenum">
              <a:rPr lang="en-US"/>
              <a:pPr/>
              <a:t>‹#›</a:t>
            </a:fld>
            <a:endParaRPr lang="en-US"/>
          </a:p>
        </p:txBody>
      </p:sp>
    </p:spTree>
    <p:extLst>
      <p:ext uri="{BB962C8B-B14F-4D97-AF65-F5344CB8AC3E}">
        <p14:creationId xmlns:p14="http://schemas.microsoft.com/office/powerpoint/2010/main" val="3992513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903A4BFD-644C-A948-8B7A-93A9046CEC2A}" type="slidenum">
              <a:rPr lang="en-US"/>
              <a:pPr/>
              <a:t>‹#›</a:t>
            </a:fld>
            <a:endParaRPr lang="en-US"/>
          </a:p>
        </p:txBody>
      </p:sp>
    </p:spTree>
    <p:extLst>
      <p:ext uri="{BB962C8B-B14F-4D97-AF65-F5344CB8AC3E}">
        <p14:creationId xmlns:p14="http://schemas.microsoft.com/office/powerpoint/2010/main" val="2084496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27C12931-A899-D846-97D5-7DD218B599DD}" type="slidenum">
              <a:rPr lang="en-US"/>
              <a:pPr/>
              <a:t>‹#›</a:t>
            </a:fld>
            <a:endParaRPr lang="en-US"/>
          </a:p>
        </p:txBody>
      </p:sp>
    </p:spTree>
    <p:extLst>
      <p:ext uri="{BB962C8B-B14F-4D97-AF65-F5344CB8AC3E}">
        <p14:creationId xmlns:p14="http://schemas.microsoft.com/office/powerpoint/2010/main" val="3368652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ADD6F937-4E08-BC41-9E27-51933551C7EE}" type="slidenum">
              <a:rPr lang="en-US"/>
              <a:pPr/>
              <a:t>‹#›</a:t>
            </a:fld>
            <a:endParaRPr lang="en-US"/>
          </a:p>
        </p:txBody>
      </p:sp>
    </p:spTree>
    <p:extLst>
      <p:ext uri="{BB962C8B-B14F-4D97-AF65-F5344CB8AC3E}">
        <p14:creationId xmlns:p14="http://schemas.microsoft.com/office/powerpoint/2010/main" val="3520615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E484706A-934A-A14E-B4D0-D1BBE7805CC6}" type="slidenum">
              <a:rPr lang="en-US"/>
              <a:pPr/>
              <a:t>‹#›</a:t>
            </a:fld>
            <a:endParaRPr lang="en-US"/>
          </a:p>
        </p:txBody>
      </p:sp>
    </p:spTree>
    <p:extLst>
      <p:ext uri="{BB962C8B-B14F-4D97-AF65-F5344CB8AC3E}">
        <p14:creationId xmlns:p14="http://schemas.microsoft.com/office/powerpoint/2010/main" val="416892375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524000"/>
            <a:ext cx="304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86200" y="685800"/>
            <a:ext cx="495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23E266C-9B38-994E-B584-F32DF8C2928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67"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rtl="0" eaLnBrk="0" fontAlgn="base" hangingPunct="0">
        <a:spcBef>
          <a:spcPct val="0"/>
        </a:spcBef>
        <a:spcAft>
          <a:spcPct val="0"/>
        </a:spcAft>
        <a:defRPr sz="3600">
          <a:solidFill>
            <a:schemeClr val="tx1"/>
          </a:solidFill>
          <a:latin typeface="+mj-lt"/>
          <a:ea typeface="ＭＳ Ｐゴシック" charset="0"/>
          <a:cs typeface="+mj-cs"/>
        </a:defRPr>
      </a:lvl1pPr>
      <a:lvl2pPr algn="l" rtl="0" eaLnBrk="0" fontAlgn="base" hangingPunct="0">
        <a:spcBef>
          <a:spcPct val="0"/>
        </a:spcBef>
        <a:spcAft>
          <a:spcPct val="0"/>
        </a:spcAft>
        <a:defRPr sz="3600">
          <a:solidFill>
            <a:schemeClr val="tx1"/>
          </a:solidFill>
          <a:latin typeface="Times New Roman" pitchFamily="18" charset="0"/>
          <a:ea typeface="ＭＳ Ｐゴシック" charset="0"/>
        </a:defRPr>
      </a:lvl2pPr>
      <a:lvl3pPr algn="l" rtl="0" eaLnBrk="0" fontAlgn="base" hangingPunct="0">
        <a:spcBef>
          <a:spcPct val="0"/>
        </a:spcBef>
        <a:spcAft>
          <a:spcPct val="0"/>
        </a:spcAft>
        <a:defRPr sz="3600">
          <a:solidFill>
            <a:schemeClr val="tx1"/>
          </a:solidFill>
          <a:latin typeface="Times New Roman" pitchFamily="18" charset="0"/>
          <a:ea typeface="ＭＳ Ｐゴシック" charset="0"/>
        </a:defRPr>
      </a:lvl3pPr>
      <a:lvl4pPr algn="l" rtl="0" eaLnBrk="0" fontAlgn="base" hangingPunct="0">
        <a:spcBef>
          <a:spcPct val="0"/>
        </a:spcBef>
        <a:spcAft>
          <a:spcPct val="0"/>
        </a:spcAft>
        <a:defRPr sz="3600">
          <a:solidFill>
            <a:schemeClr val="tx1"/>
          </a:solidFill>
          <a:latin typeface="Times New Roman" pitchFamily="18" charset="0"/>
          <a:ea typeface="ＭＳ Ｐゴシック" charset="0"/>
        </a:defRPr>
      </a:lvl4pPr>
      <a:lvl5pPr algn="l" rtl="0" eaLnBrk="0" fontAlgn="base" hangingPunct="0">
        <a:spcBef>
          <a:spcPct val="0"/>
        </a:spcBef>
        <a:spcAft>
          <a:spcPct val="0"/>
        </a:spcAft>
        <a:defRPr sz="3600">
          <a:solidFill>
            <a:schemeClr val="tx1"/>
          </a:solidFill>
          <a:latin typeface="Times New Roman" pitchFamily="18" charset="0"/>
          <a:ea typeface="ＭＳ Ｐゴシック" charset="0"/>
        </a:defRPr>
      </a:lvl5pPr>
      <a:lvl6pPr marL="457200" algn="l" rtl="0" eaLnBrk="1" fontAlgn="base" hangingPunct="1">
        <a:spcBef>
          <a:spcPct val="0"/>
        </a:spcBef>
        <a:spcAft>
          <a:spcPct val="0"/>
        </a:spcAft>
        <a:defRPr sz="3600">
          <a:solidFill>
            <a:schemeClr val="tx1"/>
          </a:solidFill>
          <a:latin typeface="Times New Roman" pitchFamily="18" charset="0"/>
        </a:defRPr>
      </a:lvl6pPr>
      <a:lvl7pPr marL="914400" algn="l" rtl="0" eaLnBrk="1" fontAlgn="base" hangingPunct="1">
        <a:spcBef>
          <a:spcPct val="0"/>
        </a:spcBef>
        <a:spcAft>
          <a:spcPct val="0"/>
        </a:spcAft>
        <a:defRPr sz="3600">
          <a:solidFill>
            <a:schemeClr val="tx1"/>
          </a:solidFill>
          <a:latin typeface="Times New Roman" pitchFamily="18" charset="0"/>
        </a:defRPr>
      </a:lvl7pPr>
      <a:lvl8pPr marL="1371600" algn="l" rtl="0" eaLnBrk="1" fontAlgn="base" hangingPunct="1">
        <a:spcBef>
          <a:spcPct val="0"/>
        </a:spcBef>
        <a:spcAft>
          <a:spcPct val="0"/>
        </a:spcAft>
        <a:defRPr sz="3600">
          <a:solidFill>
            <a:schemeClr val="tx1"/>
          </a:solidFill>
          <a:latin typeface="Times New Roman" pitchFamily="18" charset="0"/>
        </a:defRPr>
      </a:lvl8pPr>
      <a:lvl9pPr marL="1828800" algn="l" rtl="0" eaLnBrk="1" fontAlgn="base" hangingPunct="1">
        <a:spcBef>
          <a:spcPct val="0"/>
        </a:spcBef>
        <a:spcAft>
          <a:spcPct val="0"/>
        </a:spcAft>
        <a:defRPr sz="3600">
          <a:solidFill>
            <a:schemeClr val="tx1"/>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rgbClr val="361B00"/>
          </a:solidFill>
          <a:latin typeface="+mn-lt"/>
          <a:ea typeface="ＭＳ Ｐゴシック" charset="0"/>
          <a:cs typeface="+mn-cs"/>
        </a:defRPr>
      </a:lvl1pPr>
      <a:lvl2pPr marL="742950" indent="-285750" algn="l" rtl="0" eaLnBrk="0" fontAlgn="base" hangingPunct="0">
        <a:spcBef>
          <a:spcPct val="20000"/>
        </a:spcBef>
        <a:spcAft>
          <a:spcPct val="0"/>
        </a:spcAft>
        <a:buChar char="–"/>
        <a:defRPr sz="2000">
          <a:solidFill>
            <a:srgbClr val="361B00"/>
          </a:solidFill>
          <a:latin typeface="+mn-lt"/>
          <a:ea typeface="ＭＳ Ｐゴシック" charset="0"/>
        </a:defRPr>
      </a:lvl2pPr>
      <a:lvl3pPr marL="1143000" indent="-228600" algn="l" rtl="0" eaLnBrk="0" fontAlgn="base" hangingPunct="0">
        <a:spcBef>
          <a:spcPct val="20000"/>
        </a:spcBef>
        <a:spcAft>
          <a:spcPct val="0"/>
        </a:spcAft>
        <a:buChar char="•"/>
        <a:defRPr>
          <a:solidFill>
            <a:srgbClr val="361B00"/>
          </a:solidFill>
          <a:latin typeface="+mn-lt"/>
          <a:ea typeface="ＭＳ Ｐゴシック" charset="0"/>
        </a:defRPr>
      </a:lvl3pPr>
      <a:lvl4pPr marL="1600200" indent="-228600" algn="l" rtl="0" eaLnBrk="0" fontAlgn="base" hangingPunct="0">
        <a:spcBef>
          <a:spcPct val="20000"/>
        </a:spcBef>
        <a:spcAft>
          <a:spcPct val="0"/>
        </a:spcAft>
        <a:buChar char="–"/>
        <a:defRPr sz="1600">
          <a:solidFill>
            <a:srgbClr val="361B00"/>
          </a:solidFill>
          <a:latin typeface="+mn-lt"/>
          <a:ea typeface="ＭＳ Ｐゴシック" charset="0"/>
        </a:defRPr>
      </a:lvl4pPr>
      <a:lvl5pPr marL="2057400" indent="-228600" algn="l" rtl="0" eaLnBrk="0" fontAlgn="base" hangingPunct="0">
        <a:spcBef>
          <a:spcPct val="20000"/>
        </a:spcBef>
        <a:spcAft>
          <a:spcPct val="0"/>
        </a:spcAft>
        <a:buChar char="»"/>
        <a:defRPr sz="1600">
          <a:solidFill>
            <a:srgbClr val="361B00"/>
          </a:solidFill>
          <a:latin typeface="+mn-lt"/>
          <a:ea typeface="ＭＳ Ｐゴシック" charset="0"/>
        </a:defRPr>
      </a:lvl5pPr>
      <a:lvl6pPr marL="2514600" indent="-228600" algn="l" rtl="0" eaLnBrk="1" fontAlgn="base" hangingPunct="1">
        <a:spcBef>
          <a:spcPct val="20000"/>
        </a:spcBef>
        <a:spcAft>
          <a:spcPct val="0"/>
        </a:spcAft>
        <a:buChar char="»"/>
        <a:defRPr sz="1600">
          <a:solidFill>
            <a:srgbClr val="361B00"/>
          </a:solidFill>
          <a:latin typeface="+mn-lt"/>
        </a:defRPr>
      </a:lvl6pPr>
      <a:lvl7pPr marL="2971800" indent="-228600" algn="l" rtl="0" eaLnBrk="1" fontAlgn="base" hangingPunct="1">
        <a:spcBef>
          <a:spcPct val="20000"/>
        </a:spcBef>
        <a:spcAft>
          <a:spcPct val="0"/>
        </a:spcAft>
        <a:buChar char="»"/>
        <a:defRPr sz="1600">
          <a:solidFill>
            <a:srgbClr val="361B00"/>
          </a:solidFill>
          <a:latin typeface="+mn-lt"/>
        </a:defRPr>
      </a:lvl7pPr>
      <a:lvl8pPr marL="3429000" indent="-228600" algn="l" rtl="0" eaLnBrk="1" fontAlgn="base" hangingPunct="1">
        <a:spcBef>
          <a:spcPct val="20000"/>
        </a:spcBef>
        <a:spcAft>
          <a:spcPct val="0"/>
        </a:spcAft>
        <a:buChar char="»"/>
        <a:defRPr sz="1600">
          <a:solidFill>
            <a:srgbClr val="361B00"/>
          </a:solidFill>
          <a:latin typeface="+mn-lt"/>
        </a:defRPr>
      </a:lvl8pPr>
      <a:lvl9pPr marL="3886200" indent="-228600" algn="l" rtl="0" eaLnBrk="1" fontAlgn="base" hangingPunct="1">
        <a:spcBef>
          <a:spcPct val="20000"/>
        </a:spcBef>
        <a:spcAft>
          <a:spcPct val="0"/>
        </a:spcAft>
        <a:buChar char="»"/>
        <a:defRPr sz="1600">
          <a:solidFill>
            <a:srgbClr val="361B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0" y="3352800"/>
            <a:ext cx="7162800" cy="1569660"/>
          </a:xfrm>
          <a:prstGeom prst="rect">
            <a:avLst/>
          </a:prstGeom>
          <a:noFill/>
        </p:spPr>
        <p:txBody>
          <a:bodyPr>
            <a:spAutoFit/>
            <a:scene3d>
              <a:camera prst="orthographicFront"/>
              <a:lightRig rig="threePt" dir="t"/>
            </a:scene3d>
            <a:sp3d extrusionH="57150">
              <a:bevelT w="38100" h="38100"/>
            </a:sp3d>
          </a:bodyPr>
          <a:lstStyle/>
          <a:p>
            <a:pPr>
              <a:defRPr/>
            </a:pPr>
            <a:r>
              <a:rPr lang="en-US" sz="9600" b="1" dirty="0">
                <a:solidFill>
                  <a:srgbClr val="009900"/>
                </a:solidFill>
                <a:effectLst>
                  <a:outerShdw blurRad="50800" dist="38100" dir="2700000" algn="tl" rotWithShape="0">
                    <a:prstClr val="black">
                      <a:alpha val="40000"/>
                    </a:prstClr>
                  </a:outerShdw>
                </a:effectLst>
                <a:latin typeface="Bernard MT Condensed" pitchFamily="18" charset="0"/>
                <a:ea typeface="+mn-ea"/>
              </a:rPr>
              <a:t>World Missions</a:t>
            </a:r>
          </a:p>
        </p:txBody>
      </p:sp>
      <p:cxnSp>
        <p:nvCxnSpPr>
          <p:cNvPr id="9" name="Straight Connector 8"/>
          <p:cNvCxnSpPr/>
          <p:nvPr/>
        </p:nvCxnSpPr>
        <p:spPr>
          <a:xfrm>
            <a:off x="0" y="4973638"/>
            <a:ext cx="9144000" cy="0"/>
          </a:xfrm>
          <a:prstGeom prst="line">
            <a:avLst/>
          </a:prstGeom>
          <a:ln w="762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19600" y="0"/>
            <a:ext cx="4724400" cy="1569660"/>
          </a:xfrm>
          <a:prstGeom prst="rect">
            <a:avLst/>
          </a:prstGeom>
          <a:noFill/>
        </p:spPr>
        <p:txBody>
          <a:bodyPr>
            <a:spAutoFit/>
            <a:scene3d>
              <a:camera prst="orthographicFront"/>
              <a:lightRig rig="threePt" dir="t"/>
            </a:scene3d>
            <a:sp3d extrusionH="57150">
              <a:bevelT w="57150" h="38100" prst="artDeco"/>
            </a:sp3d>
          </a:bodyPr>
          <a:lstStyle/>
          <a:p>
            <a:pPr>
              <a:defRPr/>
            </a:pPr>
            <a:r>
              <a:rPr lang="en-US" sz="4800" b="1" dirty="0">
                <a:solidFill>
                  <a:srgbClr val="800080"/>
                </a:solidFill>
                <a:latin typeface="Bernard MT Condensed" pitchFamily="18" charset="0"/>
                <a:ea typeface="+mn-ea"/>
              </a:rPr>
              <a:t>Global University of Theological Studies</a:t>
            </a:r>
          </a:p>
        </p:txBody>
      </p:sp>
      <p:cxnSp>
        <p:nvCxnSpPr>
          <p:cNvPr id="21" name="Straight Connector 20"/>
          <p:cNvCxnSpPr/>
          <p:nvPr/>
        </p:nvCxnSpPr>
        <p:spPr>
          <a:xfrm>
            <a:off x="0" y="3140075"/>
            <a:ext cx="9144000" cy="0"/>
          </a:xfrm>
          <a:prstGeom prst="line">
            <a:avLst/>
          </a:prstGeom>
          <a:ln w="889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 y="5181600"/>
            <a:ext cx="8610600" cy="461665"/>
          </a:xfrm>
          <a:prstGeom prst="rect">
            <a:avLst/>
          </a:prstGeom>
          <a:noFill/>
          <a:scene3d>
            <a:camera prst="orthographicFront"/>
            <a:lightRig rig="threePt" dir="t"/>
          </a:scene3d>
          <a:sp3d>
            <a:bevelT/>
          </a:sp3d>
        </p:spPr>
        <p:txBody>
          <a:bodyPr>
            <a:spAutoFit/>
            <a:sp3d extrusionH="57150">
              <a:bevelT w="38100" h="38100"/>
            </a:sp3d>
          </a:bodyPr>
          <a:lstStyle/>
          <a:p>
            <a:pPr>
              <a:defRPr/>
            </a:pPr>
            <a:r>
              <a:rPr lang="en-US" sz="2400" b="1" dirty="0">
                <a:solidFill>
                  <a:srgbClr val="800080"/>
                </a:solidFill>
                <a:latin typeface="Bernard MT Condensed" pitchFamily="18" charset="0"/>
                <a:ea typeface="+mn-ea"/>
              </a:rPr>
              <a:t>Lesson 7a: Indigenous Church Principles of the New Testament Church.</a:t>
            </a:r>
          </a:p>
        </p:txBody>
      </p:sp>
      <p:sp>
        <p:nvSpPr>
          <p:cNvPr id="23" name="TextBox 22"/>
          <p:cNvSpPr txBox="1"/>
          <p:nvPr/>
        </p:nvSpPr>
        <p:spPr>
          <a:xfrm>
            <a:off x="152400" y="5638800"/>
            <a:ext cx="19050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800080"/>
                </a:solidFill>
                <a:latin typeface="Bernard MT Condensed" pitchFamily="18" charset="0"/>
                <a:ea typeface="+mn-ea"/>
              </a:rPr>
              <a:t>Randy Adams</a:t>
            </a:r>
          </a:p>
        </p:txBody>
      </p:sp>
      <p:cxnSp>
        <p:nvCxnSpPr>
          <p:cNvPr id="25" name="Straight Connector 24"/>
          <p:cNvCxnSpPr/>
          <p:nvPr/>
        </p:nvCxnSpPr>
        <p:spPr>
          <a:xfrm>
            <a:off x="0" y="30718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50530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290" name="Rectangle 3"/>
          <p:cNvSpPr>
            <a:spLocks noChangeArrowheads="1"/>
          </p:cNvSpPr>
          <p:nvPr/>
        </p:nvSpPr>
        <p:spPr bwMode="auto">
          <a:xfrm>
            <a:off x="1524000" y="685800"/>
            <a:ext cx="59436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990000"/>
                </a:solidFill>
                <a:latin typeface="Poor Richard" charset="0"/>
                <a:ea typeface="Times New Roman" charset="0"/>
                <a:cs typeface="Arial" charset="0"/>
              </a:rPr>
              <a:t>The potential of the New Testament Church in any generation is limited only by her silence: if she does not proclaim the Gospel, remains stationary and she does not go.   </a:t>
            </a:r>
          </a:p>
        </p:txBody>
      </p:sp>
      <p:sp>
        <p:nvSpPr>
          <p:cNvPr id="12291" name="Rectangle 4"/>
          <p:cNvSpPr>
            <a:spLocks noChangeArrowheads="1"/>
          </p:cNvSpPr>
          <p:nvPr/>
        </p:nvSpPr>
        <p:spPr bwMode="auto">
          <a:xfrm>
            <a:off x="0" y="3352800"/>
            <a:ext cx="91440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4000" b="1" i="1">
                <a:solidFill>
                  <a:srgbClr val="3333CC"/>
                </a:solidFill>
                <a:latin typeface="Poor Richard" charset="0"/>
                <a:ea typeface="Times New Roman" charset="0"/>
                <a:cs typeface="Arial" charset="0"/>
              </a:rPr>
              <a:t>“</a:t>
            </a:r>
            <a:r>
              <a:rPr lang="en-US" sz="4000" b="1" i="1">
                <a:solidFill>
                  <a:srgbClr val="3333CC"/>
                </a:solidFill>
                <a:latin typeface="Poor Richard" charset="0"/>
                <a:ea typeface="Times New Roman" charset="0"/>
                <a:cs typeface="Arial" charset="0"/>
              </a:rPr>
              <a:t>He that goeth forth and weepeth, bearing precious seed, shall doubtless come again with rejoicing, bringing his sheaves with him.</a:t>
            </a:r>
            <a:r>
              <a:rPr lang="ja-JP" altLang="en-US" sz="4000" b="1" i="1">
                <a:solidFill>
                  <a:srgbClr val="3333CC"/>
                </a:solidFill>
                <a:latin typeface="Poor Richard" charset="0"/>
                <a:ea typeface="Times New Roman" charset="0"/>
                <a:cs typeface="Arial" charset="0"/>
              </a:rPr>
              <a:t>”</a:t>
            </a:r>
            <a:r>
              <a:rPr lang="en-US" sz="4000" b="1" i="1">
                <a:solidFill>
                  <a:srgbClr val="3333CC"/>
                </a:solidFill>
                <a:latin typeface="Poor Richard" charset="0"/>
                <a:ea typeface="Times New Roman" charset="0"/>
                <a:cs typeface="Arial" charset="0"/>
              </a:rPr>
              <a:t> </a:t>
            </a:r>
            <a:r>
              <a:rPr lang="en-US" sz="4000" b="1">
                <a:solidFill>
                  <a:srgbClr val="3333CC"/>
                </a:solidFill>
                <a:latin typeface="Poor Richard" charset="0"/>
                <a:ea typeface="Times New Roman" charset="0"/>
                <a:cs typeface="Arial" charset="0"/>
              </a:rPr>
              <a:t>(Psalms 126:6)</a:t>
            </a:r>
            <a:endParaRPr lang="en-US" sz="4000">
              <a:solidFill>
                <a:srgbClr val="3333CC"/>
              </a:solidFill>
              <a:latin typeface="Poor Richard" charset="0"/>
              <a:ea typeface="Times New Roman" charset="0"/>
              <a:cs typeface="Arial" charset="0"/>
            </a:endParaRPr>
          </a:p>
        </p:txBody>
      </p:sp>
      <p:sp>
        <p:nvSpPr>
          <p:cNvPr id="5" name="TextBox 4"/>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7a: Indigenous Church Principles of the New Testament Church</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wipe(down)">
                                      <p:cBhvr>
                                        <p:cTn id="7" dur="145">
                                          <p:stCondLst>
                                            <p:cond delay="0"/>
                                          </p:stCondLst>
                                        </p:cTn>
                                        <p:tgtEl>
                                          <p:spTgt spid="12290"/>
                                        </p:tgtEl>
                                      </p:cBhvr>
                                    </p:animEffect>
                                    <p:anim calcmode="lin" valueType="num">
                                      <p:cBhvr>
                                        <p:cTn id="8" dur="456" tmFilter="0,0; 0.14,0.36; 0.43,0.73; 0.71,0.91; 1.0,1.0">
                                          <p:stCondLst>
                                            <p:cond delay="0"/>
                                          </p:stCondLst>
                                        </p:cTn>
                                        <p:tgtEl>
                                          <p:spTgt spid="12290"/>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12290"/>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12290"/>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12290"/>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12290"/>
                                        </p:tgtEl>
                                        <p:attrNameLst>
                                          <p:attrName>ppt_y</p:attrName>
                                        </p:attrNameLst>
                                      </p:cBhvr>
                                      <p:tavLst>
                                        <p:tav tm="0" fmla="#ppt_y-sin(pi*$)/81">
                                          <p:val>
                                            <p:fltVal val="0"/>
                                          </p:val>
                                        </p:tav>
                                        <p:tav tm="100000">
                                          <p:val>
                                            <p:fltVal val="1"/>
                                          </p:val>
                                        </p:tav>
                                      </p:tavLst>
                                    </p:anim>
                                    <p:animScale>
                                      <p:cBhvr>
                                        <p:cTn id="13" dur="7">
                                          <p:stCondLst>
                                            <p:cond delay="162"/>
                                          </p:stCondLst>
                                        </p:cTn>
                                        <p:tgtEl>
                                          <p:spTgt spid="12290"/>
                                        </p:tgtEl>
                                      </p:cBhvr>
                                      <p:to x="100000" y="60000"/>
                                    </p:animScale>
                                    <p:animScale>
                                      <p:cBhvr>
                                        <p:cTn id="14" dur="41" decel="50000">
                                          <p:stCondLst>
                                            <p:cond delay="169"/>
                                          </p:stCondLst>
                                        </p:cTn>
                                        <p:tgtEl>
                                          <p:spTgt spid="12290"/>
                                        </p:tgtEl>
                                      </p:cBhvr>
                                      <p:to x="100000" y="100000"/>
                                    </p:animScale>
                                    <p:animScale>
                                      <p:cBhvr>
                                        <p:cTn id="15" dur="7">
                                          <p:stCondLst>
                                            <p:cond delay="328"/>
                                          </p:stCondLst>
                                        </p:cTn>
                                        <p:tgtEl>
                                          <p:spTgt spid="12290"/>
                                        </p:tgtEl>
                                      </p:cBhvr>
                                      <p:to x="100000" y="80000"/>
                                    </p:animScale>
                                    <p:animScale>
                                      <p:cBhvr>
                                        <p:cTn id="16" dur="41" decel="50000">
                                          <p:stCondLst>
                                            <p:cond delay="335"/>
                                          </p:stCondLst>
                                        </p:cTn>
                                        <p:tgtEl>
                                          <p:spTgt spid="12290"/>
                                        </p:tgtEl>
                                      </p:cBhvr>
                                      <p:to x="100000" y="100000"/>
                                    </p:animScale>
                                    <p:animScale>
                                      <p:cBhvr>
                                        <p:cTn id="17" dur="7">
                                          <p:stCondLst>
                                            <p:cond delay="410"/>
                                          </p:stCondLst>
                                        </p:cTn>
                                        <p:tgtEl>
                                          <p:spTgt spid="12290"/>
                                        </p:tgtEl>
                                      </p:cBhvr>
                                      <p:to x="100000" y="90000"/>
                                    </p:animScale>
                                    <p:animScale>
                                      <p:cBhvr>
                                        <p:cTn id="18" dur="41" decel="50000">
                                          <p:stCondLst>
                                            <p:cond delay="417"/>
                                          </p:stCondLst>
                                        </p:cTn>
                                        <p:tgtEl>
                                          <p:spTgt spid="12290"/>
                                        </p:tgtEl>
                                      </p:cBhvr>
                                      <p:to x="100000" y="100000"/>
                                    </p:animScale>
                                    <p:animScale>
                                      <p:cBhvr>
                                        <p:cTn id="19" dur="7">
                                          <p:stCondLst>
                                            <p:cond delay="452"/>
                                          </p:stCondLst>
                                        </p:cTn>
                                        <p:tgtEl>
                                          <p:spTgt spid="12290"/>
                                        </p:tgtEl>
                                      </p:cBhvr>
                                      <p:to x="100000" y="95000"/>
                                    </p:animScale>
                                    <p:animScale>
                                      <p:cBhvr>
                                        <p:cTn id="20" dur="41" decel="50000">
                                          <p:stCondLst>
                                            <p:cond delay="458"/>
                                          </p:stCondLst>
                                        </p:cTn>
                                        <p:tgtEl>
                                          <p:spTgt spid="12290"/>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12291"/>
                                        </p:tgtEl>
                                        <p:attrNameLst>
                                          <p:attrName>style.visibility</p:attrName>
                                        </p:attrNameLst>
                                      </p:cBhvr>
                                      <p:to>
                                        <p:strVal val="visible"/>
                                      </p:to>
                                    </p:set>
                                    <p:animEffect transition="in" filter="wipe(down)">
                                      <p:cBhvr>
                                        <p:cTn id="25" dur="145">
                                          <p:stCondLst>
                                            <p:cond delay="0"/>
                                          </p:stCondLst>
                                        </p:cTn>
                                        <p:tgtEl>
                                          <p:spTgt spid="12291"/>
                                        </p:tgtEl>
                                      </p:cBhvr>
                                    </p:animEffect>
                                    <p:anim calcmode="lin" valueType="num">
                                      <p:cBhvr>
                                        <p:cTn id="26" dur="456" tmFilter="0,0; 0.14,0.36; 0.43,0.73; 0.71,0.91; 1.0,1.0">
                                          <p:stCondLst>
                                            <p:cond delay="0"/>
                                          </p:stCondLst>
                                        </p:cTn>
                                        <p:tgtEl>
                                          <p:spTgt spid="12291"/>
                                        </p:tgtEl>
                                        <p:attrNameLst>
                                          <p:attrName>ppt_x</p:attrName>
                                        </p:attrNameLst>
                                      </p:cBhvr>
                                      <p:tavLst>
                                        <p:tav tm="0">
                                          <p:val>
                                            <p:strVal val="#ppt_x-0.25"/>
                                          </p:val>
                                        </p:tav>
                                        <p:tav tm="100000">
                                          <p:val>
                                            <p:strVal val="#ppt_x"/>
                                          </p:val>
                                        </p:tav>
                                      </p:tavLst>
                                    </p:anim>
                                    <p:anim calcmode="lin" valueType="num">
                                      <p:cBhvr>
                                        <p:cTn id="27" dur="166" tmFilter="0.0,0.0; 0.25,0.07; 0.50,0.2; 0.75,0.467; 1.0,1.0">
                                          <p:stCondLst>
                                            <p:cond delay="0"/>
                                          </p:stCondLst>
                                        </p:cTn>
                                        <p:tgtEl>
                                          <p:spTgt spid="12291"/>
                                        </p:tgtEl>
                                        <p:attrNameLst>
                                          <p:attrName>ppt_y</p:attrName>
                                        </p:attrNameLst>
                                      </p:cBhvr>
                                      <p:tavLst>
                                        <p:tav tm="0" fmla="#ppt_y-sin(pi*$)/3">
                                          <p:val>
                                            <p:fltVal val="0.5"/>
                                          </p:val>
                                        </p:tav>
                                        <p:tav tm="100000">
                                          <p:val>
                                            <p:fltVal val="1"/>
                                          </p:val>
                                        </p:tav>
                                      </p:tavLst>
                                    </p:anim>
                                    <p:anim calcmode="lin" valueType="num">
                                      <p:cBhvr>
                                        <p:cTn id="28" dur="166" tmFilter="0, 0; 0.125,0.2665; 0.25,0.4; 0.375,0.465; 0.5,0.5;  0.625,0.535; 0.75,0.6; 0.875,0.7335; 1,1">
                                          <p:stCondLst>
                                            <p:cond delay="166"/>
                                          </p:stCondLst>
                                        </p:cTn>
                                        <p:tgtEl>
                                          <p:spTgt spid="12291"/>
                                        </p:tgtEl>
                                        <p:attrNameLst>
                                          <p:attrName>ppt_y</p:attrName>
                                        </p:attrNameLst>
                                      </p:cBhvr>
                                      <p:tavLst>
                                        <p:tav tm="0" fmla="#ppt_y-sin(pi*$)/9">
                                          <p:val>
                                            <p:fltVal val="0"/>
                                          </p:val>
                                        </p:tav>
                                        <p:tav tm="100000">
                                          <p:val>
                                            <p:fltVal val="1"/>
                                          </p:val>
                                        </p:tav>
                                      </p:tavLst>
                                    </p:anim>
                                    <p:anim calcmode="lin" valueType="num">
                                      <p:cBhvr>
                                        <p:cTn id="29" dur="83" tmFilter="0, 0; 0.125,0.2665; 0.25,0.4; 0.375,0.465; 0.5,0.5;  0.625,0.535; 0.75,0.6; 0.875,0.7335; 1,1">
                                          <p:stCondLst>
                                            <p:cond delay="331"/>
                                          </p:stCondLst>
                                        </p:cTn>
                                        <p:tgtEl>
                                          <p:spTgt spid="12291"/>
                                        </p:tgtEl>
                                        <p:attrNameLst>
                                          <p:attrName>ppt_y</p:attrName>
                                        </p:attrNameLst>
                                      </p:cBhvr>
                                      <p:tavLst>
                                        <p:tav tm="0" fmla="#ppt_y-sin(pi*$)/27">
                                          <p:val>
                                            <p:fltVal val="0"/>
                                          </p:val>
                                        </p:tav>
                                        <p:tav tm="100000">
                                          <p:val>
                                            <p:fltVal val="1"/>
                                          </p:val>
                                        </p:tav>
                                      </p:tavLst>
                                    </p:anim>
                                    <p:anim calcmode="lin" valueType="num">
                                      <p:cBhvr>
                                        <p:cTn id="30" dur="41" tmFilter="0, 0; 0.125,0.2665; 0.25,0.4; 0.375,0.465; 0.5,0.5;  0.625,0.535; 0.75,0.6; 0.875,0.7335; 1,1">
                                          <p:stCondLst>
                                            <p:cond delay="414"/>
                                          </p:stCondLst>
                                        </p:cTn>
                                        <p:tgtEl>
                                          <p:spTgt spid="12291"/>
                                        </p:tgtEl>
                                        <p:attrNameLst>
                                          <p:attrName>ppt_y</p:attrName>
                                        </p:attrNameLst>
                                      </p:cBhvr>
                                      <p:tavLst>
                                        <p:tav tm="0" fmla="#ppt_y-sin(pi*$)/81">
                                          <p:val>
                                            <p:fltVal val="0"/>
                                          </p:val>
                                        </p:tav>
                                        <p:tav tm="100000">
                                          <p:val>
                                            <p:fltVal val="1"/>
                                          </p:val>
                                        </p:tav>
                                      </p:tavLst>
                                    </p:anim>
                                    <p:animScale>
                                      <p:cBhvr>
                                        <p:cTn id="31" dur="7">
                                          <p:stCondLst>
                                            <p:cond delay="162"/>
                                          </p:stCondLst>
                                        </p:cTn>
                                        <p:tgtEl>
                                          <p:spTgt spid="12291"/>
                                        </p:tgtEl>
                                      </p:cBhvr>
                                      <p:to x="100000" y="60000"/>
                                    </p:animScale>
                                    <p:animScale>
                                      <p:cBhvr>
                                        <p:cTn id="32" dur="41" decel="50000">
                                          <p:stCondLst>
                                            <p:cond delay="169"/>
                                          </p:stCondLst>
                                        </p:cTn>
                                        <p:tgtEl>
                                          <p:spTgt spid="12291"/>
                                        </p:tgtEl>
                                      </p:cBhvr>
                                      <p:to x="100000" y="100000"/>
                                    </p:animScale>
                                    <p:animScale>
                                      <p:cBhvr>
                                        <p:cTn id="33" dur="7">
                                          <p:stCondLst>
                                            <p:cond delay="328"/>
                                          </p:stCondLst>
                                        </p:cTn>
                                        <p:tgtEl>
                                          <p:spTgt spid="12291"/>
                                        </p:tgtEl>
                                      </p:cBhvr>
                                      <p:to x="100000" y="80000"/>
                                    </p:animScale>
                                    <p:animScale>
                                      <p:cBhvr>
                                        <p:cTn id="34" dur="41" decel="50000">
                                          <p:stCondLst>
                                            <p:cond delay="335"/>
                                          </p:stCondLst>
                                        </p:cTn>
                                        <p:tgtEl>
                                          <p:spTgt spid="12291"/>
                                        </p:tgtEl>
                                      </p:cBhvr>
                                      <p:to x="100000" y="100000"/>
                                    </p:animScale>
                                    <p:animScale>
                                      <p:cBhvr>
                                        <p:cTn id="35" dur="7">
                                          <p:stCondLst>
                                            <p:cond delay="410"/>
                                          </p:stCondLst>
                                        </p:cTn>
                                        <p:tgtEl>
                                          <p:spTgt spid="12291"/>
                                        </p:tgtEl>
                                      </p:cBhvr>
                                      <p:to x="100000" y="90000"/>
                                    </p:animScale>
                                    <p:animScale>
                                      <p:cBhvr>
                                        <p:cTn id="36" dur="41" decel="50000">
                                          <p:stCondLst>
                                            <p:cond delay="417"/>
                                          </p:stCondLst>
                                        </p:cTn>
                                        <p:tgtEl>
                                          <p:spTgt spid="12291"/>
                                        </p:tgtEl>
                                      </p:cBhvr>
                                      <p:to x="100000" y="100000"/>
                                    </p:animScale>
                                    <p:animScale>
                                      <p:cBhvr>
                                        <p:cTn id="37" dur="7">
                                          <p:stCondLst>
                                            <p:cond delay="452"/>
                                          </p:stCondLst>
                                        </p:cTn>
                                        <p:tgtEl>
                                          <p:spTgt spid="12291"/>
                                        </p:tgtEl>
                                      </p:cBhvr>
                                      <p:to x="100000" y="95000"/>
                                    </p:animScale>
                                    <p:animScale>
                                      <p:cBhvr>
                                        <p:cTn id="38" dur="41" decel="50000">
                                          <p:stCondLst>
                                            <p:cond delay="458"/>
                                          </p:stCondLst>
                                        </p:cTn>
                                        <p:tgtEl>
                                          <p:spTgt spid="1229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1229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152400" y="152400"/>
            <a:ext cx="39465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000" b="1" i="1">
                <a:solidFill>
                  <a:srgbClr val="361B00"/>
                </a:solidFill>
                <a:latin typeface="Poor Richard" charset="0"/>
              </a:rPr>
              <a:t>II. Self-Government</a:t>
            </a:r>
          </a:p>
        </p:txBody>
      </p:sp>
      <p:sp>
        <p:nvSpPr>
          <p:cNvPr id="13315" name="Rectangle 4"/>
          <p:cNvSpPr>
            <a:spLocks noChangeArrowheads="1"/>
          </p:cNvSpPr>
          <p:nvPr/>
        </p:nvSpPr>
        <p:spPr bwMode="auto">
          <a:xfrm>
            <a:off x="533400" y="914400"/>
            <a:ext cx="73152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000" b="1">
                <a:solidFill>
                  <a:srgbClr val="800080"/>
                </a:solidFill>
                <a:latin typeface="Poor Richard" charset="0"/>
              </a:rPr>
              <a:t>Self-government is vital to the day-by-day operation of the Church and this goal should be kept in mind from the very beginning of the work. </a:t>
            </a:r>
          </a:p>
        </p:txBody>
      </p:sp>
      <p:sp>
        <p:nvSpPr>
          <p:cNvPr id="13316" name="Rectangle 5"/>
          <p:cNvSpPr>
            <a:spLocks noChangeArrowheads="1"/>
          </p:cNvSpPr>
          <p:nvPr/>
        </p:nvSpPr>
        <p:spPr bwMode="auto">
          <a:xfrm>
            <a:off x="1143000" y="2590800"/>
            <a:ext cx="76200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000" b="1">
                <a:solidFill>
                  <a:srgbClr val="009900"/>
                </a:solidFill>
                <a:latin typeface="Poor Richard" charset="0"/>
              </a:rPr>
              <a:t>The obvious place to begin the practice of self-government is in the local Church. Keep in mind that the local Churches form the base from which the National Church will be organized.</a:t>
            </a:r>
            <a:endParaRPr lang="en-US" sz="3000">
              <a:solidFill>
                <a:srgbClr val="009900"/>
              </a:solidFill>
            </a:endParaRPr>
          </a:p>
        </p:txBody>
      </p:sp>
      <p:sp>
        <p:nvSpPr>
          <p:cNvPr id="13317" name="Rectangle 6"/>
          <p:cNvSpPr>
            <a:spLocks noChangeArrowheads="1"/>
          </p:cNvSpPr>
          <p:nvPr/>
        </p:nvSpPr>
        <p:spPr bwMode="auto">
          <a:xfrm>
            <a:off x="2286000" y="4800600"/>
            <a:ext cx="68580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000" b="1">
                <a:solidFill>
                  <a:srgbClr val="361B00"/>
                </a:solidFill>
                <a:latin typeface="Poor Richard" charset="0"/>
              </a:rPr>
              <a:t>The establishment of strong local Churches will in turn create the need for National Church government and will also furnish the qualified personnel to staff this government.</a:t>
            </a:r>
          </a:p>
        </p:txBody>
      </p:sp>
      <p:sp>
        <p:nvSpPr>
          <p:cNvPr id="8" name="TextBox 7"/>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7a: Indigenous Church Principles of the New Testament Church</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p:cTn id="7" dur="1000" fill="hold"/>
                                        <p:tgtEl>
                                          <p:spTgt spid="13314"/>
                                        </p:tgtEl>
                                        <p:attrNameLst>
                                          <p:attrName>ppt_x</p:attrName>
                                        </p:attrNameLst>
                                      </p:cBhvr>
                                      <p:tavLst>
                                        <p:tav tm="0">
                                          <p:val>
                                            <p:strVal val="#ppt_x-.2"/>
                                          </p:val>
                                        </p:tav>
                                        <p:tav tm="100000">
                                          <p:val>
                                            <p:strVal val="#ppt_x"/>
                                          </p:val>
                                        </p:tav>
                                      </p:tavLst>
                                    </p:anim>
                                    <p:anim calcmode="lin" valueType="num">
                                      <p:cBhvr>
                                        <p:cTn id="8" dur="1000" fill="hold"/>
                                        <p:tgtEl>
                                          <p:spTgt spid="1331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331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13315"/>
                                        </p:tgtEl>
                                        <p:attrNameLst>
                                          <p:attrName>style.visibility</p:attrName>
                                        </p:attrNameLst>
                                      </p:cBhvr>
                                      <p:to>
                                        <p:strVal val="visible"/>
                                      </p:to>
                                    </p:set>
                                    <p:anim calcmode="lin" valueType="num">
                                      <p:cBhvr>
                                        <p:cTn id="14" dur="1000" fill="hold"/>
                                        <p:tgtEl>
                                          <p:spTgt spid="13315"/>
                                        </p:tgtEl>
                                        <p:attrNameLst>
                                          <p:attrName>ppt_x</p:attrName>
                                        </p:attrNameLst>
                                      </p:cBhvr>
                                      <p:tavLst>
                                        <p:tav tm="0">
                                          <p:val>
                                            <p:strVal val="#ppt_x-.2"/>
                                          </p:val>
                                        </p:tav>
                                        <p:tav tm="100000">
                                          <p:val>
                                            <p:strVal val="#ppt_x"/>
                                          </p:val>
                                        </p:tav>
                                      </p:tavLst>
                                    </p:anim>
                                    <p:anim calcmode="lin" valueType="num">
                                      <p:cBhvr>
                                        <p:cTn id="15" dur="1000" fill="hold"/>
                                        <p:tgtEl>
                                          <p:spTgt spid="1331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331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13316"/>
                                        </p:tgtEl>
                                        <p:attrNameLst>
                                          <p:attrName>style.visibility</p:attrName>
                                        </p:attrNameLst>
                                      </p:cBhvr>
                                      <p:to>
                                        <p:strVal val="visible"/>
                                      </p:to>
                                    </p:set>
                                    <p:anim calcmode="lin" valueType="num">
                                      <p:cBhvr>
                                        <p:cTn id="21" dur="1000" fill="hold"/>
                                        <p:tgtEl>
                                          <p:spTgt spid="13316"/>
                                        </p:tgtEl>
                                        <p:attrNameLst>
                                          <p:attrName>ppt_x</p:attrName>
                                        </p:attrNameLst>
                                      </p:cBhvr>
                                      <p:tavLst>
                                        <p:tav tm="0">
                                          <p:val>
                                            <p:strVal val="#ppt_x-.2"/>
                                          </p:val>
                                        </p:tav>
                                        <p:tav tm="100000">
                                          <p:val>
                                            <p:strVal val="#ppt_x"/>
                                          </p:val>
                                        </p:tav>
                                      </p:tavLst>
                                    </p:anim>
                                    <p:anim calcmode="lin" valueType="num">
                                      <p:cBhvr>
                                        <p:cTn id="22" dur="1000" fill="hold"/>
                                        <p:tgtEl>
                                          <p:spTgt spid="1331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3316"/>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13317"/>
                                        </p:tgtEl>
                                        <p:attrNameLst>
                                          <p:attrName>style.visibility</p:attrName>
                                        </p:attrNameLst>
                                      </p:cBhvr>
                                      <p:to>
                                        <p:strVal val="visible"/>
                                      </p:to>
                                    </p:set>
                                    <p:anim calcmode="lin" valueType="num">
                                      <p:cBhvr>
                                        <p:cTn id="28" dur="1000" fill="hold"/>
                                        <p:tgtEl>
                                          <p:spTgt spid="13317"/>
                                        </p:tgtEl>
                                        <p:attrNameLst>
                                          <p:attrName>ppt_x</p:attrName>
                                        </p:attrNameLst>
                                      </p:cBhvr>
                                      <p:tavLst>
                                        <p:tav tm="0">
                                          <p:val>
                                            <p:strVal val="#ppt_x-.2"/>
                                          </p:val>
                                        </p:tav>
                                        <p:tav tm="100000">
                                          <p:val>
                                            <p:strVal val="#ppt_x"/>
                                          </p:val>
                                        </p:tav>
                                      </p:tavLst>
                                    </p:anim>
                                    <p:anim calcmode="lin" valueType="num">
                                      <p:cBhvr>
                                        <p:cTn id="29" dur="1000" fill="hold"/>
                                        <p:tgtEl>
                                          <p:spTgt spid="13317"/>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3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13315" grpId="0"/>
      <p:bldP spid="13316" grpId="0"/>
      <p:bldP spid="133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ChangeArrowheads="1"/>
          </p:cNvSpPr>
          <p:nvPr/>
        </p:nvSpPr>
        <p:spPr bwMode="auto">
          <a:xfrm>
            <a:off x="152400" y="609600"/>
            <a:ext cx="2971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a:solidFill>
                  <a:srgbClr val="3333CC"/>
                </a:solidFill>
                <a:latin typeface="Poor Richard" charset="0"/>
                <a:ea typeface="Times New Roman" charset="0"/>
                <a:cs typeface="Arial" charset="0"/>
              </a:rPr>
              <a:t>1. </a:t>
            </a:r>
            <a:r>
              <a:rPr lang="en-US" sz="4000" b="1" u="sng">
                <a:solidFill>
                  <a:srgbClr val="3333CC"/>
                </a:solidFill>
                <a:latin typeface="Poor Richard" charset="0"/>
                <a:ea typeface="Times New Roman" charset="0"/>
                <a:cs typeface="Arial" charset="0"/>
              </a:rPr>
              <a:t>Training</a:t>
            </a:r>
            <a:r>
              <a:rPr lang="en-US" sz="4000" b="1">
                <a:solidFill>
                  <a:srgbClr val="3333CC"/>
                </a:solidFill>
                <a:latin typeface="Poor Richard" charset="0"/>
                <a:ea typeface="Times New Roman" charset="0"/>
                <a:cs typeface="Arial" charset="0"/>
              </a:rPr>
              <a:t> </a:t>
            </a:r>
            <a:endParaRPr lang="en-US" sz="4000">
              <a:solidFill>
                <a:srgbClr val="3333CC"/>
              </a:solidFill>
              <a:latin typeface="Poor Richard" charset="0"/>
              <a:ea typeface="Times New Roman" charset="0"/>
              <a:cs typeface="Arial" charset="0"/>
            </a:endParaRPr>
          </a:p>
        </p:txBody>
      </p:sp>
      <p:sp>
        <p:nvSpPr>
          <p:cNvPr id="14339" name="Rectangle 4"/>
          <p:cNvSpPr>
            <a:spLocks noChangeArrowheads="1"/>
          </p:cNvSpPr>
          <p:nvPr/>
        </p:nvSpPr>
        <p:spPr bwMode="auto">
          <a:xfrm>
            <a:off x="990600" y="1752600"/>
            <a:ext cx="6172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009900"/>
                </a:solidFill>
                <a:latin typeface="Poor Richard" charset="0"/>
                <a:ea typeface="Times New Roman" charset="0"/>
                <a:cs typeface="Arial" charset="0"/>
              </a:rPr>
              <a:t>The future of the National Church is dependant upon the quality of leadership produced by the local Churches. Paul said:</a:t>
            </a:r>
          </a:p>
        </p:txBody>
      </p:sp>
      <p:sp>
        <p:nvSpPr>
          <p:cNvPr id="14340" name="Rectangle 5"/>
          <p:cNvSpPr>
            <a:spLocks noChangeArrowheads="1"/>
          </p:cNvSpPr>
          <p:nvPr/>
        </p:nvSpPr>
        <p:spPr bwMode="auto">
          <a:xfrm>
            <a:off x="2133600" y="3505200"/>
            <a:ext cx="6096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2800" b="1" i="1">
                <a:solidFill>
                  <a:srgbClr val="3333CC"/>
                </a:solidFill>
                <a:latin typeface="Poor Richard" charset="0"/>
                <a:ea typeface="Times New Roman" charset="0"/>
                <a:cs typeface="Arial" charset="0"/>
              </a:rPr>
              <a:t>“</a:t>
            </a:r>
            <a:r>
              <a:rPr lang="en-US" sz="2800" b="1" i="1">
                <a:solidFill>
                  <a:srgbClr val="3333CC"/>
                </a:solidFill>
                <a:latin typeface="Poor Richard" charset="0"/>
                <a:ea typeface="Times New Roman" charset="0"/>
                <a:cs typeface="Arial" charset="0"/>
              </a:rPr>
              <a:t>And the things that thou hast heard of me among many witnesses, the same commit thou to faithful men, who shall be able to teach others also.</a:t>
            </a:r>
            <a:r>
              <a:rPr lang="ja-JP" altLang="en-US" sz="2800" b="1" i="1">
                <a:solidFill>
                  <a:srgbClr val="3333CC"/>
                </a:solidFill>
                <a:latin typeface="Poor Richard" charset="0"/>
                <a:ea typeface="Times New Roman" charset="0"/>
                <a:cs typeface="Arial" charset="0"/>
              </a:rPr>
              <a:t>”</a:t>
            </a:r>
            <a:r>
              <a:rPr lang="en-US" sz="2800" b="1" i="1">
                <a:solidFill>
                  <a:srgbClr val="3333CC"/>
                </a:solidFill>
                <a:latin typeface="Poor Richard" charset="0"/>
                <a:ea typeface="Times New Roman" charset="0"/>
                <a:cs typeface="Arial" charset="0"/>
              </a:rPr>
              <a:t> </a:t>
            </a:r>
            <a:r>
              <a:rPr lang="en-US" sz="2800" b="1">
                <a:solidFill>
                  <a:srgbClr val="3333CC"/>
                </a:solidFill>
                <a:latin typeface="Poor Richard" charset="0"/>
                <a:ea typeface="Times New Roman" charset="0"/>
                <a:cs typeface="Arial" charset="0"/>
              </a:rPr>
              <a:t>(2 Timothy 2:2)</a:t>
            </a:r>
            <a:endParaRPr lang="en-US" sz="2800">
              <a:solidFill>
                <a:srgbClr val="3333CC"/>
              </a:solidFill>
              <a:latin typeface="Poor Richard" charset="0"/>
              <a:ea typeface="Times New Roman" charset="0"/>
              <a:cs typeface="Arial" charset="0"/>
            </a:endParaRPr>
          </a:p>
        </p:txBody>
      </p:sp>
      <p:sp>
        <p:nvSpPr>
          <p:cNvPr id="6" name="TextBox 5"/>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7a: Indigenous Church Principles of the New Testament Church</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fade">
                                      <p:cBhvr>
                                        <p:cTn id="7" dur="800" decel="100000"/>
                                        <p:tgtEl>
                                          <p:spTgt spid="14338"/>
                                        </p:tgtEl>
                                      </p:cBhvr>
                                    </p:animEffect>
                                    <p:anim calcmode="lin" valueType="num">
                                      <p:cBhvr>
                                        <p:cTn id="8" dur="800" decel="100000" fill="hold"/>
                                        <p:tgtEl>
                                          <p:spTgt spid="14338"/>
                                        </p:tgtEl>
                                        <p:attrNameLst>
                                          <p:attrName>style.rotation</p:attrName>
                                        </p:attrNameLst>
                                      </p:cBhvr>
                                      <p:tavLst>
                                        <p:tav tm="0">
                                          <p:val>
                                            <p:fltVal val="-90"/>
                                          </p:val>
                                        </p:tav>
                                        <p:tav tm="100000">
                                          <p:val>
                                            <p:fltVal val="0"/>
                                          </p:val>
                                        </p:tav>
                                      </p:tavLst>
                                    </p:anim>
                                    <p:anim calcmode="lin" valueType="num">
                                      <p:cBhvr>
                                        <p:cTn id="9" dur="800" decel="100000" fill="hold"/>
                                        <p:tgtEl>
                                          <p:spTgt spid="14338"/>
                                        </p:tgtEl>
                                        <p:attrNameLst>
                                          <p:attrName>ppt_x</p:attrName>
                                        </p:attrNameLst>
                                      </p:cBhvr>
                                      <p:tavLst>
                                        <p:tav tm="0">
                                          <p:val>
                                            <p:strVal val="#ppt_x+0.4"/>
                                          </p:val>
                                        </p:tav>
                                        <p:tav tm="100000">
                                          <p:val>
                                            <p:strVal val="#ppt_x-0.05"/>
                                          </p:val>
                                        </p:tav>
                                      </p:tavLst>
                                    </p:anim>
                                    <p:anim calcmode="lin" valueType="num">
                                      <p:cBhvr>
                                        <p:cTn id="10" dur="800" decel="100000" fill="hold"/>
                                        <p:tgtEl>
                                          <p:spTgt spid="1433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433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4338"/>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14339"/>
                                        </p:tgtEl>
                                        <p:attrNameLst>
                                          <p:attrName>style.visibility</p:attrName>
                                        </p:attrNameLst>
                                      </p:cBhvr>
                                      <p:to>
                                        <p:strVal val="visible"/>
                                      </p:to>
                                    </p:set>
                                    <p:animEffect transition="in" filter="fade">
                                      <p:cBhvr>
                                        <p:cTn id="17" dur="800" decel="100000"/>
                                        <p:tgtEl>
                                          <p:spTgt spid="14339"/>
                                        </p:tgtEl>
                                      </p:cBhvr>
                                    </p:animEffect>
                                    <p:anim calcmode="lin" valueType="num">
                                      <p:cBhvr>
                                        <p:cTn id="18" dur="800" decel="100000" fill="hold"/>
                                        <p:tgtEl>
                                          <p:spTgt spid="14339"/>
                                        </p:tgtEl>
                                        <p:attrNameLst>
                                          <p:attrName>style.rotation</p:attrName>
                                        </p:attrNameLst>
                                      </p:cBhvr>
                                      <p:tavLst>
                                        <p:tav tm="0">
                                          <p:val>
                                            <p:fltVal val="-90"/>
                                          </p:val>
                                        </p:tav>
                                        <p:tav tm="100000">
                                          <p:val>
                                            <p:fltVal val="0"/>
                                          </p:val>
                                        </p:tav>
                                      </p:tavLst>
                                    </p:anim>
                                    <p:anim calcmode="lin" valueType="num">
                                      <p:cBhvr>
                                        <p:cTn id="19" dur="800" decel="100000" fill="hold"/>
                                        <p:tgtEl>
                                          <p:spTgt spid="14339"/>
                                        </p:tgtEl>
                                        <p:attrNameLst>
                                          <p:attrName>ppt_x</p:attrName>
                                        </p:attrNameLst>
                                      </p:cBhvr>
                                      <p:tavLst>
                                        <p:tav tm="0">
                                          <p:val>
                                            <p:strVal val="#ppt_x+0.4"/>
                                          </p:val>
                                        </p:tav>
                                        <p:tav tm="100000">
                                          <p:val>
                                            <p:strVal val="#ppt_x-0.05"/>
                                          </p:val>
                                        </p:tav>
                                      </p:tavLst>
                                    </p:anim>
                                    <p:anim calcmode="lin" valueType="num">
                                      <p:cBhvr>
                                        <p:cTn id="20" dur="800" decel="100000" fill="hold"/>
                                        <p:tgtEl>
                                          <p:spTgt spid="14339"/>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4339"/>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4339"/>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14340"/>
                                        </p:tgtEl>
                                        <p:attrNameLst>
                                          <p:attrName>style.visibility</p:attrName>
                                        </p:attrNameLst>
                                      </p:cBhvr>
                                      <p:to>
                                        <p:strVal val="visible"/>
                                      </p:to>
                                    </p:set>
                                    <p:animEffect transition="in" filter="fade">
                                      <p:cBhvr>
                                        <p:cTn id="27" dur="800" decel="100000"/>
                                        <p:tgtEl>
                                          <p:spTgt spid="14340"/>
                                        </p:tgtEl>
                                      </p:cBhvr>
                                    </p:animEffect>
                                    <p:anim calcmode="lin" valueType="num">
                                      <p:cBhvr>
                                        <p:cTn id="28" dur="800" decel="100000" fill="hold"/>
                                        <p:tgtEl>
                                          <p:spTgt spid="14340"/>
                                        </p:tgtEl>
                                        <p:attrNameLst>
                                          <p:attrName>style.rotation</p:attrName>
                                        </p:attrNameLst>
                                      </p:cBhvr>
                                      <p:tavLst>
                                        <p:tav tm="0">
                                          <p:val>
                                            <p:fltVal val="-90"/>
                                          </p:val>
                                        </p:tav>
                                        <p:tav tm="100000">
                                          <p:val>
                                            <p:fltVal val="0"/>
                                          </p:val>
                                        </p:tav>
                                      </p:tavLst>
                                    </p:anim>
                                    <p:anim calcmode="lin" valueType="num">
                                      <p:cBhvr>
                                        <p:cTn id="29" dur="800" decel="100000" fill="hold"/>
                                        <p:tgtEl>
                                          <p:spTgt spid="14340"/>
                                        </p:tgtEl>
                                        <p:attrNameLst>
                                          <p:attrName>ppt_x</p:attrName>
                                        </p:attrNameLst>
                                      </p:cBhvr>
                                      <p:tavLst>
                                        <p:tav tm="0">
                                          <p:val>
                                            <p:strVal val="#ppt_x+0.4"/>
                                          </p:val>
                                        </p:tav>
                                        <p:tav tm="100000">
                                          <p:val>
                                            <p:strVal val="#ppt_x-0.05"/>
                                          </p:val>
                                        </p:tav>
                                      </p:tavLst>
                                    </p:anim>
                                    <p:anim calcmode="lin" valueType="num">
                                      <p:cBhvr>
                                        <p:cTn id="30" dur="800" decel="100000" fill="hold"/>
                                        <p:tgtEl>
                                          <p:spTgt spid="14340"/>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14340"/>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1434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39" grpId="0"/>
      <p:bldP spid="14340"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228600" y="3352800"/>
            <a:ext cx="85344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361B00"/>
                </a:solidFill>
                <a:latin typeface="Poor Richard" charset="0"/>
                <a:ea typeface="Times New Roman" charset="0"/>
                <a:cs typeface="Arial" charset="0"/>
              </a:rPr>
              <a:t>With the goal of self-government in view from the beginning, steps should be taken early to establish a systematic Bible training program for training the ministry and leadership. Someone has said that those who do not prepare for the future will not have one.   </a:t>
            </a:r>
          </a:p>
        </p:txBody>
      </p:sp>
      <p:sp>
        <p:nvSpPr>
          <p:cNvPr id="15363" name="Rectangle 3"/>
          <p:cNvSpPr>
            <a:spLocks noChangeArrowheads="1"/>
          </p:cNvSpPr>
          <p:nvPr/>
        </p:nvSpPr>
        <p:spPr bwMode="auto">
          <a:xfrm>
            <a:off x="1752600" y="838200"/>
            <a:ext cx="59436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ea typeface="Times New Roman" charset="0"/>
                <a:cs typeface="Arial" charset="0"/>
              </a:rPr>
              <a:t>The work of the Church is not carried on just by good men, but by </a:t>
            </a:r>
            <a:r>
              <a:rPr lang="en-US" sz="2800" b="1" i="1">
                <a:solidFill>
                  <a:srgbClr val="800080"/>
                </a:solidFill>
                <a:latin typeface="Poor Richard" charset="0"/>
                <a:ea typeface="Times New Roman" charset="0"/>
                <a:cs typeface="Arial" charset="0"/>
              </a:rPr>
              <a:t>instructed men</a:t>
            </a:r>
            <a:r>
              <a:rPr lang="en-US" sz="2800" b="1">
                <a:solidFill>
                  <a:srgbClr val="800080"/>
                </a:solidFill>
                <a:latin typeface="Poor Richard" charset="0"/>
                <a:ea typeface="Times New Roman" charset="0"/>
                <a:cs typeface="Arial" charset="0"/>
              </a:rPr>
              <a:t>. It is essential that training be given on every level including the children, which represent the leadership of the future.</a:t>
            </a:r>
            <a:endParaRPr lang="en-US" sz="2800">
              <a:solidFill>
                <a:srgbClr val="800080"/>
              </a:solidFill>
              <a:ea typeface="Times New Roman" charset="0"/>
              <a:cs typeface="Arial" charset="0"/>
            </a:endParaRPr>
          </a:p>
        </p:txBody>
      </p:sp>
      <p:sp>
        <p:nvSpPr>
          <p:cNvPr id="5" name="TextBox 4"/>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7a: Indigenous Church Principles of the New Testament Church</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fade">
                                      <p:cBhvr>
                                        <p:cTn id="7" dur="1000"/>
                                        <p:tgtEl>
                                          <p:spTgt spid="15363"/>
                                        </p:tgtEl>
                                      </p:cBhvr>
                                    </p:animEffect>
                                    <p:anim calcmode="lin" valueType="num">
                                      <p:cBhvr>
                                        <p:cTn id="8" dur="1000" fill="hold"/>
                                        <p:tgtEl>
                                          <p:spTgt spid="15363"/>
                                        </p:tgtEl>
                                        <p:attrNameLst>
                                          <p:attrName>ppt_x</p:attrName>
                                        </p:attrNameLst>
                                      </p:cBhvr>
                                      <p:tavLst>
                                        <p:tav tm="0">
                                          <p:val>
                                            <p:strVal val="#ppt_x"/>
                                          </p:val>
                                        </p:tav>
                                        <p:tav tm="100000">
                                          <p:val>
                                            <p:strVal val="#ppt_x"/>
                                          </p:val>
                                        </p:tav>
                                      </p:tavLst>
                                    </p:anim>
                                    <p:anim calcmode="lin" valueType="num">
                                      <p:cBhvr>
                                        <p:cTn id="9" dur="900" decel="100000" fill="hold"/>
                                        <p:tgtEl>
                                          <p:spTgt spid="1536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5363"/>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5362"/>
                                        </p:tgtEl>
                                        <p:attrNameLst>
                                          <p:attrName>style.visibility</p:attrName>
                                        </p:attrNameLst>
                                      </p:cBhvr>
                                      <p:to>
                                        <p:strVal val="visible"/>
                                      </p:to>
                                    </p:set>
                                    <p:animEffect transition="in" filter="fade">
                                      <p:cBhvr>
                                        <p:cTn id="15" dur="1000"/>
                                        <p:tgtEl>
                                          <p:spTgt spid="15362"/>
                                        </p:tgtEl>
                                      </p:cBhvr>
                                    </p:animEffect>
                                    <p:anim calcmode="lin" valueType="num">
                                      <p:cBhvr>
                                        <p:cTn id="16" dur="1000" fill="hold"/>
                                        <p:tgtEl>
                                          <p:spTgt spid="15362"/>
                                        </p:tgtEl>
                                        <p:attrNameLst>
                                          <p:attrName>ppt_x</p:attrName>
                                        </p:attrNameLst>
                                      </p:cBhvr>
                                      <p:tavLst>
                                        <p:tav tm="0">
                                          <p:val>
                                            <p:strVal val="#ppt_x"/>
                                          </p:val>
                                        </p:tav>
                                        <p:tav tm="100000">
                                          <p:val>
                                            <p:strVal val="#ppt_x"/>
                                          </p:val>
                                        </p:tav>
                                      </p:tavLst>
                                    </p:anim>
                                    <p:anim calcmode="lin" valueType="num">
                                      <p:cBhvr>
                                        <p:cTn id="17" dur="900" decel="100000" fill="hold"/>
                                        <p:tgtEl>
                                          <p:spTgt spid="15362"/>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536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ChangeArrowheads="1"/>
          </p:cNvSpPr>
          <p:nvPr/>
        </p:nvSpPr>
        <p:spPr bwMode="auto">
          <a:xfrm>
            <a:off x="228600" y="152400"/>
            <a:ext cx="5029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600" b="1">
                <a:solidFill>
                  <a:srgbClr val="3333CC"/>
                </a:solidFill>
                <a:latin typeface="Poor Richard" charset="0"/>
                <a:ea typeface="Times New Roman" charset="0"/>
                <a:cs typeface="Arial" charset="0"/>
              </a:rPr>
              <a:t>2. </a:t>
            </a:r>
            <a:r>
              <a:rPr lang="en-US" sz="3600" b="1" u="sng">
                <a:solidFill>
                  <a:srgbClr val="3333CC"/>
                </a:solidFill>
                <a:latin typeface="Poor Richard" charset="0"/>
                <a:ea typeface="Times New Roman" charset="0"/>
                <a:cs typeface="Arial" charset="0"/>
              </a:rPr>
              <a:t>Timing</a:t>
            </a:r>
            <a:r>
              <a:rPr lang="en-US" sz="3600" b="1">
                <a:solidFill>
                  <a:srgbClr val="3333CC"/>
                </a:solidFill>
                <a:latin typeface="Poor Richard" charset="0"/>
                <a:ea typeface="Times New Roman" charset="0"/>
                <a:cs typeface="Arial" charset="0"/>
              </a:rPr>
              <a:t> </a:t>
            </a:r>
            <a:endParaRPr lang="en-US" sz="3600">
              <a:solidFill>
                <a:srgbClr val="3333CC"/>
              </a:solidFill>
              <a:latin typeface="Poor Richard" charset="0"/>
              <a:ea typeface="Times New Roman" charset="0"/>
              <a:cs typeface="Arial" charset="0"/>
            </a:endParaRPr>
          </a:p>
        </p:txBody>
      </p:sp>
      <p:sp>
        <p:nvSpPr>
          <p:cNvPr id="16387" name="Rectangle 4"/>
          <p:cNvSpPr>
            <a:spLocks noChangeArrowheads="1"/>
          </p:cNvSpPr>
          <p:nvPr/>
        </p:nvSpPr>
        <p:spPr bwMode="auto">
          <a:xfrm>
            <a:off x="2286000" y="2667000"/>
            <a:ext cx="68580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009900"/>
                </a:solidFill>
                <a:latin typeface="Poor Richard" charset="0"/>
                <a:ea typeface="Times New Roman" charset="0"/>
                <a:cs typeface="Arial" charset="0"/>
              </a:rPr>
              <a:t>The same is true on the national level. Self-government nurtures this sense of spiritual responsibility and helps it to spread into other areas of the Church. </a:t>
            </a:r>
          </a:p>
        </p:txBody>
      </p:sp>
      <p:sp>
        <p:nvSpPr>
          <p:cNvPr id="16388" name="Rectangle 4"/>
          <p:cNvSpPr>
            <a:spLocks noChangeArrowheads="1"/>
          </p:cNvSpPr>
          <p:nvPr/>
        </p:nvSpPr>
        <p:spPr bwMode="auto">
          <a:xfrm>
            <a:off x="990600" y="838200"/>
            <a:ext cx="6553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800080"/>
                </a:solidFill>
                <a:latin typeface="Poor Richard" charset="0"/>
                <a:ea typeface="Times New Roman" charset="0"/>
                <a:cs typeface="Arial" charset="0"/>
              </a:rPr>
              <a:t>If a local Church is properly organized, it will create a sense of spiritual responsibility among the members. </a:t>
            </a:r>
            <a:endParaRPr lang="en-US" sz="3200">
              <a:solidFill>
                <a:srgbClr val="800080"/>
              </a:solidFill>
              <a:ea typeface="Times New Roman" charset="0"/>
              <a:cs typeface="Arial" charset="0"/>
            </a:endParaRPr>
          </a:p>
        </p:txBody>
      </p:sp>
      <p:sp>
        <p:nvSpPr>
          <p:cNvPr id="16389" name="Rectangle 5"/>
          <p:cNvSpPr>
            <a:spLocks noChangeArrowheads="1"/>
          </p:cNvSpPr>
          <p:nvPr/>
        </p:nvSpPr>
        <p:spPr bwMode="auto">
          <a:xfrm>
            <a:off x="1219200" y="4953000"/>
            <a:ext cx="6400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ea typeface="Times New Roman" charset="0"/>
                <a:cs typeface="Arial" charset="0"/>
              </a:rPr>
              <a:t>It is out of this sense of responsibility that leaders will step forth as the need requires.</a:t>
            </a:r>
            <a:endParaRPr lang="en-US" sz="3200">
              <a:solidFill>
                <a:srgbClr val="3333CC"/>
              </a:solidFill>
              <a:ea typeface="Times New Roman" charset="0"/>
              <a:cs typeface="Arial" charset="0"/>
            </a:endParaRPr>
          </a:p>
        </p:txBody>
      </p:sp>
      <p:sp>
        <p:nvSpPr>
          <p:cNvPr id="7" name="TextBox 6"/>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7a: Indigenous Church Principles of the New Testament Church</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p:cTn id="7" dur="1000" fill="hold"/>
                                        <p:tgtEl>
                                          <p:spTgt spid="16386"/>
                                        </p:tgtEl>
                                        <p:attrNameLst>
                                          <p:attrName>ppt_w</p:attrName>
                                        </p:attrNameLst>
                                      </p:cBhvr>
                                      <p:tavLst>
                                        <p:tav tm="0">
                                          <p:val>
                                            <p:strVal val="#ppt_w+.3"/>
                                          </p:val>
                                        </p:tav>
                                        <p:tav tm="100000">
                                          <p:val>
                                            <p:strVal val="#ppt_w"/>
                                          </p:val>
                                        </p:tav>
                                      </p:tavLst>
                                    </p:anim>
                                    <p:anim calcmode="lin" valueType="num">
                                      <p:cBhvr>
                                        <p:cTn id="8" dur="1000" fill="hold"/>
                                        <p:tgtEl>
                                          <p:spTgt spid="16386"/>
                                        </p:tgtEl>
                                        <p:attrNameLst>
                                          <p:attrName>ppt_h</p:attrName>
                                        </p:attrNameLst>
                                      </p:cBhvr>
                                      <p:tavLst>
                                        <p:tav tm="0">
                                          <p:val>
                                            <p:strVal val="#ppt_h"/>
                                          </p:val>
                                        </p:tav>
                                        <p:tav tm="100000">
                                          <p:val>
                                            <p:strVal val="#ppt_h"/>
                                          </p:val>
                                        </p:tav>
                                      </p:tavLst>
                                    </p:anim>
                                    <p:animEffect transition="in" filter="fade">
                                      <p:cBhvr>
                                        <p:cTn id="9" dur="1000"/>
                                        <p:tgtEl>
                                          <p:spTgt spid="1638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16388"/>
                                        </p:tgtEl>
                                        <p:attrNameLst>
                                          <p:attrName>style.visibility</p:attrName>
                                        </p:attrNameLst>
                                      </p:cBhvr>
                                      <p:to>
                                        <p:strVal val="visible"/>
                                      </p:to>
                                    </p:set>
                                    <p:anim calcmode="lin" valueType="num">
                                      <p:cBhvr>
                                        <p:cTn id="14" dur="1000" fill="hold"/>
                                        <p:tgtEl>
                                          <p:spTgt spid="16388"/>
                                        </p:tgtEl>
                                        <p:attrNameLst>
                                          <p:attrName>ppt_w</p:attrName>
                                        </p:attrNameLst>
                                      </p:cBhvr>
                                      <p:tavLst>
                                        <p:tav tm="0">
                                          <p:val>
                                            <p:strVal val="#ppt_w+.3"/>
                                          </p:val>
                                        </p:tav>
                                        <p:tav tm="100000">
                                          <p:val>
                                            <p:strVal val="#ppt_w"/>
                                          </p:val>
                                        </p:tav>
                                      </p:tavLst>
                                    </p:anim>
                                    <p:anim calcmode="lin" valueType="num">
                                      <p:cBhvr>
                                        <p:cTn id="15" dur="1000" fill="hold"/>
                                        <p:tgtEl>
                                          <p:spTgt spid="16388"/>
                                        </p:tgtEl>
                                        <p:attrNameLst>
                                          <p:attrName>ppt_h</p:attrName>
                                        </p:attrNameLst>
                                      </p:cBhvr>
                                      <p:tavLst>
                                        <p:tav tm="0">
                                          <p:val>
                                            <p:strVal val="#ppt_h"/>
                                          </p:val>
                                        </p:tav>
                                        <p:tav tm="100000">
                                          <p:val>
                                            <p:strVal val="#ppt_h"/>
                                          </p:val>
                                        </p:tav>
                                      </p:tavLst>
                                    </p:anim>
                                    <p:animEffect transition="in" filter="fade">
                                      <p:cBhvr>
                                        <p:cTn id="16" dur="1000"/>
                                        <p:tgtEl>
                                          <p:spTgt spid="16388"/>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16387"/>
                                        </p:tgtEl>
                                        <p:attrNameLst>
                                          <p:attrName>style.visibility</p:attrName>
                                        </p:attrNameLst>
                                      </p:cBhvr>
                                      <p:to>
                                        <p:strVal val="visible"/>
                                      </p:to>
                                    </p:set>
                                    <p:anim calcmode="lin" valueType="num">
                                      <p:cBhvr>
                                        <p:cTn id="21" dur="1000" fill="hold"/>
                                        <p:tgtEl>
                                          <p:spTgt spid="16387"/>
                                        </p:tgtEl>
                                        <p:attrNameLst>
                                          <p:attrName>ppt_w</p:attrName>
                                        </p:attrNameLst>
                                      </p:cBhvr>
                                      <p:tavLst>
                                        <p:tav tm="0">
                                          <p:val>
                                            <p:strVal val="#ppt_w+.3"/>
                                          </p:val>
                                        </p:tav>
                                        <p:tav tm="100000">
                                          <p:val>
                                            <p:strVal val="#ppt_w"/>
                                          </p:val>
                                        </p:tav>
                                      </p:tavLst>
                                    </p:anim>
                                    <p:anim calcmode="lin" valueType="num">
                                      <p:cBhvr>
                                        <p:cTn id="22" dur="1000" fill="hold"/>
                                        <p:tgtEl>
                                          <p:spTgt spid="16387"/>
                                        </p:tgtEl>
                                        <p:attrNameLst>
                                          <p:attrName>ppt_h</p:attrName>
                                        </p:attrNameLst>
                                      </p:cBhvr>
                                      <p:tavLst>
                                        <p:tav tm="0">
                                          <p:val>
                                            <p:strVal val="#ppt_h"/>
                                          </p:val>
                                        </p:tav>
                                        <p:tav tm="100000">
                                          <p:val>
                                            <p:strVal val="#ppt_h"/>
                                          </p:val>
                                        </p:tav>
                                      </p:tavLst>
                                    </p:anim>
                                    <p:animEffect transition="in" filter="fade">
                                      <p:cBhvr>
                                        <p:cTn id="23" dur="1000"/>
                                        <p:tgtEl>
                                          <p:spTgt spid="16387"/>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16389"/>
                                        </p:tgtEl>
                                        <p:attrNameLst>
                                          <p:attrName>style.visibility</p:attrName>
                                        </p:attrNameLst>
                                      </p:cBhvr>
                                      <p:to>
                                        <p:strVal val="visible"/>
                                      </p:to>
                                    </p:set>
                                    <p:anim calcmode="lin" valueType="num">
                                      <p:cBhvr>
                                        <p:cTn id="28" dur="1000" fill="hold"/>
                                        <p:tgtEl>
                                          <p:spTgt spid="16389"/>
                                        </p:tgtEl>
                                        <p:attrNameLst>
                                          <p:attrName>ppt_w</p:attrName>
                                        </p:attrNameLst>
                                      </p:cBhvr>
                                      <p:tavLst>
                                        <p:tav tm="0">
                                          <p:val>
                                            <p:strVal val="#ppt_w+.3"/>
                                          </p:val>
                                        </p:tav>
                                        <p:tav tm="100000">
                                          <p:val>
                                            <p:strVal val="#ppt_w"/>
                                          </p:val>
                                        </p:tav>
                                      </p:tavLst>
                                    </p:anim>
                                    <p:anim calcmode="lin" valueType="num">
                                      <p:cBhvr>
                                        <p:cTn id="29" dur="1000" fill="hold"/>
                                        <p:tgtEl>
                                          <p:spTgt spid="16389"/>
                                        </p:tgtEl>
                                        <p:attrNameLst>
                                          <p:attrName>ppt_h</p:attrName>
                                        </p:attrNameLst>
                                      </p:cBhvr>
                                      <p:tavLst>
                                        <p:tav tm="0">
                                          <p:val>
                                            <p:strVal val="#ppt_h"/>
                                          </p:val>
                                        </p:tav>
                                        <p:tav tm="100000">
                                          <p:val>
                                            <p:strVal val="#ppt_h"/>
                                          </p:val>
                                        </p:tav>
                                      </p:tavLst>
                                    </p:anim>
                                    <p:animEffect transition="in" filter="fade">
                                      <p:cBhvr>
                                        <p:cTn id="30" dur="1000"/>
                                        <p:tgtEl>
                                          <p:spTgt spid="163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6387" grpId="0"/>
      <p:bldP spid="16388" grpId="0"/>
      <p:bldP spid="1638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ChangeArrowheads="1"/>
          </p:cNvSpPr>
          <p:nvPr/>
        </p:nvSpPr>
        <p:spPr bwMode="auto">
          <a:xfrm>
            <a:off x="457200" y="900113"/>
            <a:ext cx="32004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990000"/>
                </a:solidFill>
                <a:latin typeface="Poor Richard" charset="0"/>
                <a:ea typeface="Times New Roman" charset="0"/>
                <a:cs typeface="Arial" charset="0"/>
              </a:rPr>
              <a:t>Thomas Jefferson (third president of the USA) received a letter of encouragement in 1790 which said,</a:t>
            </a:r>
            <a:r>
              <a:rPr lang="en-US" sz="3200" b="1" i="1">
                <a:solidFill>
                  <a:srgbClr val="990000"/>
                </a:solidFill>
                <a:latin typeface="Poor Richard" charset="0"/>
                <a:ea typeface="Times New Roman" charset="0"/>
                <a:cs typeface="Arial" charset="0"/>
              </a:rPr>
              <a:t> </a:t>
            </a:r>
            <a:r>
              <a:rPr lang="ja-JP" altLang="en-US" sz="3200" b="1" i="1">
                <a:solidFill>
                  <a:srgbClr val="990000"/>
                </a:solidFill>
                <a:latin typeface="Poor Richard" charset="0"/>
                <a:ea typeface="Times New Roman" charset="0"/>
                <a:cs typeface="Arial" charset="0"/>
              </a:rPr>
              <a:t>“</a:t>
            </a:r>
            <a:r>
              <a:rPr lang="en-US" sz="3200" b="1" i="1">
                <a:solidFill>
                  <a:srgbClr val="990000"/>
                </a:solidFill>
                <a:latin typeface="Poor Richard" charset="0"/>
                <a:ea typeface="Times New Roman" charset="0"/>
                <a:cs typeface="Arial" charset="0"/>
              </a:rPr>
              <a:t>Great necessities call forth great leaders.</a:t>
            </a:r>
            <a:r>
              <a:rPr lang="ja-JP" altLang="en-US" sz="3200" b="1" i="1">
                <a:solidFill>
                  <a:srgbClr val="990000"/>
                </a:solidFill>
                <a:latin typeface="Poor Richard" charset="0"/>
                <a:ea typeface="Times New Roman" charset="0"/>
                <a:cs typeface="Arial" charset="0"/>
              </a:rPr>
              <a:t>”</a:t>
            </a:r>
            <a:r>
              <a:rPr lang="en-US" sz="3200" b="1">
                <a:solidFill>
                  <a:srgbClr val="990000"/>
                </a:solidFill>
                <a:latin typeface="Poor Richard" charset="0"/>
                <a:ea typeface="Times New Roman" charset="0"/>
                <a:cs typeface="Arial" charset="0"/>
              </a:rPr>
              <a:t> </a:t>
            </a:r>
          </a:p>
        </p:txBody>
      </p:sp>
      <p:pic>
        <p:nvPicPr>
          <p:cNvPr id="17412" name="Picture 4" descr="C:\Users\Candra Poitras\Pictures\Thomas-Jefferson-314x407-22kb-media-5875-media-127113-1197524707[1].jpg"/>
          <p:cNvPicPr>
            <a:picLocks noChangeAspect="1" noChangeArrowheads="1"/>
          </p:cNvPicPr>
          <p:nvPr/>
        </p:nvPicPr>
        <p:blipFill>
          <a:blip r:embed="rId2" cstate="print">
            <a:grayscl/>
          </a:blip>
          <a:srcRect/>
          <a:stretch>
            <a:fillRect/>
          </a:stretch>
        </p:blipFill>
        <p:spPr bwMode="auto">
          <a:xfrm>
            <a:off x="4495800" y="685800"/>
            <a:ext cx="3962400" cy="513597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TextBox 4"/>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7a: Indigenous Church Principles of the New Testament Church</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diamond(in)">
                                      <p:cBhvr>
                                        <p:cTn id="7" dur="500"/>
                                        <p:tgtEl>
                                          <p:spTgt spid="174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7412"/>
                                        </p:tgtEl>
                                        <p:attrNameLst>
                                          <p:attrName>style.visibility</p:attrName>
                                        </p:attrNameLst>
                                      </p:cBhvr>
                                      <p:to>
                                        <p:strVal val="visible"/>
                                      </p:to>
                                    </p:set>
                                    <p:animEffect transition="in" filter="diamond(in)">
                                      <p:cBhvr>
                                        <p:cTn id="12" dur="500"/>
                                        <p:tgtEl>
                                          <p:spTgt spid="17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7a: Indigenous Church Principles of the New Testament Church</a:t>
            </a:r>
          </a:p>
        </p:txBody>
      </p:sp>
      <p:sp>
        <p:nvSpPr>
          <p:cNvPr id="4099" name="Rectangle 2"/>
          <p:cNvSpPr>
            <a:spLocks noChangeArrowheads="1"/>
          </p:cNvSpPr>
          <p:nvPr/>
        </p:nvSpPr>
        <p:spPr bwMode="auto">
          <a:xfrm>
            <a:off x="457200" y="2133600"/>
            <a:ext cx="45720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3600" b="1">
                <a:solidFill>
                  <a:srgbClr val="990000"/>
                </a:solidFill>
                <a:latin typeface="Poor Richard" charset="0"/>
              </a:rPr>
              <a:t>“</a:t>
            </a:r>
            <a:r>
              <a:rPr lang="en-US" sz="3600" b="1">
                <a:solidFill>
                  <a:srgbClr val="990000"/>
                </a:solidFill>
                <a:latin typeface="Poor Richard" charset="0"/>
              </a:rPr>
              <a:t>…Upon this rock I will build my church; and the gates of hell shall not prevail against it.</a:t>
            </a:r>
            <a:r>
              <a:rPr lang="ja-JP" altLang="en-US" sz="3600" b="1">
                <a:solidFill>
                  <a:srgbClr val="990000"/>
                </a:solidFill>
                <a:latin typeface="Poor Richard" charset="0"/>
              </a:rPr>
              <a:t>”</a:t>
            </a:r>
            <a:r>
              <a:rPr lang="en-US" sz="3600" b="1">
                <a:solidFill>
                  <a:srgbClr val="990000"/>
                </a:solidFill>
                <a:latin typeface="Poor Richard" charset="0"/>
              </a:rPr>
              <a:t> (Matthew 16:18)</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dissolve">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C:\Users\Candra Poitras\Pictures\body_of_christ_t_website[1].jpg"/>
          <p:cNvPicPr>
            <a:picLocks noChangeAspect="1" noChangeArrowheads="1"/>
          </p:cNvPicPr>
          <p:nvPr/>
        </p:nvPicPr>
        <p:blipFill>
          <a:blip r:embed="rId2" cstate="print"/>
          <a:srcRect/>
          <a:stretch>
            <a:fillRect/>
          </a:stretch>
        </p:blipFill>
        <p:spPr bwMode="auto">
          <a:xfrm>
            <a:off x="2895600" y="2819400"/>
            <a:ext cx="3048000" cy="2286000"/>
          </a:xfrm>
          <a:prstGeom prst="rect">
            <a:avLst/>
          </a:prstGeom>
          <a:ln>
            <a:noFill/>
          </a:ln>
          <a:effectLst>
            <a:softEdge rad="112500"/>
          </a:effectLst>
        </p:spPr>
      </p:pic>
      <p:sp>
        <p:nvSpPr>
          <p:cNvPr id="2" name="Rectangle 3"/>
          <p:cNvSpPr>
            <a:spLocks noChangeArrowheads="1"/>
          </p:cNvSpPr>
          <p:nvPr/>
        </p:nvSpPr>
        <p:spPr bwMode="auto">
          <a:xfrm>
            <a:off x="152400" y="533400"/>
            <a:ext cx="88392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009900"/>
                </a:solidFill>
                <a:latin typeface="Poor Richard" charset="0"/>
              </a:rPr>
              <a:t>A study of the New Testament reveals several analogies used in describing the Church, such as the body of Christ (Ephesians 1:22-23), God</a:t>
            </a:r>
            <a:r>
              <a:rPr lang="ja-JP" altLang="en-US" sz="3000" b="1">
                <a:solidFill>
                  <a:srgbClr val="009900"/>
                </a:solidFill>
                <a:latin typeface="Poor Richard" charset="0"/>
              </a:rPr>
              <a:t>’</a:t>
            </a:r>
            <a:r>
              <a:rPr lang="en-US" sz="3000" b="1">
                <a:solidFill>
                  <a:srgbClr val="009900"/>
                </a:solidFill>
                <a:latin typeface="Poor Richard" charset="0"/>
              </a:rPr>
              <a:t>s building (1 Corinthians 3:9; Ephesians 2:21), a spiritual house (1 Peter 2:5) or the bride of Christ (Revelation 21:2-9) to name a few. </a:t>
            </a:r>
          </a:p>
        </p:txBody>
      </p:sp>
      <p:sp>
        <p:nvSpPr>
          <p:cNvPr id="5124" name="Rectangle 4"/>
          <p:cNvSpPr>
            <a:spLocks noChangeArrowheads="1"/>
          </p:cNvSpPr>
          <p:nvPr/>
        </p:nvSpPr>
        <p:spPr bwMode="auto">
          <a:xfrm>
            <a:off x="0" y="4953000"/>
            <a:ext cx="91440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9900"/>
                </a:solidFill>
                <a:latin typeface="Poor Richard" charset="0"/>
              </a:rPr>
              <a:t>By far, the most widely used by Paul was that of the body of Christ.</a:t>
            </a:r>
            <a:endParaRPr lang="en-US" sz="3200"/>
          </a:p>
        </p:txBody>
      </p:sp>
      <p:sp>
        <p:nvSpPr>
          <p:cNvPr id="7" name="TextBox 6"/>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7a: Indigenous Church Principles of the New Testament Church</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5124"/>
                                        </p:tgtEl>
                                        <p:attrNameLst>
                                          <p:attrName>style.visibility</p:attrName>
                                        </p:attrNameLst>
                                      </p:cBhvr>
                                      <p:to>
                                        <p:strVal val="visible"/>
                                      </p:to>
                                    </p:set>
                                    <p:anim calcmode="lin" valueType="num">
                                      <p:cBhvr>
                                        <p:cTn id="15" dur="500" fill="hold"/>
                                        <p:tgtEl>
                                          <p:spTgt spid="5124"/>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124"/>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124"/>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12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146" name="Rectangle 3"/>
          <p:cNvSpPr>
            <a:spLocks noChangeArrowheads="1"/>
          </p:cNvSpPr>
          <p:nvPr/>
        </p:nvSpPr>
        <p:spPr bwMode="auto">
          <a:xfrm>
            <a:off x="152400" y="609600"/>
            <a:ext cx="79248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a:solidFill>
                  <a:srgbClr val="800080"/>
                </a:solidFill>
                <a:latin typeface="Poor Richard" charset="0"/>
                <a:ea typeface="Times New Roman" charset="0"/>
                <a:cs typeface="Arial" charset="0"/>
              </a:rPr>
              <a:t>Two things that must be kept in focus as you work to establish the Indigenous Church are: </a:t>
            </a:r>
          </a:p>
        </p:txBody>
      </p:sp>
      <p:sp>
        <p:nvSpPr>
          <p:cNvPr id="6147" name="Rectangle 3"/>
          <p:cNvSpPr>
            <a:spLocks noChangeArrowheads="1"/>
          </p:cNvSpPr>
          <p:nvPr/>
        </p:nvSpPr>
        <p:spPr bwMode="auto">
          <a:xfrm>
            <a:off x="762000" y="2514600"/>
            <a:ext cx="784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3600" b="1">
                <a:solidFill>
                  <a:srgbClr val="361B00"/>
                </a:solidFill>
                <a:latin typeface="Poor Richard" charset="0"/>
                <a:ea typeface="Times New Roman" charset="0"/>
                <a:cs typeface="Arial" charset="0"/>
              </a:rPr>
              <a:t>1. The importance of the Local Church.</a:t>
            </a:r>
            <a:endParaRPr lang="en-US" sz="3600">
              <a:solidFill>
                <a:srgbClr val="361B00"/>
              </a:solidFill>
              <a:latin typeface="Poor Richard" charset="0"/>
              <a:ea typeface="Times New Roman" charset="0"/>
              <a:cs typeface="Arial" charset="0"/>
            </a:endParaRPr>
          </a:p>
          <a:p>
            <a:pPr eaLnBrk="0" hangingPunct="0"/>
            <a:r>
              <a:rPr lang="en-US" sz="3600" b="1">
                <a:solidFill>
                  <a:srgbClr val="3333CC"/>
                </a:solidFill>
                <a:latin typeface="Poor Richard" charset="0"/>
                <a:ea typeface="Times New Roman" charset="0"/>
                <a:cs typeface="Arial" charset="0"/>
              </a:rPr>
              <a:t>2. Every member has a responsibility. </a:t>
            </a:r>
            <a:endParaRPr lang="en-US" sz="3600">
              <a:solidFill>
                <a:srgbClr val="3333CC"/>
              </a:solidFill>
              <a:latin typeface="Poor Richard" charset="0"/>
              <a:ea typeface="Times New Roman" charset="0"/>
              <a:cs typeface="Arial" charset="0"/>
            </a:endParaRPr>
          </a:p>
        </p:txBody>
      </p:sp>
      <p:pic>
        <p:nvPicPr>
          <p:cNvPr id="6148" name="Picture 4" descr="C:\Users\Candra Poitras\Pictures\OldChurch[1].jpg"/>
          <p:cNvPicPr>
            <a:picLocks noChangeAspect="1" noChangeArrowheads="1"/>
          </p:cNvPicPr>
          <p:nvPr/>
        </p:nvPicPr>
        <p:blipFill>
          <a:blip r:embed="rId3" cstate="screen">
            <a:duotone>
              <a:prstClr val="black"/>
              <a:srgbClr val="D9C3A5">
                <a:tint val="50000"/>
                <a:satMod val="180000"/>
              </a:srgbClr>
            </a:duotone>
            <a:extLst>
              <a:ext uri="{28A0092B-C50C-407E-A947-70E740481C1C}">
                <a14:useLocalDpi xmlns:a14="http://schemas.microsoft.com/office/drawing/2010/main"/>
              </a:ext>
            </a:extLst>
          </a:blip>
          <a:srcRect/>
          <a:stretch>
            <a:fillRect/>
          </a:stretch>
        </p:blipFill>
        <p:spPr bwMode="auto">
          <a:xfrm>
            <a:off x="4618356" y="3886200"/>
            <a:ext cx="4373244" cy="276602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TextBox 5"/>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7a: Indigenous Church Principles of the New Testament Church</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 from="(-#ppt_w/2)" to="(#ppt_x)" calcmode="lin" valueType="num">
                                      <p:cBhvr>
                                        <p:cTn id="7" dur="600" fill="hold">
                                          <p:stCondLst>
                                            <p:cond delay="0"/>
                                          </p:stCondLst>
                                        </p:cTn>
                                        <p:tgtEl>
                                          <p:spTgt spid="6146"/>
                                        </p:tgtEl>
                                        <p:attrNameLst>
                                          <p:attrName>ppt_x</p:attrName>
                                        </p:attrNameLst>
                                      </p:cBhvr>
                                    </p:anim>
                                    <p:anim from="0" to="-1.0" calcmode="lin" valueType="num">
                                      <p:cBhvr>
                                        <p:cTn id="8" dur="200" decel="50000" autoRev="1" fill="hold">
                                          <p:stCondLst>
                                            <p:cond delay="600"/>
                                          </p:stCondLst>
                                        </p:cTn>
                                        <p:tgtEl>
                                          <p:spTgt spid="6146"/>
                                        </p:tgtEl>
                                        <p:attrNameLst>
                                          <p:attrName>xshear</p:attrName>
                                        </p:attrNameLst>
                                      </p:cBhvr>
                                    </p:anim>
                                    <p:animScale>
                                      <p:cBhvr>
                                        <p:cTn id="9" dur="200" decel="100000" autoRev="1" fill="hold">
                                          <p:stCondLst>
                                            <p:cond delay="600"/>
                                          </p:stCondLst>
                                        </p:cTn>
                                        <p:tgtEl>
                                          <p:spTgt spid="6146"/>
                                        </p:tgtEl>
                                      </p:cBhvr>
                                      <p:from x="100000" y="100000"/>
                                      <p:to x="80000" y="100000"/>
                                    </p:animScale>
                                    <p:anim by="(#ppt_h/3+#ppt_w*0.1)" calcmode="lin" valueType="num">
                                      <p:cBhvr additive="sum">
                                        <p:cTn id="10" dur="200" decel="100000" autoRev="1" fill="hold">
                                          <p:stCondLst>
                                            <p:cond delay="600"/>
                                          </p:stCondLst>
                                        </p:cTn>
                                        <p:tgtEl>
                                          <p:spTgt spid="6146"/>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6147">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6147">
                                            <p:txEl>
                                              <p:pRg st="0" end="0"/>
                                            </p:txEl>
                                          </p:spTgt>
                                        </p:tgtEl>
                                        <p:attrNameLst>
                                          <p:attrName>ppt_x</p:attrName>
                                        </p:attrNameLst>
                                      </p:cBhvr>
                                    </p:anim>
                                    <p:anim from="0" to="-1.0" calcmode="lin" valueType="num">
                                      <p:cBhvr>
                                        <p:cTn id="16" dur="200" decel="50000" autoRev="1" fill="hold">
                                          <p:stCondLst>
                                            <p:cond delay="600"/>
                                          </p:stCondLst>
                                        </p:cTn>
                                        <p:tgtEl>
                                          <p:spTgt spid="6147">
                                            <p:txEl>
                                              <p:pRg st="0" end="0"/>
                                            </p:txEl>
                                          </p:spTgt>
                                        </p:tgtEl>
                                        <p:attrNameLst>
                                          <p:attrName>xshear</p:attrName>
                                        </p:attrNameLst>
                                      </p:cBhvr>
                                    </p:anim>
                                    <p:animScale>
                                      <p:cBhvr>
                                        <p:cTn id="17" dur="200" decel="100000" autoRev="1" fill="hold">
                                          <p:stCondLst>
                                            <p:cond delay="600"/>
                                          </p:stCondLst>
                                        </p:cTn>
                                        <p:tgtEl>
                                          <p:spTgt spid="6147">
                                            <p:txEl>
                                              <p:pRg st="0" end="0"/>
                                            </p:txEl>
                                          </p:spTgt>
                                        </p:tgtEl>
                                      </p:cBhvr>
                                      <p:from x="100000" y="100000"/>
                                      <p:to x="80000" y="100000"/>
                                    </p:animScale>
                                    <p:anim by="(#ppt_h/3+#ppt_w*0.1)" calcmode="lin" valueType="num">
                                      <p:cBhvr additive="sum">
                                        <p:cTn id="18" dur="200" decel="100000" autoRev="1" fill="hold">
                                          <p:stCondLst>
                                            <p:cond delay="600"/>
                                          </p:stCondLst>
                                        </p:cTn>
                                        <p:tgtEl>
                                          <p:spTgt spid="6147">
                                            <p:txEl>
                                              <p:pRg st="0" end="0"/>
                                            </p:txEl>
                                          </p:spTgt>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6147">
                                            <p:txEl>
                                              <p:pRg st="1" end="1"/>
                                            </p:txEl>
                                          </p:spTgt>
                                        </p:tgtEl>
                                        <p:attrNameLst>
                                          <p:attrName>style.visibility</p:attrName>
                                        </p:attrNameLst>
                                      </p:cBhvr>
                                      <p:to>
                                        <p:strVal val="visible"/>
                                      </p:to>
                                    </p:set>
                                    <p:anim from="(-#ppt_w/2)" to="(#ppt_x)" calcmode="lin" valueType="num">
                                      <p:cBhvr>
                                        <p:cTn id="23" dur="600" fill="hold">
                                          <p:stCondLst>
                                            <p:cond delay="0"/>
                                          </p:stCondLst>
                                        </p:cTn>
                                        <p:tgtEl>
                                          <p:spTgt spid="6147">
                                            <p:txEl>
                                              <p:pRg st="1" end="1"/>
                                            </p:txEl>
                                          </p:spTgt>
                                        </p:tgtEl>
                                        <p:attrNameLst>
                                          <p:attrName>ppt_x</p:attrName>
                                        </p:attrNameLst>
                                      </p:cBhvr>
                                    </p:anim>
                                    <p:anim from="0" to="-1.0" calcmode="lin" valueType="num">
                                      <p:cBhvr>
                                        <p:cTn id="24" dur="200" decel="50000" autoRev="1" fill="hold">
                                          <p:stCondLst>
                                            <p:cond delay="600"/>
                                          </p:stCondLst>
                                        </p:cTn>
                                        <p:tgtEl>
                                          <p:spTgt spid="6147">
                                            <p:txEl>
                                              <p:pRg st="1" end="1"/>
                                            </p:txEl>
                                          </p:spTgt>
                                        </p:tgtEl>
                                        <p:attrNameLst>
                                          <p:attrName>xshear</p:attrName>
                                        </p:attrNameLst>
                                      </p:cBhvr>
                                    </p:anim>
                                    <p:animScale>
                                      <p:cBhvr>
                                        <p:cTn id="25" dur="200" decel="100000" autoRev="1" fill="hold">
                                          <p:stCondLst>
                                            <p:cond delay="600"/>
                                          </p:stCondLst>
                                        </p:cTn>
                                        <p:tgtEl>
                                          <p:spTgt spid="6147">
                                            <p:txEl>
                                              <p:pRg st="1" end="1"/>
                                            </p:txEl>
                                          </p:spTgt>
                                        </p:tgtEl>
                                      </p:cBhvr>
                                      <p:from x="100000" y="100000"/>
                                      <p:to x="80000" y="100000"/>
                                    </p:animScale>
                                    <p:anim by="(#ppt_h/3+#ppt_w*0.1)" calcmode="lin" valueType="num">
                                      <p:cBhvr additive="sum">
                                        <p:cTn id="26" dur="200" decel="100000" autoRev="1" fill="hold">
                                          <p:stCondLst>
                                            <p:cond delay="600"/>
                                          </p:stCondLst>
                                        </p:cTn>
                                        <p:tgtEl>
                                          <p:spTgt spid="6147">
                                            <p:txEl>
                                              <p:pRg st="1" end="1"/>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3124200" y="2825750"/>
            <a:ext cx="60198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i="1">
                <a:solidFill>
                  <a:srgbClr val="990000"/>
                </a:solidFill>
                <a:latin typeface="Poor Richard" charset="0"/>
                <a:ea typeface="Times New Roman" charset="0"/>
                <a:cs typeface="Arial" charset="0"/>
              </a:rPr>
              <a:t>The local Church is a living cell of the body of Christ working in unity, an expression of the body of Christ to its community, and the present manifestation of the Kingdom of God with power. It is responsible for its mission and has the authority to see it accomplished.</a:t>
            </a:r>
            <a:endParaRPr lang="en-US" sz="3200">
              <a:solidFill>
                <a:srgbClr val="990000"/>
              </a:solidFill>
              <a:latin typeface="Poor Richard" charset="0"/>
              <a:ea typeface="Times New Roman" charset="0"/>
              <a:cs typeface="Arial" charset="0"/>
            </a:endParaRPr>
          </a:p>
        </p:txBody>
      </p:sp>
      <p:pic>
        <p:nvPicPr>
          <p:cNvPr id="7174" name="Picture 6" descr="C:\Users\Candra Poitras\Pictures\Blodcell[1].jpg"/>
          <p:cNvPicPr>
            <a:picLocks noChangeAspect="1" noChangeArrowheads="1"/>
          </p:cNvPicPr>
          <p:nvPr/>
        </p:nvPicPr>
        <p:blipFill>
          <a:blip r:embed="rId2" cstate="print"/>
          <a:srcRect/>
          <a:stretch>
            <a:fillRect/>
          </a:stretch>
        </p:blipFill>
        <p:spPr bwMode="auto">
          <a:xfrm>
            <a:off x="152400" y="152400"/>
            <a:ext cx="3352800" cy="3352800"/>
          </a:xfrm>
          <a:prstGeom prst="ellipse">
            <a:avLst/>
          </a:prstGeom>
          <a:ln w="63500" cap="rnd">
            <a:solidFill>
              <a:srgbClr val="361B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TextBox 5"/>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7a: Indigenous Church Principles of the New Testament Church</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1000"/>
                                        <p:tgtEl>
                                          <p:spTgt spid="7170"/>
                                        </p:tgtEl>
                                      </p:cBhvr>
                                    </p:animEffect>
                                    <p:anim calcmode="lin" valueType="num">
                                      <p:cBhvr>
                                        <p:cTn id="8" dur="1000" fill="hold"/>
                                        <p:tgtEl>
                                          <p:spTgt spid="7170"/>
                                        </p:tgtEl>
                                        <p:attrNameLst>
                                          <p:attrName>ppt_x</p:attrName>
                                        </p:attrNameLst>
                                      </p:cBhvr>
                                      <p:tavLst>
                                        <p:tav tm="0">
                                          <p:val>
                                            <p:strVal val="#ppt_x"/>
                                          </p:val>
                                        </p:tav>
                                        <p:tav tm="100000">
                                          <p:val>
                                            <p:strVal val="#ppt_x"/>
                                          </p:val>
                                        </p:tav>
                                      </p:tavLst>
                                    </p:anim>
                                    <p:anim calcmode="lin" valueType="num">
                                      <p:cBhvr>
                                        <p:cTn id="9"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ChangeArrowheads="1"/>
          </p:cNvSpPr>
          <p:nvPr/>
        </p:nvSpPr>
        <p:spPr bwMode="auto">
          <a:xfrm>
            <a:off x="152400" y="533400"/>
            <a:ext cx="44196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b="1">
                <a:solidFill>
                  <a:srgbClr val="3333CC"/>
                </a:solidFill>
                <a:latin typeface="Poor Richard" charset="0"/>
              </a:rPr>
              <a:t>The New Testament Church has the power to maintain itself and to expand itself. This is what is meant by the </a:t>
            </a:r>
            <a:r>
              <a:rPr lang="en-US" sz="3600" b="1" i="1">
                <a:solidFill>
                  <a:srgbClr val="3333CC"/>
                </a:solidFill>
                <a:latin typeface="Poor Richard" charset="0"/>
              </a:rPr>
              <a:t>Indigenous Church</a:t>
            </a:r>
            <a:r>
              <a:rPr lang="en-US" sz="3600" b="1">
                <a:solidFill>
                  <a:srgbClr val="3333CC"/>
                </a:solidFill>
                <a:latin typeface="Poor Richard" charset="0"/>
              </a:rPr>
              <a:t>.</a:t>
            </a:r>
          </a:p>
        </p:txBody>
      </p:sp>
      <p:sp>
        <p:nvSpPr>
          <p:cNvPr id="8195" name="Rectangle 4"/>
          <p:cNvSpPr>
            <a:spLocks noChangeArrowheads="1"/>
          </p:cNvSpPr>
          <p:nvPr/>
        </p:nvSpPr>
        <p:spPr bwMode="auto">
          <a:xfrm>
            <a:off x="4572000" y="3276600"/>
            <a:ext cx="44196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b="1">
                <a:solidFill>
                  <a:srgbClr val="009900"/>
                </a:solidFill>
                <a:latin typeface="Poor Richard" charset="0"/>
              </a:rPr>
              <a:t>The Indigenous Church has three undeniable characteristics, which are: </a:t>
            </a:r>
            <a:r>
              <a:rPr lang="en-US" sz="3600" b="1" i="1">
                <a:solidFill>
                  <a:srgbClr val="009900"/>
                </a:solidFill>
                <a:latin typeface="Poor Richard" charset="0"/>
              </a:rPr>
              <a:t>self-propagation</a:t>
            </a:r>
            <a:r>
              <a:rPr lang="en-US" sz="3600" b="1">
                <a:solidFill>
                  <a:srgbClr val="009900"/>
                </a:solidFill>
                <a:latin typeface="Poor Richard" charset="0"/>
              </a:rPr>
              <a:t>, </a:t>
            </a:r>
            <a:r>
              <a:rPr lang="en-US" sz="3600" b="1" i="1">
                <a:solidFill>
                  <a:srgbClr val="009900"/>
                </a:solidFill>
                <a:latin typeface="Poor Richard" charset="0"/>
              </a:rPr>
              <a:t>self-support </a:t>
            </a:r>
            <a:r>
              <a:rPr lang="en-US" sz="3600" b="1">
                <a:solidFill>
                  <a:srgbClr val="009900"/>
                </a:solidFill>
                <a:latin typeface="Poor Richard" charset="0"/>
              </a:rPr>
              <a:t>and </a:t>
            </a:r>
            <a:r>
              <a:rPr lang="en-US" sz="3600" b="1" i="1">
                <a:solidFill>
                  <a:srgbClr val="009900"/>
                </a:solidFill>
                <a:latin typeface="Poor Richard" charset="0"/>
              </a:rPr>
              <a:t>self-government</a:t>
            </a:r>
            <a:r>
              <a:rPr lang="en-US" sz="3600" b="1">
                <a:solidFill>
                  <a:srgbClr val="009900"/>
                </a:solidFill>
                <a:latin typeface="Poor Richard" charset="0"/>
              </a:rPr>
              <a:t>.</a:t>
            </a:r>
          </a:p>
        </p:txBody>
      </p:sp>
      <p:sp>
        <p:nvSpPr>
          <p:cNvPr id="6" name="TextBox 5"/>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7a: Indigenous Church Principles of the New Testament Church</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wheel(4)">
                                      <p:cBhvr>
                                        <p:cTn id="7" dur="1000"/>
                                        <p:tgtEl>
                                          <p:spTgt spid="81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8195"/>
                                        </p:tgtEl>
                                        <p:attrNameLst>
                                          <p:attrName>style.visibility</p:attrName>
                                        </p:attrNameLst>
                                      </p:cBhvr>
                                      <p:to>
                                        <p:strVal val="visible"/>
                                      </p:to>
                                    </p:set>
                                    <p:animEffect transition="in" filter="wheel(4)">
                                      <p:cBhvr>
                                        <p:cTn id="12" dur="10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218" name="Rectangle 3"/>
          <p:cNvSpPr>
            <a:spLocks noChangeArrowheads="1"/>
          </p:cNvSpPr>
          <p:nvPr/>
        </p:nvSpPr>
        <p:spPr bwMode="auto">
          <a:xfrm>
            <a:off x="152400" y="457200"/>
            <a:ext cx="4191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i="1">
                <a:solidFill>
                  <a:srgbClr val="361B00"/>
                </a:solidFill>
                <a:latin typeface="Poor Richard" charset="0"/>
                <a:ea typeface="Times New Roman" charset="0"/>
                <a:cs typeface="Arial" charset="0"/>
              </a:rPr>
              <a:t>I. Self-Propagation </a:t>
            </a:r>
            <a:endParaRPr lang="en-US" sz="4000" b="1">
              <a:solidFill>
                <a:srgbClr val="361B00"/>
              </a:solidFill>
              <a:latin typeface="Poor Richard" charset="0"/>
              <a:ea typeface="Times New Roman" charset="0"/>
              <a:cs typeface="Arial" charset="0"/>
            </a:endParaRPr>
          </a:p>
        </p:txBody>
      </p:sp>
      <p:sp>
        <p:nvSpPr>
          <p:cNvPr id="9219" name="Rectangle 3"/>
          <p:cNvSpPr>
            <a:spLocks noChangeArrowheads="1"/>
          </p:cNvSpPr>
          <p:nvPr/>
        </p:nvSpPr>
        <p:spPr bwMode="auto">
          <a:xfrm>
            <a:off x="685800" y="1295400"/>
            <a:ext cx="80772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333CC"/>
                </a:solidFill>
                <a:latin typeface="Poor Richard" charset="0"/>
              </a:rPr>
              <a:t>The New Testament Church was designed to reproduce itself by means of preaching and teaching the Gospel through the power of the Spirit. It has the potential of spreading itself to cover the face of the earth like a mighty flood of waters.</a:t>
            </a:r>
          </a:p>
        </p:txBody>
      </p:sp>
      <p:sp>
        <p:nvSpPr>
          <p:cNvPr id="9220" name="Rectangle 4"/>
          <p:cNvSpPr>
            <a:spLocks noChangeArrowheads="1"/>
          </p:cNvSpPr>
          <p:nvPr/>
        </p:nvSpPr>
        <p:spPr bwMode="auto">
          <a:xfrm>
            <a:off x="1905000" y="3581400"/>
            <a:ext cx="70104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2800" b="1" i="1">
                <a:solidFill>
                  <a:srgbClr val="361B00"/>
                </a:solidFill>
                <a:latin typeface="Poor Richard" charset="0"/>
                <a:ea typeface="Times New Roman" charset="0"/>
                <a:cs typeface="Arial" charset="0"/>
              </a:rPr>
              <a:t>“</a:t>
            </a:r>
            <a:r>
              <a:rPr lang="en-US" sz="2800" b="1" i="1">
                <a:solidFill>
                  <a:srgbClr val="361B00"/>
                </a:solidFill>
                <a:latin typeface="Poor Richard" charset="0"/>
                <a:ea typeface="Times New Roman" charset="0"/>
                <a:cs typeface="Arial" charset="0"/>
              </a:rPr>
              <a:t>But ye shall receive power, after that the Holy Ghost is come upon you: and ye shall be witnesses unto me both in Jerusalem, and in all Judaea, and in Samaria, and unto the uttermost part of the earth.</a:t>
            </a:r>
            <a:r>
              <a:rPr lang="ja-JP" altLang="en-US" sz="2800" b="1" i="1">
                <a:solidFill>
                  <a:srgbClr val="361B00"/>
                </a:solidFill>
                <a:latin typeface="Poor Richard" charset="0"/>
                <a:ea typeface="Times New Roman" charset="0"/>
                <a:cs typeface="Arial" charset="0"/>
              </a:rPr>
              <a:t>”</a:t>
            </a:r>
            <a:r>
              <a:rPr lang="en-US" sz="2800" b="1" i="1">
                <a:solidFill>
                  <a:srgbClr val="361B00"/>
                </a:solidFill>
                <a:latin typeface="Poor Richard" charset="0"/>
                <a:ea typeface="Times New Roman" charset="0"/>
                <a:cs typeface="Arial" charset="0"/>
              </a:rPr>
              <a:t> </a:t>
            </a:r>
            <a:r>
              <a:rPr lang="en-US" sz="2800" b="1">
                <a:solidFill>
                  <a:srgbClr val="361B00"/>
                </a:solidFill>
                <a:latin typeface="Poor Richard" charset="0"/>
                <a:ea typeface="Times New Roman" charset="0"/>
                <a:cs typeface="Arial" charset="0"/>
              </a:rPr>
              <a:t>(Acts 1:8)</a:t>
            </a:r>
            <a:endParaRPr lang="en-US" sz="2800">
              <a:solidFill>
                <a:srgbClr val="361B00"/>
              </a:solidFill>
              <a:latin typeface="Poor Richard" charset="0"/>
              <a:ea typeface="Times New Roman" charset="0"/>
              <a:cs typeface="Arial" charset="0"/>
            </a:endParaRPr>
          </a:p>
        </p:txBody>
      </p:sp>
      <p:sp>
        <p:nvSpPr>
          <p:cNvPr id="6" name="TextBox 5"/>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7a: Indigenous Church Principles of the New Testament Church</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500" fill="hold"/>
                                        <p:tgtEl>
                                          <p:spTgt spid="9218"/>
                                        </p:tgtEl>
                                        <p:attrNameLst>
                                          <p:attrName>ppt_w</p:attrName>
                                        </p:attrNameLst>
                                      </p:cBhvr>
                                      <p:tavLst>
                                        <p:tav tm="0">
                                          <p:val>
                                            <p:strVal val="#ppt_w*0.05"/>
                                          </p:val>
                                        </p:tav>
                                        <p:tav tm="100000">
                                          <p:val>
                                            <p:strVal val="#ppt_w"/>
                                          </p:val>
                                        </p:tav>
                                      </p:tavLst>
                                    </p:anim>
                                    <p:anim calcmode="lin" valueType="num">
                                      <p:cBhvr>
                                        <p:cTn id="8" dur="500" fill="hold"/>
                                        <p:tgtEl>
                                          <p:spTgt spid="9218"/>
                                        </p:tgtEl>
                                        <p:attrNameLst>
                                          <p:attrName>ppt_h</p:attrName>
                                        </p:attrNameLst>
                                      </p:cBhvr>
                                      <p:tavLst>
                                        <p:tav tm="0">
                                          <p:val>
                                            <p:strVal val="#ppt_h"/>
                                          </p:val>
                                        </p:tav>
                                        <p:tav tm="100000">
                                          <p:val>
                                            <p:strVal val="#ppt_h"/>
                                          </p:val>
                                        </p:tav>
                                      </p:tavLst>
                                    </p:anim>
                                    <p:anim calcmode="lin" valueType="num">
                                      <p:cBhvr>
                                        <p:cTn id="9" dur="500" fill="hold"/>
                                        <p:tgtEl>
                                          <p:spTgt spid="9218"/>
                                        </p:tgtEl>
                                        <p:attrNameLst>
                                          <p:attrName>ppt_x</p:attrName>
                                        </p:attrNameLst>
                                      </p:cBhvr>
                                      <p:tavLst>
                                        <p:tav tm="0">
                                          <p:val>
                                            <p:strVal val="#ppt_x-.2"/>
                                          </p:val>
                                        </p:tav>
                                        <p:tav tm="100000">
                                          <p:val>
                                            <p:strVal val="#ppt_x"/>
                                          </p:val>
                                        </p:tav>
                                      </p:tavLst>
                                    </p:anim>
                                    <p:anim calcmode="lin" valueType="num">
                                      <p:cBhvr>
                                        <p:cTn id="10" dur="500" fill="hold"/>
                                        <p:tgtEl>
                                          <p:spTgt spid="9218"/>
                                        </p:tgtEl>
                                        <p:attrNameLst>
                                          <p:attrName>ppt_y</p:attrName>
                                        </p:attrNameLst>
                                      </p:cBhvr>
                                      <p:tavLst>
                                        <p:tav tm="0">
                                          <p:val>
                                            <p:strVal val="#ppt_y"/>
                                          </p:val>
                                        </p:tav>
                                        <p:tav tm="100000">
                                          <p:val>
                                            <p:strVal val="#ppt_y"/>
                                          </p:val>
                                        </p:tav>
                                      </p:tavLst>
                                    </p:anim>
                                    <p:animEffect transition="in" filter="fade">
                                      <p:cBhvr>
                                        <p:cTn id="11" dur="500"/>
                                        <p:tgtEl>
                                          <p:spTgt spid="921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9219"/>
                                        </p:tgtEl>
                                        <p:attrNameLst>
                                          <p:attrName>style.visibility</p:attrName>
                                        </p:attrNameLst>
                                      </p:cBhvr>
                                      <p:to>
                                        <p:strVal val="visible"/>
                                      </p:to>
                                    </p:set>
                                    <p:anim calcmode="lin" valueType="num">
                                      <p:cBhvr>
                                        <p:cTn id="16" dur="500" fill="hold"/>
                                        <p:tgtEl>
                                          <p:spTgt spid="9219"/>
                                        </p:tgtEl>
                                        <p:attrNameLst>
                                          <p:attrName>ppt_w</p:attrName>
                                        </p:attrNameLst>
                                      </p:cBhvr>
                                      <p:tavLst>
                                        <p:tav tm="0">
                                          <p:val>
                                            <p:strVal val="#ppt_w*0.05"/>
                                          </p:val>
                                        </p:tav>
                                        <p:tav tm="100000">
                                          <p:val>
                                            <p:strVal val="#ppt_w"/>
                                          </p:val>
                                        </p:tav>
                                      </p:tavLst>
                                    </p:anim>
                                    <p:anim calcmode="lin" valueType="num">
                                      <p:cBhvr>
                                        <p:cTn id="17" dur="500" fill="hold"/>
                                        <p:tgtEl>
                                          <p:spTgt spid="9219"/>
                                        </p:tgtEl>
                                        <p:attrNameLst>
                                          <p:attrName>ppt_h</p:attrName>
                                        </p:attrNameLst>
                                      </p:cBhvr>
                                      <p:tavLst>
                                        <p:tav tm="0">
                                          <p:val>
                                            <p:strVal val="#ppt_h"/>
                                          </p:val>
                                        </p:tav>
                                        <p:tav tm="100000">
                                          <p:val>
                                            <p:strVal val="#ppt_h"/>
                                          </p:val>
                                        </p:tav>
                                      </p:tavLst>
                                    </p:anim>
                                    <p:anim calcmode="lin" valueType="num">
                                      <p:cBhvr>
                                        <p:cTn id="18" dur="500" fill="hold"/>
                                        <p:tgtEl>
                                          <p:spTgt spid="9219"/>
                                        </p:tgtEl>
                                        <p:attrNameLst>
                                          <p:attrName>ppt_x</p:attrName>
                                        </p:attrNameLst>
                                      </p:cBhvr>
                                      <p:tavLst>
                                        <p:tav tm="0">
                                          <p:val>
                                            <p:strVal val="#ppt_x-.2"/>
                                          </p:val>
                                        </p:tav>
                                        <p:tav tm="100000">
                                          <p:val>
                                            <p:strVal val="#ppt_x"/>
                                          </p:val>
                                        </p:tav>
                                      </p:tavLst>
                                    </p:anim>
                                    <p:anim calcmode="lin" valueType="num">
                                      <p:cBhvr>
                                        <p:cTn id="19" dur="500" fill="hold"/>
                                        <p:tgtEl>
                                          <p:spTgt spid="9219"/>
                                        </p:tgtEl>
                                        <p:attrNameLst>
                                          <p:attrName>ppt_y</p:attrName>
                                        </p:attrNameLst>
                                      </p:cBhvr>
                                      <p:tavLst>
                                        <p:tav tm="0">
                                          <p:val>
                                            <p:strVal val="#ppt_y"/>
                                          </p:val>
                                        </p:tav>
                                        <p:tav tm="100000">
                                          <p:val>
                                            <p:strVal val="#ppt_y"/>
                                          </p:val>
                                        </p:tav>
                                      </p:tavLst>
                                    </p:anim>
                                    <p:animEffect transition="in" filter="fade">
                                      <p:cBhvr>
                                        <p:cTn id="20" dur="500"/>
                                        <p:tgtEl>
                                          <p:spTgt spid="9219"/>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9220"/>
                                        </p:tgtEl>
                                        <p:attrNameLst>
                                          <p:attrName>style.visibility</p:attrName>
                                        </p:attrNameLst>
                                      </p:cBhvr>
                                      <p:to>
                                        <p:strVal val="visible"/>
                                      </p:to>
                                    </p:set>
                                    <p:anim calcmode="lin" valueType="num">
                                      <p:cBhvr>
                                        <p:cTn id="25" dur="500" fill="hold"/>
                                        <p:tgtEl>
                                          <p:spTgt spid="9220"/>
                                        </p:tgtEl>
                                        <p:attrNameLst>
                                          <p:attrName>ppt_w</p:attrName>
                                        </p:attrNameLst>
                                      </p:cBhvr>
                                      <p:tavLst>
                                        <p:tav tm="0">
                                          <p:val>
                                            <p:strVal val="#ppt_w*0.05"/>
                                          </p:val>
                                        </p:tav>
                                        <p:tav tm="100000">
                                          <p:val>
                                            <p:strVal val="#ppt_w"/>
                                          </p:val>
                                        </p:tav>
                                      </p:tavLst>
                                    </p:anim>
                                    <p:anim calcmode="lin" valueType="num">
                                      <p:cBhvr>
                                        <p:cTn id="26" dur="500" fill="hold"/>
                                        <p:tgtEl>
                                          <p:spTgt spid="9220"/>
                                        </p:tgtEl>
                                        <p:attrNameLst>
                                          <p:attrName>ppt_h</p:attrName>
                                        </p:attrNameLst>
                                      </p:cBhvr>
                                      <p:tavLst>
                                        <p:tav tm="0">
                                          <p:val>
                                            <p:strVal val="#ppt_h"/>
                                          </p:val>
                                        </p:tav>
                                        <p:tav tm="100000">
                                          <p:val>
                                            <p:strVal val="#ppt_h"/>
                                          </p:val>
                                        </p:tav>
                                      </p:tavLst>
                                    </p:anim>
                                    <p:anim calcmode="lin" valueType="num">
                                      <p:cBhvr>
                                        <p:cTn id="27" dur="500" fill="hold"/>
                                        <p:tgtEl>
                                          <p:spTgt spid="9220"/>
                                        </p:tgtEl>
                                        <p:attrNameLst>
                                          <p:attrName>ppt_x</p:attrName>
                                        </p:attrNameLst>
                                      </p:cBhvr>
                                      <p:tavLst>
                                        <p:tav tm="0">
                                          <p:val>
                                            <p:strVal val="#ppt_x-.2"/>
                                          </p:val>
                                        </p:tav>
                                        <p:tav tm="100000">
                                          <p:val>
                                            <p:strVal val="#ppt_x"/>
                                          </p:val>
                                        </p:tav>
                                      </p:tavLst>
                                    </p:anim>
                                    <p:anim calcmode="lin" valueType="num">
                                      <p:cBhvr>
                                        <p:cTn id="28" dur="500" fill="hold"/>
                                        <p:tgtEl>
                                          <p:spTgt spid="9220"/>
                                        </p:tgtEl>
                                        <p:attrNameLst>
                                          <p:attrName>ppt_y</p:attrName>
                                        </p:attrNameLst>
                                      </p:cBhvr>
                                      <p:tavLst>
                                        <p:tav tm="0">
                                          <p:val>
                                            <p:strVal val="#ppt_y"/>
                                          </p:val>
                                        </p:tav>
                                        <p:tav tm="100000">
                                          <p:val>
                                            <p:strVal val="#ppt_y"/>
                                          </p:val>
                                        </p:tav>
                                      </p:tavLst>
                                    </p:anim>
                                    <p:animEffect transition="in" filter="fade">
                                      <p:cBhvr>
                                        <p:cTn id="29"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p:bldP spid="92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ChangeArrowheads="1"/>
          </p:cNvSpPr>
          <p:nvPr/>
        </p:nvSpPr>
        <p:spPr bwMode="auto">
          <a:xfrm>
            <a:off x="0" y="5257800"/>
            <a:ext cx="91440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800080"/>
                </a:solidFill>
                <a:latin typeface="Poor Richard" charset="0"/>
                <a:ea typeface="Times New Roman" charset="0"/>
                <a:cs typeface="Arial" charset="0"/>
              </a:rPr>
              <a:t>After his baptism and conversion, the Ethiopian eunuch returned to his country and likely testified of his experience to his own people (Acts 8:26-39). These all acted out of a sense of responsibility.</a:t>
            </a:r>
          </a:p>
        </p:txBody>
      </p:sp>
      <p:sp>
        <p:nvSpPr>
          <p:cNvPr id="10243" name="Rectangle 3"/>
          <p:cNvSpPr>
            <a:spLocks noChangeArrowheads="1"/>
          </p:cNvSpPr>
          <p:nvPr/>
        </p:nvSpPr>
        <p:spPr bwMode="auto">
          <a:xfrm>
            <a:off x="0" y="609600"/>
            <a:ext cx="91440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ea typeface="Times New Roman" charset="0"/>
                <a:cs typeface="Arial" charset="0"/>
              </a:rPr>
              <a:t>After her conversation with Jesus about the living water and the revelation of His identity, the Samaritan woman left her water pot and went to the people of her city as a witness of Jesus. </a:t>
            </a:r>
            <a:endParaRPr lang="en-US" sz="2800">
              <a:solidFill>
                <a:srgbClr val="800080"/>
              </a:solidFill>
              <a:ea typeface="Times New Roman" charset="0"/>
              <a:cs typeface="Arial" charset="0"/>
            </a:endParaRPr>
          </a:p>
        </p:txBody>
      </p:sp>
      <p:sp>
        <p:nvSpPr>
          <p:cNvPr id="10244" name="Rectangle 4"/>
          <p:cNvSpPr>
            <a:spLocks noChangeArrowheads="1"/>
          </p:cNvSpPr>
          <p:nvPr/>
        </p:nvSpPr>
        <p:spPr bwMode="auto">
          <a:xfrm>
            <a:off x="1143000" y="2438400"/>
            <a:ext cx="70866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009900"/>
                </a:solidFill>
                <a:latin typeface="Poor Richard" charset="0"/>
                <a:ea typeface="Times New Roman" charset="0"/>
                <a:cs typeface="Arial" charset="0"/>
              </a:rPr>
              <a:t>As a result many believed on Jesus (John 4:1-42). After casting the unclean spirits out of the Legion of Gadara (Mark 5:1-19), Jesus told him to go home to his friends and tell them of the great things the Lord had done for him (Mark 5:19). </a:t>
            </a:r>
            <a:endParaRPr lang="en-US" sz="2800">
              <a:solidFill>
                <a:srgbClr val="009900"/>
              </a:solidFill>
              <a:ea typeface="Times New Roman" charset="0"/>
              <a:cs typeface="Arial" charset="0"/>
            </a:endParaRPr>
          </a:p>
        </p:txBody>
      </p:sp>
      <p:sp>
        <p:nvSpPr>
          <p:cNvPr id="6" name="TextBox 5"/>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7a: Indigenous Church Principles of the New Testament Church</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animScale>
                                      <p:cBhvr>
                                        <p:cTn id="7" dur="1000" decel="50000" fill="hold">
                                          <p:stCondLst>
                                            <p:cond delay="0"/>
                                          </p:stCondLst>
                                        </p:cTn>
                                        <p:tgtEl>
                                          <p:spTgt spid="102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243"/>
                                        </p:tgtEl>
                                        <p:attrNameLst>
                                          <p:attrName>ppt_x</p:attrName>
                                          <p:attrName>ppt_y</p:attrName>
                                        </p:attrNameLst>
                                      </p:cBhvr>
                                    </p:animMotion>
                                    <p:animEffect transition="in" filter="fade">
                                      <p:cBhvr>
                                        <p:cTn id="9" dur="1000"/>
                                        <p:tgtEl>
                                          <p:spTgt spid="1024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10244"/>
                                        </p:tgtEl>
                                        <p:attrNameLst>
                                          <p:attrName>style.visibility</p:attrName>
                                        </p:attrNameLst>
                                      </p:cBhvr>
                                      <p:to>
                                        <p:strVal val="visible"/>
                                      </p:to>
                                    </p:set>
                                    <p:animScale>
                                      <p:cBhvr>
                                        <p:cTn id="14" dur="1000" decel="50000" fill="hold">
                                          <p:stCondLst>
                                            <p:cond delay="0"/>
                                          </p:stCondLst>
                                        </p:cTn>
                                        <p:tgtEl>
                                          <p:spTgt spid="102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0244"/>
                                        </p:tgtEl>
                                        <p:attrNameLst>
                                          <p:attrName>ppt_x</p:attrName>
                                          <p:attrName>ppt_y</p:attrName>
                                        </p:attrNameLst>
                                      </p:cBhvr>
                                    </p:animMotion>
                                    <p:animEffect transition="in" filter="fade">
                                      <p:cBhvr>
                                        <p:cTn id="16" dur="1000"/>
                                        <p:tgtEl>
                                          <p:spTgt spid="10244"/>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10242"/>
                                        </p:tgtEl>
                                        <p:attrNameLst>
                                          <p:attrName>style.visibility</p:attrName>
                                        </p:attrNameLst>
                                      </p:cBhvr>
                                      <p:to>
                                        <p:strVal val="visible"/>
                                      </p:to>
                                    </p:set>
                                    <p:animScale>
                                      <p:cBhvr>
                                        <p:cTn id="21" dur="1000" decel="50000" fill="hold">
                                          <p:stCondLst>
                                            <p:cond delay="0"/>
                                          </p:stCondLst>
                                        </p:cTn>
                                        <p:tgtEl>
                                          <p:spTgt spid="102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0242"/>
                                        </p:tgtEl>
                                        <p:attrNameLst>
                                          <p:attrName>ppt_x</p:attrName>
                                          <p:attrName>ppt_y</p:attrName>
                                        </p:attrNameLst>
                                      </p:cBhvr>
                                    </p:animMotion>
                                    <p:animEffect transition="in" filter="fade">
                                      <p:cBhvr>
                                        <p:cTn id="23" dur="1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3" grpId="0"/>
      <p:bldP spid="102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descr="C:\Users\Candra Poitras\Pictures\godaveri[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33600" y="3352800"/>
            <a:ext cx="4724400" cy="3216253"/>
          </a:xfrm>
          <a:prstGeom prst="rect">
            <a:avLst/>
          </a:prstGeom>
          <a:ln>
            <a:noFill/>
          </a:ln>
          <a:effectLst>
            <a:softEdge rad="112500"/>
          </a:effectLst>
        </p:spPr>
      </p:pic>
      <p:sp>
        <p:nvSpPr>
          <p:cNvPr id="2" name="Rectangle 4"/>
          <p:cNvSpPr>
            <a:spLocks noChangeArrowheads="1"/>
          </p:cNvSpPr>
          <p:nvPr/>
        </p:nvSpPr>
        <p:spPr bwMode="auto">
          <a:xfrm>
            <a:off x="304800" y="685800"/>
            <a:ext cx="84582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000" b="1">
                <a:solidFill>
                  <a:srgbClr val="361B00"/>
                </a:solidFill>
                <a:latin typeface="Poor Richard" charset="0"/>
                <a:ea typeface="Times New Roman" charset="0"/>
                <a:cs typeface="Arial" charset="0"/>
              </a:rPr>
              <a:t>Jesus said that the kingdom of heaven (the Church) is like a grain of mustard seed, which a man sowed in his field. This seed (the Word of God) is the least of all seed: but when it is grown, it is the greatest among herbs, and becometh a tree (Matthew 13:31-32).</a:t>
            </a:r>
          </a:p>
        </p:txBody>
      </p:sp>
      <p:sp>
        <p:nvSpPr>
          <p:cNvPr id="5" name="TextBox 4"/>
          <p:cNvSpPr txBox="1"/>
          <p:nvPr/>
        </p:nvSpPr>
        <p:spPr>
          <a:xfrm>
            <a:off x="5029200" y="0"/>
            <a:ext cx="4114800" cy="584775"/>
          </a:xfrm>
          <a:prstGeom prst="rect">
            <a:avLst/>
          </a:prstGeom>
          <a:noFill/>
        </p:spPr>
        <p:txBody>
          <a:bodyPr>
            <a:spAutoFit/>
            <a:scene3d>
              <a:camera prst="orthographicFront"/>
              <a:lightRig rig="threePt" dir="t"/>
            </a:scene3d>
            <a:sp3d extrusionH="57150">
              <a:bevelT w="38100" h="38100"/>
            </a:sp3d>
          </a:bodyPr>
          <a:lstStyle/>
          <a:p>
            <a:pPr algn="r">
              <a:defRPr/>
            </a:pPr>
            <a:r>
              <a:rPr lang="en-US" sz="1600" dirty="0">
                <a:solidFill>
                  <a:srgbClr val="009900"/>
                </a:solidFill>
                <a:latin typeface="Bernard MT Condensed" pitchFamily="18" charset="0"/>
                <a:ea typeface="+mn-ea"/>
              </a:rPr>
              <a:t>Lesson 7a: Indigenous Church Principles of the New Testament Church</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11267"/>
                                        </p:tgtEl>
                                        <p:attrNameLst>
                                          <p:attrName>style.visibility</p:attrName>
                                        </p:attrNameLst>
                                      </p:cBhvr>
                                      <p:to>
                                        <p:strVal val="visible"/>
                                      </p:to>
                                    </p:set>
                                    <p:anim calcmode="lin" valueType="num">
                                      <p:cBhvr>
                                        <p:cTn id="13" dur="500" fill="hold"/>
                                        <p:tgtEl>
                                          <p:spTgt spid="11267"/>
                                        </p:tgtEl>
                                        <p:attrNameLst>
                                          <p:attrName>ppt_w</p:attrName>
                                        </p:attrNameLst>
                                      </p:cBhvr>
                                      <p:tavLst>
                                        <p:tav tm="0">
                                          <p:val>
                                            <p:fltVal val="0"/>
                                          </p:val>
                                        </p:tav>
                                        <p:tav tm="100000">
                                          <p:val>
                                            <p:strVal val="#ppt_w"/>
                                          </p:val>
                                        </p:tav>
                                      </p:tavLst>
                                    </p:anim>
                                    <p:anim calcmode="lin" valueType="num">
                                      <p:cBhvr>
                                        <p:cTn id="14" dur="500" fill="hold"/>
                                        <p:tgtEl>
                                          <p:spTgt spid="1126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totally_global_worl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totally_global_world</Template>
  <TotalTime>21847</TotalTime>
  <Words>1165</Words>
  <Application>Microsoft Macintosh PowerPoint</Application>
  <PresentationFormat>On-screen Show (4:3)</PresentationFormat>
  <Paragraphs>50</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Times New Roman</vt:lpstr>
      <vt:lpstr>Century Gothic</vt:lpstr>
      <vt:lpstr>Calibri</vt:lpstr>
      <vt:lpstr>Poor Richard</vt:lpstr>
      <vt:lpstr>totally_global_world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10</cp:revision>
  <dcterms:created xsi:type="dcterms:W3CDTF">2011-06-30T04:35:47Z</dcterms:created>
  <dcterms:modified xsi:type="dcterms:W3CDTF">2018-02-19T20:10:16Z</dcterms:modified>
</cp:coreProperties>
</file>