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9" r:id="rId2"/>
    <p:sldId id="269" r:id="rId3"/>
    <p:sldId id="260" r:id="rId4"/>
    <p:sldId id="258" r:id="rId5"/>
    <p:sldId id="262" r:id="rId6"/>
    <p:sldId id="270" r:id="rId7"/>
    <p:sldId id="281" r:id="rId8"/>
    <p:sldId id="261" r:id="rId9"/>
    <p:sldId id="271" r:id="rId10"/>
    <p:sldId id="282" r:id="rId11"/>
    <p:sldId id="267" r:id="rId12"/>
    <p:sldId id="272" r:id="rId13"/>
    <p:sldId id="287" r:id="rId14"/>
    <p:sldId id="256"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361B00"/>
    <a:srgbClr val="800080"/>
    <a:srgbClr val="009900"/>
    <a:srgbClr val="3333CC"/>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48" d="100"/>
          <a:sy n="48" d="100"/>
        </p:scale>
        <p:origin x="-24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0EE93A8A-6EDE-0142-9488-CCB87DD39297}"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EAAEA0F-5A9F-F142-BA16-82A5674A919F}" type="slidenum">
              <a:rPr lang="en-US"/>
              <a:pPr/>
              <a:t>‹#›</a:t>
            </a:fld>
            <a:endParaRPr lang="en-US"/>
          </a:p>
        </p:txBody>
      </p:sp>
    </p:spTree>
    <p:extLst>
      <p:ext uri="{BB962C8B-B14F-4D97-AF65-F5344CB8AC3E}">
        <p14:creationId xmlns:p14="http://schemas.microsoft.com/office/powerpoint/2010/main" val="22846531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E8A2AF3-8046-D848-ABD6-CE5A5220BFCC}" type="slidenum">
              <a:rPr lang="en-US"/>
              <a:pPr eaLnBrk="1" hangingPunct="1"/>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E201627E-1FD8-044E-A7B9-8B993BA302E7}" type="slidenum">
              <a:rPr lang="en-US"/>
              <a:pPr/>
              <a:t>‹#›</a:t>
            </a:fld>
            <a:endParaRPr lang="en-US"/>
          </a:p>
        </p:txBody>
      </p:sp>
    </p:spTree>
    <p:extLst>
      <p:ext uri="{BB962C8B-B14F-4D97-AF65-F5344CB8AC3E}">
        <p14:creationId xmlns:p14="http://schemas.microsoft.com/office/powerpoint/2010/main" val="2699681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97D6515-7CBD-8344-9894-639CED779AB8}" type="slidenum">
              <a:rPr lang="en-US"/>
              <a:pPr/>
              <a:t>‹#›</a:t>
            </a:fld>
            <a:endParaRPr lang="en-US"/>
          </a:p>
        </p:txBody>
      </p:sp>
    </p:spTree>
    <p:extLst>
      <p:ext uri="{BB962C8B-B14F-4D97-AF65-F5344CB8AC3E}">
        <p14:creationId xmlns:p14="http://schemas.microsoft.com/office/powerpoint/2010/main" val="1397894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E46D58E-DB6A-B340-88D7-B15AC851F6BE}" type="slidenum">
              <a:rPr lang="en-US"/>
              <a:pPr/>
              <a:t>‹#›</a:t>
            </a:fld>
            <a:endParaRPr lang="en-US"/>
          </a:p>
        </p:txBody>
      </p:sp>
    </p:spTree>
    <p:extLst>
      <p:ext uri="{BB962C8B-B14F-4D97-AF65-F5344CB8AC3E}">
        <p14:creationId xmlns:p14="http://schemas.microsoft.com/office/powerpoint/2010/main" val="411417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134B8DB-55AA-3E4E-8A4B-513C7F93DE43}" type="slidenum">
              <a:rPr lang="en-US"/>
              <a:pPr/>
              <a:t>‹#›</a:t>
            </a:fld>
            <a:endParaRPr lang="en-US"/>
          </a:p>
        </p:txBody>
      </p:sp>
    </p:spTree>
    <p:extLst>
      <p:ext uri="{BB962C8B-B14F-4D97-AF65-F5344CB8AC3E}">
        <p14:creationId xmlns:p14="http://schemas.microsoft.com/office/powerpoint/2010/main" val="3139819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4618503-2358-104F-8BE7-3CC298B8A259}" type="slidenum">
              <a:rPr lang="en-US"/>
              <a:pPr/>
              <a:t>‹#›</a:t>
            </a:fld>
            <a:endParaRPr lang="en-US"/>
          </a:p>
        </p:txBody>
      </p:sp>
    </p:spTree>
    <p:extLst>
      <p:ext uri="{BB962C8B-B14F-4D97-AF65-F5344CB8AC3E}">
        <p14:creationId xmlns:p14="http://schemas.microsoft.com/office/powerpoint/2010/main" val="3077869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01EF874-DD8B-9340-BB4A-082F45BC534A}" type="slidenum">
              <a:rPr lang="en-US"/>
              <a:pPr/>
              <a:t>‹#›</a:t>
            </a:fld>
            <a:endParaRPr lang="en-US"/>
          </a:p>
        </p:txBody>
      </p:sp>
    </p:spTree>
    <p:extLst>
      <p:ext uri="{BB962C8B-B14F-4D97-AF65-F5344CB8AC3E}">
        <p14:creationId xmlns:p14="http://schemas.microsoft.com/office/powerpoint/2010/main" val="339447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2B9EFF8A-0792-BC4B-AF96-97D8A55AB3BC}" type="slidenum">
              <a:rPr lang="en-US"/>
              <a:pPr/>
              <a:t>‹#›</a:t>
            </a:fld>
            <a:endParaRPr lang="en-US"/>
          </a:p>
        </p:txBody>
      </p:sp>
    </p:spTree>
    <p:extLst>
      <p:ext uri="{BB962C8B-B14F-4D97-AF65-F5344CB8AC3E}">
        <p14:creationId xmlns:p14="http://schemas.microsoft.com/office/powerpoint/2010/main" val="3845105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3E7F1122-3899-9544-BC1E-CBE89C9EE252}" type="slidenum">
              <a:rPr lang="en-US"/>
              <a:pPr/>
              <a:t>‹#›</a:t>
            </a:fld>
            <a:endParaRPr lang="en-US"/>
          </a:p>
        </p:txBody>
      </p:sp>
    </p:spTree>
    <p:extLst>
      <p:ext uri="{BB962C8B-B14F-4D97-AF65-F5344CB8AC3E}">
        <p14:creationId xmlns:p14="http://schemas.microsoft.com/office/powerpoint/2010/main" val="3245749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00BD7166-6518-584A-A517-9E2BFF11EEAF}" type="slidenum">
              <a:rPr lang="en-US"/>
              <a:pPr/>
              <a:t>‹#›</a:t>
            </a:fld>
            <a:endParaRPr lang="en-US"/>
          </a:p>
        </p:txBody>
      </p:sp>
    </p:spTree>
    <p:extLst>
      <p:ext uri="{BB962C8B-B14F-4D97-AF65-F5344CB8AC3E}">
        <p14:creationId xmlns:p14="http://schemas.microsoft.com/office/powerpoint/2010/main" val="400095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1FF551D-16DF-AD45-8809-35A9C9910A0F}" type="slidenum">
              <a:rPr lang="en-US"/>
              <a:pPr/>
              <a:t>‹#›</a:t>
            </a:fld>
            <a:endParaRPr lang="en-US"/>
          </a:p>
        </p:txBody>
      </p:sp>
    </p:spTree>
    <p:extLst>
      <p:ext uri="{BB962C8B-B14F-4D97-AF65-F5344CB8AC3E}">
        <p14:creationId xmlns:p14="http://schemas.microsoft.com/office/powerpoint/2010/main" val="1962965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EFE31AB-87EB-DA40-811F-D8D45728E02E}" type="slidenum">
              <a:rPr lang="en-US"/>
              <a:pPr/>
              <a:t>‹#›</a:t>
            </a:fld>
            <a:endParaRPr lang="en-US"/>
          </a:p>
        </p:txBody>
      </p:sp>
    </p:spTree>
    <p:extLst>
      <p:ext uri="{BB962C8B-B14F-4D97-AF65-F5344CB8AC3E}">
        <p14:creationId xmlns:p14="http://schemas.microsoft.com/office/powerpoint/2010/main" val="15598936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914B031-7DA9-DE40-B0B9-F04D1ED45F5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55"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38100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5: What is a Missionary?</a:t>
            </a:r>
          </a:p>
        </p:txBody>
      </p:sp>
      <p:sp>
        <p:nvSpPr>
          <p:cNvPr id="23" name="TextBox 22"/>
          <p:cNvSpPr txBox="1"/>
          <p:nvPr/>
        </p:nvSpPr>
        <p:spPr>
          <a:xfrm>
            <a:off x="152400" y="56388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12291" name="Rectangle 3"/>
          <p:cNvSpPr>
            <a:spLocks noChangeArrowheads="1"/>
          </p:cNvSpPr>
          <p:nvPr/>
        </p:nvSpPr>
        <p:spPr bwMode="auto">
          <a:xfrm>
            <a:off x="152400" y="685800"/>
            <a:ext cx="8839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4000" b="1">
                <a:solidFill>
                  <a:srgbClr val="800080"/>
                </a:solidFill>
                <a:latin typeface="Poor Richard" charset="0"/>
                <a:ea typeface="Times New Roman" charset="0"/>
                <a:cs typeface="Arial" charset="0"/>
              </a:rPr>
              <a:t>4. </a:t>
            </a:r>
            <a:r>
              <a:rPr lang="en-US" sz="4000" b="1" i="1">
                <a:solidFill>
                  <a:srgbClr val="800080"/>
                </a:solidFill>
                <a:latin typeface="Poor Richard" charset="0"/>
                <a:ea typeface="Times New Roman" charset="0"/>
                <a:cs typeface="Arial" charset="0"/>
              </a:rPr>
              <a:t>A Missionary is someone that has been sent</a:t>
            </a:r>
            <a:r>
              <a:rPr lang="en-US" sz="4000" b="1">
                <a:solidFill>
                  <a:srgbClr val="800080"/>
                </a:solidFill>
                <a:latin typeface="Poor Richard" charset="0"/>
                <a:ea typeface="Times New Roman" charset="0"/>
                <a:cs typeface="Arial" charset="0"/>
              </a:rPr>
              <a:t>.  </a:t>
            </a:r>
            <a:endParaRPr lang="en-US" sz="4000">
              <a:solidFill>
                <a:srgbClr val="800080"/>
              </a:solidFill>
              <a:latin typeface="Poor Richard" charset="0"/>
              <a:ea typeface="Times New Roman" charset="0"/>
              <a:cs typeface="Arial" charset="0"/>
            </a:endParaRPr>
          </a:p>
        </p:txBody>
      </p:sp>
      <p:sp>
        <p:nvSpPr>
          <p:cNvPr id="12292" name="Rectangle 4"/>
          <p:cNvSpPr>
            <a:spLocks noChangeArrowheads="1"/>
          </p:cNvSpPr>
          <p:nvPr/>
        </p:nvSpPr>
        <p:spPr bwMode="auto">
          <a:xfrm>
            <a:off x="1143000" y="1600200"/>
            <a:ext cx="6934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009900"/>
                </a:solidFill>
                <a:latin typeface="Poor Richard" charset="0"/>
                <a:ea typeface="Times New Roman" charset="0"/>
                <a:cs typeface="Arial" charset="0"/>
              </a:rPr>
              <a:t>Notice the use of the word </a:t>
            </a:r>
            <a:r>
              <a:rPr lang="ja-JP" altLang="en-US" sz="3200" b="1" i="1">
                <a:solidFill>
                  <a:srgbClr val="009900"/>
                </a:solidFill>
                <a:latin typeface="Poor Richard" charset="0"/>
                <a:ea typeface="Times New Roman" charset="0"/>
                <a:cs typeface="Arial" charset="0"/>
              </a:rPr>
              <a:t>“</a:t>
            </a:r>
            <a:r>
              <a:rPr lang="en-US" sz="3200" b="1" i="1">
                <a:solidFill>
                  <a:srgbClr val="009900"/>
                </a:solidFill>
                <a:latin typeface="Poor Richard" charset="0"/>
                <a:ea typeface="Times New Roman" charset="0"/>
                <a:cs typeface="Arial" charset="0"/>
              </a:rPr>
              <a:t>sent</a:t>
            </a:r>
            <a:r>
              <a:rPr lang="ja-JP" altLang="en-US" sz="3200" b="1" i="1">
                <a:solidFill>
                  <a:srgbClr val="009900"/>
                </a:solidFill>
                <a:latin typeface="Poor Richard" charset="0"/>
                <a:ea typeface="Times New Roman" charset="0"/>
                <a:cs typeface="Arial" charset="0"/>
              </a:rPr>
              <a:t>”</a:t>
            </a:r>
            <a:r>
              <a:rPr lang="en-US" sz="3200" b="1">
                <a:solidFill>
                  <a:srgbClr val="009900"/>
                </a:solidFill>
                <a:latin typeface="Poor Richard" charset="0"/>
                <a:ea typeface="Times New Roman" charset="0"/>
                <a:cs typeface="Arial" charset="0"/>
              </a:rPr>
              <a:t>:</a:t>
            </a:r>
          </a:p>
          <a:p>
            <a:pPr algn="just" eaLnBrk="0" hangingPunct="0"/>
            <a:r>
              <a:rPr lang="en-US" sz="3200" b="1">
                <a:solidFill>
                  <a:srgbClr val="800080"/>
                </a:solidFill>
                <a:latin typeface="Poor Richard" charset="0"/>
                <a:ea typeface="Times New Roman" charset="0"/>
                <a:cs typeface="Arial" charset="0"/>
              </a:rPr>
              <a:t>    a. The Church sent them. (verse 3)</a:t>
            </a:r>
          </a:p>
          <a:p>
            <a:pPr algn="just" eaLnBrk="0" hangingPunct="0"/>
            <a:r>
              <a:rPr lang="en-US" sz="3200" b="1">
                <a:latin typeface="Poor Richard" charset="0"/>
                <a:ea typeface="Times New Roman" charset="0"/>
                <a:cs typeface="Arial" charset="0"/>
              </a:rPr>
              <a:t>    </a:t>
            </a:r>
            <a:r>
              <a:rPr lang="en-US" sz="3200" b="1">
                <a:solidFill>
                  <a:srgbClr val="009900"/>
                </a:solidFill>
                <a:latin typeface="Poor Richard" charset="0"/>
                <a:ea typeface="Times New Roman" charset="0"/>
                <a:cs typeface="Arial" charset="0"/>
              </a:rPr>
              <a:t>b. The Holy Ghost sent them. (verse 4)</a:t>
            </a:r>
          </a:p>
        </p:txBody>
      </p:sp>
      <p:sp>
        <p:nvSpPr>
          <p:cNvPr id="12293" name="Rectangle 5"/>
          <p:cNvSpPr>
            <a:spLocks noChangeArrowheads="1"/>
          </p:cNvSpPr>
          <p:nvPr/>
        </p:nvSpPr>
        <p:spPr bwMode="auto">
          <a:xfrm>
            <a:off x="381000" y="4038600"/>
            <a:ext cx="8382000" cy="1200329"/>
          </a:xfrm>
          <a:prstGeom prst="rect">
            <a:avLst/>
          </a:prstGeom>
          <a:noFill/>
          <a:ln w="63500">
            <a:solidFill>
              <a:srgbClr val="800080"/>
            </a:solidFill>
            <a:miter lim="800000"/>
            <a:headEnd/>
            <a:tailEnd/>
          </a:ln>
          <a:effectLst/>
          <a:scene3d>
            <a:camera prst="orthographicFront"/>
            <a:lightRig rig="threePt" dir="t"/>
          </a:scene3d>
          <a:sp3d>
            <a:bevelT/>
          </a:sp3d>
        </p:spPr>
        <p:txBody>
          <a:bodyPr anchor="ctr">
            <a:spAutoFit/>
          </a:bodyPr>
          <a:lstStyle/>
          <a:p>
            <a:pPr algn="ctr" eaLnBrk="0" hangingPunct="0">
              <a:defRPr/>
            </a:pPr>
            <a:r>
              <a:rPr lang="en-US" sz="3600" b="1" i="1" dirty="0">
                <a:solidFill>
                  <a:srgbClr val="009900"/>
                </a:solidFill>
                <a:latin typeface="Poor Richard" pitchFamily="18" charset="0"/>
                <a:ea typeface="Times New Roman" pitchFamily="18" charset="0"/>
                <a:cs typeface="Arial" pitchFamily="34" charset="0"/>
              </a:rPr>
              <a:t>The Church, as the body of Christ, plays a vital role in the sending out of missionaries. </a:t>
            </a:r>
            <a:r>
              <a:rPr lang="en-US" sz="3600" dirty="0">
                <a:solidFill>
                  <a:srgbClr val="009900"/>
                </a:solidFill>
                <a:latin typeface="Poor Richard" pitchFamily="18" charset="0"/>
                <a:ea typeface="Times New Roman" pitchFamily="18" charset="0"/>
                <a:cs typeface="Arial" pitchFamily="34" charset="0"/>
              </a:rPr>
              <a:t> </a:t>
            </a:r>
            <a:endParaRPr lang="en-US" sz="3600" dirty="0">
              <a:solidFill>
                <a:srgbClr val="009900"/>
              </a:solidFill>
              <a:latin typeface="Poor Richard" pitchFamily="18" charset="0"/>
              <a:ea typeface="+mn-ea"/>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500" fill="hold"/>
                                        <p:tgtEl>
                                          <p:spTgt spid="1229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229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229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2291"/>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2" presetClass="entr" presetSubtype="0" fill="hold" nodeType="clickEffect">
                                  <p:stCondLst>
                                    <p:cond delay="0"/>
                                  </p:stCondLst>
                                  <p:childTnLst>
                                    <p:set>
                                      <p:cBhvr>
                                        <p:cTn id="14" dur="1" fill="hold">
                                          <p:stCondLst>
                                            <p:cond delay="0"/>
                                          </p:stCondLst>
                                        </p:cTn>
                                        <p:tgtEl>
                                          <p:spTgt spid="12292">
                                            <p:txEl>
                                              <p:pRg st="0" end="0"/>
                                            </p:txEl>
                                          </p:spTgt>
                                        </p:tgtEl>
                                        <p:attrNameLst>
                                          <p:attrName>style.visibility</p:attrName>
                                        </p:attrNameLst>
                                      </p:cBhvr>
                                      <p:to>
                                        <p:strVal val="visible"/>
                                      </p:to>
                                    </p:set>
                                    <p:animScale>
                                      <p:cBhvr>
                                        <p:cTn id="15" dur="1000" decel="50000" fill="hold">
                                          <p:stCondLst>
                                            <p:cond delay="0"/>
                                          </p:stCondLst>
                                        </p:cTn>
                                        <p:tgtEl>
                                          <p:spTgt spid="1229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2292">
                                            <p:txEl>
                                              <p:pRg st="0" end="0"/>
                                            </p:txEl>
                                          </p:spTgt>
                                        </p:tgtEl>
                                        <p:attrNameLst>
                                          <p:attrName>ppt_x</p:attrName>
                                          <p:attrName>ppt_y</p:attrName>
                                        </p:attrNameLst>
                                      </p:cBhvr>
                                    </p:animMotion>
                                    <p:animEffect transition="in" filter="fade">
                                      <p:cBhvr>
                                        <p:cTn id="17" dur="1000"/>
                                        <p:tgtEl>
                                          <p:spTgt spid="12292">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2" presetClass="entr" presetSubtype="0" fill="hold" nodeType="clickEffect">
                                  <p:stCondLst>
                                    <p:cond delay="0"/>
                                  </p:stCondLst>
                                  <p:childTnLst>
                                    <p:set>
                                      <p:cBhvr>
                                        <p:cTn id="21" dur="1" fill="hold">
                                          <p:stCondLst>
                                            <p:cond delay="0"/>
                                          </p:stCondLst>
                                        </p:cTn>
                                        <p:tgtEl>
                                          <p:spTgt spid="12292">
                                            <p:txEl>
                                              <p:pRg st="1" end="1"/>
                                            </p:txEl>
                                          </p:spTgt>
                                        </p:tgtEl>
                                        <p:attrNameLst>
                                          <p:attrName>style.visibility</p:attrName>
                                        </p:attrNameLst>
                                      </p:cBhvr>
                                      <p:to>
                                        <p:strVal val="visible"/>
                                      </p:to>
                                    </p:set>
                                    <p:animScale>
                                      <p:cBhvr>
                                        <p:cTn id="22" dur="1000" decel="50000" fill="hold">
                                          <p:stCondLst>
                                            <p:cond delay="0"/>
                                          </p:stCondLst>
                                        </p:cTn>
                                        <p:tgtEl>
                                          <p:spTgt spid="1229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2292">
                                            <p:txEl>
                                              <p:pRg st="1" end="1"/>
                                            </p:txEl>
                                          </p:spTgt>
                                        </p:tgtEl>
                                        <p:attrNameLst>
                                          <p:attrName>ppt_x</p:attrName>
                                          <p:attrName>ppt_y</p:attrName>
                                        </p:attrNameLst>
                                      </p:cBhvr>
                                    </p:animMotion>
                                    <p:animEffect transition="in" filter="fade">
                                      <p:cBhvr>
                                        <p:cTn id="24" dur="1000"/>
                                        <p:tgtEl>
                                          <p:spTgt spid="12292">
                                            <p:txEl>
                                              <p:pRg st="1" end="1"/>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52" presetClass="entr" presetSubtype="0" fill="hold" nodeType="clickEffect">
                                  <p:stCondLst>
                                    <p:cond delay="0"/>
                                  </p:stCondLst>
                                  <p:childTnLst>
                                    <p:set>
                                      <p:cBhvr>
                                        <p:cTn id="28" dur="1" fill="hold">
                                          <p:stCondLst>
                                            <p:cond delay="0"/>
                                          </p:stCondLst>
                                        </p:cTn>
                                        <p:tgtEl>
                                          <p:spTgt spid="12292">
                                            <p:txEl>
                                              <p:pRg st="2" end="2"/>
                                            </p:txEl>
                                          </p:spTgt>
                                        </p:tgtEl>
                                        <p:attrNameLst>
                                          <p:attrName>style.visibility</p:attrName>
                                        </p:attrNameLst>
                                      </p:cBhvr>
                                      <p:to>
                                        <p:strVal val="visible"/>
                                      </p:to>
                                    </p:set>
                                    <p:animScale>
                                      <p:cBhvr>
                                        <p:cTn id="29" dur="1000" decel="50000" fill="hold">
                                          <p:stCondLst>
                                            <p:cond delay="0"/>
                                          </p:stCondLst>
                                        </p:cTn>
                                        <p:tgtEl>
                                          <p:spTgt spid="12292">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2292">
                                            <p:txEl>
                                              <p:pRg st="2" end="2"/>
                                            </p:txEl>
                                          </p:spTgt>
                                        </p:tgtEl>
                                        <p:attrNameLst>
                                          <p:attrName>ppt_x</p:attrName>
                                          <p:attrName>ppt_y</p:attrName>
                                        </p:attrNameLst>
                                      </p:cBhvr>
                                    </p:animMotion>
                                    <p:animEffect transition="in" filter="fade">
                                      <p:cBhvr>
                                        <p:cTn id="31" dur="1000"/>
                                        <p:tgtEl>
                                          <p:spTgt spid="12292">
                                            <p:txEl>
                                              <p:pRg st="2" end="2"/>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7" presetClass="entr" presetSubtype="10" fill="hold" nodeType="clickEffect">
                                  <p:stCondLst>
                                    <p:cond delay="0"/>
                                  </p:stCondLst>
                                  <p:childTnLst>
                                    <p:set>
                                      <p:cBhvr>
                                        <p:cTn id="35" dur="1" fill="hold">
                                          <p:stCondLst>
                                            <p:cond delay="0"/>
                                          </p:stCondLst>
                                        </p:cTn>
                                        <p:tgtEl>
                                          <p:spTgt spid="12293"/>
                                        </p:tgtEl>
                                        <p:attrNameLst>
                                          <p:attrName>style.visibility</p:attrName>
                                        </p:attrNameLst>
                                      </p:cBhvr>
                                      <p:to>
                                        <p:strVal val="visible"/>
                                      </p:to>
                                    </p:set>
                                    <p:anim calcmode="lin" valueType="num">
                                      <p:cBhvr>
                                        <p:cTn id="36" dur="500" fill="hold"/>
                                        <p:tgtEl>
                                          <p:spTgt spid="12293"/>
                                        </p:tgtEl>
                                        <p:attrNameLst>
                                          <p:attrName>ppt_w</p:attrName>
                                        </p:attrNameLst>
                                      </p:cBhvr>
                                      <p:tavLst>
                                        <p:tav tm="0">
                                          <p:val>
                                            <p:fltVal val="0"/>
                                          </p:val>
                                        </p:tav>
                                        <p:tav tm="100000">
                                          <p:val>
                                            <p:strVal val="#ppt_w"/>
                                          </p:val>
                                        </p:tav>
                                      </p:tavLst>
                                    </p:anim>
                                    <p:anim calcmode="lin" valueType="num">
                                      <p:cBhvr>
                                        <p:cTn id="37" dur="500" fill="hold"/>
                                        <p:tgtEl>
                                          <p:spTgt spid="1229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13315" name="Rectangle 3"/>
          <p:cNvSpPr>
            <a:spLocks noChangeArrowheads="1"/>
          </p:cNvSpPr>
          <p:nvPr/>
        </p:nvSpPr>
        <p:spPr bwMode="auto">
          <a:xfrm>
            <a:off x="152400" y="381000"/>
            <a:ext cx="8534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4000" b="1">
                <a:solidFill>
                  <a:srgbClr val="3333CC"/>
                </a:solidFill>
                <a:latin typeface="Poor Richard" charset="0"/>
                <a:ea typeface="Times New Roman" charset="0"/>
                <a:cs typeface="Arial" charset="0"/>
              </a:rPr>
              <a:t>5. </a:t>
            </a:r>
            <a:r>
              <a:rPr lang="en-US" sz="4000" b="1" i="1">
                <a:solidFill>
                  <a:srgbClr val="3333CC"/>
                </a:solidFill>
                <a:latin typeface="Poor Richard" charset="0"/>
                <a:ea typeface="Times New Roman" charset="0"/>
                <a:cs typeface="Arial" charset="0"/>
              </a:rPr>
              <a:t>A Missionary has a compassion for people</a:t>
            </a:r>
            <a:r>
              <a:rPr lang="en-US" sz="4000" b="1">
                <a:solidFill>
                  <a:srgbClr val="3333CC"/>
                </a:solidFill>
                <a:latin typeface="Poor Richard" charset="0"/>
                <a:ea typeface="Times New Roman" charset="0"/>
                <a:cs typeface="Arial" charset="0"/>
              </a:rPr>
              <a:t>.</a:t>
            </a:r>
            <a:endParaRPr lang="en-US" sz="4000">
              <a:solidFill>
                <a:srgbClr val="3333CC"/>
              </a:solidFill>
              <a:latin typeface="Poor Richard" charset="0"/>
              <a:ea typeface="Times New Roman" charset="0"/>
              <a:cs typeface="Arial" charset="0"/>
            </a:endParaRPr>
          </a:p>
        </p:txBody>
      </p:sp>
      <p:sp>
        <p:nvSpPr>
          <p:cNvPr id="13316" name="Rectangle 3"/>
          <p:cNvSpPr>
            <a:spLocks noChangeArrowheads="1"/>
          </p:cNvSpPr>
          <p:nvPr/>
        </p:nvSpPr>
        <p:spPr bwMode="auto">
          <a:xfrm>
            <a:off x="457200" y="4724400"/>
            <a:ext cx="8305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God will put this love in his heart and help to maintain it. When frustrations and disappointments come, this love will continue to flow.</a:t>
            </a:r>
          </a:p>
        </p:txBody>
      </p:sp>
      <p:sp>
        <p:nvSpPr>
          <p:cNvPr id="13317" name="Rectangle 4"/>
          <p:cNvSpPr>
            <a:spLocks noChangeArrowheads="1"/>
          </p:cNvSpPr>
          <p:nvPr/>
        </p:nvSpPr>
        <p:spPr bwMode="auto">
          <a:xfrm>
            <a:off x="1371600" y="1371600"/>
            <a:ext cx="62484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A Missionary will carry a genuine love in his heart for the people to whom he has been sent. He does not estimate their value by the color of their skin but by the price paid for their redemption, the blood of Christ. </a:t>
            </a:r>
            <a:endParaRPr lang="en-US" sz="3200">
              <a:solidFill>
                <a:srgbClr val="361B00"/>
              </a:solidFill>
              <a:latin typeface="Poor Richard"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500" fill="hold"/>
                                        <p:tgtEl>
                                          <p:spTgt spid="1331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331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331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13317"/>
                                        </p:tgtEl>
                                        <p:attrNameLst>
                                          <p:attrName>style.visibility</p:attrName>
                                        </p:attrNameLst>
                                      </p:cBhvr>
                                      <p:to>
                                        <p:strVal val="visible"/>
                                      </p:to>
                                    </p:set>
                                    <p:animEffect transition="in" filter="diamond(in)">
                                      <p:cBhvr>
                                        <p:cTn id="15" dur="1000"/>
                                        <p:tgtEl>
                                          <p:spTgt spid="1331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8" presetClass="entr" presetSubtype="16" fill="hold" grpId="0" nodeType="clickEffect">
                                  <p:stCondLst>
                                    <p:cond delay="0"/>
                                  </p:stCondLst>
                                  <p:childTnLst>
                                    <p:set>
                                      <p:cBhvr>
                                        <p:cTn id="19" dur="1" fill="hold">
                                          <p:stCondLst>
                                            <p:cond delay="0"/>
                                          </p:stCondLst>
                                        </p:cTn>
                                        <p:tgtEl>
                                          <p:spTgt spid="13316"/>
                                        </p:tgtEl>
                                        <p:attrNameLst>
                                          <p:attrName>style.visibility</p:attrName>
                                        </p:attrNameLst>
                                      </p:cBhvr>
                                      <p:to>
                                        <p:strVal val="visible"/>
                                      </p:to>
                                    </p:set>
                                    <p:animEffect transition="in" filter="diamond(in)">
                                      <p:cBhvr>
                                        <p:cTn id="20" dur="10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13316" grpId="0"/>
      <p:bldP spid="133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14339" name="Rectangle 3"/>
          <p:cNvSpPr>
            <a:spLocks noChangeArrowheads="1"/>
          </p:cNvSpPr>
          <p:nvPr/>
        </p:nvSpPr>
        <p:spPr bwMode="auto">
          <a:xfrm>
            <a:off x="228600" y="685800"/>
            <a:ext cx="876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4000" b="1">
                <a:solidFill>
                  <a:srgbClr val="990000"/>
                </a:solidFill>
                <a:latin typeface="Poor Richard" charset="0"/>
                <a:ea typeface="Times New Roman" charset="0"/>
                <a:cs typeface="Arial" charset="0"/>
              </a:rPr>
              <a:t>6. </a:t>
            </a:r>
            <a:r>
              <a:rPr lang="en-US" sz="4000" b="1" i="1">
                <a:solidFill>
                  <a:srgbClr val="990000"/>
                </a:solidFill>
                <a:latin typeface="Poor Richard" charset="0"/>
                <a:ea typeface="Times New Roman" charset="0"/>
                <a:cs typeface="Arial" charset="0"/>
              </a:rPr>
              <a:t>A Missionary is acquainted with sacrifice</a:t>
            </a:r>
            <a:r>
              <a:rPr lang="en-US" sz="4000" b="1">
                <a:solidFill>
                  <a:srgbClr val="990000"/>
                </a:solidFill>
                <a:latin typeface="Poor Richard" charset="0"/>
                <a:ea typeface="Times New Roman" charset="0"/>
                <a:cs typeface="Arial" charset="0"/>
              </a:rPr>
              <a:t>. </a:t>
            </a:r>
            <a:endParaRPr lang="en-US" sz="4000">
              <a:solidFill>
                <a:srgbClr val="990000"/>
              </a:solidFill>
              <a:latin typeface="Poor Richard" charset="0"/>
              <a:ea typeface="Times New Roman" charset="0"/>
              <a:cs typeface="Arial" charset="0"/>
            </a:endParaRPr>
          </a:p>
        </p:txBody>
      </p:sp>
      <p:sp>
        <p:nvSpPr>
          <p:cNvPr id="14340" name="Rectangle 3"/>
          <p:cNvSpPr>
            <a:spLocks noChangeArrowheads="1"/>
          </p:cNvSpPr>
          <p:nvPr/>
        </p:nvSpPr>
        <p:spPr bwMode="auto">
          <a:xfrm>
            <a:off x="1066800" y="1676400"/>
            <a:ext cx="7924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The name Barnabas means </a:t>
            </a:r>
            <a:r>
              <a:rPr lang="ja-JP" altLang="en-US" sz="2800" b="1" i="1">
                <a:solidFill>
                  <a:srgbClr val="009900"/>
                </a:solidFill>
                <a:latin typeface="Poor Richard" charset="0"/>
              </a:rPr>
              <a:t>“</a:t>
            </a:r>
            <a:r>
              <a:rPr lang="en-US" sz="2800" b="1" i="1">
                <a:solidFill>
                  <a:srgbClr val="009900"/>
                </a:solidFill>
                <a:latin typeface="Poor Richard" charset="0"/>
              </a:rPr>
              <a:t>Son of Consolation.</a:t>
            </a:r>
            <a:r>
              <a:rPr lang="ja-JP" altLang="en-US" sz="2800" b="1" i="1">
                <a:solidFill>
                  <a:srgbClr val="009900"/>
                </a:solidFill>
                <a:latin typeface="Poor Richard" charset="0"/>
              </a:rPr>
              <a:t>”</a:t>
            </a:r>
            <a:r>
              <a:rPr lang="en-US" sz="2800" b="1">
                <a:solidFill>
                  <a:srgbClr val="009900"/>
                </a:solidFill>
                <a:latin typeface="Poor Richard" charset="0"/>
              </a:rPr>
              <a:t> This companion of Paul lived up to his name. He sold his land and brought the money and layed it at the Apostle</a:t>
            </a:r>
            <a:r>
              <a:rPr lang="ja-JP" altLang="en-US" sz="2800" b="1">
                <a:solidFill>
                  <a:srgbClr val="009900"/>
                </a:solidFill>
                <a:latin typeface="Poor Richard" charset="0"/>
              </a:rPr>
              <a:t>’</a:t>
            </a:r>
            <a:r>
              <a:rPr lang="en-US" sz="2800" b="1">
                <a:solidFill>
                  <a:srgbClr val="009900"/>
                </a:solidFill>
                <a:latin typeface="Poor Richard" charset="0"/>
              </a:rPr>
              <a:t>s feet. He held back nothing; he gave his all to the work of God. Is it any wonder that the Lord mightily used Barnabas? </a:t>
            </a:r>
          </a:p>
        </p:txBody>
      </p:sp>
      <p:sp>
        <p:nvSpPr>
          <p:cNvPr id="14341" name="Rectangle 4"/>
          <p:cNvSpPr>
            <a:spLocks noChangeArrowheads="1"/>
          </p:cNvSpPr>
          <p:nvPr/>
        </p:nvSpPr>
        <p:spPr bwMode="auto">
          <a:xfrm>
            <a:off x="228600" y="4191000"/>
            <a:ext cx="6400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3200" b="1" i="1">
                <a:solidFill>
                  <a:srgbClr val="990000"/>
                </a:solidFill>
                <a:latin typeface="Poor Richard" charset="0"/>
                <a:ea typeface="Times New Roman" charset="0"/>
                <a:cs typeface="Arial" charset="0"/>
              </a:rPr>
              <a:t>“</a:t>
            </a:r>
            <a:r>
              <a:rPr lang="en-US" sz="3200" b="1" i="1">
                <a:solidFill>
                  <a:srgbClr val="990000"/>
                </a:solidFill>
                <a:latin typeface="Poor Richard" charset="0"/>
                <a:ea typeface="Times New Roman" charset="0"/>
                <a:cs typeface="Arial" charset="0"/>
              </a:rPr>
              <a:t>If any man will come after me, let him deny himself, and take up his cross daily, and follow me.</a:t>
            </a:r>
            <a:r>
              <a:rPr lang="ja-JP" altLang="en-US" sz="3200" b="1" i="1">
                <a:solidFill>
                  <a:srgbClr val="990000"/>
                </a:solidFill>
                <a:latin typeface="Poor Richard" charset="0"/>
                <a:ea typeface="Times New Roman" charset="0"/>
                <a:cs typeface="Arial" charset="0"/>
              </a:rPr>
              <a:t>”</a:t>
            </a:r>
            <a:r>
              <a:rPr lang="en-US" sz="3200" b="1">
                <a:solidFill>
                  <a:srgbClr val="990000"/>
                </a:solidFill>
                <a:latin typeface="Poor Richard" charset="0"/>
                <a:ea typeface="Times New Roman" charset="0"/>
                <a:cs typeface="Arial" charset="0"/>
              </a:rPr>
              <a:t> (Luke 9:23</a:t>
            </a:r>
            <a:r>
              <a:rPr lang="en-US" sz="3200" b="1" i="1">
                <a:solidFill>
                  <a:srgbClr val="990000"/>
                </a:solidFill>
                <a:latin typeface="Poor Richard" charset="0"/>
                <a:ea typeface="Times New Roman" charset="0"/>
                <a:cs typeface="Arial" charset="0"/>
              </a:rPr>
              <a:t>)</a:t>
            </a:r>
            <a:endParaRPr lang="en-US" sz="3200">
              <a:solidFill>
                <a:srgbClr val="990000"/>
              </a:solidFill>
              <a:latin typeface="Poor Richard" charset="0"/>
              <a:ea typeface="Times New Roman" charset="0"/>
              <a:cs typeface="Arial" charset="0"/>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500" fill="hold"/>
                                        <p:tgtEl>
                                          <p:spTgt spid="14339"/>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4339"/>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4339"/>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4339"/>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14340"/>
                                        </p:tgtEl>
                                        <p:attrNameLst>
                                          <p:attrName>style.visibility</p:attrName>
                                        </p:attrNameLst>
                                      </p:cBhvr>
                                      <p:to>
                                        <p:strVal val="visible"/>
                                      </p:to>
                                    </p:set>
                                    <p:animEffect transition="in" filter="fade">
                                      <p:cBhvr>
                                        <p:cTn id="15" dur="1000"/>
                                        <p:tgtEl>
                                          <p:spTgt spid="14340"/>
                                        </p:tgtEl>
                                      </p:cBhvr>
                                    </p:animEffect>
                                    <p:anim calcmode="lin" valueType="num">
                                      <p:cBhvr>
                                        <p:cTn id="16" dur="1000" fill="hold"/>
                                        <p:tgtEl>
                                          <p:spTgt spid="14340"/>
                                        </p:tgtEl>
                                        <p:attrNameLst>
                                          <p:attrName>style.rotation</p:attrName>
                                        </p:attrNameLst>
                                      </p:cBhvr>
                                      <p:tavLst>
                                        <p:tav tm="0">
                                          <p:val>
                                            <p:fltVal val="720"/>
                                          </p:val>
                                        </p:tav>
                                        <p:tav tm="100000">
                                          <p:val>
                                            <p:fltVal val="0"/>
                                          </p:val>
                                        </p:tav>
                                      </p:tavLst>
                                    </p:anim>
                                    <p:anim calcmode="lin" valueType="num">
                                      <p:cBhvr>
                                        <p:cTn id="17" dur="1000" fill="hold"/>
                                        <p:tgtEl>
                                          <p:spTgt spid="14340"/>
                                        </p:tgtEl>
                                        <p:attrNameLst>
                                          <p:attrName>ppt_h</p:attrName>
                                        </p:attrNameLst>
                                      </p:cBhvr>
                                      <p:tavLst>
                                        <p:tav tm="0">
                                          <p:val>
                                            <p:fltVal val="0"/>
                                          </p:val>
                                        </p:tav>
                                        <p:tav tm="100000">
                                          <p:val>
                                            <p:strVal val="#ppt_h"/>
                                          </p:val>
                                        </p:tav>
                                      </p:tavLst>
                                    </p:anim>
                                    <p:anim calcmode="lin" valueType="num">
                                      <p:cBhvr>
                                        <p:cTn id="18" dur="1000" fill="hold"/>
                                        <p:tgtEl>
                                          <p:spTgt spid="14340"/>
                                        </p:tgtEl>
                                        <p:attrNameLst>
                                          <p:attrName>ppt_w</p:attrName>
                                        </p:attrNameLst>
                                      </p:cBhvr>
                                      <p:tavLst>
                                        <p:tav tm="0">
                                          <p:val>
                                            <p:fltVal val="0"/>
                                          </p:val>
                                        </p:tav>
                                        <p:tav tm="100000">
                                          <p:val>
                                            <p:strVal val="#ppt_w"/>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14341"/>
                                        </p:tgtEl>
                                        <p:attrNameLst>
                                          <p:attrName>style.visibility</p:attrName>
                                        </p:attrNameLst>
                                      </p:cBhvr>
                                      <p:to>
                                        <p:strVal val="visible"/>
                                      </p:to>
                                    </p:set>
                                    <p:animEffect transition="in" filter="fade">
                                      <p:cBhvr>
                                        <p:cTn id="23" dur="1000"/>
                                        <p:tgtEl>
                                          <p:spTgt spid="14341"/>
                                        </p:tgtEl>
                                      </p:cBhvr>
                                    </p:animEffect>
                                    <p:anim calcmode="lin" valueType="num">
                                      <p:cBhvr>
                                        <p:cTn id="24" dur="1000" fill="hold"/>
                                        <p:tgtEl>
                                          <p:spTgt spid="14341"/>
                                        </p:tgtEl>
                                        <p:attrNameLst>
                                          <p:attrName>style.rotation</p:attrName>
                                        </p:attrNameLst>
                                      </p:cBhvr>
                                      <p:tavLst>
                                        <p:tav tm="0">
                                          <p:val>
                                            <p:fltVal val="720"/>
                                          </p:val>
                                        </p:tav>
                                        <p:tav tm="100000">
                                          <p:val>
                                            <p:fltVal val="0"/>
                                          </p:val>
                                        </p:tav>
                                      </p:tavLst>
                                    </p:anim>
                                    <p:anim calcmode="lin" valueType="num">
                                      <p:cBhvr>
                                        <p:cTn id="25" dur="1000" fill="hold"/>
                                        <p:tgtEl>
                                          <p:spTgt spid="14341"/>
                                        </p:tgtEl>
                                        <p:attrNameLst>
                                          <p:attrName>ppt_h</p:attrName>
                                        </p:attrNameLst>
                                      </p:cBhvr>
                                      <p:tavLst>
                                        <p:tav tm="0">
                                          <p:val>
                                            <p:fltVal val="0"/>
                                          </p:val>
                                        </p:tav>
                                        <p:tav tm="100000">
                                          <p:val>
                                            <p:strVal val="#ppt_h"/>
                                          </p:val>
                                        </p:tav>
                                      </p:tavLst>
                                    </p:anim>
                                    <p:anim calcmode="lin" valueType="num">
                                      <p:cBhvr>
                                        <p:cTn id="26" dur="1000" fill="hold"/>
                                        <p:tgtEl>
                                          <p:spTgt spid="1434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14340" grpId="0"/>
      <p:bldP spid="1434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15363" name="Rectangle 3"/>
          <p:cNvSpPr>
            <a:spLocks noChangeArrowheads="1"/>
          </p:cNvSpPr>
          <p:nvPr/>
        </p:nvSpPr>
        <p:spPr bwMode="auto">
          <a:xfrm>
            <a:off x="0" y="457200"/>
            <a:ext cx="8686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361B00"/>
                </a:solidFill>
                <a:latin typeface="Poor Richard" charset="0"/>
              </a:rPr>
              <a:t>7. </a:t>
            </a:r>
            <a:r>
              <a:rPr lang="en-US" sz="4000" b="1" i="1">
                <a:solidFill>
                  <a:srgbClr val="361B00"/>
                </a:solidFill>
                <a:latin typeface="Poor Richard" charset="0"/>
              </a:rPr>
              <a:t>A Missionary must adjust to a different culture</a:t>
            </a:r>
            <a:r>
              <a:rPr lang="en-US" sz="4000" b="1">
                <a:solidFill>
                  <a:srgbClr val="361B00"/>
                </a:solidFill>
                <a:latin typeface="Poor Richard" charset="0"/>
              </a:rPr>
              <a:t>.</a:t>
            </a:r>
            <a:endParaRPr lang="en-US" sz="4000">
              <a:solidFill>
                <a:srgbClr val="361B00"/>
              </a:solidFill>
              <a:latin typeface="Poor Richard" charset="0"/>
            </a:endParaRPr>
          </a:p>
        </p:txBody>
      </p:sp>
      <p:sp>
        <p:nvSpPr>
          <p:cNvPr id="15364" name="Rectangle 4"/>
          <p:cNvSpPr>
            <a:spLocks noChangeArrowheads="1"/>
          </p:cNvSpPr>
          <p:nvPr/>
        </p:nvSpPr>
        <p:spPr bwMode="auto">
          <a:xfrm>
            <a:off x="533400" y="1905000"/>
            <a:ext cx="7772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This is always a challenge and at times can be very difficult. There is the language to learn, customs and traditions, adjustment to the climate, formalities with the foreign government, etc. </a:t>
            </a:r>
          </a:p>
        </p:txBody>
      </p:sp>
      <p:sp>
        <p:nvSpPr>
          <p:cNvPr id="15365" name="Rectangle 6"/>
          <p:cNvSpPr>
            <a:spLocks noChangeArrowheads="1"/>
          </p:cNvSpPr>
          <p:nvPr/>
        </p:nvSpPr>
        <p:spPr bwMode="auto">
          <a:xfrm>
            <a:off x="1143000" y="3886200"/>
            <a:ext cx="7848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On the one hand, the missionary has not been sent to change the culture of the nationals and on the other hand he cannot allow the different culture to undermine his personal convictions.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500" fill="hold"/>
                                        <p:tgtEl>
                                          <p:spTgt spid="1536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536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536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5363"/>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15364"/>
                                        </p:tgtEl>
                                        <p:attrNameLst>
                                          <p:attrName>style.visibility</p:attrName>
                                        </p:attrNameLst>
                                      </p:cBhvr>
                                      <p:to>
                                        <p:strVal val="visible"/>
                                      </p:to>
                                    </p:set>
                                    <p:animScale>
                                      <p:cBhvr>
                                        <p:cTn id="15" dur="1000" decel="50000" fill="hold">
                                          <p:stCondLst>
                                            <p:cond delay="0"/>
                                          </p:stCondLst>
                                        </p:cTn>
                                        <p:tgtEl>
                                          <p:spTgt spid="153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5364"/>
                                        </p:tgtEl>
                                        <p:attrNameLst>
                                          <p:attrName>ppt_x</p:attrName>
                                          <p:attrName>ppt_y</p:attrName>
                                        </p:attrNameLst>
                                      </p:cBhvr>
                                    </p:animMotion>
                                    <p:animEffect transition="in" filter="fade">
                                      <p:cBhvr>
                                        <p:cTn id="17" dur="1000"/>
                                        <p:tgtEl>
                                          <p:spTgt spid="1536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2" presetClass="entr" presetSubtype="0" fill="hold" grpId="0" nodeType="clickEffect">
                                  <p:stCondLst>
                                    <p:cond delay="0"/>
                                  </p:stCondLst>
                                  <p:childTnLst>
                                    <p:set>
                                      <p:cBhvr>
                                        <p:cTn id="21" dur="1" fill="hold">
                                          <p:stCondLst>
                                            <p:cond delay="0"/>
                                          </p:stCondLst>
                                        </p:cTn>
                                        <p:tgtEl>
                                          <p:spTgt spid="15365"/>
                                        </p:tgtEl>
                                        <p:attrNameLst>
                                          <p:attrName>style.visibility</p:attrName>
                                        </p:attrNameLst>
                                      </p:cBhvr>
                                      <p:to>
                                        <p:strVal val="visible"/>
                                      </p:to>
                                    </p:set>
                                    <p:animScale>
                                      <p:cBhvr>
                                        <p:cTn id="22" dur="1000" decel="50000" fill="hold">
                                          <p:stCondLst>
                                            <p:cond delay="0"/>
                                          </p:stCondLst>
                                        </p:cTn>
                                        <p:tgtEl>
                                          <p:spTgt spid="153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5365"/>
                                        </p:tgtEl>
                                        <p:attrNameLst>
                                          <p:attrName>ppt_x</p:attrName>
                                          <p:attrName>ppt_y</p:attrName>
                                        </p:attrNameLst>
                                      </p:cBhvr>
                                    </p:animMotion>
                                    <p:animEffect transition="in" filter="fade">
                                      <p:cBhvr>
                                        <p:cTn id="24" dur="10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15364" grpId="0"/>
      <p:bldP spid="153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16387" name="Rectangle 3"/>
          <p:cNvSpPr>
            <a:spLocks noChangeArrowheads="1"/>
          </p:cNvSpPr>
          <p:nvPr/>
        </p:nvSpPr>
        <p:spPr bwMode="auto">
          <a:xfrm>
            <a:off x="609600" y="3810000"/>
            <a:ext cx="7848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The work of a missionary speaks of the unfolding of the plan of God for making the gospel of Jesus Christ known to the entire world. This involves taking the gospel into areas where it has never been before.</a:t>
            </a:r>
          </a:p>
        </p:txBody>
      </p:sp>
      <p:pic>
        <p:nvPicPr>
          <p:cNvPr id="16389" name="Picture 5" descr="C:\Users\Candra Poitras\Pictures\missionary[1].jpg"/>
          <p:cNvPicPr>
            <a:picLocks noChangeAspect="1" noChangeArrowheads="1"/>
          </p:cNvPicPr>
          <p:nvPr/>
        </p:nvPicPr>
        <p:blipFill>
          <a:blip r:embed="rId2"/>
          <a:srcRect/>
          <a:stretch>
            <a:fillRect/>
          </a:stretch>
        </p:blipFill>
        <p:spPr bwMode="auto">
          <a:xfrm>
            <a:off x="2362200" y="685800"/>
            <a:ext cx="4495800" cy="30003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additive="base">
                                        <p:cTn id="7" dur="500" fill="hold"/>
                                        <p:tgtEl>
                                          <p:spTgt spid="16387"/>
                                        </p:tgtEl>
                                        <p:attrNameLst>
                                          <p:attrName>ppt_x</p:attrName>
                                        </p:attrNameLst>
                                      </p:cBhvr>
                                      <p:tavLst>
                                        <p:tav tm="0">
                                          <p:val>
                                            <p:strVal val="#ppt_x"/>
                                          </p:val>
                                        </p:tav>
                                        <p:tav tm="100000">
                                          <p:val>
                                            <p:strVal val="#ppt_x"/>
                                          </p:val>
                                        </p:tav>
                                      </p:tavLst>
                                    </p:anim>
                                    <p:anim calcmode="lin" valueType="num">
                                      <p:cBhvr additive="base">
                                        <p:cTn id="8" dur="500" fill="hold"/>
                                        <p:tgtEl>
                                          <p:spTgt spid="1638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3" presetClass="entr" presetSubtype="16" fill="hold" nodeType="clickEffect">
                                  <p:stCondLst>
                                    <p:cond delay="0"/>
                                  </p:stCondLst>
                                  <p:childTnLst>
                                    <p:set>
                                      <p:cBhvr>
                                        <p:cTn id="12" dur="1" fill="hold">
                                          <p:stCondLst>
                                            <p:cond delay="0"/>
                                          </p:stCondLst>
                                        </p:cTn>
                                        <p:tgtEl>
                                          <p:spTgt spid="16389"/>
                                        </p:tgtEl>
                                        <p:attrNameLst>
                                          <p:attrName>style.visibility</p:attrName>
                                        </p:attrNameLst>
                                      </p:cBhvr>
                                      <p:to>
                                        <p:strVal val="visible"/>
                                      </p:to>
                                    </p:set>
                                    <p:animEffect transition="in" filter="plus(in)">
                                      <p:cBhvr>
                                        <p:cTn id="13" dur="5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4099" name="Rectangle 3"/>
          <p:cNvSpPr>
            <a:spLocks noChangeArrowheads="1"/>
          </p:cNvSpPr>
          <p:nvPr/>
        </p:nvSpPr>
        <p:spPr bwMode="auto">
          <a:xfrm>
            <a:off x="762000" y="1752600"/>
            <a:ext cx="3886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3200" b="1" i="1">
                <a:solidFill>
                  <a:srgbClr val="361B00"/>
                </a:solidFill>
                <a:latin typeface="Poor Richard" charset="0"/>
                <a:cs typeface="Times New Roman" charset="0"/>
              </a:rPr>
              <a:t>“</a:t>
            </a:r>
            <a:r>
              <a:rPr lang="en-US" sz="3200" b="1" i="1">
                <a:solidFill>
                  <a:srgbClr val="361B00"/>
                </a:solidFill>
                <a:latin typeface="Poor Richard" charset="0"/>
                <a:ea typeface="Times New Roman" charset="0"/>
                <a:cs typeface="Arial" charset="0"/>
              </a:rPr>
              <a:t>As they ministered to the Lord, and fasted, the Holy Ghost said, Separate me Barnabas and Saul for the work whereunto I have called them.</a:t>
            </a:r>
            <a:r>
              <a:rPr lang="ja-JP" altLang="en-US" sz="3200" b="1" i="1">
                <a:solidFill>
                  <a:srgbClr val="361B00"/>
                </a:solidFill>
                <a:latin typeface="Poor Richard" charset="0"/>
                <a:ea typeface="Times New Roman" charset="0"/>
                <a:cs typeface="Arial" charset="0"/>
              </a:rPr>
              <a:t>”</a:t>
            </a:r>
            <a:r>
              <a:rPr lang="en-US" sz="3200" b="1" i="1">
                <a:solidFill>
                  <a:srgbClr val="361B00"/>
                </a:solidFill>
                <a:latin typeface="Poor Richard" charset="0"/>
                <a:ea typeface="Times New Roman" charset="0"/>
                <a:cs typeface="Arial" charset="0"/>
              </a:rPr>
              <a:t> Acts 13:2</a:t>
            </a:r>
            <a:endParaRPr lang="en-US" sz="3200">
              <a:solidFill>
                <a:srgbClr val="361B00"/>
              </a:solidFill>
              <a:latin typeface="Poor Richard" charset="0"/>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5123" name="Rectangle 3"/>
          <p:cNvSpPr>
            <a:spLocks noChangeArrowheads="1"/>
          </p:cNvSpPr>
          <p:nvPr/>
        </p:nvSpPr>
        <p:spPr bwMode="auto">
          <a:xfrm>
            <a:off x="1524000" y="685800"/>
            <a:ext cx="61833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800" b="1">
                <a:solidFill>
                  <a:srgbClr val="3333CC"/>
                </a:solidFill>
                <a:latin typeface="Poor Richard" charset="0"/>
              </a:rPr>
              <a:t>What A Missionary Is Not.</a:t>
            </a:r>
            <a:endParaRPr lang="en-US" sz="4800">
              <a:solidFill>
                <a:srgbClr val="3333CC"/>
              </a:solidFill>
              <a:latin typeface="Poor Richard" charset="0"/>
            </a:endParaRPr>
          </a:p>
        </p:txBody>
      </p:sp>
      <p:sp>
        <p:nvSpPr>
          <p:cNvPr id="5124" name="Rectangle 4"/>
          <p:cNvSpPr>
            <a:spLocks noChangeArrowheads="1"/>
          </p:cNvSpPr>
          <p:nvPr/>
        </p:nvSpPr>
        <p:spPr bwMode="auto">
          <a:xfrm>
            <a:off x="0" y="1600200"/>
            <a:ext cx="8991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1. </a:t>
            </a:r>
            <a:r>
              <a:rPr lang="en-US" sz="3200" b="1" i="1">
                <a:solidFill>
                  <a:srgbClr val="009900"/>
                </a:solidFill>
                <a:latin typeface="Poor Richard" charset="0"/>
              </a:rPr>
              <a:t>A Missionary is not necessarily American or European.</a:t>
            </a:r>
            <a:endParaRPr lang="en-US" sz="3200">
              <a:solidFill>
                <a:srgbClr val="009900"/>
              </a:solidFill>
              <a:latin typeface="Poor Richard" charset="0"/>
            </a:endParaRPr>
          </a:p>
        </p:txBody>
      </p:sp>
      <p:sp>
        <p:nvSpPr>
          <p:cNvPr id="5125" name="Rectangle 3"/>
          <p:cNvSpPr>
            <a:spLocks noChangeArrowheads="1"/>
          </p:cNvSpPr>
          <p:nvPr/>
        </p:nvSpPr>
        <p:spPr bwMode="auto">
          <a:xfrm>
            <a:off x="609600" y="2362200"/>
            <a:ext cx="8534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800080"/>
                </a:solidFill>
                <a:latin typeface="Poor Richard" charset="0"/>
                <a:ea typeface="Times New Roman" charset="0"/>
                <a:cs typeface="Arial" charset="0"/>
              </a:rPr>
              <a:t>2. </a:t>
            </a:r>
            <a:r>
              <a:rPr lang="en-US" sz="3200" b="1" i="1">
                <a:solidFill>
                  <a:srgbClr val="800080"/>
                </a:solidFill>
                <a:latin typeface="Poor Richard" charset="0"/>
                <a:ea typeface="Times New Roman" charset="0"/>
                <a:cs typeface="Arial" charset="0"/>
              </a:rPr>
              <a:t>A Missionary is not</a:t>
            </a:r>
            <a:r>
              <a:rPr lang="en-US" sz="3200" b="1">
                <a:solidFill>
                  <a:srgbClr val="800080"/>
                </a:solidFill>
                <a:latin typeface="Poor Richard" charset="0"/>
                <a:ea typeface="Times New Roman" charset="0"/>
                <a:cs typeface="Arial" charset="0"/>
              </a:rPr>
              <a:t> </a:t>
            </a:r>
            <a:r>
              <a:rPr lang="en-US" sz="3200" b="1" i="1">
                <a:solidFill>
                  <a:srgbClr val="800080"/>
                </a:solidFill>
                <a:latin typeface="Poor Richard" charset="0"/>
                <a:ea typeface="Times New Roman" charset="0"/>
                <a:cs typeface="Arial" charset="0"/>
              </a:rPr>
              <a:t>a guaranteed source of Foreign Income</a:t>
            </a:r>
            <a:r>
              <a:rPr lang="en-US" sz="3200" b="1">
                <a:solidFill>
                  <a:srgbClr val="800080"/>
                </a:solidFill>
                <a:latin typeface="Poor Richard" charset="0"/>
                <a:ea typeface="Times New Roman" charset="0"/>
                <a:cs typeface="Arial" charset="0"/>
              </a:rPr>
              <a:t>.</a:t>
            </a:r>
            <a:endParaRPr lang="en-US" sz="3200">
              <a:solidFill>
                <a:srgbClr val="800080"/>
              </a:solidFill>
              <a:latin typeface="Poor Richard" charset="0"/>
              <a:ea typeface="Times New Roman" charset="0"/>
              <a:cs typeface="Arial" charset="0"/>
            </a:endParaRPr>
          </a:p>
        </p:txBody>
      </p:sp>
      <p:sp>
        <p:nvSpPr>
          <p:cNvPr id="5126" name="Rectangle 4"/>
          <p:cNvSpPr>
            <a:spLocks noChangeArrowheads="1"/>
          </p:cNvSpPr>
          <p:nvPr/>
        </p:nvSpPr>
        <p:spPr bwMode="auto">
          <a:xfrm>
            <a:off x="1066800" y="3581400"/>
            <a:ext cx="7618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en-US" sz="3200" b="1">
                <a:solidFill>
                  <a:srgbClr val="990000"/>
                </a:solidFill>
                <a:latin typeface="Poor Richard" charset="0"/>
                <a:ea typeface="Times New Roman" charset="0"/>
                <a:cs typeface="Arial" charset="0"/>
              </a:rPr>
              <a:t>3.</a:t>
            </a:r>
            <a:r>
              <a:rPr lang="en-US" sz="3200" b="1" i="1">
                <a:solidFill>
                  <a:srgbClr val="990000"/>
                </a:solidFill>
                <a:latin typeface="Poor Richard" charset="0"/>
                <a:ea typeface="Times New Roman" charset="0"/>
                <a:cs typeface="Arial" charset="0"/>
              </a:rPr>
              <a:t> A Missionary is not the </a:t>
            </a:r>
            <a:r>
              <a:rPr lang="ja-JP" altLang="en-US" sz="3200" b="1" i="1">
                <a:solidFill>
                  <a:srgbClr val="990000"/>
                </a:solidFill>
                <a:latin typeface="Poor Richard" charset="0"/>
                <a:ea typeface="Times New Roman" charset="0"/>
                <a:cs typeface="Arial" charset="0"/>
              </a:rPr>
              <a:t>“</a:t>
            </a:r>
            <a:r>
              <a:rPr lang="en-US" sz="3200" b="1" i="1">
                <a:solidFill>
                  <a:srgbClr val="990000"/>
                </a:solidFill>
                <a:latin typeface="Poor Richard" charset="0"/>
                <a:ea typeface="Times New Roman" charset="0"/>
                <a:cs typeface="Arial" charset="0"/>
              </a:rPr>
              <a:t>Papa</a:t>
            </a:r>
            <a:r>
              <a:rPr lang="ja-JP" altLang="en-US" sz="3200" b="1" i="1">
                <a:solidFill>
                  <a:srgbClr val="990000"/>
                </a:solidFill>
                <a:latin typeface="Poor Richard" charset="0"/>
                <a:ea typeface="Times New Roman" charset="0"/>
                <a:cs typeface="Arial" charset="0"/>
              </a:rPr>
              <a:t>”</a:t>
            </a:r>
            <a:r>
              <a:rPr lang="en-US" sz="3200" b="1" i="1">
                <a:solidFill>
                  <a:srgbClr val="990000"/>
                </a:solidFill>
                <a:latin typeface="Poor Richard" charset="0"/>
                <a:ea typeface="Times New Roman" charset="0"/>
                <a:cs typeface="Arial" charset="0"/>
              </a:rPr>
              <a:t> of the nationals</a:t>
            </a:r>
            <a:r>
              <a:rPr lang="en-US" sz="3200" b="1">
                <a:solidFill>
                  <a:srgbClr val="990000"/>
                </a:solidFill>
                <a:latin typeface="Poor Richard" charset="0"/>
                <a:ea typeface="Times New Roman" charset="0"/>
                <a:cs typeface="Arial" charset="0"/>
              </a:rPr>
              <a:t>. </a:t>
            </a:r>
            <a:endParaRPr lang="en-US" sz="3200">
              <a:solidFill>
                <a:srgbClr val="990000"/>
              </a:solidFill>
              <a:latin typeface="Poor Richard" charset="0"/>
              <a:ea typeface="Times New Roman" charset="0"/>
              <a:cs typeface="Arial" charset="0"/>
            </a:endParaRPr>
          </a:p>
        </p:txBody>
      </p:sp>
      <p:sp>
        <p:nvSpPr>
          <p:cNvPr id="5127" name="Rectangle 6"/>
          <p:cNvSpPr>
            <a:spLocks noChangeArrowheads="1"/>
          </p:cNvSpPr>
          <p:nvPr/>
        </p:nvSpPr>
        <p:spPr bwMode="auto">
          <a:xfrm>
            <a:off x="1676400" y="4419600"/>
            <a:ext cx="46180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3333CC"/>
                </a:solidFill>
                <a:latin typeface="Poor Richard" charset="0"/>
              </a:rPr>
              <a:t>4. </a:t>
            </a:r>
            <a:r>
              <a:rPr lang="en-US" sz="3200" b="1" i="1">
                <a:solidFill>
                  <a:srgbClr val="3333CC"/>
                </a:solidFill>
                <a:latin typeface="Poor Richard" charset="0"/>
              </a:rPr>
              <a:t>A Missionary is not</a:t>
            </a:r>
            <a:r>
              <a:rPr lang="en-US" sz="3200" b="1">
                <a:solidFill>
                  <a:srgbClr val="3333CC"/>
                </a:solidFill>
                <a:latin typeface="Poor Richard" charset="0"/>
              </a:rPr>
              <a:t> </a:t>
            </a:r>
            <a:r>
              <a:rPr lang="en-US" sz="3200" b="1" i="1">
                <a:solidFill>
                  <a:srgbClr val="3333CC"/>
                </a:solidFill>
                <a:latin typeface="Poor Richard" charset="0"/>
              </a:rPr>
              <a:t>perfect</a:t>
            </a:r>
            <a:r>
              <a:rPr lang="en-US" sz="3200" b="1">
                <a:solidFill>
                  <a:srgbClr val="3333CC"/>
                </a:solidFill>
                <a:latin typeface="Poor Richard" charset="0"/>
              </a:rPr>
              <a:t>.</a:t>
            </a:r>
            <a:endParaRPr lang="en-US" sz="3200">
              <a:solidFill>
                <a:srgbClr val="3333CC"/>
              </a:solidFill>
              <a:latin typeface="Poor Richard" charset="0"/>
            </a:endParaRPr>
          </a:p>
        </p:txBody>
      </p:sp>
      <p:sp>
        <p:nvSpPr>
          <p:cNvPr id="5128" name="Rectangle 7"/>
          <p:cNvSpPr>
            <a:spLocks noChangeArrowheads="1"/>
          </p:cNvSpPr>
          <p:nvPr/>
        </p:nvSpPr>
        <p:spPr bwMode="auto">
          <a:xfrm>
            <a:off x="2286000" y="5257800"/>
            <a:ext cx="4181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009900"/>
                </a:solidFill>
                <a:latin typeface="Poor Richard" charset="0"/>
              </a:rPr>
              <a:t>5. </a:t>
            </a:r>
            <a:r>
              <a:rPr lang="en-US" sz="3200" b="1" i="1">
                <a:solidFill>
                  <a:srgbClr val="009900"/>
                </a:solidFill>
                <a:latin typeface="Poor Richard" charset="0"/>
              </a:rPr>
              <a:t>A Missionary is not God</a:t>
            </a:r>
            <a:r>
              <a:rPr lang="en-US" sz="3200" b="1">
                <a:solidFill>
                  <a:srgbClr val="009900"/>
                </a:solidFill>
                <a:latin typeface="Poor Richard" charset="0"/>
              </a:rPr>
              <a:t>.</a:t>
            </a:r>
            <a:endParaRPr lang="en-US" sz="3200">
              <a:solidFill>
                <a:srgbClr val="009900"/>
              </a:solidFill>
              <a:latin typeface="Poor Richard"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from="(-#ppt_w/2)" to="(#ppt_x)" calcmode="lin" valueType="num">
                                      <p:cBhvr>
                                        <p:cTn id="7" dur="600" fill="hold">
                                          <p:stCondLst>
                                            <p:cond delay="0"/>
                                          </p:stCondLst>
                                        </p:cTn>
                                        <p:tgtEl>
                                          <p:spTgt spid="5123"/>
                                        </p:tgtEl>
                                        <p:attrNameLst>
                                          <p:attrName>ppt_x</p:attrName>
                                        </p:attrNameLst>
                                      </p:cBhvr>
                                    </p:anim>
                                    <p:anim from="0" to="-1.0" calcmode="lin" valueType="num">
                                      <p:cBhvr>
                                        <p:cTn id="8" dur="200" decel="50000" autoRev="1" fill="hold">
                                          <p:stCondLst>
                                            <p:cond delay="600"/>
                                          </p:stCondLst>
                                        </p:cTn>
                                        <p:tgtEl>
                                          <p:spTgt spid="5123"/>
                                        </p:tgtEl>
                                        <p:attrNameLst>
                                          <p:attrName>xshear</p:attrName>
                                        </p:attrNameLst>
                                      </p:cBhvr>
                                    </p:anim>
                                    <p:animScale>
                                      <p:cBhvr>
                                        <p:cTn id="9" dur="200" decel="100000" autoRev="1" fill="hold">
                                          <p:stCondLst>
                                            <p:cond delay="600"/>
                                          </p:stCondLst>
                                        </p:cTn>
                                        <p:tgtEl>
                                          <p:spTgt spid="5123"/>
                                        </p:tgtEl>
                                      </p:cBhvr>
                                      <p:from x="100000" y="100000"/>
                                      <p:to x="80000" y="100000"/>
                                    </p:animScale>
                                    <p:anim by="(#ppt_h/3+#ppt_w*0.1)" calcmode="lin" valueType="num">
                                      <p:cBhvr additive="sum">
                                        <p:cTn id="10" dur="200" decel="100000" autoRev="1" fill="hold">
                                          <p:stCondLst>
                                            <p:cond delay="600"/>
                                          </p:stCondLst>
                                        </p:cTn>
                                        <p:tgtEl>
                                          <p:spTgt spid="512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5124"/>
                                        </p:tgtEl>
                                        <p:attrNameLst>
                                          <p:attrName>style.visibility</p:attrName>
                                        </p:attrNameLst>
                                      </p:cBhvr>
                                      <p:to>
                                        <p:strVal val="visible"/>
                                      </p:to>
                                    </p:set>
                                    <p:anim from="(-#ppt_w/2)" to="(#ppt_x)" calcmode="lin" valueType="num">
                                      <p:cBhvr>
                                        <p:cTn id="15" dur="600" fill="hold">
                                          <p:stCondLst>
                                            <p:cond delay="0"/>
                                          </p:stCondLst>
                                        </p:cTn>
                                        <p:tgtEl>
                                          <p:spTgt spid="5124"/>
                                        </p:tgtEl>
                                        <p:attrNameLst>
                                          <p:attrName>ppt_x</p:attrName>
                                        </p:attrNameLst>
                                      </p:cBhvr>
                                    </p:anim>
                                    <p:anim from="0" to="-1.0" calcmode="lin" valueType="num">
                                      <p:cBhvr>
                                        <p:cTn id="16" dur="200" decel="50000" autoRev="1" fill="hold">
                                          <p:stCondLst>
                                            <p:cond delay="600"/>
                                          </p:stCondLst>
                                        </p:cTn>
                                        <p:tgtEl>
                                          <p:spTgt spid="5124"/>
                                        </p:tgtEl>
                                        <p:attrNameLst>
                                          <p:attrName>xshear</p:attrName>
                                        </p:attrNameLst>
                                      </p:cBhvr>
                                    </p:anim>
                                    <p:animScale>
                                      <p:cBhvr>
                                        <p:cTn id="17" dur="200" decel="100000" autoRev="1" fill="hold">
                                          <p:stCondLst>
                                            <p:cond delay="600"/>
                                          </p:stCondLst>
                                        </p:cTn>
                                        <p:tgtEl>
                                          <p:spTgt spid="5124"/>
                                        </p:tgtEl>
                                      </p:cBhvr>
                                      <p:from x="100000" y="100000"/>
                                      <p:to x="80000" y="100000"/>
                                    </p:animScale>
                                    <p:anim by="(#ppt_h/3+#ppt_w*0.1)" calcmode="lin" valueType="num">
                                      <p:cBhvr additive="sum">
                                        <p:cTn id="18" dur="200" decel="100000" autoRev="1" fill="hold">
                                          <p:stCondLst>
                                            <p:cond delay="600"/>
                                          </p:stCondLst>
                                        </p:cTn>
                                        <p:tgtEl>
                                          <p:spTgt spid="5124"/>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5125"/>
                                        </p:tgtEl>
                                        <p:attrNameLst>
                                          <p:attrName>style.visibility</p:attrName>
                                        </p:attrNameLst>
                                      </p:cBhvr>
                                      <p:to>
                                        <p:strVal val="visible"/>
                                      </p:to>
                                    </p:set>
                                    <p:anim from="(-#ppt_w/2)" to="(#ppt_x)" calcmode="lin" valueType="num">
                                      <p:cBhvr>
                                        <p:cTn id="23" dur="600" fill="hold">
                                          <p:stCondLst>
                                            <p:cond delay="0"/>
                                          </p:stCondLst>
                                        </p:cTn>
                                        <p:tgtEl>
                                          <p:spTgt spid="5125"/>
                                        </p:tgtEl>
                                        <p:attrNameLst>
                                          <p:attrName>ppt_x</p:attrName>
                                        </p:attrNameLst>
                                      </p:cBhvr>
                                    </p:anim>
                                    <p:anim from="0" to="-1.0" calcmode="lin" valueType="num">
                                      <p:cBhvr>
                                        <p:cTn id="24" dur="200" decel="50000" autoRev="1" fill="hold">
                                          <p:stCondLst>
                                            <p:cond delay="600"/>
                                          </p:stCondLst>
                                        </p:cTn>
                                        <p:tgtEl>
                                          <p:spTgt spid="5125"/>
                                        </p:tgtEl>
                                        <p:attrNameLst>
                                          <p:attrName>xshear</p:attrName>
                                        </p:attrNameLst>
                                      </p:cBhvr>
                                    </p:anim>
                                    <p:animScale>
                                      <p:cBhvr>
                                        <p:cTn id="25" dur="200" decel="100000" autoRev="1" fill="hold">
                                          <p:stCondLst>
                                            <p:cond delay="600"/>
                                          </p:stCondLst>
                                        </p:cTn>
                                        <p:tgtEl>
                                          <p:spTgt spid="5125"/>
                                        </p:tgtEl>
                                      </p:cBhvr>
                                      <p:from x="100000" y="100000"/>
                                      <p:to x="80000" y="100000"/>
                                    </p:animScale>
                                    <p:anim by="(#ppt_h/3+#ppt_w*0.1)" calcmode="lin" valueType="num">
                                      <p:cBhvr additive="sum">
                                        <p:cTn id="26" dur="200" decel="100000" autoRev="1" fill="hold">
                                          <p:stCondLst>
                                            <p:cond delay="600"/>
                                          </p:stCondLst>
                                        </p:cTn>
                                        <p:tgtEl>
                                          <p:spTgt spid="5125"/>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5126"/>
                                        </p:tgtEl>
                                        <p:attrNameLst>
                                          <p:attrName>style.visibility</p:attrName>
                                        </p:attrNameLst>
                                      </p:cBhvr>
                                      <p:to>
                                        <p:strVal val="visible"/>
                                      </p:to>
                                    </p:set>
                                    <p:anim from="(-#ppt_w/2)" to="(#ppt_x)" calcmode="lin" valueType="num">
                                      <p:cBhvr>
                                        <p:cTn id="31" dur="600" fill="hold">
                                          <p:stCondLst>
                                            <p:cond delay="0"/>
                                          </p:stCondLst>
                                        </p:cTn>
                                        <p:tgtEl>
                                          <p:spTgt spid="5126"/>
                                        </p:tgtEl>
                                        <p:attrNameLst>
                                          <p:attrName>ppt_x</p:attrName>
                                        </p:attrNameLst>
                                      </p:cBhvr>
                                    </p:anim>
                                    <p:anim from="0" to="-1.0" calcmode="lin" valueType="num">
                                      <p:cBhvr>
                                        <p:cTn id="32" dur="200" decel="50000" autoRev="1" fill="hold">
                                          <p:stCondLst>
                                            <p:cond delay="600"/>
                                          </p:stCondLst>
                                        </p:cTn>
                                        <p:tgtEl>
                                          <p:spTgt spid="5126"/>
                                        </p:tgtEl>
                                        <p:attrNameLst>
                                          <p:attrName>xshear</p:attrName>
                                        </p:attrNameLst>
                                      </p:cBhvr>
                                    </p:anim>
                                    <p:animScale>
                                      <p:cBhvr>
                                        <p:cTn id="33" dur="200" decel="100000" autoRev="1" fill="hold">
                                          <p:stCondLst>
                                            <p:cond delay="600"/>
                                          </p:stCondLst>
                                        </p:cTn>
                                        <p:tgtEl>
                                          <p:spTgt spid="5126"/>
                                        </p:tgtEl>
                                      </p:cBhvr>
                                      <p:from x="100000" y="100000"/>
                                      <p:to x="80000" y="100000"/>
                                    </p:animScale>
                                    <p:anim by="(#ppt_h/3+#ppt_w*0.1)" calcmode="lin" valueType="num">
                                      <p:cBhvr additive="sum">
                                        <p:cTn id="34" dur="200" decel="100000" autoRev="1" fill="hold">
                                          <p:stCondLst>
                                            <p:cond delay="600"/>
                                          </p:stCondLst>
                                        </p:cTn>
                                        <p:tgtEl>
                                          <p:spTgt spid="5126"/>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5127"/>
                                        </p:tgtEl>
                                        <p:attrNameLst>
                                          <p:attrName>style.visibility</p:attrName>
                                        </p:attrNameLst>
                                      </p:cBhvr>
                                      <p:to>
                                        <p:strVal val="visible"/>
                                      </p:to>
                                    </p:set>
                                    <p:anim from="(-#ppt_w/2)" to="(#ppt_x)" calcmode="lin" valueType="num">
                                      <p:cBhvr>
                                        <p:cTn id="39" dur="600" fill="hold">
                                          <p:stCondLst>
                                            <p:cond delay="0"/>
                                          </p:stCondLst>
                                        </p:cTn>
                                        <p:tgtEl>
                                          <p:spTgt spid="5127"/>
                                        </p:tgtEl>
                                        <p:attrNameLst>
                                          <p:attrName>ppt_x</p:attrName>
                                        </p:attrNameLst>
                                      </p:cBhvr>
                                    </p:anim>
                                    <p:anim from="0" to="-1.0" calcmode="lin" valueType="num">
                                      <p:cBhvr>
                                        <p:cTn id="40" dur="200" decel="50000" autoRev="1" fill="hold">
                                          <p:stCondLst>
                                            <p:cond delay="600"/>
                                          </p:stCondLst>
                                        </p:cTn>
                                        <p:tgtEl>
                                          <p:spTgt spid="5127"/>
                                        </p:tgtEl>
                                        <p:attrNameLst>
                                          <p:attrName>xshear</p:attrName>
                                        </p:attrNameLst>
                                      </p:cBhvr>
                                    </p:anim>
                                    <p:animScale>
                                      <p:cBhvr>
                                        <p:cTn id="41" dur="200" decel="100000" autoRev="1" fill="hold">
                                          <p:stCondLst>
                                            <p:cond delay="600"/>
                                          </p:stCondLst>
                                        </p:cTn>
                                        <p:tgtEl>
                                          <p:spTgt spid="5127"/>
                                        </p:tgtEl>
                                      </p:cBhvr>
                                      <p:from x="100000" y="100000"/>
                                      <p:to x="80000" y="100000"/>
                                    </p:animScale>
                                    <p:anim by="(#ppt_h/3+#ppt_w*0.1)" calcmode="lin" valueType="num">
                                      <p:cBhvr additive="sum">
                                        <p:cTn id="42" dur="200" decel="100000" autoRev="1" fill="hold">
                                          <p:stCondLst>
                                            <p:cond delay="600"/>
                                          </p:stCondLst>
                                        </p:cTn>
                                        <p:tgtEl>
                                          <p:spTgt spid="5127"/>
                                        </p:tgtEl>
                                        <p:attrNameLst>
                                          <p:attrName>ppt_x</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5128"/>
                                        </p:tgtEl>
                                        <p:attrNameLst>
                                          <p:attrName>style.visibility</p:attrName>
                                        </p:attrNameLst>
                                      </p:cBhvr>
                                      <p:to>
                                        <p:strVal val="visible"/>
                                      </p:to>
                                    </p:set>
                                    <p:anim from="(-#ppt_w/2)" to="(#ppt_x)" calcmode="lin" valueType="num">
                                      <p:cBhvr>
                                        <p:cTn id="47" dur="600" fill="hold">
                                          <p:stCondLst>
                                            <p:cond delay="0"/>
                                          </p:stCondLst>
                                        </p:cTn>
                                        <p:tgtEl>
                                          <p:spTgt spid="5128"/>
                                        </p:tgtEl>
                                        <p:attrNameLst>
                                          <p:attrName>ppt_x</p:attrName>
                                        </p:attrNameLst>
                                      </p:cBhvr>
                                    </p:anim>
                                    <p:anim from="0" to="-1.0" calcmode="lin" valueType="num">
                                      <p:cBhvr>
                                        <p:cTn id="48" dur="200" decel="50000" autoRev="1" fill="hold">
                                          <p:stCondLst>
                                            <p:cond delay="600"/>
                                          </p:stCondLst>
                                        </p:cTn>
                                        <p:tgtEl>
                                          <p:spTgt spid="5128"/>
                                        </p:tgtEl>
                                        <p:attrNameLst>
                                          <p:attrName>xshear</p:attrName>
                                        </p:attrNameLst>
                                      </p:cBhvr>
                                    </p:anim>
                                    <p:animScale>
                                      <p:cBhvr>
                                        <p:cTn id="49" dur="200" decel="100000" autoRev="1" fill="hold">
                                          <p:stCondLst>
                                            <p:cond delay="600"/>
                                          </p:stCondLst>
                                        </p:cTn>
                                        <p:tgtEl>
                                          <p:spTgt spid="5128"/>
                                        </p:tgtEl>
                                      </p:cBhvr>
                                      <p:from x="100000" y="100000"/>
                                      <p:to x="80000" y="100000"/>
                                    </p:animScale>
                                    <p:anim by="(#ppt_h/3+#ppt_w*0.1)" calcmode="lin" valueType="num">
                                      <p:cBhvr additive="sum">
                                        <p:cTn id="50" dur="200" decel="100000" autoRev="1" fill="hold">
                                          <p:stCondLst>
                                            <p:cond delay="600"/>
                                          </p:stCondLst>
                                        </p:cTn>
                                        <p:tgtEl>
                                          <p:spTgt spid="512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p:bldP spid="5126" grpId="0"/>
      <p:bldP spid="5127" grpId="0"/>
      <p:bldP spid="512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6147" name="Rectangle 3"/>
          <p:cNvSpPr>
            <a:spLocks noChangeArrowheads="1"/>
          </p:cNvSpPr>
          <p:nvPr/>
        </p:nvSpPr>
        <p:spPr bwMode="auto">
          <a:xfrm>
            <a:off x="152400" y="2895600"/>
            <a:ext cx="88392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rPr>
              <a:t>Let us now go the Word of God to establish a biblical concept of a Missionary. In order to do this, we will begin with Acts 13:1-4. Here we see that the Holy Ghost singled out Barnabas and Saul (Paul) to be sent forth to do a specific work. The Church at Antioch responded quickly by sending them out on their first missionary journey.</a:t>
            </a:r>
          </a:p>
        </p:txBody>
      </p:sp>
      <p:pic>
        <p:nvPicPr>
          <p:cNvPr id="2" name="Picture 3" descr="C:\Users\Candra Poitras\Pictures\Paul_and_Barnabas_sent_out_C-1037[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00400" y="304800"/>
            <a:ext cx="2601147" cy="2667000"/>
          </a:xfrm>
          <a:prstGeom prst="rect">
            <a:avLst/>
          </a:prstGeom>
          <a:ln>
            <a:noFill/>
          </a:ln>
          <a:effectLst>
            <a:softEdge rad="112500"/>
          </a:effectLst>
        </p:spPr>
      </p:pic>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6147"/>
                                        </p:tgtEl>
                                        <p:attrNameLst>
                                          <p:attrName>style.visibility</p:attrName>
                                        </p:attrNameLst>
                                      </p:cBhvr>
                                      <p:to>
                                        <p:strVal val="visible"/>
                                      </p:to>
                                    </p:set>
                                    <p:animEffect transition="in" filter="strips(downLeft)">
                                      <p:cBhvr>
                                        <p:cTn id="14"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7171" name="Rectangle 3"/>
          <p:cNvSpPr>
            <a:spLocks noChangeArrowheads="1"/>
          </p:cNvSpPr>
          <p:nvPr/>
        </p:nvSpPr>
        <p:spPr bwMode="auto">
          <a:xfrm>
            <a:off x="152400" y="609600"/>
            <a:ext cx="8229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361B00"/>
                </a:solidFill>
                <a:latin typeface="Poor Richard" charset="0"/>
                <a:ea typeface="Times New Roman" charset="0"/>
                <a:cs typeface="Arial" charset="0"/>
              </a:rPr>
              <a:t>1. </a:t>
            </a:r>
            <a:r>
              <a:rPr lang="en-US" sz="4000" b="1" i="1">
                <a:solidFill>
                  <a:srgbClr val="361B00"/>
                </a:solidFill>
                <a:latin typeface="Poor Richard" charset="0"/>
                <a:ea typeface="Times New Roman" charset="0"/>
                <a:cs typeface="Arial" charset="0"/>
              </a:rPr>
              <a:t>A Missionary is faithful to God and the Church</a:t>
            </a:r>
            <a:r>
              <a:rPr lang="en-US" sz="4000" b="1">
                <a:solidFill>
                  <a:srgbClr val="361B00"/>
                </a:solidFill>
                <a:latin typeface="Poor Richard" charset="0"/>
                <a:ea typeface="Times New Roman" charset="0"/>
                <a:cs typeface="Arial" charset="0"/>
              </a:rPr>
              <a:t>. </a:t>
            </a:r>
            <a:endParaRPr lang="en-US" sz="4000">
              <a:solidFill>
                <a:srgbClr val="361B00"/>
              </a:solidFill>
              <a:latin typeface="Poor Richard" charset="0"/>
              <a:ea typeface="Times New Roman" charset="0"/>
              <a:cs typeface="Arial" charset="0"/>
            </a:endParaRPr>
          </a:p>
        </p:txBody>
      </p:sp>
      <p:sp>
        <p:nvSpPr>
          <p:cNvPr id="7172" name="Rectangle 3"/>
          <p:cNvSpPr>
            <a:spLocks noChangeArrowheads="1"/>
          </p:cNvSpPr>
          <p:nvPr/>
        </p:nvSpPr>
        <p:spPr bwMode="auto">
          <a:xfrm>
            <a:off x="1676400" y="2057400"/>
            <a:ext cx="71628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This means he is born again of water and of the Spirit; faithful to God in obedience to His word; maintaining a life of prayer and fasting; proving oneself faithful and trustworthy in spiritual as well as material matters; sound in doctrine; faithfulness in paying tithes and in giving offerings; gaining and guarding the trust and confidence of fellow believers and making his calling and election sure.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717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717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7172"/>
                                        </p:tgtEl>
                                        <p:attrNameLst>
                                          <p:attrName>style.visibility</p:attrName>
                                        </p:attrNameLst>
                                      </p:cBhvr>
                                      <p:to>
                                        <p:strVal val="visible"/>
                                      </p:to>
                                    </p:set>
                                    <p:animEffect transition="in" filter="fade">
                                      <p:cBhvr>
                                        <p:cTn id="15" dur="1000"/>
                                        <p:tgtEl>
                                          <p:spTgt spid="7172"/>
                                        </p:tgtEl>
                                      </p:cBhvr>
                                    </p:animEffect>
                                    <p:anim calcmode="lin" valueType="num">
                                      <p:cBhvr>
                                        <p:cTn id="16" dur="1000" fill="hold"/>
                                        <p:tgtEl>
                                          <p:spTgt spid="7172"/>
                                        </p:tgtEl>
                                        <p:attrNameLst>
                                          <p:attrName>ppt_x</p:attrName>
                                        </p:attrNameLst>
                                      </p:cBhvr>
                                      <p:tavLst>
                                        <p:tav tm="0">
                                          <p:val>
                                            <p:strVal val="#ppt_x"/>
                                          </p:val>
                                        </p:tav>
                                        <p:tav tm="100000">
                                          <p:val>
                                            <p:strVal val="#ppt_x"/>
                                          </p:val>
                                        </p:tav>
                                      </p:tavLst>
                                    </p:anim>
                                    <p:anim calcmode="lin" valueType="num">
                                      <p:cBhvr>
                                        <p:cTn id="17" dur="900" decel="100000" fill="hold"/>
                                        <p:tgtEl>
                                          <p:spTgt spid="7172"/>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17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71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8195" name="Rectangle 3"/>
          <p:cNvSpPr>
            <a:spLocks noChangeArrowheads="1"/>
          </p:cNvSpPr>
          <p:nvPr/>
        </p:nvSpPr>
        <p:spPr bwMode="auto">
          <a:xfrm>
            <a:off x="1295400" y="685800"/>
            <a:ext cx="6400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990000"/>
                </a:solidFill>
                <a:latin typeface="Poor Richard" charset="0"/>
                <a:ea typeface="Times New Roman" charset="0"/>
                <a:cs typeface="Arial" charset="0"/>
              </a:rPr>
              <a:t>2. </a:t>
            </a:r>
            <a:r>
              <a:rPr lang="en-US" sz="4000" b="1" i="1">
                <a:solidFill>
                  <a:srgbClr val="990000"/>
                </a:solidFill>
                <a:latin typeface="Poor Richard" charset="0"/>
                <a:ea typeface="Times New Roman" charset="0"/>
                <a:cs typeface="Arial" charset="0"/>
              </a:rPr>
              <a:t>A Missionary is called by God</a:t>
            </a:r>
            <a:r>
              <a:rPr lang="en-US" sz="4000" b="1">
                <a:solidFill>
                  <a:srgbClr val="990000"/>
                </a:solidFill>
                <a:latin typeface="Poor Richard" charset="0"/>
                <a:ea typeface="Times New Roman" charset="0"/>
                <a:cs typeface="Arial" charset="0"/>
              </a:rPr>
              <a:t>. </a:t>
            </a:r>
            <a:endParaRPr lang="en-US" sz="4000">
              <a:solidFill>
                <a:srgbClr val="990000"/>
              </a:solidFill>
              <a:latin typeface="Poor Richard" charset="0"/>
              <a:ea typeface="Times New Roman" charset="0"/>
              <a:cs typeface="Arial" charset="0"/>
            </a:endParaRPr>
          </a:p>
        </p:txBody>
      </p:sp>
      <p:sp>
        <p:nvSpPr>
          <p:cNvPr id="8196" name="Rectangle 3"/>
          <p:cNvSpPr>
            <a:spLocks noChangeArrowheads="1"/>
          </p:cNvSpPr>
          <p:nvPr/>
        </p:nvSpPr>
        <p:spPr bwMode="auto">
          <a:xfrm>
            <a:off x="304800" y="1676400"/>
            <a:ext cx="37338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All men and women are called to God for salvation but some receive a special call to a specific work. Moses was singled out by God who spoke to him from the burning bush.</a:t>
            </a:r>
          </a:p>
        </p:txBody>
      </p:sp>
      <p:sp>
        <p:nvSpPr>
          <p:cNvPr id="8197" name="Rectangle 4"/>
          <p:cNvSpPr>
            <a:spLocks noChangeArrowheads="1"/>
          </p:cNvSpPr>
          <p:nvPr/>
        </p:nvSpPr>
        <p:spPr bwMode="auto">
          <a:xfrm>
            <a:off x="4648200" y="1676400"/>
            <a:ext cx="40386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Samuel received his call as a child while sleeping. Isaiah was worshipping in the Temple, Jeremiah was yet in his youth and Ezekiel was among the captives of Judah in Babylon.</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500" fill="hold"/>
                                        <p:tgtEl>
                                          <p:spTgt spid="819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819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819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0" presetClass="entr" presetSubtype="0" decel="100000" fill="hold" grpId="0" nodeType="clickEffect">
                                  <p:stCondLst>
                                    <p:cond delay="0"/>
                                  </p:stCondLst>
                                  <p:childTnLst>
                                    <p:set>
                                      <p:cBhvr>
                                        <p:cTn id="14" dur="1" fill="hold">
                                          <p:stCondLst>
                                            <p:cond delay="0"/>
                                          </p:stCondLst>
                                        </p:cTn>
                                        <p:tgtEl>
                                          <p:spTgt spid="8196"/>
                                        </p:tgtEl>
                                        <p:attrNameLst>
                                          <p:attrName>style.visibility</p:attrName>
                                        </p:attrNameLst>
                                      </p:cBhvr>
                                      <p:to>
                                        <p:strVal val="visible"/>
                                      </p:to>
                                    </p:set>
                                    <p:anim calcmode="lin" valueType="num">
                                      <p:cBhvr>
                                        <p:cTn id="15" dur="1000" fill="hold"/>
                                        <p:tgtEl>
                                          <p:spTgt spid="8196"/>
                                        </p:tgtEl>
                                        <p:attrNameLst>
                                          <p:attrName>ppt_w</p:attrName>
                                        </p:attrNameLst>
                                      </p:cBhvr>
                                      <p:tavLst>
                                        <p:tav tm="0">
                                          <p:val>
                                            <p:strVal val="#ppt_w+.3"/>
                                          </p:val>
                                        </p:tav>
                                        <p:tav tm="100000">
                                          <p:val>
                                            <p:strVal val="#ppt_w"/>
                                          </p:val>
                                        </p:tav>
                                      </p:tavLst>
                                    </p:anim>
                                    <p:anim calcmode="lin" valueType="num">
                                      <p:cBhvr>
                                        <p:cTn id="16" dur="1000" fill="hold"/>
                                        <p:tgtEl>
                                          <p:spTgt spid="8196"/>
                                        </p:tgtEl>
                                        <p:attrNameLst>
                                          <p:attrName>ppt_h</p:attrName>
                                        </p:attrNameLst>
                                      </p:cBhvr>
                                      <p:tavLst>
                                        <p:tav tm="0">
                                          <p:val>
                                            <p:strVal val="#ppt_h"/>
                                          </p:val>
                                        </p:tav>
                                        <p:tav tm="100000">
                                          <p:val>
                                            <p:strVal val="#ppt_h"/>
                                          </p:val>
                                        </p:tav>
                                      </p:tavLst>
                                    </p:anim>
                                    <p:animEffect transition="in" filter="fade">
                                      <p:cBhvr>
                                        <p:cTn id="17" dur="1000"/>
                                        <p:tgtEl>
                                          <p:spTgt spid="819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8197"/>
                                        </p:tgtEl>
                                        <p:attrNameLst>
                                          <p:attrName>style.visibility</p:attrName>
                                        </p:attrNameLst>
                                      </p:cBhvr>
                                      <p:to>
                                        <p:strVal val="visible"/>
                                      </p:to>
                                    </p:set>
                                    <p:anim calcmode="lin" valueType="num">
                                      <p:cBhvr>
                                        <p:cTn id="22" dur="1000" fill="hold"/>
                                        <p:tgtEl>
                                          <p:spTgt spid="8197"/>
                                        </p:tgtEl>
                                        <p:attrNameLst>
                                          <p:attrName>ppt_w</p:attrName>
                                        </p:attrNameLst>
                                      </p:cBhvr>
                                      <p:tavLst>
                                        <p:tav tm="0">
                                          <p:val>
                                            <p:strVal val="#ppt_w+.3"/>
                                          </p:val>
                                        </p:tav>
                                        <p:tav tm="100000">
                                          <p:val>
                                            <p:strVal val="#ppt_w"/>
                                          </p:val>
                                        </p:tav>
                                      </p:tavLst>
                                    </p:anim>
                                    <p:anim calcmode="lin" valueType="num">
                                      <p:cBhvr>
                                        <p:cTn id="23" dur="1000" fill="hold"/>
                                        <p:tgtEl>
                                          <p:spTgt spid="8197"/>
                                        </p:tgtEl>
                                        <p:attrNameLst>
                                          <p:attrName>ppt_h</p:attrName>
                                        </p:attrNameLst>
                                      </p:cBhvr>
                                      <p:tavLst>
                                        <p:tav tm="0">
                                          <p:val>
                                            <p:strVal val="#ppt_h"/>
                                          </p:val>
                                        </p:tav>
                                        <p:tav tm="100000">
                                          <p:val>
                                            <p:strVal val="#ppt_h"/>
                                          </p:val>
                                        </p:tav>
                                      </p:tavLst>
                                    </p:anim>
                                    <p:animEffect transition="in" filter="fade">
                                      <p:cBhvr>
                                        <p:cTn id="24" dur="10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6" grpId="0"/>
      <p:bldP spid="819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9219" name="Rectangle 3"/>
          <p:cNvSpPr>
            <a:spLocks noChangeArrowheads="1"/>
          </p:cNvSpPr>
          <p:nvPr/>
        </p:nvSpPr>
        <p:spPr bwMode="auto">
          <a:xfrm>
            <a:off x="152400" y="609600"/>
            <a:ext cx="8686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800080"/>
                </a:solidFill>
                <a:latin typeface="Poor Richard" charset="0"/>
              </a:rPr>
              <a:t>Acts 9:3-6 gives us the biblical account of the call of God to Saul of Tarsus, later named Paul. It was a definite call that came in an unforgettable way. This call would serve as both a reference point and an anchor throughout the life of the Apostle Paul. He referred to the calling as:</a:t>
            </a:r>
          </a:p>
        </p:txBody>
      </p:sp>
      <p:sp>
        <p:nvSpPr>
          <p:cNvPr id="9220" name="Rectangle 3"/>
          <p:cNvSpPr>
            <a:spLocks noChangeArrowheads="1"/>
          </p:cNvSpPr>
          <p:nvPr/>
        </p:nvSpPr>
        <p:spPr bwMode="auto">
          <a:xfrm>
            <a:off x="914400" y="3962400"/>
            <a:ext cx="8001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latin typeface="Poor Richard" charset="0"/>
                <a:ea typeface="Times New Roman" charset="0"/>
                <a:cs typeface="Arial" charset="0"/>
              </a:rPr>
              <a:t>    </a:t>
            </a:r>
            <a:r>
              <a:rPr lang="en-US" sz="3200" b="1">
                <a:solidFill>
                  <a:srgbClr val="361B00"/>
                </a:solidFill>
                <a:latin typeface="Poor Richard" charset="0"/>
                <a:ea typeface="Times New Roman" charset="0"/>
                <a:cs typeface="Arial" charset="0"/>
              </a:rPr>
              <a:t>a. </a:t>
            </a:r>
            <a:r>
              <a:rPr lang="ja-JP" altLang="en-US" sz="3200" b="1" i="1">
                <a:solidFill>
                  <a:srgbClr val="361B00"/>
                </a:solidFill>
                <a:latin typeface="Poor Richard" charset="0"/>
                <a:ea typeface="Times New Roman" charset="0"/>
                <a:cs typeface="Arial" charset="0"/>
              </a:rPr>
              <a:t>“</a:t>
            </a:r>
            <a:r>
              <a:rPr lang="en-US" sz="3200" b="1" i="1">
                <a:solidFill>
                  <a:srgbClr val="361B00"/>
                </a:solidFill>
                <a:latin typeface="Poor Richard" charset="0"/>
                <a:ea typeface="Times New Roman" charset="0"/>
                <a:cs typeface="Arial" charset="0"/>
              </a:rPr>
              <a:t>The high calling of God</a:t>
            </a:r>
            <a:r>
              <a:rPr lang="ja-JP" altLang="en-US" sz="3200" b="1" i="1">
                <a:solidFill>
                  <a:srgbClr val="361B00"/>
                </a:solidFill>
                <a:latin typeface="Poor Richard" charset="0"/>
                <a:ea typeface="Times New Roman" charset="0"/>
                <a:cs typeface="Arial" charset="0"/>
              </a:rPr>
              <a:t>”</a:t>
            </a:r>
            <a:r>
              <a:rPr lang="en-US" sz="3200" b="1" i="1">
                <a:solidFill>
                  <a:srgbClr val="361B00"/>
                </a:solidFill>
                <a:latin typeface="Poor Richard" charset="0"/>
                <a:ea typeface="Times New Roman" charset="0"/>
                <a:cs typeface="Arial" charset="0"/>
              </a:rPr>
              <a:t>	 </a:t>
            </a:r>
            <a:r>
              <a:rPr lang="en-US" sz="3200" b="1">
                <a:solidFill>
                  <a:srgbClr val="361B00"/>
                </a:solidFill>
                <a:latin typeface="Poor Richard" charset="0"/>
                <a:ea typeface="Times New Roman" charset="0"/>
                <a:cs typeface="Arial" charset="0"/>
              </a:rPr>
              <a:t>Philippians 3:14 </a:t>
            </a:r>
            <a:endParaRPr lang="en-US" sz="3200">
              <a:solidFill>
                <a:srgbClr val="361B00"/>
              </a:solidFill>
              <a:latin typeface="Poor Richard" charset="0"/>
              <a:ea typeface="Times New Roman" charset="0"/>
              <a:cs typeface="Arial" charset="0"/>
            </a:endParaRPr>
          </a:p>
          <a:p>
            <a:pPr algn="just" eaLnBrk="0" hangingPunct="0"/>
            <a:r>
              <a:rPr lang="en-US" sz="3200" b="1">
                <a:solidFill>
                  <a:srgbClr val="800080"/>
                </a:solidFill>
                <a:latin typeface="Poor Richard" charset="0"/>
                <a:ea typeface="Times New Roman" charset="0"/>
                <a:cs typeface="Arial" charset="0"/>
              </a:rPr>
              <a:t>    b. </a:t>
            </a:r>
            <a:r>
              <a:rPr lang="ja-JP" altLang="en-US" sz="3200" b="1" i="1">
                <a:solidFill>
                  <a:srgbClr val="800080"/>
                </a:solidFill>
                <a:latin typeface="Poor Richard" charset="0"/>
                <a:ea typeface="Times New Roman" charset="0"/>
                <a:cs typeface="Arial" charset="0"/>
              </a:rPr>
              <a:t>“</a:t>
            </a:r>
            <a:r>
              <a:rPr lang="en-US" sz="3200" b="1" i="1">
                <a:solidFill>
                  <a:srgbClr val="800080"/>
                </a:solidFill>
                <a:latin typeface="Poor Richard" charset="0"/>
                <a:ea typeface="Times New Roman" charset="0"/>
                <a:cs typeface="Arial" charset="0"/>
              </a:rPr>
              <a:t>Holy calling</a:t>
            </a:r>
            <a:r>
              <a:rPr lang="ja-JP" altLang="en-US" sz="3200" b="1" i="1">
                <a:solidFill>
                  <a:srgbClr val="800080"/>
                </a:solidFill>
                <a:latin typeface="Poor Richard" charset="0"/>
                <a:ea typeface="Times New Roman" charset="0"/>
                <a:cs typeface="Arial" charset="0"/>
              </a:rPr>
              <a:t>”</a:t>
            </a:r>
            <a:r>
              <a:rPr lang="en-US" sz="3200" b="1" i="1">
                <a:solidFill>
                  <a:srgbClr val="800080"/>
                </a:solidFill>
                <a:latin typeface="Poor Richard" charset="0"/>
                <a:ea typeface="Times New Roman" charset="0"/>
                <a:cs typeface="Arial" charset="0"/>
              </a:rPr>
              <a:t>	 		</a:t>
            </a:r>
            <a:r>
              <a:rPr lang="en-US" sz="3200" b="1">
                <a:solidFill>
                  <a:srgbClr val="800080"/>
                </a:solidFill>
                <a:latin typeface="Poor Richard" charset="0"/>
                <a:ea typeface="Times New Roman" charset="0"/>
                <a:cs typeface="Arial" charset="0"/>
              </a:rPr>
              <a:t>2 Timothy 1:9 </a:t>
            </a:r>
            <a:endParaRPr lang="en-US" sz="3200">
              <a:solidFill>
                <a:srgbClr val="800080"/>
              </a:solidFill>
              <a:latin typeface="Poor Richard" charset="0"/>
              <a:ea typeface="Times New Roman" charset="0"/>
              <a:cs typeface="Arial" charset="0"/>
            </a:endParaRPr>
          </a:p>
          <a:p>
            <a:pPr algn="just" eaLnBrk="0" hangingPunct="0"/>
            <a:r>
              <a:rPr lang="en-US" sz="3200" b="1">
                <a:solidFill>
                  <a:srgbClr val="361B00"/>
                </a:solidFill>
                <a:latin typeface="Poor Richard" charset="0"/>
                <a:ea typeface="Times New Roman" charset="0"/>
                <a:cs typeface="Arial" charset="0"/>
              </a:rPr>
              <a:t>    c. </a:t>
            </a:r>
            <a:r>
              <a:rPr lang="ja-JP" altLang="en-US" sz="3200" b="1" i="1">
                <a:solidFill>
                  <a:srgbClr val="361B00"/>
                </a:solidFill>
                <a:latin typeface="Poor Richard" charset="0"/>
                <a:ea typeface="Times New Roman" charset="0"/>
                <a:cs typeface="Arial" charset="0"/>
              </a:rPr>
              <a:t>“</a:t>
            </a:r>
            <a:r>
              <a:rPr lang="en-US" sz="3200" b="1" i="1">
                <a:solidFill>
                  <a:srgbClr val="361B00"/>
                </a:solidFill>
                <a:latin typeface="Poor Richard" charset="0"/>
                <a:ea typeface="Times New Roman" charset="0"/>
                <a:cs typeface="Arial" charset="0"/>
              </a:rPr>
              <a:t>Heavenly calling</a:t>
            </a:r>
            <a:r>
              <a:rPr lang="ja-JP" altLang="en-US" sz="3200" b="1" i="1">
                <a:solidFill>
                  <a:srgbClr val="361B00"/>
                </a:solidFill>
                <a:latin typeface="Poor Richard" charset="0"/>
                <a:ea typeface="Times New Roman" charset="0"/>
                <a:cs typeface="Arial" charset="0"/>
              </a:rPr>
              <a:t>”</a:t>
            </a:r>
            <a:r>
              <a:rPr lang="en-US" sz="3200" b="1">
                <a:solidFill>
                  <a:srgbClr val="361B00"/>
                </a:solidFill>
                <a:latin typeface="Poor Richard" charset="0"/>
                <a:ea typeface="Times New Roman" charset="0"/>
                <a:cs typeface="Arial" charset="0"/>
              </a:rPr>
              <a:t> 	 	Hebrews 3:1 </a:t>
            </a:r>
            <a:endParaRPr lang="en-US" sz="3200">
              <a:solidFill>
                <a:srgbClr val="361B00"/>
              </a:solidFill>
              <a:latin typeface="Poor Richard" charset="0"/>
              <a:ea typeface="Times New Roman" charset="0"/>
              <a:cs typeface="Arial"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wipe(down)">
                                      <p:cBhvr>
                                        <p:cTn id="7" dur="290">
                                          <p:stCondLst>
                                            <p:cond delay="0"/>
                                          </p:stCondLst>
                                        </p:cTn>
                                        <p:tgtEl>
                                          <p:spTgt spid="9219"/>
                                        </p:tgtEl>
                                      </p:cBhvr>
                                    </p:animEffect>
                                    <p:anim calcmode="lin" valueType="num">
                                      <p:cBhvr>
                                        <p:cTn id="8" dur="911" tmFilter="0,0; 0.14,0.36; 0.43,0.73; 0.71,0.91; 1.0,1.0">
                                          <p:stCondLst>
                                            <p:cond delay="0"/>
                                          </p:stCondLst>
                                        </p:cTn>
                                        <p:tgtEl>
                                          <p:spTgt spid="9219"/>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9219"/>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9219"/>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9219"/>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9219"/>
                                        </p:tgtEl>
                                        <p:attrNameLst>
                                          <p:attrName>ppt_y</p:attrName>
                                        </p:attrNameLst>
                                      </p:cBhvr>
                                      <p:tavLst>
                                        <p:tav tm="0" fmla="#ppt_y-sin(pi*$)/81">
                                          <p:val>
                                            <p:fltVal val="0"/>
                                          </p:val>
                                        </p:tav>
                                        <p:tav tm="100000">
                                          <p:val>
                                            <p:fltVal val="1"/>
                                          </p:val>
                                        </p:tav>
                                      </p:tavLst>
                                    </p:anim>
                                    <p:animScale>
                                      <p:cBhvr>
                                        <p:cTn id="13" dur="13">
                                          <p:stCondLst>
                                            <p:cond delay="325"/>
                                          </p:stCondLst>
                                        </p:cTn>
                                        <p:tgtEl>
                                          <p:spTgt spid="9219"/>
                                        </p:tgtEl>
                                      </p:cBhvr>
                                      <p:to x="100000" y="60000"/>
                                    </p:animScale>
                                    <p:animScale>
                                      <p:cBhvr>
                                        <p:cTn id="14" dur="83" decel="50000">
                                          <p:stCondLst>
                                            <p:cond delay="338"/>
                                          </p:stCondLst>
                                        </p:cTn>
                                        <p:tgtEl>
                                          <p:spTgt spid="9219"/>
                                        </p:tgtEl>
                                      </p:cBhvr>
                                      <p:to x="100000" y="100000"/>
                                    </p:animScale>
                                    <p:animScale>
                                      <p:cBhvr>
                                        <p:cTn id="15" dur="13">
                                          <p:stCondLst>
                                            <p:cond delay="656"/>
                                          </p:stCondLst>
                                        </p:cTn>
                                        <p:tgtEl>
                                          <p:spTgt spid="9219"/>
                                        </p:tgtEl>
                                      </p:cBhvr>
                                      <p:to x="100000" y="80000"/>
                                    </p:animScale>
                                    <p:animScale>
                                      <p:cBhvr>
                                        <p:cTn id="16" dur="83" decel="50000">
                                          <p:stCondLst>
                                            <p:cond delay="669"/>
                                          </p:stCondLst>
                                        </p:cTn>
                                        <p:tgtEl>
                                          <p:spTgt spid="9219"/>
                                        </p:tgtEl>
                                      </p:cBhvr>
                                      <p:to x="100000" y="100000"/>
                                    </p:animScale>
                                    <p:animScale>
                                      <p:cBhvr>
                                        <p:cTn id="17" dur="13">
                                          <p:stCondLst>
                                            <p:cond delay="821"/>
                                          </p:stCondLst>
                                        </p:cTn>
                                        <p:tgtEl>
                                          <p:spTgt spid="9219"/>
                                        </p:tgtEl>
                                      </p:cBhvr>
                                      <p:to x="100000" y="90000"/>
                                    </p:animScale>
                                    <p:animScale>
                                      <p:cBhvr>
                                        <p:cTn id="18" dur="83" decel="50000">
                                          <p:stCondLst>
                                            <p:cond delay="834"/>
                                          </p:stCondLst>
                                        </p:cTn>
                                        <p:tgtEl>
                                          <p:spTgt spid="9219"/>
                                        </p:tgtEl>
                                      </p:cBhvr>
                                      <p:to x="100000" y="100000"/>
                                    </p:animScale>
                                    <p:animScale>
                                      <p:cBhvr>
                                        <p:cTn id="19" dur="13">
                                          <p:stCondLst>
                                            <p:cond delay="904"/>
                                          </p:stCondLst>
                                        </p:cTn>
                                        <p:tgtEl>
                                          <p:spTgt spid="9219"/>
                                        </p:tgtEl>
                                      </p:cBhvr>
                                      <p:to x="100000" y="95000"/>
                                    </p:animScale>
                                    <p:animScale>
                                      <p:cBhvr>
                                        <p:cTn id="20" dur="83" decel="50000">
                                          <p:stCondLst>
                                            <p:cond delay="917"/>
                                          </p:stCondLst>
                                        </p:cTn>
                                        <p:tgtEl>
                                          <p:spTgt spid="9219"/>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9220">
                                            <p:txEl>
                                              <p:pRg st="0" end="0"/>
                                            </p:txEl>
                                          </p:spTgt>
                                        </p:tgtEl>
                                        <p:attrNameLst>
                                          <p:attrName>style.visibility</p:attrName>
                                        </p:attrNameLst>
                                      </p:cBhvr>
                                      <p:to>
                                        <p:strVal val="visible"/>
                                      </p:to>
                                    </p:set>
                                    <p:animEffect transition="in" filter="wipe(down)">
                                      <p:cBhvr>
                                        <p:cTn id="25" dur="145">
                                          <p:stCondLst>
                                            <p:cond delay="0"/>
                                          </p:stCondLst>
                                        </p:cTn>
                                        <p:tgtEl>
                                          <p:spTgt spid="9220">
                                            <p:txEl>
                                              <p:pRg st="0" end="0"/>
                                            </p:txEl>
                                          </p:spTgt>
                                        </p:tgtEl>
                                      </p:cBhvr>
                                    </p:animEffect>
                                    <p:anim calcmode="lin" valueType="num">
                                      <p:cBhvr>
                                        <p:cTn id="26" dur="456" tmFilter="0,0; 0.14,0.36; 0.43,0.73; 0.71,0.91; 1.0,1.0">
                                          <p:stCondLst>
                                            <p:cond delay="0"/>
                                          </p:stCondLst>
                                        </p:cTn>
                                        <p:tgtEl>
                                          <p:spTgt spid="9220">
                                            <p:txEl>
                                              <p:pRg st="0" end="0"/>
                                            </p:txEl>
                                          </p:spTgt>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9220">
                                            <p:txEl>
                                              <p:pRg st="0" end="0"/>
                                            </p:txEl>
                                          </p:spTgt>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9220">
                                            <p:txEl>
                                              <p:pRg st="0" end="0"/>
                                            </p:txEl>
                                          </p:spTgt>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9220">
                                            <p:txEl>
                                              <p:pRg st="0" end="0"/>
                                            </p:txEl>
                                          </p:spTgt>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9220">
                                            <p:txEl>
                                              <p:pRg st="0" end="0"/>
                                            </p:txEl>
                                          </p:spTgt>
                                        </p:tgtEl>
                                        <p:attrNameLst>
                                          <p:attrName>ppt_y</p:attrName>
                                        </p:attrNameLst>
                                      </p:cBhvr>
                                      <p:tavLst>
                                        <p:tav tm="0" fmla="#ppt_y-sin(pi*$)/81">
                                          <p:val>
                                            <p:fltVal val="0"/>
                                          </p:val>
                                        </p:tav>
                                        <p:tav tm="100000">
                                          <p:val>
                                            <p:fltVal val="1"/>
                                          </p:val>
                                        </p:tav>
                                      </p:tavLst>
                                    </p:anim>
                                    <p:animScale>
                                      <p:cBhvr>
                                        <p:cTn id="31" dur="7">
                                          <p:stCondLst>
                                            <p:cond delay="162"/>
                                          </p:stCondLst>
                                        </p:cTn>
                                        <p:tgtEl>
                                          <p:spTgt spid="9220">
                                            <p:txEl>
                                              <p:pRg st="0" end="0"/>
                                            </p:txEl>
                                          </p:spTgt>
                                        </p:tgtEl>
                                      </p:cBhvr>
                                      <p:to x="100000" y="60000"/>
                                    </p:animScale>
                                    <p:animScale>
                                      <p:cBhvr>
                                        <p:cTn id="32" dur="41" decel="50000">
                                          <p:stCondLst>
                                            <p:cond delay="169"/>
                                          </p:stCondLst>
                                        </p:cTn>
                                        <p:tgtEl>
                                          <p:spTgt spid="9220">
                                            <p:txEl>
                                              <p:pRg st="0" end="0"/>
                                            </p:txEl>
                                          </p:spTgt>
                                        </p:tgtEl>
                                      </p:cBhvr>
                                      <p:to x="100000" y="100000"/>
                                    </p:animScale>
                                    <p:animScale>
                                      <p:cBhvr>
                                        <p:cTn id="33" dur="7">
                                          <p:stCondLst>
                                            <p:cond delay="328"/>
                                          </p:stCondLst>
                                        </p:cTn>
                                        <p:tgtEl>
                                          <p:spTgt spid="9220">
                                            <p:txEl>
                                              <p:pRg st="0" end="0"/>
                                            </p:txEl>
                                          </p:spTgt>
                                        </p:tgtEl>
                                      </p:cBhvr>
                                      <p:to x="100000" y="80000"/>
                                    </p:animScale>
                                    <p:animScale>
                                      <p:cBhvr>
                                        <p:cTn id="34" dur="41" decel="50000">
                                          <p:stCondLst>
                                            <p:cond delay="335"/>
                                          </p:stCondLst>
                                        </p:cTn>
                                        <p:tgtEl>
                                          <p:spTgt spid="9220">
                                            <p:txEl>
                                              <p:pRg st="0" end="0"/>
                                            </p:txEl>
                                          </p:spTgt>
                                        </p:tgtEl>
                                      </p:cBhvr>
                                      <p:to x="100000" y="100000"/>
                                    </p:animScale>
                                    <p:animScale>
                                      <p:cBhvr>
                                        <p:cTn id="35" dur="7">
                                          <p:stCondLst>
                                            <p:cond delay="410"/>
                                          </p:stCondLst>
                                        </p:cTn>
                                        <p:tgtEl>
                                          <p:spTgt spid="9220">
                                            <p:txEl>
                                              <p:pRg st="0" end="0"/>
                                            </p:txEl>
                                          </p:spTgt>
                                        </p:tgtEl>
                                      </p:cBhvr>
                                      <p:to x="100000" y="90000"/>
                                    </p:animScale>
                                    <p:animScale>
                                      <p:cBhvr>
                                        <p:cTn id="36" dur="41" decel="50000">
                                          <p:stCondLst>
                                            <p:cond delay="417"/>
                                          </p:stCondLst>
                                        </p:cTn>
                                        <p:tgtEl>
                                          <p:spTgt spid="9220">
                                            <p:txEl>
                                              <p:pRg st="0" end="0"/>
                                            </p:txEl>
                                          </p:spTgt>
                                        </p:tgtEl>
                                      </p:cBhvr>
                                      <p:to x="100000" y="100000"/>
                                    </p:animScale>
                                    <p:animScale>
                                      <p:cBhvr>
                                        <p:cTn id="37" dur="7">
                                          <p:stCondLst>
                                            <p:cond delay="452"/>
                                          </p:stCondLst>
                                        </p:cTn>
                                        <p:tgtEl>
                                          <p:spTgt spid="9220">
                                            <p:txEl>
                                              <p:pRg st="0" end="0"/>
                                            </p:txEl>
                                          </p:spTgt>
                                        </p:tgtEl>
                                      </p:cBhvr>
                                      <p:to x="100000" y="95000"/>
                                    </p:animScale>
                                    <p:animScale>
                                      <p:cBhvr>
                                        <p:cTn id="38" dur="41" decel="50000">
                                          <p:stCondLst>
                                            <p:cond delay="458"/>
                                          </p:stCondLst>
                                        </p:cTn>
                                        <p:tgtEl>
                                          <p:spTgt spid="9220">
                                            <p:txEl>
                                              <p:pRg st="0" end="0"/>
                                            </p:txEl>
                                          </p:spTgt>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9220">
                                            <p:txEl>
                                              <p:pRg st="1" end="1"/>
                                            </p:txEl>
                                          </p:spTgt>
                                        </p:tgtEl>
                                        <p:attrNameLst>
                                          <p:attrName>style.visibility</p:attrName>
                                        </p:attrNameLst>
                                      </p:cBhvr>
                                      <p:to>
                                        <p:strVal val="visible"/>
                                      </p:to>
                                    </p:set>
                                    <p:animEffect transition="in" filter="wipe(down)">
                                      <p:cBhvr>
                                        <p:cTn id="43" dur="145">
                                          <p:stCondLst>
                                            <p:cond delay="0"/>
                                          </p:stCondLst>
                                        </p:cTn>
                                        <p:tgtEl>
                                          <p:spTgt spid="9220">
                                            <p:txEl>
                                              <p:pRg st="1" end="1"/>
                                            </p:txEl>
                                          </p:spTgt>
                                        </p:tgtEl>
                                      </p:cBhvr>
                                    </p:animEffect>
                                    <p:anim calcmode="lin" valueType="num">
                                      <p:cBhvr>
                                        <p:cTn id="44" dur="456" tmFilter="0,0; 0.14,0.36; 0.43,0.73; 0.71,0.91; 1.0,1.0">
                                          <p:stCondLst>
                                            <p:cond delay="0"/>
                                          </p:stCondLst>
                                        </p:cTn>
                                        <p:tgtEl>
                                          <p:spTgt spid="9220">
                                            <p:txEl>
                                              <p:pRg st="1" end="1"/>
                                            </p:txEl>
                                          </p:spTgt>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220">
                                            <p:txEl>
                                              <p:pRg st="1" end="1"/>
                                            </p:txEl>
                                          </p:spTgt>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220">
                                            <p:txEl>
                                              <p:pRg st="1" end="1"/>
                                            </p:txEl>
                                          </p:spTgt>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220">
                                            <p:txEl>
                                              <p:pRg st="1" end="1"/>
                                            </p:txEl>
                                          </p:spTgt>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220">
                                            <p:txEl>
                                              <p:pRg st="1" end="1"/>
                                            </p:txEl>
                                          </p:spTgt>
                                        </p:tgtEl>
                                        <p:attrNameLst>
                                          <p:attrName>ppt_y</p:attrName>
                                        </p:attrNameLst>
                                      </p:cBhvr>
                                      <p:tavLst>
                                        <p:tav tm="0" fmla="#ppt_y-sin(pi*$)/81">
                                          <p:val>
                                            <p:fltVal val="0"/>
                                          </p:val>
                                        </p:tav>
                                        <p:tav tm="100000">
                                          <p:val>
                                            <p:fltVal val="1"/>
                                          </p:val>
                                        </p:tav>
                                      </p:tavLst>
                                    </p:anim>
                                    <p:animScale>
                                      <p:cBhvr>
                                        <p:cTn id="49" dur="7">
                                          <p:stCondLst>
                                            <p:cond delay="162"/>
                                          </p:stCondLst>
                                        </p:cTn>
                                        <p:tgtEl>
                                          <p:spTgt spid="9220">
                                            <p:txEl>
                                              <p:pRg st="1" end="1"/>
                                            </p:txEl>
                                          </p:spTgt>
                                        </p:tgtEl>
                                      </p:cBhvr>
                                      <p:to x="100000" y="60000"/>
                                    </p:animScale>
                                    <p:animScale>
                                      <p:cBhvr>
                                        <p:cTn id="50" dur="41" decel="50000">
                                          <p:stCondLst>
                                            <p:cond delay="169"/>
                                          </p:stCondLst>
                                        </p:cTn>
                                        <p:tgtEl>
                                          <p:spTgt spid="9220">
                                            <p:txEl>
                                              <p:pRg st="1" end="1"/>
                                            </p:txEl>
                                          </p:spTgt>
                                        </p:tgtEl>
                                      </p:cBhvr>
                                      <p:to x="100000" y="100000"/>
                                    </p:animScale>
                                    <p:animScale>
                                      <p:cBhvr>
                                        <p:cTn id="51" dur="7">
                                          <p:stCondLst>
                                            <p:cond delay="328"/>
                                          </p:stCondLst>
                                        </p:cTn>
                                        <p:tgtEl>
                                          <p:spTgt spid="9220">
                                            <p:txEl>
                                              <p:pRg st="1" end="1"/>
                                            </p:txEl>
                                          </p:spTgt>
                                        </p:tgtEl>
                                      </p:cBhvr>
                                      <p:to x="100000" y="80000"/>
                                    </p:animScale>
                                    <p:animScale>
                                      <p:cBhvr>
                                        <p:cTn id="52" dur="41" decel="50000">
                                          <p:stCondLst>
                                            <p:cond delay="335"/>
                                          </p:stCondLst>
                                        </p:cTn>
                                        <p:tgtEl>
                                          <p:spTgt spid="9220">
                                            <p:txEl>
                                              <p:pRg st="1" end="1"/>
                                            </p:txEl>
                                          </p:spTgt>
                                        </p:tgtEl>
                                      </p:cBhvr>
                                      <p:to x="100000" y="100000"/>
                                    </p:animScale>
                                    <p:animScale>
                                      <p:cBhvr>
                                        <p:cTn id="53" dur="7">
                                          <p:stCondLst>
                                            <p:cond delay="410"/>
                                          </p:stCondLst>
                                        </p:cTn>
                                        <p:tgtEl>
                                          <p:spTgt spid="9220">
                                            <p:txEl>
                                              <p:pRg st="1" end="1"/>
                                            </p:txEl>
                                          </p:spTgt>
                                        </p:tgtEl>
                                      </p:cBhvr>
                                      <p:to x="100000" y="90000"/>
                                    </p:animScale>
                                    <p:animScale>
                                      <p:cBhvr>
                                        <p:cTn id="54" dur="41" decel="50000">
                                          <p:stCondLst>
                                            <p:cond delay="417"/>
                                          </p:stCondLst>
                                        </p:cTn>
                                        <p:tgtEl>
                                          <p:spTgt spid="9220">
                                            <p:txEl>
                                              <p:pRg st="1" end="1"/>
                                            </p:txEl>
                                          </p:spTgt>
                                        </p:tgtEl>
                                      </p:cBhvr>
                                      <p:to x="100000" y="100000"/>
                                    </p:animScale>
                                    <p:animScale>
                                      <p:cBhvr>
                                        <p:cTn id="55" dur="7">
                                          <p:stCondLst>
                                            <p:cond delay="452"/>
                                          </p:stCondLst>
                                        </p:cTn>
                                        <p:tgtEl>
                                          <p:spTgt spid="9220">
                                            <p:txEl>
                                              <p:pRg st="1" end="1"/>
                                            </p:txEl>
                                          </p:spTgt>
                                        </p:tgtEl>
                                      </p:cBhvr>
                                      <p:to x="100000" y="95000"/>
                                    </p:animScale>
                                    <p:animScale>
                                      <p:cBhvr>
                                        <p:cTn id="56" dur="41" decel="50000">
                                          <p:stCondLst>
                                            <p:cond delay="458"/>
                                          </p:stCondLst>
                                        </p:cTn>
                                        <p:tgtEl>
                                          <p:spTgt spid="9220">
                                            <p:txEl>
                                              <p:pRg st="1" end="1"/>
                                            </p:txEl>
                                          </p:spTgt>
                                        </p:tgtEl>
                                      </p:cBhvr>
                                      <p:to x="100000" y="100000"/>
                                    </p:animScale>
                                  </p:childTnLst>
                                </p:cTn>
                              </p:par>
                            </p:childTnLst>
                          </p:cTn>
                        </p:par>
                      </p:childTnLst>
                    </p:cTn>
                  </p:par>
                  <p:par>
                    <p:cTn id="57" fill="hold" nodeType="clickPar">
                      <p:stCondLst>
                        <p:cond delay="indefinite"/>
                      </p:stCondLst>
                      <p:childTnLst>
                        <p:par>
                          <p:cTn id="58" fill="hold" nodeType="withGroup">
                            <p:stCondLst>
                              <p:cond delay="0"/>
                            </p:stCondLst>
                            <p:childTnLst>
                              <p:par>
                                <p:cTn id="59" presetID="26" presetClass="entr" presetSubtype="0" fill="hold" nodeType="clickEffect">
                                  <p:stCondLst>
                                    <p:cond delay="0"/>
                                  </p:stCondLst>
                                  <p:childTnLst>
                                    <p:set>
                                      <p:cBhvr>
                                        <p:cTn id="60" dur="1" fill="hold">
                                          <p:stCondLst>
                                            <p:cond delay="0"/>
                                          </p:stCondLst>
                                        </p:cTn>
                                        <p:tgtEl>
                                          <p:spTgt spid="9220">
                                            <p:txEl>
                                              <p:pRg st="2" end="2"/>
                                            </p:txEl>
                                          </p:spTgt>
                                        </p:tgtEl>
                                        <p:attrNameLst>
                                          <p:attrName>style.visibility</p:attrName>
                                        </p:attrNameLst>
                                      </p:cBhvr>
                                      <p:to>
                                        <p:strVal val="visible"/>
                                      </p:to>
                                    </p:set>
                                    <p:animEffect transition="in" filter="wipe(down)">
                                      <p:cBhvr>
                                        <p:cTn id="61" dur="145">
                                          <p:stCondLst>
                                            <p:cond delay="0"/>
                                          </p:stCondLst>
                                        </p:cTn>
                                        <p:tgtEl>
                                          <p:spTgt spid="9220">
                                            <p:txEl>
                                              <p:pRg st="2" end="2"/>
                                            </p:txEl>
                                          </p:spTgt>
                                        </p:tgtEl>
                                      </p:cBhvr>
                                    </p:animEffect>
                                    <p:anim calcmode="lin" valueType="num">
                                      <p:cBhvr>
                                        <p:cTn id="62" dur="456" tmFilter="0,0; 0.14,0.36; 0.43,0.73; 0.71,0.91; 1.0,1.0">
                                          <p:stCondLst>
                                            <p:cond delay="0"/>
                                          </p:stCondLst>
                                        </p:cTn>
                                        <p:tgtEl>
                                          <p:spTgt spid="9220">
                                            <p:txEl>
                                              <p:pRg st="2" end="2"/>
                                            </p:txEl>
                                          </p:spTgt>
                                        </p:tgtEl>
                                        <p:attrNameLst>
                                          <p:attrName>ppt_x</p:attrName>
                                        </p:attrNameLst>
                                      </p:cBhvr>
                                      <p:tavLst>
                                        <p:tav tm="0">
                                          <p:val>
                                            <p:strVal val="#ppt_x-0.25"/>
                                          </p:val>
                                        </p:tav>
                                        <p:tav tm="100000">
                                          <p:val>
                                            <p:strVal val="#ppt_x"/>
                                          </p:val>
                                        </p:tav>
                                      </p:tavLst>
                                    </p:anim>
                                    <p:anim calcmode="lin" valueType="num">
                                      <p:cBhvr>
                                        <p:cTn id="63" dur="166" tmFilter="0.0,0.0; 0.25,0.07; 0.50,0.2; 0.75,0.467; 1.0,1.0">
                                          <p:stCondLst>
                                            <p:cond delay="0"/>
                                          </p:stCondLst>
                                        </p:cTn>
                                        <p:tgtEl>
                                          <p:spTgt spid="9220">
                                            <p:txEl>
                                              <p:pRg st="2" end="2"/>
                                            </p:txEl>
                                          </p:spTgt>
                                        </p:tgtEl>
                                        <p:attrNameLst>
                                          <p:attrName>ppt_y</p:attrName>
                                        </p:attrNameLst>
                                      </p:cBhvr>
                                      <p:tavLst>
                                        <p:tav tm="0" fmla="#ppt_y-sin(pi*$)/3">
                                          <p:val>
                                            <p:fltVal val="0.5"/>
                                          </p:val>
                                        </p:tav>
                                        <p:tav tm="100000">
                                          <p:val>
                                            <p:fltVal val="1"/>
                                          </p:val>
                                        </p:tav>
                                      </p:tavLst>
                                    </p:anim>
                                    <p:anim calcmode="lin" valueType="num">
                                      <p:cBhvr>
                                        <p:cTn id="64" dur="166" tmFilter="0, 0; 0.125,0.2665; 0.25,0.4; 0.375,0.465; 0.5,0.5;  0.625,0.535; 0.75,0.6; 0.875,0.7335; 1,1">
                                          <p:stCondLst>
                                            <p:cond delay="166"/>
                                          </p:stCondLst>
                                        </p:cTn>
                                        <p:tgtEl>
                                          <p:spTgt spid="9220">
                                            <p:txEl>
                                              <p:pRg st="2" end="2"/>
                                            </p:txEl>
                                          </p:spTgt>
                                        </p:tgtEl>
                                        <p:attrNameLst>
                                          <p:attrName>ppt_y</p:attrName>
                                        </p:attrNameLst>
                                      </p:cBhvr>
                                      <p:tavLst>
                                        <p:tav tm="0" fmla="#ppt_y-sin(pi*$)/9">
                                          <p:val>
                                            <p:fltVal val="0"/>
                                          </p:val>
                                        </p:tav>
                                        <p:tav tm="100000">
                                          <p:val>
                                            <p:fltVal val="1"/>
                                          </p:val>
                                        </p:tav>
                                      </p:tavLst>
                                    </p:anim>
                                    <p:anim calcmode="lin" valueType="num">
                                      <p:cBhvr>
                                        <p:cTn id="65" dur="83" tmFilter="0, 0; 0.125,0.2665; 0.25,0.4; 0.375,0.465; 0.5,0.5;  0.625,0.535; 0.75,0.6; 0.875,0.7335; 1,1">
                                          <p:stCondLst>
                                            <p:cond delay="331"/>
                                          </p:stCondLst>
                                        </p:cTn>
                                        <p:tgtEl>
                                          <p:spTgt spid="9220">
                                            <p:txEl>
                                              <p:pRg st="2" end="2"/>
                                            </p:txEl>
                                          </p:spTgt>
                                        </p:tgtEl>
                                        <p:attrNameLst>
                                          <p:attrName>ppt_y</p:attrName>
                                        </p:attrNameLst>
                                      </p:cBhvr>
                                      <p:tavLst>
                                        <p:tav tm="0" fmla="#ppt_y-sin(pi*$)/27">
                                          <p:val>
                                            <p:fltVal val="0"/>
                                          </p:val>
                                        </p:tav>
                                        <p:tav tm="100000">
                                          <p:val>
                                            <p:fltVal val="1"/>
                                          </p:val>
                                        </p:tav>
                                      </p:tavLst>
                                    </p:anim>
                                    <p:anim calcmode="lin" valueType="num">
                                      <p:cBhvr>
                                        <p:cTn id="66" dur="41" tmFilter="0, 0; 0.125,0.2665; 0.25,0.4; 0.375,0.465; 0.5,0.5;  0.625,0.535; 0.75,0.6; 0.875,0.7335; 1,1">
                                          <p:stCondLst>
                                            <p:cond delay="414"/>
                                          </p:stCondLst>
                                        </p:cTn>
                                        <p:tgtEl>
                                          <p:spTgt spid="9220">
                                            <p:txEl>
                                              <p:pRg st="2" end="2"/>
                                            </p:txEl>
                                          </p:spTgt>
                                        </p:tgtEl>
                                        <p:attrNameLst>
                                          <p:attrName>ppt_y</p:attrName>
                                        </p:attrNameLst>
                                      </p:cBhvr>
                                      <p:tavLst>
                                        <p:tav tm="0" fmla="#ppt_y-sin(pi*$)/81">
                                          <p:val>
                                            <p:fltVal val="0"/>
                                          </p:val>
                                        </p:tav>
                                        <p:tav tm="100000">
                                          <p:val>
                                            <p:fltVal val="1"/>
                                          </p:val>
                                        </p:tav>
                                      </p:tavLst>
                                    </p:anim>
                                    <p:animScale>
                                      <p:cBhvr>
                                        <p:cTn id="67" dur="7">
                                          <p:stCondLst>
                                            <p:cond delay="162"/>
                                          </p:stCondLst>
                                        </p:cTn>
                                        <p:tgtEl>
                                          <p:spTgt spid="9220">
                                            <p:txEl>
                                              <p:pRg st="2" end="2"/>
                                            </p:txEl>
                                          </p:spTgt>
                                        </p:tgtEl>
                                      </p:cBhvr>
                                      <p:to x="100000" y="60000"/>
                                    </p:animScale>
                                    <p:animScale>
                                      <p:cBhvr>
                                        <p:cTn id="68" dur="41" decel="50000">
                                          <p:stCondLst>
                                            <p:cond delay="169"/>
                                          </p:stCondLst>
                                        </p:cTn>
                                        <p:tgtEl>
                                          <p:spTgt spid="9220">
                                            <p:txEl>
                                              <p:pRg st="2" end="2"/>
                                            </p:txEl>
                                          </p:spTgt>
                                        </p:tgtEl>
                                      </p:cBhvr>
                                      <p:to x="100000" y="100000"/>
                                    </p:animScale>
                                    <p:animScale>
                                      <p:cBhvr>
                                        <p:cTn id="69" dur="7">
                                          <p:stCondLst>
                                            <p:cond delay="328"/>
                                          </p:stCondLst>
                                        </p:cTn>
                                        <p:tgtEl>
                                          <p:spTgt spid="9220">
                                            <p:txEl>
                                              <p:pRg st="2" end="2"/>
                                            </p:txEl>
                                          </p:spTgt>
                                        </p:tgtEl>
                                      </p:cBhvr>
                                      <p:to x="100000" y="80000"/>
                                    </p:animScale>
                                    <p:animScale>
                                      <p:cBhvr>
                                        <p:cTn id="70" dur="41" decel="50000">
                                          <p:stCondLst>
                                            <p:cond delay="335"/>
                                          </p:stCondLst>
                                        </p:cTn>
                                        <p:tgtEl>
                                          <p:spTgt spid="9220">
                                            <p:txEl>
                                              <p:pRg st="2" end="2"/>
                                            </p:txEl>
                                          </p:spTgt>
                                        </p:tgtEl>
                                      </p:cBhvr>
                                      <p:to x="100000" y="100000"/>
                                    </p:animScale>
                                    <p:animScale>
                                      <p:cBhvr>
                                        <p:cTn id="71" dur="7">
                                          <p:stCondLst>
                                            <p:cond delay="410"/>
                                          </p:stCondLst>
                                        </p:cTn>
                                        <p:tgtEl>
                                          <p:spTgt spid="9220">
                                            <p:txEl>
                                              <p:pRg st="2" end="2"/>
                                            </p:txEl>
                                          </p:spTgt>
                                        </p:tgtEl>
                                      </p:cBhvr>
                                      <p:to x="100000" y="90000"/>
                                    </p:animScale>
                                    <p:animScale>
                                      <p:cBhvr>
                                        <p:cTn id="72" dur="41" decel="50000">
                                          <p:stCondLst>
                                            <p:cond delay="417"/>
                                          </p:stCondLst>
                                        </p:cTn>
                                        <p:tgtEl>
                                          <p:spTgt spid="9220">
                                            <p:txEl>
                                              <p:pRg st="2" end="2"/>
                                            </p:txEl>
                                          </p:spTgt>
                                        </p:tgtEl>
                                      </p:cBhvr>
                                      <p:to x="100000" y="100000"/>
                                    </p:animScale>
                                    <p:animScale>
                                      <p:cBhvr>
                                        <p:cTn id="73" dur="7">
                                          <p:stCondLst>
                                            <p:cond delay="452"/>
                                          </p:stCondLst>
                                        </p:cTn>
                                        <p:tgtEl>
                                          <p:spTgt spid="9220">
                                            <p:txEl>
                                              <p:pRg st="2" end="2"/>
                                            </p:txEl>
                                          </p:spTgt>
                                        </p:tgtEl>
                                      </p:cBhvr>
                                      <p:to x="100000" y="95000"/>
                                    </p:animScale>
                                    <p:animScale>
                                      <p:cBhvr>
                                        <p:cTn id="74" dur="41" decel="50000">
                                          <p:stCondLst>
                                            <p:cond delay="458"/>
                                          </p:stCondLst>
                                        </p:cTn>
                                        <p:tgtEl>
                                          <p:spTgt spid="9220">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10243" name="Rectangle 3"/>
          <p:cNvSpPr>
            <a:spLocks noChangeArrowheads="1"/>
          </p:cNvSpPr>
          <p:nvPr/>
        </p:nvSpPr>
        <p:spPr bwMode="auto">
          <a:xfrm>
            <a:off x="228600" y="838200"/>
            <a:ext cx="8686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009900"/>
                </a:solidFill>
                <a:latin typeface="Poor Richard" charset="0"/>
                <a:ea typeface="Times New Roman" charset="0"/>
                <a:cs typeface="Arial" charset="0"/>
              </a:rPr>
              <a:t>And finally Paul states that, </a:t>
            </a:r>
            <a:r>
              <a:rPr lang="ja-JP" altLang="en-US" sz="3200" b="1" i="1">
                <a:solidFill>
                  <a:srgbClr val="009900"/>
                </a:solidFill>
                <a:latin typeface="Poor Richard" charset="0"/>
                <a:ea typeface="Times New Roman" charset="0"/>
                <a:cs typeface="Arial" charset="0"/>
              </a:rPr>
              <a:t>“</a:t>
            </a:r>
            <a:r>
              <a:rPr lang="en-US" sz="3200" b="1" i="1">
                <a:solidFill>
                  <a:srgbClr val="009900"/>
                </a:solidFill>
                <a:latin typeface="Poor Richard" charset="0"/>
                <a:ea typeface="Times New Roman" charset="0"/>
                <a:cs typeface="Arial" charset="0"/>
              </a:rPr>
              <a:t>the gifts and calling of God are without repentance</a:t>
            </a:r>
            <a:r>
              <a:rPr lang="ja-JP" altLang="en-US" sz="3200" b="1" i="1">
                <a:solidFill>
                  <a:srgbClr val="009900"/>
                </a:solidFill>
                <a:latin typeface="Poor Richard" charset="0"/>
                <a:ea typeface="Times New Roman" charset="0"/>
                <a:cs typeface="Arial" charset="0"/>
              </a:rPr>
              <a:t>”</a:t>
            </a:r>
            <a:r>
              <a:rPr lang="en-US" sz="3200" b="1">
                <a:solidFill>
                  <a:srgbClr val="009900"/>
                </a:solidFill>
                <a:latin typeface="Poor Richard" charset="0"/>
                <a:ea typeface="Times New Roman" charset="0"/>
                <a:cs typeface="Arial" charset="0"/>
              </a:rPr>
              <a:t> (Romans 11:29)</a:t>
            </a:r>
          </a:p>
          <a:p>
            <a:pPr algn="ctr" eaLnBrk="0" hangingPunct="0"/>
            <a:r>
              <a:rPr lang="en-US" sz="3200" b="1">
                <a:solidFill>
                  <a:srgbClr val="009900"/>
                </a:solidFill>
                <a:latin typeface="Poor Richard" charset="0"/>
                <a:ea typeface="Times New Roman" charset="0"/>
                <a:cs typeface="Arial" charset="0"/>
              </a:rPr>
              <a:t>Jesus said that many are called but few are chosen (Matthew 20:16). </a:t>
            </a:r>
          </a:p>
        </p:txBody>
      </p:sp>
      <p:pic>
        <p:nvPicPr>
          <p:cNvPr id="10244" name="Picture 4" descr="C:\Users\Candra Poitras\Pictures\1255073285bjIh3jG[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33600" y="3048000"/>
            <a:ext cx="4990910" cy="333281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dissolve">
                                      <p:cBhvr>
                                        <p:cTn id="7" dur="500"/>
                                        <p:tgtEl>
                                          <p:spTgt spid="102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nodeType="click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p:cTn id="12" dur="500" fill="hold"/>
                                        <p:tgtEl>
                                          <p:spTgt spid="10244"/>
                                        </p:tgtEl>
                                        <p:attrNameLst>
                                          <p:attrName>ppt_w</p:attrName>
                                        </p:attrNameLst>
                                      </p:cBhvr>
                                      <p:tavLst>
                                        <p:tav tm="0">
                                          <p:val>
                                            <p:fltVal val="0"/>
                                          </p:val>
                                        </p:tav>
                                        <p:tav tm="100000">
                                          <p:val>
                                            <p:strVal val="#ppt_w"/>
                                          </p:val>
                                        </p:tav>
                                      </p:tavLst>
                                    </p:anim>
                                    <p:anim calcmode="lin" valueType="num">
                                      <p:cBhvr>
                                        <p:cTn id="13" dur="500" fill="hold"/>
                                        <p:tgtEl>
                                          <p:spTgt spid="10244"/>
                                        </p:tgtEl>
                                        <p:attrNameLst>
                                          <p:attrName>ppt_h</p:attrName>
                                        </p:attrNameLst>
                                      </p:cBhvr>
                                      <p:tavLst>
                                        <p:tav tm="0">
                                          <p:val>
                                            <p:fltVal val="0"/>
                                          </p:val>
                                        </p:tav>
                                        <p:tav tm="100000">
                                          <p:val>
                                            <p:strVal val="#ppt_h"/>
                                          </p:val>
                                        </p:tav>
                                      </p:tavLst>
                                    </p:anim>
                                    <p:animEffect transition="in" filter="fade">
                                      <p:cBhvr>
                                        <p:cTn id="14"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0" y="0"/>
            <a:ext cx="2667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5: What is a Missionary?</a:t>
            </a:r>
          </a:p>
        </p:txBody>
      </p:sp>
      <p:sp>
        <p:nvSpPr>
          <p:cNvPr id="11267" name="Rectangle 3"/>
          <p:cNvSpPr>
            <a:spLocks noChangeArrowheads="1"/>
          </p:cNvSpPr>
          <p:nvPr/>
        </p:nvSpPr>
        <p:spPr bwMode="auto">
          <a:xfrm>
            <a:off x="152400" y="685800"/>
            <a:ext cx="8839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990000"/>
                </a:solidFill>
                <a:latin typeface="Poor Richard" charset="0"/>
                <a:ea typeface="Times New Roman" charset="0"/>
                <a:cs typeface="Arial" charset="0"/>
              </a:rPr>
              <a:t>3. </a:t>
            </a:r>
            <a:r>
              <a:rPr lang="en-US" sz="4000" b="1" i="1">
                <a:solidFill>
                  <a:srgbClr val="990000"/>
                </a:solidFill>
                <a:latin typeface="Poor Richard" charset="0"/>
                <a:ea typeface="Times New Roman" charset="0"/>
                <a:cs typeface="Arial" charset="0"/>
              </a:rPr>
              <a:t>A Missionary has said, </a:t>
            </a:r>
            <a:r>
              <a:rPr lang="ja-JP" altLang="en-US" sz="4000" b="1" i="1">
                <a:solidFill>
                  <a:srgbClr val="990000"/>
                </a:solidFill>
                <a:latin typeface="Poor Richard" charset="0"/>
                <a:ea typeface="Times New Roman" charset="0"/>
                <a:cs typeface="Arial" charset="0"/>
              </a:rPr>
              <a:t>“</a:t>
            </a:r>
            <a:r>
              <a:rPr lang="en-US" sz="4000" b="1" i="1">
                <a:solidFill>
                  <a:srgbClr val="990000"/>
                </a:solidFill>
                <a:latin typeface="Poor Richard" charset="0"/>
                <a:ea typeface="Times New Roman" charset="0"/>
                <a:cs typeface="Arial" charset="0"/>
              </a:rPr>
              <a:t>yes</a:t>
            </a:r>
            <a:r>
              <a:rPr lang="ja-JP" altLang="en-US" sz="4000" b="1" i="1">
                <a:solidFill>
                  <a:srgbClr val="990000"/>
                </a:solidFill>
                <a:latin typeface="Poor Richard" charset="0"/>
                <a:ea typeface="Times New Roman" charset="0"/>
                <a:cs typeface="Arial" charset="0"/>
              </a:rPr>
              <a:t>”</a:t>
            </a:r>
            <a:r>
              <a:rPr lang="en-US" sz="4000" b="1" i="1">
                <a:solidFill>
                  <a:srgbClr val="990000"/>
                </a:solidFill>
                <a:latin typeface="Poor Richard" charset="0"/>
                <a:ea typeface="Times New Roman" charset="0"/>
                <a:cs typeface="Arial" charset="0"/>
              </a:rPr>
              <a:t> to the Lord.</a:t>
            </a:r>
            <a:r>
              <a:rPr lang="en-US" sz="4000" b="1">
                <a:solidFill>
                  <a:srgbClr val="990000"/>
                </a:solidFill>
                <a:latin typeface="Poor Richard" charset="0"/>
                <a:ea typeface="Times New Roman" charset="0"/>
                <a:cs typeface="Arial" charset="0"/>
              </a:rPr>
              <a:t> </a:t>
            </a:r>
            <a:endParaRPr lang="en-US" sz="4000">
              <a:solidFill>
                <a:srgbClr val="990000"/>
              </a:solidFill>
              <a:latin typeface="Poor Richard" charset="0"/>
              <a:ea typeface="Times New Roman" charset="0"/>
              <a:cs typeface="Arial" charset="0"/>
            </a:endParaRPr>
          </a:p>
        </p:txBody>
      </p:sp>
      <p:sp>
        <p:nvSpPr>
          <p:cNvPr id="11268" name="Rectangle 3"/>
          <p:cNvSpPr>
            <a:spLocks noChangeArrowheads="1"/>
          </p:cNvSpPr>
          <p:nvPr/>
        </p:nvSpPr>
        <p:spPr bwMode="auto">
          <a:xfrm>
            <a:off x="457200" y="1752600"/>
            <a:ext cx="8229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Jesus said that many are called but few are chosen. Why would He call many yet only chose to use a few? The answer could be found in their willingness to say, </a:t>
            </a:r>
            <a:r>
              <a:rPr lang="ja-JP" altLang="en-US" sz="3200" b="1">
                <a:solidFill>
                  <a:srgbClr val="3333CC"/>
                </a:solidFill>
                <a:latin typeface="Poor Richard" charset="0"/>
              </a:rPr>
              <a:t>“</a:t>
            </a:r>
            <a:r>
              <a:rPr lang="en-US" sz="3200" b="1">
                <a:solidFill>
                  <a:srgbClr val="3333CC"/>
                </a:solidFill>
                <a:latin typeface="Poor Richard" charset="0"/>
              </a:rPr>
              <a:t>yes</a:t>
            </a:r>
            <a:r>
              <a:rPr lang="ja-JP" altLang="en-US" sz="3200" b="1">
                <a:solidFill>
                  <a:srgbClr val="3333CC"/>
                </a:solidFill>
                <a:latin typeface="Poor Richard" charset="0"/>
              </a:rPr>
              <a:t>”</a:t>
            </a:r>
            <a:r>
              <a:rPr lang="en-US" sz="3200" b="1">
                <a:solidFill>
                  <a:srgbClr val="3333CC"/>
                </a:solidFill>
                <a:latin typeface="Poor Richard" charset="0"/>
              </a:rPr>
              <a:t> to the call. </a:t>
            </a:r>
          </a:p>
        </p:txBody>
      </p:sp>
      <p:sp>
        <p:nvSpPr>
          <p:cNvPr id="11269" name="Rectangle 4"/>
          <p:cNvSpPr>
            <a:spLocks noChangeArrowheads="1"/>
          </p:cNvSpPr>
          <p:nvPr/>
        </p:nvSpPr>
        <p:spPr bwMode="auto">
          <a:xfrm>
            <a:off x="1600200" y="4191000"/>
            <a:ext cx="6019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600" b="1" i="1">
                <a:solidFill>
                  <a:srgbClr val="990000"/>
                </a:solidFill>
                <a:latin typeface="Poor Richard" charset="0"/>
                <a:ea typeface="Times New Roman" charset="0"/>
                <a:cs typeface="Arial" charset="0"/>
              </a:rPr>
              <a:t>God will use what has been made available to Him. </a:t>
            </a:r>
            <a:endParaRPr lang="en-US" sz="3600">
              <a:solidFill>
                <a:srgbClr val="990000"/>
              </a:solidFill>
              <a:latin typeface="Poor Richard" charset="0"/>
              <a:ea typeface="Times New Roman" charset="0"/>
              <a:cs typeface="Arial" charset="0"/>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1000" fill="hold"/>
                                        <p:tgtEl>
                                          <p:spTgt spid="11267"/>
                                        </p:tgtEl>
                                        <p:attrNameLst>
                                          <p:attrName>ppt_x</p:attrName>
                                        </p:attrNameLst>
                                      </p:cBhvr>
                                      <p:tavLst>
                                        <p:tav tm="0">
                                          <p:val>
                                            <p:strVal val="#ppt_x-.2"/>
                                          </p:val>
                                        </p:tav>
                                        <p:tav tm="100000">
                                          <p:val>
                                            <p:strVal val="#ppt_x"/>
                                          </p:val>
                                        </p:tav>
                                      </p:tavLst>
                                    </p:anim>
                                    <p:anim calcmode="lin" valueType="num">
                                      <p:cBhvr>
                                        <p:cTn id="8" dur="1000" fill="hold"/>
                                        <p:tgtEl>
                                          <p:spTgt spid="1126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11268"/>
                                        </p:tgtEl>
                                        <p:attrNameLst>
                                          <p:attrName>style.visibility</p:attrName>
                                        </p:attrNameLst>
                                      </p:cBhvr>
                                      <p:to>
                                        <p:strVal val="visible"/>
                                      </p:to>
                                    </p:set>
                                    <p:anim calcmode="lin" valueType="num">
                                      <p:cBhvr>
                                        <p:cTn id="14" dur="1000" fill="hold"/>
                                        <p:tgtEl>
                                          <p:spTgt spid="11268"/>
                                        </p:tgtEl>
                                        <p:attrNameLst>
                                          <p:attrName>ppt_x</p:attrName>
                                        </p:attrNameLst>
                                      </p:cBhvr>
                                      <p:tavLst>
                                        <p:tav tm="0">
                                          <p:val>
                                            <p:strVal val="#ppt_x-.2"/>
                                          </p:val>
                                        </p:tav>
                                        <p:tav tm="100000">
                                          <p:val>
                                            <p:strVal val="#ppt_x"/>
                                          </p:val>
                                        </p:tav>
                                      </p:tavLst>
                                    </p:anim>
                                    <p:anim calcmode="lin" valueType="num">
                                      <p:cBhvr>
                                        <p:cTn id="15" dur="1000" fill="hold"/>
                                        <p:tgtEl>
                                          <p:spTgt spid="1126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126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1269"/>
                                        </p:tgtEl>
                                        <p:attrNameLst>
                                          <p:attrName>style.visibility</p:attrName>
                                        </p:attrNameLst>
                                      </p:cBhvr>
                                      <p:to>
                                        <p:strVal val="visible"/>
                                      </p:to>
                                    </p:set>
                                    <p:anim calcmode="lin" valueType="num">
                                      <p:cBhvr>
                                        <p:cTn id="21" dur="1000" fill="hold"/>
                                        <p:tgtEl>
                                          <p:spTgt spid="11269"/>
                                        </p:tgtEl>
                                        <p:attrNameLst>
                                          <p:attrName>ppt_x</p:attrName>
                                        </p:attrNameLst>
                                      </p:cBhvr>
                                      <p:tavLst>
                                        <p:tav tm="0">
                                          <p:val>
                                            <p:strVal val="#ppt_x-.2"/>
                                          </p:val>
                                        </p:tav>
                                        <p:tav tm="100000">
                                          <p:val>
                                            <p:strVal val="#ppt_x"/>
                                          </p:val>
                                        </p:tav>
                                      </p:tavLst>
                                    </p:anim>
                                    <p:anim calcmode="lin" valueType="num">
                                      <p:cBhvr>
                                        <p:cTn id="22" dur="1000" fill="hold"/>
                                        <p:tgtEl>
                                          <p:spTgt spid="1126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8" grpId="0"/>
      <p:bldP spid="11269"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4972</TotalTime>
  <Words>1014</Words>
  <Application>Microsoft Macintosh PowerPoint</Application>
  <PresentationFormat>On-screen Show (4:3)</PresentationFormat>
  <Paragraphs>55</Paragraphs>
  <Slides>14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10</cp:revision>
  <dcterms:created xsi:type="dcterms:W3CDTF">2011-06-30T04:35:47Z</dcterms:created>
  <dcterms:modified xsi:type="dcterms:W3CDTF">2018-02-19T20:11:19Z</dcterms:modified>
</cp:coreProperties>
</file>