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9" r:id="rId2"/>
    <p:sldId id="269" r:id="rId3"/>
    <p:sldId id="260" r:id="rId4"/>
    <p:sldId id="258" r:id="rId5"/>
    <p:sldId id="270" r:id="rId6"/>
    <p:sldId id="279" r:id="rId7"/>
    <p:sldId id="289" r:id="rId8"/>
    <p:sldId id="271" r:id="rId9"/>
    <p:sldId id="280" r:id="rId10"/>
    <p:sldId id="293" r:id="rId11"/>
    <p:sldId id="272" r:id="rId12"/>
    <p:sldId id="281" r:id="rId13"/>
    <p:sldId id="291" r:id="rId14"/>
    <p:sldId id="273" r:id="rId15"/>
    <p:sldId id="28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9900"/>
    <a:srgbClr val="361B00"/>
    <a:srgbClr val="800080"/>
    <a:srgbClr val="3333CC"/>
    <a:srgbClr val="990099"/>
    <a:srgbClr val="F9F4B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29" d="100"/>
          <a:sy n="29" d="100"/>
        </p:scale>
        <p:origin x="-35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5F3A3E00-702F-4441-ABF9-A847BE49F799}" type="datetimeFigureOut">
              <a:rPr lang="en-US"/>
              <a:pPr/>
              <a:t>2/19/18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9707B69E-3617-3244-9DC7-D346B271E384}" type="slidenum">
              <a:rPr lang="en-US"/>
              <a:pPr/>
              <a:t>‹#›</a:t>
            </a:fld>
            <a:endParaRPr lang="en-US"/>
          </a:p>
        </p:txBody>
      </p:sp>
    </p:spTree>
    <p:extLst>
      <p:ext uri="{BB962C8B-B14F-4D97-AF65-F5344CB8AC3E}">
        <p14:creationId xmlns:p14="http://schemas.microsoft.com/office/powerpoint/2010/main" val="35282200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2667000"/>
            <a:ext cx="4495800" cy="933450"/>
          </a:xfrm>
        </p:spPr>
        <p:txBody>
          <a:bodyPr/>
          <a:lstStyle>
            <a:lvl1pPr>
              <a:defRPr sz="32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457200" y="4038600"/>
            <a:ext cx="4495800" cy="1066800"/>
          </a:xfrm>
        </p:spPr>
        <p:txBody>
          <a:bodyPr/>
          <a:lstStyle>
            <a:lvl1pPr marL="0" indent="0">
              <a:buFontTx/>
              <a:buNone/>
              <a:defRPr sz="2000"/>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6B72C92B-2C50-0946-9794-7C089A7953B0}" type="slidenum">
              <a:rPr lang="en-US"/>
              <a:pPr/>
              <a:t>‹#›</a:t>
            </a:fld>
            <a:endParaRPr lang="en-US"/>
          </a:p>
        </p:txBody>
      </p:sp>
    </p:spTree>
    <p:extLst>
      <p:ext uri="{BB962C8B-B14F-4D97-AF65-F5344CB8AC3E}">
        <p14:creationId xmlns:p14="http://schemas.microsoft.com/office/powerpoint/2010/main" val="2552514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B5F2CB1-D520-6044-B5C8-FF2D7C4CF33F}" type="slidenum">
              <a:rPr lang="en-US"/>
              <a:pPr/>
              <a:t>‹#›</a:t>
            </a:fld>
            <a:endParaRPr lang="en-US"/>
          </a:p>
        </p:txBody>
      </p:sp>
    </p:spTree>
    <p:extLst>
      <p:ext uri="{BB962C8B-B14F-4D97-AF65-F5344CB8AC3E}">
        <p14:creationId xmlns:p14="http://schemas.microsoft.com/office/powerpoint/2010/main" val="439698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685800"/>
            <a:ext cx="20764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85800"/>
            <a:ext cx="60769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30103E1-7E74-F24B-9975-DD948653FBE3}" type="slidenum">
              <a:rPr lang="en-US"/>
              <a:pPr/>
              <a:t>‹#›</a:t>
            </a:fld>
            <a:endParaRPr lang="en-US"/>
          </a:p>
        </p:txBody>
      </p:sp>
    </p:spTree>
    <p:extLst>
      <p:ext uri="{BB962C8B-B14F-4D97-AF65-F5344CB8AC3E}">
        <p14:creationId xmlns:p14="http://schemas.microsoft.com/office/powerpoint/2010/main" val="3373597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C56EC96-7C7C-6E46-B0C1-BD4BE54B665C}" type="slidenum">
              <a:rPr lang="en-US"/>
              <a:pPr/>
              <a:t>‹#›</a:t>
            </a:fld>
            <a:endParaRPr lang="en-US"/>
          </a:p>
        </p:txBody>
      </p:sp>
    </p:spTree>
    <p:extLst>
      <p:ext uri="{BB962C8B-B14F-4D97-AF65-F5344CB8AC3E}">
        <p14:creationId xmlns:p14="http://schemas.microsoft.com/office/powerpoint/2010/main" val="4063227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8C9E576-9DED-A04A-80D6-946E0515B624}" type="slidenum">
              <a:rPr lang="en-US"/>
              <a:pPr/>
              <a:t>‹#›</a:t>
            </a:fld>
            <a:endParaRPr lang="en-US"/>
          </a:p>
        </p:txBody>
      </p:sp>
    </p:spTree>
    <p:extLst>
      <p:ext uri="{BB962C8B-B14F-4D97-AF65-F5344CB8AC3E}">
        <p14:creationId xmlns:p14="http://schemas.microsoft.com/office/powerpoint/2010/main" val="2751976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38900" y="685800"/>
            <a:ext cx="24003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DA088FC-D382-8844-8821-A51FB17F71EA}" type="slidenum">
              <a:rPr lang="en-US"/>
              <a:pPr/>
              <a:t>‹#›</a:t>
            </a:fld>
            <a:endParaRPr lang="en-US"/>
          </a:p>
        </p:txBody>
      </p:sp>
    </p:spTree>
    <p:extLst>
      <p:ext uri="{BB962C8B-B14F-4D97-AF65-F5344CB8AC3E}">
        <p14:creationId xmlns:p14="http://schemas.microsoft.com/office/powerpoint/2010/main" val="4091042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B91EFA81-1F15-6742-A905-1F8AEBEBC2D7}" type="slidenum">
              <a:rPr lang="en-US"/>
              <a:pPr/>
              <a:t>‹#›</a:t>
            </a:fld>
            <a:endParaRPr lang="en-US"/>
          </a:p>
        </p:txBody>
      </p:sp>
    </p:spTree>
    <p:extLst>
      <p:ext uri="{BB962C8B-B14F-4D97-AF65-F5344CB8AC3E}">
        <p14:creationId xmlns:p14="http://schemas.microsoft.com/office/powerpoint/2010/main" val="367599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CEC01D09-1169-F54A-B8A3-D3ED85EA2EBA}" type="slidenum">
              <a:rPr lang="en-US"/>
              <a:pPr/>
              <a:t>‹#›</a:t>
            </a:fld>
            <a:endParaRPr lang="en-US"/>
          </a:p>
        </p:txBody>
      </p:sp>
    </p:spTree>
    <p:extLst>
      <p:ext uri="{BB962C8B-B14F-4D97-AF65-F5344CB8AC3E}">
        <p14:creationId xmlns:p14="http://schemas.microsoft.com/office/powerpoint/2010/main" val="1713393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F7131E2A-A4FC-F848-B04B-667132EB4B0F}" type="slidenum">
              <a:rPr lang="en-US"/>
              <a:pPr/>
              <a:t>‹#›</a:t>
            </a:fld>
            <a:endParaRPr lang="en-US"/>
          </a:p>
        </p:txBody>
      </p:sp>
    </p:spTree>
    <p:extLst>
      <p:ext uri="{BB962C8B-B14F-4D97-AF65-F5344CB8AC3E}">
        <p14:creationId xmlns:p14="http://schemas.microsoft.com/office/powerpoint/2010/main" val="1373067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E7E4543-EB59-C441-9F0D-3E5D45202371}" type="slidenum">
              <a:rPr lang="en-US"/>
              <a:pPr/>
              <a:t>‹#›</a:t>
            </a:fld>
            <a:endParaRPr lang="en-US"/>
          </a:p>
        </p:txBody>
      </p:sp>
    </p:spTree>
    <p:extLst>
      <p:ext uri="{BB962C8B-B14F-4D97-AF65-F5344CB8AC3E}">
        <p14:creationId xmlns:p14="http://schemas.microsoft.com/office/powerpoint/2010/main" val="2172410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F727AFD-95B3-D94A-A6C7-2AADFD316149}" type="slidenum">
              <a:rPr lang="en-US"/>
              <a:pPr/>
              <a:t>‹#›</a:t>
            </a:fld>
            <a:endParaRPr lang="en-US"/>
          </a:p>
        </p:txBody>
      </p:sp>
    </p:spTree>
    <p:extLst>
      <p:ext uri="{BB962C8B-B14F-4D97-AF65-F5344CB8AC3E}">
        <p14:creationId xmlns:p14="http://schemas.microsoft.com/office/powerpoint/2010/main" val="24297900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524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86200" y="685800"/>
            <a:ext cx="495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6D01D8A-AED1-694D-B17B-25C0FC5DB37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l" rtl="0" eaLnBrk="0" fontAlgn="base" hangingPunct="0">
        <a:spcBef>
          <a:spcPct val="0"/>
        </a:spcBef>
        <a:spcAft>
          <a:spcPct val="0"/>
        </a:spcAft>
        <a:defRPr sz="3600">
          <a:solidFill>
            <a:schemeClr val="tx1"/>
          </a:solidFill>
          <a:latin typeface="+mj-lt"/>
          <a:ea typeface="ＭＳ Ｐゴシック" charset="0"/>
          <a:cs typeface="+mj-cs"/>
        </a:defRPr>
      </a:lvl1pPr>
      <a:lvl2pPr algn="l" rtl="0" eaLnBrk="0" fontAlgn="base" hangingPunct="0">
        <a:spcBef>
          <a:spcPct val="0"/>
        </a:spcBef>
        <a:spcAft>
          <a:spcPct val="0"/>
        </a:spcAft>
        <a:defRPr sz="3600">
          <a:solidFill>
            <a:schemeClr val="tx1"/>
          </a:solidFill>
          <a:latin typeface="Times New Roman" pitchFamily="18" charset="0"/>
          <a:ea typeface="ＭＳ Ｐゴシック" charset="0"/>
        </a:defRPr>
      </a:lvl2pPr>
      <a:lvl3pPr algn="l" rtl="0" eaLnBrk="0" fontAlgn="base" hangingPunct="0">
        <a:spcBef>
          <a:spcPct val="0"/>
        </a:spcBef>
        <a:spcAft>
          <a:spcPct val="0"/>
        </a:spcAft>
        <a:defRPr sz="3600">
          <a:solidFill>
            <a:schemeClr val="tx1"/>
          </a:solidFill>
          <a:latin typeface="Times New Roman" pitchFamily="18" charset="0"/>
          <a:ea typeface="ＭＳ Ｐゴシック" charset="0"/>
        </a:defRPr>
      </a:lvl3pPr>
      <a:lvl4pPr algn="l" rtl="0" eaLnBrk="0" fontAlgn="base" hangingPunct="0">
        <a:spcBef>
          <a:spcPct val="0"/>
        </a:spcBef>
        <a:spcAft>
          <a:spcPct val="0"/>
        </a:spcAft>
        <a:defRPr sz="3600">
          <a:solidFill>
            <a:schemeClr val="tx1"/>
          </a:solidFill>
          <a:latin typeface="Times New Roman" pitchFamily="18" charset="0"/>
          <a:ea typeface="ＭＳ Ｐゴシック" charset="0"/>
        </a:defRPr>
      </a:lvl4pPr>
      <a:lvl5pPr algn="l" rtl="0" eaLnBrk="0" fontAlgn="base" hangingPunct="0">
        <a:spcBef>
          <a:spcPct val="0"/>
        </a:spcBef>
        <a:spcAft>
          <a:spcPct val="0"/>
        </a:spcAft>
        <a:defRPr sz="3600">
          <a:solidFill>
            <a:schemeClr val="tx1"/>
          </a:solidFill>
          <a:latin typeface="Times New Roman" pitchFamily="18" charset="0"/>
          <a:ea typeface="ＭＳ Ｐゴシック" charset="0"/>
        </a:defRPr>
      </a:lvl5pPr>
      <a:lvl6pPr marL="457200" algn="l" rtl="0" eaLnBrk="1" fontAlgn="base" hangingPunct="1">
        <a:spcBef>
          <a:spcPct val="0"/>
        </a:spcBef>
        <a:spcAft>
          <a:spcPct val="0"/>
        </a:spcAft>
        <a:defRPr sz="3600">
          <a:solidFill>
            <a:schemeClr val="tx1"/>
          </a:solidFill>
          <a:latin typeface="Times New Roman" pitchFamily="18" charset="0"/>
        </a:defRPr>
      </a:lvl6pPr>
      <a:lvl7pPr marL="914400" algn="l" rtl="0" eaLnBrk="1" fontAlgn="base" hangingPunct="1">
        <a:spcBef>
          <a:spcPct val="0"/>
        </a:spcBef>
        <a:spcAft>
          <a:spcPct val="0"/>
        </a:spcAft>
        <a:defRPr sz="3600">
          <a:solidFill>
            <a:schemeClr val="tx1"/>
          </a:solidFill>
          <a:latin typeface="Times New Roman" pitchFamily="18" charset="0"/>
        </a:defRPr>
      </a:lvl7pPr>
      <a:lvl8pPr marL="1371600" algn="l" rtl="0" eaLnBrk="1" fontAlgn="base" hangingPunct="1">
        <a:spcBef>
          <a:spcPct val="0"/>
        </a:spcBef>
        <a:spcAft>
          <a:spcPct val="0"/>
        </a:spcAft>
        <a:defRPr sz="3600">
          <a:solidFill>
            <a:schemeClr val="tx1"/>
          </a:solidFill>
          <a:latin typeface="Times New Roman" pitchFamily="18" charset="0"/>
        </a:defRPr>
      </a:lvl8pPr>
      <a:lvl9pPr marL="1828800" algn="l" rtl="0" eaLnBrk="1" fontAlgn="base" hangingPunct="1">
        <a:spcBef>
          <a:spcPct val="0"/>
        </a:spcBef>
        <a:spcAft>
          <a:spcPct val="0"/>
        </a:spcAft>
        <a:defRPr sz="3600">
          <a:solidFill>
            <a:schemeClr val="tx1"/>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361B00"/>
          </a:solidFill>
          <a:latin typeface="+mn-lt"/>
          <a:ea typeface="ＭＳ Ｐゴシック" charset="0"/>
          <a:cs typeface="+mn-cs"/>
        </a:defRPr>
      </a:lvl1pPr>
      <a:lvl2pPr marL="742950" indent="-285750" algn="l" rtl="0" eaLnBrk="0" fontAlgn="base" hangingPunct="0">
        <a:spcBef>
          <a:spcPct val="20000"/>
        </a:spcBef>
        <a:spcAft>
          <a:spcPct val="0"/>
        </a:spcAft>
        <a:buChar char="–"/>
        <a:defRPr sz="2000">
          <a:solidFill>
            <a:srgbClr val="361B00"/>
          </a:solidFill>
          <a:latin typeface="+mn-lt"/>
          <a:ea typeface="ＭＳ Ｐゴシック" charset="0"/>
        </a:defRPr>
      </a:lvl2pPr>
      <a:lvl3pPr marL="1143000" indent="-228600" algn="l" rtl="0" eaLnBrk="0" fontAlgn="base" hangingPunct="0">
        <a:spcBef>
          <a:spcPct val="20000"/>
        </a:spcBef>
        <a:spcAft>
          <a:spcPct val="0"/>
        </a:spcAft>
        <a:buChar char="•"/>
        <a:defRPr>
          <a:solidFill>
            <a:srgbClr val="361B00"/>
          </a:solidFill>
          <a:latin typeface="+mn-lt"/>
          <a:ea typeface="ＭＳ Ｐゴシック" charset="0"/>
        </a:defRPr>
      </a:lvl3pPr>
      <a:lvl4pPr marL="1600200" indent="-228600" algn="l" rtl="0" eaLnBrk="0" fontAlgn="base" hangingPunct="0">
        <a:spcBef>
          <a:spcPct val="20000"/>
        </a:spcBef>
        <a:spcAft>
          <a:spcPct val="0"/>
        </a:spcAft>
        <a:buChar char="–"/>
        <a:defRPr sz="1600">
          <a:solidFill>
            <a:srgbClr val="361B00"/>
          </a:solidFill>
          <a:latin typeface="+mn-lt"/>
          <a:ea typeface="ＭＳ Ｐゴシック" charset="0"/>
        </a:defRPr>
      </a:lvl4pPr>
      <a:lvl5pPr marL="2057400" indent="-228600" algn="l" rtl="0" eaLnBrk="0" fontAlgn="base" hangingPunct="0">
        <a:spcBef>
          <a:spcPct val="20000"/>
        </a:spcBef>
        <a:spcAft>
          <a:spcPct val="0"/>
        </a:spcAft>
        <a:buChar char="»"/>
        <a:defRPr sz="1600">
          <a:solidFill>
            <a:srgbClr val="361B00"/>
          </a:solidFill>
          <a:latin typeface="+mn-lt"/>
          <a:ea typeface="ＭＳ Ｐゴシック" charset="0"/>
        </a:defRPr>
      </a:lvl5pPr>
      <a:lvl6pPr marL="2514600" indent="-228600" algn="l" rtl="0" eaLnBrk="1" fontAlgn="base" hangingPunct="1">
        <a:spcBef>
          <a:spcPct val="20000"/>
        </a:spcBef>
        <a:spcAft>
          <a:spcPct val="0"/>
        </a:spcAft>
        <a:buChar char="»"/>
        <a:defRPr sz="1600">
          <a:solidFill>
            <a:srgbClr val="361B00"/>
          </a:solidFill>
          <a:latin typeface="+mn-lt"/>
        </a:defRPr>
      </a:lvl6pPr>
      <a:lvl7pPr marL="2971800" indent="-228600" algn="l" rtl="0" eaLnBrk="1" fontAlgn="base" hangingPunct="1">
        <a:spcBef>
          <a:spcPct val="20000"/>
        </a:spcBef>
        <a:spcAft>
          <a:spcPct val="0"/>
        </a:spcAft>
        <a:buChar char="»"/>
        <a:defRPr sz="1600">
          <a:solidFill>
            <a:srgbClr val="361B00"/>
          </a:solidFill>
          <a:latin typeface="+mn-lt"/>
        </a:defRPr>
      </a:lvl7pPr>
      <a:lvl8pPr marL="3429000" indent="-228600" algn="l" rtl="0" eaLnBrk="1" fontAlgn="base" hangingPunct="1">
        <a:spcBef>
          <a:spcPct val="20000"/>
        </a:spcBef>
        <a:spcAft>
          <a:spcPct val="0"/>
        </a:spcAft>
        <a:buChar char="»"/>
        <a:defRPr sz="1600">
          <a:solidFill>
            <a:srgbClr val="361B00"/>
          </a:solidFill>
          <a:latin typeface="+mn-lt"/>
        </a:defRPr>
      </a:lvl8pPr>
      <a:lvl9pPr marL="3886200" indent="-228600" algn="l" rtl="0" eaLnBrk="1" fontAlgn="base" hangingPunct="1">
        <a:spcBef>
          <a:spcPct val="20000"/>
        </a:spcBef>
        <a:spcAft>
          <a:spcPct val="0"/>
        </a:spcAft>
        <a:buChar char="»"/>
        <a:defRPr sz="1600">
          <a:solidFill>
            <a:srgbClr val="361B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0" y="3352800"/>
            <a:ext cx="7162800" cy="1569660"/>
          </a:xfrm>
          <a:prstGeom prst="rect">
            <a:avLst/>
          </a:prstGeom>
          <a:noFill/>
        </p:spPr>
        <p:txBody>
          <a:bodyPr>
            <a:spAutoFit/>
            <a:scene3d>
              <a:camera prst="orthographicFront"/>
              <a:lightRig rig="threePt" dir="t"/>
            </a:scene3d>
            <a:sp3d extrusionH="57150">
              <a:bevelT w="38100" h="38100"/>
            </a:sp3d>
          </a:bodyPr>
          <a:lstStyle/>
          <a:p>
            <a:pPr>
              <a:defRPr/>
            </a:pPr>
            <a:r>
              <a:rPr lang="en-US" sz="9600" b="1" dirty="0">
                <a:solidFill>
                  <a:srgbClr val="009900"/>
                </a:solidFill>
                <a:effectLst>
                  <a:outerShdw blurRad="50800" dist="38100" dir="2700000" algn="tl" rotWithShape="0">
                    <a:prstClr val="black">
                      <a:alpha val="40000"/>
                    </a:prstClr>
                  </a:outerShdw>
                </a:effectLst>
                <a:latin typeface="Bernard MT Condensed" pitchFamily="18" charset="0"/>
                <a:ea typeface="+mn-ea"/>
              </a:rPr>
              <a:t>World Missions</a:t>
            </a:r>
          </a:p>
        </p:txBody>
      </p:sp>
      <p:cxnSp>
        <p:nvCxnSpPr>
          <p:cNvPr id="9" name="Straight Connector 8"/>
          <p:cNvCxnSpPr/>
          <p:nvPr/>
        </p:nvCxnSpPr>
        <p:spPr>
          <a:xfrm>
            <a:off x="0" y="4864100"/>
            <a:ext cx="9144000" cy="0"/>
          </a:xfrm>
          <a:prstGeom prst="line">
            <a:avLst/>
          </a:prstGeom>
          <a:ln w="762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9600" y="0"/>
            <a:ext cx="4724400" cy="1569660"/>
          </a:xfrm>
          <a:prstGeom prst="rect">
            <a:avLst/>
          </a:prstGeom>
          <a:noFill/>
        </p:spPr>
        <p:txBody>
          <a:bodyPr>
            <a:spAutoFit/>
            <a:scene3d>
              <a:camera prst="orthographicFront"/>
              <a:lightRig rig="threePt" dir="t"/>
            </a:scene3d>
            <a:sp3d extrusionH="57150">
              <a:bevelT w="57150" h="38100" prst="artDeco"/>
            </a:sp3d>
          </a:bodyPr>
          <a:lstStyle/>
          <a:p>
            <a:pPr>
              <a:defRPr/>
            </a:pPr>
            <a:r>
              <a:rPr lang="en-US" sz="4800" b="1" dirty="0">
                <a:solidFill>
                  <a:srgbClr val="800080"/>
                </a:solidFill>
                <a:latin typeface="Bernard MT Condensed" pitchFamily="18" charset="0"/>
                <a:ea typeface="+mn-ea"/>
              </a:rPr>
              <a:t>Global University of Theological Studies</a:t>
            </a:r>
          </a:p>
        </p:txBody>
      </p:sp>
      <p:cxnSp>
        <p:nvCxnSpPr>
          <p:cNvPr id="21" name="Straight Connector 20"/>
          <p:cNvCxnSpPr/>
          <p:nvPr/>
        </p:nvCxnSpPr>
        <p:spPr>
          <a:xfrm>
            <a:off x="0" y="3140075"/>
            <a:ext cx="9144000" cy="0"/>
          </a:xfrm>
          <a:prstGeom prst="line">
            <a:avLst/>
          </a:prstGeom>
          <a:ln w="88900">
            <a:solidFill>
              <a:srgbClr val="3333CC"/>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2400" y="5181600"/>
            <a:ext cx="6172200" cy="461665"/>
          </a:xfrm>
          <a:prstGeom prst="rect">
            <a:avLst/>
          </a:prstGeom>
          <a:noFill/>
          <a:scene3d>
            <a:camera prst="orthographicFront"/>
            <a:lightRig rig="threePt" dir="t"/>
          </a:scene3d>
          <a:sp3d>
            <a:bevelT/>
          </a:sp3d>
        </p:spPr>
        <p:txBody>
          <a:bodyPr>
            <a:spAutoFit/>
            <a:sp3d extrusionH="57150">
              <a:bevelT w="38100" h="38100"/>
            </a:sp3d>
          </a:bodyPr>
          <a:lstStyle/>
          <a:p>
            <a:pPr>
              <a:defRPr/>
            </a:pPr>
            <a:r>
              <a:rPr lang="en-US" sz="2400" b="1" dirty="0">
                <a:solidFill>
                  <a:srgbClr val="800080"/>
                </a:solidFill>
                <a:latin typeface="Bernard MT Condensed" pitchFamily="18" charset="0"/>
                <a:ea typeface="+mn-ea"/>
              </a:rPr>
              <a:t>Lesson 15: Keeping the Main Thing the Main Thing</a:t>
            </a:r>
          </a:p>
        </p:txBody>
      </p:sp>
      <p:sp>
        <p:nvSpPr>
          <p:cNvPr id="23" name="TextBox 22"/>
          <p:cNvSpPr txBox="1"/>
          <p:nvPr/>
        </p:nvSpPr>
        <p:spPr>
          <a:xfrm>
            <a:off x="152400" y="5562600"/>
            <a:ext cx="19050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800080"/>
                </a:solidFill>
                <a:latin typeface="Bernard MT Condensed" pitchFamily="18" charset="0"/>
                <a:ea typeface="+mn-ea"/>
              </a:rPr>
              <a:t>Randy Adams</a:t>
            </a:r>
          </a:p>
        </p:txBody>
      </p:sp>
      <p:cxnSp>
        <p:nvCxnSpPr>
          <p:cNvPr id="25" name="Straight Connector 24"/>
          <p:cNvCxnSpPr/>
          <p:nvPr/>
        </p:nvCxnSpPr>
        <p:spPr>
          <a:xfrm>
            <a:off x="0" y="3071813"/>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4943475"/>
            <a:ext cx="9144000" cy="0"/>
          </a:xfrm>
          <a:prstGeom prst="line">
            <a:avLst/>
          </a:prstGeom>
          <a:ln w="69850">
            <a:solidFill>
              <a:srgbClr val="990000"/>
            </a:solidFill>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5" name="Rectangle 4"/>
          <p:cNvSpPr/>
          <p:nvPr/>
        </p:nvSpPr>
        <p:spPr>
          <a:xfrm>
            <a:off x="152400" y="609600"/>
            <a:ext cx="4572000" cy="3416320"/>
          </a:xfrm>
          <a:prstGeom prst="rect">
            <a:avLst/>
          </a:prstGeom>
        </p:spPr>
        <p:txBody>
          <a:bodyPr>
            <a:spAutoFit/>
            <a:scene3d>
              <a:camera prst="orthographicFront"/>
              <a:lightRig rig="threePt" dir="t"/>
            </a:scene3d>
            <a:sp3d extrusionH="57150">
              <a:bevelT w="38100" h="38100"/>
            </a:sp3d>
          </a:bodyPr>
          <a:lstStyle/>
          <a:p>
            <a:pPr algn="ctr">
              <a:defRPr/>
            </a:pPr>
            <a:r>
              <a:rPr lang="en-US" sz="5400" b="1" dirty="0">
                <a:solidFill>
                  <a:srgbClr val="800080"/>
                </a:solidFill>
                <a:latin typeface="Poor Richard" pitchFamily="18" charset="0"/>
                <a:ea typeface="+mn-ea"/>
              </a:rPr>
              <a:t>Nothing can take the place of the preaching of the Gospel.</a:t>
            </a:r>
            <a:endParaRPr lang="en-US" sz="5400" dirty="0">
              <a:solidFill>
                <a:srgbClr val="800080"/>
              </a:solidFill>
              <a:latin typeface="Poor Richard" pitchFamily="18" charset="0"/>
              <a:ea typeface="+mn-ea"/>
            </a:endParaRPr>
          </a:p>
        </p:txBody>
      </p:sp>
      <p:pic>
        <p:nvPicPr>
          <p:cNvPr id="12291" name="Picture 3" descr="C:\Users\Candra Poitras\Pictures\thegospelslidecover[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00600" y="2590800"/>
            <a:ext cx="4066523" cy="3051176"/>
          </a:xfrm>
          <a:prstGeom prst="ellipse">
            <a:avLst/>
          </a:prstGeom>
          <a:ln>
            <a:noFill/>
          </a:ln>
          <a:effectLst>
            <a:softEdge rad="112500"/>
          </a:effectLst>
        </p:spPr>
      </p:pic>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12291"/>
                                        </p:tgtEl>
                                        <p:attrNameLst>
                                          <p:attrName>style.visibility</p:attrName>
                                        </p:attrNameLst>
                                      </p:cBhvr>
                                      <p:to>
                                        <p:strVal val="visible"/>
                                      </p:to>
                                    </p:set>
                                    <p:anim calcmode="lin" valueType="num">
                                      <p:cBhvr>
                                        <p:cTn id="15" dur="1000" fill="hold"/>
                                        <p:tgtEl>
                                          <p:spTgt spid="12291"/>
                                        </p:tgtEl>
                                        <p:attrNameLst>
                                          <p:attrName>ppt_w</p:attrName>
                                        </p:attrNameLst>
                                      </p:cBhvr>
                                      <p:tavLst>
                                        <p:tav tm="0">
                                          <p:val>
                                            <p:fltVal val="0"/>
                                          </p:val>
                                        </p:tav>
                                        <p:tav tm="100000">
                                          <p:val>
                                            <p:strVal val="#ppt_w"/>
                                          </p:val>
                                        </p:tav>
                                      </p:tavLst>
                                    </p:anim>
                                    <p:anim calcmode="lin" valueType="num">
                                      <p:cBhvr>
                                        <p:cTn id="16" dur="1000" fill="hold"/>
                                        <p:tgtEl>
                                          <p:spTgt spid="12291"/>
                                        </p:tgtEl>
                                        <p:attrNameLst>
                                          <p:attrName>ppt_h</p:attrName>
                                        </p:attrNameLst>
                                      </p:cBhvr>
                                      <p:tavLst>
                                        <p:tav tm="0">
                                          <p:val>
                                            <p:fltVal val="0"/>
                                          </p:val>
                                        </p:tav>
                                        <p:tav tm="100000">
                                          <p:val>
                                            <p:strVal val="#ppt_h"/>
                                          </p:val>
                                        </p:tav>
                                      </p:tavLst>
                                    </p:anim>
                                    <p:anim calcmode="lin" valueType="num">
                                      <p:cBhvr>
                                        <p:cTn id="17" dur="1000" fill="hold"/>
                                        <p:tgtEl>
                                          <p:spTgt spid="12291"/>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29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4" name="Rectangle 3"/>
          <p:cNvSpPr>
            <a:spLocks noChangeArrowheads="1"/>
          </p:cNvSpPr>
          <p:nvPr/>
        </p:nvSpPr>
        <p:spPr bwMode="auto">
          <a:xfrm>
            <a:off x="0" y="228600"/>
            <a:ext cx="86868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4400" b="1" i="1">
                <a:solidFill>
                  <a:srgbClr val="3333CC"/>
                </a:solidFill>
                <a:latin typeface="Poor Richard" charset="0"/>
              </a:rPr>
              <a:t>“</a:t>
            </a:r>
            <a:r>
              <a:rPr lang="en-US" sz="4400" b="1" i="1">
                <a:solidFill>
                  <a:srgbClr val="3333CC"/>
                </a:solidFill>
                <a:latin typeface="Poor Richard" charset="0"/>
              </a:rPr>
              <a:t>They will not listen to the Gospel unless we offer them something else first.</a:t>
            </a:r>
            <a:r>
              <a:rPr lang="ja-JP" altLang="en-US" sz="4400" b="1" i="1">
                <a:solidFill>
                  <a:srgbClr val="3333CC"/>
                </a:solidFill>
                <a:latin typeface="Poor Richard" charset="0"/>
              </a:rPr>
              <a:t>”</a:t>
            </a:r>
            <a:endParaRPr lang="en-US" sz="4400" b="1" i="1">
              <a:solidFill>
                <a:srgbClr val="3333CC"/>
              </a:solidFill>
              <a:latin typeface="Poor Richard" charset="0"/>
            </a:endParaRPr>
          </a:p>
        </p:txBody>
      </p:sp>
      <p:sp>
        <p:nvSpPr>
          <p:cNvPr id="5" name="Rectangle 4"/>
          <p:cNvSpPr>
            <a:spLocks noChangeArrowheads="1"/>
          </p:cNvSpPr>
          <p:nvPr/>
        </p:nvSpPr>
        <p:spPr bwMode="auto">
          <a:xfrm>
            <a:off x="2362200" y="1676400"/>
            <a:ext cx="45720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361B00"/>
                </a:solidFill>
                <a:latin typeface="Poor Richard" charset="0"/>
              </a:rPr>
              <a:t>Jesus Himself loved and helped the poor but most of His time was spent teaching, preaching and making disciples. </a:t>
            </a:r>
          </a:p>
        </p:txBody>
      </p:sp>
      <p:sp>
        <p:nvSpPr>
          <p:cNvPr id="6" name="Rectangle 5"/>
          <p:cNvSpPr>
            <a:spLocks noChangeArrowheads="1"/>
          </p:cNvSpPr>
          <p:nvPr/>
        </p:nvSpPr>
        <p:spPr bwMode="auto">
          <a:xfrm>
            <a:off x="457200" y="4733925"/>
            <a:ext cx="822960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400" b="1">
                <a:solidFill>
                  <a:srgbClr val="3333CC"/>
                </a:solidFill>
                <a:latin typeface="Poor Richard" charset="0"/>
              </a:rPr>
              <a:t>If material gifts could save lost souls, the entire world would have been converted long ago.</a:t>
            </a:r>
            <a:endParaRPr lang="en-US" sz="4400">
              <a:solidFill>
                <a:srgbClr val="3333CC"/>
              </a:solidFill>
              <a:latin typeface="Poor Richard" charset="0"/>
            </a:endParaRP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6"/>
                                        </p:tgtEl>
                                        <p:attrNameLst>
                                          <p:attrName>ppt_y</p:attrName>
                                        </p:attrNameLst>
                                      </p:cBhvr>
                                      <p:tavLst>
                                        <p:tav tm="0">
                                          <p:val>
                                            <p:strVal val="#ppt_y"/>
                                          </p:val>
                                        </p:tav>
                                        <p:tav tm="100000">
                                          <p:val>
                                            <p:strVal val="#ppt_y"/>
                                          </p:val>
                                        </p:tav>
                                      </p:tavLst>
                                    </p:anim>
                                    <p:animEffect transition="in" filter="fade">
                                      <p:cBhvr>
                                        <p:cTn id="2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14339" name="Rectangle 3"/>
          <p:cNvSpPr>
            <a:spLocks noChangeArrowheads="1"/>
          </p:cNvSpPr>
          <p:nvPr/>
        </p:nvSpPr>
        <p:spPr bwMode="auto">
          <a:xfrm>
            <a:off x="0" y="457200"/>
            <a:ext cx="67818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eaLnBrk="0" hangingPunct="0"/>
            <a:r>
              <a:rPr lang="en-US" sz="4800" b="1">
                <a:solidFill>
                  <a:srgbClr val="990000"/>
                </a:solidFill>
                <a:latin typeface="Poor Richard" charset="0"/>
                <a:cs typeface="Arial" charset="0"/>
              </a:rPr>
              <a:t>What is the value of one soul?</a:t>
            </a:r>
          </a:p>
          <a:p>
            <a:pPr eaLnBrk="0" hangingPunct="0"/>
            <a:endParaRPr lang="en-US" sz="6600">
              <a:solidFill>
                <a:srgbClr val="990000"/>
              </a:solidFill>
              <a:latin typeface="Poor Richard" charset="0"/>
            </a:endParaRPr>
          </a:p>
        </p:txBody>
      </p:sp>
      <p:sp>
        <p:nvSpPr>
          <p:cNvPr id="5" name="Rectangle 4"/>
          <p:cNvSpPr>
            <a:spLocks noChangeArrowheads="1"/>
          </p:cNvSpPr>
          <p:nvPr/>
        </p:nvSpPr>
        <p:spPr bwMode="auto">
          <a:xfrm>
            <a:off x="457200" y="1219200"/>
            <a:ext cx="6934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009900"/>
                </a:solidFill>
                <a:latin typeface="Poor Richard" charset="0"/>
              </a:rPr>
              <a:t>Jesus asked the question, </a:t>
            </a:r>
            <a:r>
              <a:rPr lang="ja-JP" altLang="en-US" sz="3600" b="1" i="1">
                <a:solidFill>
                  <a:srgbClr val="009900"/>
                </a:solidFill>
                <a:latin typeface="Poor Richard" charset="0"/>
              </a:rPr>
              <a:t>“</a:t>
            </a:r>
            <a:r>
              <a:rPr lang="en-US" sz="3600" b="1" i="1">
                <a:solidFill>
                  <a:srgbClr val="009900"/>
                </a:solidFill>
                <a:latin typeface="Poor Richard" charset="0"/>
              </a:rPr>
              <a:t>For what shall it profit a man, if he shall gain the whole world, and lose his own soul?</a:t>
            </a:r>
            <a:r>
              <a:rPr lang="ja-JP" altLang="en-US" sz="3600" b="1" i="1">
                <a:solidFill>
                  <a:srgbClr val="009900"/>
                </a:solidFill>
                <a:latin typeface="Poor Richard" charset="0"/>
              </a:rPr>
              <a:t>”</a:t>
            </a:r>
            <a:r>
              <a:rPr lang="en-US" sz="3600" b="1">
                <a:solidFill>
                  <a:srgbClr val="009900"/>
                </a:solidFill>
                <a:latin typeface="Poor Richard" charset="0"/>
              </a:rPr>
              <a:t> (Mark 8:36) </a:t>
            </a:r>
          </a:p>
        </p:txBody>
      </p:sp>
      <p:sp>
        <p:nvSpPr>
          <p:cNvPr id="6" name="Rectangle 5"/>
          <p:cNvSpPr>
            <a:spLocks noChangeArrowheads="1"/>
          </p:cNvSpPr>
          <p:nvPr/>
        </p:nvSpPr>
        <p:spPr bwMode="auto">
          <a:xfrm>
            <a:off x="1981200" y="3733800"/>
            <a:ext cx="7010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333CC"/>
                </a:solidFill>
                <a:latin typeface="Poor Richard" charset="0"/>
              </a:rPr>
              <a:t>Here, Jesus spoke of one soul, </a:t>
            </a:r>
            <a:r>
              <a:rPr lang="ja-JP" altLang="en-US" sz="3200" b="1" i="1">
                <a:solidFill>
                  <a:srgbClr val="3333CC"/>
                </a:solidFill>
                <a:latin typeface="Poor Richard" charset="0"/>
              </a:rPr>
              <a:t>“</a:t>
            </a:r>
            <a:r>
              <a:rPr lang="en-US" sz="3200" b="1" i="1">
                <a:solidFill>
                  <a:srgbClr val="3333CC"/>
                </a:solidFill>
                <a:latin typeface="Poor Richard" charset="0"/>
              </a:rPr>
              <a:t>a man.</a:t>
            </a:r>
            <a:r>
              <a:rPr lang="ja-JP" altLang="en-US" sz="3200" b="1" i="1">
                <a:solidFill>
                  <a:srgbClr val="3333CC"/>
                </a:solidFill>
                <a:latin typeface="Poor Richard" charset="0"/>
              </a:rPr>
              <a:t>”</a:t>
            </a:r>
            <a:r>
              <a:rPr lang="en-US" sz="3200" b="1">
                <a:solidFill>
                  <a:srgbClr val="3333CC"/>
                </a:solidFill>
                <a:latin typeface="Poor Richard" charset="0"/>
              </a:rPr>
              <a:t> He simply said that if a man were to gain all the wealth, land, houses, cars, clothes, etc. of this world and then lose his soul, all is in vain.</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strips(downLeft)">
                                      <p:cBhvr>
                                        <p:cTn id="7" dur="500"/>
                                        <p:tgtEl>
                                          <p:spTgt spid="143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5" name="Rectangle 4"/>
          <p:cNvSpPr>
            <a:spLocks noChangeArrowheads="1"/>
          </p:cNvSpPr>
          <p:nvPr/>
        </p:nvSpPr>
        <p:spPr bwMode="auto">
          <a:xfrm>
            <a:off x="1447800" y="609600"/>
            <a:ext cx="58674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000" b="1">
                <a:solidFill>
                  <a:srgbClr val="800080"/>
                </a:solidFill>
                <a:latin typeface="Poor Richard" charset="0"/>
              </a:rPr>
              <a:t>Therefore, we see that it is impossible to estimate the value of one soul by measures of this world</a:t>
            </a:r>
            <a:r>
              <a:rPr lang="ja-JP" altLang="en-US" sz="4000" b="1">
                <a:solidFill>
                  <a:srgbClr val="800080"/>
                </a:solidFill>
                <a:latin typeface="Poor Richard" charset="0"/>
              </a:rPr>
              <a:t>’</a:t>
            </a:r>
            <a:r>
              <a:rPr lang="en-US" sz="4000" b="1">
                <a:solidFill>
                  <a:srgbClr val="800080"/>
                </a:solidFill>
                <a:latin typeface="Poor Richard" charset="0"/>
              </a:rPr>
              <a:t>s goods.</a:t>
            </a:r>
          </a:p>
        </p:txBody>
      </p:sp>
      <p:sp>
        <p:nvSpPr>
          <p:cNvPr id="6" name="Rectangle 5"/>
          <p:cNvSpPr>
            <a:spLocks noChangeArrowheads="1"/>
          </p:cNvSpPr>
          <p:nvPr/>
        </p:nvSpPr>
        <p:spPr bwMode="auto">
          <a:xfrm>
            <a:off x="762000" y="3429000"/>
            <a:ext cx="7315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361B00"/>
                </a:solidFill>
                <a:latin typeface="Poor Richard" charset="0"/>
              </a:rPr>
              <a:t>But the true value of one soul can be seen in the fact that Jesus Christ shed His precious blood to redeem that soul from eternal destruction. (1 Peter 1:18-19) </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800" decel="100000"/>
                                        <p:tgtEl>
                                          <p:spTgt spid="6"/>
                                        </p:tgtEl>
                                      </p:cBhvr>
                                    </p:animEffect>
                                    <p:anim calcmode="lin" valueType="num">
                                      <p:cBhvr>
                                        <p:cTn id="18" dur="800" decel="100000" fill="hold"/>
                                        <p:tgtEl>
                                          <p:spTgt spid="6"/>
                                        </p:tgtEl>
                                        <p:attrNameLst>
                                          <p:attrName>style.rotation</p:attrName>
                                        </p:attrNameLst>
                                      </p:cBhvr>
                                      <p:tavLst>
                                        <p:tav tm="0">
                                          <p:val>
                                            <p:fltVal val="-90"/>
                                          </p:val>
                                        </p:tav>
                                        <p:tav tm="100000">
                                          <p:val>
                                            <p:fltVal val="0"/>
                                          </p:val>
                                        </p:tav>
                                      </p:tavLst>
                                    </p:anim>
                                    <p:anim calcmode="lin" valueType="num">
                                      <p:cBhvr>
                                        <p:cTn id="19" dur="800" decel="100000" fill="hold"/>
                                        <p:tgtEl>
                                          <p:spTgt spid="6"/>
                                        </p:tgtEl>
                                        <p:attrNameLst>
                                          <p:attrName>ppt_x</p:attrName>
                                        </p:attrNameLst>
                                      </p:cBhvr>
                                      <p:tavLst>
                                        <p:tav tm="0">
                                          <p:val>
                                            <p:strVal val="#ppt_x+0.4"/>
                                          </p:val>
                                        </p:tav>
                                        <p:tav tm="100000">
                                          <p:val>
                                            <p:strVal val="#ppt_x-0.05"/>
                                          </p:val>
                                        </p:tav>
                                      </p:tavLst>
                                    </p:anim>
                                    <p:anim calcmode="lin" valueType="num">
                                      <p:cBhvr>
                                        <p:cTn id="20" dur="800" decel="100000" fill="hold"/>
                                        <p:tgtEl>
                                          <p:spTgt spid="6"/>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4" name="Rectangle 3"/>
          <p:cNvSpPr>
            <a:spLocks noChangeArrowheads="1"/>
          </p:cNvSpPr>
          <p:nvPr/>
        </p:nvSpPr>
        <p:spPr bwMode="auto">
          <a:xfrm>
            <a:off x="152400" y="381000"/>
            <a:ext cx="4953000" cy="618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a:solidFill>
                  <a:srgbClr val="009900"/>
                </a:solidFill>
                <a:latin typeface="Poor Richard" charset="0"/>
              </a:rPr>
              <a:t>Paul said</a:t>
            </a:r>
            <a:r>
              <a:rPr lang="en-US" sz="3600" b="1">
                <a:solidFill>
                  <a:srgbClr val="009900"/>
                </a:solidFill>
                <a:latin typeface="Poor Richard" charset="0"/>
              </a:rPr>
              <a:t>, </a:t>
            </a:r>
            <a:r>
              <a:rPr lang="ja-JP" altLang="en-US" sz="3600" b="1">
                <a:solidFill>
                  <a:srgbClr val="009900"/>
                </a:solidFill>
                <a:latin typeface="Poor Richard" charset="0"/>
              </a:rPr>
              <a:t>“</a:t>
            </a:r>
            <a:r>
              <a:rPr lang="en-US" sz="3600" b="1" i="1">
                <a:solidFill>
                  <a:srgbClr val="009900"/>
                </a:solidFill>
                <a:latin typeface="Poor Richard" charset="0"/>
              </a:rPr>
              <a:t>if our gospel be hid, it is hid to them that are lost: In whom the god of this world hath blinded the minds of them which believe not, lest the light of the glorious gospel of Christ, who is the image of God, should shine unto them.</a:t>
            </a:r>
            <a:r>
              <a:rPr lang="ja-JP" altLang="en-US" sz="3600" b="1" i="1">
                <a:solidFill>
                  <a:srgbClr val="009900"/>
                </a:solidFill>
                <a:latin typeface="Poor Richard" charset="0"/>
              </a:rPr>
              <a:t>”</a:t>
            </a:r>
            <a:r>
              <a:rPr lang="en-US" sz="3600" b="1">
                <a:solidFill>
                  <a:srgbClr val="009900"/>
                </a:solidFill>
                <a:latin typeface="Poor Richard" charset="0"/>
              </a:rPr>
              <a:t> </a:t>
            </a:r>
          </a:p>
          <a:p>
            <a:pPr algn="ctr"/>
            <a:r>
              <a:rPr lang="en-US" sz="3600" b="1">
                <a:solidFill>
                  <a:srgbClr val="009900"/>
                </a:solidFill>
                <a:latin typeface="Poor Richard" charset="0"/>
              </a:rPr>
              <a:t>(2 Corinthians 4:3-4)</a:t>
            </a:r>
            <a:endParaRPr lang="en-US" sz="3600">
              <a:solidFill>
                <a:srgbClr val="009900"/>
              </a:solidFill>
              <a:latin typeface="Poor Richard" charset="0"/>
            </a:endParaRPr>
          </a:p>
        </p:txBody>
      </p:sp>
      <p:pic>
        <p:nvPicPr>
          <p:cNvPr id="16387" name="Picture 3" descr="C:\Users\Candra Poitras\Pictures\TheGospel[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10200" y="990600"/>
            <a:ext cx="3276600" cy="4894263"/>
          </a:xfrm>
          <a:prstGeom prst="rect">
            <a:avLst/>
          </a:prstGeom>
          <a:noFill/>
          <a:ln>
            <a:noFill/>
          </a:ln>
          <a:effectLst>
            <a:outerShdw blurRad="63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16387"/>
                                        </p:tgtEl>
                                        <p:attrNameLst>
                                          <p:attrName>style.visibility</p:attrName>
                                        </p:attrNameLst>
                                      </p:cBhvr>
                                      <p:to>
                                        <p:strVal val="visible"/>
                                      </p:to>
                                    </p:set>
                                    <p:anim calcmode="lin" valueType="num">
                                      <p:cBhvr>
                                        <p:cTn id="13" dur="500" fill="hold"/>
                                        <p:tgtEl>
                                          <p:spTgt spid="16387"/>
                                        </p:tgtEl>
                                        <p:attrNameLst>
                                          <p:attrName>ppt_w</p:attrName>
                                        </p:attrNameLst>
                                      </p:cBhvr>
                                      <p:tavLst>
                                        <p:tav tm="0">
                                          <p:val>
                                            <p:fltVal val="0"/>
                                          </p:val>
                                        </p:tav>
                                        <p:tav tm="100000">
                                          <p:val>
                                            <p:strVal val="#ppt_w"/>
                                          </p:val>
                                        </p:tav>
                                      </p:tavLst>
                                    </p:anim>
                                    <p:anim calcmode="lin" valueType="num">
                                      <p:cBhvr>
                                        <p:cTn id="14" dur="500" fill="hold"/>
                                        <p:tgtEl>
                                          <p:spTgt spid="163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17411" name="Rectangle 3"/>
          <p:cNvSpPr>
            <a:spLocks noChangeArrowheads="1"/>
          </p:cNvSpPr>
          <p:nvPr/>
        </p:nvSpPr>
        <p:spPr bwMode="auto">
          <a:xfrm>
            <a:off x="1066800" y="457200"/>
            <a:ext cx="6858000" cy="5632311"/>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7200" b="1" dirty="0">
                <a:solidFill>
                  <a:srgbClr val="990000"/>
                </a:solidFill>
                <a:latin typeface="Poor Richard" pitchFamily="18" charset="0"/>
                <a:ea typeface="Times New Roman" pitchFamily="18" charset="0"/>
              </a:rPr>
              <a:t>Simply stated, if they do not hear, they cannot believe and be saved.</a:t>
            </a:r>
            <a:endParaRPr lang="en-US" sz="7200" dirty="0">
              <a:solidFill>
                <a:srgbClr val="990000"/>
              </a:solidFill>
              <a:latin typeface="Poor Richard" pitchFamily="18" charset="0"/>
              <a:ea typeface="+mn-ea"/>
            </a:endParaRP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nodeType="click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p:cTn id="7" dur="1000" fill="hold"/>
                                        <p:tgtEl>
                                          <p:spTgt spid="17411"/>
                                        </p:tgtEl>
                                        <p:attrNameLst>
                                          <p:attrName>ppt_w</p:attrName>
                                        </p:attrNameLst>
                                      </p:cBhvr>
                                      <p:tavLst>
                                        <p:tav tm="0" fmla="#ppt_w*sin(2.5*pi*$)">
                                          <p:val>
                                            <p:fltVal val="0"/>
                                          </p:val>
                                        </p:tav>
                                        <p:tav tm="100000">
                                          <p:val>
                                            <p:fltVal val="1"/>
                                          </p:val>
                                        </p:tav>
                                      </p:tavLst>
                                    </p:anim>
                                    <p:anim calcmode="lin" valueType="num">
                                      <p:cBhvr>
                                        <p:cTn id="8" dur="1000" fill="hold"/>
                                        <p:tgtEl>
                                          <p:spTgt spid="174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3" name="Rectangle 2"/>
          <p:cNvSpPr>
            <a:spLocks noChangeArrowheads="1"/>
          </p:cNvSpPr>
          <p:nvPr/>
        </p:nvSpPr>
        <p:spPr bwMode="auto">
          <a:xfrm>
            <a:off x="381000" y="1905000"/>
            <a:ext cx="45720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4000" b="1" i="1">
                <a:solidFill>
                  <a:srgbClr val="990000"/>
                </a:solidFill>
                <a:latin typeface="Poor Richard" charset="0"/>
              </a:rPr>
              <a:t>“</a:t>
            </a:r>
            <a:r>
              <a:rPr lang="en-US" sz="4000" b="1" i="1">
                <a:solidFill>
                  <a:srgbClr val="990000"/>
                </a:solidFill>
                <a:latin typeface="Poor Richard" charset="0"/>
              </a:rPr>
              <a:t>For what shall it profit a man, if he shall gain the whole world, and lose his own soul?</a:t>
            </a:r>
            <a:r>
              <a:rPr lang="ja-JP" altLang="en-US" sz="4000" b="1" i="1">
                <a:solidFill>
                  <a:srgbClr val="990000"/>
                </a:solidFill>
                <a:latin typeface="Poor Richard" charset="0"/>
              </a:rPr>
              <a:t>”</a:t>
            </a:r>
            <a:r>
              <a:rPr lang="en-US" sz="4000" b="1">
                <a:solidFill>
                  <a:srgbClr val="990000"/>
                </a:solidFill>
                <a:latin typeface="Poor Richard" charset="0"/>
              </a:rPr>
              <a:t> (Mark 8:36)</a:t>
            </a:r>
            <a:endParaRPr lang="en-US" sz="4000">
              <a:solidFill>
                <a:srgbClr val="990000"/>
              </a:solidFill>
              <a:latin typeface="Poor Richard" charset="0"/>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5" name="Rectangle 4"/>
          <p:cNvSpPr>
            <a:spLocks noChangeArrowheads="1"/>
          </p:cNvSpPr>
          <p:nvPr/>
        </p:nvSpPr>
        <p:spPr bwMode="auto">
          <a:xfrm>
            <a:off x="838200" y="685800"/>
            <a:ext cx="754380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4400" b="1">
                <a:solidFill>
                  <a:srgbClr val="3333CC"/>
                </a:solidFill>
                <a:latin typeface="Poor Richard" charset="0"/>
              </a:rPr>
              <a:t>“</a:t>
            </a:r>
            <a:r>
              <a:rPr lang="en-US" sz="4400" b="1">
                <a:solidFill>
                  <a:srgbClr val="3333CC"/>
                </a:solidFill>
                <a:latin typeface="Poor Richard" charset="0"/>
              </a:rPr>
              <a:t>Go ye into all the world, and preach the gospel to every creature.</a:t>
            </a:r>
            <a:r>
              <a:rPr lang="ja-JP" altLang="en-US" sz="4400" b="1">
                <a:solidFill>
                  <a:srgbClr val="3333CC"/>
                </a:solidFill>
                <a:latin typeface="Poor Richard" charset="0"/>
              </a:rPr>
              <a:t>”</a:t>
            </a:r>
            <a:r>
              <a:rPr lang="en-US" sz="4400" b="1">
                <a:solidFill>
                  <a:srgbClr val="3333CC"/>
                </a:solidFill>
                <a:latin typeface="Poor Richard" charset="0"/>
              </a:rPr>
              <a:t> (Mark 16:15)</a:t>
            </a:r>
            <a:endParaRPr lang="en-US" sz="4400">
              <a:solidFill>
                <a:srgbClr val="3333CC"/>
              </a:solidFill>
              <a:latin typeface="Poor Richard" charset="0"/>
            </a:endParaRPr>
          </a:p>
        </p:txBody>
      </p:sp>
      <p:sp>
        <p:nvSpPr>
          <p:cNvPr id="6" name="Rectangle 5"/>
          <p:cNvSpPr>
            <a:spLocks noChangeArrowheads="1"/>
          </p:cNvSpPr>
          <p:nvPr/>
        </p:nvSpPr>
        <p:spPr bwMode="auto">
          <a:xfrm>
            <a:off x="152400" y="3200400"/>
            <a:ext cx="8763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800" b="1">
                <a:solidFill>
                  <a:srgbClr val="361B00"/>
                </a:solidFill>
                <a:latin typeface="Poor Richard" charset="0"/>
              </a:rPr>
              <a:t>It is a mission of going into the entire world in order to preach the Gospel to all men everywhere.</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5" name="Rectangle 4"/>
          <p:cNvSpPr>
            <a:spLocks noChangeArrowheads="1"/>
          </p:cNvSpPr>
          <p:nvPr/>
        </p:nvSpPr>
        <p:spPr bwMode="auto">
          <a:xfrm>
            <a:off x="0" y="457200"/>
            <a:ext cx="9144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800080"/>
                </a:solidFill>
                <a:latin typeface="Poor Richard" charset="0"/>
              </a:rPr>
              <a:t>We will consider four deceptions Satan uses to bring confusion and to change the focus of the church away from its true purpose.</a:t>
            </a:r>
          </a:p>
        </p:txBody>
      </p:sp>
      <p:sp>
        <p:nvSpPr>
          <p:cNvPr id="6" name="Rectangle 5"/>
          <p:cNvSpPr>
            <a:spLocks noChangeArrowheads="1"/>
          </p:cNvSpPr>
          <p:nvPr/>
        </p:nvSpPr>
        <p:spPr bwMode="auto">
          <a:xfrm>
            <a:off x="2209800" y="2057400"/>
            <a:ext cx="45720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600" b="1">
                <a:solidFill>
                  <a:srgbClr val="361B00"/>
                </a:solidFill>
                <a:latin typeface="Poor Richard" charset="0"/>
              </a:rPr>
              <a:t>“</a:t>
            </a:r>
            <a:r>
              <a:rPr lang="en-US" sz="3600" b="1">
                <a:solidFill>
                  <a:srgbClr val="361B00"/>
                </a:solidFill>
                <a:latin typeface="Poor Richard" charset="0"/>
              </a:rPr>
              <a:t>How can we preach the Gospel to a man with an empty stomach?</a:t>
            </a:r>
            <a:r>
              <a:rPr lang="ja-JP" altLang="en-US" sz="3600" b="1">
                <a:solidFill>
                  <a:srgbClr val="361B00"/>
                </a:solidFill>
                <a:latin typeface="Poor Richard" charset="0"/>
              </a:rPr>
              <a:t>”</a:t>
            </a:r>
            <a:endParaRPr lang="en-US" sz="3600" b="1">
              <a:solidFill>
                <a:srgbClr val="361B00"/>
              </a:solidFill>
              <a:latin typeface="Poor Richard" charset="0"/>
            </a:endParaRPr>
          </a:p>
        </p:txBody>
      </p:sp>
      <p:sp>
        <p:nvSpPr>
          <p:cNvPr id="6147" name="Rectangle 3"/>
          <p:cNvSpPr>
            <a:spLocks noChangeArrowheads="1"/>
          </p:cNvSpPr>
          <p:nvPr/>
        </p:nvSpPr>
        <p:spPr bwMode="auto">
          <a:xfrm>
            <a:off x="228600" y="3810000"/>
            <a:ext cx="8610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3333CC"/>
                </a:solidFill>
                <a:latin typeface="Poor Richard" charset="0"/>
                <a:ea typeface="Times New Roman" charset="0"/>
                <a:cs typeface="Arial" charset="0"/>
              </a:rPr>
              <a:t>The condition of a man</a:t>
            </a:r>
            <a:r>
              <a:rPr lang="ja-JP" altLang="en-US" sz="3200" b="1">
                <a:solidFill>
                  <a:srgbClr val="3333CC"/>
                </a:solidFill>
                <a:latin typeface="Poor Richard" charset="0"/>
                <a:ea typeface="Times New Roman" charset="0"/>
                <a:cs typeface="Arial" charset="0"/>
              </a:rPr>
              <a:t>’</a:t>
            </a:r>
            <a:r>
              <a:rPr lang="en-US" sz="3200" b="1">
                <a:solidFill>
                  <a:srgbClr val="3333CC"/>
                </a:solidFill>
                <a:latin typeface="Poor Richard" charset="0"/>
                <a:ea typeface="Times New Roman" charset="0"/>
                <a:cs typeface="Arial" charset="0"/>
              </a:rPr>
              <a:t>s stomach has nothing to do with the condition of his heart. Food may be the answer for an empty stomach, but only the Gospel of Jesus Christ contains the remedy for a sin filled heart. </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147"/>
                                        </p:tgtEl>
                                        <p:attrNameLst>
                                          <p:attrName>style.visibility</p:attrName>
                                        </p:attrNameLst>
                                      </p:cBhvr>
                                      <p:to>
                                        <p:strVal val="visible"/>
                                      </p:to>
                                    </p:set>
                                    <p:anim calcmode="lin" valueType="num">
                                      <p:cBhvr>
                                        <p:cTn id="21" dur="1000" fill="hold"/>
                                        <p:tgtEl>
                                          <p:spTgt spid="6147"/>
                                        </p:tgtEl>
                                        <p:attrNameLst>
                                          <p:attrName>ppt_x</p:attrName>
                                        </p:attrNameLst>
                                      </p:cBhvr>
                                      <p:tavLst>
                                        <p:tav tm="0">
                                          <p:val>
                                            <p:strVal val="#ppt_x-.2"/>
                                          </p:val>
                                        </p:tav>
                                        <p:tav tm="100000">
                                          <p:val>
                                            <p:strVal val="#ppt_x"/>
                                          </p:val>
                                        </p:tav>
                                      </p:tavLst>
                                    </p:anim>
                                    <p:anim calcmode="lin" valueType="num">
                                      <p:cBhvr>
                                        <p:cTn id="22" dur="1000" fill="hold"/>
                                        <p:tgtEl>
                                          <p:spTgt spid="614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4" name="Rectangle 3"/>
          <p:cNvSpPr>
            <a:spLocks noChangeArrowheads="1"/>
          </p:cNvSpPr>
          <p:nvPr/>
        </p:nvSpPr>
        <p:spPr bwMode="auto">
          <a:xfrm>
            <a:off x="152400" y="304800"/>
            <a:ext cx="88392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4400" b="1">
                <a:solidFill>
                  <a:srgbClr val="009900"/>
                </a:solidFill>
                <a:latin typeface="Poor Richard" charset="0"/>
              </a:rPr>
              <a:t>“</a:t>
            </a:r>
            <a:r>
              <a:rPr lang="en-US" sz="4400" b="1">
                <a:solidFill>
                  <a:srgbClr val="009900"/>
                </a:solidFill>
                <a:latin typeface="Poor Richard" charset="0"/>
              </a:rPr>
              <a:t>Humanitarian work is the main work and mission of the church.</a:t>
            </a:r>
            <a:r>
              <a:rPr lang="ja-JP" altLang="en-US" sz="4400" b="1">
                <a:solidFill>
                  <a:srgbClr val="009900"/>
                </a:solidFill>
                <a:latin typeface="Poor Richard" charset="0"/>
              </a:rPr>
              <a:t>”</a:t>
            </a:r>
            <a:endParaRPr lang="en-US" sz="4400" b="1">
              <a:solidFill>
                <a:srgbClr val="009900"/>
              </a:solidFill>
              <a:latin typeface="Poor Richard" charset="0"/>
            </a:endParaRPr>
          </a:p>
        </p:txBody>
      </p:sp>
      <p:sp>
        <p:nvSpPr>
          <p:cNvPr id="5" name="Rectangle 4"/>
          <p:cNvSpPr>
            <a:spLocks noChangeArrowheads="1"/>
          </p:cNvSpPr>
          <p:nvPr/>
        </p:nvSpPr>
        <p:spPr bwMode="auto">
          <a:xfrm>
            <a:off x="685800" y="1752600"/>
            <a:ext cx="8305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361B00"/>
                </a:solidFill>
                <a:latin typeface="Poor Richard" charset="0"/>
              </a:rPr>
              <a:t>There is no program on the face of the earth, which has the power to transform the lives of miserable mankind like the New Testament plan of salvation.  Christ died on the cross, was buried and resurrected in glorious power and this must be preached everywhere.</a:t>
            </a:r>
          </a:p>
        </p:txBody>
      </p:sp>
      <p:sp>
        <p:nvSpPr>
          <p:cNvPr id="6" name="Rectangle 5"/>
          <p:cNvSpPr>
            <a:spLocks noChangeArrowheads="1"/>
          </p:cNvSpPr>
          <p:nvPr/>
        </p:nvSpPr>
        <p:spPr bwMode="auto">
          <a:xfrm>
            <a:off x="2362200" y="4495800"/>
            <a:ext cx="6781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9900"/>
                </a:solidFill>
                <a:latin typeface="Poor Richard" charset="0"/>
              </a:rPr>
              <a:t>Because of the Gospel, man has forgiveness through repentance, cleansing through baptism and the power to overcome and be a witness through the gift of the Holy Ghost. </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5" name="Rectangle 4"/>
          <p:cNvSpPr/>
          <p:nvPr/>
        </p:nvSpPr>
        <p:spPr>
          <a:xfrm>
            <a:off x="1295400" y="381000"/>
            <a:ext cx="6705600" cy="5632311"/>
          </a:xfrm>
          <a:prstGeom prst="rect">
            <a:avLst/>
          </a:prstGeom>
        </p:spPr>
        <p:txBody>
          <a:bodyPr>
            <a:spAutoFit/>
            <a:scene3d>
              <a:camera prst="orthographicFront"/>
              <a:lightRig rig="threePt" dir="t"/>
            </a:scene3d>
            <a:sp3d extrusionH="57150">
              <a:bevelT w="38100" h="38100"/>
            </a:sp3d>
          </a:bodyPr>
          <a:lstStyle/>
          <a:p>
            <a:pPr algn="ctr">
              <a:defRPr/>
            </a:pPr>
            <a:r>
              <a:rPr lang="en-US" sz="7200" b="1" dirty="0">
                <a:solidFill>
                  <a:srgbClr val="3333CC"/>
                </a:solidFill>
                <a:latin typeface="Poor Richard" pitchFamily="18" charset="0"/>
                <a:ea typeface="+mn-ea"/>
              </a:rPr>
              <a:t>Preaching, teaching, and reaching are Priorities in missions work!</a:t>
            </a:r>
            <a:endParaRPr lang="en-US" sz="7200" dirty="0">
              <a:solidFill>
                <a:srgbClr val="3333CC"/>
              </a:solidFill>
              <a:latin typeface="Poor Richard" pitchFamily="18" charset="0"/>
              <a:ea typeface="+mn-ea"/>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5" name="Rectangle 4"/>
          <p:cNvSpPr>
            <a:spLocks noChangeArrowheads="1"/>
          </p:cNvSpPr>
          <p:nvPr/>
        </p:nvSpPr>
        <p:spPr bwMode="auto">
          <a:xfrm>
            <a:off x="0" y="457200"/>
            <a:ext cx="91440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4400" b="1">
                <a:solidFill>
                  <a:srgbClr val="990000"/>
                </a:solidFill>
                <a:latin typeface="Poor Richard" charset="0"/>
              </a:rPr>
              <a:t>“</a:t>
            </a:r>
            <a:r>
              <a:rPr lang="en-US" sz="4400" b="1">
                <a:solidFill>
                  <a:srgbClr val="990000"/>
                </a:solidFill>
                <a:latin typeface="Poor Richard" charset="0"/>
              </a:rPr>
              <a:t>Social work, in missions is equal to the preaching of the Gospel.</a:t>
            </a:r>
            <a:r>
              <a:rPr lang="ja-JP" altLang="en-US" sz="4400" b="1">
                <a:solidFill>
                  <a:srgbClr val="990000"/>
                </a:solidFill>
                <a:latin typeface="Poor Richard" charset="0"/>
              </a:rPr>
              <a:t>”</a:t>
            </a:r>
            <a:endParaRPr lang="en-US" sz="4400" b="1">
              <a:solidFill>
                <a:srgbClr val="990000"/>
              </a:solidFill>
              <a:latin typeface="Poor Richard" charset="0"/>
            </a:endParaRPr>
          </a:p>
        </p:txBody>
      </p:sp>
      <p:sp>
        <p:nvSpPr>
          <p:cNvPr id="6" name="Rectangle 5"/>
          <p:cNvSpPr>
            <a:spLocks noChangeArrowheads="1"/>
          </p:cNvSpPr>
          <p:nvPr/>
        </p:nvSpPr>
        <p:spPr bwMode="auto">
          <a:xfrm>
            <a:off x="381000" y="1905000"/>
            <a:ext cx="83820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600" b="1" i="1">
                <a:solidFill>
                  <a:srgbClr val="361B00"/>
                </a:solidFill>
                <a:latin typeface="Poor Richard" charset="0"/>
              </a:rPr>
              <a:t>“</a:t>
            </a:r>
            <a:r>
              <a:rPr lang="en-US" sz="3600" b="1" i="1">
                <a:solidFill>
                  <a:srgbClr val="361B00"/>
                </a:solidFill>
                <a:latin typeface="Poor Richard" charset="0"/>
              </a:rPr>
              <a:t>…The Spirit of the Lord is upon me, because he hath anointed me to preach the gospel to the poor; he hath sent me to heal the brokenhearted, to preach deliverance to the captives, and recovering of sight to the blind, to set at liberty them that are bruised, To preach the acceptable year of the Lord.</a:t>
            </a:r>
            <a:r>
              <a:rPr lang="ja-JP" altLang="en-US" sz="3600" b="1" i="1">
                <a:solidFill>
                  <a:srgbClr val="361B00"/>
                </a:solidFill>
                <a:latin typeface="Poor Richard" charset="0"/>
              </a:rPr>
              <a:t>”</a:t>
            </a:r>
            <a:r>
              <a:rPr lang="en-US" sz="3600" b="1" i="1">
                <a:solidFill>
                  <a:srgbClr val="361B00"/>
                </a:solidFill>
                <a:latin typeface="Poor Richard" charset="0"/>
              </a:rPr>
              <a:t>  </a:t>
            </a:r>
            <a:r>
              <a:rPr lang="en-US" sz="3600" b="1">
                <a:solidFill>
                  <a:srgbClr val="361B00"/>
                </a:solidFill>
                <a:latin typeface="Poor Richard" charset="0"/>
              </a:rPr>
              <a:t>(Luke 4:18-19)</a:t>
            </a:r>
            <a:endParaRPr lang="en-US" sz="3600">
              <a:solidFill>
                <a:srgbClr val="361B00"/>
              </a:solidFill>
              <a:latin typeface="Poor Richard" charset="0"/>
            </a:endParaRP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style.rotation</p:attrName>
                                        </p:attrNameLst>
                                      </p:cBhvr>
                                      <p:tavLst>
                                        <p:tav tm="0">
                                          <p:val>
                                            <p:fltVal val="720"/>
                                          </p:val>
                                        </p:tav>
                                        <p:tav tm="100000">
                                          <p:val>
                                            <p:fltVal val="0"/>
                                          </p:val>
                                        </p:tav>
                                      </p:tavLst>
                                    </p:anim>
                                    <p:anim calcmode="lin" valueType="num">
                                      <p:cBhvr>
                                        <p:cTn id="17" dur="1000" fill="hold"/>
                                        <p:tgtEl>
                                          <p:spTgt spid="6"/>
                                        </p:tgtEl>
                                        <p:attrNameLst>
                                          <p:attrName>ppt_h</p:attrName>
                                        </p:attrNameLst>
                                      </p:cBhvr>
                                      <p:tavLst>
                                        <p:tav tm="0">
                                          <p:val>
                                            <p:fltVal val="0"/>
                                          </p:val>
                                        </p:tav>
                                        <p:tav tm="100000">
                                          <p:val>
                                            <p:strVal val="#ppt_h"/>
                                          </p:val>
                                        </p:tav>
                                      </p:tavLst>
                                    </p:anim>
                                    <p:anim calcmode="lin" valueType="num">
                                      <p:cBhvr>
                                        <p:cTn id="18" dur="1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4" name="Rectangle 3"/>
          <p:cNvSpPr>
            <a:spLocks noChangeArrowheads="1"/>
          </p:cNvSpPr>
          <p:nvPr/>
        </p:nvSpPr>
        <p:spPr bwMode="auto">
          <a:xfrm>
            <a:off x="457200" y="1143000"/>
            <a:ext cx="83058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400" b="1">
                <a:solidFill>
                  <a:srgbClr val="3333CC"/>
                </a:solidFill>
                <a:latin typeface="Poor Richard" charset="0"/>
              </a:rPr>
              <a:t>In this </a:t>
            </a:r>
            <a:r>
              <a:rPr lang="en-US" sz="4400" b="1" i="1">
                <a:solidFill>
                  <a:srgbClr val="3333CC"/>
                </a:solidFill>
                <a:latin typeface="Poor Richard" charset="0"/>
              </a:rPr>
              <a:t>Mission Statement</a:t>
            </a:r>
            <a:r>
              <a:rPr lang="en-US" sz="4400" b="1">
                <a:solidFill>
                  <a:srgbClr val="3333CC"/>
                </a:solidFill>
                <a:latin typeface="Poor Richard" charset="0"/>
              </a:rPr>
              <a:t>, Jesus does not establish social programs as the priority. Everything mentioned deals with the physical and spiritual needs of mankind, coupled together with the fact that the remedy comes through preaching. </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29200" y="0"/>
            <a:ext cx="4114800" cy="338554"/>
          </a:xfrm>
          <a:prstGeom prst="rect">
            <a:avLst/>
          </a:prstGeom>
          <a:noFill/>
        </p:spPr>
        <p:txBody>
          <a:bodyPr>
            <a:spAutoFit/>
            <a:scene3d>
              <a:camera prst="orthographicFront"/>
              <a:lightRig rig="threePt" dir="t"/>
            </a:scene3d>
            <a:sp3d extrusionH="57150">
              <a:bevelT w="38100" h="38100"/>
            </a:sp3d>
          </a:bodyPr>
          <a:lstStyle/>
          <a:p>
            <a:pPr>
              <a:defRPr/>
            </a:pPr>
            <a:r>
              <a:rPr lang="en-US" sz="1600" dirty="0">
                <a:solidFill>
                  <a:srgbClr val="009900"/>
                </a:solidFill>
                <a:latin typeface="Bernard MT Condensed" pitchFamily="18" charset="0"/>
                <a:ea typeface="+mn-ea"/>
              </a:rPr>
              <a:t>Lesson 15: Keeping the Main Thing the Main Thing</a:t>
            </a:r>
          </a:p>
        </p:txBody>
      </p:sp>
      <p:sp>
        <p:nvSpPr>
          <p:cNvPr id="5" name="Rectangle 3"/>
          <p:cNvSpPr>
            <a:spLocks noChangeArrowheads="1"/>
          </p:cNvSpPr>
          <p:nvPr/>
        </p:nvSpPr>
        <p:spPr bwMode="auto">
          <a:xfrm>
            <a:off x="381000" y="450850"/>
            <a:ext cx="8382000" cy="526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4000" b="1">
                <a:solidFill>
                  <a:srgbClr val="009900"/>
                </a:solidFill>
                <a:latin typeface="Poor Richard" charset="0"/>
                <a:ea typeface="Times New Roman" charset="0"/>
                <a:cs typeface="Arial" charset="0"/>
              </a:rPr>
              <a:t>According to this prophecy, there are several benefits that will result with the preaching of the Gospel. </a:t>
            </a:r>
          </a:p>
          <a:p>
            <a:pPr eaLnBrk="0" hangingPunct="0"/>
            <a:r>
              <a:rPr lang="en-US" sz="3600" b="1">
                <a:solidFill>
                  <a:srgbClr val="990000"/>
                </a:solidFill>
                <a:latin typeface="Poor Richard" charset="0"/>
                <a:ea typeface="Times New Roman" charset="0"/>
                <a:cs typeface="Arial" charset="0"/>
              </a:rPr>
              <a:t>	1. </a:t>
            </a:r>
            <a:r>
              <a:rPr lang="en-US" sz="3600" b="1" u="sng">
                <a:solidFill>
                  <a:srgbClr val="990000"/>
                </a:solidFill>
                <a:latin typeface="Poor Richard" charset="0"/>
                <a:ea typeface="Times New Roman" charset="0"/>
                <a:cs typeface="Arial" charset="0"/>
              </a:rPr>
              <a:t>Preach the Gospel to the poor</a:t>
            </a:r>
            <a:r>
              <a:rPr lang="en-US" sz="3600" b="1">
                <a:solidFill>
                  <a:srgbClr val="990000"/>
                </a:solidFill>
                <a:latin typeface="Poor Richard" charset="0"/>
                <a:ea typeface="Times New Roman" charset="0"/>
                <a:cs typeface="Arial" charset="0"/>
              </a:rPr>
              <a:t>.</a:t>
            </a:r>
            <a:r>
              <a:rPr lang="en-US" sz="3600">
                <a:solidFill>
                  <a:srgbClr val="990000"/>
                </a:solidFill>
                <a:latin typeface="Poor Richard" charset="0"/>
                <a:ea typeface="Times New Roman" charset="0"/>
                <a:cs typeface="Arial" charset="0"/>
              </a:rPr>
              <a:t> </a:t>
            </a:r>
          </a:p>
          <a:p>
            <a:pPr eaLnBrk="0" hangingPunct="0"/>
            <a:r>
              <a:rPr lang="en-US" sz="3600" b="1">
                <a:solidFill>
                  <a:srgbClr val="800080"/>
                </a:solidFill>
                <a:latin typeface="Poor Richard" charset="0"/>
                <a:ea typeface="Times New Roman" charset="0"/>
                <a:cs typeface="Arial" charset="0"/>
              </a:rPr>
              <a:t>	2. </a:t>
            </a:r>
            <a:r>
              <a:rPr lang="en-US" sz="3600" b="1" u="sng">
                <a:solidFill>
                  <a:srgbClr val="800080"/>
                </a:solidFill>
                <a:latin typeface="Poor Richard" charset="0"/>
                <a:ea typeface="Times New Roman" charset="0"/>
                <a:cs typeface="Arial" charset="0"/>
              </a:rPr>
              <a:t>Heal the brokenhearted</a:t>
            </a:r>
            <a:r>
              <a:rPr lang="en-US" sz="3600" b="1">
                <a:solidFill>
                  <a:srgbClr val="800080"/>
                </a:solidFill>
                <a:latin typeface="Poor Richard" charset="0"/>
                <a:ea typeface="Times New Roman" charset="0"/>
                <a:cs typeface="Arial" charset="0"/>
              </a:rPr>
              <a:t>.</a:t>
            </a:r>
            <a:r>
              <a:rPr lang="en-US" sz="3600">
                <a:solidFill>
                  <a:srgbClr val="800080"/>
                </a:solidFill>
                <a:latin typeface="Poor Richard" charset="0"/>
                <a:ea typeface="Times New Roman" charset="0"/>
                <a:cs typeface="Arial" charset="0"/>
              </a:rPr>
              <a:t> </a:t>
            </a:r>
          </a:p>
          <a:p>
            <a:pPr eaLnBrk="0" hangingPunct="0"/>
            <a:r>
              <a:rPr lang="en-US" sz="3600" b="1">
                <a:solidFill>
                  <a:srgbClr val="3333CC"/>
                </a:solidFill>
                <a:latin typeface="Poor Richard" charset="0"/>
                <a:ea typeface="Times New Roman" charset="0"/>
                <a:cs typeface="Arial" charset="0"/>
              </a:rPr>
              <a:t>	3. </a:t>
            </a:r>
            <a:r>
              <a:rPr lang="en-US" sz="3600" b="1" u="sng">
                <a:solidFill>
                  <a:srgbClr val="3333CC"/>
                </a:solidFill>
                <a:latin typeface="Poor Richard" charset="0"/>
                <a:ea typeface="Times New Roman" charset="0"/>
                <a:cs typeface="Arial" charset="0"/>
              </a:rPr>
              <a:t>Preach deliverance to the captives</a:t>
            </a:r>
            <a:r>
              <a:rPr lang="en-US" sz="3600" b="1">
                <a:solidFill>
                  <a:srgbClr val="3333CC"/>
                </a:solidFill>
                <a:latin typeface="Poor Richard" charset="0"/>
                <a:ea typeface="Times New Roman" charset="0"/>
                <a:cs typeface="Arial" charset="0"/>
              </a:rPr>
              <a:t>.</a:t>
            </a:r>
            <a:r>
              <a:rPr lang="en-US" sz="3600">
                <a:solidFill>
                  <a:srgbClr val="3333CC"/>
                </a:solidFill>
                <a:latin typeface="Poor Richard" charset="0"/>
                <a:ea typeface="Times New Roman" charset="0"/>
                <a:cs typeface="Arial" charset="0"/>
              </a:rPr>
              <a:t> </a:t>
            </a:r>
          </a:p>
          <a:p>
            <a:pPr eaLnBrk="0" hangingPunct="0"/>
            <a:r>
              <a:rPr lang="en-US" sz="3600" b="1">
                <a:solidFill>
                  <a:srgbClr val="009900"/>
                </a:solidFill>
                <a:latin typeface="Poor Richard" charset="0"/>
                <a:ea typeface="Times New Roman" charset="0"/>
                <a:cs typeface="Arial" charset="0"/>
              </a:rPr>
              <a:t>	4. </a:t>
            </a:r>
            <a:r>
              <a:rPr lang="en-US" sz="3600" b="1" u="sng">
                <a:solidFill>
                  <a:srgbClr val="009900"/>
                </a:solidFill>
                <a:latin typeface="Poor Richard" charset="0"/>
                <a:ea typeface="Times New Roman" charset="0"/>
                <a:cs typeface="Arial" charset="0"/>
              </a:rPr>
              <a:t>Recovering of sight to the blind</a:t>
            </a:r>
            <a:r>
              <a:rPr lang="en-US" sz="3600" b="1">
                <a:solidFill>
                  <a:srgbClr val="009900"/>
                </a:solidFill>
                <a:latin typeface="Poor Richard" charset="0"/>
                <a:ea typeface="Times New Roman" charset="0"/>
                <a:cs typeface="Arial" charset="0"/>
              </a:rPr>
              <a:t>.</a:t>
            </a:r>
            <a:r>
              <a:rPr lang="en-US" sz="3600">
                <a:solidFill>
                  <a:srgbClr val="009900"/>
                </a:solidFill>
                <a:latin typeface="Poor Richard" charset="0"/>
                <a:ea typeface="Times New Roman" charset="0"/>
                <a:cs typeface="Arial" charset="0"/>
              </a:rPr>
              <a:t> </a:t>
            </a:r>
          </a:p>
          <a:p>
            <a:pPr eaLnBrk="0" hangingPunct="0"/>
            <a:r>
              <a:rPr lang="en-US" sz="3600" b="1">
                <a:solidFill>
                  <a:srgbClr val="990000"/>
                </a:solidFill>
                <a:latin typeface="Poor Richard" charset="0"/>
                <a:ea typeface="Times New Roman" charset="0"/>
                <a:cs typeface="Arial" charset="0"/>
              </a:rPr>
              <a:t>	5. </a:t>
            </a:r>
            <a:r>
              <a:rPr lang="en-US" sz="3600" b="1" u="sng">
                <a:solidFill>
                  <a:srgbClr val="990000"/>
                </a:solidFill>
                <a:latin typeface="Poor Richard" charset="0"/>
                <a:ea typeface="Times New Roman" charset="0"/>
                <a:cs typeface="Arial" charset="0"/>
              </a:rPr>
              <a:t>Set at liberty them that are bruised</a:t>
            </a:r>
            <a:r>
              <a:rPr lang="en-US" sz="3600" b="1">
                <a:solidFill>
                  <a:srgbClr val="990000"/>
                </a:solidFill>
                <a:latin typeface="Poor Richard" charset="0"/>
                <a:ea typeface="Times New Roman" charset="0"/>
                <a:cs typeface="Arial" charset="0"/>
              </a:rPr>
              <a:t>.</a:t>
            </a:r>
            <a:r>
              <a:rPr lang="en-US" sz="3600">
                <a:solidFill>
                  <a:srgbClr val="990000"/>
                </a:solidFill>
                <a:latin typeface="Poor Richard" charset="0"/>
                <a:ea typeface="Times New Roman" charset="0"/>
                <a:cs typeface="Arial" charset="0"/>
              </a:rPr>
              <a:t> </a:t>
            </a:r>
          </a:p>
          <a:p>
            <a:pPr eaLnBrk="0" hangingPunct="0"/>
            <a:r>
              <a:rPr lang="en-US" sz="3600" b="1">
                <a:solidFill>
                  <a:srgbClr val="800080"/>
                </a:solidFill>
                <a:latin typeface="Poor Richard" charset="0"/>
                <a:ea typeface="Times New Roman" charset="0"/>
                <a:cs typeface="Arial" charset="0"/>
              </a:rPr>
              <a:t>	6. </a:t>
            </a:r>
            <a:r>
              <a:rPr lang="en-US" sz="3600" b="1" u="sng">
                <a:solidFill>
                  <a:srgbClr val="800080"/>
                </a:solidFill>
                <a:latin typeface="Poor Richard" charset="0"/>
                <a:ea typeface="Times New Roman" charset="0"/>
                <a:cs typeface="Arial" charset="0"/>
              </a:rPr>
              <a:t>Preach the acceptable year of the Lord</a:t>
            </a:r>
            <a:r>
              <a:rPr lang="en-US" sz="3600" b="1">
                <a:solidFill>
                  <a:srgbClr val="800080"/>
                </a:solidFill>
                <a:latin typeface="Poor Richard" charset="0"/>
                <a:ea typeface="Times New Roman" charset="0"/>
                <a:cs typeface="Arial" charset="0"/>
              </a:rPr>
              <a:t>.</a:t>
            </a:r>
            <a:r>
              <a:rPr lang="en-US" sz="3600">
                <a:solidFill>
                  <a:srgbClr val="800080"/>
                </a:solidFill>
                <a:latin typeface="Poor Richard" charset="0"/>
                <a:ea typeface="Times New Roman" charset="0"/>
                <a:cs typeface="Arial" charset="0"/>
              </a:rPr>
              <a:t> </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Scale>
                                      <p:cBhvr>
                                        <p:cTn id="7" dur="1000" decel="50000" fill="hold">
                                          <p:stCondLst>
                                            <p:cond delay="0"/>
                                          </p:stCondLst>
                                        </p:cTn>
                                        <p:tgtEl>
                                          <p:spTgt spid="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xEl>
                                              <p:pRg st="0" end="0"/>
                                            </p:txEl>
                                          </p:spTgt>
                                        </p:tgtEl>
                                        <p:attrNameLst>
                                          <p:attrName>ppt_x</p:attrName>
                                          <p:attrName>ppt_y</p:attrName>
                                        </p:attrNameLst>
                                      </p:cBhvr>
                                    </p:animMotion>
                                    <p:animEffect transition="in" filter="fade">
                                      <p:cBhvr>
                                        <p:cTn id="9" dur="1000"/>
                                        <p:tgtEl>
                                          <p:spTgt spid="5">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Scale>
                                      <p:cBhvr>
                                        <p:cTn id="14" dur="1000" decel="50000" fill="hold">
                                          <p:stCondLst>
                                            <p:cond delay="0"/>
                                          </p:stCondLst>
                                        </p:cTn>
                                        <p:tgtEl>
                                          <p:spTgt spid="5">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xEl>
                                              <p:pRg st="1" end="1"/>
                                            </p:txEl>
                                          </p:spTgt>
                                        </p:tgtEl>
                                        <p:attrNameLst>
                                          <p:attrName>ppt_x</p:attrName>
                                          <p:attrName>ppt_y</p:attrName>
                                        </p:attrNameLst>
                                      </p:cBhvr>
                                    </p:animMotion>
                                    <p:animEffect transition="in" filter="fade">
                                      <p:cBhvr>
                                        <p:cTn id="16" dur="1000"/>
                                        <p:tgtEl>
                                          <p:spTgt spid="5">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Scale>
                                      <p:cBhvr>
                                        <p:cTn id="21" dur="1000" decel="50000" fill="hold">
                                          <p:stCondLst>
                                            <p:cond delay="0"/>
                                          </p:stCondLst>
                                        </p:cTn>
                                        <p:tgtEl>
                                          <p:spTgt spid="5">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xEl>
                                              <p:pRg st="2" end="2"/>
                                            </p:txEl>
                                          </p:spTgt>
                                        </p:tgtEl>
                                        <p:attrNameLst>
                                          <p:attrName>ppt_x</p:attrName>
                                          <p:attrName>ppt_y</p:attrName>
                                        </p:attrNameLst>
                                      </p:cBhvr>
                                    </p:animMotion>
                                    <p:animEffect transition="in" filter="fade">
                                      <p:cBhvr>
                                        <p:cTn id="23" dur="1000"/>
                                        <p:tgtEl>
                                          <p:spTgt spid="5">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Scale>
                                      <p:cBhvr>
                                        <p:cTn id="28" dur="1000" decel="50000" fill="hold">
                                          <p:stCondLst>
                                            <p:cond delay="0"/>
                                          </p:stCondLst>
                                        </p:cTn>
                                        <p:tgtEl>
                                          <p:spTgt spid="5">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5">
                                            <p:txEl>
                                              <p:pRg st="3" end="3"/>
                                            </p:txEl>
                                          </p:spTgt>
                                        </p:tgtEl>
                                        <p:attrNameLst>
                                          <p:attrName>ppt_x</p:attrName>
                                          <p:attrName>ppt_y</p:attrName>
                                        </p:attrNameLst>
                                      </p:cBhvr>
                                    </p:animMotion>
                                    <p:animEffect transition="in" filter="fade">
                                      <p:cBhvr>
                                        <p:cTn id="30" dur="1000"/>
                                        <p:tgtEl>
                                          <p:spTgt spid="5">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Scale>
                                      <p:cBhvr>
                                        <p:cTn id="35" dur="1000" decel="50000" fill="hold">
                                          <p:stCondLst>
                                            <p:cond delay="0"/>
                                          </p:stCondLst>
                                        </p:cTn>
                                        <p:tgtEl>
                                          <p:spTgt spid="5">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5">
                                            <p:txEl>
                                              <p:pRg st="4" end="4"/>
                                            </p:txEl>
                                          </p:spTgt>
                                        </p:tgtEl>
                                        <p:attrNameLst>
                                          <p:attrName>ppt_x</p:attrName>
                                          <p:attrName>ppt_y</p:attrName>
                                        </p:attrNameLst>
                                      </p:cBhvr>
                                    </p:animMotion>
                                    <p:animEffect transition="in" filter="fade">
                                      <p:cBhvr>
                                        <p:cTn id="37" dur="1000"/>
                                        <p:tgtEl>
                                          <p:spTgt spid="5">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Scale>
                                      <p:cBhvr>
                                        <p:cTn id="42" dur="1000" decel="50000" fill="hold">
                                          <p:stCondLst>
                                            <p:cond delay="0"/>
                                          </p:stCondLst>
                                        </p:cTn>
                                        <p:tgtEl>
                                          <p:spTgt spid="5">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5">
                                            <p:txEl>
                                              <p:pRg st="5" end="5"/>
                                            </p:txEl>
                                          </p:spTgt>
                                        </p:tgtEl>
                                        <p:attrNameLst>
                                          <p:attrName>ppt_x</p:attrName>
                                          <p:attrName>ppt_y</p:attrName>
                                        </p:attrNameLst>
                                      </p:cBhvr>
                                    </p:animMotion>
                                    <p:animEffect transition="in" filter="fade">
                                      <p:cBhvr>
                                        <p:cTn id="44" dur="1000"/>
                                        <p:tgtEl>
                                          <p:spTgt spid="5">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2" presetClass="entr" presetSubtype="0" fill="hold"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Scale>
                                      <p:cBhvr>
                                        <p:cTn id="49" dur="1000" decel="50000" fill="hold">
                                          <p:stCondLst>
                                            <p:cond delay="0"/>
                                          </p:stCondLst>
                                        </p:cTn>
                                        <p:tgtEl>
                                          <p:spTgt spid="5">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5">
                                            <p:txEl>
                                              <p:pRg st="6" end="6"/>
                                            </p:txEl>
                                          </p:spTgt>
                                        </p:tgtEl>
                                        <p:attrNameLst>
                                          <p:attrName>ppt_x</p:attrName>
                                          <p:attrName>ppt_y</p:attrName>
                                        </p:attrNameLst>
                                      </p:cBhvr>
                                    </p:animMotion>
                                    <p:animEffect transition="in" filter="fade">
                                      <p:cBhvr>
                                        <p:cTn id="51"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otally_global_worl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totally_global_world</Template>
  <TotalTime>4916</TotalTime>
  <Words>877</Words>
  <Application>Microsoft Macintosh PowerPoint</Application>
  <PresentationFormat>On-screen Show (4:3)</PresentationFormat>
  <Paragraphs>50</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Times New Roman</vt:lpstr>
      <vt:lpstr>Century Gothic</vt:lpstr>
      <vt:lpstr>Calibri</vt:lpstr>
      <vt:lpstr>Poor Richard</vt:lpstr>
      <vt:lpstr>totally_global_world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13</cp:revision>
  <dcterms:created xsi:type="dcterms:W3CDTF">2011-06-30T04:35:47Z</dcterms:created>
  <dcterms:modified xsi:type="dcterms:W3CDTF">2018-02-19T20:07:36Z</dcterms:modified>
</cp:coreProperties>
</file>