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0" r:id="rId4"/>
    <p:sldId id="258" r:id="rId5"/>
    <p:sldId id="262" r:id="rId6"/>
    <p:sldId id="270" r:id="rId7"/>
    <p:sldId id="281" r:id="rId8"/>
    <p:sldId id="261" r:id="rId9"/>
    <p:sldId id="271" r:id="rId10"/>
    <p:sldId id="282" r:id="rId11"/>
    <p:sldId id="267" r:id="rId12"/>
    <p:sldId id="27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990099"/>
    <a:srgbClr val="361B00"/>
    <a:srgbClr val="009900"/>
    <a:srgbClr val="990000"/>
    <a:srgbClr val="F0E0D0"/>
    <a:srgbClr val="800080"/>
    <a:srgbClr val="F9F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3" d="100"/>
          <a:sy n="53" d="100"/>
        </p:scale>
        <p:origin x="-2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667000"/>
            <a:ext cx="4495800" cy="9334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038600"/>
            <a:ext cx="4495800" cy="10668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524A5-82C4-9B47-862A-68ACEBBA92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21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7A2AF9-C966-4447-8F8F-C8B7528CB8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4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685800"/>
            <a:ext cx="20764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85800"/>
            <a:ext cx="60769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16176-DA18-D642-B9F6-1908E97BBE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76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261DB3-B1EC-3F4B-9AF9-C65C174972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6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3DBF85-C3BD-F847-A55B-10D7AB3FAA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8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685800"/>
            <a:ext cx="2400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8900" y="685800"/>
            <a:ext cx="2400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68954-2A07-DD4E-91B2-3849EDDFE8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9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48BB27-43E9-394E-9477-E43C7B0B4C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6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5C1D23-5358-894B-BBCD-99CF2EBC09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68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B99E36-C2CE-E445-87A8-640FCDADDD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74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5F05A0-4642-B64E-9563-CF35705693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22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445940-551F-F045-ACC5-96FBB83F95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7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0"/>
            <a:ext cx="3048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6200" y="685800"/>
            <a:ext cx="4953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32AA60-A5AC-2F40-A114-961C78157D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61B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61B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361B00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361B00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352800"/>
            <a:ext cx="71628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9600" b="1" dirty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nard MT Condensed" pitchFamily="18" charset="0"/>
                <a:ea typeface="+mn-ea"/>
              </a:rPr>
              <a:t>World Missions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730750"/>
            <a:ext cx="9144000" cy="0"/>
          </a:xfrm>
          <a:prstGeom prst="line">
            <a:avLst/>
          </a:prstGeom>
          <a:ln w="762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19600" y="0"/>
            <a:ext cx="47244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>
              <a:defRPr/>
            </a:pPr>
            <a:r>
              <a:rPr lang="en-US" sz="4800" b="1" dirty="0">
                <a:solidFill>
                  <a:srgbClr val="800080"/>
                </a:solidFill>
                <a:latin typeface="Bernard MT Condensed" pitchFamily="18" charset="0"/>
                <a:ea typeface="+mn-ea"/>
              </a:rPr>
              <a:t>Global University of Theological Studies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3060700"/>
            <a:ext cx="9144000" cy="0"/>
          </a:xfrm>
          <a:prstGeom prst="line">
            <a:avLst/>
          </a:prstGeom>
          <a:ln w="889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" y="5181600"/>
            <a:ext cx="4953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800080"/>
                </a:solidFill>
                <a:latin typeface="Bernard MT Condensed" pitchFamily="18" charset="0"/>
                <a:ea typeface="+mn-ea"/>
              </a:rPr>
              <a:t>Lesson 2: What is the Great Commission?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2400" y="563880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800080"/>
                </a:solidFill>
                <a:latin typeface="Bernard MT Condensed" pitchFamily="18" charset="0"/>
                <a:ea typeface="+mn-ea"/>
              </a:rPr>
              <a:t>Randy Adams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2992438"/>
            <a:ext cx="9144000" cy="0"/>
          </a:xfrm>
          <a:prstGeom prst="line">
            <a:avLst/>
          </a:prstGeom>
          <a:ln w="69850"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0" y="4810125"/>
            <a:ext cx="9144000" cy="0"/>
          </a:xfrm>
          <a:prstGeom prst="line">
            <a:avLst/>
          </a:prstGeom>
          <a:ln w="69850"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split dir="in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990600" y="609600"/>
            <a:ext cx="7162800" cy="3539430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ja-JP" alt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“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And he said unto them, </a:t>
            </a:r>
            <a:r>
              <a:rPr lang="en-US" sz="2800" b="1" u="sng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Go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 ye into all the world, and </a:t>
            </a:r>
            <a:r>
              <a:rPr lang="en-US" sz="2800" b="1" u="sng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preach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 the gospel to every creature. He that </a:t>
            </a:r>
            <a:r>
              <a:rPr lang="en-US" sz="2800" b="1" u="sng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believeth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 and is </a:t>
            </a:r>
            <a:r>
              <a:rPr lang="en-US" sz="2800" b="1" u="sng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baptized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 shall be </a:t>
            </a:r>
            <a:r>
              <a:rPr lang="en-US" sz="2800" b="1" u="sng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saved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; but he that believeth not shall be damned. And these signs shall follow them that believe; In my name . . . And they went forth, and preached every where, the Lord working with them, and confirming the word with signs following. Amen.</a:t>
            </a:r>
            <a:r>
              <a:rPr lang="ja-JP" alt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”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 </a:t>
            </a:r>
            <a:endParaRPr lang="en-US" sz="2800">
              <a:solidFill>
                <a:srgbClr val="009900"/>
              </a:solidFill>
              <a:latin typeface="Poor Richard" charset="0"/>
              <a:ea typeface="Times New Roman" charset="0"/>
              <a:cs typeface="Arial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04800" y="4343400"/>
            <a:ext cx="8534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40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Notice the verbs </a:t>
            </a:r>
            <a:r>
              <a:rPr lang="en-US" sz="40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Go; preach; believe; baptize</a:t>
            </a:r>
            <a:r>
              <a:rPr lang="en-US" sz="40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; are</a:t>
            </a:r>
            <a:r>
              <a:rPr lang="en-US" sz="40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 </a:t>
            </a:r>
            <a:r>
              <a:rPr lang="en-US" sz="40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associated with the term </a:t>
            </a:r>
            <a:r>
              <a:rPr lang="en-US" sz="40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saved.</a:t>
            </a:r>
            <a:r>
              <a:rPr lang="en-US" sz="40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>
    <p:spli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85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385" decel="100000"/>
                                        <p:tgtEl>
                                          <p:spTgt spid="122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0" y="1828800"/>
            <a:ext cx="41148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2800" b="1">
                <a:solidFill>
                  <a:srgbClr val="3333CC"/>
                </a:solidFill>
                <a:latin typeface="Poor Richard" charset="0"/>
              </a:rPr>
              <a:t>“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But ye shall receive power, after that the Holy Ghost is come upon you: and ye shall be witnesses unto me both in Jerusalem, and in all Judaea, and in Samaria, and unto the uttermost part of the earth.</a:t>
            </a:r>
            <a:r>
              <a:rPr lang="ja-JP" altLang="en-US" sz="2800" b="1">
                <a:solidFill>
                  <a:srgbClr val="3333CC"/>
                </a:solidFill>
                <a:latin typeface="Poor Richard" charset="0"/>
              </a:rPr>
              <a:t>”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 Acts 1:8.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029200" y="3733800"/>
            <a:ext cx="36576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28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This verse has been rightly called </a:t>
            </a:r>
            <a:r>
              <a:rPr lang="ja-JP" altLang="en-US" sz="2800" b="1" i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“</a:t>
            </a:r>
            <a:r>
              <a:rPr lang="en-US" sz="2800" b="1" i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The Pentecostal Commission</a:t>
            </a:r>
            <a:r>
              <a:rPr lang="ja-JP" altLang="en-US" sz="2800" b="1" i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”</a:t>
            </a:r>
            <a:r>
              <a:rPr lang="en-US" sz="28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 because of the reference to the infilling of the Holy Ghost. </a:t>
            </a:r>
          </a:p>
        </p:txBody>
      </p:sp>
    </p:spTree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3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47800" y="762000"/>
            <a:ext cx="61722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54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The Pentecostal </a:t>
            </a:r>
            <a:r>
              <a:rPr lang="en-US" sz="54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Commission can only </a:t>
            </a:r>
            <a:r>
              <a:rPr lang="en-US" sz="54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be carried out by a </a:t>
            </a:r>
            <a:r>
              <a:rPr lang="en-US" sz="54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Pentecostal Church </a:t>
            </a:r>
            <a:r>
              <a:rPr lang="en-US" sz="54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with Pentecostal </a:t>
            </a:r>
            <a:r>
              <a:rPr lang="en-US" sz="54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Power. </a:t>
            </a:r>
            <a:endParaRPr lang="en-US" sz="5400" b="1">
              <a:solidFill>
                <a:srgbClr val="3333CC"/>
              </a:solidFill>
              <a:latin typeface="Poor Richard" charset="0"/>
            </a:endParaRPr>
          </a:p>
        </p:txBody>
      </p:sp>
    </p:spTree>
  </p:cSld>
  <p:clrMapOvr>
    <a:masterClrMapping/>
  </p:clrMapOvr>
  <p:transition xmlns:p14="http://schemas.microsoft.com/office/powerpoint/2010/main">
    <p:split orient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62000" y="2438400"/>
            <a:ext cx="7620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ja-JP" altLang="en-US" sz="3200" b="1" i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“</a:t>
            </a:r>
            <a:r>
              <a:rPr lang="en-US" sz="3200" b="1" i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But ye shall receive power, after that the Holy Ghost is come upon you: and ye shall be witnesses unto me both in Jerusalem, and in all Judaea, and in Samaria, and unto the uttermost part of the earth.</a:t>
            </a:r>
            <a:r>
              <a:rPr lang="ja-JP" altLang="en-US" sz="3200" b="1" i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”</a:t>
            </a:r>
            <a:r>
              <a:rPr lang="en-US" sz="3200" b="1" i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 </a:t>
            </a:r>
            <a:r>
              <a:rPr lang="en-US" sz="3200" b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Acts 1:8</a:t>
            </a:r>
            <a:endParaRPr lang="en-US" sz="3200">
              <a:solidFill>
                <a:srgbClr val="3333CC"/>
              </a:solidFill>
              <a:latin typeface="Poor Richard" charset="0"/>
              <a:ea typeface="Times New Roman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spli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40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914400"/>
            <a:ext cx="2667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200" b="1">
                <a:solidFill>
                  <a:srgbClr val="009900"/>
                </a:solidFill>
                <a:latin typeface="Poor Richard" charset="0"/>
                <a:ea typeface="Times New Roman" charset="0"/>
                <a:cs typeface="Arial" charset="0"/>
              </a:rPr>
              <a:t>The Great Commission is a very simple declaration that has the potential to affect the entire world when put into practice.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657600" y="627063"/>
            <a:ext cx="5486400" cy="524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sz="30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The following are the three occasions on which Jesus spoke of the Great Commission:</a:t>
            </a:r>
          </a:p>
          <a:p>
            <a:pPr eaLnBrk="0" hangingPunct="0"/>
            <a:r>
              <a:rPr lang="en-US" sz="30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1. While at the table in Jerusalem. (Mark 16:14-18;   </a:t>
            </a:r>
          </a:p>
          <a:p>
            <a:pPr eaLnBrk="0" hangingPunct="0"/>
            <a:r>
              <a:rPr lang="en-US" sz="30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    John 20:22-23)</a:t>
            </a:r>
          </a:p>
          <a:p>
            <a:pPr eaLnBrk="0" hangingPunct="0"/>
            <a:r>
              <a:rPr lang="en-US" sz="30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2. On a mountain in Galilee. (Matthew 28:18-20)</a:t>
            </a:r>
          </a:p>
          <a:p>
            <a:pPr eaLnBrk="0" hangingPunct="0"/>
            <a:r>
              <a:rPr lang="en-US" sz="30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3. On the Mount of Olives just before His ascension.</a:t>
            </a:r>
          </a:p>
          <a:p>
            <a:pPr eaLnBrk="0" hangingPunct="0"/>
            <a:r>
              <a:rPr lang="en-US" sz="30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    (Luke 24:45-51; Acts 1:6-9) </a:t>
            </a:r>
          </a:p>
        </p:txBody>
      </p:sp>
    </p:spTree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38600" y="1524000"/>
            <a:ext cx="4572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990099"/>
                </a:solidFill>
                <a:latin typeface="Poor Richard" charset="0"/>
              </a:rPr>
              <a:t>This Great Commission is not a commandment addressed only to the apostles but is an irrevocable order addressed to the church. </a:t>
            </a:r>
          </a:p>
        </p:txBody>
      </p:sp>
      <p:pic>
        <p:nvPicPr>
          <p:cNvPr id="6147" name="Picture 3" descr="C:\Users\Candra Poitras\Pictures\slide-02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split orient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1828800"/>
            <a:ext cx="4572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Jesus told His disciples, </a:t>
            </a:r>
            <a:r>
              <a:rPr lang="ja-JP" altLang="en-US" sz="2800" b="1" i="1">
                <a:solidFill>
                  <a:srgbClr val="3333CC"/>
                </a:solidFill>
                <a:latin typeface="Poor Richard" charset="0"/>
              </a:rPr>
              <a:t>“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tarry ye in the city of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 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Jerusalem, until ye be endued with </a:t>
            </a:r>
            <a:r>
              <a:rPr lang="en-US" sz="2800" b="1" i="1" u="sng">
                <a:solidFill>
                  <a:srgbClr val="3333CC"/>
                </a:solidFill>
                <a:latin typeface="Poor Richard" charset="0"/>
              </a:rPr>
              <a:t>power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 from on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 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high</a:t>
            </a:r>
            <a:r>
              <a:rPr lang="ja-JP" altLang="en-US" sz="2800" b="1" i="1">
                <a:solidFill>
                  <a:srgbClr val="3333CC"/>
                </a:solidFill>
                <a:latin typeface="Poor Richard" charset="0"/>
              </a:rPr>
              <a:t>”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 (Luke 24:49) and He followed up by saying, </a:t>
            </a:r>
            <a:r>
              <a:rPr lang="ja-JP" altLang="en-US" sz="2800" b="1" i="1">
                <a:solidFill>
                  <a:srgbClr val="3333CC"/>
                </a:solidFill>
                <a:latin typeface="Poor Richard" charset="0"/>
              </a:rPr>
              <a:t>“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but ye shall receive </a:t>
            </a:r>
            <a:r>
              <a:rPr lang="en-US" sz="2800" b="1" i="1" u="sng">
                <a:solidFill>
                  <a:srgbClr val="3333CC"/>
                </a:solidFill>
                <a:latin typeface="Poor Richard" charset="0"/>
              </a:rPr>
              <a:t>power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, after that the Holy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 </a:t>
            </a:r>
            <a:r>
              <a:rPr lang="en-US" sz="2800" b="1" i="1">
                <a:solidFill>
                  <a:srgbClr val="3333CC"/>
                </a:solidFill>
                <a:latin typeface="Poor Richard" charset="0"/>
              </a:rPr>
              <a:t>Ghost is come upon you.</a:t>
            </a:r>
            <a:r>
              <a:rPr lang="ja-JP" altLang="en-US" sz="2800" b="1" i="1">
                <a:solidFill>
                  <a:srgbClr val="3333CC"/>
                </a:solidFill>
                <a:latin typeface="Poor Richard" charset="0"/>
              </a:rPr>
              <a:t>”</a:t>
            </a:r>
            <a:r>
              <a:rPr lang="en-US" sz="2800" b="1">
                <a:solidFill>
                  <a:srgbClr val="3333CC"/>
                </a:solidFill>
                <a:latin typeface="Poor Richard" charset="0"/>
              </a:rPr>
              <a:t> (Acts 1:8)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029200" y="3749675"/>
            <a:ext cx="41148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009900"/>
                </a:solidFill>
                <a:latin typeface="Poor Richard" charset="0"/>
              </a:rPr>
              <a:t>So we see that there was an order given with the promise of power to carry it out. It could be said that the Great Commission constitutes the </a:t>
            </a:r>
            <a:r>
              <a:rPr lang="en-US" sz="2800" b="1" i="1">
                <a:solidFill>
                  <a:srgbClr val="009900"/>
                </a:solidFill>
                <a:latin typeface="Poor Richard" charset="0"/>
              </a:rPr>
              <a:t>marching orders</a:t>
            </a:r>
            <a:r>
              <a:rPr lang="en-US" sz="2800" b="1">
                <a:solidFill>
                  <a:srgbClr val="009900"/>
                </a:solidFill>
                <a:latin typeface="Poor Richard" charset="0"/>
              </a:rPr>
              <a:t> of the New Testament church.</a:t>
            </a:r>
          </a:p>
        </p:txBody>
      </p:sp>
      <p:pic>
        <p:nvPicPr>
          <p:cNvPr id="7171" name="Picture 3" descr="C:\Users\Candra Poitras\Pictures\Twelve-Tribes-Israel-001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2074">
            <a:off x="5187889" y="549636"/>
            <a:ext cx="2186967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xmlns:p14="http://schemas.microsoft.com/office/powerpoint/2010/main">
    <p:split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905000"/>
            <a:ext cx="3581400" cy="2554545"/>
          </a:xfrm>
          <a:prstGeom prst="rect">
            <a:avLst/>
          </a:prstGeom>
          <a:solidFill>
            <a:srgbClr val="990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0E0D0"/>
                </a:solidFill>
                <a:latin typeface="Poor Richard" pitchFamily="18" charset="0"/>
                <a:ea typeface="+mn-ea"/>
              </a:rPr>
              <a:t>The responsibility to accomplishing the Great Commission rests on every member of the Church.</a:t>
            </a:r>
          </a:p>
        </p:txBody>
      </p:sp>
      <p:pic>
        <p:nvPicPr>
          <p:cNvPr id="8195" name="Picture 3" descr="C:\Users\Candra Poitras\Pictures\church[1]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838200"/>
            <a:ext cx="3841255" cy="4796884"/>
          </a:xfrm>
          <a:prstGeom prst="rect">
            <a:avLst/>
          </a:prstGeom>
          <a:noFill/>
          <a:ln w="76200"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xmlns:p14="http://schemas.microsoft.com/office/powerpoint/2010/main">
    <p:spli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57200" y="776288"/>
            <a:ext cx="80772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tabLst>
                <a:tab pos="457200" algn="l"/>
              </a:tabLst>
            </a:pPr>
            <a:r>
              <a:rPr lang="en-US" sz="32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First of all it is called the </a:t>
            </a:r>
            <a:r>
              <a:rPr lang="en-US" sz="32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Great</a:t>
            </a:r>
            <a:r>
              <a:rPr lang="en-US" sz="32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 Commission. It is great for many reasons:</a:t>
            </a:r>
          </a:p>
          <a:p>
            <a:pPr lvl="1" algn="just" eaLnBrk="0" hangingPunct="0">
              <a:buFontTx/>
              <a:buChar char="•"/>
              <a:tabLst>
                <a:tab pos="457200" algn="l"/>
              </a:tabLst>
            </a:pPr>
            <a:r>
              <a:rPr lang="en-US" sz="2800" b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Its Giver is the greatest of all. </a:t>
            </a:r>
          </a:p>
          <a:p>
            <a:pPr lvl="1" algn="just" eaLnBrk="0" hangingPunct="0">
              <a:buFontTx/>
              <a:buChar char="•"/>
              <a:tabLst>
                <a:tab pos="457200" algn="l"/>
              </a:tabLst>
            </a:pP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His motivation was </a:t>
            </a:r>
            <a:r>
              <a:rPr lang="ja-JP" alt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“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His great love.</a:t>
            </a:r>
            <a:r>
              <a:rPr lang="ja-JP" alt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”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 </a:t>
            </a:r>
            <a:r>
              <a:rPr lang="en-US" sz="2800" b="1">
                <a:solidFill>
                  <a:srgbClr val="009900"/>
                </a:solidFill>
                <a:latin typeface="Poor Richard" charset="0"/>
              </a:rPr>
              <a:t> 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(Ephesians 2:4)</a:t>
            </a:r>
            <a:endParaRPr lang="en-US" sz="2800" b="1">
              <a:solidFill>
                <a:srgbClr val="009900"/>
              </a:solidFill>
              <a:latin typeface="Poor Richard" charset="0"/>
            </a:endParaRPr>
          </a:p>
          <a:p>
            <a:pPr lvl="1" algn="just" eaLnBrk="0" hangingPunct="0">
              <a:buFontTx/>
              <a:buChar char="•"/>
              <a:tabLst>
                <a:tab pos="457200" algn="l"/>
              </a:tabLst>
            </a:pPr>
            <a:r>
              <a:rPr lang="en-US" sz="28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The greatest price was paid to insure it</a:t>
            </a:r>
            <a:r>
              <a:rPr lang="ja-JP" altLang="en-US" sz="28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’</a:t>
            </a:r>
            <a:r>
              <a:rPr lang="en-US" sz="28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s</a:t>
            </a:r>
            <a:r>
              <a:rPr lang="en-US" sz="2800" b="1">
                <a:solidFill>
                  <a:srgbClr val="990099"/>
                </a:solidFill>
                <a:latin typeface="Poor Richard" charset="0"/>
              </a:rPr>
              <a:t> </a:t>
            </a:r>
            <a:r>
              <a:rPr lang="en-US" sz="2800" b="1">
                <a:solidFill>
                  <a:srgbClr val="990099"/>
                </a:solidFill>
                <a:latin typeface="Poor Richard" charset="0"/>
                <a:cs typeface="Times New Roman" charset="0"/>
              </a:rPr>
              <a:t>effectiveness - the blood of the Lamb of God.  (1 Peter 	1:18)</a:t>
            </a:r>
            <a:endParaRPr lang="en-US" sz="2800" b="1">
              <a:solidFill>
                <a:srgbClr val="990099"/>
              </a:solidFill>
              <a:latin typeface="Poor Richard" charset="0"/>
            </a:endParaRPr>
          </a:p>
          <a:p>
            <a:pPr lvl="1" algn="just" eaLnBrk="0" hangingPunct="0">
              <a:buFontTx/>
              <a:buChar char="•"/>
              <a:tabLst>
                <a:tab pos="457200" algn="l"/>
              </a:tabLst>
            </a:pPr>
            <a:r>
              <a:rPr 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It</a:t>
            </a:r>
            <a:r>
              <a:rPr lang="ja-JP" alt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’</a:t>
            </a:r>
            <a:r>
              <a:rPr 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s vehicle is </a:t>
            </a:r>
            <a:r>
              <a:rPr lang="ja-JP" alt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“</a:t>
            </a:r>
            <a:r>
              <a:rPr 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great grace.</a:t>
            </a:r>
            <a:r>
              <a:rPr lang="ja-JP" alt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”</a:t>
            </a:r>
            <a:r>
              <a:rPr 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 (Acts 4:33; Titus 2:11)</a:t>
            </a:r>
            <a:endParaRPr lang="en-US" sz="2800" b="1">
              <a:solidFill>
                <a:srgbClr val="3333CC"/>
              </a:solidFill>
              <a:latin typeface="Poor Richard" charset="0"/>
            </a:endParaRPr>
          </a:p>
          <a:p>
            <a:pPr lvl="1" algn="just" eaLnBrk="0" hangingPunct="0">
              <a:buFontTx/>
              <a:buChar char="•"/>
              <a:tabLst>
                <a:tab pos="457200" algn="l"/>
              </a:tabLst>
            </a:pP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It</a:t>
            </a:r>
            <a:r>
              <a:rPr lang="ja-JP" alt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’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s goal is the greatest. It concerns </a:t>
            </a:r>
            <a:r>
              <a:rPr lang="ja-JP" alt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“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all the world; every creature; all flesh.</a:t>
            </a:r>
            <a:r>
              <a:rPr lang="ja-JP" alt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”</a:t>
            </a:r>
            <a:r>
              <a:rPr lang="en-US" sz="2800" b="1">
                <a:solidFill>
                  <a:srgbClr val="009900"/>
                </a:solidFill>
                <a:latin typeface="Poor Richard" charset="0"/>
                <a:cs typeface="Times New Roman" charset="0"/>
              </a:rPr>
              <a:t> (Matt. 28:19; Mark 16:15)</a:t>
            </a:r>
            <a:endParaRPr lang="en-US" sz="2800" b="1">
              <a:solidFill>
                <a:srgbClr val="009900"/>
              </a:solidFill>
              <a:latin typeface="Poor Richard" charset="0"/>
            </a:endParaRPr>
          </a:p>
          <a:p>
            <a:pPr lvl="1" algn="just" eaLnBrk="0" hangingPunct="0">
              <a:buFontTx/>
              <a:buChar char="•"/>
              <a:tabLst>
                <a:tab pos="457200" algn="l"/>
              </a:tabLst>
            </a:pPr>
            <a:r>
              <a:rPr 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It</a:t>
            </a:r>
            <a:r>
              <a:rPr lang="ja-JP" alt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’</a:t>
            </a:r>
            <a:r>
              <a:rPr lang="en-US" sz="28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s results are the greatest - complete salvation for the eternal soul. (Romans 1:16)</a:t>
            </a:r>
            <a:endParaRPr lang="en-US" sz="2800" b="1">
              <a:solidFill>
                <a:srgbClr val="3333CC"/>
              </a:solidFill>
              <a:latin typeface="Poor Richard" charset="0"/>
            </a:endParaRPr>
          </a:p>
        </p:txBody>
      </p:sp>
    </p:spTree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762000" y="1506538"/>
            <a:ext cx="7467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32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Secondly it is the Great </a:t>
            </a:r>
            <a:r>
              <a:rPr lang="en-US" sz="3200" b="1" i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Co-mission</a:t>
            </a:r>
            <a:r>
              <a:rPr lang="en-US" sz="3200" b="1">
                <a:solidFill>
                  <a:srgbClr val="361B00"/>
                </a:solidFill>
                <a:latin typeface="Poor Richard" charset="0"/>
                <a:ea typeface="Times New Roman" charset="0"/>
                <a:cs typeface="Arial" charset="0"/>
              </a:rPr>
              <a:t>. </a:t>
            </a:r>
          </a:p>
          <a:p>
            <a:pPr algn="just" eaLnBrk="0" hangingPunct="0"/>
            <a:endParaRPr lang="en-US" sz="3200" b="1">
              <a:solidFill>
                <a:srgbClr val="361B00"/>
              </a:solidFill>
              <a:latin typeface="Poor Richard" charset="0"/>
              <a:ea typeface="Times New Roman" charset="0"/>
              <a:cs typeface="Arial" charset="0"/>
            </a:endParaRPr>
          </a:p>
          <a:p>
            <a:pPr lvl="1" algn="just" eaLnBrk="0" hangingPunct="0">
              <a:buFont typeface="Arial" charset="0"/>
              <a:buChar char="•"/>
            </a:pPr>
            <a:r>
              <a:rPr lang="en-US" sz="28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This meaning of course that we are not going or doing alone. Notice that Jesus said, </a:t>
            </a:r>
            <a:r>
              <a:rPr lang="ja-JP" alt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“</a:t>
            </a:r>
            <a:r>
              <a:rPr 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and, lo, I am with you alway, even unto the end of the world</a:t>
            </a:r>
            <a:r>
              <a:rPr lang="ja-JP" alt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”</a:t>
            </a:r>
            <a:r>
              <a:rPr lang="en-US" sz="28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 (Matthew 28:20) and </a:t>
            </a:r>
            <a:r>
              <a:rPr lang="ja-JP" alt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“</a:t>
            </a:r>
            <a:r>
              <a:rPr 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they went forth, and preached every where, the Lord working with them, and</a:t>
            </a:r>
            <a:r>
              <a:rPr lang="en-US" sz="28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 </a:t>
            </a:r>
            <a:r>
              <a:rPr 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confirming the word with signs following</a:t>
            </a:r>
            <a:r>
              <a:rPr lang="ja-JP" altLang="en-US" sz="2800" b="1" i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”</a:t>
            </a:r>
            <a:r>
              <a:rPr lang="en-US" sz="2800" b="1">
                <a:solidFill>
                  <a:srgbClr val="990099"/>
                </a:solidFill>
                <a:latin typeface="Poor Richard" charset="0"/>
                <a:ea typeface="Times New Roman" charset="0"/>
                <a:cs typeface="Arial" charset="0"/>
              </a:rPr>
              <a:t> (Mark 16:20). This is why we can go and we can accomplish the mission set before us. </a:t>
            </a:r>
            <a:endParaRPr lang="en-US" sz="2800" b="1">
              <a:solidFill>
                <a:srgbClr val="990099"/>
              </a:solidFill>
              <a:latin typeface="Poor Richard" charset="0"/>
            </a:endParaRPr>
          </a:p>
        </p:txBody>
      </p:sp>
    </p:spTree>
  </p:cSld>
  <p:clrMapOvr>
    <a:masterClrMapping/>
  </p:clrMapOvr>
  <p:transition xmlns:p14="http://schemas.microsoft.com/office/powerpoint/2010/main">
    <p:split orient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0" y="0"/>
            <a:ext cx="22860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1: What is Missions?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914400" y="990600"/>
            <a:ext cx="7543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3200" b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We will now take a look at the following accounts of the Great Commission including that of Acts 1:8 because of it</a:t>
            </a:r>
            <a:r>
              <a:rPr lang="ja-JP" altLang="en-US" sz="3200" b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’</a:t>
            </a:r>
            <a:r>
              <a:rPr lang="en-US" sz="3200" b="1">
                <a:solidFill>
                  <a:srgbClr val="3333CC"/>
                </a:solidFill>
                <a:latin typeface="Poor Richard" charset="0"/>
                <a:ea typeface="Times New Roman" charset="0"/>
                <a:cs typeface="Arial" charset="0"/>
              </a:rPr>
              <a:t>s importance to the mission of the church:</a:t>
            </a:r>
          </a:p>
          <a:p>
            <a:pPr algn="just" eaLnBrk="0" hangingPunct="0"/>
            <a:r>
              <a:rPr lang="en-US" sz="3200" b="1">
                <a:latin typeface="Poor Richard" charset="0"/>
                <a:ea typeface="Times New Roman" charset="0"/>
                <a:cs typeface="Arial" charset="0"/>
              </a:rPr>
              <a:t>  	</a:t>
            </a:r>
            <a:r>
              <a:rPr lang="en-US" sz="3200" b="1">
                <a:solidFill>
                  <a:srgbClr val="990000"/>
                </a:solidFill>
                <a:latin typeface="Poor Richard" charset="0"/>
                <a:ea typeface="Times New Roman" charset="0"/>
                <a:cs typeface="Arial" charset="0"/>
              </a:rPr>
              <a:t>  (1) Matthew 28:16 - 20</a:t>
            </a:r>
            <a:endParaRPr lang="en-US" sz="3200" b="1">
              <a:solidFill>
                <a:srgbClr val="990000"/>
              </a:solidFill>
              <a:latin typeface="Poor Richard" charset="0"/>
            </a:endParaRPr>
          </a:p>
          <a:p>
            <a:pPr algn="just" eaLnBrk="0" hangingPunct="0"/>
            <a:r>
              <a:rPr lang="en-US" sz="3200" b="1">
                <a:latin typeface="Poor Richard" charset="0"/>
                <a:cs typeface="Times New Roman" charset="0"/>
              </a:rPr>
              <a:t>   	</a:t>
            </a:r>
            <a:r>
              <a:rPr lang="en-US" sz="32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 (2) Mark 16:14 - 20</a:t>
            </a:r>
            <a:endParaRPr lang="en-US" sz="3200" b="1">
              <a:solidFill>
                <a:srgbClr val="3333CC"/>
              </a:solidFill>
              <a:latin typeface="Poor Richard" charset="0"/>
            </a:endParaRPr>
          </a:p>
          <a:p>
            <a:pPr algn="just" eaLnBrk="0" hangingPunct="0"/>
            <a:r>
              <a:rPr lang="en-US" sz="3200" b="1">
                <a:latin typeface="Poor Richard" charset="0"/>
                <a:cs typeface="Times New Roman" charset="0"/>
              </a:rPr>
              <a:t>  	</a:t>
            </a:r>
            <a:r>
              <a:rPr lang="en-US" sz="3200" b="1">
                <a:solidFill>
                  <a:srgbClr val="990000"/>
                </a:solidFill>
                <a:latin typeface="Poor Richard" charset="0"/>
                <a:cs typeface="Times New Roman" charset="0"/>
              </a:rPr>
              <a:t>  (3) Luke 24:44 - 53</a:t>
            </a:r>
            <a:endParaRPr lang="en-US" sz="3200" b="1">
              <a:solidFill>
                <a:srgbClr val="990000"/>
              </a:solidFill>
              <a:latin typeface="Poor Richard" charset="0"/>
            </a:endParaRPr>
          </a:p>
          <a:p>
            <a:pPr algn="just" eaLnBrk="0" hangingPunct="0"/>
            <a:r>
              <a:rPr lang="en-US" sz="3200" b="1">
                <a:latin typeface="Poor Richard" charset="0"/>
                <a:cs typeface="Times New Roman" charset="0"/>
              </a:rPr>
              <a:t>   	 </a:t>
            </a:r>
            <a:r>
              <a:rPr lang="en-US" sz="3200" b="1">
                <a:solidFill>
                  <a:srgbClr val="3333CC"/>
                </a:solidFill>
                <a:latin typeface="Poor Richard" charset="0"/>
                <a:cs typeface="Times New Roman" charset="0"/>
              </a:rPr>
              <a:t>(4) John 20:19 - 23</a:t>
            </a:r>
            <a:endParaRPr lang="en-US" sz="3200" b="1">
              <a:solidFill>
                <a:srgbClr val="3333CC"/>
              </a:solidFill>
              <a:latin typeface="Poor Richard" charset="0"/>
            </a:endParaRPr>
          </a:p>
          <a:p>
            <a:pPr algn="just" eaLnBrk="0" hangingPunct="0"/>
            <a:r>
              <a:rPr lang="en-US" sz="3200" b="1">
                <a:latin typeface="Poor Richard" charset="0"/>
                <a:cs typeface="Times New Roman" charset="0"/>
              </a:rPr>
              <a:t>  	</a:t>
            </a:r>
            <a:r>
              <a:rPr lang="en-US" sz="3200" b="1">
                <a:solidFill>
                  <a:srgbClr val="990000"/>
                </a:solidFill>
                <a:latin typeface="Poor Richard" charset="0"/>
                <a:cs typeface="Times New Roman" charset="0"/>
              </a:rPr>
              <a:t>  (5) Acts 1:8 </a:t>
            </a:r>
            <a:endParaRPr lang="en-US" sz="3200" b="1">
              <a:solidFill>
                <a:srgbClr val="990000"/>
              </a:solidFill>
              <a:latin typeface="Poor Richard" charset="0"/>
            </a:endParaRPr>
          </a:p>
        </p:txBody>
      </p:sp>
    </p:spTree>
  </p:cSld>
  <p:clrMapOvr>
    <a:masterClrMapping/>
  </p:clrMapOvr>
  <p:transition xmlns:p14="http://schemas.microsoft.com/office/powerpoint/2010/main">
    <p:split dir="in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otally_global_world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totally_global_world</Template>
  <TotalTime>869</TotalTime>
  <Words>773</Words>
  <Application>Microsoft Macintosh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Century Gothic</vt:lpstr>
      <vt:lpstr>Calibri</vt:lpstr>
      <vt:lpstr>Poor Richard</vt:lpstr>
      <vt:lpstr>totally_global_world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8</cp:revision>
  <dcterms:created xsi:type="dcterms:W3CDTF">2011-06-30T04:35:47Z</dcterms:created>
  <dcterms:modified xsi:type="dcterms:W3CDTF">2018-02-19T20:12:15Z</dcterms:modified>
</cp:coreProperties>
</file>