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9" r:id="rId2"/>
    <p:sldId id="269" r:id="rId3"/>
    <p:sldId id="260" r:id="rId4"/>
    <p:sldId id="258" r:id="rId5"/>
    <p:sldId id="262" r:id="rId6"/>
    <p:sldId id="270" r:id="rId7"/>
    <p:sldId id="281" r:id="rId8"/>
    <p:sldId id="261" r:id="rId9"/>
    <p:sldId id="271" r:id="rId10"/>
    <p:sldId id="282" r:id="rId11"/>
    <p:sldId id="267" r:id="rId12"/>
    <p:sldId id="272"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009900"/>
    <a:srgbClr val="3333CC"/>
    <a:srgbClr val="990000"/>
    <a:srgbClr val="361B00"/>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50" d="100"/>
          <a:sy n="50" d="100"/>
        </p:scale>
        <p:origin x="-2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4F6BA970-248B-0A49-8918-0A0379D0D62F}" type="datetimeFigureOut">
              <a:rPr lang="en-US"/>
              <a:pPr/>
              <a:t>2/19/18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EC73EE95-16D1-394F-95B0-5C78AE471246}" type="slidenum">
              <a:rPr lang="en-US"/>
              <a:pPr/>
              <a:t>‹#›</a:t>
            </a:fld>
            <a:endParaRPr lang="en-US"/>
          </a:p>
        </p:txBody>
      </p:sp>
    </p:spTree>
    <p:extLst>
      <p:ext uri="{BB962C8B-B14F-4D97-AF65-F5344CB8AC3E}">
        <p14:creationId xmlns:p14="http://schemas.microsoft.com/office/powerpoint/2010/main" val="33682529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charset="0"/>
        <a:cs typeface="+mn-cs"/>
      </a:defRPr>
    </a:lvl1pPr>
    <a:lvl2pPr marL="457200" algn="l" rtl="0" fontAlgn="base">
      <a:spcBef>
        <a:spcPct val="30000"/>
      </a:spcBef>
      <a:spcAft>
        <a:spcPct val="0"/>
      </a:spcAft>
      <a:defRPr sz="1200" kern="1200">
        <a:solidFill>
          <a:schemeClr val="tx1"/>
        </a:solidFill>
        <a:latin typeface="+mn-lt"/>
        <a:ea typeface="ＭＳ Ｐゴシック" charset="0"/>
        <a:cs typeface="+mn-cs"/>
      </a:defRPr>
    </a:lvl2pPr>
    <a:lvl3pPr marL="914400" algn="l" rtl="0" fontAlgn="base">
      <a:spcBef>
        <a:spcPct val="30000"/>
      </a:spcBef>
      <a:spcAft>
        <a:spcPct val="0"/>
      </a:spcAft>
      <a:defRPr sz="1200" kern="1200">
        <a:solidFill>
          <a:schemeClr val="tx1"/>
        </a:solidFill>
        <a:latin typeface="+mn-lt"/>
        <a:ea typeface="ＭＳ Ｐゴシック" charset="0"/>
        <a:cs typeface="+mn-cs"/>
      </a:defRPr>
    </a:lvl3pPr>
    <a:lvl4pPr marL="1371600" algn="l" rtl="0" fontAlgn="base">
      <a:spcBef>
        <a:spcPct val="30000"/>
      </a:spcBef>
      <a:spcAft>
        <a:spcPct val="0"/>
      </a:spcAft>
      <a:defRPr sz="1200" kern="1200">
        <a:solidFill>
          <a:schemeClr val="tx1"/>
        </a:solidFill>
        <a:latin typeface="+mn-lt"/>
        <a:ea typeface="ＭＳ Ｐゴシック" charset="0"/>
        <a:cs typeface="+mn-cs"/>
      </a:defRPr>
    </a:lvl4pPr>
    <a:lvl5pPr marL="1828800" algn="l" rtl="0" fontAlgn="base">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atin typeface="Calibri" charset="0"/>
            </a:endParaRP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B9A1024-3450-0041-BC7A-7B93453AE128}" type="slidenum">
              <a:rPr lang="en-US"/>
              <a:pPr eaLnBrk="1" hangingPunct="1"/>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CDFF5D4B-11BE-3048-8BB3-345608688B8B}" type="slidenum">
              <a:rPr lang="en-US"/>
              <a:pPr/>
              <a:t>‹#›</a:t>
            </a:fld>
            <a:endParaRPr lang="en-US"/>
          </a:p>
        </p:txBody>
      </p:sp>
    </p:spTree>
    <p:extLst>
      <p:ext uri="{BB962C8B-B14F-4D97-AF65-F5344CB8AC3E}">
        <p14:creationId xmlns:p14="http://schemas.microsoft.com/office/powerpoint/2010/main" val="2409718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73D011A-EFA5-A14A-BDB6-3359A6840B02}" type="slidenum">
              <a:rPr lang="en-US"/>
              <a:pPr/>
              <a:t>‹#›</a:t>
            </a:fld>
            <a:endParaRPr lang="en-US"/>
          </a:p>
        </p:txBody>
      </p:sp>
    </p:spTree>
    <p:extLst>
      <p:ext uri="{BB962C8B-B14F-4D97-AF65-F5344CB8AC3E}">
        <p14:creationId xmlns:p14="http://schemas.microsoft.com/office/powerpoint/2010/main" val="4111683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3EDC751-6919-D34D-9B1A-3C49477A45FE}" type="slidenum">
              <a:rPr lang="en-US"/>
              <a:pPr/>
              <a:t>‹#›</a:t>
            </a:fld>
            <a:endParaRPr lang="en-US"/>
          </a:p>
        </p:txBody>
      </p:sp>
    </p:spTree>
    <p:extLst>
      <p:ext uri="{BB962C8B-B14F-4D97-AF65-F5344CB8AC3E}">
        <p14:creationId xmlns:p14="http://schemas.microsoft.com/office/powerpoint/2010/main" val="157023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1B11A63-6E2C-FE41-AF04-2BAA26738D2F}" type="slidenum">
              <a:rPr lang="en-US"/>
              <a:pPr/>
              <a:t>‹#›</a:t>
            </a:fld>
            <a:endParaRPr lang="en-US"/>
          </a:p>
        </p:txBody>
      </p:sp>
    </p:spTree>
    <p:extLst>
      <p:ext uri="{BB962C8B-B14F-4D97-AF65-F5344CB8AC3E}">
        <p14:creationId xmlns:p14="http://schemas.microsoft.com/office/powerpoint/2010/main" val="2037082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B066D92-FA55-F148-8A2A-3B5B9D30AAEE}" type="slidenum">
              <a:rPr lang="en-US"/>
              <a:pPr/>
              <a:t>‹#›</a:t>
            </a:fld>
            <a:endParaRPr lang="en-US"/>
          </a:p>
        </p:txBody>
      </p:sp>
    </p:spTree>
    <p:extLst>
      <p:ext uri="{BB962C8B-B14F-4D97-AF65-F5344CB8AC3E}">
        <p14:creationId xmlns:p14="http://schemas.microsoft.com/office/powerpoint/2010/main" val="2652542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14AACB3-5174-9E45-B380-2A08A8F34680}" type="slidenum">
              <a:rPr lang="en-US"/>
              <a:pPr/>
              <a:t>‹#›</a:t>
            </a:fld>
            <a:endParaRPr lang="en-US"/>
          </a:p>
        </p:txBody>
      </p:sp>
    </p:spTree>
    <p:extLst>
      <p:ext uri="{BB962C8B-B14F-4D97-AF65-F5344CB8AC3E}">
        <p14:creationId xmlns:p14="http://schemas.microsoft.com/office/powerpoint/2010/main" val="129566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5AA1593D-5959-1547-B545-1C48291EFACB}" type="slidenum">
              <a:rPr lang="en-US"/>
              <a:pPr/>
              <a:t>‹#›</a:t>
            </a:fld>
            <a:endParaRPr lang="en-US"/>
          </a:p>
        </p:txBody>
      </p:sp>
    </p:spTree>
    <p:extLst>
      <p:ext uri="{BB962C8B-B14F-4D97-AF65-F5344CB8AC3E}">
        <p14:creationId xmlns:p14="http://schemas.microsoft.com/office/powerpoint/2010/main" val="42408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E7224AD7-C077-E14A-807D-8FFFD469F2F0}" type="slidenum">
              <a:rPr lang="en-US"/>
              <a:pPr/>
              <a:t>‹#›</a:t>
            </a:fld>
            <a:endParaRPr lang="en-US"/>
          </a:p>
        </p:txBody>
      </p:sp>
    </p:spTree>
    <p:extLst>
      <p:ext uri="{BB962C8B-B14F-4D97-AF65-F5344CB8AC3E}">
        <p14:creationId xmlns:p14="http://schemas.microsoft.com/office/powerpoint/2010/main" val="3499443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A8AB43CA-9E67-4F45-A1DD-242EA98C0424}" type="slidenum">
              <a:rPr lang="en-US"/>
              <a:pPr/>
              <a:t>‹#›</a:t>
            </a:fld>
            <a:endParaRPr lang="en-US"/>
          </a:p>
        </p:txBody>
      </p:sp>
    </p:spTree>
    <p:extLst>
      <p:ext uri="{BB962C8B-B14F-4D97-AF65-F5344CB8AC3E}">
        <p14:creationId xmlns:p14="http://schemas.microsoft.com/office/powerpoint/2010/main" val="2609146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FEEB88B-6570-0347-A0F5-15EE9E372792}" type="slidenum">
              <a:rPr lang="en-US"/>
              <a:pPr/>
              <a:t>‹#›</a:t>
            </a:fld>
            <a:endParaRPr lang="en-US"/>
          </a:p>
        </p:txBody>
      </p:sp>
    </p:spTree>
    <p:extLst>
      <p:ext uri="{BB962C8B-B14F-4D97-AF65-F5344CB8AC3E}">
        <p14:creationId xmlns:p14="http://schemas.microsoft.com/office/powerpoint/2010/main" val="811375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D1EA312-C4BF-B442-BDC4-8E6702B317B5}" type="slidenum">
              <a:rPr lang="en-US"/>
              <a:pPr/>
              <a:t>‹#›</a:t>
            </a:fld>
            <a:endParaRPr lang="en-US"/>
          </a:p>
        </p:txBody>
      </p:sp>
    </p:spTree>
    <p:extLst>
      <p:ext uri="{BB962C8B-B14F-4D97-AF65-F5344CB8AC3E}">
        <p14:creationId xmlns:p14="http://schemas.microsoft.com/office/powerpoint/2010/main" val="40412320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A902D6C-CF3A-5946-BA8F-29C85F37B87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73638"/>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44196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a:t>
            </a:r>
            <a:r>
              <a:rPr lang="en-US" sz="2400" b="1" dirty="0">
                <a:solidFill>
                  <a:srgbClr val="800080"/>
                </a:solidFill>
                <a:latin typeface="Bernard MT Condensed" pitchFamily="18" charset="0"/>
                <a:ea typeface="+mn-ea"/>
              </a:rPr>
              <a:t>4: Everyone Must Give or Go.</a:t>
            </a:r>
            <a:endParaRPr lang="en-US" sz="2400" b="1" dirty="0">
              <a:solidFill>
                <a:srgbClr val="800080"/>
              </a:solidFill>
              <a:latin typeface="Bernard MT Condensed" pitchFamily="18" charset="0"/>
              <a:ea typeface="+mn-ea"/>
            </a:endParaRPr>
          </a:p>
        </p:txBody>
      </p:sp>
      <p:sp>
        <p:nvSpPr>
          <p:cNvPr id="23" name="TextBox 22"/>
          <p:cNvSpPr txBox="1"/>
          <p:nvPr/>
        </p:nvSpPr>
        <p:spPr>
          <a:xfrm>
            <a:off x="152400" y="56388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50530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172200" y="0"/>
            <a:ext cx="2971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4: Everyone Must Give or Go.</a:t>
            </a:r>
            <a:endParaRPr lang="en-US" sz="1600" dirty="0">
              <a:solidFill>
                <a:srgbClr val="009900"/>
              </a:solidFill>
              <a:latin typeface="Bernard MT Condensed" pitchFamily="18" charset="0"/>
              <a:ea typeface="+mn-ea"/>
            </a:endParaRPr>
          </a:p>
        </p:txBody>
      </p:sp>
      <p:sp>
        <p:nvSpPr>
          <p:cNvPr id="12291" name="Rectangle 3"/>
          <p:cNvSpPr>
            <a:spLocks noChangeArrowheads="1"/>
          </p:cNvSpPr>
          <p:nvPr/>
        </p:nvSpPr>
        <p:spPr bwMode="auto">
          <a:xfrm>
            <a:off x="0" y="457200"/>
            <a:ext cx="4495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990000"/>
                </a:solidFill>
                <a:latin typeface="Poor Richard" charset="0"/>
                <a:ea typeface="Times New Roman" charset="0"/>
                <a:cs typeface="Arial" charset="0"/>
              </a:rPr>
              <a:t>The ministry of the great Apostle to the Gentiles began with the commandment </a:t>
            </a:r>
            <a:r>
              <a:rPr lang="ja-JP" altLang="en-US" sz="3200" b="1" i="1">
                <a:solidFill>
                  <a:srgbClr val="990000"/>
                </a:solidFill>
                <a:latin typeface="Poor Richard" charset="0"/>
                <a:ea typeface="Times New Roman" charset="0"/>
                <a:cs typeface="Arial" charset="0"/>
              </a:rPr>
              <a:t>“</a:t>
            </a:r>
            <a:r>
              <a:rPr lang="en-US" sz="3200" b="1" i="1">
                <a:solidFill>
                  <a:srgbClr val="990000"/>
                </a:solidFill>
                <a:latin typeface="Poor Richard" charset="0"/>
                <a:ea typeface="Times New Roman" charset="0"/>
                <a:cs typeface="Arial" charset="0"/>
              </a:rPr>
              <a:t>go</a:t>
            </a:r>
            <a:r>
              <a:rPr lang="ja-JP" altLang="en-US" sz="3200" b="1">
                <a:solidFill>
                  <a:srgbClr val="990000"/>
                </a:solidFill>
                <a:latin typeface="Poor Richard" charset="0"/>
                <a:ea typeface="Times New Roman" charset="0"/>
                <a:cs typeface="Arial" charset="0"/>
              </a:rPr>
              <a:t>”</a:t>
            </a:r>
            <a:r>
              <a:rPr lang="en-US" sz="3200" b="1" i="1">
                <a:solidFill>
                  <a:srgbClr val="990000"/>
                </a:solidFill>
                <a:latin typeface="Poor Richard" charset="0"/>
                <a:ea typeface="Times New Roman" charset="0"/>
                <a:cs typeface="Arial" charset="0"/>
              </a:rPr>
              <a:t> </a:t>
            </a:r>
            <a:r>
              <a:rPr lang="en-US" sz="3200" b="1">
                <a:solidFill>
                  <a:srgbClr val="990000"/>
                </a:solidFill>
                <a:latin typeface="Poor Richard" charset="0"/>
                <a:ea typeface="Times New Roman" charset="0"/>
                <a:cs typeface="Arial" charset="0"/>
              </a:rPr>
              <a:t>and throughout his life this seemed to be a never-ending quest. </a:t>
            </a:r>
          </a:p>
        </p:txBody>
      </p:sp>
      <p:sp>
        <p:nvSpPr>
          <p:cNvPr id="5" name="Rectangle 4"/>
          <p:cNvSpPr>
            <a:spLocks noChangeArrowheads="1"/>
          </p:cNvSpPr>
          <p:nvPr/>
        </p:nvSpPr>
        <p:spPr bwMode="auto">
          <a:xfrm>
            <a:off x="4419600" y="1905000"/>
            <a:ext cx="47244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sz="3200" b="1">
                <a:solidFill>
                  <a:srgbClr val="361B00"/>
                </a:solidFill>
                <a:latin typeface="Poor Richard" charset="0"/>
                <a:ea typeface="Times New Roman" charset="0"/>
                <a:cs typeface="Arial" charset="0"/>
              </a:rPr>
              <a:t>Paul became the writer of over two-thirds of the New Testament, founder of a majority of the Churches mentioned in the New Testament, successful missionary, pastor, evangelist, teacher and soul winner.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Scale>
                                      <p:cBhvr>
                                        <p:cTn id="7" dur="1000" decel="50000" fill="hold">
                                          <p:stCondLst>
                                            <p:cond delay="0"/>
                                          </p:stCondLst>
                                        </p:cTn>
                                        <p:tgtEl>
                                          <p:spTgt spid="122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291"/>
                                        </p:tgtEl>
                                        <p:attrNameLst>
                                          <p:attrName>ppt_x</p:attrName>
                                          <p:attrName>ppt_y</p:attrName>
                                        </p:attrNameLst>
                                      </p:cBhvr>
                                    </p:animMotion>
                                    <p:animEffect transition="in" filter="fade">
                                      <p:cBhvr>
                                        <p:cTn id="9" dur="1000"/>
                                        <p:tgtEl>
                                          <p:spTgt spid="1229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72200" y="0"/>
            <a:ext cx="2971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4: Everyone Must Give or Go.</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304800" y="381000"/>
            <a:ext cx="6019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In Acts 13:1-4; we read the inspiring account of the sending out of Barnabas and Paul from Antioch. At the first look, it seems that these two men were somewhat celebrities in the Church. </a:t>
            </a:r>
          </a:p>
        </p:txBody>
      </p:sp>
      <p:sp>
        <p:nvSpPr>
          <p:cNvPr id="5" name="Rectangle 4"/>
          <p:cNvSpPr>
            <a:spLocks noChangeArrowheads="1"/>
          </p:cNvSpPr>
          <p:nvPr/>
        </p:nvSpPr>
        <p:spPr bwMode="auto">
          <a:xfrm>
            <a:off x="2667000" y="3276600"/>
            <a:ext cx="60960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200" b="1" i="1">
                <a:solidFill>
                  <a:srgbClr val="009900"/>
                </a:solidFill>
                <a:latin typeface="Poor Richard" charset="0"/>
              </a:rPr>
              <a:t>“</a:t>
            </a:r>
            <a:r>
              <a:rPr lang="en-US" sz="3200" b="1" i="1">
                <a:solidFill>
                  <a:srgbClr val="009900"/>
                </a:solidFill>
                <a:latin typeface="Poor Richard" charset="0"/>
              </a:rPr>
              <a:t>It seemed good unto us, being assembled with one accord, to send chosen men unto you with our beloved Barnabas and Paul, Men that have hazarded their lives for the name of our Lord Jesus Christ.</a:t>
            </a:r>
            <a:r>
              <a:rPr lang="ja-JP" altLang="en-US" sz="3200" b="1" i="1">
                <a:solidFill>
                  <a:srgbClr val="009900"/>
                </a:solidFill>
                <a:latin typeface="Poor Richard" charset="0"/>
              </a:rPr>
              <a:t>”</a:t>
            </a:r>
            <a:r>
              <a:rPr lang="en-US" sz="3200" b="1" i="1">
                <a:solidFill>
                  <a:srgbClr val="009900"/>
                </a:solidFill>
                <a:latin typeface="Poor Richard" charset="0"/>
              </a:rPr>
              <a:t> </a:t>
            </a:r>
            <a:r>
              <a:rPr lang="en-US" sz="3200" b="1">
                <a:solidFill>
                  <a:srgbClr val="009900"/>
                </a:solidFill>
                <a:latin typeface="Poor Richard" charset="0"/>
              </a:rPr>
              <a:t>(Acts 15:25-26)</a:t>
            </a:r>
            <a:endParaRPr lang="en-US" sz="3200">
              <a:solidFill>
                <a:srgbClr val="009900"/>
              </a:solidFill>
              <a:latin typeface="Poor Richard"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72200" y="0"/>
            <a:ext cx="2971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4: Everyone Must Give or Go.</a:t>
            </a:r>
            <a:endParaRPr lang="en-US" sz="1600" dirty="0">
              <a:solidFill>
                <a:srgbClr val="009900"/>
              </a:solidFill>
              <a:latin typeface="Bernard MT Condensed" pitchFamily="18" charset="0"/>
              <a:ea typeface="+mn-ea"/>
            </a:endParaRPr>
          </a:p>
        </p:txBody>
      </p:sp>
      <p:sp>
        <p:nvSpPr>
          <p:cNvPr id="14339" name="Rectangle 3"/>
          <p:cNvSpPr>
            <a:spLocks noChangeArrowheads="1"/>
          </p:cNvSpPr>
          <p:nvPr/>
        </p:nvSpPr>
        <p:spPr bwMode="auto">
          <a:xfrm>
            <a:off x="1143000" y="1447800"/>
            <a:ext cx="6934200"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4400" b="1">
                <a:solidFill>
                  <a:srgbClr val="800080"/>
                </a:solidFill>
                <a:latin typeface="Poor Richard" charset="0"/>
                <a:ea typeface="Times New Roman" charset="0"/>
                <a:cs typeface="Arial" charset="0"/>
              </a:rPr>
              <a:t>Some gave. Others went. But both were involved in the accomplishment of the Great Commission of the Lord Jesus Christ.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1000" fill="hold"/>
                                        <p:tgtEl>
                                          <p:spTgt spid="14339"/>
                                        </p:tgtEl>
                                        <p:attrNameLst>
                                          <p:attrName>ppt_w</p:attrName>
                                        </p:attrNameLst>
                                      </p:cBhvr>
                                      <p:tavLst>
                                        <p:tav tm="0">
                                          <p:val>
                                            <p:fltVal val="0"/>
                                          </p:val>
                                        </p:tav>
                                        <p:tav tm="100000">
                                          <p:val>
                                            <p:strVal val="#ppt_w"/>
                                          </p:val>
                                        </p:tav>
                                      </p:tavLst>
                                    </p:anim>
                                    <p:anim calcmode="lin" valueType="num">
                                      <p:cBhvr>
                                        <p:cTn id="8" dur="1000" fill="hold"/>
                                        <p:tgtEl>
                                          <p:spTgt spid="14339"/>
                                        </p:tgtEl>
                                        <p:attrNameLst>
                                          <p:attrName>ppt_h</p:attrName>
                                        </p:attrNameLst>
                                      </p:cBhvr>
                                      <p:tavLst>
                                        <p:tav tm="0">
                                          <p:val>
                                            <p:fltVal val="0"/>
                                          </p:val>
                                        </p:tav>
                                        <p:tav tm="100000">
                                          <p:val>
                                            <p:strVal val="#ppt_h"/>
                                          </p:val>
                                        </p:tav>
                                      </p:tavLst>
                                    </p:anim>
                                    <p:anim calcmode="lin" valueType="num">
                                      <p:cBhvr>
                                        <p:cTn id="9" dur="1000" fill="hold"/>
                                        <p:tgtEl>
                                          <p:spTgt spid="1433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33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172200" y="0"/>
            <a:ext cx="2971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4: Everyone Must Give or Go.</a:t>
            </a:r>
            <a:endParaRPr lang="en-US" sz="1600" dirty="0">
              <a:solidFill>
                <a:srgbClr val="009900"/>
              </a:solidFill>
              <a:latin typeface="Bernard MT Condensed" pitchFamily="18" charset="0"/>
              <a:ea typeface="+mn-ea"/>
            </a:endParaRPr>
          </a:p>
        </p:txBody>
      </p:sp>
      <p:sp>
        <p:nvSpPr>
          <p:cNvPr id="3" name="Rectangle 2"/>
          <p:cNvSpPr>
            <a:spLocks noChangeArrowheads="1"/>
          </p:cNvSpPr>
          <p:nvPr/>
        </p:nvSpPr>
        <p:spPr bwMode="auto">
          <a:xfrm>
            <a:off x="457200" y="1981200"/>
            <a:ext cx="44958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200" b="1">
                <a:solidFill>
                  <a:srgbClr val="3333CC"/>
                </a:solidFill>
                <a:latin typeface="Poor Richard" charset="0"/>
              </a:rPr>
              <a:t>“</a:t>
            </a:r>
            <a:r>
              <a:rPr lang="en-US" sz="3200" b="1">
                <a:solidFill>
                  <a:srgbClr val="3333CC"/>
                </a:solidFill>
                <a:latin typeface="Poor Richard" charset="0"/>
              </a:rPr>
              <a:t>For unto whomsoever much is given, of him shall be much required: and to whom men have committed much, of him they will ask the more.</a:t>
            </a:r>
            <a:r>
              <a:rPr lang="ja-JP" altLang="en-US" sz="3200" b="1">
                <a:solidFill>
                  <a:srgbClr val="3333CC"/>
                </a:solidFill>
                <a:latin typeface="Poor Richard" charset="0"/>
              </a:rPr>
              <a:t>”</a:t>
            </a:r>
            <a:r>
              <a:rPr lang="en-US" sz="3200" b="1">
                <a:solidFill>
                  <a:srgbClr val="3333CC"/>
                </a:solidFill>
                <a:latin typeface="Poor Richard" charset="0"/>
              </a:rPr>
              <a:t> Luke 12:48</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72200" y="0"/>
            <a:ext cx="2971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4: Everyone Must Give or Go.</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0" y="609600"/>
            <a:ext cx="77724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800080"/>
                </a:solidFill>
                <a:latin typeface="Poor Richard" charset="0"/>
              </a:rPr>
              <a:t>The children of Israel were recipients of the blessing of God to Abraham. They were also enlightened by the revelation of the one, true and living God, Creator of heaven and earth. </a:t>
            </a:r>
          </a:p>
        </p:txBody>
      </p:sp>
      <p:sp>
        <p:nvSpPr>
          <p:cNvPr id="6" name="Rectangle 5"/>
          <p:cNvSpPr>
            <a:spLocks noChangeArrowheads="1"/>
          </p:cNvSpPr>
          <p:nvPr/>
        </p:nvSpPr>
        <p:spPr bwMode="auto">
          <a:xfrm>
            <a:off x="533400" y="2590800"/>
            <a:ext cx="77724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361B00"/>
                </a:solidFill>
                <a:latin typeface="Poor Richard" charset="0"/>
              </a:rPr>
              <a:t>This placed a great responsibility upon their shoulders to act as a conductor of this blessing and revelation to the Gentile world around them. </a:t>
            </a:r>
          </a:p>
        </p:txBody>
      </p:sp>
      <p:sp>
        <p:nvSpPr>
          <p:cNvPr id="5123" name="Rectangle 3"/>
          <p:cNvSpPr>
            <a:spLocks noChangeArrowheads="1"/>
          </p:cNvSpPr>
          <p:nvPr/>
        </p:nvSpPr>
        <p:spPr bwMode="auto">
          <a:xfrm>
            <a:off x="1828800" y="4267200"/>
            <a:ext cx="73152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000" b="1">
                <a:solidFill>
                  <a:srgbClr val="009900"/>
                </a:solidFill>
                <a:latin typeface="Poor Richard" charset="0"/>
                <a:ea typeface="Times New Roman" charset="0"/>
                <a:cs typeface="Arial" charset="0"/>
              </a:rPr>
              <a:t>To be as a light in the world of darkness. For God had said unto Abraham, </a:t>
            </a:r>
            <a:r>
              <a:rPr lang="ja-JP" altLang="en-US" sz="3000" b="1" i="1">
                <a:solidFill>
                  <a:srgbClr val="009900"/>
                </a:solidFill>
                <a:latin typeface="Poor Richard" charset="0"/>
                <a:ea typeface="Times New Roman" charset="0"/>
                <a:cs typeface="Arial" charset="0"/>
              </a:rPr>
              <a:t>“</a:t>
            </a:r>
            <a:r>
              <a:rPr lang="en-US" sz="3000" b="1" i="1">
                <a:solidFill>
                  <a:srgbClr val="009900"/>
                </a:solidFill>
                <a:latin typeface="Poor Richard" charset="0"/>
                <a:ea typeface="Times New Roman" charset="0"/>
                <a:cs typeface="Arial" charset="0"/>
              </a:rPr>
              <a:t>in thee shall all families of the earth be blessed.</a:t>
            </a:r>
            <a:r>
              <a:rPr lang="ja-JP" altLang="en-US" sz="3000" b="1" i="1">
                <a:solidFill>
                  <a:srgbClr val="009900"/>
                </a:solidFill>
                <a:latin typeface="Poor Richard" charset="0"/>
                <a:ea typeface="Times New Roman" charset="0"/>
                <a:cs typeface="Arial" charset="0"/>
              </a:rPr>
              <a:t>”</a:t>
            </a:r>
            <a:r>
              <a:rPr lang="en-US" sz="3000" b="1">
                <a:solidFill>
                  <a:srgbClr val="009900"/>
                </a:solidFill>
                <a:latin typeface="Poor Richard" charset="0"/>
                <a:ea typeface="Times New Roman" charset="0"/>
                <a:cs typeface="Arial" charset="0"/>
              </a:rPr>
              <a:t> (Genesis 12:3)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5123"/>
                                        </p:tgtEl>
                                        <p:attrNameLst>
                                          <p:attrName>style.visibility</p:attrName>
                                        </p:attrNameLst>
                                      </p:cBhvr>
                                      <p:to>
                                        <p:strVal val="visible"/>
                                      </p:to>
                                    </p:set>
                                    <p:anim calcmode="lin" valueType="num">
                                      <p:cBhvr>
                                        <p:cTn id="23" dur="500" fill="hold"/>
                                        <p:tgtEl>
                                          <p:spTgt spid="5123"/>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123"/>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123"/>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1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512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172200" y="0"/>
            <a:ext cx="2971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4: Everyone Must Give or Go.</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381000" y="838200"/>
            <a:ext cx="44196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990000"/>
                </a:solidFill>
                <a:latin typeface="Poor Richard" charset="0"/>
              </a:rPr>
              <a:t>In the same sense, the Church has the greatest responsibility of all, that of communicating the saving gospel of Jesus Christ to a lost world.</a:t>
            </a:r>
          </a:p>
        </p:txBody>
      </p:sp>
      <p:pic>
        <p:nvPicPr>
          <p:cNvPr id="6147" name="Picture 3" descr="C:\Users\Candra Poitras\Pictures\mormon-church-missionary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33950" y="2667000"/>
            <a:ext cx="3676650" cy="2941320"/>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6147"/>
                                        </p:tgtEl>
                                        <p:attrNameLst>
                                          <p:attrName>style.visibility</p:attrName>
                                        </p:attrNameLst>
                                      </p:cBhvr>
                                      <p:to>
                                        <p:strVal val="visible"/>
                                      </p:to>
                                    </p:set>
                                    <p:anim calcmode="lin" valueType="num">
                                      <p:cBhvr>
                                        <p:cTn id="16" dur="500" fill="hold"/>
                                        <p:tgtEl>
                                          <p:spTgt spid="6147"/>
                                        </p:tgtEl>
                                        <p:attrNameLst>
                                          <p:attrName>ppt_w</p:attrName>
                                        </p:attrNameLst>
                                      </p:cBhvr>
                                      <p:tavLst>
                                        <p:tav tm="0">
                                          <p:val>
                                            <p:strVal val="#ppt_w*0.05"/>
                                          </p:val>
                                        </p:tav>
                                        <p:tav tm="100000">
                                          <p:val>
                                            <p:strVal val="#ppt_w"/>
                                          </p:val>
                                        </p:tav>
                                      </p:tavLst>
                                    </p:anim>
                                    <p:anim calcmode="lin" valueType="num">
                                      <p:cBhvr>
                                        <p:cTn id="17" dur="500" fill="hold"/>
                                        <p:tgtEl>
                                          <p:spTgt spid="6147"/>
                                        </p:tgtEl>
                                        <p:attrNameLst>
                                          <p:attrName>ppt_h</p:attrName>
                                        </p:attrNameLst>
                                      </p:cBhvr>
                                      <p:tavLst>
                                        <p:tav tm="0">
                                          <p:val>
                                            <p:strVal val="#ppt_h"/>
                                          </p:val>
                                        </p:tav>
                                        <p:tav tm="100000">
                                          <p:val>
                                            <p:strVal val="#ppt_h"/>
                                          </p:val>
                                        </p:tav>
                                      </p:tavLst>
                                    </p:anim>
                                    <p:anim calcmode="lin" valueType="num">
                                      <p:cBhvr>
                                        <p:cTn id="18" dur="500" fill="hold"/>
                                        <p:tgtEl>
                                          <p:spTgt spid="6147"/>
                                        </p:tgtEl>
                                        <p:attrNameLst>
                                          <p:attrName>ppt_x</p:attrName>
                                        </p:attrNameLst>
                                      </p:cBhvr>
                                      <p:tavLst>
                                        <p:tav tm="0">
                                          <p:val>
                                            <p:strVal val="#ppt_x-.2"/>
                                          </p:val>
                                        </p:tav>
                                        <p:tav tm="100000">
                                          <p:val>
                                            <p:strVal val="#ppt_x"/>
                                          </p:val>
                                        </p:tav>
                                      </p:tavLst>
                                    </p:anim>
                                    <p:anim calcmode="lin" valueType="num">
                                      <p:cBhvr>
                                        <p:cTn id="19" dur="500" fill="hold"/>
                                        <p:tgtEl>
                                          <p:spTgt spid="6147"/>
                                        </p:tgtEl>
                                        <p:attrNameLst>
                                          <p:attrName>ppt_y</p:attrName>
                                        </p:attrNameLst>
                                      </p:cBhvr>
                                      <p:tavLst>
                                        <p:tav tm="0">
                                          <p:val>
                                            <p:strVal val="#ppt_y"/>
                                          </p:val>
                                        </p:tav>
                                        <p:tav tm="100000">
                                          <p:val>
                                            <p:strVal val="#ppt_y"/>
                                          </p:val>
                                        </p:tav>
                                      </p:tavLst>
                                    </p:anim>
                                    <p:animEffect transition="in" filter="fade">
                                      <p:cBhvr>
                                        <p:cTn id="20"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72200" y="0"/>
            <a:ext cx="2971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4: Everyone Must Give or Go.</a:t>
            </a:r>
            <a:endParaRPr lang="en-US" sz="1600" dirty="0">
              <a:solidFill>
                <a:srgbClr val="009900"/>
              </a:solidFill>
              <a:latin typeface="Bernard MT Condensed" pitchFamily="18" charset="0"/>
              <a:ea typeface="+mn-ea"/>
            </a:endParaRPr>
          </a:p>
        </p:txBody>
      </p:sp>
      <p:sp>
        <p:nvSpPr>
          <p:cNvPr id="7171" name="Rectangle 3"/>
          <p:cNvSpPr>
            <a:spLocks noChangeArrowheads="1"/>
          </p:cNvSpPr>
          <p:nvPr/>
        </p:nvSpPr>
        <p:spPr bwMode="auto">
          <a:xfrm>
            <a:off x="152400" y="152400"/>
            <a:ext cx="43434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800080"/>
                </a:solidFill>
                <a:latin typeface="Poor Richard" charset="0"/>
                <a:ea typeface="Times New Roman" charset="0"/>
                <a:cs typeface="Arial" charset="0"/>
              </a:rPr>
              <a:t>This responsibility is not just to the pastors, deacons or other leaders of the Church. It is to every member of the body of Christ. </a:t>
            </a:r>
          </a:p>
        </p:txBody>
      </p:sp>
      <p:sp>
        <p:nvSpPr>
          <p:cNvPr id="5" name="Rectangle 4"/>
          <p:cNvSpPr>
            <a:spLocks noChangeArrowheads="1"/>
          </p:cNvSpPr>
          <p:nvPr/>
        </p:nvSpPr>
        <p:spPr bwMode="auto">
          <a:xfrm>
            <a:off x="4267200" y="2133600"/>
            <a:ext cx="46482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It has been said: </a:t>
            </a:r>
            <a:r>
              <a:rPr lang="ja-JP" altLang="en-US" sz="3200" b="1" i="1">
                <a:solidFill>
                  <a:srgbClr val="361B00"/>
                </a:solidFill>
                <a:latin typeface="Poor Richard" charset="0"/>
              </a:rPr>
              <a:t>“</a:t>
            </a:r>
            <a:r>
              <a:rPr lang="en-US" sz="3200" b="1" i="1">
                <a:solidFill>
                  <a:srgbClr val="361B00"/>
                </a:solidFill>
                <a:latin typeface="Poor Richard" charset="0"/>
              </a:rPr>
              <a:t>Some give by going and others go by giving.</a:t>
            </a:r>
            <a:r>
              <a:rPr lang="ja-JP" altLang="en-US" sz="3200" b="1" i="1">
                <a:solidFill>
                  <a:srgbClr val="361B00"/>
                </a:solidFill>
                <a:latin typeface="Poor Richard" charset="0"/>
              </a:rPr>
              <a:t>”</a:t>
            </a:r>
            <a:r>
              <a:rPr lang="en-US" sz="3200" b="1">
                <a:solidFill>
                  <a:srgbClr val="361B00"/>
                </a:solidFill>
                <a:latin typeface="Poor Richard" charset="0"/>
              </a:rPr>
              <a:t> This simply means that everyone must be involved in the process of sending or taking the gospel of Jesus Christ to every nation, people, kindred and tongue in the earth.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strips(downLeft)">
                                      <p:cBhvr>
                                        <p:cTn id="7" dur="500"/>
                                        <p:tgtEl>
                                          <p:spTgt spid="71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72200" y="0"/>
            <a:ext cx="2971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4: Everyone Must Give or Go.</a:t>
            </a:r>
            <a:endParaRPr lang="en-US" sz="1600" dirty="0">
              <a:solidFill>
                <a:srgbClr val="009900"/>
              </a:solidFill>
              <a:latin typeface="Bernard MT Condensed" pitchFamily="18" charset="0"/>
              <a:ea typeface="+mn-ea"/>
            </a:endParaRPr>
          </a:p>
        </p:txBody>
      </p:sp>
      <p:pic>
        <p:nvPicPr>
          <p:cNvPr id="8195" name="Picture 3" descr="C:\Users\Candra Poitras\Pictures\dash_winning_photo[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 y="457200"/>
            <a:ext cx="3886200" cy="2584053"/>
          </a:xfrm>
          <a:prstGeom prst="rect">
            <a:avLst/>
          </a:prstGeom>
          <a:ln>
            <a:noFill/>
          </a:ln>
          <a:effectLst>
            <a:softEdge rad="112500"/>
          </a:effectLst>
        </p:spPr>
      </p:pic>
      <p:sp>
        <p:nvSpPr>
          <p:cNvPr id="8196" name="Rectangle 4"/>
          <p:cNvSpPr>
            <a:spLocks noChangeArrowheads="1"/>
          </p:cNvSpPr>
          <p:nvPr/>
        </p:nvSpPr>
        <p:spPr bwMode="auto">
          <a:xfrm>
            <a:off x="4495800" y="609600"/>
            <a:ext cx="4114800" cy="517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6600" b="1">
                <a:solidFill>
                  <a:srgbClr val="009900"/>
                </a:solidFill>
                <a:latin typeface="Poor Richard" charset="0"/>
                <a:ea typeface="Times New Roman" charset="0"/>
                <a:cs typeface="Arial" charset="0"/>
              </a:rPr>
              <a:t>  Some give by going </a:t>
            </a:r>
          </a:p>
          <a:p>
            <a:pPr algn="ctr" eaLnBrk="0" hangingPunct="0"/>
            <a:r>
              <a:rPr lang="en-US" sz="6600" b="1">
                <a:solidFill>
                  <a:srgbClr val="009900"/>
                </a:solidFill>
                <a:latin typeface="Poor Richard" charset="0"/>
                <a:ea typeface="Times New Roman" charset="0"/>
                <a:cs typeface="Arial" charset="0"/>
              </a:rPr>
              <a:t>and others go by giving. </a:t>
            </a:r>
          </a:p>
        </p:txBody>
      </p:sp>
      <p:pic>
        <p:nvPicPr>
          <p:cNvPr id="8197" name="Picture 5" descr="C:\Users\Candra Poitras\Pictures\Offering[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2400" y="2971800"/>
            <a:ext cx="3886200" cy="2914650"/>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p:cTn id="7" dur="500" fill="hold"/>
                                        <p:tgtEl>
                                          <p:spTgt spid="8196"/>
                                        </p:tgtEl>
                                        <p:attrNameLst>
                                          <p:attrName>ppt_w</p:attrName>
                                        </p:attrNameLst>
                                      </p:cBhvr>
                                      <p:tavLst>
                                        <p:tav tm="0">
                                          <p:val>
                                            <p:fltVal val="0"/>
                                          </p:val>
                                        </p:tav>
                                        <p:tav tm="100000">
                                          <p:val>
                                            <p:strVal val="#ppt_w"/>
                                          </p:val>
                                        </p:tav>
                                      </p:tavLst>
                                    </p:anim>
                                    <p:anim calcmode="lin" valueType="num">
                                      <p:cBhvr>
                                        <p:cTn id="8" dur="500" fill="hold"/>
                                        <p:tgtEl>
                                          <p:spTgt spid="8196"/>
                                        </p:tgtEl>
                                        <p:attrNameLst>
                                          <p:attrName>ppt_h</p:attrName>
                                        </p:attrNameLst>
                                      </p:cBhvr>
                                      <p:tavLst>
                                        <p:tav tm="0">
                                          <p:val>
                                            <p:fltVal val="0"/>
                                          </p:val>
                                        </p:tav>
                                        <p:tav tm="100000">
                                          <p:val>
                                            <p:strVal val="#ppt_h"/>
                                          </p:val>
                                        </p:tav>
                                      </p:tavLst>
                                    </p:anim>
                                    <p:animEffect transition="in" filter="fade">
                                      <p:cBhvr>
                                        <p:cTn id="9"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172200" y="0"/>
            <a:ext cx="2971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4: Everyone Must Give or Go.</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152400" y="609600"/>
            <a:ext cx="4419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3333CC"/>
                </a:solidFill>
                <a:latin typeface="Poor Richard" charset="0"/>
              </a:rPr>
              <a:t>When the local Church involves itself in giving to send missionaries to a foreign land, that missionary becomes an extension of the ministry of that local assembly.</a:t>
            </a:r>
          </a:p>
        </p:txBody>
      </p:sp>
      <p:sp>
        <p:nvSpPr>
          <p:cNvPr id="5" name="Rectangle 4"/>
          <p:cNvSpPr>
            <a:spLocks noChangeArrowheads="1"/>
          </p:cNvSpPr>
          <p:nvPr/>
        </p:nvSpPr>
        <p:spPr bwMode="auto">
          <a:xfrm>
            <a:off x="4800600" y="2514600"/>
            <a:ext cx="41910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990000"/>
                </a:solidFill>
                <a:latin typeface="Poor Richard" charset="0"/>
              </a:rPr>
              <a:t>The members will be able to rejoice with great joy as reports of the harvest come in from the field because they are involved with the fulfillment of the Great Commission of the Lord.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72200" y="0"/>
            <a:ext cx="2971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4: Everyone Must Give or Go.</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1447800" y="2438400"/>
            <a:ext cx="5791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Their prayer time will be more meaningful as they visit these foreign lands on their knees in prayer before the throne of God. </a:t>
            </a:r>
            <a:endParaRPr lang="en-US" sz="3200" b="1">
              <a:solidFill>
                <a:srgbClr val="3333CC"/>
              </a:solidFill>
            </a:endParaRPr>
          </a:p>
        </p:txBody>
      </p:sp>
      <p:sp>
        <p:nvSpPr>
          <p:cNvPr id="5" name="Rectangle 4"/>
          <p:cNvSpPr>
            <a:spLocks noChangeArrowheads="1"/>
          </p:cNvSpPr>
          <p:nvPr/>
        </p:nvSpPr>
        <p:spPr bwMode="auto">
          <a:xfrm>
            <a:off x="152400" y="304800"/>
            <a:ext cx="5867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They will have played a vital part in the harvest of souls and will feel more of a sense of responsibility to the rest of the world. </a:t>
            </a:r>
            <a:endParaRPr lang="en-US" sz="3200">
              <a:solidFill>
                <a:srgbClr val="361B00"/>
              </a:solidFill>
            </a:endParaRPr>
          </a:p>
        </p:txBody>
      </p:sp>
      <p:sp>
        <p:nvSpPr>
          <p:cNvPr id="6" name="Rectangle 5"/>
          <p:cNvSpPr>
            <a:spLocks noChangeArrowheads="1"/>
          </p:cNvSpPr>
          <p:nvPr/>
        </p:nvSpPr>
        <p:spPr bwMode="auto">
          <a:xfrm>
            <a:off x="3505200" y="4648200"/>
            <a:ext cx="5486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Not only will their burden become greater for the foreign fields, but their burden will increase for the local community as well.</a:t>
            </a:r>
            <a:endParaRPr lang="en-US" sz="3200" b="1">
              <a:solidFill>
                <a:srgbClr val="361B00"/>
              </a:solidFill>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450" decel="100000" fill="hold"/>
                                        <p:tgtEl>
                                          <p:spTgt spid="5"/>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anim calcmode="lin" valueType="num">
                                      <p:cBhvr>
                                        <p:cTn id="16" dur="500" fill="hold"/>
                                        <p:tgtEl>
                                          <p:spTgt spid="4"/>
                                        </p:tgtEl>
                                        <p:attrNameLst>
                                          <p:attrName>ppt_x</p:attrName>
                                        </p:attrNameLst>
                                      </p:cBhvr>
                                      <p:tavLst>
                                        <p:tav tm="0">
                                          <p:val>
                                            <p:strVal val="#ppt_x"/>
                                          </p:val>
                                        </p:tav>
                                        <p:tav tm="100000">
                                          <p:val>
                                            <p:strVal val="#ppt_x"/>
                                          </p:val>
                                        </p:tav>
                                      </p:tavLst>
                                    </p:anim>
                                    <p:anim calcmode="lin" valueType="num">
                                      <p:cBhvr>
                                        <p:cTn id="17" dur="450" decel="100000" fill="hold"/>
                                        <p:tgtEl>
                                          <p:spTgt spid="4"/>
                                        </p:tgtEl>
                                        <p:attrNameLst>
                                          <p:attrName>ppt_y</p:attrName>
                                        </p:attrNameLst>
                                      </p:cBhvr>
                                      <p:tavLst>
                                        <p:tav tm="0">
                                          <p:val>
                                            <p:strVal val="#ppt_y+1"/>
                                          </p:val>
                                        </p:tav>
                                        <p:tav tm="100000">
                                          <p:val>
                                            <p:strVal val="#ppt_y-.03"/>
                                          </p:val>
                                        </p:tav>
                                      </p:tavLst>
                                    </p:anim>
                                    <p:anim calcmode="lin" valueType="num">
                                      <p:cBhvr>
                                        <p:cTn id="18" dur="50" accel="100000" fill="hold">
                                          <p:stCondLst>
                                            <p:cond delay="45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450" decel="100000" fill="hold"/>
                                        <p:tgtEl>
                                          <p:spTgt spid="6"/>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72200" y="0"/>
            <a:ext cx="2971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4: Everyone Must Give or Go.</a:t>
            </a:r>
            <a:endParaRPr lang="en-US" sz="1600" dirty="0">
              <a:solidFill>
                <a:srgbClr val="009900"/>
              </a:solidFill>
              <a:latin typeface="Bernard MT Condensed" pitchFamily="18" charset="0"/>
              <a:ea typeface="+mn-ea"/>
            </a:endParaRPr>
          </a:p>
        </p:txBody>
      </p:sp>
      <p:sp>
        <p:nvSpPr>
          <p:cNvPr id="11267" name="Rectangle 3"/>
          <p:cNvSpPr>
            <a:spLocks noChangeArrowheads="1"/>
          </p:cNvSpPr>
          <p:nvPr/>
        </p:nvSpPr>
        <p:spPr bwMode="auto">
          <a:xfrm>
            <a:off x="3733800" y="744538"/>
            <a:ext cx="52578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800080"/>
                </a:solidFill>
                <a:latin typeface="Poor Richard" charset="0"/>
                <a:ea typeface="Times New Roman" charset="0"/>
                <a:cs typeface="Arial" charset="0"/>
              </a:rPr>
              <a:t>Every local church should have a </a:t>
            </a:r>
            <a:r>
              <a:rPr lang="ja-JP" altLang="en-US" sz="3200" b="1">
                <a:solidFill>
                  <a:srgbClr val="800080"/>
                </a:solidFill>
                <a:latin typeface="Poor Richard" charset="0"/>
                <a:ea typeface="Times New Roman" charset="0"/>
                <a:cs typeface="Arial" charset="0"/>
              </a:rPr>
              <a:t>“</a:t>
            </a:r>
            <a:r>
              <a:rPr lang="en-US" sz="3200" b="1">
                <a:solidFill>
                  <a:srgbClr val="800080"/>
                </a:solidFill>
                <a:latin typeface="Poor Richard" charset="0"/>
                <a:ea typeface="Times New Roman" charset="0"/>
                <a:cs typeface="Arial" charset="0"/>
              </a:rPr>
              <a:t>World Missions</a:t>
            </a:r>
            <a:r>
              <a:rPr lang="ja-JP" altLang="en-US" sz="3200" b="1">
                <a:solidFill>
                  <a:srgbClr val="800080"/>
                </a:solidFill>
                <a:latin typeface="Poor Richard" charset="0"/>
                <a:ea typeface="Times New Roman" charset="0"/>
                <a:cs typeface="Arial" charset="0"/>
              </a:rPr>
              <a:t>”</a:t>
            </a:r>
            <a:r>
              <a:rPr lang="en-US" sz="3200" b="1">
                <a:solidFill>
                  <a:srgbClr val="800080"/>
                </a:solidFill>
                <a:latin typeface="Poor Richard" charset="0"/>
                <a:ea typeface="Times New Roman" charset="0"/>
                <a:cs typeface="Arial" charset="0"/>
              </a:rPr>
              <a:t> program and receive an offering designated to this cause on a regular basis, preferably once every month.  This is regardless of where this church is located in the world.  The pastor should encourage the people to give liberally and then lead them in giving. </a:t>
            </a:r>
          </a:p>
        </p:txBody>
      </p:sp>
      <p:pic>
        <p:nvPicPr>
          <p:cNvPr id="11268" name="Picture 4" descr="C:\Users\Candra Poitras\Pictures\sj0579[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 y="1981200"/>
            <a:ext cx="3251200" cy="2438400"/>
          </a:xfrm>
          <a:prstGeom prst="ellipse">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decel="50000" fill="hold">
                                          <p:stCondLst>
                                            <p:cond delay="0"/>
                                          </p:stCondLst>
                                        </p:cTn>
                                        <p:tgtEl>
                                          <p:spTgt spid="1126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126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1267"/>
                                        </p:tgtEl>
                                        <p:attrNameLst>
                                          <p:attrName>ppt_w</p:attrName>
                                        </p:attrNameLst>
                                      </p:cBhvr>
                                      <p:tavLst>
                                        <p:tav tm="0">
                                          <p:val>
                                            <p:strVal val="#ppt_w*.05"/>
                                          </p:val>
                                        </p:tav>
                                        <p:tav tm="100000">
                                          <p:val>
                                            <p:strVal val="#ppt_w"/>
                                          </p:val>
                                        </p:tav>
                                      </p:tavLst>
                                    </p:anim>
                                    <p:anim calcmode="lin" valueType="num">
                                      <p:cBhvr>
                                        <p:cTn id="10" dur="1000" fill="hold"/>
                                        <p:tgtEl>
                                          <p:spTgt spid="1126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126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126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126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126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11268"/>
                                        </p:tgtEl>
                                        <p:attrNameLst>
                                          <p:attrName>style.visibility</p:attrName>
                                        </p:attrNameLst>
                                      </p:cBhvr>
                                      <p:to>
                                        <p:strVal val="visible"/>
                                      </p:to>
                                    </p:set>
                                    <p:anim calcmode="lin" valueType="num">
                                      <p:cBhvr>
                                        <p:cTn id="19" dur="500" decel="50000" fill="hold">
                                          <p:stCondLst>
                                            <p:cond delay="0"/>
                                          </p:stCondLst>
                                        </p:cTn>
                                        <p:tgtEl>
                                          <p:spTgt spid="11268"/>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1268"/>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1268"/>
                                        </p:tgtEl>
                                        <p:attrNameLst>
                                          <p:attrName>ppt_w</p:attrName>
                                        </p:attrNameLst>
                                      </p:cBhvr>
                                      <p:tavLst>
                                        <p:tav tm="0">
                                          <p:val>
                                            <p:strVal val="#ppt_w*.05"/>
                                          </p:val>
                                        </p:tav>
                                        <p:tav tm="100000">
                                          <p:val>
                                            <p:strVal val="#ppt_w"/>
                                          </p:val>
                                        </p:tav>
                                      </p:tavLst>
                                    </p:anim>
                                    <p:anim calcmode="lin" valueType="num">
                                      <p:cBhvr>
                                        <p:cTn id="22" dur="1000" fill="hold"/>
                                        <p:tgtEl>
                                          <p:spTgt spid="11268"/>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1268"/>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1268"/>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1268"/>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totally_global_world</Template>
  <TotalTime>3727</TotalTime>
  <Words>751</Words>
  <Application>Microsoft Macintosh PowerPoint</Application>
  <PresentationFormat>On-screen Show (4:3)</PresentationFormat>
  <Paragraphs>36</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8</cp:revision>
  <dcterms:created xsi:type="dcterms:W3CDTF">2011-06-30T04:35:47Z</dcterms:created>
  <dcterms:modified xsi:type="dcterms:W3CDTF">2018-02-19T20:11:37Z</dcterms:modified>
</cp:coreProperties>
</file>