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9" r:id="rId2"/>
    <p:sldId id="269" r:id="rId3"/>
    <p:sldId id="260" r:id="rId4"/>
    <p:sldId id="258" r:id="rId5"/>
    <p:sldId id="270" r:id="rId6"/>
    <p:sldId id="279" r:id="rId7"/>
    <p:sldId id="289" r:id="rId8"/>
    <p:sldId id="271" r:id="rId9"/>
    <p:sldId id="280" r:id="rId10"/>
    <p:sldId id="293" r:id="rId11"/>
    <p:sldId id="272" r:id="rId12"/>
    <p:sldId id="281" r:id="rId13"/>
    <p:sldId id="291" r:id="rId14"/>
    <p:sldId id="273" r:id="rId15"/>
    <p:sldId id="282" r:id="rId16"/>
    <p:sldId id="295" r:id="rId17"/>
    <p:sldId id="274" r:id="rId18"/>
    <p:sldId id="283"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361B00"/>
    <a:srgbClr val="3333CC"/>
    <a:srgbClr val="990000"/>
    <a:srgbClr val="800080"/>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30" d="100"/>
          <a:sy n="30" d="100"/>
        </p:scale>
        <p:origin x="-36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0D2D8A9A-1146-5144-862C-505CC2E6E361}" type="datetimeFigureOut">
              <a:rPr lang="en-US"/>
              <a:pPr/>
              <a:t>2/19/18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B4A5DF7-89EC-AC44-9E3C-B5A5B66E7615}" type="slidenum">
              <a:rPr lang="en-US"/>
              <a:pPr/>
              <a:t>‹#›</a:t>
            </a:fld>
            <a:endParaRPr lang="en-US"/>
          </a:p>
        </p:txBody>
      </p:sp>
    </p:spTree>
    <p:extLst>
      <p:ext uri="{BB962C8B-B14F-4D97-AF65-F5344CB8AC3E}">
        <p14:creationId xmlns:p14="http://schemas.microsoft.com/office/powerpoint/2010/main" val="15498184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D12EF2D5-BAEB-074C-A8D7-2B046E3E8FDA}" type="slidenum">
              <a:rPr lang="en-US"/>
              <a:pPr/>
              <a:t>‹#›</a:t>
            </a:fld>
            <a:endParaRPr lang="en-US"/>
          </a:p>
        </p:txBody>
      </p:sp>
    </p:spTree>
    <p:extLst>
      <p:ext uri="{BB962C8B-B14F-4D97-AF65-F5344CB8AC3E}">
        <p14:creationId xmlns:p14="http://schemas.microsoft.com/office/powerpoint/2010/main" val="3861738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90B4C79-7F01-5D40-8C6F-12E2B7DCDBEB}" type="slidenum">
              <a:rPr lang="en-US"/>
              <a:pPr/>
              <a:t>‹#›</a:t>
            </a:fld>
            <a:endParaRPr lang="en-US"/>
          </a:p>
        </p:txBody>
      </p:sp>
    </p:spTree>
    <p:extLst>
      <p:ext uri="{BB962C8B-B14F-4D97-AF65-F5344CB8AC3E}">
        <p14:creationId xmlns:p14="http://schemas.microsoft.com/office/powerpoint/2010/main" val="1869058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0E11285-33E0-9246-AA85-F7A2E7CE3DF4}" type="slidenum">
              <a:rPr lang="en-US"/>
              <a:pPr/>
              <a:t>‹#›</a:t>
            </a:fld>
            <a:endParaRPr lang="en-US"/>
          </a:p>
        </p:txBody>
      </p:sp>
    </p:spTree>
    <p:extLst>
      <p:ext uri="{BB962C8B-B14F-4D97-AF65-F5344CB8AC3E}">
        <p14:creationId xmlns:p14="http://schemas.microsoft.com/office/powerpoint/2010/main" val="695172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8190145-4FBA-5547-9523-8D127F579D43}" type="slidenum">
              <a:rPr lang="en-US"/>
              <a:pPr/>
              <a:t>‹#›</a:t>
            </a:fld>
            <a:endParaRPr lang="en-US"/>
          </a:p>
        </p:txBody>
      </p:sp>
    </p:spTree>
    <p:extLst>
      <p:ext uri="{BB962C8B-B14F-4D97-AF65-F5344CB8AC3E}">
        <p14:creationId xmlns:p14="http://schemas.microsoft.com/office/powerpoint/2010/main" val="791679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E6003EB-6767-1C41-B366-0BBA943D82F1}" type="slidenum">
              <a:rPr lang="en-US"/>
              <a:pPr/>
              <a:t>‹#›</a:t>
            </a:fld>
            <a:endParaRPr lang="en-US"/>
          </a:p>
        </p:txBody>
      </p:sp>
    </p:spTree>
    <p:extLst>
      <p:ext uri="{BB962C8B-B14F-4D97-AF65-F5344CB8AC3E}">
        <p14:creationId xmlns:p14="http://schemas.microsoft.com/office/powerpoint/2010/main" val="236764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1ACAFBF-CAFD-F045-AE5F-F6560EB7C5E4}" type="slidenum">
              <a:rPr lang="en-US"/>
              <a:pPr/>
              <a:t>‹#›</a:t>
            </a:fld>
            <a:endParaRPr lang="en-US"/>
          </a:p>
        </p:txBody>
      </p:sp>
    </p:spTree>
    <p:extLst>
      <p:ext uri="{BB962C8B-B14F-4D97-AF65-F5344CB8AC3E}">
        <p14:creationId xmlns:p14="http://schemas.microsoft.com/office/powerpoint/2010/main" val="842423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5CB4E1D1-A84B-3640-896F-B5A1208C9EF1}" type="slidenum">
              <a:rPr lang="en-US"/>
              <a:pPr/>
              <a:t>‹#›</a:t>
            </a:fld>
            <a:endParaRPr lang="en-US"/>
          </a:p>
        </p:txBody>
      </p:sp>
    </p:spTree>
    <p:extLst>
      <p:ext uri="{BB962C8B-B14F-4D97-AF65-F5344CB8AC3E}">
        <p14:creationId xmlns:p14="http://schemas.microsoft.com/office/powerpoint/2010/main" val="3889045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DA479EA9-AC1C-6043-89A6-F7C1B144928D}" type="slidenum">
              <a:rPr lang="en-US"/>
              <a:pPr/>
              <a:t>‹#›</a:t>
            </a:fld>
            <a:endParaRPr lang="en-US"/>
          </a:p>
        </p:txBody>
      </p:sp>
    </p:spTree>
    <p:extLst>
      <p:ext uri="{BB962C8B-B14F-4D97-AF65-F5344CB8AC3E}">
        <p14:creationId xmlns:p14="http://schemas.microsoft.com/office/powerpoint/2010/main" val="1307294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90751260-E133-444F-9720-5EF582720261}" type="slidenum">
              <a:rPr lang="en-US"/>
              <a:pPr/>
              <a:t>‹#›</a:t>
            </a:fld>
            <a:endParaRPr lang="en-US"/>
          </a:p>
        </p:txBody>
      </p:sp>
    </p:spTree>
    <p:extLst>
      <p:ext uri="{BB962C8B-B14F-4D97-AF65-F5344CB8AC3E}">
        <p14:creationId xmlns:p14="http://schemas.microsoft.com/office/powerpoint/2010/main" val="2879511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464F0C9-5775-1942-BBF4-BBCAD7162771}" type="slidenum">
              <a:rPr lang="en-US"/>
              <a:pPr/>
              <a:t>‹#›</a:t>
            </a:fld>
            <a:endParaRPr lang="en-US"/>
          </a:p>
        </p:txBody>
      </p:sp>
    </p:spTree>
    <p:extLst>
      <p:ext uri="{BB962C8B-B14F-4D97-AF65-F5344CB8AC3E}">
        <p14:creationId xmlns:p14="http://schemas.microsoft.com/office/powerpoint/2010/main" val="2081022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BEF19DC-C19C-0347-8404-B81115FD4888}" type="slidenum">
              <a:rPr lang="en-US"/>
              <a:pPr/>
              <a:t>‹#›</a:t>
            </a:fld>
            <a:endParaRPr lang="en-US"/>
          </a:p>
        </p:txBody>
      </p:sp>
    </p:spTree>
    <p:extLst>
      <p:ext uri="{BB962C8B-B14F-4D97-AF65-F5344CB8AC3E}">
        <p14:creationId xmlns:p14="http://schemas.microsoft.com/office/powerpoint/2010/main" val="28200803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267DE88-0365-2F43-9192-31C7D1CD512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89916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a:t>
            </a:r>
            <a:r>
              <a:rPr lang="en-US" sz="2400" b="1" dirty="0">
                <a:solidFill>
                  <a:srgbClr val="800080"/>
                </a:solidFill>
                <a:latin typeface="Bernard MT Condensed" pitchFamily="18" charset="0"/>
                <a:ea typeface="+mn-ea"/>
              </a:rPr>
              <a:t>14: </a:t>
            </a:r>
            <a:r>
              <a:rPr lang="en-US" sz="2400" b="1" dirty="0">
                <a:solidFill>
                  <a:srgbClr val="800080"/>
                </a:solidFill>
                <a:latin typeface="Bernard MT Condensed" pitchFamily="18" charset="0"/>
                <a:ea typeface="+mn-ea"/>
              </a:rPr>
              <a:t>What Is the </a:t>
            </a:r>
            <a:r>
              <a:rPr lang="en-US" sz="2400" b="1" dirty="0">
                <a:solidFill>
                  <a:srgbClr val="800080"/>
                </a:solidFill>
                <a:latin typeface="Bernard MT Condensed" pitchFamily="18" charset="0"/>
                <a:ea typeface="+mn-ea"/>
              </a:rPr>
              <a:t>Role of the Missionary in the Indigenous Church</a:t>
            </a:r>
            <a:endParaRPr lang="en-US" sz="2400" b="1" dirty="0">
              <a:solidFill>
                <a:srgbClr val="800080"/>
              </a:solidFill>
              <a:latin typeface="Bernard MT Condensed" pitchFamily="18" charset="0"/>
              <a:ea typeface="+mn-ea"/>
            </a:endParaRPr>
          </a:p>
        </p:txBody>
      </p:sp>
      <p:sp>
        <p:nvSpPr>
          <p:cNvPr id="23" name="TextBox 22"/>
          <p:cNvSpPr txBox="1"/>
          <p:nvPr/>
        </p:nvSpPr>
        <p:spPr>
          <a:xfrm>
            <a:off x="152400" y="55626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152400" y="533400"/>
            <a:ext cx="4398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a:solidFill>
                  <a:srgbClr val="990000"/>
                </a:solidFill>
                <a:latin typeface="Poor Richard" charset="0"/>
              </a:rPr>
              <a:t>1. </a:t>
            </a:r>
            <a:r>
              <a:rPr lang="en-US" sz="4000" b="1" u="sng">
                <a:solidFill>
                  <a:srgbClr val="990000"/>
                </a:solidFill>
                <a:latin typeface="Poor Richard" charset="0"/>
              </a:rPr>
              <a:t>Practice evangelism</a:t>
            </a:r>
            <a:r>
              <a:rPr lang="en-US" sz="4000" b="1">
                <a:solidFill>
                  <a:srgbClr val="990000"/>
                </a:solidFill>
                <a:latin typeface="Poor Richard" charset="0"/>
              </a:rPr>
              <a:t>.</a:t>
            </a:r>
          </a:p>
        </p:txBody>
      </p:sp>
      <p:sp>
        <p:nvSpPr>
          <p:cNvPr id="6" name="Rectangle 5"/>
          <p:cNvSpPr>
            <a:spLocks noChangeArrowheads="1"/>
          </p:cNvSpPr>
          <p:nvPr/>
        </p:nvSpPr>
        <p:spPr bwMode="auto">
          <a:xfrm>
            <a:off x="533400" y="1295400"/>
            <a:ext cx="6629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361B00"/>
                </a:solidFill>
                <a:latin typeface="Poor Richard" charset="0"/>
              </a:rPr>
              <a:t>The words of Jesus, </a:t>
            </a:r>
            <a:r>
              <a:rPr lang="ja-JP" altLang="en-US" sz="2800" b="1" i="1">
                <a:solidFill>
                  <a:srgbClr val="361B00"/>
                </a:solidFill>
                <a:latin typeface="Poor Richard" charset="0"/>
              </a:rPr>
              <a:t>“</a:t>
            </a:r>
            <a:r>
              <a:rPr lang="en-US" sz="2800" b="1" i="1">
                <a:solidFill>
                  <a:srgbClr val="361B00"/>
                </a:solidFill>
                <a:latin typeface="Poor Richard" charset="0"/>
              </a:rPr>
              <a:t>Go ye into all the world, and preach the gospel to every creature</a:t>
            </a:r>
            <a:r>
              <a:rPr lang="ja-JP" altLang="en-US" sz="2800" b="1" i="1">
                <a:solidFill>
                  <a:srgbClr val="361B00"/>
                </a:solidFill>
                <a:latin typeface="Poor Richard" charset="0"/>
              </a:rPr>
              <a:t>”</a:t>
            </a:r>
            <a:r>
              <a:rPr lang="en-US" sz="2800" b="1">
                <a:solidFill>
                  <a:srgbClr val="361B00"/>
                </a:solidFill>
                <a:latin typeface="Poor Richard" charset="0"/>
              </a:rPr>
              <a:t> (Mark 16:15), continue to apply to the ministry of the Missionary in the Indigenous Church.</a:t>
            </a:r>
          </a:p>
        </p:txBody>
      </p:sp>
      <p:sp>
        <p:nvSpPr>
          <p:cNvPr id="7" name="Rectangle 6"/>
          <p:cNvSpPr>
            <a:spLocks noChangeArrowheads="1"/>
          </p:cNvSpPr>
          <p:nvPr/>
        </p:nvSpPr>
        <p:spPr bwMode="auto">
          <a:xfrm>
            <a:off x="1981200" y="3429000"/>
            <a:ext cx="6858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990000"/>
                </a:solidFill>
                <a:latin typeface="Poor Richard" charset="0"/>
              </a:rPr>
              <a:t>Even though the National Church may have well developed its ministry of evangelism under his leadership, evangelism should continue to occupy a position of top priority for the Missionary personally.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from="(-#ppt_w/2)" to="(#ppt_x)" calcmode="lin" valueType="num">
                                      <p:cBhvr>
                                        <p:cTn id="15" dur="600" fill="hold">
                                          <p:stCondLst>
                                            <p:cond delay="0"/>
                                          </p:stCondLst>
                                        </p:cTn>
                                        <p:tgtEl>
                                          <p:spTgt spid="6"/>
                                        </p:tgtEl>
                                        <p:attrNameLst>
                                          <p:attrName>ppt_x</p:attrName>
                                        </p:attrNameLst>
                                      </p:cBhvr>
                                    </p:anim>
                                    <p:anim from="0" to="-1.0" calcmode="lin" valueType="num">
                                      <p:cBhvr>
                                        <p:cTn id="16" dur="200" decel="50000" autoRev="1" fill="hold">
                                          <p:stCondLst>
                                            <p:cond delay="600"/>
                                          </p:stCondLst>
                                        </p:cTn>
                                        <p:tgtEl>
                                          <p:spTgt spid="6"/>
                                        </p:tgtEl>
                                        <p:attrNameLst>
                                          <p:attrName>xshear</p:attrName>
                                        </p:attrNameLst>
                                      </p:cBhvr>
                                    </p:anim>
                                    <p:animScale>
                                      <p:cBhvr>
                                        <p:cTn id="17" dur="200" decel="100000" autoRev="1" fill="hold">
                                          <p:stCondLst>
                                            <p:cond delay="600"/>
                                          </p:stCondLst>
                                        </p:cTn>
                                        <p:tgtEl>
                                          <p:spTgt spid="6"/>
                                        </p:tgtEl>
                                      </p:cBhvr>
                                      <p:from x="100000" y="100000"/>
                                      <p:to x="80000" y="100000"/>
                                    </p:animScale>
                                    <p:anim by="(#ppt_h/3+#ppt_w*0.1)" calcmode="lin" valueType="num">
                                      <p:cBhvr additive="sum">
                                        <p:cTn id="18" dur="200" decel="100000" autoRev="1" fill="hold">
                                          <p:stCondLst>
                                            <p:cond delay="600"/>
                                          </p:stCondLst>
                                        </p:cTn>
                                        <p:tgtEl>
                                          <p:spTgt spid="6"/>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from="(-#ppt_w/2)" to="(#ppt_x)" calcmode="lin" valueType="num">
                                      <p:cBhvr>
                                        <p:cTn id="23" dur="600" fill="hold">
                                          <p:stCondLst>
                                            <p:cond delay="0"/>
                                          </p:stCondLst>
                                        </p:cTn>
                                        <p:tgtEl>
                                          <p:spTgt spid="7"/>
                                        </p:tgtEl>
                                        <p:attrNameLst>
                                          <p:attrName>ppt_x</p:attrName>
                                        </p:attrNameLst>
                                      </p:cBhvr>
                                    </p:anim>
                                    <p:anim from="0" to="-1.0" calcmode="lin" valueType="num">
                                      <p:cBhvr>
                                        <p:cTn id="24" dur="200" decel="50000" autoRev="1" fill="hold">
                                          <p:stCondLst>
                                            <p:cond delay="600"/>
                                          </p:stCondLst>
                                        </p:cTn>
                                        <p:tgtEl>
                                          <p:spTgt spid="7"/>
                                        </p:tgtEl>
                                        <p:attrNameLst>
                                          <p:attrName>xshear</p:attrName>
                                        </p:attrNameLst>
                                      </p:cBhvr>
                                    </p:anim>
                                    <p:animScale>
                                      <p:cBhvr>
                                        <p:cTn id="25" dur="200" decel="100000" autoRev="1" fill="hold">
                                          <p:stCondLst>
                                            <p:cond delay="600"/>
                                          </p:stCondLst>
                                        </p:cTn>
                                        <p:tgtEl>
                                          <p:spTgt spid="7"/>
                                        </p:tgtEl>
                                      </p:cBhvr>
                                      <p:from x="100000" y="100000"/>
                                      <p:to x="80000" y="100000"/>
                                    </p:animScale>
                                    <p:anim by="(#ppt_h/3+#ppt_w*0.1)" calcmode="lin" valueType="num">
                                      <p:cBhvr additive="sum">
                                        <p:cTn id="26"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152400" y="304800"/>
            <a:ext cx="46180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a:solidFill>
                  <a:srgbClr val="3333CC"/>
                </a:solidFill>
                <a:latin typeface="Poor Richard" charset="0"/>
              </a:rPr>
              <a:t>2. </a:t>
            </a:r>
            <a:r>
              <a:rPr lang="en-US" sz="4000" b="1" u="sng">
                <a:solidFill>
                  <a:srgbClr val="3333CC"/>
                </a:solidFill>
                <a:latin typeface="Poor Richard" charset="0"/>
              </a:rPr>
              <a:t>Promote evangelism</a:t>
            </a:r>
            <a:r>
              <a:rPr lang="en-US" sz="4000" b="1">
                <a:solidFill>
                  <a:srgbClr val="3333CC"/>
                </a:solidFill>
                <a:latin typeface="Poor Richard" charset="0"/>
              </a:rPr>
              <a:t>. </a:t>
            </a:r>
          </a:p>
        </p:txBody>
      </p:sp>
      <p:sp>
        <p:nvSpPr>
          <p:cNvPr id="5" name="Rectangle 4"/>
          <p:cNvSpPr>
            <a:spLocks noChangeArrowheads="1"/>
          </p:cNvSpPr>
          <p:nvPr/>
        </p:nvSpPr>
        <p:spPr bwMode="auto">
          <a:xfrm>
            <a:off x="457200" y="1371600"/>
            <a:ext cx="6248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In the Indigenous Church, the Missionary will continue to be held in high esteem by the men and women that he has patiently and lovely worked with and ministered to. They will respect his voice and confide in his council. </a:t>
            </a:r>
          </a:p>
        </p:txBody>
      </p:sp>
      <p:sp>
        <p:nvSpPr>
          <p:cNvPr id="6" name="Rectangle 5"/>
          <p:cNvSpPr>
            <a:spLocks noChangeArrowheads="1"/>
          </p:cNvSpPr>
          <p:nvPr/>
        </p:nvSpPr>
        <p:spPr bwMode="auto">
          <a:xfrm>
            <a:off x="2438400" y="3886200"/>
            <a:ext cx="6477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Therefore he should continue to promote evangelism as often as possible. This promotion of evangelism should be made at every level of the work starting with the new convert. Every individual must be taught that he or she has a responsibility to reach lost souls.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3"/>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457200"/>
            <a:ext cx="41052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a:solidFill>
                  <a:srgbClr val="361B00"/>
                </a:solidFill>
                <a:latin typeface="Poor Richard" charset="0"/>
              </a:rPr>
              <a:t>3. </a:t>
            </a:r>
            <a:r>
              <a:rPr lang="en-US" sz="4000" b="1" u="sng">
                <a:solidFill>
                  <a:srgbClr val="361B00"/>
                </a:solidFill>
                <a:latin typeface="Poor Richard" charset="0"/>
              </a:rPr>
              <a:t>Teach evangelism</a:t>
            </a:r>
            <a:r>
              <a:rPr lang="en-US" sz="4000" b="1">
                <a:solidFill>
                  <a:srgbClr val="361B00"/>
                </a:solidFill>
                <a:latin typeface="Poor Richard" charset="0"/>
              </a:rPr>
              <a:t>.</a:t>
            </a:r>
            <a:endParaRPr lang="en-US" sz="4000">
              <a:solidFill>
                <a:srgbClr val="361B00"/>
              </a:solidFill>
              <a:latin typeface="Poor Richard" charset="0"/>
            </a:endParaRPr>
          </a:p>
        </p:txBody>
      </p:sp>
      <p:sp>
        <p:nvSpPr>
          <p:cNvPr id="6" name="Rectangle 5"/>
          <p:cNvSpPr>
            <a:spLocks noChangeArrowheads="1"/>
          </p:cNvSpPr>
          <p:nvPr/>
        </p:nvSpPr>
        <p:spPr bwMode="auto">
          <a:xfrm>
            <a:off x="1295400" y="1600200"/>
            <a:ext cx="6400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The greatest change in the role of the Missionary in the </a:t>
            </a:r>
            <a:r>
              <a:rPr lang="en-US" sz="2800" b="1" i="1">
                <a:solidFill>
                  <a:srgbClr val="009900"/>
                </a:solidFill>
                <a:latin typeface="Poor Richard" charset="0"/>
              </a:rPr>
              <a:t>Self-Propagating </a:t>
            </a:r>
            <a:r>
              <a:rPr lang="en-US" sz="2800" b="1">
                <a:solidFill>
                  <a:srgbClr val="009900"/>
                </a:solidFill>
                <a:latin typeface="Poor Richard" charset="0"/>
              </a:rPr>
              <a:t>Church will be the fact that the number of workers will have increased substantially and he will be devoting a large portion of his time training them. This is nothing less than a God-given opportunity for the Missionary to affect an entire nation.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381000"/>
            <a:ext cx="88392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rgbClr val="800080"/>
                </a:solidFill>
                <a:latin typeface="Poor Richard" charset="0"/>
              </a:rPr>
              <a:t>III. The Missionary and the </a:t>
            </a:r>
            <a:r>
              <a:rPr lang="en-US" sz="4000" b="1" i="1">
                <a:solidFill>
                  <a:srgbClr val="800080"/>
                </a:solidFill>
                <a:latin typeface="Poor Richard" charset="0"/>
              </a:rPr>
              <a:t>Self-Supporting </a:t>
            </a:r>
            <a:r>
              <a:rPr lang="en-US" sz="4000" b="1">
                <a:solidFill>
                  <a:srgbClr val="800080"/>
                </a:solidFill>
                <a:latin typeface="Poor Richard" charset="0"/>
              </a:rPr>
              <a:t>Church.</a:t>
            </a:r>
          </a:p>
        </p:txBody>
      </p:sp>
      <p:sp>
        <p:nvSpPr>
          <p:cNvPr id="15363" name="Rectangle 3"/>
          <p:cNvSpPr>
            <a:spLocks noChangeArrowheads="1"/>
          </p:cNvSpPr>
          <p:nvPr/>
        </p:nvSpPr>
        <p:spPr bwMode="auto">
          <a:xfrm>
            <a:off x="4114800" y="1371600"/>
            <a:ext cx="4572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361B00"/>
                </a:solidFill>
                <a:latin typeface="Poor Richard" charset="0"/>
                <a:ea typeface="Times New Roman" charset="0"/>
                <a:cs typeface="Arial" charset="0"/>
              </a:rPr>
              <a:t>An Ambassador from Ghana to the United States was writing concerning U.S. Foreign Aid policy. He wrote: </a:t>
            </a:r>
            <a:r>
              <a:rPr lang="ja-JP" altLang="en-US" sz="2800" b="1" i="1">
                <a:solidFill>
                  <a:srgbClr val="361B00"/>
                </a:solidFill>
                <a:latin typeface="Poor Richard" charset="0"/>
                <a:ea typeface="Times New Roman" charset="0"/>
                <a:cs typeface="Arial" charset="0"/>
              </a:rPr>
              <a:t>“</a:t>
            </a:r>
            <a:r>
              <a:rPr lang="en-US" sz="2800" b="1" i="1">
                <a:solidFill>
                  <a:srgbClr val="361B00"/>
                </a:solidFill>
                <a:latin typeface="Poor Richard" charset="0"/>
                <a:ea typeface="Times New Roman" charset="0"/>
                <a:cs typeface="Arial" charset="0"/>
              </a:rPr>
              <a:t>What Africa needs today is not someone who can give it fish to eat so it can ask for more fish each day. All Africa is asking for is a friend who can teach it to fish better so it can feed itself forever.</a:t>
            </a:r>
            <a:r>
              <a:rPr lang="ja-JP" altLang="en-US" sz="2800" b="1" i="1">
                <a:solidFill>
                  <a:srgbClr val="361B00"/>
                </a:solidFill>
                <a:latin typeface="Poor Richard" charset="0"/>
                <a:ea typeface="Times New Roman" charset="0"/>
                <a:cs typeface="Arial" charset="0"/>
              </a:rPr>
              <a:t>”</a:t>
            </a:r>
            <a:r>
              <a:rPr lang="en-US" sz="2800" b="1">
                <a:solidFill>
                  <a:srgbClr val="361B00"/>
                </a:solidFill>
                <a:latin typeface="Poor Richard" charset="0"/>
                <a:ea typeface="Times New Roman" charset="0"/>
                <a:cs typeface="Arial" charset="0"/>
              </a:rPr>
              <a:t> </a:t>
            </a:r>
          </a:p>
        </p:txBody>
      </p:sp>
      <p:pic>
        <p:nvPicPr>
          <p:cNvPr id="15364" name="Picture 4" descr="C:\Users\Candra Poitras\Pictures\mentor2-300x214[1].jpg"/>
          <p:cNvPicPr>
            <a:picLocks noChangeAspect="1" noChangeArrowheads="1"/>
          </p:cNvPicPr>
          <p:nvPr/>
        </p:nvPicPr>
        <p:blipFill>
          <a:blip r:embed="rId3" cstate="print"/>
          <a:srcRect/>
          <a:stretch>
            <a:fillRect/>
          </a:stretch>
        </p:blipFill>
        <p:spPr bwMode="auto">
          <a:xfrm>
            <a:off x="228600" y="2286000"/>
            <a:ext cx="3631963" cy="2590800"/>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45">
                                          <p:stCondLst>
                                            <p:cond delay="0"/>
                                          </p:stCondLst>
                                        </p:cTn>
                                        <p:tgtEl>
                                          <p:spTgt spid="5"/>
                                        </p:tgtEl>
                                      </p:cBhvr>
                                    </p:animEffect>
                                    <p:anim calcmode="lin" valueType="num">
                                      <p:cBhvr>
                                        <p:cTn id="8"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13" dur="7">
                                          <p:stCondLst>
                                            <p:cond delay="162"/>
                                          </p:stCondLst>
                                        </p:cTn>
                                        <p:tgtEl>
                                          <p:spTgt spid="5"/>
                                        </p:tgtEl>
                                      </p:cBhvr>
                                      <p:to x="100000" y="60000"/>
                                    </p:animScale>
                                    <p:animScale>
                                      <p:cBhvr>
                                        <p:cTn id="14" dur="41" decel="50000">
                                          <p:stCondLst>
                                            <p:cond delay="169"/>
                                          </p:stCondLst>
                                        </p:cTn>
                                        <p:tgtEl>
                                          <p:spTgt spid="5"/>
                                        </p:tgtEl>
                                      </p:cBhvr>
                                      <p:to x="100000" y="100000"/>
                                    </p:animScale>
                                    <p:animScale>
                                      <p:cBhvr>
                                        <p:cTn id="15" dur="7">
                                          <p:stCondLst>
                                            <p:cond delay="328"/>
                                          </p:stCondLst>
                                        </p:cTn>
                                        <p:tgtEl>
                                          <p:spTgt spid="5"/>
                                        </p:tgtEl>
                                      </p:cBhvr>
                                      <p:to x="100000" y="80000"/>
                                    </p:animScale>
                                    <p:animScale>
                                      <p:cBhvr>
                                        <p:cTn id="16" dur="41" decel="50000">
                                          <p:stCondLst>
                                            <p:cond delay="335"/>
                                          </p:stCondLst>
                                        </p:cTn>
                                        <p:tgtEl>
                                          <p:spTgt spid="5"/>
                                        </p:tgtEl>
                                      </p:cBhvr>
                                      <p:to x="100000" y="100000"/>
                                    </p:animScale>
                                    <p:animScale>
                                      <p:cBhvr>
                                        <p:cTn id="17" dur="7">
                                          <p:stCondLst>
                                            <p:cond delay="410"/>
                                          </p:stCondLst>
                                        </p:cTn>
                                        <p:tgtEl>
                                          <p:spTgt spid="5"/>
                                        </p:tgtEl>
                                      </p:cBhvr>
                                      <p:to x="100000" y="90000"/>
                                    </p:animScale>
                                    <p:animScale>
                                      <p:cBhvr>
                                        <p:cTn id="18" dur="41" decel="50000">
                                          <p:stCondLst>
                                            <p:cond delay="417"/>
                                          </p:stCondLst>
                                        </p:cTn>
                                        <p:tgtEl>
                                          <p:spTgt spid="5"/>
                                        </p:tgtEl>
                                      </p:cBhvr>
                                      <p:to x="100000" y="100000"/>
                                    </p:animScale>
                                    <p:animScale>
                                      <p:cBhvr>
                                        <p:cTn id="19" dur="7">
                                          <p:stCondLst>
                                            <p:cond delay="452"/>
                                          </p:stCondLst>
                                        </p:cTn>
                                        <p:tgtEl>
                                          <p:spTgt spid="5"/>
                                        </p:tgtEl>
                                      </p:cBhvr>
                                      <p:to x="100000" y="95000"/>
                                    </p:animScale>
                                    <p:animScale>
                                      <p:cBhvr>
                                        <p:cTn id="20" dur="41" decel="50000">
                                          <p:stCondLst>
                                            <p:cond delay="458"/>
                                          </p:stCondLst>
                                        </p:cTn>
                                        <p:tgtEl>
                                          <p:spTgt spid="5"/>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15364"/>
                                        </p:tgtEl>
                                        <p:attrNameLst>
                                          <p:attrName>style.visibility</p:attrName>
                                        </p:attrNameLst>
                                      </p:cBhvr>
                                      <p:to>
                                        <p:strVal val="visible"/>
                                      </p:to>
                                    </p:set>
                                    <p:animEffect transition="in" filter="wipe(down)">
                                      <p:cBhvr>
                                        <p:cTn id="25" dur="145">
                                          <p:stCondLst>
                                            <p:cond delay="0"/>
                                          </p:stCondLst>
                                        </p:cTn>
                                        <p:tgtEl>
                                          <p:spTgt spid="15364"/>
                                        </p:tgtEl>
                                      </p:cBhvr>
                                    </p:animEffect>
                                    <p:anim calcmode="lin" valueType="num">
                                      <p:cBhvr>
                                        <p:cTn id="26" dur="456" tmFilter="0,0; 0.14,0.36; 0.43,0.73; 0.71,0.91; 1.0,1.0">
                                          <p:stCondLst>
                                            <p:cond delay="0"/>
                                          </p:stCondLst>
                                        </p:cTn>
                                        <p:tgtEl>
                                          <p:spTgt spid="15364"/>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15364"/>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15364"/>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15364"/>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15364"/>
                                        </p:tgtEl>
                                        <p:attrNameLst>
                                          <p:attrName>ppt_y</p:attrName>
                                        </p:attrNameLst>
                                      </p:cBhvr>
                                      <p:tavLst>
                                        <p:tav tm="0" fmla="#ppt_y-sin(pi*$)/81">
                                          <p:val>
                                            <p:fltVal val="0"/>
                                          </p:val>
                                        </p:tav>
                                        <p:tav tm="100000">
                                          <p:val>
                                            <p:fltVal val="1"/>
                                          </p:val>
                                        </p:tav>
                                      </p:tavLst>
                                    </p:anim>
                                    <p:animScale>
                                      <p:cBhvr>
                                        <p:cTn id="31" dur="7">
                                          <p:stCondLst>
                                            <p:cond delay="162"/>
                                          </p:stCondLst>
                                        </p:cTn>
                                        <p:tgtEl>
                                          <p:spTgt spid="15364"/>
                                        </p:tgtEl>
                                      </p:cBhvr>
                                      <p:to x="100000" y="60000"/>
                                    </p:animScale>
                                    <p:animScale>
                                      <p:cBhvr>
                                        <p:cTn id="32" dur="41" decel="50000">
                                          <p:stCondLst>
                                            <p:cond delay="169"/>
                                          </p:stCondLst>
                                        </p:cTn>
                                        <p:tgtEl>
                                          <p:spTgt spid="15364"/>
                                        </p:tgtEl>
                                      </p:cBhvr>
                                      <p:to x="100000" y="100000"/>
                                    </p:animScale>
                                    <p:animScale>
                                      <p:cBhvr>
                                        <p:cTn id="33" dur="7">
                                          <p:stCondLst>
                                            <p:cond delay="328"/>
                                          </p:stCondLst>
                                        </p:cTn>
                                        <p:tgtEl>
                                          <p:spTgt spid="15364"/>
                                        </p:tgtEl>
                                      </p:cBhvr>
                                      <p:to x="100000" y="80000"/>
                                    </p:animScale>
                                    <p:animScale>
                                      <p:cBhvr>
                                        <p:cTn id="34" dur="41" decel="50000">
                                          <p:stCondLst>
                                            <p:cond delay="335"/>
                                          </p:stCondLst>
                                        </p:cTn>
                                        <p:tgtEl>
                                          <p:spTgt spid="15364"/>
                                        </p:tgtEl>
                                      </p:cBhvr>
                                      <p:to x="100000" y="100000"/>
                                    </p:animScale>
                                    <p:animScale>
                                      <p:cBhvr>
                                        <p:cTn id="35" dur="7">
                                          <p:stCondLst>
                                            <p:cond delay="410"/>
                                          </p:stCondLst>
                                        </p:cTn>
                                        <p:tgtEl>
                                          <p:spTgt spid="15364"/>
                                        </p:tgtEl>
                                      </p:cBhvr>
                                      <p:to x="100000" y="90000"/>
                                    </p:animScale>
                                    <p:animScale>
                                      <p:cBhvr>
                                        <p:cTn id="36" dur="41" decel="50000">
                                          <p:stCondLst>
                                            <p:cond delay="417"/>
                                          </p:stCondLst>
                                        </p:cTn>
                                        <p:tgtEl>
                                          <p:spTgt spid="15364"/>
                                        </p:tgtEl>
                                      </p:cBhvr>
                                      <p:to x="100000" y="100000"/>
                                    </p:animScale>
                                    <p:animScale>
                                      <p:cBhvr>
                                        <p:cTn id="37" dur="7">
                                          <p:stCondLst>
                                            <p:cond delay="452"/>
                                          </p:stCondLst>
                                        </p:cTn>
                                        <p:tgtEl>
                                          <p:spTgt spid="15364"/>
                                        </p:tgtEl>
                                      </p:cBhvr>
                                      <p:to x="100000" y="95000"/>
                                    </p:animScale>
                                    <p:animScale>
                                      <p:cBhvr>
                                        <p:cTn id="38" dur="41" decel="50000">
                                          <p:stCondLst>
                                            <p:cond delay="458"/>
                                          </p:stCondLst>
                                        </p:cTn>
                                        <p:tgtEl>
                                          <p:spTgt spid="15364"/>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15363"/>
                                        </p:tgtEl>
                                        <p:attrNameLst>
                                          <p:attrName>style.visibility</p:attrName>
                                        </p:attrNameLst>
                                      </p:cBhvr>
                                      <p:to>
                                        <p:strVal val="visible"/>
                                      </p:to>
                                    </p:set>
                                    <p:animEffect transition="in" filter="wipe(down)">
                                      <p:cBhvr>
                                        <p:cTn id="43" dur="145">
                                          <p:stCondLst>
                                            <p:cond delay="0"/>
                                          </p:stCondLst>
                                        </p:cTn>
                                        <p:tgtEl>
                                          <p:spTgt spid="15363"/>
                                        </p:tgtEl>
                                      </p:cBhvr>
                                    </p:animEffect>
                                    <p:anim calcmode="lin" valueType="num">
                                      <p:cBhvr>
                                        <p:cTn id="44" dur="456" tmFilter="0,0; 0.14,0.36; 0.43,0.73; 0.71,0.91; 1.0,1.0">
                                          <p:stCondLst>
                                            <p:cond delay="0"/>
                                          </p:stCondLst>
                                        </p:cTn>
                                        <p:tgtEl>
                                          <p:spTgt spid="15363"/>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15363"/>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15363"/>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15363"/>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15363"/>
                                        </p:tgtEl>
                                        <p:attrNameLst>
                                          <p:attrName>ppt_y</p:attrName>
                                        </p:attrNameLst>
                                      </p:cBhvr>
                                      <p:tavLst>
                                        <p:tav tm="0" fmla="#ppt_y-sin(pi*$)/81">
                                          <p:val>
                                            <p:fltVal val="0"/>
                                          </p:val>
                                        </p:tav>
                                        <p:tav tm="100000">
                                          <p:val>
                                            <p:fltVal val="1"/>
                                          </p:val>
                                        </p:tav>
                                      </p:tavLst>
                                    </p:anim>
                                    <p:animScale>
                                      <p:cBhvr>
                                        <p:cTn id="49" dur="7">
                                          <p:stCondLst>
                                            <p:cond delay="162"/>
                                          </p:stCondLst>
                                        </p:cTn>
                                        <p:tgtEl>
                                          <p:spTgt spid="15363"/>
                                        </p:tgtEl>
                                      </p:cBhvr>
                                      <p:to x="100000" y="60000"/>
                                    </p:animScale>
                                    <p:animScale>
                                      <p:cBhvr>
                                        <p:cTn id="50" dur="41" decel="50000">
                                          <p:stCondLst>
                                            <p:cond delay="169"/>
                                          </p:stCondLst>
                                        </p:cTn>
                                        <p:tgtEl>
                                          <p:spTgt spid="15363"/>
                                        </p:tgtEl>
                                      </p:cBhvr>
                                      <p:to x="100000" y="100000"/>
                                    </p:animScale>
                                    <p:animScale>
                                      <p:cBhvr>
                                        <p:cTn id="51" dur="7">
                                          <p:stCondLst>
                                            <p:cond delay="328"/>
                                          </p:stCondLst>
                                        </p:cTn>
                                        <p:tgtEl>
                                          <p:spTgt spid="15363"/>
                                        </p:tgtEl>
                                      </p:cBhvr>
                                      <p:to x="100000" y="80000"/>
                                    </p:animScale>
                                    <p:animScale>
                                      <p:cBhvr>
                                        <p:cTn id="52" dur="41" decel="50000">
                                          <p:stCondLst>
                                            <p:cond delay="335"/>
                                          </p:stCondLst>
                                        </p:cTn>
                                        <p:tgtEl>
                                          <p:spTgt spid="15363"/>
                                        </p:tgtEl>
                                      </p:cBhvr>
                                      <p:to x="100000" y="100000"/>
                                    </p:animScale>
                                    <p:animScale>
                                      <p:cBhvr>
                                        <p:cTn id="53" dur="7">
                                          <p:stCondLst>
                                            <p:cond delay="410"/>
                                          </p:stCondLst>
                                        </p:cTn>
                                        <p:tgtEl>
                                          <p:spTgt spid="15363"/>
                                        </p:tgtEl>
                                      </p:cBhvr>
                                      <p:to x="100000" y="90000"/>
                                    </p:animScale>
                                    <p:animScale>
                                      <p:cBhvr>
                                        <p:cTn id="54" dur="41" decel="50000">
                                          <p:stCondLst>
                                            <p:cond delay="417"/>
                                          </p:stCondLst>
                                        </p:cTn>
                                        <p:tgtEl>
                                          <p:spTgt spid="15363"/>
                                        </p:tgtEl>
                                      </p:cBhvr>
                                      <p:to x="100000" y="100000"/>
                                    </p:animScale>
                                    <p:animScale>
                                      <p:cBhvr>
                                        <p:cTn id="55" dur="7">
                                          <p:stCondLst>
                                            <p:cond delay="452"/>
                                          </p:stCondLst>
                                        </p:cTn>
                                        <p:tgtEl>
                                          <p:spTgt spid="15363"/>
                                        </p:tgtEl>
                                      </p:cBhvr>
                                      <p:to x="100000" y="95000"/>
                                    </p:animScale>
                                    <p:animScale>
                                      <p:cBhvr>
                                        <p:cTn id="56" dur="41" decel="50000">
                                          <p:stCondLst>
                                            <p:cond delay="458"/>
                                          </p:stCondLst>
                                        </p:cTn>
                                        <p:tgtEl>
                                          <p:spTgt spid="1536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3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16387" name="Rectangle 3"/>
          <p:cNvSpPr>
            <a:spLocks noChangeArrowheads="1"/>
          </p:cNvSpPr>
          <p:nvPr/>
        </p:nvSpPr>
        <p:spPr bwMode="auto">
          <a:xfrm>
            <a:off x="152400" y="381000"/>
            <a:ext cx="8839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3333CC"/>
                </a:solidFill>
                <a:latin typeface="Poor Richard" charset="0"/>
                <a:ea typeface="Times New Roman" charset="0"/>
                <a:cs typeface="Arial" charset="0"/>
              </a:rPr>
              <a:t>In order for the National Church to reach a state of self-support is actually not as difficult as it has been portrayed by some. For this goal to be achieved there are two vital elements: </a:t>
            </a:r>
          </a:p>
        </p:txBody>
      </p:sp>
      <p:sp>
        <p:nvSpPr>
          <p:cNvPr id="16388" name="Rectangle 4"/>
          <p:cNvSpPr>
            <a:spLocks noChangeArrowheads="1"/>
          </p:cNvSpPr>
          <p:nvPr/>
        </p:nvSpPr>
        <p:spPr bwMode="auto">
          <a:xfrm>
            <a:off x="990600" y="2590800"/>
            <a:ext cx="7010400" cy="3046413"/>
          </a:xfrm>
          <a:prstGeom prst="rect">
            <a:avLst/>
          </a:prstGeom>
          <a:noFill/>
          <a:ln w="9525">
            <a:noFill/>
            <a:miter lim="800000"/>
            <a:headEnd/>
            <a:tailEnd/>
          </a:ln>
          <a:effectLst/>
        </p:spPr>
        <p:txBody>
          <a:bodyPr anchor="ctr">
            <a:spAutoFit/>
          </a:bodyPr>
          <a:lstStyle/>
          <a:p>
            <a:pPr marL="514350" indent="-514350" eaLnBrk="0" hangingPunct="0">
              <a:buFontTx/>
              <a:buAutoNum type="arabicParenBoth"/>
              <a:defRPr/>
            </a:pPr>
            <a:r>
              <a:rPr lang="en-US" sz="3200" b="1" dirty="0">
                <a:solidFill>
                  <a:srgbClr val="800080"/>
                </a:solidFill>
                <a:latin typeface="Poor Richard" pitchFamily="18" charset="0"/>
                <a:ea typeface="Times New Roman" pitchFamily="18" charset="0"/>
                <a:cs typeface="Arial" pitchFamily="34" charset="0"/>
              </a:rPr>
              <a:t>The biblical plan of tithes and offerings must be taught and practiced from the very beginning of every local church.</a:t>
            </a:r>
          </a:p>
          <a:p>
            <a:pPr marL="514350" indent="-514350" eaLnBrk="0" hangingPunct="0">
              <a:defRPr/>
            </a:pPr>
            <a:endParaRPr lang="en-US" sz="3200" b="1" dirty="0">
              <a:latin typeface="Poor Richard" pitchFamily="18" charset="0"/>
              <a:ea typeface="+mn-ea"/>
            </a:endParaRPr>
          </a:p>
          <a:p>
            <a:pPr eaLnBrk="0" hangingPunct="0">
              <a:defRPr/>
            </a:pPr>
            <a:r>
              <a:rPr lang="en-US" sz="3200" b="1" dirty="0">
                <a:solidFill>
                  <a:srgbClr val="009900"/>
                </a:solidFill>
                <a:latin typeface="Poor Richard" pitchFamily="18" charset="0"/>
                <a:ea typeface="Times New Roman" pitchFamily="18" charset="0"/>
                <a:cs typeface="Arial" pitchFamily="34" charset="0"/>
              </a:rPr>
              <a:t>(2) Faithful stewardship must be required on every level of the Church.</a:t>
            </a:r>
            <a:endParaRPr lang="en-US" sz="3200" b="1" dirty="0">
              <a:solidFill>
                <a:srgbClr val="009900"/>
              </a:solidFill>
              <a:latin typeface="Poor Richard" pitchFamily="18" charset="0"/>
              <a:ea typeface="+mn-ea"/>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500" fill="hold"/>
                                        <p:tgtEl>
                                          <p:spTgt spid="1638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638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638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6387"/>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6388">
                                            <p:txEl>
                                              <p:pRg st="0" end="0"/>
                                            </p:txEl>
                                          </p:spTgt>
                                        </p:tgtEl>
                                        <p:attrNameLst>
                                          <p:attrName>style.visibility</p:attrName>
                                        </p:attrNameLst>
                                      </p:cBhvr>
                                      <p:to>
                                        <p:strVal val="visible"/>
                                      </p:to>
                                    </p:set>
                                    <p:anim calcmode="lin" valueType="num">
                                      <p:cBhvr>
                                        <p:cTn id="15" dur="500" fill="hold"/>
                                        <p:tgtEl>
                                          <p:spTgt spid="16388">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6388">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6388">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63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16388">
                                            <p:txEl>
                                              <p:pRg st="2" end="2"/>
                                            </p:txEl>
                                          </p:spTgt>
                                        </p:tgtEl>
                                        <p:attrNameLst>
                                          <p:attrName>style.visibility</p:attrName>
                                        </p:attrNameLst>
                                      </p:cBhvr>
                                      <p:to>
                                        <p:strVal val="visible"/>
                                      </p:to>
                                    </p:set>
                                    <p:anim calcmode="lin" valueType="num">
                                      <p:cBhvr>
                                        <p:cTn id="23" dur="500" fill="hold"/>
                                        <p:tgtEl>
                                          <p:spTgt spid="16388">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6388">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6388">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638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152400" y="533400"/>
            <a:ext cx="8991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a:solidFill>
                  <a:srgbClr val="361B00"/>
                </a:solidFill>
                <a:latin typeface="Poor Richard" charset="0"/>
              </a:rPr>
              <a:t>Following are some suggested guidelines for the Missionary to follow:</a:t>
            </a:r>
          </a:p>
        </p:txBody>
      </p:sp>
      <p:sp>
        <p:nvSpPr>
          <p:cNvPr id="6" name="Rectangle 5"/>
          <p:cNvSpPr>
            <a:spLocks noChangeArrowheads="1"/>
          </p:cNvSpPr>
          <p:nvPr/>
        </p:nvSpPr>
        <p:spPr bwMode="auto">
          <a:xfrm>
            <a:off x="990600" y="1981200"/>
            <a:ext cx="7543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333CC"/>
                </a:solidFill>
                <a:latin typeface="Poor Richard" charset="0"/>
              </a:rPr>
              <a:t>1. No project should be started that cannot eventually be taken over, supported and managed by the National Church. One exception to this may be the Bible School. This is one area of the national work that can be greatly blessed by the proper use and management of foreign funds.</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strVal val="#ppt_w*0.05"/>
                                          </p:val>
                                        </p:tav>
                                        <p:tav tm="100000">
                                          <p:val>
                                            <p:strVal val="#ppt_w"/>
                                          </p:val>
                                        </p:tav>
                                      </p:tavLst>
                                    </p:anim>
                                    <p:anim calcmode="lin" valueType="num">
                                      <p:cBhvr>
                                        <p:cTn id="17" dur="500" fill="hold"/>
                                        <p:tgtEl>
                                          <p:spTgt spid="6"/>
                                        </p:tgtEl>
                                        <p:attrNameLst>
                                          <p:attrName>ppt_h</p:attrName>
                                        </p:attrNameLst>
                                      </p:cBhvr>
                                      <p:tavLst>
                                        <p:tav tm="0">
                                          <p:val>
                                            <p:strVal val="#ppt_h"/>
                                          </p:val>
                                        </p:tav>
                                        <p:tav tm="100000">
                                          <p:val>
                                            <p:strVal val="#ppt_h"/>
                                          </p:val>
                                        </p:tav>
                                      </p:tavLst>
                                    </p:anim>
                                    <p:anim calcmode="lin" valueType="num">
                                      <p:cBhvr>
                                        <p:cTn id="18" dur="500" fill="hold"/>
                                        <p:tgtEl>
                                          <p:spTgt spid="6"/>
                                        </p:tgtEl>
                                        <p:attrNameLst>
                                          <p:attrName>ppt_x</p:attrName>
                                        </p:attrNameLst>
                                      </p:cBhvr>
                                      <p:tavLst>
                                        <p:tav tm="0">
                                          <p:val>
                                            <p:strVal val="#ppt_x-.2"/>
                                          </p:val>
                                        </p:tav>
                                        <p:tav tm="100000">
                                          <p:val>
                                            <p:strVal val="#ppt_x"/>
                                          </p:val>
                                        </p:tav>
                                      </p:tavLst>
                                    </p:anim>
                                    <p:anim calcmode="lin" valueType="num">
                                      <p:cBhvr>
                                        <p:cTn id="19" dur="500" fill="hold"/>
                                        <p:tgtEl>
                                          <p:spTgt spid="6"/>
                                        </p:tgtEl>
                                        <p:attrNameLst>
                                          <p:attrName>ppt_y</p:attrName>
                                        </p:attrNameLst>
                                      </p:cBhvr>
                                      <p:tavLst>
                                        <p:tav tm="0">
                                          <p:val>
                                            <p:strVal val="#ppt_y"/>
                                          </p:val>
                                        </p:tav>
                                        <p:tav tm="100000">
                                          <p:val>
                                            <p:strVal val="#ppt_y"/>
                                          </p:val>
                                        </p:tav>
                                      </p:tavLst>
                                    </p:anim>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304800" y="914400"/>
            <a:ext cx="7239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800080"/>
                </a:solidFill>
                <a:latin typeface="Poor Richard" charset="0"/>
              </a:rPr>
              <a:t>2. The National Church should be required to participate in every project before involving foreign funds. Even though their participation may be small, it is extremely important.</a:t>
            </a:r>
          </a:p>
        </p:txBody>
      </p:sp>
      <p:sp>
        <p:nvSpPr>
          <p:cNvPr id="6" name="Rectangle 5"/>
          <p:cNvSpPr>
            <a:spLocks noChangeArrowheads="1"/>
          </p:cNvSpPr>
          <p:nvPr/>
        </p:nvSpPr>
        <p:spPr bwMode="auto">
          <a:xfrm>
            <a:off x="1981200" y="3276600"/>
            <a:ext cx="6858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009900"/>
                </a:solidFill>
                <a:latin typeface="Poor Richard" charset="0"/>
              </a:rPr>
              <a:t>3. It should be clearly understood that any and all foreign funds are limited and temporary. Great care should be taken because </a:t>
            </a:r>
            <a:r>
              <a:rPr lang="en-US" sz="2800" b="1" i="1">
                <a:solidFill>
                  <a:srgbClr val="009900"/>
                </a:solidFill>
                <a:latin typeface="Poor Richard" charset="0"/>
              </a:rPr>
              <a:t>temporary</a:t>
            </a:r>
            <a:r>
              <a:rPr lang="en-US" sz="2800" b="1">
                <a:solidFill>
                  <a:srgbClr val="009900"/>
                </a:solidFill>
                <a:latin typeface="Poor Richard" charset="0"/>
              </a:rPr>
              <a:t> </a:t>
            </a:r>
            <a:r>
              <a:rPr lang="en-US" sz="2800" b="1" i="1">
                <a:solidFill>
                  <a:srgbClr val="009900"/>
                </a:solidFill>
                <a:latin typeface="Poor Richard" charset="0"/>
              </a:rPr>
              <a:t>measures</a:t>
            </a:r>
            <a:r>
              <a:rPr lang="en-US" sz="2800" b="1">
                <a:solidFill>
                  <a:srgbClr val="009900"/>
                </a:solidFill>
                <a:latin typeface="Poor Richard" charset="0"/>
              </a:rPr>
              <a:t> can easily become </a:t>
            </a:r>
            <a:r>
              <a:rPr lang="en-US" sz="2800" b="1" i="1">
                <a:solidFill>
                  <a:srgbClr val="009900"/>
                </a:solidFill>
                <a:latin typeface="Poor Richard" charset="0"/>
              </a:rPr>
              <a:t>permanent policies</a:t>
            </a:r>
            <a:r>
              <a:rPr lang="en-US" sz="2800" b="1">
                <a:solidFill>
                  <a:srgbClr val="009900"/>
                </a:solidFill>
                <a:latin typeface="Poor Richard" charset="0"/>
              </a:rPr>
              <a:t> on the mission field.</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152400" y="533400"/>
            <a:ext cx="6781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990000"/>
                </a:solidFill>
                <a:latin typeface="Poor Richard" charset="0"/>
              </a:rPr>
              <a:t>4. Mission funds come from Mission sources and since the Missionary is the one who is held responsible for such funds to those who gave them, he should maintain the control and oversight of how these funds are used.   </a:t>
            </a:r>
          </a:p>
        </p:txBody>
      </p:sp>
      <p:sp>
        <p:nvSpPr>
          <p:cNvPr id="19459" name="Rectangle 3"/>
          <p:cNvSpPr>
            <a:spLocks noChangeArrowheads="1"/>
          </p:cNvSpPr>
          <p:nvPr/>
        </p:nvSpPr>
        <p:spPr bwMode="auto">
          <a:xfrm>
            <a:off x="1066800" y="2895600"/>
            <a:ext cx="66294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361B00"/>
                </a:solidFill>
                <a:latin typeface="Poor Richard" charset="0"/>
                <a:ea typeface="Times New Roman" charset="0"/>
                <a:cs typeface="Arial" charset="0"/>
              </a:rPr>
              <a:t>5. The national leaders should have oversight as to how funds generated by the National Church should be used.</a:t>
            </a:r>
          </a:p>
        </p:txBody>
      </p:sp>
      <p:sp>
        <p:nvSpPr>
          <p:cNvPr id="19460" name="Rectangle 4"/>
          <p:cNvSpPr>
            <a:spLocks noChangeArrowheads="1"/>
          </p:cNvSpPr>
          <p:nvPr/>
        </p:nvSpPr>
        <p:spPr bwMode="auto">
          <a:xfrm>
            <a:off x="2133600" y="4572000"/>
            <a:ext cx="7010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3333CC"/>
                </a:solidFill>
                <a:latin typeface="Poor Richard" charset="0"/>
                <a:ea typeface="Times New Roman" charset="0"/>
                <a:cs typeface="Arial" charset="0"/>
              </a:rPr>
              <a:t>6. The Missionary may need to continue for some time, his help to the National Church with the tasks of evangelizing new territories, the training of workers and literature publication.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style.rotation</p:attrName>
                                        </p:attrNameLst>
                                      </p:cBhvr>
                                      <p:tavLst>
                                        <p:tav tm="0">
                                          <p:val>
                                            <p:fltVal val="720"/>
                                          </p:val>
                                        </p:tav>
                                        <p:tav tm="100000">
                                          <p:val>
                                            <p:fltVal val="0"/>
                                          </p:val>
                                        </p:tav>
                                      </p:tavLst>
                                    </p:anim>
                                    <p:anim calcmode="lin" valueType="num">
                                      <p:cBhvr>
                                        <p:cTn id="9" dur="500" fill="hold"/>
                                        <p:tgtEl>
                                          <p:spTgt spid="4"/>
                                        </p:tgtEl>
                                        <p:attrNameLst>
                                          <p:attrName>ppt_h</p:attrName>
                                        </p:attrNameLst>
                                      </p:cBhvr>
                                      <p:tavLst>
                                        <p:tav tm="0">
                                          <p:val>
                                            <p:fltVal val="0"/>
                                          </p:val>
                                        </p:tav>
                                        <p:tav tm="100000">
                                          <p:val>
                                            <p:strVal val="#ppt_h"/>
                                          </p:val>
                                        </p:tav>
                                      </p:tavLst>
                                    </p:anim>
                                    <p:anim calcmode="lin" valueType="num">
                                      <p:cBhvr>
                                        <p:cTn id="10" dur="5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19459"/>
                                        </p:tgtEl>
                                        <p:attrNameLst>
                                          <p:attrName>style.visibility</p:attrName>
                                        </p:attrNameLst>
                                      </p:cBhvr>
                                      <p:to>
                                        <p:strVal val="visible"/>
                                      </p:to>
                                    </p:set>
                                    <p:animEffect transition="in" filter="fade">
                                      <p:cBhvr>
                                        <p:cTn id="15" dur="500"/>
                                        <p:tgtEl>
                                          <p:spTgt spid="19459"/>
                                        </p:tgtEl>
                                      </p:cBhvr>
                                    </p:animEffect>
                                    <p:anim calcmode="lin" valueType="num">
                                      <p:cBhvr>
                                        <p:cTn id="16" dur="500" fill="hold"/>
                                        <p:tgtEl>
                                          <p:spTgt spid="19459"/>
                                        </p:tgtEl>
                                        <p:attrNameLst>
                                          <p:attrName>style.rotation</p:attrName>
                                        </p:attrNameLst>
                                      </p:cBhvr>
                                      <p:tavLst>
                                        <p:tav tm="0">
                                          <p:val>
                                            <p:fltVal val="720"/>
                                          </p:val>
                                        </p:tav>
                                        <p:tav tm="100000">
                                          <p:val>
                                            <p:fltVal val="0"/>
                                          </p:val>
                                        </p:tav>
                                      </p:tavLst>
                                    </p:anim>
                                    <p:anim calcmode="lin" valueType="num">
                                      <p:cBhvr>
                                        <p:cTn id="17" dur="500" fill="hold"/>
                                        <p:tgtEl>
                                          <p:spTgt spid="19459"/>
                                        </p:tgtEl>
                                        <p:attrNameLst>
                                          <p:attrName>ppt_h</p:attrName>
                                        </p:attrNameLst>
                                      </p:cBhvr>
                                      <p:tavLst>
                                        <p:tav tm="0">
                                          <p:val>
                                            <p:fltVal val="0"/>
                                          </p:val>
                                        </p:tav>
                                        <p:tav tm="100000">
                                          <p:val>
                                            <p:strVal val="#ppt_h"/>
                                          </p:val>
                                        </p:tav>
                                      </p:tavLst>
                                    </p:anim>
                                    <p:anim calcmode="lin" valueType="num">
                                      <p:cBhvr>
                                        <p:cTn id="18" dur="500" fill="hold"/>
                                        <p:tgtEl>
                                          <p:spTgt spid="19459"/>
                                        </p:tgtEl>
                                        <p:attrNameLst>
                                          <p:attrName>ppt_w</p:attrName>
                                        </p:attrNameLst>
                                      </p:cBhvr>
                                      <p:tavLst>
                                        <p:tav tm="0">
                                          <p:val>
                                            <p:fltVal val="0"/>
                                          </p:val>
                                        </p:tav>
                                        <p:tav tm="100000">
                                          <p:val>
                                            <p:strVal val="#ppt_w"/>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19460"/>
                                        </p:tgtEl>
                                        <p:attrNameLst>
                                          <p:attrName>style.visibility</p:attrName>
                                        </p:attrNameLst>
                                      </p:cBhvr>
                                      <p:to>
                                        <p:strVal val="visible"/>
                                      </p:to>
                                    </p:set>
                                    <p:animEffect transition="in" filter="fade">
                                      <p:cBhvr>
                                        <p:cTn id="23" dur="500"/>
                                        <p:tgtEl>
                                          <p:spTgt spid="19460"/>
                                        </p:tgtEl>
                                      </p:cBhvr>
                                    </p:animEffect>
                                    <p:anim calcmode="lin" valueType="num">
                                      <p:cBhvr>
                                        <p:cTn id="24" dur="500" fill="hold"/>
                                        <p:tgtEl>
                                          <p:spTgt spid="19460"/>
                                        </p:tgtEl>
                                        <p:attrNameLst>
                                          <p:attrName>style.rotation</p:attrName>
                                        </p:attrNameLst>
                                      </p:cBhvr>
                                      <p:tavLst>
                                        <p:tav tm="0">
                                          <p:val>
                                            <p:fltVal val="720"/>
                                          </p:val>
                                        </p:tav>
                                        <p:tav tm="100000">
                                          <p:val>
                                            <p:fltVal val="0"/>
                                          </p:val>
                                        </p:tav>
                                      </p:tavLst>
                                    </p:anim>
                                    <p:anim calcmode="lin" valueType="num">
                                      <p:cBhvr>
                                        <p:cTn id="25" dur="500" fill="hold"/>
                                        <p:tgtEl>
                                          <p:spTgt spid="19460"/>
                                        </p:tgtEl>
                                        <p:attrNameLst>
                                          <p:attrName>ppt_h</p:attrName>
                                        </p:attrNameLst>
                                      </p:cBhvr>
                                      <p:tavLst>
                                        <p:tav tm="0">
                                          <p:val>
                                            <p:fltVal val="0"/>
                                          </p:val>
                                        </p:tav>
                                        <p:tav tm="100000">
                                          <p:val>
                                            <p:strVal val="#ppt_h"/>
                                          </p:val>
                                        </p:tav>
                                      </p:tavLst>
                                    </p:anim>
                                    <p:anim calcmode="lin" valueType="num">
                                      <p:cBhvr>
                                        <p:cTn id="26" dur="500" fill="hold"/>
                                        <p:tgtEl>
                                          <p:spTgt spid="1946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459" grpId="0"/>
      <p:bldP spid="194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20483" name="Rectangle 3"/>
          <p:cNvSpPr>
            <a:spLocks noChangeArrowheads="1"/>
          </p:cNvSpPr>
          <p:nvPr/>
        </p:nvSpPr>
        <p:spPr bwMode="auto">
          <a:xfrm>
            <a:off x="3810000" y="990600"/>
            <a:ext cx="51054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600" b="1">
                <a:solidFill>
                  <a:srgbClr val="009900"/>
                </a:solidFill>
                <a:latin typeface="Poor Richard" charset="0"/>
                <a:ea typeface="Times New Roman" charset="0"/>
                <a:cs typeface="Arial" charset="0"/>
              </a:rPr>
              <a:t>It has been said that God takes one day to grow a mushroom, yet He takes one hundred years to grow an oak tree. What kind of church are we trying to grow? A </a:t>
            </a:r>
            <a:r>
              <a:rPr lang="en-US" sz="3600" b="1" i="1">
                <a:solidFill>
                  <a:srgbClr val="009900"/>
                </a:solidFill>
                <a:latin typeface="Poor Richard" charset="0"/>
                <a:ea typeface="Times New Roman" charset="0"/>
                <a:cs typeface="Arial" charset="0"/>
              </a:rPr>
              <a:t>mushroom church</a:t>
            </a:r>
            <a:r>
              <a:rPr lang="en-US" sz="3600" b="1">
                <a:solidFill>
                  <a:srgbClr val="009900"/>
                </a:solidFill>
                <a:latin typeface="Poor Richard" charset="0"/>
                <a:ea typeface="Times New Roman" charset="0"/>
                <a:cs typeface="Arial" charset="0"/>
              </a:rPr>
              <a:t> or an</a:t>
            </a:r>
            <a:r>
              <a:rPr lang="en-US" sz="3600" b="1" i="1">
                <a:solidFill>
                  <a:srgbClr val="009900"/>
                </a:solidFill>
                <a:latin typeface="Poor Richard" charset="0"/>
                <a:ea typeface="Times New Roman" charset="0"/>
                <a:cs typeface="Arial" charset="0"/>
              </a:rPr>
              <a:t> oak tree church</a:t>
            </a:r>
            <a:r>
              <a:rPr lang="en-US" sz="3600" b="1">
                <a:solidFill>
                  <a:srgbClr val="009900"/>
                </a:solidFill>
                <a:latin typeface="Poor Richard" charset="0"/>
                <a:ea typeface="Times New Roman" charset="0"/>
                <a:cs typeface="Arial" charset="0"/>
              </a:rPr>
              <a:t>?</a:t>
            </a:r>
          </a:p>
        </p:txBody>
      </p:sp>
      <p:pic>
        <p:nvPicPr>
          <p:cNvPr id="20484" name="Picture 4" descr="C:\Users\Candra Poitras\Pictures\mushroom[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5800" y="457200"/>
            <a:ext cx="2667000" cy="2773680"/>
          </a:xfrm>
          <a:prstGeom prst="rect">
            <a:avLst/>
          </a:prstGeom>
          <a:ln>
            <a:noFill/>
          </a:ln>
          <a:effectLst>
            <a:softEdge rad="112500"/>
          </a:effectLst>
        </p:spPr>
      </p:pic>
      <p:pic>
        <p:nvPicPr>
          <p:cNvPr id="20485" name="Picture 5" descr="C:\Users\Candra Poitras\Pictures\oak-tree[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600" y="3124200"/>
            <a:ext cx="3657600" cy="2819400"/>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box(in)">
                                      <p:cBhvr>
                                        <p:cTn id="7" dur="5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3" name="Rectangle 2"/>
          <p:cNvSpPr>
            <a:spLocks noChangeArrowheads="1"/>
          </p:cNvSpPr>
          <p:nvPr/>
        </p:nvSpPr>
        <p:spPr bwMode="auto">
          <a:xfrm>
            <a:off x="457200" y="1752600"/>
            <a:ext cx="457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i="1">
                <a:solidFill>
                  <a:srgbClr val="009900"/>
                </a:solidFill>
                <a:latin typeface="Poor Richard" charset="0"/>
              </a:rPr>
              <a:t>“</a:t>
            </a:r>
            <a:r>
              <a:rPr lang="en-US" sz="3200" b="1" i="1">
                <a:solidFill>
                  <a:srgbClr val="009900"/>
                </a:solidFill>
                <a:latin typeface="Poor Richard" charset="0"/>
              </a:rPr>
              <a:t>And when they had ordained them elders in every church, and had prayed with fasting, they commended them to the Lord, on whom they believed.</a:t>
            </a:r>
            <a:r>
              <a:rPr lang="ja-JP" altLang="en-US" sz="3200" b="1" i="1">
                <a:solidFill>
                  <a:srgbClr val="009900"/>
                </a:solidFill>
                <a:latin typeface="Poor Richard" charset="0"/>
              </a:rPr>
              <a:t>”</a:t>
            </a:r>
            <a:r>
              <a:rPr lang="en-US" sz="3200" b="1" i="1">
                <a:solidFill>
                  <a:srgbClr val="009900"/>
                </a:solidFill>
                <a:latin typeface="Poor Richard" charset="0"/>
              </a:rPr>
              <a:t> (Acts 14:23)</a:t>
            </a:r>
            <a:endParaRPr lang="en-US" sz="3200">
              <a:solidFill>
                <a:srgbClr val="009900"/>
              </a:solidFill>
              <a:latin typeface="Poor Richard"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457200"/>
            <a:ext cx="6477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rPr>
              <a:t>By keeping the goal of the Indigenous Church in view, the Missionary should have no problem understanding that his role in the National Church is temporary.</a:t>
            </a:r>
          </a:p>
        </p:txBody>
      </p:sp>
      <p:sp>
        <p:nvSpPr>
          <p:cNvPr id="6" name="Rectangle 5"/>
          <p:cNvSpPr>
            <a:spLocks noChangeArrowheads="1"/>
          </p:cNvSpPr>
          <p:nvPr/>
        </p:nvSpPr>
        <p:spPr bwMode="auto">
          <a:xfrm>
            <a:off x="914400" y="2590800"/>
            <a:ext cx="7162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The day will come when his presence will no longer be necessary if he has closely followed the plan of the New Testament Church.</a:t>
            </a:r>
          </a:p>
        </p:txBody>
      </p:sp>
      <p:sp>
        <p:nvSpPr>
          <p:cNvPr id="7" name="Rectangle 6"/>
          <p:cNvSpPr>
            <a:spLocks noChangeArrowheads="1"/>
          </p:cNvSpPr>
          <p:nvPr/>
        </p:nvSpPr>
        <p:spPr bwMode="auto">
          <a:xfrm>
            <a:off x="2743200" y="4343400"/>
            <a:ext cx="6400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As the National Church develops and matures, the role of the Missionary will gradually see some important changes.</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900" decel="100000" fill="hold"/>
                                        <p:tgtEl>
                                          <p:spTgt spid="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381000"/>
            <a:ext cx="8001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rgbClr val="361B00"/>
                </a:solidFill>
                <a:latin typeface="Poor Richard" charset="0"/>
              </a:rPr>
              <a:t>I. The Missionary and the </a:t>
            </a:r>
            <a:r>
              <a:rPr lang="en-US" sz="4000" b="1" i="1">
                <a:solidFill>
                  <a:srgbClr val="361B00"/>
                </a:solidFill>
                <a:latin typeface="Poor Richard" charset="0"/>
              </a:rPr>
              <a:t>Self-Governing</a:t>
            </a:r>
            <a:r>
              <a:rPr lang="en-US" sz="4000" b="1">
                <a:solidFill>
                  <a:srgbClr val="361B00"/>
                </a:solidFill>
                <a:latin typeface="Poor Richard" charset="0"/>
              </a:rPr>
              <a:t> Church</a:t>
            </a:r>
            <a:r>
              <a:rPr lang="en-US" sz="4000" b="1" i="1">
                <a:solidFill>
                  <a:srgbClr val="361B00"/>
                </a:solidFill>
                <a:latin typeface="Poor Richard" charset="0"/>
              </a:rPr>
              <a:t>.</a:t>
            </a:r>
            <a:r>
              <a:rPr lang="en-US" sz="4000" b="1">
                <a:solidFill>
                  <a:srgbClr val="361B00"/>
                </a:solidFill>
                <a:latin typeface="Poor Richard" charset="0"/>
              </a:rPr>
              <a:t> </a:t>
            </a:r>
            <a:endParaRPr lang="en-US" sz="4000">
              <a:solidFill>
                <a:srgbClr val="361B00"/>
              </a:solidFill>
              <a:latin typeface="Poor Richard" charset="0"/>
            </a:endParaRPr>
          </a:p>
        </p:txBody>
      </p:sp>
      <p:sp>
        <p:nvSpPr>
          <p:cNvPr id="6" name="Rectangle 5"/>
          <p:cNvSpPr>
            <a:spLocks noChangeArrowheads="1"/>
          </p:cNvSpPr>
          <p:nvPr/>
        </p:nvSpPr>
        <p:spPr bwMode="auto">
          <a:xfrm>
            <a:off x="457200" y="1676400"/>
            <a:ext cx="7620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The role of the Missionary in the </a:t>
            </a:r>
            <a:r>
              <a:rPr lang="en-US" sz="2800" b="1" i="1">
                <a:solidFill>
                  <a:srgbClr val="800080"/>
                </a:solidFill>
                <a:latin typeface="Poor Richard" charset="0"/>
              </a:rPr>
              <a:t>Self-Governing</a:t>
            </a:r>
            <a:r>
              <a:rPr lang="en-US" sz="2800" b="1">
                <a:solidFill>
                  <a:srgbClr val="800080"/>
                </a:solidFill>
                <a:latin typeface="Poor Richard" charset="0"/>
              </a:rPr>
              <a:t> Church will have changed dramatically from that of the early stages of the National Church. Perhaps in his early days of involvement, he made most decisions alone.</a:t>
            </a:r>
          </a:p>
        </p:txBody>
      </p:sp>
      <p:sp>
        <p:nvSpPr>
          <p:cNvPr id="7" name="Rectangle 6"/>
          <p:cNvSpPr>
            <a:spLocks noChangeArrowheads="1"/>
          </p:cNvSpPr>
          <p:nvPr/>
        </p:nvSpPr>
        <p:spPr bwMode="auto">
          <a:xfrm>
            <a:off x="1828800" y="3657600"/>
            <a:ext cx="7315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But now few, if any, are made by him. His role will have changed from that of a strong voice setting policy to that of counselor or advisor. A good rule to follow is that a Missionary should never hold a position that a national is able to fill.</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304800" y="533400"/>
            <a:ext cx="45720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Self-government promotes a sense of spiritual responsibility that will manifest itself in every other area of the Indigenous Church.</a:t>
            </a:r>
          </a:p>
        </p:txBody>
      </p:sp>
      <p:sp>
        <p:nvSpPr>
          <p:cNvPr id="5" name="Rectangle 4"/>
          <p:cNvSpPr>
            <a:spLocks noChangeArrowheads="1"/>
          </p:cNvSpPr>
          <p:nvPr/>
        </p:nvSpPr>
        <p:spPr bwMode="auto">
          <a:xfrm>
            <a:off x="4419600" y="4038600"/>
            <a:ext cx="4419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Without self-government, it will be difficult for the Church to attain a state of self-propagation and self-support.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pic>
        <p:nvPicPr>
          <p:cNvPr id="8195" name="Picture 3" descr="C:\Users\Candra Poitras\Pictures\GenerationNEXTproject[1].jpg"/>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2514600" y="1828800"/>
            <a:ext cx="4155005" cy="27701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Rectangle 4"/>
          <p:cNvSpPr>
            <a:spLocks noChangeArrowheads="1"/>
          </p:cNvSpPr>
          <p:nvPr/>
        </p:nvSpPr>
        <p:spPr bwMode="auto">
          <a:xfrm>
            <a:off x="152400" y="457200"/>
            <a:ext cx="8686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God will always raise up capable men to match the needs of His Church in any generation. This is true regardless of location, culture or tradition.</a:t>
            </a:r>
          </a:p>
        </p:txBody>
      </p:sp>
      <p:sp>
        <p:nvSpPr>
          <p:cNvPr id="6" name="Rectangle 5"/>
          <p:cNvSpPr>
            <a:spLocks noChangeArrowheads="1"/>
          </p:cNvSpPr>
          <p:nvPr/>
        </p:nvSpPr>
        <p:spPr bwMode="auto">
          <a:xfrm>
            <a:off x="228600" y="4572000"/>
            <a:ext cx="8610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Whether in a city of North America or in a village somewhere in Africa, God will always have a certain man, for a certain task, at a certain time in His kingdom.</a:t>
            </a: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152400" y="533400"/>
            <a:ext cx="5715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These men may not measure up to all of the personal desires of the Missionary and they should not be required to. </a:t>
            </a:r>
          </a:p>
        </p:txBody>
      </p:sp>
      <p:sp>
        <p:nvSpPr>
          <p:cNvPr id="6" name="Rectangle 5"/>
          <p:cNvSpPr>
            <a:spLocks noChangeArrowheads="1"/>
          </p:cNvSpPr>
          <p:nvPr/>
        </p:nvSpPr>
        <p:spPr bwMode="auto">
          <a:xfrm>
            <a:off x="1447800" y="2209800"/>
            <a:ext cx="5715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The Missionary must keep in mind that he is not there to change the culture but rather to establish the New Testament Church. </a:t>
            </a:r>
          </a:p>
        </p:txBody>
      </p:sp>
      <p:sp>
        <p:nvSpPr>
          <p:cNvPr id="7" name="Rectangle 6"/>
          <p:cNvSpPr>
            <a:spLocks noChangeArrowheads="1"/>
          </p:cNvSpPr>
          <p:nvPr/>
        </p:nvSpPr>
        <p:spPr bwMode="auto">
          <a:xfrm>
            <a:off x="2895600" y="4343400"/>
            <a:ext cx="6019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Leadership training should be given top priority in order to equip these men to do the work efficiently. Mistakes will be made.</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228600" y="381000"/>
            <a:ext cx="457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In Acts 14:23 we see that </a:t>
            </a:r>
            <a:r>
              <a:rPr lang="ja-JP" altLang="en-US" sz="3200" b="1">
                <a:solidFill>
                  <a:srgbClr val="990000"/>
                </a:solidFill>
                <a:latin typeface="Poor Richard" charset="0"/>
              </a:rPr>
              <a:t>“</a:t>
            </a:r>
            <a:r>
              <a:rPr lang="en-US" sz="3200" b="1" i="1">
                <a:solidFill>
                  <a:srgbClr val="990000"/>
                </a:solidFill>
                <a:latin typeface="Poor Richard" charset="0"/>
              </a:rPr>
              <a:t>when they had ordained them elders in every church, and had prayed with fasting, they commended them to the Lord, on whom they believed.</a:t>
            </a:r>
            <a:r>
              <a:rPr lang="ja-JP" altLang="en-US" sz="3200" b="1" i="1">
                <a:solidFill>
                  <a:srgbClr val="990000"/>
                </a:solidFill>
                <a:latin typeface="Poor Richard" charset="0"/>
              </a:rPr>
              <a:t>”</a:t>
            </a:r>
            <a:endParaRPr lang="en-US" sz="3200" b="1">
              <a:solidFill>
                <a:srgbClr val="990000"/>
              </a:solidFill>
              <a:latin typeface="Poor Richard" charset="0"/>
            </a:endParaRPr>
          </a:p>
        </p:txBody>
      </p:sp>
      <p:sp>
        <p:nvSpPr>
          <p:cNvPr id="10243" name="Rectangle 3"/>
          <p:cNvSpPr>
            <a:spLocks noChangeArrowheads="1"/>
          </p:cNvSpPr>
          <p:nvPr/>
        </p:nvSpPr>
        <p:spPr bwMode="auto">
          <a:xfrm>
            <a:off x="4191000" y="3581400"/>
            <a:ext cx="47244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361B00"/>
                </a:solidFill>
                <a:latin typeface="Poor Richard" charset="0"/>
                <a:ea typeface="Times New Roman" charset="0"/>
                <a:cs typeface="Arial" charset="0"/>
              </a:rPr>
              <a:t>Paul and Barnabas realized that God had raised up certain men for certain tasks. After prayer and fasting, they placed these men into the Lord</a:t>
            </a:r>
            <a:r>
              <a:rPr lang="ja-JP" altLang="en-US" sz="3200" b="1">
                <a:solidFill>
                  <a:srgbClr val="361B00"/>
                </a:solidFill>
                <a:latin typeface="Poor Richard" charset="0"/>
                <a:ea typeface="Times New Roman" charset="0"/>
                <a:cs typeface="Arial" charset="0"/>
              </a:rPr>
              <a:t>’</a:t>
            </a:r>
            <a:r>
              <a:rPr lang="en-US" sz="3200" b="1">
                <a:solidFill>
                  <a:srgbClr val="361B00"/>
                </a:solidFill>
                <a:latin typeface="Poor Richard" charset="0"/>
                <a:ea typeface="Times New Roman" charset="0"/>
                <a:cs typeface="Arial" charset="0"/>
              </a:rPr>
              <a:t>s hands.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10243"/>
                                        </p:tgtEl>
                                        <p:attrNameLst>
                                          <p:attrName>style.visibility</p:attrName>
                                        </p:attrNameLst>
                                      </p:cBhvr>
                                      <p:to>
                                        <p:strVal val="visible"/>
                                      </p:to>
                                    </p:set>
                                    <p:anim calcmode="lin" valueType="num">
                                      <p:cBhvr>
                                        <p:cTn id="15" dur="1000" fill="hold"/>
                                        <p:tgtEl>
                                          <p:spTgt spid="1024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10243"/>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10243"/>
                                        </p:tgtEl>
                                        <p:attrNameLst>
                                          <p:attrName>ppt_y</p:attrName>
                                        </p:attrNameLst>
                                      </p:cBhvr>
                                      <p:tavLst>
                                        <p:tav tm="0">
                                          <p:val>
                                            <p:strVal val="#ppt_y"/>
                                          </p:val>
                                        </p:tav>
                                        <p:tav tm="100000">
                                          <p:val>
                                            <p:strVal val="#ppt_y"/>
                                          </p:val>
                                        </p:tav>
                                      </p:tavLst>
                                    </p:anim>
                                    <p:animEffect transition="in" filter="fade">
                                      <p:cBhvr>
                                        <p:cTn id="18" dur="1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52800" y="0"/>
            <a:ext cx="5791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14: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 in the Indigenous Church?</a:t>
            </a:r>
            <a:endParaRPr lang="en-US" sz="1600" dirty="0">
              <a:solidFill>
                <a:srgbClr val="009900"/>
              </a:solidFill>
              <a:latin typeface="Bernard MT Condensed" pitchFamily="18" charset="0"/>
              <a:ea typeface="+mn-ea"/>
            </a:endParaRPr>
          </a:p>
        </p:txBody>
      </p:sp>
      <p:sp>
        <p:nvSpPr>
          <p:cNvPr id="11267" name="Rectangle 3"/>
          <p:cNvSpPr>
            <a:spLocks noChangeArrowheads="1"/>
          </p:cNvSpPr>
          <p:nvPr/>
        </p:nvSpPr>
        <p:spPr bwMode="auto">
          <a:xfrm>
            <a:off x="0" y="457200"/>
            <a:ext cx="9144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800080"/>
                </a:solidFill>
                <a:latin typeface="Poor Richard" charset="0"/>
                <a:ea typeface="Times New Roman" charset="0"/>
                <a:cs typeface="Arial" charset="0"/>
              </a:rPr>
              <a:t>II. The Missionary and the </a:t>
            </a:r>
            <a:r>
              <a:rPr lang="en-US" sz="4000" b="1" i="1">
                <a:solidFill>
                  <a:srgbClr val="800080"/>
                </a:solidFill>
                <a:latin typeface="Poor Richard" charset="0"/>
                <a:ea typeface="Times New Roman" charset="0"/>
                <a:cs typeface="Arial" charset="0"/>
              </a:rPr>
              <a:t>Self-Propagating</a:t>
            </a:r>
            <a:r>
              <a:rPr lang="en-US" sz="4000" b="1">
                <a:solidFill>
                  <a:srgbClr val="800080"/>
                </a:solidFill>
                <a:latin typeface="Poor Richard" charset="0"/>
                <a:ea typeface="Times New Roman" charset="0"/>
                <a:cs typeface="Arial" charset="0"/>
              </a:rPr>
              <a:t> Church.</a:t>
            </a:r>
            <a:endParaRPr lang="en-US" sz="4000">
              <a:solidFill>
                <a:srgbClr val="800080"/>
              </a:solidFill>
              <a:latin typeface="Poor Richard" charset="0"/>
              <a:ea typeface="Times New Roman" charset="0"/>
              <a:cs typeface="Arial" charset="0"/>
            </a:endParaRPr>
          </a:p>
        </p:txBody>
      </p:sp>
      <p:sp>
        <p:nvSpPr>
          <p:cNvPr id="5" name="Rectangle 4"/>
          <p:cNvSpPr>
            <a:spLocks noChangeArrowheads="1"/>
          </p:cNvSpPr>
          <p:nvPr/>
        </p:nvSpPr>
        <p:spPr bwMode="auto">
          <a:xfrm>
            <a:off x="1447800" y="2133600"/>
            <a:ext cx="64008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61B00"/>
                </a:solidFill>
                <a:latin typeface="Poor Richard" charset="0"/>
              </a:rPr>
              <a:t>In the </a:t>
            </a:r>
            <a:r>
              <a:rPr lang="en-US" sz="3200" b="1" i="1">
                <a:solidFill>
                  <a:srgbClr val="361B00"/>
                </a:solidFill>
                <a:latin typeface="Poor Richard" charset="0"/>
              </a:rPr>
              <a:t>Self-Propagating</a:t>
            </a:r>
            <a:r>
              <a:rPr lang="en-US" sz="3200" b="1">
                <a:solidFill>
                  <a:srgbClr val="361B00"/>
                </a:solidFill>
                <a:latin typeface="Poor Richard" charset="0"/>
              </a:rPr>
              <a:t> Church, the role of the Missionary will change very little from that of his early days of involvement in the National Church. He is still called of God and he is responsible to preach the Gospel to all men.</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from="(-#ppt_w/2)" to="(#ppt_x)" calcmode="lin" valueType="num">
                                      <p:cBhvr>
                                        <p:cTn id="7" dur="600" fill="hold">
                                          <p:stCondLst>
                                            <p:cond delay="0"/>
                                          </p:stCondLst>
                                        </p:cTn>
                                        <p:tgtEl>
                                          <p:spTgt spid="11267"/>
                                        </p:tgtEl>
                                        <p:attrNameLst>
                                          <p:attrName>ppt_x</p:attrName>
                                        </p:attrNameLst>
                                      </p:cBhvr>
                                    </p:anim>
                                    <p:anim from="0" to="-1.0" calcmode="lin" valueType="num">
                                      <p:cBhvr>
                                        <p:cTn id="8" dur="200" decel="50000" autoRev="1" fill="hold">
                                          <p:stCondLst>
                                            <p:cond delay="600"/>
                                          </p:stCondLst>
                                        </p:cTn>
                                        <p:tgtEl>
                                          <p:spTgt spid="11267"/>
                                        </p:tgtEl>
                                        <p:attrNameLst>
                                          <p:attrName>xshear</p:attrName>
                                        </p:attrNameLst>
                                      </p:cBhvr>
                                    </p:anim>
                                    <p:animScale>
                                      <p:cBhvr>
                                        <p:cTn id="9" dur="200" decel="100000" autoRev="1" fill="hold">
                                          <p:stCondLst>
                                            <p:cond delay="600"/>
                                          </p:stCondLst>
                                        </p:cTn>
                                        <p:tgtEl>
                                          <p:spTgt spid="11267"/>
                                        </p:tgtEl>
                                      </p:cBhvr>
                                      <p:from x="100000" y="100000"/>
                                      <p:to x="80000" y="100000"/>
                                    </p:animScale>
                                    <p:anim by="(#ppt_h/3+#ppt_w*0.1)" calcmode="lin" valueType="num">
                                      <p:cBhvr additive="sum">
                                        <p:cTn id="10" dur="200" decel="100000" autoRev="1" fill="hold">
                                          <p:stCondLst>
                                            <p:cond delay="600"/>
                                          </p:stCondLst>
                                        </p:cTn>
                                        <p:tgtEl>
                                          <p:spTgt spid="11267"/>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amond(i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5"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totally_global_world</Template>
  <TotalTime>5136</TotalTime>
  <Words>1471</Words>
  <Application>Microsoft Macintosh PowerPoint</Application>
  <PresentationFormat>On-screen Show (4:3)</PresentationFormat>
  <Paragraphs>61</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12</cp:revision>
  <dcterms:created xsi:type="dcterms:W3CDTF">2011-06-30T04:35:47Z</dcterms:created>
  <dcterms:modified xsi:type="dcterms:W3CDTF">2018-02-19T20:07:54Z</dcterms:modified>
</cp:coreProperties>
</file>