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28"/>
  </p:notesMasterIdLst>
  <p:handoutMasterIdLst>
    <p:handoutMasterId r:id="rId29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85"/>
            <p14:sldId id="276"/>
            <p14:sldId id="277"/>
            <p14:sldId id="278"/>
            <p14:sldId id="279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80"/>
    </p:cViewPr>
  </p:sorter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8/13/2014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8/13/2014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3886200"/>
            <a:ext cx="6856413" cy="13716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4800" dirty="0" smtClean="0"/>
              <a:t>The Way of Salvation  </a:t>
            </a:r>
          </a:p>
          <a:p>
            <a:pPr algn="l">
              <a:spcBef>
                <a:spcPts val="600"/>
              </a:spcBef>
            </a:pPr>
            <a:r>
              <a:rPr lang="en-US" sz="4800" dirty="0" smtClean="0"/>
              <a:t>  - Part </a:t>
            </a:r>
            <a:r>
              <a:rPr lang="en-US" sz="4800" dirty="0" smtClean="0"/>
              <a:t>4</a:t>
            </a:r>
            <a:endParaRPr lang="en-US" sz="4800" dirty="0"/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4732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 must be led by the Spirit of God </a:t>
            </a:r>
            <a:r>
              <a:rPr lang="en-US" dirty="0" smtClean="0"/>
              <a:t>                                              if </a:t>
            </a:r>
            <a:r>
              <a:rPr lang="en-US" dirty="0"/>
              <a:t>we are to continue to be His </a:t>
            </a:r>
            <a:r>
              <a:rPr lang="en-US" dirty="0" smtClean="0"/>
              <a:t>                                        children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To </a:t>
            </a:r>
            <a:r>
              <a:rPr lang="en-US" dirty="0"/>
              <a:t>be led by His Spirit means to be </a:t>
            </a:r>
            <a:r>
              <a:rPr lang="en-US" dirty="0" smtClean="0"/>
              <a:t>                                    devoted </a:t>
            </a:r>
            <a:r>
              <a:rPr lang="en-US" dirty="0"/>
              <a:t>to Him so that He may quicken </a:t>
            </a:r>
            <a:r>
              <a:rPr lang="en-US" dirty="0" smtClean="0"/>
              <a:t>                             our </a:t>
            </a:r>
            <a:r>
              <a:rPr lang="en-US" dirty="0"/>
              <a:t>minds and make us desire to do that which is pleasing to Him.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prayersandapples.com/wp-content/uploads/2012/12/Sandy-Hook-Prayer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9372">
            <a:off x="7735054" y="731799"/>
            <a:ext cx="3810000" cy="30099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Lord guides us by His Word and by His </a:t>
            </a:r>
            <a:r>
              <a:rPr lang="en-US" dirty="0" smtClean="0"/>
              <a:t>Spirit.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If </a:t>
            </a:r>
            <a:r>
              <a:rPr lang="en-US" dirty="0"/>
              <a:t>we are not led by the Spirit of the Lord, we will go astray and be lost.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www.winsonyeung.com/wp-content/uploads/2013/02/questions-300x2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4069080"/>
            <a:ext cx="3048000" cy="2255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Spirit bears witness with our spirits that we are the children of </a:t>
            </a:r>
            <a:r>
              <a:rPr lang="en-US" dirty="0" smtClean="0"/>
              <a:t>God, </a:t>
            </a:r>
            <a:r>
              <a:rPr lang="en-US" dirty="0"/>
              <a:t>we will not feel fear or bondage.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images.tattvagyan.com/free-bond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2" y="2514600"/>
            <a:ext cx="429259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701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sz="105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As </a:t>
            </a:r>
            <a:r>
              <a:rPr lang="en-US" dirty="0"/>
              <a:t>His children, we are heirs of God and joint-heirs with Christ.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As </a:t>
            </a:r>
            <a:r>
              <a:rPr lang="en-US" dirty="0"/>
              <a:t>His heirs, after we have partaken </a:t>
            </a:r>
            <a:r>
              <a:rPr lang="en-US" dirty="0" smtClean="0"/>
              <a:t>                                           of </a:t>
            </a:r>
            <a:r>
              <a:rPr lang="en-US" dirty="0"/>
              <a:t>His suffering here, we will be </a:t>
            </a:r>
            <a:r>
              <a:rPr lang="en-US" dirty="0" smtClean="0"/>
              <a:t>                                                 caught </a:t>
            </a:r>
            <a:r>
              <a:rPr lang="en-US" dirty="0"/>
              <a:t>up into His glory.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 descr="http://cccooperagency.files.wordpress.com/2011/07/no-other-wa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10754" r="1423" b="1608"/>
          <a:stretch/>
        </p:blipFill>
        <p:spPr bwMode="auto">
          <a:xfrm rot="21372585">
            <a:off x="7656096" y="2943583"/>
            <a:ext cx="3843097" cy="2596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4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Verses </a:t>
            </a:r>
            <a:r>
              <a:rPr lang="en-US" dirty="0"/>
              <a:t>19-25 speak of the great hope we have in the Resurrection.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www.kingschapel.net/wordpress/wp-content/uploads/2013/03/Resurrection-608x3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2" y="1362074"/>
            <a:ext cx="4985468" cy="28289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this mortal body we have burdens, trials, sickness, and sorrow, but in the Holy Ghost we have the earnest of our eternal inheritance.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When </a:t>
            </a:r>
            <a:r>
              <a:rPr lang="en-US" dirty="0"/>
              <a:t>we come into the fullness of our inheritance in the Resurrection, we will be free from all the ills of this life.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www.prime3coaching.com/wp-content/uploads/2013/09/0717_collegedebt_630x4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3" y="3048001"/>
            <a:ext cx="2971799" cy="1981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1.bp.blogspot.com/-fKpDw8EqDfI/UJax1jDIC9I/AAAAAAAAAD0/wIp7ss_0dOo/s1600/trials-and-storms-of-lif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2" y="3048001"/>
            <a:ext cx="2971799" cy="1981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pregnancy-and-baby-boutique.com/images/morning-sickness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812" y="3048001"/>
            <a:ext cx="2986731" cy="1981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As creatures of this earth, we often feel burdened, but our eternal </a:t>
            </a:r>
            <a:r>
              <a:rPr lang="en-US" dirty="0" smtClean="0"/>
              <a:t>hope keeps </a:t>
            </a:r>
            <a:r>
              <a:rPr lang="en-US" dirty="0"/>
              <a:t>us pressing onward and </a:t>
            </a:r>
            <a:r>
              <a:rPr lang="en-US" dirty="0" smtClean="0"/>
              <a:t>upward.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4" descr="http://kazzer88.files.wordpress.com/2012/12/13-august-2012-the-lighted-cross.jpg?w=5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2" y="2514600"/>
            <a:ext cx="2971800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2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3960812" y="2438400"/>
            <a:ext cx="7313852" cy="383222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groaning of the unsaved is hopeless unless they will turn to the Lord Jesus.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We who are filled with God’s Spirit in this mortal life must also share in their groaning, but our groaning is in hope.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://www.tonyjalicea.com/wp-content/uploads/2011/03/creationisgroan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2209800"/>
            <a:ext cx="2819400" cy="3857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7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Our hope is in His promise of eternal life in the resurrection, for which we patiently and faithfully wait.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4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 has given us this hope with an absolute guarantee.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www.klangwesley.com/wp-content/uploads/gift-eternal-life-how-jesus-help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512" y="2381249"/>
            <a:ext cx="4762500" cy="2343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2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has given God’s revelation of the resurrection of the </a:t>
            </a:r>
            <a:r>
              <a:rPr lang="en-US" dirty="0" smtClean="0"/>
              <a:t>Spirit-filled saints </a:t>
            </a:r>
            <a:r>
              <a:rPr lang="en-US" dirty="0"/>
              <a:t>of </a:t>
            </a:r>
            <a:r>
              <a:rPr lang="en-US" dirty="0" smtClean="0"/>
              <a:t>God in I Corinthians 15:50-58.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 descr="http://images.sodahead.com/polls/004043647/2820443322_ku_bigpic_xlar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474" y="1981200"/>
            <a:ext cx="3537338" cy="2647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Verses </a:t>
            </a:r>
            <a:r>
              <a:rPr lang="en-US" dirty="0"/>
              <a:t>5-10 contrast </a:t>
            </a:r>
            <a:r>
              <a:rPr lang="en-US" dirty="0" smtClean="0"/>
              <a:t>the walk </a:t>
            </a:r>
            <a:r>
              <a:rPr lang="en-US" dirty="0"/>
              <a:t>in the Spirit with the walk in the flesh that is concerned only with </a:t>
            </a:r>
            <a:r>
              <a:rPr lang="en-US" dirty="0" smtClean="0"/>
              <a:t>the temporal </a:t>
            </a:r>
            <a:r>
              <a:rPr lang="en-US" dirty="0"/>
              <a:t>and material things of life.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plannedpurity.files.wordpress.com/2014/05/image-21-600x45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12" b="10366"/>
          <a:stretch/>
        </p:blipFill>
        <p:spPr bwMode="auto">
          <a:xfrm>
            <a:off x="3732212" y="1295400"/>
            <a:ext cx="4691368" cy="2615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5511" y="17526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26-27 remind us that we </a:t>
            </a:r>
            <a:r>
              <a:rPr lang="en-US" dirty="0" smtClean="0"/>
              <a:t>                                                  are </a:t>
            </a:r>
            <a:r>
              <a:rPr lang="en-US" dirty="0"/>
              <a:t>wholly dependent on the </a:t>
            </a:r>
            <a:r>
              <a:rPr lang="en-US" dirty="0" smtClean="0"/>
              <a:t>                                                    Spirit of God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4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 </a:t>
            </a:r>
            <a:r>
              <a:rPr lang="en-US" dirty="0"/>
              <a:t>cannot pray effectually </a:t>
            </a:r>
            <a:r>
              <a:rPr lang="en-US" dirty="0" smtClean="0"/>
              <a:t>                                                    except </a:t>
            </a:r>
            <a:r>
              <a:rPr lang="en-US" dirty="0"/>
              <a:t>His Spirit moves within us.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impactmorehead.com/hp_wordpress/wp-content/uploads/2013/06/Rescue-Religious-Stock-Imag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5"/>
          <a:stretch/>
        </p:blipFill>
        <p:spPr bwMode="auto">
          <a:xfrm>
            <a:off x="7326499" y="1676400"/>
            <a:ext cx="4178113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4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He must put the burden for the need upon our heart and inspire our faith to believe.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://onechristiandad.files.wordpress.com/2013/06/prayer-grou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3048000"/>
            <a:ext cx="4292600" cy="3219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3"/>
          <p:cNvSpPr txBox="1">
            <a:spLocks/>
          </p:cNvSpPr>
          <p:nvPr/>
        </p:nvSpPr>
        <p:spPr>
          <a:xfrm>
            <a:off x="5394324" y="3181350"/>
            <a:ext cx="5867400" cy="321945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274320" indent="-274320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90000"/>
              <a:buFont typeface="Cambria" pitchFamily="18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9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5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 cannot look into the hearts of people to know their need, but God does.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9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His Spirit will inspire us to pray for that which is most needful, and that which is in accord with His will and plan.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://michelletraudt.files.wordpress.com/2010/02/05_12_1-thy-will-be-done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12" y="2590800"/>
            <a:ext cx="4572000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304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Verses </a:t>
            </a:r>
            <a:r>
              <a:rPr lang="en-US" dirty="0"/>
              <a:t>28-34 speak of the confidence with which we may trust in </a:t>
            </a:r>
            <a:r>
              <a:rPr lang="en-US" dirty="0" smtClean="0"/>
              <a:t>God’s over-all </a:t>
            </a:r>
            <a:r>
              <a:rPr lang="en-US" dirty="0"/>
              <a:t>plan of salvation.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</a:t>
            </a:r>
            <a:r>
              <a:rPr lang="en-US" dirty="0"/>
              <a:t>is </a:t>
            </a:r>
            <a:r>
              <a:rPr lang="en-US" dirty="0" smtClean="0"/>
              <a:t>comforting </a:t>
            </a:r>
            <a:r>
              <a:rPr lang="en-US" dirty="0"/>
              <a:t>to know that He will make </a:t>
            </a:r>
            <a:r>
              <a:rPr lang="en-US" dirty="0" smtClean="0"/>
              <a:t>all things </a:t>
            </a:r>
            <a:r>
              <a:rPr lang="en-US" dirty="0"/>
              <a:t>work together for our spiritual </a:t>
            </a:r>
            <a:r>
              <a:rPr lang="en-US" dirty="0" smtClean="0"/>
              <a:t>welfare.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http://midlandsbbc.org/wp-content/uploads/2013/08/Gods-Plan-Edi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2" t="8533" r="6591" b="9054"/>
          <a:stretch/>
        </p:blipFill>
        <p:spPr bwMode="auto">
          <a:xfrm>
            <a:off x="1217612" y="1905000"/>
            <a:ext cx="3771900" cy="16209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701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fact that He predestined our salvation before the foundation of the </a:t>
            </a:r>
            <a:r>
              <a:rPr lang="en-US" dirty="0" smtClean="0"/>
              <a:t>world </a:t>
            </a:r>
            <a:r>
              <a:rPr lang="en-US" dirty="0"/>
              <a:t>reveals His mercy, justice, and love.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</a:t>
            </a:r>
            <a:r>
              <a:rPr lang="en-US" dirty="0"/>
              <a:t>, foreknowing that man would fall, </a:t>
            </a:r>
            <a:r>
              <a:rPr lang="en-US" dirty="0" smtClean="0"/>
              <a:t>                                  provided </a:t>
            </a:r>
            <a:r>
              <a:rPr lang="en-US" dirty="0"/>
              <a:t>for his salvation before his creation.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 descr="http://www.todayifoundout.com/wp-content/uploads/2010/01/apple_bit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3432">
            <a:off x="9280952" y="2870285"/>
            <a:ext cx="2381250" cy="27146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4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812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 did not predestinate </a:t>
            </a:r>
            <a:r>
              <a:rPr lang="en-US" dirty="0" smtClean="0"/>
              <a:t>individuals.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created </a:t>
            </a:r>
            <a:r>
              <a:rPr lang="en-US" dirty="0"/>
              <a:t>man </a:t>
            </a:r>
            <a:r>
              <a:rPr lang="en-US" dirty="0" smtClean="0"/>
              <a:t>to </a:t>
            </a:r>
            <a:r>
              <a:rPr lang="en-US" dirty="0"/>
              <a:t>make his own </a:t>
            </a:r>
            <a:r>
              <a:rPr lang="en-US" dirty="0" smtClean="0"/>
              <a:t>                                      choice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predestined the coming of Jesus Christ into the world to die for all, that whosoever will may believe on Him and be saved.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 descr="http://www.cordeo.org.uk/wp-content/uploads/2012/05/3d-confused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2" y="1733752"/>
            <a:ext cx="3545673" cy="2685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2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304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To </a:t>
            </a:r>
            <a:r>
              <a:rPr lang="en-US" dirty="0"/>
              <a:t>walk after the Spirit means to be wholly concerned with pleasing God and obeying His will.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carnal mind is contrary to the will of God and cannot please Him.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anthonydoes.files.wordpress.com/2010/10/preaching-a-serm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2" y="2971800"/>
            <a:ext cx="3048000" cy="2171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aulmurraydesign.com/wp-content/uploads/2012/04/couch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612" y="2971800"/>
            <a:ext cx="3260177" cy="21716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But he whose mind has been transformed by the Spirit of God is in harmony with His will and will be led by His Spirit.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oodlandonline.org/wp-content/uploads/2012/08/spirit-walk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2" y="2514600"/>
            <a:ext cx="4165600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050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 be in Christ means to be filled with His </a:t>
            </a:r>
            <a:r>
              <a:rPr lang="en-US" dirty="0" smtClean="0"/>
              <a:t>Spirit.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essential to have the Holy </a:t>
            </a:r>
            <a:r>
              <a:rPr lang="en-US" dirty="0" smtClean="0"/>
              <a:t>                                               Ghost </a:t>
            </a:r>
            <a:r>
              <a:rPr lang="en-US" dirty="0"/>
              <a:t>abiding within us when </a:t>
            </a:r>
            <a:r>
              <a:rPr lang="en-US" dirty="0" smtClean="0"/>
              <a:t>this                                             life ends in </a:t>
            </a:r>
            <a:r>
              <a:rPr lang="en-US" dirty="0"/>
              <a:t>order to </a:t>
            </a:r>
            <a:r>
              <a:rPr lang="en-US" dirty="0" smtClean="0"/>
              <a:t>come forth </a:t>
            </a:r>
            <a:r>
              <a:rPr lang="en-US" dirty="0"/>
              <a:t>in </a:t>
            </a:r>
            <a:r>
              <a:rPr lang="en-US" dirty="0" smtClean="0"/>
              <a:t>                                                the </a:t>
            </a:r>
            <a:r>
              <a:rPr lang="en-US" dirty="0"/>
              <a:t>resurrection.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rccgbreadoflifeva.org/wp-content/uploads/2014/02/families_in_chris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8885">
            <a:off x="7358603" y="2924978"/>
            <a:ext cx="4140200" cy="3105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It is the Spirit of Christ that will quicken (give life to) the mortal body or its remains.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denveryouthproject.files.wordpress.com/2013/12/spiritual-rebirth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2" r="-686"/>
          <a:stretch/>
        </p:blipFill>
        <p:spPr bwMode="auto">
          <a:xfrm>
            <a:off x="1328832" y="2438400"/>
            <a:ext cx="3317780" cy="29241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12-13 emphasize that we are indebted to God to walk in His </a:t>
            </a:r>
            <a:r>
              <a:rPr lang="en-US" dirty="0" smtClean="0"/>
              <a:t>Spirit.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</a:t>
            </a:r>
            <a:r>
              <a:rPr lang="en-US" dirty="0" smtClean="0"/>
              <a:t>e must bring </a:t>
            </a:r>
            <a:r>
              <a:rPr lang="en-US" dirty="0"/>
              <a:t>the body into subjection to </a:t>
            </a:r>
            <a:r>
              <a:rPr lang="en-US" dirty="0" smtClean="0"/>
              <a:t>the Spirit </a:t>
            </a:r>
            <a:r>
              <a:rPr lang="en-US" dirty="0"/>
              <a:t>of </a:t>
            </a:r>
            <a:r>
              <a:rPr lang="en-US" dirty="0" smtClean="0"/>
              <a:t>Christ.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www.lds.org/bc/content/shared/content/images/gospel-library/manual/35683/35683_000_015_01-scale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2" y="2819400"/>
            <a:ext cx="4038600" cy="22436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447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Even though we </a:t>
            </a:r>
            <a:r>
              <a:rPr lang="en-US" dirty="0" smtClean="0"/>
              <a:t>must look </a:t>
            </a:r>
            <a:r>
              <a:rPr lang="en-US" dirty="0"/>
              <a:t>after the necessary </a:t>
            </a:r>
            <a:r>
              <a:rPr lang="en-US" dirty="0" smtClean="0"/>
              <a:t>things of </a:t>
            </a:r>
            <a:r>
              <a:rPr lang="en-US" dirty="0"/>
              <a:t>the natural life, through the Spirit we </a:t>
            </a:r>
            <a:r>
              <a:rPr lang="en-US" dirty="0" smtClean="0"/>
              <a:t>must </a:t>
            </a:r>
            <a:r>
              <a:rPr lang="en-US" dirty="0"/>
              <a:t>mortify any deeds of the body </a:t>
            </a:r>
            <a:r>
              <a:rPr lang="en-US" dirty="0" smtClean="0"/>
              <a:t>that would </a:t>
            </a:r>
            <a:r>
              <a:rPr lang="en-US" dirty="0"/>
              <a:t>displease the Lord.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2800" dirty="0" smtClean="0"/>
              <a:t>His </a:t>
            </a:r>
            <a:r>
              <a:rPr lang="en-US" sz="2800" dirty="0"/>
              <a:t>will and His service must have daily priority </a:t>
            </a:r>
            <a:r>
              <a:rPr lang="en-US" sz="2800" dirty="0" smtClean="0"/>
              <a:t>in our </a:t>
            </a:r>
            <a:r>
              <a:rPr lang="en-US" sz="2800" dirty="0"/>
              <a:t>life.</a:t>
            </a:r>
            <a:endParaRPr lang="en-US" sz="2800" dirty="0">
              <a:solidFill>
                <a:srgbClr val="FFFF99"/>
              </a:solidFill>
            </a:endParaRP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www.pastor4jesus.com/uploads/2/8/6/0/28607445/4522689_or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1497">
            <a:off x="755688" y="3049258"/>
            <a:ext cx="2219325" cy="2057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722812" y="2362199"/>
            <a:ext cx="6551852" cy="36576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14-17 teach the characteristics of those who are filled with the </a:t>
            </a:r>
            <a:r>
              <a:rPr lang="en-US" dirty="0" smtClean="0"/>
              <a:t>Holy Ghost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://clayfiremedia.com/wp-content/uploads/11-2012_Fruit-Bowl-of-the-Spirit_Her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2286000"/>
            <a:ext cx="365760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819</Words>
  <Application>Microsoft Office PowerPoint</Application>
  <PresentationFormat>Custom</PresentationFormat>
  <Paragraphs>117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TS103460512</vt:lpstr>
      <vt:lpstr>ROmans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  <vt:lpstr>Romans 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2014-08-13T18:39:40Z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