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5" r:id="rId2"/>
  </p:sldMasterIdLst>
  <p:notesMasterIdLst>
    <p:notesMasterId r:id="rId28"/>
  </p:notesMasterIdLst>
  <p:handoutMasterIdLst>
    <p:handoutMasterId r:id="rId29"/>
  </p:handoutMasterIdLst>
  <p:sldIdLst>
    <p:sldId id="259" r:id="rId3"/>
    <p:sldId id="261" r:id="rId4"/>
    <p:sldId id="260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609A519-7873-42D8-A6B0-7896F81BE27A}">
          <p14:sldIdLst>
            <p14:sldId id="259"/>
            <p14:sldId id="261"/>
            <p14:sldId id="260"/>
            <p14:sldId id="263"/>
            <p14:sldId id="262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85"/>
            <p14:sldId id="276"/>
            <p14:sldId id="277"/>
            <p14:sldId id="278"/>
            <p14:sldId id="279"/>
            <p14:sldId id="280"/>
            <p14:sldId id="281"/>
            <p14:sldId id="282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04" userDrawn="1">
          <p15:clr>
            <a:srgbClr val="A4A3A4"/>
          </p15:clr>
        </p15:guide>
        <p15:guide id="3" orient="horz" pos="4144" userDrawn="1">
          <p15:clr>
            <a:srgbClr val="A4A3A4"/>
          </p15:clr>
        </p15:guide>
        <p15:guide id="4" orient="horz" pos="3952" userDrawn="1">
          <p15:clr>
            <a:srgbClr val="A4A3A4"/>
          </p15:clr>
        </p15:guide>
        <p15:guide id="5" orient="horz" pos="1136" userDrawn="1">
          <p15:clr>
            <a:srgbClr val="A4A3A4"/>
          </p15:clr>
        </p15:guide>
        <p15:guide id="6" pos="3839" userDrawn="1">
          <p15:clr>
            <a:srgbClr val="A4A3A4"/>
          </p15:clr>
        </p15:guide>
        <p15:guide id="7" pos="191" userDrawn="1">
          <p15:clr>
            <a:srgbClr val="A4A3A4"/>
          </p15:clr>
        </p15:guide>
        <p15:guide id="8" pos="7486" userDrawn="1">
          <p15:clr>
            <a:srgbClr val="A4A3A4"/>
          </p15:clr>
        </p15:guide>
        <p15:guide id="9" pos="576" userDrawn="1">
          <p15:clr>
            <a:srgbClr val="A4A3A4"/>
          </p15:clr>
        </p15:guide>
        <p15:guide id="10" pos="7102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68" y="-102"/>
      </p:cViewPr>
      <p:guideLst>
        <p:guide orient="horz" pos="2160"/>
        <p:guide orient="horz" pos="304"/>
        <p:guide orient="horz" pos="4144"/>
        <p:guide orient="horz" pos="3952"/>
        <p:guide orient="horz" pos="1136"/>
        <p:guide pos="3839"/>
        <p:guide pos="191"/>
        <p:guide pos="7486"/>
        <p:guide pos="576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1680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4C6E1-AF92-4FB7-A013-0B520EBC30AE}" type="datetimeFigureOut">
              <a:rPr lang="en-US"/>
              <a:t>2/1/2014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2D9BF-D574-4807-B36C-9E2A025BE82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679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10850-0874-4A61-99B4-D613C5E8D9EA}" type="datetimeFigureOut">
              <a:rPr lang="en-US"/>
              <a:t>2/1/2014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1EC53-F507-411E-9ADC-FBCFECE09D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818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4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8246" y="4063998"/>
            <a:ext cx="9220200" cy="1016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8246" y="1828800"/>
            <a:ext cx="9220200" cy="2147926"/>
          </a:xfrm>
        </p:spPr>
        <p:txBody>
          <a:bodyPr anchor="ctr">
            <a:normAutofit/>
          </a:bodyPr>
          <a:lstStyle>
            <a:lvl1pPr algn="ctr">
              <a:defRPr sz="4400" cap="all" normalizeH="0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0" orient="horz" pos="2160" userDrawn="1">
          <p15:clr>
            <a:srgbClr val="FBAE40"/>
          </p15:clr>
        </p15:guide>
        <p15:guide id="1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69" y="482602"/>
            <a:ext cx="6602281" cy="5842001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4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669581">
              <a:defRPr baseline="0"/>
            </a:lvl6pPr>
            <a:lvl7pPr marL="2669581">
              <a:defRPr baseline="0"/>
            </a:lvl7pPr>
            <a:lvl8pPr marL="2669581">
              <a:defRPr baseline="0"/>
            </a:lvl8pPr>
            <a:lvl9pPr marL="2669581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5347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163" y="685800"/>
            <a:ext cx="9040045" cy="5588002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0043" y="685800"/>
            <a:ext cx="1843982" cy="55880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9176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163" y="1803401"/>
            <a:ext cx="10360501" cy="447040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6430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3632200"/>
            <a:ext cx="9751060" cy="1016000"/>
          </a:xfrm>
        </p:spPr>
        <p:txBody>
          <a:bodyPr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1524002"/>
            <a:ext cx="9751060" cy="1992597"/>
          </a:xfrm>
        </p:spPr>
        <p:txBody>
          <a:bodyPr anchor="b" anchorCtr="0">
            <a:noAutofit/>
          </a:bodyPr>
          <a:lstStyle>
            <a:lvl1pPr algn="ctr">
              <a:defRPr sz="4400" b="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890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 baseline="0"/>
            </a:lvl6pPr>
            <a:lvl7pPr marL="2669581">
              <a:defRPr sz="1400" baseline="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162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065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7559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162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2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168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968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4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>
          <a:xfrm>
            <a:off x="507868" y="482602"/>
            <a:ext cx="6602280" cy="584200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1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6093594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70" y="482601"/>
            <a:ext cx="5077859" cy="5862706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9134" y="3733800"/>
            <a:ext cx="5180251" cy="172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9134" y="1905000"/>
            <a:ext cx="5180251" cy="17272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9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5324" y="6375400"/>
            <a:ext cx="1422030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9B9059-F1D6-41D0-95CF-D21CAA096B3A}" type="datetimeFigureOut">
              <a:rPr lang="en-US" smtClean="0"/>
              <a:pPr/>
              <a:t>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163" y="6375400"/>
            <a:ext cx="7414869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41760" y="6375400"/>
            <a:ext cx="832903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3" y="1803401"/>
            <a:ext cx="10360501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  <a:prstGeom prst="rect">
            <a:avLst/>
          </a:prstGeom>
          <a:effectLst/>
        </p:spPr>
        <p:txBody>
          <a:bodyPr vert="horz" lIns="121899" tIns="60949" rIns="121899" bIns="60949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99488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9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90000"/>
        <a:buFont typeface="Cambria" pitchFamily="18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5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2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6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217612" y="533400"/>
            <a:ext cx="7010400" cy="1828800"/>
          </a:xfrm>
          <a:prstGeom prst="rect">
            <a:avLst/>
          </a:prstGeom>
          <a:effectLst/>
        </p:spPr>
        <p:txBody>
          <a:bodyPr vert="horz" lIns="121899" tIns="60949" rIns="121899" bIns="60949" numCol="1" rtlCol="0" anchor="ctr" anchorCtr="0">
            <a:prstTxWarp prst="textDeflate">
              <a:avLst/>
            </a:prstTxWarp>
            <a:normAutofit/>
          </a:bodyPr>
          <a:lstStyle>
            <a:lvl1pPr algn="ctr" defTabSz="121898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normalizeH="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2" y="533400"/>
            <a:ext cx="7010400" cy="1828800"/>
          </a:xfrm>
        </p:spPr>
        <p:txBody>
          <a:bodyPr>
            <a:prstTxWarp prst="textDeflate">
              <a:avLst/>
            </a:prstTxWarp>
            <a:normAutofit/>
          </a:bodyPr>
          <a:lstStyle/>
          <a:p>
            <a:r>
              <a:rPr lang="en-US" sz="6000" dirty="0" smtClean="0">
                <a:blipFill dpi="0" rotWithShape="1">
                  <a:blip r:embed="rId3">
                    <a:alphaModFix amt="59000"/>
                  </a:blip>
                  <a:srcRect/>
                  <a:stretch>
                    <a:fillRect/>
                  </a:stretch>
                </a:blip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blipFill dpi="0" rotWithShape="1">
                <a:blip r:embed="rId3">
                  <a:alphaModFix amt="59000"/>
                </a:blip>
                <a:srcRect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5212" y="4165600"/>
            <a:ext cx="6856413" cy="1016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The Need of Salvation</a:t>
            </a:r>
            <a:endParaRPr lang="en-US" sz="4800" dirty="0"/>
          </a:p>
        </p:txBody>
      </p:sp>
      <p:pic>
        <p:nvPicPr>
          <p:cNvPr id="1032" name="Picture 8" descr="http://ncalife.org/youth/wp-content/uploads/2011/09/prayer-meeting_wide_t_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3610">
            <a:off x="195085" y="3599088"/>
            <a:ext cx="4058936" cy="2283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lyssa\Pictures\GATS\Christianity\crucifixion-top-view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6227">
            <a:off x="8722697" y="351346"/>
            <a:ext cx="3177507" cy="2960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35673" y="6236241"/>
            <a:ext cx="6202339" cy="4770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US" sz="2500" dirty="0" smtClean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01702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Paul </a:t>
            </a:r>
            <a:r>
              <a:rPr lang="en-US" dirty="0"/>
              <a:t>carried a very heavy burden of </a:t>
            </a:r>
            <a:r>
              <a:rPr lang="en-US" dirty="0" smtClean="0"/>
              <a:t>                           responsibility </a:t>
            </a:r>
            <a:r>
              <a:rPr lang="en-US" dirty="0"/>
              <a:t>for </a:t>
            </a:r>
            <a:r>
              <a:rPr lang="en-US" dirty="0" smtClean="0"/>
              <a:t>all the churches.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And </a:t>
            </a:r>
            <a:r>
              <a:rPr lang="en-US" dirty="0"/>
              <a:t>with </a:t>
            </a:r>
            <a:r>
              <a:rPr lang="en-US" dirty="0" smtClean="0"/>
              <a:t>that </a:t>
            </a:r>
            <a:r>
              <a:rPr lang="en-US" dirty="0"/>
              <a:t>burden of concern, </a:t>
            </a:r>
            <a:r>
              <a:rPr lang="en-US" dirty="0" smtClean="0"/>
              <a:t>he wrote </a:t>
            </a:r>
            <a:r>
              <a:rPr lang="en-US" dirty="0"/>
              <a:t>to the saints in Rome concerning the gospel of Jesus Christ.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9218" name="Picture 2" descr="http://4.bp.blogspot.com/-OxhrV4x6s7o/UDksEmZbVKI/AAAAAAAADME/P4sqaJ2H3pM/s1600/heavy%2Bburdens%2Bto%2Bcarr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7685">
            <a:off x="8064288" y="797670"/>
            <a:ext cx="3524862" cy="24938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96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Paul </a:t>
            </a:r>
            <a:r>
              <a:rPr lang="en-US" dirty="0"/>
              <a:t>began </a:t>
            </a:r>
            <a:r>
              <a:rPr lang="en-US" dirty="0" smtClean="0"/>
              <a:t>by </a:t>
            </a:r>
            <a:r>
              <a:rPr lang="en-US" dirty="0"/>
              <a:t>telling the Roman </a:t>
            </a:r>
            <a:r>
              <a:rPr lang="en-US" dirty="0" smtClean="0"/>
              <a:t>Christians that </a:t>
            </a:r>
            <a:r>
              <a:rPr lang="en-US" dirty="0"/>
              <a:t>it concerned the Lord Jesus </a:t>
            </a:r>
            <a:r>
              <a:rPr lang="en-US" dirty="0" smtClean="0"/>
              <a:t>Christ, made </a:t>
            </a:r>
            <a:r>
              <a:rPr lang="en-US" dirty="0"/>
              <a:t>of </a:t>
            </a:r>
            <a:r>
              <a:rPr lang="en-US" dirty="0" smtClean="0"/>
              <a:t>the seed </a:t>
            </a:r>
            <a:r>
              <a:rPr lang="en-US" dirty="0"/>
              <a:t>of David according to the flesh and who was declared to be the Son of </a:t>
            </a:r>
            <a:r>
              <a:rPr lang="en-US" dirty="0" smtClean="0"/>
              <a:t>God with power by His resurrection from the dead.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10242" name="Picture 2" descr="https://encrypted-tbn2.gstatic.com/images?q=tbn:ANd9GcR0jTkbhRTglcVlZr4a7M96uimDE6iuSzqm12oXtfDzuMqcG9Y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497" y="1981200"/>
            <a:ext cx="2904115" cy="18099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69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sz="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God </a:t>
            </a:r>
            <a:r>
              <a:rPr lang="en-US" dirty="0"/>
              <a:t>promised Abraham he would have </a:t>
            </a:r>
            <a:r>
              <a:rPr lang="en-US" dirty="0" smtClean="0"/>
              <a:t>                               one Seed </a:t>
            </a:r>
            <a:r>
              <a:rPr lang="en-US" dirty="0"/>
              <a:t>in whom all nations of the </a:t>
            </a:r>
            <a:r>
              <a:rPr lang="en-US" dirty="0" smtClean="0"/>
              <a:t>                                 world </a:t>
            </a:r>
            <a:r>
              <a:rPr lang="en-US" dirty="0"/>
              <a:t>w</a:t>
            </a:r>
            <a:r>
              <a:rPr lang="en-US" dirty="0" smtClean="0"/>
              <a:t>ould </a:t>
            </a:r>
            <a:r>
              <a:rPr lang="en-US" dirty="0"/>
              <a:t>be </a:t>
            </a:r>
            <a:r>
              <a:rPr lang="en-US" dirty="0" smtClean="0"/>
              <a:t>blessed.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That </a:t>
            </a:r>
            <a:r>
              <a:rPr lang="en-US" dirty="0"/>
              <a:t>One was Jesus </a:t>
            </a:r>
            <a:r>
              <a:rPr lang="en-US" dirty="0" smtClean="0"/>
              <a:t>Christ, </a:t>
            </a:r>
            <a:r>
              <a:rPr lang="en-US" dirty="0"/>
              <a:t>who gave His </a:t>
            </a:r>
            <a:r>
              <a:rPr lang="en-US" dirty="0" smtClean="0"/>
              <a:t>                                        life for the </a:t>
            </a:r>
            <a:r>
              <a:rPr lang="en-US" dirty="0"/>
              <a:t>redemption of all people of </a:t>
            </a:r>
            <a:r>
              <a:rPr lang="en-US" dirty="0" smtClean="0"/>
              <a:t>                                all </a:t>
            </a:r>
            <a:r>
              <a:rPr lang="en-US" dirty="0"/>
              <a:t>nations.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11268" name="Picture 4" descr="http://1.bp.blogspot.com/-bWCGblQE4-w/UeCvf2ttDVI/AAAAAAAAH9A/uodOtuIjgLs/s1600/abraham-isaac%2B%25282%25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532" y="1524000"/>
            <a:ext cx="2926080" cy="3657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1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21336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Paul </a:t>
            </a:r>
            <a:r>
              <a:rPr lang="en-US" dirty="0"/>
              <a:t>addressed the saints in Rome as </a:t>
            </a:r>
            <a:r>
              <a:rPr lang="en-US" dirty="0" smtClean="0"/>
              <a:t>                                God’s beloved.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expressed his thanks to God for </a:t>
            </a:r>
            <a:r>
              <a:rPr lang="en-US" dirty="0" smtClean="0"/>
              <a:t>their faith and </a:t>
            </a:r>
            <a:r>
              <a:rPr lang="en-US" dirty="0"/>
              <a:t>told them how </a:t>
            </a:r>
            <a:r>
              <a:rPr lang="en-US" dirty="0" smtClean="0"/>
              <a:t>he prayed unceasingly for </a:t>
            </a:r>
            <a:r>
              <a:rPr lang="en-US" dirty="0"/>
              <a:t>them.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also prayed that God would give him a prosperous journey </a:t>
            </a:r>
            <a:r>
              <a:rPr lang="en-US" dirty="0" smtClean="0"/>
              <a:t>to Rome </a:t>
            </a:r>
            <a:r>
              <a:rPr lang="en-US" dirty="0"/>
              <a:t>that he might minister to </a:t>
            </a:r>
            <a:r>
              <a:rPr lang="en-US" dirty="0" smtClean="0"/>
              <a:t>them.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12290" name="Picture 2" descr="http://www.theroadtofaith.com/wp-content/uploads/2012/12/god-is-lov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3185">
            <a:off x="8161601" y="1099434"/>
            <a:ext cx="3454835" cy="22923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42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Paul was </a:t>
            </a:r>
            <a:r>
              <a:rPr lang="en-US" dirty="0" smtClean="0"/>
              <a:t>willing, thankful, </a:t>
            </a:r>
            <a:r>
              <a:rPr lang="en-US" dirty="0"/>
              <a:t>and happy to do the will </a:t>
            </a:r>
            <a:r>
              <a:rPr lang="en-US" dirty="0" smtClean="0"/>
              <a:t>of God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13314" name="Picture 2" descr="http://4.bp.blogspot.com/-BZhuiwfdb2U/T71sKd9-hqI/AAAAAAAABdA/gdK8npAYHKg/s1600/obeying%2BGo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4153">
            <a:off x="814605" y="2438400"/>
            <a:ext cx="2954694" cy="2895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13"/>
          <p:cNvSpPr txBox="1">
            <a:spLocks/>
          </p:cNvSpPr>
          <p:nvPr/>
        </p:nvSpPr>
        <p:spPr>
          <a:xfrm>
            <a:off x="3808412" y="1473200"/>
            <a:ext cx="8305800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>
            <a:lvl1pPr marL="274320" indent="-274320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90000"/>
              <a:buFont typeface="Cambria" pitchFamily="18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Cambria" pitchFamily="18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99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Cambria" pitchFamily="18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59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Cambria" pitchFamily="18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274320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Only by faith and obedience to the gospel of Jesus can men escape the wrath of God which will be revealed from Heaven against the ungodly.</a:t>
            </a:r>
          </a:p>
        </p:txBody>
      </p:sp>
    </p:spTree>
    <p:extLst>
      <p:ext uri="{BB962C8B-B14F-4D97-AF65-F5344CB8AC3E}">
        <p14:creationId xmlns:p14="http://schemas.microsoft.com/office/powerpoint/2010/main" val="16189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2082800"/>
            <a:ext cx="10360501" cy="44704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 </a:t>
            </a:r>
            <a:r>
              <a:rPr lang="en-US" dirty="0"/>
              <a:t>verses 19-23 Paul showed that all men are responsible for their sins </a:t>
            </a:r>
            <a:r>
              <a:rPr lang="en-US" dirty="0" smtClean="0"/>
              <a:t>and are </a:t>
            </a:r>
            <a:r>
              <a:rPr lang="en-US" dirty="0"/>
              <a:t>guilty before </a:t>
            </a:r>
            <a:r>
              <a:rPr lang="en-US" dirty="0" smtClean="0"/>
              <a:t>God.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God </a:t>
            </a:r>
            <a:r>
              <a:rPr lang="en-US" dirty="0"/>
              <a:t>has never left Himself without a </a:t>
            </a:r>
            <a:r>
              <a:rPr lang="en-US" dirty="0" smtClean="0"/>
              <a:t>witness.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has witnessed of Himself through His creation and </a:t>
            </a:r>
            <a:r>
              <a:rPr lang="en-US" dirty="0" smtClean="0"/>
              <a:t>His </a:t>
            </a:r>
            <a:r>
              <a:rPr lang="en-US" dirty="0"/>
              <a:t>many </a:t>
            </a:r>
            <a:r>
              <a:rPr lang="en-US" dirty="0" smtClean="0"/>
              <a:t>blessings.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14338" name="Picture 2" descr="http://3.bp.blogspot.com/-6CfBWSMnz20/UI3u9IEi4rI/AAAAAAAAJrY/eL9kEcyAxcU/s1600/heavy%2Bburd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612" y="842962"/>
            <a:ext cx="2966418" cy="2205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97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existence of God, the mystery of His omnipotent power, and His </a:t>
            </a:r>
            <a:r>
              <a:rPr lang="en-US" dirty="0" smtClean="0"/>
              <a:t>great love are </a:t>
            </a:r>
            <a:r>
              <a:rPr lang="en-US" dirty="0"/>
              <a:t>all pictured in Creation.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perfectly formed </a:t>
            </a:r>
            <a:r>
              <a:rPr lang="en-US" dirty="0"/>
              <a:t>this earth for the </a:t>
            </a:r>
            <a:r>
              <a:rPr lang="en-US" dirty="0" smtClean="0"/>
              <a:t>men </a:t>
            </a:r>
            <a:r>
              <a:rPr lang="en-US" dirty="0"/>
              <a:t>whom He would create and with </a:t>
            </a:r>
            <a:r>
              <a:rPr lang="en-US" dirty="0" smtClean="0"/>
              <a:t>whom He </a:t>
            </a:r>
            <a:r>
              <a:rPr lang="en-US" dirty="0"/>
              <a:t>desired fellowship.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15362" name="Picture 2" descr="http://www.biblicalresearchjournal.org/images/001_earth_from_spa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6157">
            <a:off x="8520104" y="3703049"/>
            <a:ext cx="3153475" cy="21784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12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6" name="Picture 12" descr="http://www.plantwallpapers.com/wp-content/pwallpapers/2013010408/20130104081910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58">
            <a:off x="758778" y="3932498"/>
            <a:ext cx="3898437" cy="24365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His love is </a:t>
            </a:r>
            <a:r>
              <a:rPr lang="en-US" dirty="0"/>
              <a:t>shown in the myriad of creatures, vegetation, and products the earth yields for humankind to use.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16388" name="Picture 4" descr="http://us.123rf.com/400wm/400/400/guyghosti/guyghosti1112/guyghosti111200090/11614988-collage-colorful-summer-flower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5212" y="2895600"/>
            <a:ext cx="2819400" cy="2819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data:image/jpeg;base64,/9j/4AAQSkZJRgABAQAAAQABAAD/2wCEAAkGBhMSERQUExQVFRUVGRkYFxgXGBgaHxwYHBccFxgdHR0YHSYgHBkjGRgXHy8gIycpLCwsHB4xNTAqNSYrLCkBCQoKDgwOGg8PGi0lHyQpLC8vKiwsLCksLC8pLCwsLCksLCwpLCwsLCwsLCwpLCkpLCwsKSwsLCwsLCwsLCwsLP/AABEIALcBEwMBIgACEQEDEQH/xAAcAAACAgMBAQAAAAAAAAAAAAAFBgMEAAIHAQj/xABAEAABAwIEBAQDBgYABgEFAAABAgMRACEEBRIxBkFRYRMicYEykaEHQrHB0fAUI1JicuEVFjOSovGCNENjssL/xAAaAQADAQEBAQAAAAAAAAAAAAADBAUCAQYA/8QAMREAAgIBBAECAwcFAQEBAAAAAQIAAxEEEiExQRMiBVFhFIGRobHR8CMyccHhM1IV/9oADAMBAAIRAxEAPwBGxDIS2yZWSdWoq2tHw9het381/kJZgRJVqkzfl0jc9a6kOADjcK0p4hhSZISgaoCgLKk9gbGuY51kCsO+phwjy3Ck31JMwY9Dsdr1MGHaLWIV93iEMmzUssaUHSVySR8XpO8AVvlWAGIeAWoJbT5nFKMCOk9Tt863TlbrjKCxhlFCZGoQStfUyZgbAC1rc6qowj7UBbTiSonSkpVJPO1ZflxgdTARkXJBwY0cQcT4fToYQFqFvE06Ej/EC594HrSyj+YtNitw2G5PoBV3CcNOKgunw09N1fLYe/yo5gktYRSV6SgJ2USCVesfhTexuwJ8QXPuwJS4TysYjEKQpJOlJncaTIF++4ptw3DDbS1QASdp5Vdw+jxfGQlKHXQAvqQNp733qnmKX0vJX90mEpBuonr2pioVhPd3mEFdiEhepUzxDLDTSVJguLCTAk9asY3JUllSEAS4kj5i31irSsp1Ohx9UrTt/SnrA/Oqub8XYbDjykOLFrXrt1ilSmO4RKiSCTOSYlqCZ3Bg00ZS54uHQBuE6fRbe3sUFP1oRnKvEWXtGlLqlGO4ifxBrXIcd4ThST5VxebBQPlP4j37VMvrLJ9YjjaxEYMvxZbXKeaSDJ5Efj+Yqzho1o5BIAV2SBf6RVPEpg6xsbnte49lfiKnec/lkiR4hvPQAfifwFSbm4Bml+Rji7xRhiypDDSWiPh8idpE7cyJq04ht7DhSNUjyqRJJCkja14Nj6GuWYzHKREbc/eug8GZ2gL1E+V1A1dlC0/MEVtS1n/qe/Mequ5xBq8S46lzWNOlYSomZNpEzsTBt6V5l+W+OhaVDUhPm0n1iY60zZhmyP5gWJTBNoJkCRHeKRcZnqmXghOpIdSCkzpuDdJidvLNZQZb2CNOcDkw7wzw5mDCw4koQyVGUrUT5J3CRzIE7iJ25UUz/O3WEOL8pUnZShYCQJEASO1TZbxc243pUrUpASCUXSSbWJ+cdxS7mOZpxWGWw4kzCgSJkQfIRYSLTffam0sxaGUHI/mZxypTBPcG8KZy7iH/ABXFqUhrzKKj5diAABYG/KmL+MZS4XFlKE7pKyBM9BSOjGO6A1g21+Gn4l6YlXPUVDSI7mt28mAa8Z9whYVdOpK5uOYUd70w96nC5ii3FOQMn5+BOo4PNm5sqx2BI363qvmKg2826VDRCiSLgW7UGwa0uIS4n4TtG/S/4RS7i+IRiHdKLMNX2jUoDzKPXoP90wNa44IHHX0gmbIP1/OGMsz9WIzdqbAJcATOwKCQPXme57U+Y58BCgb2Nco4Ek43xTuErV8xp/Onx3MQpUbHoaoVWblx5MyEAO49Stk2AC1EA6EwVetVlJCnVCNQRczf5UU/hidrGPpUWW4UkuR8St+wFSr9E63qnzGY5XeGBcDgSjhcvSp9TrbqSSBKDYiByocvCKLypPParWLyd1jFNqBKkqEDsZv9KYHWAVJJF9p60jbpyjlSMGFVF1ClqxEDiXCJdfQ2kfzLJB5X6+la47hJzDKSCttYHmja9N7fDgbxKljzq+LzH4R2pX4qybEuPJdb8zZ+Ipvog3kURE3FUBE02nFaGwjJ+QlJzA4zFLSFJOnkfugeg3NOWDwyMI1pSnUvmYmTVzAqQhlKgqxAB9bClvNc6xDTygBCeUAmR1qkt5pX06xg+TFzo6yPVcnB6E1xGYOajJUD0rymzAYALbQpTIJUATMVlLfaG/8AqG+xDwYp4jjUoQ2ysuJVpkhsCRFouRvyoTl5axmYoOJCtLgJCbgECyASOtzbeKrq4exCGkukLBSTKltrIg3Ht3o7kmT4/EJD6QggE6Q6pSU7R5U6TaLSTa8GuLUa8kcGCFnqc+ITzdrDFpxLCER4ZQjSSRvAEX+8dgJPehWECksJSXC5p2MBMEWjqQNr3t7VBmuCfSpWgIQtBSVNlYEAmdSVGxSVczHtVnOscpgtuYlokOjzFAIAMSZGxV3nrWVAXk8mHsB76x+GIKbfecWQkg32FHkYLU2lLwkkyPUXoTl/E+Dw51DxF65IICTHYgqBB9R6TVlfFeEdcSvWtJTsFJUB9JFV6mJATOBJb7FJJ5Mb8LlySLgggQDzFLPEJxLS2nWzqSyZKT94bb9Ypsy3NG1t6kLSoRukg/8Aqk3i7PjdLaFqJsISoj5gUXVIqKAJ3TWliSZ5i+IXH3AVwhFvKTdXyrY5Q26sK0gD0ilbAtLR51gg73EfjTlkSlLGtYJ6Ac+wnnQK6Cx+kO9wUZlbizh6cHqQm7R1W/pNlfkfY0uNZayCy+ga0wFKbcghXJaZtBBkCRyFdGyLiTD4rWzBSqCFNuCCRsqOvcbiua5ph1YDErYV5mlHUk/2mwUO8WI5x6VzVoGG+o8ScpJJzGHMXWF/9PypXy5dDvcK7dR8xWIfAQhPQKn1CiD+FT4LENrR4Tt2lHyuDdtZtP8AibAg252NV+IcKWUISSCY35qEm/avO204x/mNBSw3QHmuNBQANyoT7AAfX8KM8OPkQgmdQkcxCh+RBpWzNooLeo3I1R0uf0rbK8wUhSVdCIJn5UydOdmBPh7TGxzNSVALVEzHt0rxxxC3EEhRgFIG0FUapVtMAWmao5swA8l5QBQ4FFtO26UlR9lkj2NXcmcOLwryElKP4dsEEm5UVqUtRAHwFEJ7EAjc0Ctdg3R0MGOGl8Zm1hhoB8ouOZJJk+poLi8/Ut1K206NFk9BaJjaYMc+1C8fi23AhSRpUBpUjlI2UD35jlHOa0axB+6JIBMnYQLwKYw7CJ2PjqGWcc64tKVr1qUfLqVz6D1NaZgp5RSlQCfMUpatqCoG4380iDsfxHZXlzuIdhKgCBq1KMAAc+fOIgV0fJ3cMNaklTuIVZTqxcdkjZIAGwv3r6qhEJf5fzj/ADBqjWAkRWxiXsPhksGzuJVCEyPKmwVJ5KJIHa/Og+GXoaI2UuE+25pyytjxcwdePmDSShGxCQBFv7irUZ6Uu8S4LRjNIsFjWO2okH6pJ96zW+Tjz3/ydZcDIjFwPgIC3P6oSPlJ/Km3E4H+WpXNIke1JjnFX8Nh20No1L80JvJAJSVQOWoED0NBMZx5jVpUlSFJBF4QoW+VXtMyqPn/ADn85tlYoBH/AAufjEOltr7qAVK5SeXrTDhXENpTAmd1frXJ+FkYsNFfgrKHboO0jr1023510fhBh8+J/E6QNI0pta5nb051i3Uhc2Y5+p/SFRVIFRJx9B+phv8A4el8aidpik3PlvoebQHApKduV6ZhiiUOFowEqKfkYtXO81zJ4YlSlJnQB6AEwPcnlUkYus3vjrPfz6h3/ppiuV88zh1Dx/mkSIOk1Pw5xoWwMOE6gokaj1J50Ix2EL4LguSbJFNeWZA2xhEOJRrxBGqOh/IUN6FAwBgGZodnflsQriltsYWFTO4gfKo8PnJKEGIC0wkkAmaJlaXMMHFJkx8P93/uhWTttOAA2dJPkNtJ9OV63SFJ2ufP4SmW28g+OocwiXghInl2rKIpSmBMTzvWU6Ph5PI2/gf3iJ1pHG39IIzHPQdKd0qTqgG5TH4XoDgeOkIWttIIAklKjFztE85kmKVcxYfw4UQ8VIKilMCfKneVGSBsIvU3FJadQhTCVJU4lIWnTcAC2onmIt/upgO4/wB3fy6++FNpC4xiMix4yX3yULbWkISDYjSVBd9yO3aaFKxLmJR4biyoN6ICwBrPwKmBa+xE/pHwrlrzuFdQHBCVzpIFrXExvzovwrw6lTQcWs6la06QQBCVx85FbAy2D46g3Y8AfWL2L4OBKfB1KBnUCnUUqGwMQbg96xHBaEjU4ogdAhYP/kLUxYvFFpyEmQNienP3rV3EeLA61VpUMnub9P2kmxfdgDn5RfxbScMnWykJt8Zkqj5wPlVHC5u49cKUPWaO8UvISzo5kRSlhntAtWPRS089Rl6ggA8wwMQ+DZz/AMlfpW+ZFwKCjJ0pSNQ2nSDNuUzQpeYxRHKMS8pQ0jynkdq59gB4rzmBbgcmX+EMnGNxClrWUeDpWVJ+MmYEH25zTNxLwyw+434h1J1aYJggqMbjcc4ttQxzLnEBS0IkEQoRMje4F9xPOr2QYAYkHxFK0wYAMWBA/wC6RM8qEfVqPpkYEZ03pbc9mFMw4LwDLCglsJJ+9rVqJ9ze3KKQuLVavD1JSlUiTayCnVuY8objfnNMvEmIU0ZMrQkaUrVdfiGQE2sbXmJ60g51j2lqHiqlZAvB2iAmAOgi9+U0o1pLYx38ueBDuqqAP5/O4Jx6fEdEwoqVpjUEhKfulSjtP4Va4d4WXjHilKhoT96FaR0Hv3Im9OnCWQYR/CuLdbJJWUpQomfhTexmTyuYA5UWVwYsNpQz5EtqK9DekalC6BKrA2AJPrei+t2B3+k++zh/eT9051/wbEFRSoK0t6tFiQYkkp5Rpk1WygvMrWpCAtKm3G1BJ1ApWkp2F94M9qffs9y1eJfeQ7DaGAUqaSmCVK1Jgq3gAHbnFWePeAMLhcOrEYYFpbQBI1KIImD8RkKvMzW0rYD3YgiMjKicnQwen5/herDKBzUkH3/MUyZOyziSycSCT5jKTp1gK0307mY5j1oPmuWvt4h1CBDYJKQ4UqhB+GSZ5d6Itg37SP59IrZThd2YabxDTWHCGVanFmXFQQSB8IE/d50Q4hzkeC2psBJW2AY/qJIV7wD86VmW8RIRoYSo7SdP1K4FWs8C0rbbWnSQgWEEE7Egje80G58Aqp4bv7oAA5zHjgnB6MKFHdwz7Cw/A/OlrOsWH8yWf/tsgJJH9m/uVqKR7U5u4pLGF1iyWmpHsny/WK5xw7h1uhyPiI8RUzKoJMT7lV+1K6ZSzFv5z5+4Rm47VCwo/wAUrSSAENJAupIlRH3QCe1oFMfBec+PJklInyqIKjI3V26AWHeuX5jjvEXb4Rt+tPP2V4KfFXPmMNpHQG5V6W/8TTi0+l7wTnxBozOQGnTMBhJ8xAjYD0qHMlpQ2pw9DEdBt81fjWj2bD+IGGQJ0t6lq/oTIAHqRP0oDxJxOk/ymbkfErkI6d/36AtuFYwRnMcYgDvqSu574SU4dkanDdZOwUbm3MyaHcYpH8KlMkrMqUTbaAIAsBJqpw4gLcK90t7f3LI/IX9xVjiJZUsgkEBKR6E+Y/SKzpxu9zAZb/Xy/eLM5I74kvB+RhRDi1jSL6Y5jemHFYyHApASUG2r6R36+1AuGpU2VX0hRSPSw/GmgIDitNglsSf8jsPYX9xVb1w1LVsQPH+ZqmvDBxAmcLcBTo5Gydr7zR7K8IFoS44gBz0vQ3NkaHUndXat1vvkeU2TvQNDeiq275xrUgsRtE8xPDrhWopWQkmQL1lEcNmKikSL1lVBpkIyP1P7xD17Bx/oRFxOSYgYdCVNkJMyTBPmIJkcq3znh1QQhOoQEiFAbk7zf5UxcQ56nwCpJk6QY9dqWnuKErwulXxwQY3Bi0dq8xu39LwDKJ2jgnxLWGy5tDQKJQVjSXAoiT1N4InqKoNPKwikp1yg6lCbwrntuDvQrA5wVJSys6UjaSIifxophMU0oKQXAuNrcvzo+0ltpAx8/wBIMvuAxKmKxmtRI50XQ6lpAUaBNgB2BtNqscRYdR0QqxN6bAAG0TNQ9xYypmq/HOrptS26uCRTW+kJb9qX8DlxxD0cpvTdKknYJm5uN5knD+UF9ckeUV1PKMiSkC1R8P5ElsCBTVh2IqvxSu0dySzG1vpNMPhAKq54VNoLiI1WSZ6EwPeTFE1LA3IHrXOeOvtASkFtsBSec/fIMgAf029/xn6nDoQ3mO6ashsr+MCY/itLj2ktzpBMKKhEkXKbp+IC+8VfbyfL3XEqxgWhbgSApKobB+6mRJ1EcyI5eseRcAOtJRiMSorW4rxHkgSAm0AmZPOwsK6BmeaMhnT5dChAAiIj5ARUfI0xG7BIEpj+quIK4TfwreFTp0ILhVpuJJnTYjewF+deMZ/4OoEFST+N435E2pWweX4ktIOlAFh1UlOoeYGCAuNt7wd6aeKWmUsJQgoGxibmLA9SeVI35bJBH3TaggdQKcYlhwusLSlbzg1AwdSjFyYnSgWAHUm81FmzDr8MOBxLbriS4VrklIVOlNuZi5iwFGsF9nyNban4IBkiTvyFuV/erfG6W22FKCT5BIIJtA362gVvaygHs/KaJBXma5xwpgw0ltLSWyAAlSZBF5ve4kk3oFmHDJD4ceKFtqGnykjl5Z63Jn8KXP8AnY6kakaQtXmMn532An60Q4o4mlloN2IX1BkJMyI5TFdLtjLcE9RdyjD6CJLuMKCJSlWi0mZ8pgTeDtXmEKsTim9SvM6oSY5m5t0qDNjDi42JKh6KM8ievWifDmHCMyQkGQgEg9f5e49zTNiKqhh2QTJqjnb9YycdYvw8G2zzcKQf8UAE/lSViceW0FKCUlwQQCdiBI7jlTlxiyy5q1mFNp8hHKRqMjmDMdaVHMlW+2ksNOOLE6ymTAifSb7C9q1pAqIMnv8An6TVil3wBA+HaKjA96bWFrb0MsL0r+Ja0q0wIsNQ5BJJPOTHKl7DNaZTtFlEjmNx61eac25Cfc/vrRb7gvA7gecxkTmJQlaG1lRWZddMys9BN9O9jc3NqqsNreWGm+e56DmTQ5zFCIEUZRmKcG0UpE4hwSr/APGk/CD/AHkGY5WnaDKFLWE2WTQYmEXcSEuNYNjbUkLPMmZUD67mq/E+OPiqSJEqV7JSdI+cVHwFhiXVvquGklUmfiIMfnUTLyP4hTjqdQTYJmAVd+2ommdO2bSx8CE4Cc+THrJWw1hmWwU61jVO4SJlSj6THc2oihKdOho6jvfcnck9ya5Rjc0W88FE3JSBpsAJsEjkBsBXYMViMLgT4jiwm3M3PoNya+sr9M7nP93f0zHaHDA48SDGYcwnWmD1oanGKbJAVqChf1pa4g+1F3Eq8PDNBKZgKWNSvWNh9aiezc4dA8Z1a1m4SCZPokQEp/d6ApKZUcg9fz95171JyI9NYQkAgmDWVz7DYrMX0hxpryKnTudjHXqKyvQrqLtoxT+f/JNO3P8AdAycQ4RoUpXlOxJMV4oUc4pwTaDqHlX05ED86BMOBVIe0ruEbK4kLorRtRSqRVrEvIQLiew3gbmokNBSUrTsr9864F4zM4lrCrJVPOrWaBwAEqkdKrsJgUbzPLi4wFA8pom3GDDV85EXMxxhCImj/AGXyNRG5mh7fDZWglZuOQpu4UwmhIHS1VdEAWJ+UT1ZO0COeCYAFaZzmaWGyokAmyfXmfQC9btvhCZUQABJJ6VxX7SuNU4p1TbJ1pkIRFwepTG5Uox7Csal2A47PX7zujqDHLdDk/t98r8ScTYhzHeHhlqckBMJElSufWfwFPPB+UJw6A84hasUseYuwNH9qQCdI77nnG1acIZThcG0EyC+r41lJ1FR3AJEhINo9zRdzERM2j0/KoPxLU2aFFWrliOT3j/sp0KuqZi3CjxJMVnRJUhJud9RtP7t8qrYXLEJSJEnckib+9DPGDmJbTIsdXrAkfWPlRbEvhNea1Ood61AGMykmNxJkinotaPWKBcUOqLJUiAtNwYB2M17iMyGvSArb4rgfX0P+qo5g/qTBIggWBBtpHTa9Y04sqIMHdYrDEasfxehTCFD4lBEwZGpUWB7KtQzMsuVicP/ADFGHUyCDzSYE+4BjvXMMIsFcIWkkSoAyJKbwLdL10DAcReK23CilASEaSoRPO39V/0tV90KEOefyxEVcsMMJzt9QIAUD4iSUk9U8u4UDPtHSrqVpLbaQZhSyQRsTAseYISPeaizpQ/iXiNgtX0t9SKz+KPgtpKRYqKVc4Jgg+4n370zYMooEQ6JlHOT5lEcgB9KvcOOk41spVBIhM7EwLHsYI+VQZq+HQICQEJAVAiTJJnqZVE/pVTALWHG1IBKkkFMCTI5ADcyKadN1SjziDx7+PnC+YYh/EY5QZ1E+IdIEGAm0nlA6mnXNeIlMuNNLhoONBJdHJYEGL2tFKvAuU4j+MCiC2lBIdK5TOq/hwblRMGO08qk4mxTuMcUA2dTStKQEkTKoUATYkQD6TQGA4UeB3KlDmmpnz7s8CCc5xM4h0m51H3vuepO/vVIYmdrmr4y1KFaH24UIlM7f9piruEyrD4lSWmCdckwJ5byVCIEdRW1VO85kixy7k47M24e4fdeWhWoNpknVNwlEFShyAG09Z6VSxa0FxXhzokxJkkf1KPMnc04cQY9GHwZDY0qe/kIHMNIH8w25kmJ/uNK3DTKFYhvxPh1Ce5+6PQmPagXOW7mtoHAju0x/CZbeQpcFXqq8f8AaIpKViCR63/3TR9ouOgNN8zKjfkbbe31pGW/9a5pcKpc+TPr+wo8S0MUGyFC6gQR2O8/6rTG453EuFbilLUdyb/+h9KqoRNzYdf0616V8hYfvetMd7ZMEOBiFsHikswGR4jyhdZHlR1CQfiPUm3rRfJeHStfiu6iSbqUbk9u9W/s/wCGkPSqSYjVYgDtOxroGL4YBUgoOkJ5USrTPYd2OPr5hlx5hPDsJShISIAAgVlSoTAArKvwWyc44swwWhLqQFAQod/3elDCoUtailspB5AGt2OPFaFJcb8w+EEEJJ7n97Ux4TPmSmEqTMT2qb9iwmK2zGzZzhxiLWc5etLRUpESQkSRJJMx9KIpylYSlKUKO1heDHM1UzPOXHsQhjRPhrSpQRcjyzfsLye1dIyrNsIdQ8dqUfFKkiPnv7UuFZRgiHWtW4BiA9gXk/E2pI67/hTBlqQWgFK9at57xll6Bp8dCj0RK/8A9ZpExfESFz4TbqhzITRgS64xNFFrOQY8KxDKfKCJ+dEMJikpiOftXKMJnLqVgpZUof3WsN4PWnDJHMSt9tx1rQyZkhQVp8pIK/6UW39KpaStFHPcn6mxyeOpe+0TiAsYQjUAt6UJHYjzH5WnuKWvswyXW4rFupkj4CQI1ciO4F/cUO4kxf8AxXGNNMAnkn/HeecCBJrp+HypOGYQ0gWQI9TzJ7k12pRbYbMcDqduY1VCsnk9/wA/L8ZOvEpUfMAfUA0s5wy6wpbhJ8JQBA3CTzBP9Ww6VeaZWXO1G1YlCE+ZQFtj+lS/iSLa+CIbSZRcici/5n0vpcBWpwKA0JTNucfhFO+NzgWJSpJUJAUlST6wqNj++t3EcSMIPkQJ6pSlP13qhic9ZKSvEIBSfgQPMtXXSLR6zSN3w+t6x4I/nXf4Q9d7M+xYIxWblxRvbYRyubbTN4mdqqYrGBI0i6j9Kl8ZtSlFLRQggwnUokEixJncHl+NUWcPe/1pP7J6QBada4EkKc/WY3w+2qDEG0Rb8Kupywp84XA1hRTAg3E+lhFiKkL4bTJ2HQTVfMs4SEdyIA53rO61iAORmERc8CLuJJJPMqPrzrfMsIvD6EuDdIcTvbULj1kR7V7hcQUuIWAJQZAN7/uK1zZLj1yoqVJnVN9hz6AVRJBbGZv/APM1Gwvthzgbgb+PacWt0ttoVCtIBUTE2BMAX3vRXG5WjKEFbavFUuyHFJHlTuUaZgLPM9Kr/ZZhVL8Zl1ZQ28jypG5UhRBNiCDGr5dqensAw+hTLjZUhJSYJuSOciCCO3U9a5dZztJ4mdPSNvA93MRsjzlWIxja3AhJUoaLAKB0wqDO28AzvTYOI2VOIZStTrpCrEE6VJTJusdjYdKAY7hfD4fFJfaUptCCnyE6iXCYCQVcuZmbc6xfEYceLKm9C2QVagspttbnqB8sT1PKgsi+OfyxNqbFU7+8wc1jMPjVOeKkIXBJcb8sAEAFQMiLwTFrGiTeDwuWpXoUfEcQlIKjO9yUkCIIgyP1oXwnnwed8BlgrdWhQJcSnzT8WopO0EmYHKmDiLAO4dTKXmEeGdKQ4FBTaCQZTdIIOoJAsAQTcRTDKo45xFlAZDnGfBnO83zBTriQSSlI0p9Jkx7n8Ks5SnU4hKf6kgepIvTRi8ywTa1MYhooUUiYQkgSORSZB+dJisQWipLapMqAULeW4ntI+VYs/qcrECpXgy/xVnHj4pxQMpB0p/xFh89/ehiRHxb9P1/Sq6Fxtc9f0qdlMkCd+gmvgmBgeJ8Tk5Mk1E00cI8FOYtYKgUsg+ZX5JndX4c6l4TwmCQrXiiswbI0kg9zF/auhYfjvA2QlegCw/lqCR8hAqhptKCAx/D94In5w3l+CbYbDbSQlKdgPxPU96sKXVRvEBQCkkKSdiDIPuKkC6qbZpTiTaqyo9VZX2ITeIlu4LB4krS4kJ5DkfX50CxX2XoWf5L+hSY3vP8Ao1o60h9R1KUAE+XTa/WfyoPicTisO6hOtS3FR4IBuqeRHTnPrUSu45x5jysjiBczZewmJUhZLSgDqWmZWk76SNwoW7XohwTleGxLyncUpvwwFKQ2pYSJG4VqN0gSR6HpRLizhTGrCX3Vh1StKSEj4LGw/t78zFKzeCew6kqLZEdRFiP0NNrYrDEy1ZU5nWH2cK0IaaYQSLEBAtyvSw6+jUtKlIgQVKBkJn0pQ/jCdKHGNQNxKlTvy2AFFk5bhQyNLLgUVfGFxCpAKVSbiCPmK6KK+xkn/MGbX88fdC2EawwBAd1EDUCYCTfYTS5xBxWHWAltxyVqKVIsEhAty+In8jUy8Dh2D4TqCo3TqvaDBvtY2tQLIcOjEYlLYWG7EIKgVCfu2FyZoiuxG1VxB7VzuJ6nWPss4QTh2Q+4P5zotP3EHYDurc9o70345qRXN05VnOHTqQttxKd4XpJA/wArVrhvtQIQfGBSdiZSqCbSNJkjnToIqHMUKNa2QcxgzTMik6UCAPiVPPoP1pfeccdJA25kmB6kmhOK4lENOpUlYJlaDJm2ySLahuQe1WEZvi8aCnCsgJEBSyBA3iQYv2H1qUbHdsgcykNKNv8AUbA/WF8FlTal+GHUeLo1ixVaYKoNlRIEWoFiVaFFSIfcUCQbnSknT5psDKbwfkIFXV8GYkAOKxIDukAlLYASmQVJCt4tvFWcCyEFRBCYMnVaUmYJIBG+8j8bLah7KDk9mWfhujo1YIA9q9/WLOYYHFadS5gg7WAuBHTkflVNvNHEb3FviN9v06094xxGlQPMRGkEjt35gf6pTx+XAGxsYiRG+/teAe1T01Bc4fmX7fhlTV4VcQm6614SV/xLR1T5B8QsSdSd03CU7c55UrNtqWdRPb06CtXEkEDcHl3j93ojhmvLyH79KbtKIuUGMyToNHtsIY5xDPDrLZCgtAMi21ifl+Py3qpjGwFHsSQfePTkOftzr3APqSs6QIjc/P8AfrUOZZkCqJk7SIgfIX6jpU0Bi2Z6fI24lNOeuYZaSjaTpm4CjY+sgn596JHPnkvtLU54bS2gkkSUhRB+Ibgk2nvMxQTGOXSrmFD6G/vvV/N81ZcY0p+K025TP5U9sDAHHc8f8QQLa2DjjMM4PiRSsSlvTKyktgAyPEUdKYv05zzPKiWX4Rt8lZALUltJVEoUZEzMzBAI22NoFa/ZbwyjEeLinFStvS2gC0QhImTeSLSO/WrefYZvLkBCFKS2+9B1QS0sjVqBMeUlNwZrpqwMKYhW+7hvJibwLnn/AA3MApwHTKmXeqQVRq/+KkgnsDXQftM4ibdwmhBCkqWkSFBUwNfKfl6dRKa2/hHHvFxKdSYVKpgKWnYHT8RIiD3EzQfG5spwNoGnS2kISkEQBz57nma4S7sNuYGwehlD5m7zinUI1i7cpCyb6Nwk8zpMweQMchGqmkbRI/fSo8Piloi1uh2P51cRm0qktII30mSPqo1osfP5YiTMTK7GECjEwJBhQFgSATPaZ9JprHCCC8plD41BIVKUTaQm5Cu/KhKc6P3GmU25Nt//ANTUgz/ED+iDv5Gtu/l2oBuYNx/qEqZAPeuf5901znhx3DIKlaVJCtOoH724kbjarvD2MZK0uPSpInU2ASTFpEWPoY96h/5jdUnQsslvfSUIIn0071iM7KB5S0JidLTYHva9HXW2KdzThFY4A4/GdkwmFQEjQkJSQDAEcrW6xVgsiub8MZ/mGKc0tvDTuVKSiAB/8bnsK6M3qSkBagpXMhOn6Sas0an1huAIEH6U8JrK1Kqym5j0zOR5O7dSjtEAVYWlIf1iS8dASo7JQBsBym81R4be8YqgQlJgUczrIRLbqVKCiBI5ET0rywc+oSPlD6cHHEIZnnriEiUyecGhGPU3pDj0RMJSfvHv2FbJKluXugc+8wAKuZzlqNEr6Wnl6VtFbGWjbl2O0GTPZbh1My6lC7bnlbl09qQHsEoJgOBS5kqiOVxI3G0VLjc1UAUAmBaqzCqOGZRxAW27RgdwTicKspOpJMbEW5nqJKpFRYUBB1wdfKJEdrXpkGIirWTZa06tRKd5mCRczexsb8u1Oae02Nt8xU3DHuEFpXj8aA0A6sAACSQkDuTA9yZpky37HVukrxLiG9RBLbQ1bf3Ewn2mnzKcMlKUpFgAAPQUcZbqidOqnLHJgvtTHhBgTlXFH2VLaZScCVKUkQpJgKXeZCrRAtpFqAcKcUry0FjEtKRqVq86SDtETzFu9d78OqePyxt4aXG0rT0UkH8a6Aucjid3sRtbmJOB4sw2Kac8MqkJvKdidrg+9qX3HCJUoSmbnqqJgQLwJ2+V6O5vlDOHcW0y2htskEpSYlRSDPa23pSzn2DWn+Y2EkjcEelwVHcX+Z7V57W3LbaUbjHAnu/hGnbS0h1GQwyfnKWKzlx1aihJKQfiBKYMa4F9gAYHQTUL+Ykp0aiGxNuZNrm4BuBAnve9DcFmX8vSoaoXIBJtyOxG4AHcdDWmMxuklatjMd+gA7bRytQPS5wBKv2pSpYniVsc+AUyoCSLmbDc/CCe1hV5vF6kpKYI5kfL2pbxT5cVPyHatcOpQICdyQAOpJgD50+1ANYXzPPjXFb2sH9p/mY24JDrqvDaQXF9EDblPQATubUSXwTj0AnwkEEEEamlGDfmr4geYvXSMj4fRg2ktpuqAVrO6lcz6TsOVWlPV5Gz4tttK1rwPJjx1D2cjqcFzFLiXNLiFIM3CgQfrWYYt7qTqE9SD+/auv51w+jEo0aUjeCR8M7xFLzX2SpA/wDqFf8AYN/+6q6fE6Ng3NtPykTWaa21yx5/1K/BnE7ODccDOoIcQPIoz/MBEKuRyKhYzfYxUXGWcfxbqhPk8vlmwVBk2m+okX6UM4k4Qewl/wDqNxdaR8P+Qkx67ULw+Y3hSlaZEkRqA99/emEZXG9TmILYaW22jia47W0C2QfDXpV0mB5dwdp/dqpJSnkY7Kt9Rb8K6jgOBmMU0FIxOtB/tAIPMEEylQmkjivg9zBOET4jZ+FY6dFD7p+h5U/VemdoPMBdW5G7x488Qe04U7z+tWy2iyjckWAtHWe9bYXKyllLiynSsKUBJ+7IE9CSPkR1rbK8tU+uEbiLT35T03rbOHBPYH6xYVkddmYzlyVAkFWoEAJ5mQYjvIozhOGFNrQcXLbajHxDVJBgwASEzuYtUasjeQtrVuiXSkAqlKSJJMQAFEDfnTHw7nqcVjUOFsJKZgiTMoSkDabec3qe65P0jy0KMbptl3BGHfw5ca1ajIHiLJ0qTYg6QJ67dKojhphopD5eaUoBXlQhaQCQAb33sb2PLqyP4x5rG4lDJaKCEPL1aiUqKdKgNPMhIVft1qzmLrymQvQnxmilaQkkyPvpuOaZESRtfajI1Y67hPRDcAQJwlwxhXg4vCYjEoKFaZWEix6BJ2MHn7U0DJsWj4MZq7ONz9dVUcryMKxjr7Kg2ggAoQSCFFKVlSknykklQgiAfeFvK/tFeU8prEQk6in4dBSqYgj6VWqIRRu8/KL2LvJx2PqY8j+MHLDnvqcE+2m1ZVppRIF69p4KYiSczm/B+BDWG1q5yo/v0objuIncQrSnyp2t07np2q/m+dJLIZZ3IgnYRUvD/DkDUuw5zXkQAoNlnCiNIGbFdfZh3h3Lv5SSrkIT6DnW+Z4EurAm3MV5ic6QgQItaKEjiIJXqO1R11trszDz1PRpTVWgUzXOeCUlOpJgik1TRSSDuKesbxa0EyVb8ufypRxOeN6ipLQJPNZn6CqWn1DsnvBkvXjT8bDzKOhSjCRJpr4byVSd6AMZg84oQdF7BACfwvXT8jyooQnUSVbkm96vfCtrMWx15/1IN/XEIZdhoAoy0ioMOzFW0iqlr5MzUuJtWqm63QK3cTS+cR+tM8xF47wxQPGAJRADhAJKYmFQLRFpNhaufP8AEDRSBOrUDygdAJI3tc/+67fiDY1z3iD7OMPiVrcEsrJnyRB7lOwJMm0Uhd8P9YlxPRaT4z9mQVP0OpyPFhOolJI5i/L2oa8mTdXK0yZ7U8Z9wEjCMLdW+VlIslKIlRMCSSbX6UltYWb1hUNB98+tsTVAmvmQpTXinNJBG6SD8jNWUsfKvHcNWzauYuK2Kz6AVnSHGkupUClaQoRz1ARf3oM9nqStLYIKidIFwZJgdiJ50kfZe2p8vYUuadKfFbJ2BCgFAiZg6gbbEHeaY8BwQ+jFtuqLWltc2UokgcwNPWLHpXlLvh1dFhLkYPUarubGAI6AaQALgV469E9LEH5yPUH8ajccgQdyPyqjiH0pTGwEb/OwiwiIqSE9zbxzHQRgQktxJSrUBcEX/d964dn2BDGJcbHwgyn/ABNx+Me1dSezQERcEgjc/K3tS/jeE28aoq8UtuBMCQCkxMTsRvveqnw+4UMd54IkrXVesAE7itkPEDmFc1oPZSZIBH69K6dhswYxTMEAhYkKAhQPW/OuR5llzmGdU04IUnpcEbgg8wetHeD8xUlwt7hY+RAkH5T9KvMMjKyPWxrbaY6Zj9mzTyEpw7y0mLJUdST3I5bRb5UsNZXisudUHmwmEnSojUhUqSCQoH/He/pTvleZFh5pMhWokA9iNvWaV+K8StWYrQoT4+gwqSNIMWnaAFCPfnWE1B5SOpUrHdnGIX4DxreMxji1TpZQNCZgElQJJ6iUJgbVrxHgGWsYwcOPDAUStCTA0ixI6c7c6jxGX4TCqKmgEqcGgCSQb3tJBTKaX80xqHXTLi0pCvgHxKgQAkg2M3vaa6Ltz+0cQopcgBu+50J5pIdQqZSo+YAhMhYPhze8qEe1EXsehBV8XkBJtzEW9ZUKrYLJm3cGjx/OpSEFZVa6RYHTGxn3k1DgcwWMUhookFBLb0QTp3Qrkqw+Lfb37TUHbbnzMWWtVhoqYrP/AOFzMOgFMohbawoFSSCRPcnbpE078ScOYbEoS8ppJVAUFxCiIkBRHxCIsZqXifhJnHoCXJStPwOJ+JNwSOhBjY+tEBhAzh0t6lKCEhIKjJIAi5q9TT6ftPIk3Uaj1PcODIsJ8CfSspVb4oSkQFbSPrWUX1/oZj7P9RFDB4pOqG061DdUWT+tFWc0dcTp2irjKGcJh02GpfmPr37ClLHcTGToAvaf0qDdUtif1IxXZ6HXcs4spQdTiz/iNzQjGZupdgAkch/uqRUVHmSalDYTvc9KTFSL0JmzUO/maBJP6mpGYFRrdmjuQZIlSkqfVoTyB+9/qiLWz8KItjJxDHBWTa3A6seVPw9z/quoYQCg+WtspSAjSANoq+FnUCmvS6WtEqCL9/8AmCsrIbJhlIr2agZWamRc18RiaXnqTIFauOVIaqYpyBQuziPr7RB2NxV4FCsXixVt8TJoPisIo0//AOacSUzmx4vcWYbx8O4gXMSB3FxXMmZHI26V2AYMil7PeAQ4S6yvw17kXgmZkEXSaiXH1zkeJ6D4fqV042P0YgoVIvVfErplb+zrGlSUgNwrVCiuNhzESNxTDkv2RwdWKcBAM+G3N/VdiJ7VhdHaTnEdfX6ZR/d+EI/Zlw6lnCJfI/m4jzE9G58g941e46U3rdAFU8wWMOlISkJbAASAIAAgQO4FLqeMWnCU6oPMXmPwrxutpue9yR0fwHiNVWIEBzLmcY7wzqFgbdI3+dL+IzRSzOsR626Cb3qTMcd4ggbRfv8Au1LP8AlTyk87W/fPn701pqAy5fsRW+3BwvmGTjUz8WpXYz8zV3LlmxuDz/YoU3hQNqKYU2rl6qFwJqrOcmDuNsH4pbWASRKTAm24mO8/OhOTZLiApLrTajpPMQO4k9rU6YfMUttvrCgVpGmOhN7+8fKjmS5fpwqNW6hqPqb1T05NWnUGI6ilbbiwMXsySS8n+2NPbY0YxeHUnS7OvxAbm8GNoofj1o1EpMn8KmRjlKb0EnaOVv8AdZdMtzBg4JgXKsnWlXiPKC1AnRvAmSTB232uBJrZvghTmLDxKfDkKUkFQVqjkU7CYMzRnDFSlJTypowjYG1MDIORPtzNyTFLMc0xeBwf80pchZSCn+gyoapTa8j5Vr9m3EDrzbiHlFegpUgkyRM29iJHvTrjsKHG1JKQqRzEiRcfWKC5fw0yytbradCnLqHITcgDlflVDR1bX3CYuclMNGfDvzSnxLx8GMSvDOohOkaXAZ3E3Hr0pkwqLTXJftJAONURzSn5xH5RVW5iBxJeNvIjnluSoU0lQggyZF+ZryuWM5k6kBKXFJA5Akd/xrK0urUADEGck5jTmWDOPleHeC9I/wCntA9KUzhFpJC0kEbiK60eD2MKrXhiUKgjrPMb9xUWZZW8rDFSmgFEHULfSvNkMWwOZXOnHb8H8ZywPWgWqxgsucdUEpSSSYFEMFlyJvAE3KqccjfZaPlIKv6v06Cn6Ph5c+84H5yS9uOpFlnAbbQCnPOvpyH61mfMCJ6UexOYAig2JBXPSvQJQiJtQYi4c5zPMje2pzwL9qScDh1JO1qZMK8QK1s9uJ1jk5jGHqssqtQXBv6j2omXopC4hOI7pkLHMsrdqjiF6jFRYjEHlUbExU1dWA8ovUWXEsHDiKrqwoqYuRWqXgaZu1Q2cGL16T3ZxKLmBvVR1mxHrRwiq5wUmaiaS8rYc9GNXUZXiC8hVqRHMWPtRZ9MJodhGfDdUOSjNEsU6NFXftXsH+Iomk9xJm7uCbeZKXACk/TuDyNIHEHAyWv5ragUDqLi5NyN996dMTjwnDrJMQkmqa82SGk/4j8KkagC4fX5ykqhZzN9zSISL9f9VBhsJcHnvPejucYlibISJUJ02532qrmbOgHQYMiPQ0gNNYBtXEw1qKeZuGkx5t+gj69KEZm++kDSAkAnSpMnlG52MHpPSj2VZX5ZNyetG04NKW1SARzBuKsV/Ckqr3tyYk2saxtinE51w8ypx5LRMeIQFTzg6vc2rpGKzmdaRZDY0juaVcFw8l1KngShaVeXRtY9D+VMC8qhkg7kSfWsNpt5na3NQwZRwmFCpI51OhogwRU2UYeEx0q44waC1XMYA8zXLGfNNNGHQKXWUkUZwDs04mn9oIg/UwxBhVLYFUsWkCrZMCaAZi8t1ehvfr0plAUOAOZxsEZPUmzPHlCNKBKjtXPuPeHnG0svKk6pSo/3bj8/lXUMDlAQApw7bk/nXvFeRjFYRxqJVGpF484un9PemrDuXB7kxh4XqfPekV7Ur2HKVFKgQpJIIPIixFZSe2YzOrZTmfihCxqIFzNMOJzULTpv5rVlZUWz24A+c9AjHbmLvFfBDKmtSfKUibfvfvXPG8EtoylUia9rKraYBjzJ2rAXBEZcDi5gGmHBNgivayr9RyJIaFsNgRFTKwNZWVlmIM+Eu4XB6RVgMVlZUXV8meh0wwuJoWJMVKpqK8rKk4jog/HPEVSZdNZWVlmOMQmBmEcO7NXkIkVlZXyKJ9ZBOeJ0J8T+m59KENcRoeACZ7zWVlNKODFXYgjEF8SZnoYWD96woDiM0WpIAPIfhWVlZgbWIgh3DLWqmF1IUUg80p+lZWU3Wg9h+Zk9mJ3f4h3AYeAKs4trUNA5isrKrao4qOIDSDNgkOQZMG/JyBn9+9F8QxXtZQqVGwQtzH1DA2Fa0uEct6vJTN6ysqVqhhziUKGJUSRLVqsYcRWVlfU2MOBPmUEyHH5qfhG5onk2DCE61b7msrKfp5Ut5gb+wvicv4045XindCJSwhQITtrIO6vyHL1rseHd1ISeoB+YmsrKW0djOGLRTzAWN4GwbrinFtDUoyYJF/QGsrKynsQe0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9" descr="data:image/jpeg;base64,/9j/4AAQSkZJRgABAQAAAQABAAD/2wCEAAkGBhMSEBUUExQVFBUUFBQUFBUVFBQUFBYVFBQVFBQVFRYXHCYeFxkjGRQUHy8gJCcpLCwsFR4xNTAqNSYrLCkBCQoKDgwOGg8PGi8kHyQsKSwsKiwsLCwsLCkpLCwsLCwsKSwsLCwsLCwsLCwsKSksLCwpLCwsLCksLCwsLCwpLP/AABEIAMcA/QMBIgACEQEDEQH/xAAcAAABBQEBAQAAAAAAAAAAAAAFAAIDBAYBBwj/xAA/EAABAwIEBAQDBQcDAwUAAAABAAIDBBEFEiExBkFRYRMicYEykaEHQrHB0RQjUmJy4fCSovEVJEMWFzNTgv/EABsBAAIDAQEBAAAAAAAAAAAAAAMEAQIFAAYH/8QAMhEAAgIBBAEDAgUBCQEAAAAAAQIAAxEEEiExQQUTUSJhIzJxgaEUFSRSkbHB0eHwBv/aAAwDAQACEQMRAD8AvQxlX42qQQBODbJ5No4iro45M4GJ4XQkj4EWyY1zlFI9TlRFqqVlgxg6RxDgRuCCPUIji0QqYRMBaRmkgHMdVG+C6gqcQFMx0h2AsW7Zr7BJainA3jsRmmwk7T5grEaUmnk0+6T8tfyQ/hZ+dxb/AC3+RCG0uKzvmcW3dnBDmDUZSCLW5W6qXgqotUNHXMP9t/ySe8WWo4HnEZNRStgT95rpMPCgbQ2KN5Ux0K12rBEzQ0owQWVlz7KUMUM40QPZ29Qm/MjNSpGVYQuod0VE1hBUFtsnuaUTBcdqgUGJq9HXhXDgynIk80aF1NKUVbUApxjBQ7KA8sHImZfCQrlHIiUtGq37HYpJaHqbI6hC4YQlSyK6EOp2kK+wrWqbI5izCPWdOINgdVzH+NrWjq8A6f5yujtTUBjHPOzQSfZeWYtickgDA03u55AFy57zqbDtlHt3QNTYEI+f/CMaereceJpOAqYySTVLtTfw2nufNIfnl+q2T3WF0K4cw50FLEwN1IzOOg87tXfLb2V+pguLPcG//q2nyVFvSqvGeYWyl7XJxxHxTBw0XXytaAXOABO5IHvqs9iPEMUQLIQXOF/PyB6jqstV4k+Rxc9xJPVZ93qpxisc/Mr7KKeTmaXibGaeUeG0Pc1rgSc2XNl9OX6IM3E7aNDWjpa/1KDueTzXDIeyybLbbTlml92Op6DJiYBsrkVTcIDNRkuuilHEQvRVB93M2NU1Ptjb3CjCnJkYT1pDqeZbuJPsAq8kllSrcQypS+0rNfQ6MXQm4DkspxI5k1VDTl24c91jtYGw9TYovTV+YLkmDxPObI0PvmDw0Zg7kboYJuXHiX1FC6ZyfMi/Y44oh4bQ2xyutz6EnclYnhuS1dbo55+Qd+q2pJe17dnC7XDlmGoPobghYLB6prKyVzjb4gL9S7/B7pUkK4U+D/EgVlqy47I/mepwyXCmQzCXuebAE9gCSrOL4lHTD964Bx2YCC4+3JabXoi5YzMTT2O21RLDiBusfxFxGHXZESWjRzgDuNwCqdZxK6oJa05eQaOZP8RRnEeEWmnAZo5g1PU87+90m173KSmAB8wz0pUQCcn7TN0mOvaMtw4cgRqFHNXucdXW9F2WliYwAXdJYh5NiwH+X8EIqqjI4Wtbp/dZq6tbPpOZPtkHiarD8M8UgRviJts+RwPu0gXPojFPwZO23wC973dI4j00t9OS8+jxYc2n1B/VHsN4nmiN2vLh/C5xIP1VGVF5DH+ZbnyJqGYbKy+YsIFrFpdmPrfT6KrFxVAJfDzHe2YjyXG+vTugVbj1RMCCcrTuGjKCOdyeSiwvgh1TdxnhjG5Fy94H9LdPqi06m4H7feR7IboTfwTMkF2ua4diD+C66mvsFQwPhulobvM0kjiLEEtY3r8I15dU3FeOoYXHKdtmtOn+34vclaP9WCvI5kDSNnudr8XjhJablw0LQNj0J5IHPxrNfyRMAv8AeeSfospXY8ZHOPNzi49Tck/mq4ke7Yn+6GdSYRdMIcxLiGaYZZJQ1vMMbZp15668kXo+LKelZaJrnuA8zjY5idyf05LGVGHuaM0lxpe2t7Hsi2BcN/tFO+Rjg1zX5QHDMDoCSSNtxyQNzXHA5h121DMI1fH08lwwBg19h+SDQ8SyPLml1+p5n35BCsVzQ5oy65O9rWA+SH0FSGuub9EtYpZSIO189GaN0n07/oqslYG7g+oN/axUJqumv4j2TTJm79+fsk1rx3FpLFVtP3rHo4WHzuuOqC08/bZU5ND1B52Ufm+65wHQEowrEnie2fsqljhsprLtl6oKIqXJnAF2yS7ZWg5WnYhlRSko2WqN0CDZUGjun1bVdQRSUdkWhYnNhXC9xDvDYXloJNrAacrnS6qAtQyZNtz6hoFx3F20rsztBI1zS6xIuAS3Xkb/AIrzKmlHjB7r5PEaTYauaHXNuv8AdbPFInYmS1ksURjBLoicz3ciQOlhuCsQ2iDHWBMgaT5gcjD3F7myybALLC4j9ZNVYWeq0mPTSR5KaE0sZ3leCZXDfS6xX2guZGImxSF0mZzpb3c5xto4v5218o6qm7iGSwaXk2FgMxIHTdDJ585840AJDr21J7clKsQMEfv2ZL8/lPHx0P8AuP4WmL5HE9WDpuT+i9er+JaYC0k8VugcD9G3K8loA0RvIAGnL+knVDnSqUZATlcwDVs57xNrxNxJCSP2d7j1AbZv+6yzE+MyPIBAsebrEfQKgD/ZSS1haAAAbkXv+VtkNlRm3bRLiraITjiYDq1hcNSb6f6b/wCWT3V7W/DYelggLXuAOZpy687lvccxrfsVbpqIOFyTry2v39CrMyqJXaPMtS4ub2C7BisoddhII6fVcZStaR5QQiMbWuHlFvYfgln1GPEvvVeoNqauR5u+Q+5/RQXb3P0CnraAt1H0VEKA+4ZE73CepquGKOllBEgPiAgtu/yuHYb3WywyGBrfJGxrmGxOUX7G51Xk0UhBuN1raTFXGMvYTfIQ/N1I10CGwMEzHzKOJVviyyO3u429Bp+Cv8NYiKSGdz/hfbw2Dcube7uzbEfJAWsOYW1BP/N0Zqo46lwa2QRuDQAxwszTk0hFDlCNpxB87SJjq2V0kjnu3cST7qs0aoxiuGyROs9trbdCOoPMIa6NMDqVzJmTN3IdcdDZTsxNg/8AH63cbH5KkAmkKpqU9zpZfiZOzWDW+19vVM/6pJydb0AA/BQNauEDpdSK1HiTPoNdSSW/M+JJJJdIiSKGYlxBFCDcgkcgVhcW4zkmuGnKwAudbkNtfwS1uqROByY5TpHs5PA+82OOcTshachDn9fut6k9VhsQ4iqbEGQta43yh1gb87DTmtJxDQNpaekc9odI6nzuzC4zuIeC4c8odz6BZSiwWpri98YbYGxdI61ydTYAHrzWS9tmofAEdWtKRnPEAV8pNnNJBB5Egp8cxIN1o2/ZnV72jOv/ANh+fw7Ih/7XSZARM0PPxNIJZ7O3+iOtFmMYne9V8zEukC02C8CzVEYkEkbWO1HmzHvcN2PYoZjfA9RARnsQ4kNLDcaW1N/h3CMcOmajJyPzl7bZcpyDuRuXKmUrP4seo0mo1Y/uw4+fH+cuVvCjKV0cZeXiU+c2y2Fw0235Faen4Fo2f+LN/U5x+l7IU6grqoB5hL8tyDkItqNvlf2XW8TTMNn3uNw4DT1G6vVqaVY5Xg9ZEPZ6DrGXCupYdgGaeDB4GfDFG30Y39FmuOcEa6PO1oFrg2AGh3RGg4vjcQ2SzCdnA+T35t99O6p8c4k/91Sw/wDyTnXT7pOUWPLW5NuQ7p52rsqOJ599NfRbssBBmCwxjbGMnMRe5t9D3Vh8QAsPu6e3JS4jhBpJcm4Gxt8XUrkztnex9ORWFYhBIPcZ3bhkSBpV2kh5qiwa2RiEWCUtOBKx0dKXnK0XJ5KjiPDjmn4Sw9xoUVpJwyRh7/ktFLKJW2Psq1A9iRPK5adzTqLIphE+j2OdYOY63TNyv+C2EHDoeSSL67HZA+MYKWEBsbLSmxIDjZnUd7pndngy3YgR8wY0gG7jr6Kqx+l76hQmUX53vcm+liNrJ7dETbidC1Pid2+HKC9h2/iYeeU9OyhqsE5sIc07Ef5uqbSiOH1VvL11HquNjKvEGy+YHnpHMNnAgjkQoBH7LazAStyyAOtsfvD0P5IZX8NG48Il4PI6OH5FdXqVbviVwRM67t/ymWVmWmI0ItbsowxMhpE98STZJA0EuIAHMrC8T/aU1l46eznbF/IenVbbuEGTFERnPE1eLYsIWkgZiBqARp6rzTGONJ3HWQhpHwt0QEcRzFxJeSXXzXO99DdWsM4WqKt/kb5Ns50aB26+yzmd7WwJooiVDJg+qxaSWzbm3Ic9VoeHPs7qJyHP/dMP8XxEHo39Vr8H4foqG2dzXygakjM4ejRfKig41gDhYSGxGoaAPqV22msfWwz8RldPrNTzVWxHziHPtHwOOojbCfI8vja14Fy1mR5IHrYfIKjgeCspYRHHewJJJ3JO5KqYtxtBPMx/naGuuQ4C/wADm6BpI5q9SY1DJ8Lx6OBb8r6FdoXrweRnP8SvqGg1VeC1bYx8cZl1QV1Y2KN0j9mi/cnkB3J0VhY3j2v1ZEP63euw/P5pzU3ezWXivpmi/rNStPg9/oO4CxTF3zvzPP8AS0fC0dh17qXCpy11x15oWCpoagBeVDlm3MZ9jSiuqr2qxgDjE9Ywvj0xRZCwGwOUj6XXn2NVBllfI7dxvpsFUbi3JRTVgI0KYazeMEzP02ir0tjWIvJ7lGXRFuFcYjjnaZhezfDjkdqYgSTb+nUi/L0JQWV6pvOpXUWmtuIt6tpK9TWQ09N4vwUTQlwHmbqFgaQZmuadxcd/8uFuOBsX8aAxu1dHYa82Hb5bfJDeJOHxDJ4rBZrtHdLnmtW9BcouX958zCmi01NMxSEX19EWY1BpWZZD3N/mi8b/AC37LAvXBhTB9VIXS5QbW0CJ4Pj2R/huF9bWO9+yzkxJdfne6tUdc1n72QB726Rjnfq7sE0Fwsgczb8RcRMpYsrNZZBdoO7R1K8tnqC9xc43JJJJU1bWPkkLnkkk7lQZdVdExye5adI29FMdh8vdNtsrNPTh5NtOikkDuRI49vwU8DrOB5Apv7M4Hb5KaKnJNgEMkTpoIrFWmofBcCx3CtNcs+xcGVnZWZgRYEHe4BVL/wBOsdyI9CiDXIvh1Ndt7I2mDu20GVOJ5vxFxvPVEi+RnJo6d+qDYfh8kzwyNpcT0/PotLwp9n0lTZ8nkj/3OHYcgvVcHwCGmZliYB1PM9yV6VKWflpV7lThZjeG/sxZGBJUnMRrk+6OfmPNWcV4mveODyRjQEaF3fTZvb/hEeOsWLI2wtNjJq638A5e5/ArFMKQ12o9s+1X+89f/wDOelJcP6rUDP8AhHj9f+IRw+DO4Dk4i5335letYHwBTmMF5zE8gQB72C8ooZBtqtBT469gsHuHulatqjnmek9UovuAWl9sMcfcI0tPHePyuOwvc35adCvO2zkbEo/iuJOl+JxPK5JKz8jrH0Qre9y8Rr06p66dlzbj94ZwPit8JDZCXxd9XM7tPMdvkqfFVS19TI4OuPIG22LfDGt/l80Lc5VpHLjqHev225EXPp9FOpOprGCRg468c/rHhy7nUGZLOg7Yz70ncUwvUReuFynbKG6Pc9QF2q65yrvcioIlfZkTT8B1RZXtbyex7D7NLx9WL0jEaMSxOYfvNIHqRofnZeY8BgftIkcQ1sQe9znEAAZHNFydtXBaXFftMhYS2BplP8Ru1nt9530W3pbFSr6zPA+pUWXar8IZ4EzBw18xHhi7gLkc9/1P1VyekdHEc5a02sGlwzE9m7oKayd7nOYHNzFxOW7R5iSQLG9teZKbT0z2Hz6X5/3Wc1dbHkRj+zmJyWx9pwRm2xPsh0l82tx2KuSlwN8zvXZcdLm0e4noeanaJL+nkD6TKMo1TiPqppo7dx1/zYpNZceiqeJnMpU4M5ELi3uimFQ6E91RiisUdoYAGjvqlr2wsqY9sas0tNdwHUgaLrI/xWo4ewYtJe8dmg2Pe6Dp6GvcKv7wbMFGYExjCDHYjWw1VKnK3tfRh7ViquhMT+xT/qGj2DcvUHU+7gyaGEEhanD6YBiy9LLZ1yiMnEgbYKfTK1QFmnWk9Cef4HxZPA6+YvFrZTsF6LgvGMUrAXuax5vdt+i8mDVI0pmvVOn3nNUrTUcYVwkrH2Nw0MaLdMoP4koQ2RVDLe3oB8tE5sizbfrct8z6X6ZaE01aj4EItqj1Tv2s9SqHiLvioODNcXiXDVu6lROmuq5kTC9dgyjXjxJ3SJkcbnuDWgucdgNzpfT5KEvRrgqPNWx/y3d8gjVV7mCzP1er9upn+ATAmZLOtzxZwWXkzU48x1fFtc83M79W/LosE8FpIIIINiCLEHoQdkW2hqzgxHS+oV6lNyH9R5ElumkqMOVgNIG1yg4jTWjEryPVd7lPOw+55c+ydiGDywtjdK3J4uYsa7R1m5dS37o82l9dEZFyMzPuvGcZ7lVrza19N7ckSoIdiLX7oexiv0tQ0bqw7lMYE0ETtNSlUAEdUIOKAbKN2LFG9wRc0tnMkqyAhE0g10U9XU59VVA6obNmEC4EtUjuux3/AF9QrTYLFUoJNbL0bhbh2GeBsjwS4EtOuhta30KKtLWjCzE9RwmHmTpaAuOuy0FHhj32DWk2HothT4FCw3DPnqrzIwBYAAdlYels5/Ebj7TEbUfAgbC+HWtAMgu64I7dj1RuySRWtTQlK7UEWZi3cZK+wWQxufM+w6opjeKZRZAZjfUpDW2ZGwRihecy3TYdmsrjsAb0UuGN8oKsVNcAbLOyAIzieOBdCRbZdAUzo9rbg9Rr7c0wPUtPbVMmgtqEIkZxPX+lq40ofsZP7TokXc6r5l0PXbZoi6T5lzMmwOuVO+w30VTxLe6JFdbTgLD8jXTu3f5Wf0g6n3IHyWNoYhJIAfhvqOo6L0UVQAAGgAsANgBsAmacIdxmB6vqiU9pfPf6Q62pQLjKhikhDnMaXhwGe1nWsdLjceqliq1V4hnvT+jm/jb8069odCJ5ioMjgqcQdQcARyRh/jSNJvpZrh+SIwfZ7CPjmlf2GVo/Aq5gdT/28f8ASiAqVyJVgZEZs1uqyRvM7hmA08BvHG0O/jN3P/1OuR7WWM+1Q/voDyyP+eb/AIW1ZUryri3HDU1DzfyMOWMfyjQn3Oqvc6+3tEnQB31G9jnHzBPiLuZQgp2ZZuJ6sWZkrSSmlyTZLJl1GJO6dJXCkutCmUYzjXWIK9i4EZ/2gP8AE9xHyaPyXkLISSABck2AXueDUPg08cfNrAD/AFbu+pK0NDksTMD1dwECy6kkktWeciUFZLlaVOqOKfCh2NtUmWUZMytWPEffulPFZqsMp9VHiI8thuvPWP5MfQYhHDph4dgp4aG+pVDCIcjfMrUteb6ICKc5aMWup4WeWzx81WcUdnwo8jp0QqooHN5aK6nHBgZHG7yn1H5j9E9sihDiD9E0PXMuZ6n0fVYq9v4/3k7wCo8oTc6RcoAM12ZW5xHNdbZMeb7rmZRvcrARdioHUfA45gAfi0+a0eIY9ldlDrAaaauPoOQWUbUFrgRuNj07+qjB1RgvmZVoFjgnxD78dsbnxP8AUB+Slk4gc6PLclpIJBdc6G45IYyZjmWdcOFyCqbXf2KuTO9sEYM2mE8RhrWt8pAFt7H6o6MVDgC0C3PU3C8zB6/MKWOsfHq13+fmhMCfymMVLQoxZUD/AKzf4rjAbTve08svcE6arzRztboq/GPEic12jjY6fC63bkUIXKWI+qVfT0UnNHR557H2nV0OXAn+Ffb5K0rkidC6GrjYXdFfpoQNyFQnEIHErNgJTvDsiVNT+JI2NnxPcGjpc/gF6Bgf2fxREPlPiv3tb92D6HV3vp2RKaXuPEU1WtroHPfxBHAXCZLhUyiwGsTTzPJ57Dl1OvLX0JdsktymoVLtE8pqL2vfc04upJIsXiVOvZcK4q1XKAEOzG05ll7gKR2Ud1FTQ5jmKe+EvdfkiVLRXWAlLWPxHi20cyqKYuNhsr8OGABXY4AE9bFOlVO+4o9hPU81yEqJ8YO6njJtdNy3XnRYHEfg+bCgdQhFZhzm8rfgthDS9VY/ZmncAqQcQldrVtuWebvYRuP0XGvW9rOH43/D5T22QOrwJ7OQI6gBWNgHBmsnqnH1CCYmC2tlYpsFMhzOOVvIDc/ok+mO2yJYVUgeWS9gNCPwUj7QN3qTuMKMTK1pHiOsLAGwHQDQKMJ0/wAR9T+K41MeI5WOJPTMB3Nk6Sk3IIKjau51XMZxEJk15ulZdGi6TgyEhdC65HKPBxLTNOzruseovz+qtFnsWvloDCeApKiicx1nCyVPDdVJhlIIyJ1gd3UlncyVZiHyRbCuHHzuBN2R9TuR2HNDGWOBIe2usbmhL7O8HLpjO4eVmjO7yPyH4helsKFYbTtjY1jBZrRYD/OaJMK3NMntpieR1d5vsLSVJK66m4nOJJFCcVxpsYOqqzBRkyQMy/PVtaNSsli/Eoz2B56oFiOPve42NghTzdYmq1e/6V6jSLt5noGH43G4ALRQOBGi8gheQQQdlv8AhnE87QCi6HUAnYe5F2W5mkXF1JbEVmFhgB0SxGkEbbhVxKWpk1S6XTkvGBlC9zUlcYgbKJ1W4FTR4Zqr/gsA1QW1IH5eZEiopy5WpKS5umRvaNlKHlQKLbmz1OkU1Cy2oCD1FAy/lRWe/NVHhaVWnCTpisapskx6GxHof73VILY4thglb/MNv0WQliLSQRYhHxjibOluDLjyJ0FILjSnZVWaIM6kutCeIiq5lpHkW2oY8sLAeTQs5hdFmcCRoPqVrGReVFQE8zD9QuBIQeJXlYCLEAjvqqv/AE6O/wAP1P6q89iayNUZYgtjL0YqOkY06NHra/4o7SuQpkVkQpXo1OIOxi3ZhumerrJUHiqLKdtUtJHAihEMMkUoKEw1KusnsLo28AZMrtzGYrXCNhK82xPE/FeTfTkjnF2LBwyArHkrI1ep3navUOibe50uuU9qa0J4WYWhIg5FcHxAxvHQlC8isRBVFmxgwnYzPUqCozMBVm6zeBYj5Bc8ldkxQXXoV1ybQYD2STMs+qamQStvoskyuceaKYfJdebGkA7je6G6moshsk5KuTM0Q926ZShR0JMuUT7uWgpqe6z1DTHMCtlQweVGLYnQXX0WlwgzytdVx6LK18FnIlbZnGVy9Uq7DmSjzCx5Eb/3U7tEzxEdgMSquVORM9U8PyN2Gcdt/kqkkDrgZbW9lrQ4qyQbapfGTNBNe6j6hmZKCCw6n0VplHffbp1RCqi1uuU7blFWkdmCt9StYYXiS0jLckbicCE6hwrMEUpsFRC6iIAE9wQ6FSQ0LnbNK1FNgzeaIM8KPok7Hz1CgTN03DUjt9EbpeEWgaq2cabs1Nfi56qgciTiTQ8Lx22Sk4bYAbBUnY0eRUhxchtyVJvK8kztolCpw/wzuqGIVLshyplXjniPsNk+etZ4ZA3Vl1Bs/N1I2gdTBVpOc31KhYxXpoczz6qaHDilWbnAlduYOyJ7WozFhBKuMwYDdXWh38SDgTO+Eeimip3dEdfTMao2uF0UaT5M7cJXpIJdhoi9Pg7iNSSpqRwRFk60KtNWBzBtYfE8dGiI0E6SSzz1CTRw6sVTJZySSsvUvCdI6yO0dZbRJJDYyRJZ5rhA62O5SSV6+5Bg6SLqo2RJJI9jHEqIQo6IHVdlg1IXUkJO5Y9QZU0+tlawrAS43JSSR3YheIMKCZsaamEbU2StA2SSSRYmFg+pxohC34q5xXElntYxOMzo9mIFqa3EnSOsFxJMgkLOhmCPK253QbFsRcdAbBJJKFizcxymtSOYLjqbJs+KaJJJwQDACDv+p2N0To8ZCSSJjHUDmFIqy6UlUkkjJY2JBUSlNUFcglSSRFYlpGIRgqLK22qSSTikwRE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764" y="3102999"/>
            <a:ext cx="240982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 descr="http://hale.nrsd.net/images/species_montage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" t="4484" r="4177" b="6600"/>
          <a:stretch/>
        </p:blipFill>
        <p:spPr bwMode="auto">
          <a:xfrm rot="21199247">
            <a:off x="5478467" y="4106263"/>
            <a:ext cx="3617463" cy="23206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87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minute details and clock-like regularity with which everything in His universe operates - the sun, moon, stars, planets in their orbits, our days and nights, and the four seasons of the year—show His omnipotent power.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17410" name="Picture 2" descr="http://ww2.valdosta.edu/~drcollins/fourseasonsnexticon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112" y="3276600"/>
            <a:ext cx="4762500" cy="2362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32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M</a:t>
            </a:r>
            <a:r>
              <a:rPr lang="en-US" dirty="0" smtClean="0"/>
              <a:t>ere </a:t>
            </a:r>
            <a:r>
              <a:rPr lang="en-US" dirty="0"/>
              <a:t>belief in </a:t>
            </a:r>
            <a:r>
              <a:rPr lang="en-US" dirty="0" smtClean="0"/>
              <a:t>God’s existence does </a:t>
            </a:r>
            <a:r>
              <a:rPr lang="en-US" dirty="0"/>
              <a:t>not save individuals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They </a:t>
            </a:r>
            <a:r>
              <a:rPr lang="en-US" dirty="0"/>
              <a:t>can only be saved through the gospel of </a:t>
            </a:r>
            <a:r>
              <a:rPr lang="en-US" dirty="0" smtClean="0"/>
              <a:t>Jesus Christ.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18436" name="Picture 4" descr="http://4.bp.blogspot.com/-QCfgUQ9aA5Y/Trx8afj3KAI/AAAAAAAAAoE/hQDmsmyb_bI/s1600/heaven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2" y="2518064"/>
            <a:ext cx="3403600" cy="2552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36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Paul </a:t>
            </a:r>
            <a:r>
              <a:rPr lang="en-US" dirty="0" smtClean="0"/>
              <a:t>introduced </a:t>
            </a:r>
            <a:r>
              <a:rPr lang="en-US" dirty="0"/>
              <a:t>himself </a:t>
            </a:r>
            <a:r>
              <a:rPr lang="en-US" dirty="0" smtClean="0"/>
              <a:t>as a </a:t>
            </a:r>
            <a:r>
              <a:rPr lang="en-US" dirty="0"/>
              <a:t>servant of Jesus Christ.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sz="6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 smtClean="0"/>
              <a:t>Servant</a:t>
            </a:r>
            <a:r>
              <a:rPr lang="en-US" dirty="0" smtClean="0"/>
              <a:t> translates to mean </a:t>
            </a:r>
            <a:r>
              <a:rPr lang="en-US" dirty="0"/>
              <a:t>“a slave, one who is the entire property of </a:t>
            </a:r>
            <a:r>
              <a:rPr lang="en-US" dirty="0" smtClean="0"/>
              <a:t>his master.”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 smtClean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thereforenow.com/wp-content/uploads/2012/06/servant-leadership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3" t="11586" r="7008" b="2989"/>
          <a:stretch/>
        </p:blipFill>
        <p:spPr bwMode="auto">
          <a:xfrm>
            <a:off x="1366548" y="2057400"/>
            <a:ext cx="3356264" cy="2400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14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It </a:t>
            </a:r>
            <a:r>
              <a:rPr lang="en-US" dirty="0"/>
              <a:t>is now the responsibility of the church to preach the gospel to all the </a:t>
            </a:r>
            <a:r>
              <a:rPr lang="en-US" dirty="0" smtClean="0"/>
              <a:t>world.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God’s </a:t>
            </a:r>
            <a:r>
              <a:rPr lang="en-US" dirty="0"/>
              <a:t>people </a:t>
            </a:r>
            <a:r>
              <a:rPr lang="en-US" dirty="0" smtClean="0"/>
              <a:t>must do </a:t>
            </a:r>
            <a:r>
              <a:rPr lang="en-US" dirty="0"/>
              <a:t>all in their power to take His gospel to every nation and </a:t>
            </a:r>
            <a:r>
              <a:rPr lang="en-US" dirty="0" smtClean="0"/>
              <a:t>tribe.</a:t>
            </a:r>
            <a:endParaRPr lang="en-US" dirty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19458" name="Picture 2" descr="http://jordanbaptist.com/wp-content/uploads/2008/12/world-missions-earth-hand-630x28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57"/>
          <a:stretch/>
        </p:blipFill>
        <p:spPr bwMode="auto">
          <a:xfrm>
            <a:off x="3865562" y="838200"/>
            <a:ext cx="4667250" cy="2019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49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devil told Eve she would be wise like God </a:t>
            </a:r>
            <a:r>
              <a:rPr lang="en-US" dirty="0" smtClean="0"/>
              <a:t>                               if </a:t>
            </a:r>
            <a:r>
              <a:rPr lang="en-US" dirty="0"/>
              <a:t>she </a:t>
            </a:r>
            <a:r>
              <a:rPr lang="en-US" dirty="0" smtClean="0"/>
              <a:t>ate the forbidden </a:t>
            </a:r>
            <a:r>
              <a:rPr lang="en-US" dirty="0"/>
              <a:t>fruit.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Her </a:t>
            </a:r>
            <a:r>
              <a:rPr lang="en-US" dirty="0"/>
              <a:t>foolish heart, however, was darkened, </a:t>
            </a:r>
            <a:r>
              <a:rPr lang="en-US" dirty="0" smtClean="0"/>
              <a:t>                                  and </a:t>
            </a:r>
            <a:r>
              <a:rPr lang="en-US" dirty="0"/>
              <a:t>consequently </a:t>
            </a:r>
            <a:r>
              <a:rPr lang="en-US" dirty="0" smtClean="0"/>
              <a:t>she caused </a:t>
            </a:r>
            <a:r>
              <a:rPr lang="en-US" dirty="0"/>
              <a:t>Adam to sin.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</a:t>
            </a:r>
            <a:r>
              <a:rPr lang="en-US" dirty="0" smtClean="0"/>
              <a:t>heir </a:t>
            </a:r>
            <a:r>
              <a:rPr lang="en-US" dirty="0"/>
              <a:t>descendants inherited their fallen </a:t>
            </a:r>
            <a:r>
              <a:rPr lang="en-US" dirty="0" smtClean="0"/>
              <a:t>nature and </a:t>
            </a:r>
            <a:r>
              <a:rPr lang="en-US" dirty="0"/>
              <a:t>went into idolatry, because they did not </a:t>
            </a:r>
            <a:r>
              <a:rPr lang="en-US" dirty="0" smtClean="0"/>
              <a:t>want to retain </a:t>
            </a:r>
            <a:r>
              <a:rPr lang="en-US" dirty="0"/>
              <a:t>knowledge of </a:t>
            </a:r>
            <a:r>
              <a:rPr lang="en-US" dirty="0" smtClean="0"/>
              <a:t>God.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http://passagebreakbyjerry.files.wordpress.com/2013/07/eve_tempted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7440">
            <a:off x="9384159" y="1143000"/>
            <a:ext cx="2228850" cy="2971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90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Wanting to live as they pleased after their carnal nature, they created their own gods in their own image and in the image of the things they worshiped.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http://www.inplainsite.org/assets/images/Idolatry-Bg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9" t="4779" r="5833" b="5361"/>
          <a:stretch/>
        </p:blipFill>
        <p:spPr bwMode="auto">
          <a:xfrm>
            <a:off x="1293812" y="2743200"/>
            <a:ext cx="2888673" cy="26704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49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God </a:t>
            </a:r>
            <a:r>
              <a:rPr lang="en-US" dirty="0"/>
              <a:t>gave them up to their own vile corruption.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has never forced anyone to serve Him.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wants only those who will serve </a:t>
            </a:r>
            <a:r>
              <a:rPr lang="en-US" dirty="0" smtClean="0"/>
              <a:t>Him                                   in </a:t>
            </a:r>
            <a:r>
              <a:rPr lang="en-US" dirty="0"/>
              <a:t>love and of their own free will.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Picture 2" descr="http://i84.photobucket.com/albums/k27/jakyl32/365%20Rosaries-%20AUGUST/81love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5163">
            <a:off x="8256926" y="3551567"/>
            <a:ext cx="3295132" cy="2854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39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Verses 25-32 reveal the depth of sin that humankind has been led into </a:t>
            </a:r>
            <a:r>
              <a:rPr lang="en-US" dirty="0" smtClean="0"/>
              <a:t>by the </a:t>
            </a:r>
            <a:r>
              <a:rPr lang="en-US" dirty="0"/>
              <a:t>carnal nature.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This </a:t>
            </a:r>
            <a:r>
              <a:rPr lang="en-US" dirty="0"/>
              <a:t>condition, which has existed since the fall of </a:t>
            </a:r>
            <a:r>
              <a:rPr lang="en-US" dirty="0" smtClean="0"/>
              <a:t>Adam, </a:t>
            </a:r>
            <a:r>
              <a:rPr lang="en-US" dirty="0"/>
              <a:t>shows the world’s need </a:t>
            </a:r>
            <a:r>
              <a:rPr lang="en-US" dirty="0" smtClean="0"/>
              <a:t>for redemption</a:t>
            </a:r>
            <a:r>
              <a:rPr lang="en-US" dirty="0"/>
              <a:t>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4" name="Picture 2" descr="http://scienceblogs.com/startswithabang/files/2013/02/Bottomless_Pit_by_MatsuKami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84"/>
          <a:stretch/>
        </p:blipFill>
        <p:spPr bwMode="auto">
          <a:xfrm>
            <a:off x="4341812" y="2362200"/>
            <a:ext cx="3505200" cy="20729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49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majority of men and women of all generations </a:t>
            </a:r>
            <a:r>
              <a:rPr lang="en-US" dirty="0" smtClean="0"/>
              <a:t>have obeyed their </a:t>
            </a:r>
            <a:r>
              <a:rPr lang="en-US" dirty="0"/>
              <a:t>sinful </a:t>
            </a:r>
            <a:r>
              <a:rPr lang="en-US" dirty="0" smtClean="0"/>
              <a:t>desires.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From </a:t>
            </a:r>
            <a:r>
              <a:rPr lang="en-US" dirty="0"/>
              <a:t>Adam to the coming of Christ, humanity was under bondage to the </a:t>
            </a:r>
            <a:r>
              <a:rPr lang="en-US" dirty="0" smtClean="0"/>
              <a:t>fallen nature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78" name="Picture 2" descr="http://publications.newberry.org/lincoln/files/display/17/fullsiz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051" y="4317700"/>
            <a:ext cx="3654561" cy="2083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02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No </a:t>
            </a:r>
            <a:r>
              <a:rPr lang="en-US" dirty="0"/>
              <a:t>other Bible </a:t>
            </a:r>
            <a:r>
              <a:rPr lang="en-US" dirty="0" smtClean="0"/>
              <a:t>personality’s                                                character </a:t>
            </a:r>
            <a:r>
              <a:rPr lang="en-US" dirty="0"/>
              <a:t>and life were so </a:t>
            </a:r>
            <a:r>
              <a:rPr lang="en-US" dirty="0" smtClean="0"/>
              <a:t>                                        completely </a:t>
            </a:r>
            <a:r>
              <a:rPr lang="en-US" dirty="0"/>
              <a:t>changed as were </a:t>
            </a:r>
            <a:r>
              <a:rPr lang="en-US" dirty="0" smtClean="0"/>
              <a:t>                                                 those </a:t>
            </a:r>
            <a:r>
              <a:rPr lang="en-US" dirty="0"/>
              <a:t>of Paul.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was </a:t>
            </a:r>
            <a:r>
              <a:rPr lang="en-US" dirty="0" smtClean="0"/>
              <a:t>changed </a:t>
            </a:r>
            <a:r>
              <a:rPr lang="en-US" dirty="0"/>
              <a:t>from </a:t>
            </a:r>
            <a:r>
              <a:rPr lang="en-US" dirty="0" smtClean="0"/>
              <a:t>a </a:t>
            </a:r>
            <a:r>
              <a:rPr lang="en-US" dirty="0"/>
              <a:t>religious zealot, persecuting the Christians, to a love slave of the Lord Jesus Christ.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2050" name="Picture 2" descr="http://www.stevencuffle.com/wp-content/uploads/2012/04/Saul_blinded_on_road_to_damasc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329">
            <a:off x="7285955" y="1209203"/>
            <a:ext cx="4074900" cy="25667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52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experience </a:t>
            </a:r>
            <a:r>
              <a:rPr lang="en-US" dirty="0" smtClean="0"/>
              <a:t>with Christ on the road to Damascus was </a:t>
            </a:r>
            <a:r>
              <a:rPr lang="en-US" dirty="0"/>
              <a:t>the background and the foundation of </a:t>
            </a:r>
            <a:r>
              <a:rPr lang="en-US" dirty="0" smtClean="0"/>
              <a:t>Paul’s ministry</a:t>
            </a:r>
            <a:r>
              <a:rPr lang="en-US" dirty="0"/>
              <a:t>, </a:t>
            </a:r>
            <a:r>
              <a:rPr lang="en-US" dirty="0" smtClean="0"/>
              <a:t>where he served </a:t>
            </a:r>
            <a:r>
              <a:rPr lang="en-US" dirty="0"/>
              <a:t>the Lord even more zealously than he had persecuted </a:t>
            </a:r>
            <a:r>
              <a:rPr lang="en-US" dirty="0" smtClean="0"/>
              <a:t>the Christians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3074" name="Picture 2" descr="http://i865.photobucket.com/albums/ab212/JWitness-forum/Acts%20fo%20the%20Apostles/AquillaPrecilla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812" y="3200400"/>
            <a:ext cx="4277590" cy="2667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1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Lord sent Ananias to give </a:t>
            </a:r>
            <a:r>
              <a:rPr lang="en-US" dirty="0" smtClean="0"/>
              <a:t>Saul </a:t>
            </a:r>
            <a:r>
              <a:rPr lang="en-US" dirty="0"/>
              <a:t>his call, to pray for him, and </a:t>
            </a:r>
            <a:r>
              <a:rPr lang="en-US" dirty="0" smtClean="0"/>
              <a:t>to baptize him.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32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Saul </a:t>
            </a:r>
            <a:r>
              <a:rPr lang="en-US" dirty="0"/>
              <a:t>lost no time in obeying the call of </a:t>
            </a:r>
            <a:r>
              <a:rPr lang="en-US" dirty="0" smtClean="0"/>
              <a:t>                                God</a:t>
            </a:r>
            <a:r>
              <a:rPr lang="en-US" dirty="0"/>
              <a:t>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2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immediately began </a:t>
            </a:r>
            <a:r>
              <a:rPr lang="en-US" dirty="0" smtClean="0"/>
              <a:t>to preach </a:t>
            </a:r>
            <a:r>
              <a:rPr lang="en-US" dirty="0"/>
              <a:t>Christ in the synagogues, proclaiming Him to be the Son of </a:t>
            </a:r>
            <a:r>
              <a:rPr lang="en-US" dirty="0" smtClean="0"/>
              <a:t>God.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4098" name="Picture 2" descr="http://www.lds.org/bc/content/shared/content/images/gospel-library/manual/36618/36618_all_059_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394" y="2519340"/>
            <a:ext cx="2890618" cy="23574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17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6764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Saul was </a:t>
            </a:r>
            <a:r>
              <a:rPr lang="en-US" dirty="0"/>
              <a:t>well learned in the </a:t>
            </a:r>
            <a:r>
              <a:rPr lang="en-US" dirty="0" smtClean="0"/>
              <a:t>                                                     Old </a:t>
            </a:r>
            <a:r>
              <a:rPr lang="en-US" dirty="0"/>
              <a:t>Testament Scriptures </a:t>
            </a:r>
            <a:r>
              <a:rPr lang="en-US" dirty="0" smtClean="0"/>
              <a:t>                                                             and </a:t>
            </a:r>
            <a:r>
              <a:rPr lang="en-US" dirty="0"/>
              <a:t>messianic prophecies.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H</a:t>
            </a:r>
            <a:r>
              <a:rPr lang="en-US" dirty="0" smtClean="0"/>
              <a:t>e was </a:t>
            </a:r>
            <a:r>
              <a:rPr lang="en-US" dirty="0"/>
              <a:t>capable of </a:t>
            </a:r>
            <a:r>
              <a:rPr lang="en-US" dirty="0" smtClean="0"/>
              <a:t>proving                                                </a:t>
            </a:r>
            <a:r>
              <a:rPr lang="en-US" dirty="0"/>
              <a:t>His identity by the Scriptures </a:t>
            </a:r>
            <a:r>
              <a:rPr lang="en-US" dirty="0" smtClean="0"/>
              <a:t>                                                         as </a:t>
            </a:r>
            <a:r>
              <a:rPr lang="en-US" dirty="0"/>
              <a:t>well as by the testimony </a:t>
            </a:r>
            <a:r>
              <a:rPr lang="en-US" dirty="0" smtClean="0"/>
              <a:t>                                                               of </a:t>
            </a:r>
            <a:r>
              <a:rPr lang="en-US" dirty="0"/>
              <a:t>his </a:t>
            </a:r>
            <a:r>
              <a:rPr lang="en-US" dirty="0" smtClean="0"/>
              <a:t>visitation </a:t>
            </a:r>
            <a:r>
              <a:rPr lang="en-US" dirty="0"/>
              <a:t>from the Lord.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5122" name="Picture 2" descr="http://img.docstoccdn.com/thumb/orig/1952358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6" t="6930" r="3930" b="8793"/>
          <a:stretch/>
        </p:blipFill>
        <p:spPr bwMode="auto">
          <a:xfrm>
            <a:off x="6475412" y="1600200"/>
            <a:ext cx="5374663" cy="37662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27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Paul was not yet </a:t>
            </a:r>
            <a:r>
              <a:rPr lang="en-US" dirty="0" smtClean="0"/>
              <a:t>ready to </a:t>
            </a:r>
            <a:r>
              <a:rPr lang="en-US" dirty="0"/>
              <a:t>begin his missionary </a:t>
            </a:r>
            <a:r>
              <a:rPr lang="en-US" dirty="0" smtClean="0"/>
              <a:t>work, he </a:t>
            </a:r>
            <a:r>
              <a:rPr lang="en-US" dirty="0"/>
              <a:t>needed further training.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To avoid </a:t>
            </a:r>
            <a:r>
              <a:rPr lang="en-US" dirty="0"/>
              <a:t>a </a:t>
            </a:r>
            <a:r>
              <a:rPr lang="en-US" dirty="0" smtClean="0"/>
              <a:t>plot to </a:t>
            </a:r>
            <a:r>
              <a:rPr lang="en-US" dirty="0"/>
              <a:t>kill </a:t>
            </a:r>
            <a:r>
              <a:rPr lang="en-US" dirty="0" smtClean="0"/>
              <a:t>him, the </a:t>
            </a:r>
            <a:r>
              <a:rPr lang="en-US" dirty="0"/>
              <a:t>Lord led him into the desert of </a:t>
            </a:r>
            <a:r>
              <a:rPr lang="en-US" dirty="0" smtClean="0"/>
              <a:t>Arabia.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There he </a:t>
            </a:r>
            <a:r>
              <a:rPr lang="en-US" dirty="0"/>
              <a:t>was in the school of the Holy </a:t>
            </a:r>
            <a:r>
              <a:rPr lang="en-US" dirty="0" smtClean="0"/>
              <a:t>                                     Ghost for three </a:t>
            </a:r>
            <a:r>
              <a:rPr lang="en-US" dirty="0"/>
              <a:t>years.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6146" name="Picture 2" descr="http://www.dailygalaxy.com/.a/6a00d8341bf7f753ef0168eafb3053970c-p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5056">
            <a:off x="8347219" y="4102799"/>
            <a:ext cx="3149600" cy="2362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4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4113212" y="1778000"/>
            <a:ext cx="7848600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When ready, he </a:t>
            </a:r>
            <a:r>
              <a:rPr lang="en-US" dirty="0"/>
              <a:t>began his missionary work in Antioch in Syria </a:t>
            </a:r>
            <a:r>
              <a:rPr lang="en-US" dirty="0" smtClean="0"/>
              <a:t>along with Barnabas.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 </a:t>
            </a:r>
            <a:r>
              <a:rPr lang="en-US" dirty="0"/>
              <a:t>year later he and Barnabas were </a:t>
            </a:r>
            <a:r>
              <a:rPr lang="en-US" dirty="0" smtClean="0"/>
              <a:t>called of </a:t>
            </a:r>
            <a:r>
              <a:rPr lang="en-US" dirty="0"/>
              <a:t>the Holy Ghost and ordained by the elders in Antioch for their </a:t>
            </a:r>
            <a:r>
              <a:rPr lang="en-US" dirty="0" smtClean="0"/>
              <a:t>first missionary journey.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7170" name="Picture 2" descr="http://lentengallery.files.wordpress.com/2013/03/paul_and_barnabas_sent_out_c-1037.jpg%3Fw%3D4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2" y="1676400"/>
            <a:ext cx="3048000" cy="3429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97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Paul became the leading missionary </a:t>
            </a:r>
            <a:r>
              <a:rPr lang="en-US" dirty="0" smtClean="0"/>
              <a:t>of </a:t>
            </a:r>
            <a:r>
              <a:rPr lang="en-US" dirty="0"/>
              <a:t>the early </a:t>
            </a:r>
            <a:r>
              <a:rPr lang="en-US" dirty="0" smtClean="0"/>
              <a:t>church, travelling over most </a:t>
            </a:r>
            <a:r>
              <a:rPr lang="en-US" dirty="0"/>
              <a:t>of the </a:t>
            </a:r>
            <a:r>
              <a:rPr lang="en-US" dirty="0" smtClean="0"/>
              <a:t>known world, </a:t>
            </a:r>
            <a:r>
              <a:rPr lang="en-US" dirty="0"/>
              <a:t>preaching the gospel </a:t>
            </a:r>
            <a:r>
              <a:rPr lang="en-US" dirty="0" smtClean="0"/>
              <a:t>to Gentiles </a:t>
            </a:r>
            <a:r>
              <a:rPr lang="en-US" dirty="0"/>
              <a:t>and Jews.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I</a:t>
            </a:r>
          </a:p>
        </p:txBody>
      </p:sp>
      <p:pic>
        <p:nvPicPr>
          <p:cNvPr id="8194" name="Picture 2" descr="http://gbgm-umc.org/umw/corinthians/maps/pjbig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" b="6449"/>
          <a:stretch/>
        </p:blipFill>
        <p:spPr bwMode="auto">
          <a:xfrm>
            <a:off x="3323886" y="3200400"/>
            <a:ext cx="5513726" cy="3276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61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512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>
        <a:ln w="190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Crimson landscape design template" id="{73D20169-401E-4972-B02F-4B0444B70099}" vid="{315B30EE-3D96-471E-B16F-FC3628778332}"/>
    </a:ext>
  </a:extLst>
</a:theme>
</file>

<file path=ppt/theme/theme2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E82CB02-9625-4F39-9A5B-61405831A8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TS103460512</Template>
  <TotalTime>0</TotalTime>
  <Words>964</Words>
  <Application>Microsoft Office PowerPoint</Application>
  <PresentationFormat>Custom</PresentationFormat>
  <Paragraphs>125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TS103460512</vt:lpstr>
      <vt:lpstr>ROmans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  <vt:lpstr>Romans 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2014-01-15T02:02:24Z</dcterms:created>
  <dcterms:modified xsi:type="dcterms:W3CDTF">2014-02-02T01:53:19Z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TC034605129991</vt:lpwstr>
  </property>
</Properties>
</file>