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5" r:id="rId2"/>
  </p:sldMasterIdLst>
  <p:notesMasterIdLst>
    <p:notesMasterId r:id="rId28"/>
  </p:notesMasterIdLst>
  <p:handoutMasterIdLst>
    <p:handoutMasterId r:id="rId29"/>
  </p:handoutMasterIdLst>
  <p:sldIdLst>
    <p:sldId id="259" r:id="rId3"/>
    <p:sldId id="261" r:id="rId4"/>
    <p:sldId id="260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8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C609A519-7873-42D8-A6B0-7896F81BE27A}">
          <p14:sldIdLst>
            <p14:sldId id="259"/>
            <p14:sldId id="261"/>
            <p14:sldId id="260"/>
            <p14:sldId id="263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2"/>
            <p14:sldId id="271"/>
            <p14:sldId id="273"/>
            <p14:sldId id="274"/>
            <p14:sldId id="275"/>
            <p14:sldId id="285"/>
            <p14:sldId id="276"/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04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136" userDrawn="1">
          <p15:clr>
            <a:srgbClr val="A4A3A4"/>
          </p15:clr>
        </p15:guide>
        <p15:guide id="6" pos="3839" userDrawn="1">
          <p15:clr>
            <a:srgbClr val="A4A3A4"/>
          </p15:clr>
        </p15:guide>
        <p15:guide id="7" pos="191" userDrawn="1">
          <p15:clr>
            <a:srgbClr val="A4A3A4"/>
          </p15:clr>
        </p15:guide>
        <p15:guide id="8" pos="7486" userDrawn="1">
          <p15:clr>
            <a:srgbClr val="A4A3A4"/>
          </p15:clr>
        </p15:guide>
        <p15:guide id="9" pos="576" userDrawn="1">
          <p15:clr>
            <a:srgbClr val="A4A3A4"/>
          </p15:clr>
        </p15:guide>
        <p15:guide id="10" pos="710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68" y="-102"/>
      </p:cViewPr>
      <p:guideLst>
        <p:guide orient="horz" pos="2160"/>
        <p:guide orient="horz" pos="304"/>
        <p:guide orient="horz" pos="4144"/>
        <p:guide orient="horz" pos="3952"/>
        <p:guide orient="horz" pos="1136"/>
        <p:guide pos="3839"/>
        <p:guide pos="191"/>
        <p:guide pos="7486"/>
        <p:guide pos="576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80"/>
    </p:cViewPr>
  </p:sorterViewPr>
  <p:notesViewPr>
    <p:cSldViewPr showGuides="1"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4C6E1-AF92-4FB7-A013-0B520EBC30AE}" type="datetimeFigureOut">
              <a:rPr lang="en-US"/>
              <a:t>7/4/2014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2D9BF-D574-4807-B36C-9E2A025BE82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6792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10850-0874-4A61-99B4-D613C5E8D9EA}" type="datetimeFigureOut">
              <a:rPr lang="en-US"/>
              <a:t>7/4/2014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1EC53-F507-411E-9ADC-FBCFECE09D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818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1EC53-F507-411E-9ADC-FBCFECE09D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8246" y="4063998"/>
            <a:ext cx="9220200" cy="1016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8246" y="1828800"/>
            <a:ext cx="9220200" cy="2147926"/>
          </a:xfrm>
        </p:spPr>
        <p:txBody>
          <a:bodyPr anchor="ctr">
            <a:normAutofit/>
          </a:bodyPr>
          <a:lstStyle>
            <a:lvl1pPr algn="ctr">
              <a:defRPr sz="4400" cap="all" normalizeH="0" baseline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0" orient="horz" pos="2160" userDrawn="1">
          <p15:clr>
            <a:srgbClr val="FBAE40"/>
          </p15:clr>
        </p15:guide>
        <p15:guide id="1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7869" y="482602"/>
            <a:ext cx="6602281" cy="5842001"/>
          </a:xfrm>
          <a:noFill/>
          <a:ln w="952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2" indent="0">
              <a:buNone/>
              <a:defRPr sz="2700"/>
            </a:lvl5pPr>
            <a:lvl6pPr marL="3047466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anchor="b" anchorCtr="0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2669581">
              <a:defRPr baseline="0"/>
            </a:lvl6pPr>
            <a:lvl7pPr marL="2669581">
              <a:defRPr baseline="0"/>
            </a:lvl7pPr>
            <a:lvl8pPr marL="2669581">
              <a:defRPr baseline="0"/>
            </a:lvl8pPr>
            <a:lvl9pPr marL="2669581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53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163" y="685800"/>
            <a:ext cx="9040045" cy="5588002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40043" y="685800"/>
            <a:ext cx="1843982" cy="55880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176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163" y="1803401"/>
            <a:ext cx="10360501" cy="447040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643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3632200"/>
            <a:ext cx="9751060" cy="1016000"/>
          </a:xfrm>
        </p:spPr>
        <p:txBody>
          <a:bodyPr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3" y="1524002"/>
            <a:ext cx="9751060" cy="1992597"/>
          </a:xfrm>
        </p:spPr>
        <p:txBody>
          <a:bodyPr anchor="b" anchorCtr="0">
            <a:noAutofit/>
          </a:bodyPr>
          <a:lstStyle>
            <a:lvl1pPr algn="ctr">
              <a:defRPr sz="4400" b="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389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803401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 baseline="0"/>
            </a:lvl6pPr>
            <a:lvl7pPr marL="2669581">
              <a:defRPr sz="1400" baseline="0"/>
            </a:lvl7pPr>
            <a:lvl8pPr marL="2669581">
              <a:defRPr sz="1400" baseline="0"/>
            </a:lvl8pPr>
            <a:lvl9pPr marL="2669581"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162" y="1803401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 marL="2669581">
              <a:defRPr sz="1400"/>
            </a:lvl7pPr>
            <a:lvl8pPr marL="2669581">
              <a:defRPr sz="1400"/>
            </a:lvl8pPr>
            <a:lvl9pPr marL="2669581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06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717800"/>
            <a:ext cx="4977104" cy="3556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/>
            </a:lvl6pPr>
            <a:lvl7pPr marL="2669581">
              <a:defRPr sz="1400"/>
            </a:lvl7pPr>
            <a:lvl8pPr marL="2669581">
              <a:defRPr sz="1400" baseline="0"/>
            </a:lvl8pPr>
            <a:lvl9pPr marL="2669581"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7559" y="1803400"/>
            <a:ext cx="4977104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2" indent="0">
              <a:buNone/>
              <a:defRPr sz="2100" b="1"/>
            </a:lvl5pPr>
            <a:lvl6pPr marL="3047466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162" y="2717800"/>
            <a:ext cx="4977104" cy="3556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 marL="2669581">
              <a:defRPr sz="1400"/>
            </a:lvl6pPr>
            <a:lvl7pPr marL="2669581">
              <a:defRPr sz="1400"/>
            </a:lvl7pPr>
            <a:lvl8pPr marL="2669581">
              <a:defRPr sz="1400"/>
            </a:lvl8pPr>
            <a:lvl9pPr marL="2669581"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62" y="1803400"/>
            <a:ext cx="4977104" cy="9144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2" indent="0">
              <a:buNone/>
              <a:defRPr sz="2100" b="1"/>
            </a:lvl5pPr>
            <a:lvl6pPr marL="3047466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6168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6968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4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white">
          <a:xfrm>
            <a:off x="507868" y="482602"/>
            <a:ext cx="6602280" cy="5842001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115"/>
            <a:ext cx="6093594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2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7870" y="482601"/>
            <a:ext cx="5077859" cy="5862706"/>
          </a:xfrm>
          <a:noFill/>
          <a:ln w="952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2" indent="0">
              <a:buNone/>
              <a:defRPr sz="2700"/>
            </a:lvl5pPr>
            <a:lvl6pPr marL="3047466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134" y="3733800"/>
            <a:ext cx="5180251" cy="17272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2" indent="0">
              <a:buNone/>
              <a:defRPr sz="1200"/>
            </a:lvl5pPr>
            <a:lvl6pPr marL="3047466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134" y="1905000"/>
            <a:ext cx="5180251" cy="1727200"/>
          </a:xfrm>
        </p:spPr>
        <p:txBody>
          <a:bodyPr anchor="b" anchorCtr="0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5324" y="6375400"/>
            <a:ext cx="1422030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3B9B9059-F1D6-41D0-95CF-D21CAA096B3A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163" y="6375400"/>
            <a:ext cx="7414869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41760" y="6375400"/>
            <a:ext cx="832903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163" y="1803401"/>
            <a:ext cx="10360501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9948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9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90000"/>
        <a:buFont typeface="Cambria" pitchFamily="18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5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2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6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1217612" y="533400"/>
            <a:ext cx="7010400" cy="1828800"/>
          </a:xfrm>
          <a:prstGeom prst="rect">
            <a:avLst/>
          </a:prstGeom>
          <a:effectLst/>
        </p:spPr>
        <p:txBody>
          <a:bodyPr vert="horz" lIns="121899" tIns="60949" rIns="121899" bIns="60949" numCol="1" rtlCol="0" anchor="ctr" anchorCtr="0">
            <a:prstTxWarp prst="textDeflate">
              <a:avLst/>
            </a:prstTxWarp>
            <a:normAutofit/>
          </a:bodyPr>
          <a:lstStyle>
            <a:lvl1pPr algn="ctr" defTabSz="121898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normalizeH="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</a:t>
            </a:r>
            <a:endParaRPr lang="en-US" sz="60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7612" y="533400"/>
            <a:ext cx="7010400" cy="1828800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en-US" sz="6000" dirty="0" smtClean="0">
                <a:blipFill dpi="0" rotWithShape="1">
                  <a:blip r:embed="rId3">
                    <a:alphaModFix amt="59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</a:t>
            </a:r>
            <a:endParaRPr lang="en-US" sz="6000" dirty="0">
              <a:blipFill dpi="0" rotWithShape="1">
                <a:blip r:embed="rId3">
                  <a:alphaModFix amt="59000"/>
                </a:blip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5212" y="3886200"/>
            <a:ext cx="6856413" cy="1371600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sz="4800" dirty="0" smtClean="0"/>
              <a:t>The Way of Salvation  </a:t>
            </a:r>
          </a:p>
          <a:p>
            <a:pPr algn="l">
              <a:spcBef>
                <a:spcPts val="600"/>
              </a:spcBef>
            </a:pPr>
            <a:r>
              <a:rPr lang="en-US" sz="4800" dirty="0" smtClean="0"/>
              <a:t>  - Part </a:t>
            </a:r>
            <a:r>
              <a:rPr lang="en-US" sz="4800" dirty="0"/>
              <a:t>2</a:t>
            </a:r>
          </a:p>
        </p:txBody>
      </p:sp>
      <p:pic>
        <p:nvPicPr>
          <p:cNvPr id="1032" name="Picture 8" descr="http://ncalife.org/youth/wp-content/uploads/2011/09/prayer-meeting_wide_t_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3610">
            <a:off x="195085" y="3599088"/>
            <a:ext cx="4058936" cy="2283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lyssa\Pictures\GATS\Christianity\crucifixion-top-vie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227">
            <a:off x="8722697" y="351346"/>
            <a:ext cx="3177507" cy="2960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35673" y="6236241"/>
            <a:ext cx="6202339" cy="477054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1">
            <a:spAutoFit/>
          </a:bodyPr>
          <a:lstStyle/>
          <a:p>
            <a:r>
              <a:rPr lang="en-US" sz="2500" dirty="0" smtClean="0"/>
              <a:t>Global University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744200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Many </a:t>
            </a:r>
            <a:r>
              <a:rPr lang="en-US" dirty="0"/>
              <a:t>unsaved people live good moral lives, but they still cannot measure up to God’s requirement of holiness.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Only </a:t>
            </a:r>
            <a:r>
              <a:rPr lang="en-US" dirty="0"/>
              <a:t>those who are filled with His Spirit can be </a:t>
            </a:r>
            <a:r>
              <a:rPr lang="en-US" dirty="0" smtClean="0"/>
              <a:t>                        justified</a:t>
            </a:r>
            <a:r>
              <a:rPr lang="en-US" dirty="0"/>
              <a:t>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He </a:t>
            </a:r>
            <a:r>
              <a:rPr lang="en-US" dirty="0"/>
              <a:t>imparts His own righteousness to them in </a:t>
            </a:r>
            <a:r>
              <a:rPr lang="en-US" dirty="0" smtClean="0"/>
              <a:t>                                the </a:t>
            </a:r>
            <a:r>
              <a:rPr lang="en-US" dirty="0"/>
              <a:t>Holy Ghost. </a:t>
            </a:r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5122" name="Picture 2" descr="http://3.bp.blogspot.com/_KpRsxgO_1Oc/TEx2MCg4NOI/AAAAAAAACNk/mHdg_l4tHZs/s1600/holyspirit+Gir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" b="5639"/>
          <a:stretch/>
        </p:blipFill>
        <p:spPr bwMode="auto">
          <a:xfrm rot="164539" flipH="1">
            <a:off x="9444188" y="2558732"/>
            <a:ext cx="2071538" cy="31084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96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808412" y="2362199"/>
            <a:ext cx="7390052" cy="411480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However, we are </a:t>
            </a:r>
            <a:r>
              <a:rPr lang="en-US" dirty="0" smtClean="0"/>
              <a:t>all mortal </a:t>
            </a:r>
            <a:r>
              <a:rPr lang="en-US" dirty="0"/>
              <a:t>so long as we are in this world and </a:t>
            </a:r>
            <a:r>
              <a:rPr lang="en-US" dirty="0" smtClean="0"/>
              <a:t>we </a:t>
            </a:r>
            <a:r>
              <a:rPr lang="en-US" dirty="0"/>
              <a:t>must contend with </a:t>
            </a:r>
            <a:r>
              <a:rPr lang="en-US" dirty="0" smtClean="0"/>
              <a:t>our </a:t>
            </a:r>
            <a:r>
              <a:rPr lang="en-US" dirty="0"/>
              <a:t>carnal nature. </a:t>
            </a:r>
            <a:endParaRPr lang="en-US" dirty="0" smtClean="0"/>
          </a:p>
          <a:p>
            <a:pPr marL="0" indent="0">
              <a:buNone/>
            </a:pPr>
            <a:endParaRPr lang="en-US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We </a:t>
            </a:r>
            <a:r>
              <a:rPr lang="en-US" dirty="0"/>
              <a:t>must continue to seek God and keep filled with His Spirit to have victory over it.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6146" name="Picture 2" descr="http://3.bp.blogspot.com/-ZtHlPuwO58c/Ul_3Qy7W-aI/AAAAAAAAAW4/Gv-8iUdcDZ8/s1600/prai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12" y="2057400"/>
            <a:ext cx="2743199" cy="4114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6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7780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O</a:t>
            </a:r>
            <a:r>
              <a:rPr lang="en-US" dirty="0" smtClean="0"/>
              <a:t>ne </a:t>
            </a:r>
            <a:r>
              <a:rPr lang="en-US" dirty="0"/>
              <a:t>must die to sin before </a:t>
            </a:r>
            <a:r>
              <a:rPr lang="en-US" dirty="0" smtClean="0"/>
              <a:t>living </a:t>
            </a:r>
            <a:r>
              <a:rPr lang="en-US" dirty="0"/>
              <a:t>in </a:t>
            </a:r>
            <a:r>
              <a:rPr lang="en-US" dirty="0" smtClean="0"/>
              <a:t>                                       Christ.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When </a:t>
            </a:r>
            <a:r>
              <a:rPr lang="en-US" dirty="0"/>
              <a:t>one dies the natural death</a:t>
            </a:r>
            <a:r>
              <a:rPr lang="en-US" dirty="0" smtClean="0"/>
              <a:t>, he </a:t>
            </a:r>
            <a:r>
              <a:rPr lang="en-US" dirty="0"/>
              <a:t>breaks all </a:t>
            </a:r>
            <a:r>
              <a:rPr lang="en-US" dirty="0" smtClean="0"/>
              <a:t>ties to </a:t>
            </a:r>
            <a:r>
              <a:rPr lang="en-US" dirty="0"/>
              <a:t>the natural life.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://www.vote29.com/newmyblog/wp-content/uploads/2011/03/blank-headstone-38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287">
            <a:off x="7858868" y="927539"/>
            <a:ext cx="3619500" cy="2590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1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Moreover, when one dies to the old life of sin, he breaks all ties to that life of sin so he may live a new life in Christ. </a:t>
            </a:r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static.wixstatic.com/media/9bce2b_2d880a0e354d9a983472dfcefab7095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2" y="2628900"/>
            <a:ext cx="3686175" cy="2705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9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15511" y="20066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Salvation is the gift of God. </a:t>
            </a:r>
          </a:p>
          <a:p>
            <a:pPr marL="0" indent="0">
              <a:buNone/>
            </a:pPr>
            <a:endParaRPr lang="en-US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His gift of life in the Holy Ghost </a:t>
            </a:r>
            <a:r>
              <a:rPr lang="en-US" dirty="0" smtClean="0"/>
              <a:t>                                                   makes men </a:t>
            </a:r>
            <a:r>
              <a:rPr lang="en-US" dirty="0"/>
              <a:t>new creatures in </a:t>
            </a:r>
            <a:r>
              <a:rPr lang="en-US" dirty="0" smtClean="0"/>
              <a:t>                                                   Christ</a:t>
            </a:r>
            <a:r>
              <a:rPr lang="en-US" dirty="0"/>
              <a:t>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illustrationstoencourage.files.wordpress.com/2013/07/red-horse-of-revelation_002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2" y="1295400"/>
            <a:ext cx="338976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42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Verses 3-5 show that when men die to sin by repentance, they </a:t>
            </a:r>
            <a:r>
              <a:rPr lang="en-US" dirty="0" smtClean="0"/>
              <a:t>should symbolize </a:t>
            </a:r>
            <a:r>
              <a:rPr lang="en-US" dirty="0"/>
              <a:t>this death by being baptized (buried) into Christ’s death in His </a:t>
            </a:r>
            <a:r>
              <a:rPr lang="en-US" dirty="0" smtClean="0"/>
              <a:t>name (Jesus</a:t>
            </a:r>
            <a:r>
              <a:rPr lang="en-US" dirty="0"/>
              <a:t>).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libertyvalleychurch.org/wp-content/uploads/2011/11/baptiz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3" b="4602"/>
          <a:stretch/>
        </p:blipFill>
        <p:spPr bwMode="auto">
          <a:xfrm>
            <a:off x="1370012" y="3429000"/>
            <a:ext cx="4267200" cy="2758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97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One should not be baptized before he repents, no more than one should be buried before he dies.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i.kinja-img.com/gawker-media/image/upload/s--ciplYBzw--/c_fit,fl_progressive,q_80,w_636/1950okg666s58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2" y="2438400"/>
            <a:ext cx="5334000" cy="30024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12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14163" y="1803401"/>
            <a:ext cx="10514249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4000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After </a:t>
            </a:r>
            <a:r>
              <a:rPr lang="en-US" dirty="0"/>
              <a:t>one </a:t>
            </a:r>
            <a:r>
              <a:rPr lang="en-US" dirty="0" smtClean="0"/>
              <a:t>repents and </a:t>
            </a:r>
            <a:r>
              <a:rPr lang="en-US" dirty="0"/>
              <a:t>is buried with Christ in water baptism, he will be raised up to new life in the Holy Ghost.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blog.doctoroz.com/wp-content/uploads/2013/01/AP_01_13_2013_44896917_L-638x4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" t="10791"/>
          <a:stretch/>
        </p:blipFill>
        <p:spPr bwMode="auto">
          <a:xfrm>
            <a:off x="3924300" y="1752600"/>
            <a:ext cx="4456112" cy="2812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8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3" y="1701800"/>
            <a:ext cx="8153399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</a:t>
            </a:r>
            <a:r>
              <a:rPr lang="en-US" dirty="0" smtClean="0"/>
              <a:t>hen </a:t>
            </a:r>
            <a:r>
              <a:rPr lang="en-US" dirty="0"/>
              <a:t>one </a:t>
            </a:r>
            <a:r>
              <a:rPr lang="en-US" dirty="0" smtClean="0"/>
              <a:t>receives </a:t>
            </a:r>
            <a:r>
              <a:rPr lang="en-US" dirty="0"/>
              <a:t>new life in His Spirit, he is no longer bound by </a:t>
            </a:r>
            <a:r>
              <a:rPr lang="en-US" dirty="0" smtClean="0"/>
              <a:t>sin.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3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experience of the new birth gives power over the law of sin </a:t>
            </a:r>
            <a:r>
              <a:rPr lang="en-US" dirty="0" smtClean="0"/>
              <a:t>that works </a:t>
            </a:r>
            <a:r>
              <a:rPr lang="en-US" dirty="0"/>
              <a:t>in the members of the mortal body.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warmbreezebliss.files.wordpress.com/2013/11/sin-has-lost-its-power.jpg?w=2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237" y="371474"/>
            <a:ext cx="2390775" cy="54959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3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He who serves sin is bound by it, but when he becomes a new creature in Christ he is delivered from its bondage.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3600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He </a:t>
            </a:r>
            <a:r>
              <a:rPr lang="en-US" dirty="0"/>
              <a:t>must now use his members to perform works of righteousness unto the Lord.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://ubdavid.org/advanced/new-life3/graphics/10_freedom-from-si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4" b="19645"/>
          <a:stretch/>
        </p:blipFill>
        <p:spPr bwMode="auto">
          <a:xfrm>
            <a:off x="2513012" y="2895599"/>
            <a:ext cx="2057400" cy="2190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cdn.theresurgence.com/files/2012/08/08/GoodWor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232" y="2895599"/>
            <a:ext cx="3923380" cy="2190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3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ages.fineartamerica.com/images-medium/peaceful-lake-erin-claus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812" y="4081177"/>
            <a:ext cx="2713646" cy="1800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Verses 1-11 reveal </a:t>
            </a:r>
            <a:r>
              <a:rPr lang="en-US" dirty="0" smtClean="0"/>
              <a:t>the </a:t>
            </a:r>
            <a:r>
              <a:rPr lang="en-US" dirty="0"/>
              <a:t>b</a:t>
            </a:r>
            <a:r>
              <a:rPr lang="en-US" dirty="0" smtClean="0"/>
              <a:t>eauty                                          and </a:t>
            </a:r>
            <a:r>
              <a:rPr lang="en-US" dirty="0"/>
              <a:t>blessings of salvation </a:t>
            </a:r>
            <a:r>
              <a:rPr lang="en-US" dirty="0" smtClean="0"/>
              <a:t>that God                                    wrought </a:t>
            </a:r>
            <a:r>
              <a:rPr lang="en-US" dirty="0"/>
              <a:t>for humanity through the </a:t>
            </a:r>
            <a:r>
              <a:rPr lang="en-US" dirty="0" smtClean="0"/>
              <a:t>                                           death</a:t>
            </a:r>
            <a:r>
              <a:rPr lang="en-US" dirty="0"/>
              <a:t>, burial, and resurrection of </a:t>
            </a:r>
            <a:r>
              <a:rPr lang="en-US" dirty="0" smtClean="0"/>
              <a:t>the                                Lord Jesus </a:t>
            </a:r>
            <a:r>
              <a:rPr lang="en-US" dirty="0"/>
              <a:t>Christ</a:t>
            </a:r>
            <a:r>
              <a:rPr lang="en-US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One of the first blessings of salvation </a:t>
            </a:r>
            <a:r>
              <a:rPr lang="en-US" dirty="0" smtClean="0"/>
              <a:t>                                           is </a:t>
            </a:r>
            <a:r>
              <a:rPr lang="en-US" dirty="0"/>
              <a:t>peace.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 smtClean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  <a:endParaRPr lang="en-US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eatgrass.com/wp-content/uploads/2013/07/Grain-free-1024x6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146">
            <a:off x="8632669" y="408273"/>
            <a:ext cx="3107551" cy="2075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4.bp.blogspot.com/-NAjr6o_zSbs/UgWdsUsETSI/AAAAAAAAAl4/QWm__5uxG4U/s1600/taking-up-your-cross-300x2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6731">
            <a:off x="8000643" y="2163583"/>
            <a:ext cx="2857500" cy="2133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14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We </a:t>
            </a:r>
            <a:r>
              <a:rPr lang="en-US" dirty="0"/>
              <a:t>cannot permit sin to reign in this mortal body, for God will not </a:t>
            </a:r>
            <a:r>
              <a:rPr lang="en-US" dirty="0" smtClean="0"/>
              <a:t>dwell in </a:t>
            </a:r>
            <a:r>
              <a:rPr lang="en-US" dirty="0"/>
              <a:t>an unclean </a:t>
            </a:r>
            <a:r>
              <a:rPr lang="en-US" dirty="0" smtClean="0"/>
              <a:t>temple.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We </a:t>
            </a:r>
            <a:r>
              <a:rPr lang="en-US" dirty="0"/>
              <a:t>must bring </a:t>
            </a:r>
            <a:r>
              <a:rPr lang="en-US" dirty="0" smtClean="0"/>
              <a:t>this temple </a:t>
            </a:r>
            <a:r>
              <a:rPr lang="en-US" dirty="0"/>
              <a:t>under subjection to the Spirit of God.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wp.patheos.com.s3.amazonaws.com/blogs/exploringourmatrix/files/2013/08/bible_on_table_auditorium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/>
        </p:blipFill>
        <p:spPr bwMode="auto">
          <a:xfrm>
            <a:off x="4037012" y="912371"/>
            <a:ext cx="4038600" cy="1907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49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We have been made new creatures in Christ, but we still live in </a:t>
            </a:r>
            <a:r>
              <a:rPr lang="en-US" dirty="0" smtClean="0"/>
              <a:t>mortal bodies </a:t>
            </a:r>
            <a:r>
              <a:rPr lang="en-US" dirty="0"/>
              <a:t>and will be tempted through the flesh.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://www.free-spiritual-guidance.com/original-sins-of-temptatio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4765" y="2971800"/>
            <a:ext cx="2462647" cy="1933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trbimg.com/img-51d7525f/turbine/la-la-he-greed13-jpg-20130704/600/600x39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403296" flipH="1">
            <a:off x="7602404" y="3392078"/>
            <a:ext cx="2106450" cy="2268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hQSERUUExQVFRQWGBkYGBgXFxoYGBgYFxcVFxcXGBYXHSYeFxkjHBYXHy8gJCcpLCwsFx4xNTAqNSYrLCkBCQoKDgwOGg8PGiwkHCQsKSkpKSkpKSkvLCkpLCwpLCksLCwpLCksLCksLCwpKSwpLCksKSwpLSkpLCkpKSwsKf/AABEIAKgBLAMBIgACEQEDEQH/xAAcAAACAgMBAQAAAAAAAAAAAAADBAIFAAEGBwj/xAA+EAABAwIDBgMHAwMCBQUAAAABAAIRAyEEMUEFElFhcZEGgfATIjKhscHRFELhUmLxFSMWM3KSogckU4LC/8QAGgEAAgMBAQAAAAAAAAAAAAAAAAECAwQFBv/EACsRAAICAQQABQMEAwAAAAAAAAABAhEDBBIhMRMiQWHwFFFxMqHR4SNCkf/aAAwDAQACEQMRAD8AaxRkm8bsGfOfoB3SuMZdvXe84OXeUzWMTz/ACWrOueQ8tUAL4ig0tcJEd84JA65IFSkbwRJGv7c46o1RwkcBf8flRznqgBV1HdAa3udOd8yfXBJuwrid1vugTJBuTzcdegtxVw2nPNY7CN3YyHL5qqU6KZzo51uynElrLCbuPvdbZE9ZTmH8NNaZd7xH7nAHsMgr3D4eBwGgy+SL7E6G3D1kseTMc/LnK2ls+dPPM+U5eslZYXBgaeuqk1kD58keksUp2c+eSyQowiMoejftKwOC3RxQJyPmCPsqikcpUU0GJZlcBFp1wXRwE95j6FAxhoWzUCFTrAyZ1I7W+oKrqWN9q9zR/wAum4h397wfhH9osTxMDQpjLNj96+mnPmi73BJjEXm0IG0trNpU965MhrQMy5xgAT3nQAlAJll7bTXh60UvacVVYN5Al13uzOg4NGsBI7W2sfaNossXNL6jv/jpD4nT/UfhHmdELkE7OhZiJyy+qO2oqeliw1jREFwENy5xyAGZTVKqdYJ5ZITBSLA1FIV/NIDEcFP2yluJqQzUfOajvSNLJP8AUAkgaZ9eH37KYqIsLCOco70rW+ouekRsyoUGoeCmXD7objZIiCqA8kv7NMkoNRsKJEXrGx4oDyYn6Iz0B2qQhc1LXStZm8LkhNvYErWPqUAIVmmzg2SM8rt1H3HTml6tOT8IPmrIutHFLuoNUkyaZZVqxkD+cvQQXukKJqobnL0Z6snvrA1RlHpidFXKVFU5UTot9BMMaMlrdU6beiwZchzc2Uk1sqRCwuQalcaFYZSs5s52RxWJDIkxY/KD9AVClirXsdfXUFUniTHAU54ObykC7h/27yr8P4iaabSTmIm2YMH5g90KDatAscnHcjp27QG84TcQ7yIj/wDJQv8AVAHvvkG/MO/C4bHeJIqBw4FpvzBH37qtxHiI7ziNQ0difyr46aTNMNJOR6fR2/xKWwvigN9vUnJxtyYwZee8vNHeIKrsksa9UtMmznEHqTdWrSP1ZatC/wDZnp2O8WGnRY1p/wB1wDQdAYl7yODbnsq/w94kAoU6bXmXF5cT8QbvklxdxM9yuIbh6r2Pqy4hoImDEZG+QQ9mYZ7hLHOBmDE5DopfTR2tWT+kjsas9a/4maIAdYWzVGfEJxGLYd6KNJriB/U6d3e6H3gOQPFcRVwz5ANR15J5NA942Pllqi7I2RVeHFj913ujdJgmWggXjQhRWnjFN2RWljGLe49R/wCJGCd4iAN4nKAuZHiMFu+QXVcS7eLZv7FpIpUp0BzPIvK4jaFSqPdc6d/ScwCWjvBTmFwGJaPaBhMgCYJIbp0GSa0yirbGtJGMbb7+fPwemYDHlsuqvD6jhcjJoz3W8hx1z4RZs2s0gQR3heSv2jiaZh7YItcFpEWvzWz4jqN+JpHnmqnpZPooejm+mj1V22Q20knulsV4jILWMEvfO7N91o+J7ozA+ZgLzNnikgSZ3uF/Loi4LxC5pJDgXvjfecmgZADUCbdZKX0012H0c1yz1fB49oAaCZi/G95ceJuUV+0w5/s2mXQC6P2t0J5nIDqdF5cfFpYwhlyeZJJPE6uPyEcgr7YW0BRZczUed57s5cfoALDkFXLFKKtlMsMoK2d+2twRG1VRUNqtImR19ZJpmNtJKpsosszV0Wnm8pRmJm6m6siwsk4odUyFsvCG5yQgJdFkIqdVANXRAgNR18tECqEWs+ckNz0DFalSAk3VTzR61S6CVJE0MGqsbUSpqIlOovQtnqmxxhTDbfylaJTlMLHlmYM2SgzERqDlqh1sRAPRc6crORklbCYjEQqbHbQDQYUdobQG7n6hcbtLa8WBKePE5seLC8jCbX2vLwDcbwd/4EAdwVzxxRALBcTZCfULj2HZNv2S4NDu/Lh60XWjCONJM7cMcMSSYq6m4iSDCPg8O1xAzyt3H4Vhha80y1wECPPP4tRl0kHIqtqtNN8sNgZEXtmDzy+SkpOVompOVx6LGlS0sCLE/e1za6UbVim4WDt/MyCLi/Aa9kN+PmDabzmJ1vfj0S1WpvGevzJP3RGD9QjjfqXOOx4FIsBBAAZAysBe+ZtmobE2gaLXe8WwZgTeRyKqXVSczKiQn4aqiSxLbtLPF7SdUJJJJqQCBchjTIGVpN81MbaID4J94kgTbIAW6BVJatJ+HEl4Uaod2Y5u+C8SBEyRkNJNhMR0ldFV20AZggDnkLxcSBpbL6rkWvIyspOrE629aJSxqT5IzxKbtnV0tqe2cHQd1sAB1wcwSbHdA0tGaUxW1d1++CGNh261glrj7zC7dcSALubPCYXPtrEZGFlN4GYk/Tn1UfBSIrBFFzg9jPrf7lUik11wXCAdbR8I5pDE4Ybx3SN1v7tOUTdaqbQLrTDRpn3nM/JSoNbZz4gSYJEk6k3n8p01yOpLl/8ADVHCPs4ZftnOOKZw+1HsMumNIRK+1faN3KbTJNzGQ5cFGpuN96od92jRkOQGnnZQfP6kVSuX61/JaYPxEcyYaNJ+Z5q4w3iPfO8TDR3PAW1K5FmA9pcQDrGTeU6u+iiyo+n72bQbHTqs8sEJddmaemhLrs9TwW0LS4iTnfLkFYU8XPrjyXmWzvEpm89AfmV1GA2s0xLr9vksOTDKHZzcuCUHydYcRZZ7aVVsxIcNUwyqqSgac5LPMqT3yoOKBA3NOhSuIPFOb+iUrIQ0J1AgOqJisUlUJlTRYibip0TdDKPh2ruTlR6PJKkO0QnGlL0oU31AAuZlmcfNOyTn2VZj8ZDSpYzGhosuW2ttLQFUwg5Mz48bmxHaG2JaBOQjtb7KiMvdZbrulx5m66TZeyg1u9mRYczqfLPyXU8uGJ2fLgj7spqWDDXljoEtlpOW8LgHqRCusNihug/sNgf6dC1/AjKTp85bX2eHtZum8lt+YJIM5GQCqIOqUSW3aTlIneF54/fVJLxFfqJLxlb7CY3D+xdvNNnZQbtPL+pvrmq7EYgvMkCeQjzKx8nNHoYOcx5LTFV2bIxrvsUDVuFYV8NuNlw6BVpKmTJFy1vrYYmKeAcdPXTVKxWLlxWNKssNs3eBJMbuYyPbMrGbK96HW62JyjPr2uo7kQ3orS5ZZWNbAbr9RYOaSDBBgg34z81s4T2kkCHX6GDz1z7I3oPERWELSZfhSAZDpByhBDVJSTJKSYNS3kx+kJEgSOSXc2EyRJlYjKR0RKJBzMcv5QCFiVCosau0ZhrRbK1p5DkjspF/vPcABk0ZD191UsfCKcQTmbcPWarcPsVPH9huthwfgyGbsh318lmFxrqZBdJCHSxeU6ZDQczxKOxpqGCQPLPpOQUGuKfRXJcVLo6PAbe3oAN+C6TC40RePL1K81r0HUjvNyT+B8RkdcgNSco5BYsmmvmBz8uktXDo9IpYqTnPr13UzVXObGrvLZcRJudTe/l5K3q1oHWwWGUadHOlCnQd1RBqPQ31YUHV7XsEUKgNV85oJCI9/kly5TRNBWlN0ISdNOUQulmkdjPIdplL4mqp79lW7QxFlznyzkvllTtDG3ibrn8VJMDM5q2xGp1RNmbMkzYk/RaoNQVm3G1BWJbL2c1l6ogOEBx+HoTpPFPVMO6kYDoaLAuEtPJ1/dOQByOmoNriKRpNII36cZ6t6n79yNaLEloENqvYMt2REf8ASREdFOLc3bLIN5HbF9qYkn4huERBBJNtQYHY8VTVK0851Nzb6IuIO6YDp8gT5TKhSoGeLj8lthGkdGEFFE8JhS5wgHlnZdfszw9A3nJ/wl4d90Od5LqsdgNymTyVhYePeJqv+7ujIJDC0AczA5erIu2HTXf1hPU8I1uG3wTvkxGd5yjSyhOSjVleSajV+oXY5BfAaI+E3EHQWOYJjPsnMHsh73Q0VHyYIZvHdkZPgAC8OzyhKbIqbrHRExb+0m085Gg/K9V2D4dfRpBrhEuc59x8LQGNFuO6PmudqNTLHdI5uo1MsbdI87xXh2uKoa1m47cmGiZBlskNBub6cc5hKYXY1ZzjNSmyoL7rnDeIDTk3obSntteN/wD3ld9ANcHhlNhcfdAaILoOcukiTGt1yFfGOc6TAPIAZknTqrsUc0l5uOi7FHPJeZpcI6qvsUmnTfDnjcBFRtgHC3spOsDTKyWbUBAEANiSDO9nawyEQeN0r4fxdSq6nhvaspMdUEved1rM5LjNxcq28UeHqeGq0wytRrhwl7qT5YDIALoENJzhQcJRdSf4KnCUZVN/gT2lsRoYHg7oycTcdY0zAVb/AKYZLQJI4HM2Nh27ro8NjnMAb/zGOJNtHD4iJNunM5KGDfT3X7znCoZ3YDbl0BpE5uEaHU8EnmlETzziVuxMES4tOYOSscZsaRdqHsEbuKi5nU65+o5L0cbIa5uS6MXas60Xas8fxOxSMh+FW1cK4aL1baWwCPhuuS2pgIzBHkpDOQhYCnsVh+/H8pHdQAak4JpmJvLRJ9aqvUgZ1UXGyDimM18UXZmToG5DzWfpnMh2R4cOHrmiUGBoDiTbhx+5WquIBsTz8/VvVoeyK/ZdF3sXbcQ11oEclcUNqh7g4TlFNg1kwahn4RkATw5rhqhJcLR6zhXmw8TulrQPeJmTwAgE62mY5QseXCktyMOfTxSckdfTB+J0E8shpb8qT2jU3+i1SA91oPugTPS3zJ+RS76+848AM9IzA6nPpHFc+jl0TqnolXXWn1ZMd/s3rqVB1VTSLEhukZsm34kM+Ly9apPDjVMYukHASMsrrbmN+cLVr2VRiXEmE1Vrdh2UcLSDrmZlY+jDVciLMFvHjxVxgw1okwOto7pzD4EARqeX3TdV24zOPXdSXmJLzcFLj9oUxk9ptkCCewuuM2tiQ42bHE5T5C581dbb2kCYtZcrUqybBdHDjpWdbBipWZTaPWZXT+Hti753iqLA4Ml8EGV6Z4YwFgTZaTWdNsDZ+62NNE5tjCf7Tuib2fTsNExi6O80jkmM+ZNqiMRU5Pd9SrKhjmt9mYJAcC5uQJAIF/NE8bbLNLGPmYeZ/Prmt7P2Yw/FMTYHODkeGoGeaz56fZl1Ci+yxwWIoS9zQWlzfhNw03yMapPxJtNxJa0uZDnTDjf3jroOAXQbD2O6jX3XQS5m8IFxO9Y8TZJVtjltaKplxNQNHBshwgcw4x0XLjkhHJfdHIjkhHI33Xz9jh2t4LMSxoe4MJc0EgEgAkaEgEx3Kttr7I3Kgaw/FeOHqCqc0zK6+OamtyO3jyKa3JkqTbq7wuN3GFrocx7ZIvMwRnyLUg2iWAEi+lrGCQc/V0xULqgE3MuHCwDCqsnn49CjJ/kaXoWeB2m5raYL3tI/tBBBHExnaJtmrjE4mmaRcyoWVCQS07oJ3siWxaxneECSAq3D0DuQMsodYggtAbBibP1j5XLtHYraNUAl1RsGfdiDaHGDdpkx0WTIsd+5kyxx37i3htxdXbJJImSeJcT/AD5r2bA0PcC8t8J4Nrq5LRAEaRfW3rJerYV0NC6cekdaPSI1sGCqLa+xQ5psulJKSxhtdSJHj23NjGm4xkuYxFKCvWds0Wu0+S8/2vs4TLeyAOeIWIlSnCGUASbGso7HgZAfU+QSykxyTRFqxsifLMnnx4ntCsdlgGZPvHzdbLK6rKdUcCRwm0+ZVhg8O4mS3dYcwMyOfIrPkXBmyry0W+Dxj6u8GEhkgF5GbR+1oNpNyZnPvZEWABgc7uJ43Q2YljWgdmj8KFSvxieA05SVzpcvhHKly+FRJ7oyQHPQ/bT/AAhjEepUlEkoF1hXcM1Ks87xbOQk8rZdUChXjy+mqg+SDGWZn5LXkjZuywshVqmY0ymFa7LYN4Rp64qoqU/eF7K22a0BpPaVllAxyxlxTIkqi23tHdmD+EzXx+7r1/C5DbuN3iQDcq7Fj5L8GLkqNpYsucQO6DgG++OqsNk4Om61QkTqNM7ka3j5p5vh7ddBe1pEGXe60ixkE5i+i3rg6a44Ot2ts5hNKowDee1r4AuQWe8fIsn/AOxVxsOsAIuk2eK8Lh2UgxvttxtjlAyIk8bmPQW2RtNocd02kxxjSfJMZ6Lg8QOKdL1zeExoOqtaOLBTGcD/AOqOwd9vtGi7brzShjiHDeNhaMhEzFl9A7UoNqMIPBeG+LdgnD1CQPdJ7fwoSimQlFSOho7dH6oVGODWgANBvLd0gCwi2o5o2I8QsrVt4mGNDS5xP7gTZjRJcYDRPJcRszEgOEmAbTAMTyKcbiGOafdO+3MnecSRJJAEAAAAQfysE9HCT47qjmz0UJPjuq/sud8VK5qBvw0nugiYj3WSOe8D5rlK4950f1H6ldzuj9M57ixtZ4aAAQCGU5dJi0OJ0n4W2uuUo7Pa0TUd5XkHprEcrkc1PTxav24J6WDV+3BZYfZDHNqvgx7gZfLeBc4xrZp7pqrg2ClTcBYb7ZFvhLb9d0x2Wjtcbj6bmhpaKfGYpgtMtmC6DOf81D9sezhrSHbriWyLaZtMi/Dkksc7+fYUcc2+X8ofOOZuuBneBa4ZAZHfBbHHd8gkaWMdVqe8SScgZgjRpjIC8RlKrX1y53u5k/X7LtfB3hm++/P6K+OJXbNMMKvczqPB2xPZMBi66ptSEpQO62Ao1MQtJqG34mEljMYIv80nicb2VRidoQDkgAW0sRnBXIbRJurDaO1JMC55Knq0HO+MwOGqAKjENB6pZ2HOquXsDcgq2vXHFACjmrS2ai0SgA+Hr7pyVjT2xaLjoJPc/hUykCoSgmVyxqXZds2kTZjbnNxMk9pRRUcczbt3zVRRrwnGYtUSh9jNLHXQ65/kFsVOCTFdZ7RLYJYzovaorXjoQJPMzYQkPaaJnDvk+rxmrpRNMo2Gdhxvjjb+RPVWuFbutAJNlXuNz10tqBkpCsRvN45HkQAVU4FDgb2gASYK5LaVAuJXUV6kaaevkVXVMKHaflSjwThwc/TrOG9a7ug+QH0RMVjHPDLO3miCS4mb2gHKB6yCvKeAA09c0Cph5MAdhPb8myt3Fu4pqeIewzlaBPOZzEalN4HaJbxjiAUy7CxpH/k4+upQDhSDMEdvo1Fj3HRYDxA4fCQfMq9wXiwj4mmOIuuF/SOGoPH3QPnf5ojd9okndH92fyiM0WKz1Cj4kY4fEFXbYw7MQ0zBkLhG7aMcYtzHURZTZtg2g9pTslZW7T2Q6g8lokcFXU9pOYRAAIkTyII+66KttB2pnW98uRSOKotqkuhoJGTRA7IAqztd51te0ZTOXDNQOPeXFznEkiCTckWz45DsmamAZPxAcpFu5Wv9LHFPgKQka19UTDYN1QwAnqeBYCJPkSrTZzqYfb2Y5OMgZDIm/nKB8B9hbBDSC6F32CrNYIsuUPit1MBrXNaBMmmxrHG+rmsB6cFX1fEtOSZdu8CS4+ZAAPZAHeV9ttbN1WYjbs/CCVyL/ELND5AX+eSWd4lF8+siEAdPXxlQ6hvzPyVbiarf3EuPYKhrbZcTnGnxCPll5quqYx5Jl572+QugC4xG2GizAOoy8yq2vtBxznvHyiUm+qTmZUd8/wCP4QMk+uT+49JP3UDTW1Jnr1qgQItWkz7Oeqi6gQiwsAtgqe4tbqAswFFY8oYCm0JMiwzXokoTGlEDVEVF+4ZJjDNjy+6CwJqgzRTLAlS9z5oVSrcch3TAJyMa90u8xrloVFog0HY+ReHLb6gAJOlyfWiVFpAPbuoVXExyy/CjRBxHGiRwUrCGgaX/AJPmq8VXN175LKeIORH8TzKjRGh4UwTePPhwQKrGib3F5nJQfX5wdDxQn1Jz9ejCQjbKL3CdDpMcPi49Mkq3B+0cDundYYO6BJdnPQW7lMNrlvG0+gpMrFrIy1MZSbnL1ATsLEdq1GgWFxAi+eQ1SrG3BMP/AKuvDevPkE/VoCpVDZgAS6/EGI4Ey7p2RTsgfts06HToU7JXRT1nkG0C0TM23hxHNDpvO+73rCCT246ZpmvgHBxn3o3eol3Djl3QDhTLiBvMBEkcd0QpWSs1iHtI3gYbMBsCTY3jS8BLscWjKRz0voi1KcwBnc9r/ZDdJPIerp2SsK8sOQgGToZjLhE+fRL1JyueHRaaYsRoY5TH4+aMcTOY5FMLNMqNAmC4x7wOQuR3yKNQotc1xO9MWG8PitlyhQa0fECJGl5I5c03gKQ3o3gA4AgkjLIjyslYNla+mRJIPfL6qL3kgFwnn+V0FXZ0atPRwPyS1PZwM3g6HToRr9UbhbymNMjMR67ItNpGYkcrEc4Vo2mGH2bmyDkCZg/2u/cOHDIjJQdg927D5HL+CjcG4QbSmdT9RxU/0dpGfD1kmPYgmwuDJbkeccCdIsihhABHvNOuvnx+qVicivay3BSOGBH3Vj7EOy8/yhnCx09evVlYtwiwTZ2Y11/wmAyRfMepRTQupCmbcvofXyRYWJuoIZoKzNFQNBAJiAoIjcOnW0URuHTJCbaKKKKeZhwVI4eE6HQ3uI1FhWs0emFMsC0adlGrh5KZoUhf5JptGY0Hq6BFKaBDjLfIcNPJQfSV/wDowDbP1YqNXACIjolQqKB+Hnp1OfldA/Tev8q+qYOMgPrKXrUBAk58lGiLRTEaHJQAMK0rYQ3SdXCRko0RaFnAHPP1CK2rbiI8+QHmhVGHgt0qcHpdKiNB8Cz4jqSJ6jM9yfKE0wA/wgMpkdfV0RrSlQqMqsiXZ+809i0fZRwrAN61y4yerWlF3OqmwXPMz8gPsgVCFfZzXPc4izG6Wubn5Af9y3gtkQG7wkxJIznUHpyVhh6c3/qdvHoIgdg1OikgZSYzZDfiA+GDplMOt/0yeyniPDTQ3eBj+ocpuYjNpv0BV06kNbzZbwsgAHMdzFuedj5oDk56n4dbBJm0ZRGesmw59ONlcV4adSe24DXEBpBDgHmwaS0mA7+F1Boxll9uHkpVaIe0hwsRpbztqDfqiwTZR0dlEg7rt4DKR3sdRcHmCoO2Y6JHryVxh6RBdNyfi66uHJwgxxB5px1LWyBHK18IXthzcsiMwUNjXXke834hlI0cOXrRdM+j29XQKuFkg6gR5cPXNAznX0SYsRGRGY8/soCi5syM72yJ4xofWi6D9H60UBhpQBVU6BOkKfsCrIUPktmjOSdDoq/0i03DK1FHkpOoJ0SoqvYLBh1ajD658lD9OpUSSEKdDkitpJttLgpMpp0SoVp0oRPJFcxZCYxdrkyxyxYmMYoVE7haumSxYgBxgjmPX8JprBF8vXZYsQBE4URbkeKBVwAdaFixAhf/AE6JET6uOiSq7Oucx/KxYkIWfs46gKDcCW9OWq2sSFRMYOfXqFv9LCxYlQqJNw6l+n0jNYsRQqCspckzTpLFiKCg7cNyWv0d/n9lixKgo3+lWfo1ixFBRv8ARqYw/BaWIoKInCobsLC0sRQUadh5GXr7oRwPr/CxYnQUQOGjRR9iOC2sTolRjsN6j7rXs1ixMYKpR6StBk8FixAzRbdQ3VixMZqFqVix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665">
            <a:off x="9434207" y="2759238"/>
            <a:ext cx="2392004" cy="1339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9" descr="data:image/jpeg;base64,/9j/4AAQSkZJRgABAQAAAQABAAD/2wCEAAkGBhQSEBUUEhQUFRUWFRQUFBYUFRYVFRcVFBUVFRUXFBQXHCYgGBkjGRQUHy8gJCgpLCwsFR4xNTAqNSYsLCkBCQoKDgwOGg8PGi8kHyQsKSwsLywsLCwsLCwsKSwpLDQpLCwpLCwsLCksLCksLCwpLCwsLCwsLCwsLCwsLCwpKf/AABEIAQsAvQMBIgACEQEDEQH/xAAcAAABBQEBAQAAAAAAAAAAAAAFAgMEBgcBAAj/xABFEAACAQIEAwUECAQEBQMFAAABAgMAEQQSITEFBkETIlFhcQcygZEUI0JSobHB0TNicuEkQ4Lwc5KisvEVF2MWVMLS4v/EABoBAAIDAQEAAAAAAAAAAAAAAAIDAQQFAAb/xAAvEQACAgEEAQEGBgIDAAAAAAAAAQIDEQQSITFBExQiUWGRsTJCcYGh8AXBFSNS/9oADAMBAAIRAxEAPwDFiDa9eYHSln3a7INRS8h4EWN66FN7Xpdu9XUHeNRkLaIjS5OtelS3Wlwbmu4kaVGeQtq25GmXUa10p3rUqTcUr7dTkDAlI7tavRx3J1OlOx/xDSY92qMnYwOYM6VKk6VDwz2GtSGxQ0pck8jlJbcEtB3T6GvQ4MmEvma/rUUcQFiLbi1T8LjU+jlbi9tqXJNALDHMRhisSsGYEkdfG1EOJ4UxpGVkcFjY6+tR+IH/AA6eq/pU/jx+qh/rH50rOcB4FYSFhOimWQhkY+8dwBRNcATimj7WXLkVh3j961DYH/xMP/Db8qKia2OPnGP+4UqX+icC+ZOCCONmWSS4jB9472N6r2PwZECvne5K37x62q2c2S3hf/hD9arOOkvgx6p/+NdB9E4BfE8LlMdmbvHXX1qBi8NlkABNiPGiXGX/AIXrUDHH61fSrMGA1yQzD9YVubetNxizML9RT5P1x9Kjk99vUU5AtYIt9BSpNxSPClvuKawF0K+3Xo/eNe+3XoveNCGjsG5r2J6V7D7mu4rpQ/mC/IIk3FKHv1yT3hXh79F4A8i4/fNNo2ppcfvmk21ooRywZM8AKVSWpCA01rHAsWa9XDXC9qW0SShjWsFJ0uPwqycVxYeGKxv3/wBaqXaXp6Cc5lW+ma9qROvPI1SLYslsRD/S35VPmxX+Mv8A/H+ooG8v1sXofyNOy4j/ABN/5P2qpt+w5lj5mxd4j/wx+tVrE4j/AAlv6f0qZxvE3jP9H60Emm/w9vSphHhfqcxfEpbiP1qPjW76VzGPonrTeKbvLT4oBiGP1vwqO577fCnnP1nwqPIe+fhTYkSGfCnH3FJttSn94Uxi1wdHvV6Pc15fer0e5qAzuH3r2J6V3DVzE7ih/MF+Q4/vCvfbrz+8K79upA8nl9405hMKztZRc0rA4R5ZRHGpd2OVVUXYk9AK2/kX2ULhV7XEntJrXKDWNNja27t57a7dadW8AtZZlPDOQ8bidYoWy3tmchF6dWIvv0vR9PYzjLayQqdert1sNQuvjW5jDBDbMDsADlGVbWvf1P5AV6QWJAsTmUAeAYCxPle9Ktdr64Diq0YzJ7EXsLYlb/azREADysxN/W1D8b7GsQlyksclhewzIx16X0Omt7+XruWJOUW3ta521PT13NvSmGsL5jY2JsdPlWVdqNRXLaWoQqlzg+fOKcmSQR3dSDa+vhVci99fWvpDH4uNrDIWDaHMpC2JtqCNazfm/wBkskbGbB/WR3LGL7a+Uf3xbpv60en1e5uNnDIvqWE4FQkk+sj+P5V6aX68f0/tUeQkOnleuTv9aPT9qspCm+AjxOXuf6aFu31PyqVjW7vwqGf4XwFdBYS/UlrlncQe6vqKROdVpU/uL60ibdaYgGJY98elMSnvH4U63vD0pmY940cSJdMSeldPvV24r2amCjy+9Xk3NevXr1BJ2A1yY3Irl65eoxzknPGBZ3FKA1pANORLcgeJA189N647g3X2P8kDDwDFSj63EICgP2IrhkH9TWDHyyjxq8cX4e8ihFNrm7G+XS99fH0qFHzHCuRICpjyWV0YMoRO6CG2sAtr+O9ZvzF7TJZJimHJRQf4mpa25Ntth6U2ye1bYrLIhFyeXwjWRHHGgULe1vdW9V/ifM0kLm2GnddfcS56i91rO29omKaOy5CxuNyLgWuco2Oo021qPhOcOIse7hnlA6okoHzsapXajVLwl+6LddFXl/csfGuepUyiaGWFSBYkHYi41HW3jr40Pi9pEQ1LklRdRkJJA6C3U6b0zxGbiOKRLYCRWBF2YrfKDeyXtlN+v70L5m5RxklnGGeMKpJuY8x2ubKx8OnnWe7FOebOP3Q+UEo+59i/4DjPbjMQGjYZgykEa/kR1vreiGBxBzlVbYA5W2va5Cnp41jXLXEpeH4gGZJQuqshujAMNGTNoSNDroRp1rT+B8cw2Il+qns5scjIU1HkevkCaXJSrfPMfiA2sZ6ZTfaby8iSpiYRYOxEqgGwk1Oa+3e108VPjVGlU5wfKt0412cyPGdM94pAdNG1R7X6GzA+lYk7gG16vUTysfARYhMz3A9KYKkpbyp4yikF6cgcsYnBygVxxtThakk0aYLGn94U1LGSakGklqNAs40IrsUApw0uOiyxmxDXZCu9kKcI1rpFQmc4IY7KliIW2pwilJUMlQQyIh4UsRi+1dO9dFA2w1BBjk6B2xeSL3nSRCB9oMNQR1HXXQZb9K1DDez6FVBx0hYk3yxkoum2Zx3ifS1QfY/yw/ZSYjKA0vciZgdEXdvQtb1yVpGO5dQoM7M5AAuTb1Nh41E/aJx2VYXzZ2aoS9/+Cly8dwWDBWDDqoG5iSLN8RmzsfPWk4f2i4aQ27TKeglDKx+DCovM3JsQu63zXAtvmufPawvUSDlmLKAy7EHQkVmT0clLbby/ii/6lGxSgyx4LmZXsVIdWuLobkDTW40/8dKCcz8+R4ecQyBpAUzuV3F7hFa52+18vGmU5WiQl4C8TnU5WOU/1Ie6flehWL5KxLhrSCXOc1z3HDf9v4iqkdLCNnvPKIdsZLhYFR8x4SZREXYr9lZQMovsNRb50PxfAkjbtY2tk/iKp0C37skZ8L7+F6r3EeUsVFdmhky7iwDetwpJp/lvGm/Zse6wZRf+YFSvxvt6VZlQoJuuXHlAuO9PJM4xzW7MyrY6ZM99SuWwIt1sd7npVaKilkUlqv1xUFhFV89ictdIpVq4wo8nbRDClhBSWFKWiISCGCjXszcDf9KF8ThAkNqmYaS1/wDfSo/FTeQ0SYM48EY05HtTVOIdKNHHTvXbUktXQ1RkI6wropOa9KvXdkHGFO4YDOtxmGZbi9ri+ov0vtemWbWlK3hQtBI+o+BWVGCgABiiqBYKqWUKB4WAp/G4qs6n53eKEmIAmQRzITsBIgZhb1t8jVSx/OuIlv8AxGINiFZwB12BAGxotLqo7EksyXf6nT0E5yc20omgcx8ZSNbsRv8AlVa/+qon0DCs94hxGcg91gJLAgnVhfMAwvtcA6+AoVPnUlWFmBsy+BHQ+dda5zecYDjTTFY3ZZrZ4yo+0PnU3DcxIB76/wDMKxMSMfD5f2p+JG3unxFv0qjLT+Ww4xg/Jq/H+IKUzo1mGxB61SeNTrHOZV0aWNXFhZVkY2c2+BPqaGKD4KfNGIPyOhH7Uvi+JD9kuzJHZh4Esxt8stKjTiefqWJvZXhMjzzAsSBYEkgeF+lNlq4RauO1XUkUuRd68a4TXSagNCTXUakE1xaIE87EGuYt7n4VySmXNHEVPg8DXTtSAacU6U0ERarDyjw+OQyGQgFApW531NwPOgNEuDtbN/p/Ophzn9H9iJ8Ikcw8LEUuZfdbX49aEM1WXjb3g1+yQaqEk1dCDkgPUSQ+XHjSTigKh3ryxMzBVBZmICqASSTsABqSfCj2LAHqs0vCTCTh0El9VikUqozNaGR1FkGp7pT5imuFpLNh88MLkk2yFT0K/aNhrprtRjkTgePw0WSZ4IFa1ldO1xKpmDMqqhAQNbZybEA2BFW7iWOs+aOGeQ7qkaGx8Aztoo8SSKzcx00nOHLb+mS2752RUJcJfyZXxPg00RQuMlrtkdkDG+rZcpNyCdKj4DkmfFRtJGLm5AGw0HWrVjcZiZZQcRh8MqLmygSd9MwsSHF1Yiw6EXqNwbi64e4dXkLHYShUt593cetKu1djinFrPyH0aVzg3J8kf/2lkZgPpMSggEhvfBttYNY+tx6UO4j7MsbGzdmEmA0BVwrEW+4x36aE/GtY4FjsLOD2QAkA7yHRwPG25U+NScZhY9c2XUagnS3nc1my/wAjfCWJIJaaOeGzC8Ly9itbRMCL3BIBuNbAXuTbp5UxzBwieNVlkUKLBSS65s1yQCha97EbDpV14txNYCAhkMZAdSFZl67G2vXUVMmxiS8MllhMOdVzASBSrBdWWzaZgNRfqLW1q3DVW7oycVh/qJvrlhqLMnXFsPOnlxgO+lRp75jmXKbkkWy2vrYL0HlTVbWxMoqySCqyAjSu5qGRk9L+OnlU1VksbxvYXucrWGUAtfToGW/hceNLlXgfG5eRwmkg0hXuK6DQ4GZydJpDiumksaJASGhTgNNA04DpTMA5F1O4Yd/UVAJqVwlu+aOMeG/kBZLwGeISXhYeVVC9WnHn6p/SqmTUUvgTM7vatg9lvBkWIOkMqYg37TETxhVRbkFcNc3Jta7W66kDSsihxDIboxU+Kmx+BFa7yXzlHGkeEzvJMYs8krtnUSkM/Yi+py91Ra/eJ8KXqM7X8AHNw5iaGYY44y7nKihiSxve27E9T1qhcZ9ocrvaAKkQO599vM9FHkPnVr43hDiIVhJ0yBiFNiyqR67nU1TcVyko0CKPPPJf5XtWNdqI8R6LmgprknO3lgTG8xTv9oCgU5kJuXN6tZ5XA94EDyP6UG4piVjkEcOG7S3vkqxPoCOvn51FUk3iC/v7m0p01rhA7C4iSKRZEkZXU3DA6+e+4PhRHinN2JnsJZNPBVC3sQdbC51qcvBUkUMQ0VxfKwAK/LemcFyveYLdXW+4PTzBNc7qnzLtFiuUe0jy4uR1DvnbazEuxA2Av4eXlRrgnHGXSSJchIuSpWzD7VzcXFr3tfSrPw/EvGMgQAAWtbTSmeYOIA4SYPlAaKQFdhcqQPjcjWs72qM3tUe2TY4yi8wRj/NXMRxk/aFFUAFVtckrckF2O518BvQa1eWu17KuEYRUY9Hkmyxez2ULxCMMAVdJomB8JIXX9RV74Rx13dFa2WRYxIDtebDthJb+rRRn1rOuTpwmPw5O3aAH/UCv61ov0XCtIyJJKi9pLHcqCQiKJ84t1WbQeRpF1e55QyDMpxMJikZDurFT8DalI96sHtDwCJNDIjZjNCJJBbQPe1weoYWNVdGo5RydGW1kkmkk0nNXL0CHSeRIFOdKQKcA0py54QvoSzaVJ4W/eNRHNPcObvU+SxDaIzmWQnjsVeJh5VWyaM8QNkPnYUFNVorCCZ2p/BseIMTDMy5xFLHIU2zBGDW/CoAp1UJIAFydABqSTsAOppnaBNHHtakfiMUwUxQ37ORM+bNGxIBbQDMuZmB9R663FwaNySbjcXbbTQ/jWdcr+x6JtMU7vILdokZCxxki+Vm3dvGxA9d61xuHxiEKcxsLXLG46aW0pcIQm1OKTSzj+/UZj047G8FBxEC52UDMBc93Xr1ApC4Jj/lt5aXozxbAgNdRa98ouTYHx8ajYCBh3Wck65fE+Xr+frvma6FkU3CK47L1EYP8TIiYFb94AeorsXBYZJrEKo11Xum9tNR1vRJ1kIKkZh4Hf5jWq9xWIIA4kMZ3ALAjfoD3vxrz0dTvayjVr07WcMnxM2GkyyESRNcI9+8utrPbfpr51U/ajjIkAjYOWdMyZGCgEGwL3Buup08ulWBeLwzLZ+2sNSyxta/U3sapvP8AweXESLLh808SoI7KCZIyCxOaMC9jffXW+1XNJCv2lSfH8ci9T6kanxyUGuUt0IJBBBGhB0IPgRTd69bk86TuA4ns8VA/RJY2PoHBNXo8Vyylhkt280nqssfZkW8jrWdYaTK6t4EH5G9G5Lk7mgnLhBRR7mfEZlgBIJSPs7jqF9342oEKl49xcC97b1FtUpcEPsWDXr0kV69La5GxfB2MEmw1J0ArWOUfZ5H2GbErdm6eAoV7OOTMxGImGn2AfzrTXm6D4UzdsWfI6uvK5M95h9mMdiYGKn7p1FUFeEyRT5GBDagefpW54nCSNsKhPyu5VpWjUuqsIwfvEaG42qrC6yVmGuBllENuV2Y1x3CtGFB66/8AmgpFfQ/LeEjWCQ4mJVZTrmGa+m9z50JxmIhnBHZIENxbKNqOy1VQUu8i69M7H8DDRVt9m+ERuIxvIQEgV8QxYgAdipZb3/nyH4UA41ghFiJEGysQPTpU3lrgzYrExwopa7AvY2tGCM7E9LLfX0pyW+t84yVH/wBcufBsnsv5u+k4rEx5TkIDxuQdWBIYE7AkMCF3sprRpHupFvidB8zQPBcMihKjDhQiAZIxa6i/gNfHU733prmfnGLCjKRmdluBe1gfHc/C1VlqFp4KCjhLryPrqlq7N3lkOVe0a6tuxsR3jZdtT0rmMaKIXkygDUs72A+NwKpR5wKKZArvmuL7KpPgOp9dKqPFEkxJMkkkh3sGZCBr0QBQPgKyoW3WN7nhGtfRCrpZLhzP7SkIywNdtQzKpy+ovufwqsrzjooZb5c12UAO1/vMfe2+FV7/ANLN7Z1v8L/IE04OCsLXdbnYaa+gpq01EVj4gx1dkVhIu2A9qLR/5bSCyr33AKhdgtlPzqycJ5+w+NbsirRSMO7ny2J/lYHceGlZHJwiXoAR5VzGRNBlz6NoygaNps1+mo/Clz/x9NixHtkLUPO6XgvntX4Uv0WLESC2IDLESLd8FWPe9MtwfMjwtlVWXj/OcmMw0UMqjNG5bOPtArlF1+8L79fKomE5NxkozLh5LHYsMoPpmrQ0dc6aVGx8rJnaiStscoIC0UhcjC5ydcxRfTf8K0zgXsfhjiV8YWeQi5RWyot+lxqaJYnkrAlOz7GygkizNcE9b3ptt8YcMmrTyfJiFdrXZvZngSuhkU+Oe/4Gh3D/AGTJ2pLy5o+gAsT602Orrm8IF6SyPJmYFKyVuMfKeHiFkjX1IvQviPLUUjC6gW8BVaepUZYaLENG2s5DkfE0ChUtYaC1FeFzqIjIwuSbL6CgPC+TVAuzMfjpVuTDrDCqWAAF9auV0zU99rJlYmtsERosZc7U/NiD40Kxw7X3XKeBWo87yKtu0UnxIt+VOzDkW9zZMxjKVOa1utVSVY85UdLWt4Gl4hp30unzNVLnCKfCsswe4PdPSx3rF1FalalDg0Kp7IZkCvaDwzs51kGzjX1H9qr2GxLRsHjZkdTdWUlWBGxBG1P8V4/LiMokIsu1qhA1qadOMMSMbUyjOxuPRvXAeLrLCskUpY298m73tqHv9rxB/Kq/x7hUryhye0J94kAC/T1FgKDezriUcWBx7GMPIqxOhY2GmddCOt2GnW48Ke/9clksDGVIytp4noDv8PKqGpqcpNRTePgeg0WprlFOWIvoXzDwt8gJe+xyrcAf0rfT5VXlwlhqNfAjWrgnHFUKZo8oPu5zv8xSZuPYdtAI7/1qN/Wqc3KDwov6M0F6bWMr6opGJwTA3AK+l/0qw8FxLKlnSOVdAUkXvAD7sgGZfI9KMY7g8yRmRobLa+ttj1AqLg2mkJyxm5GmgUBdxYaADXpSp2zS95YJWmqllppomLy9nZXjkZkIuLfxEvurgbkH51N4zwKR8MwVIy2Ug9pCrNY/aBYXBHe/PehpwcwNiqj/AFftQzinO0mDvFCxEg0a40U2BBswsx1qaXKyWIrn7Gfqa66o53Jr7gTkfBqOKwxzj3ZGBB2zKpK/iBW7cZxSLESTYAV8+crYhjxHDsTdmxCXJOpLtYk/Oto4vPFPi4cOzXBJLAHfKpNvnXomk68S7MShZba6O8xcbNlynoCfjtQA8YkOyu3orH9KtOPx6RNkRVFhYCw2FBMZzQ40B08qzdVtlJsv1NpJYE4NJXF3UqOmbQ/KpOEheNs1yVvqPKhQ5osbvc08OcFJAyjLsaoxTT3Is4b4LTML0Nmh1qHhuNnL4inTxtOulaE3XdyitDfDss8YsKA8djmkYEE2202oph8Yp0J1p7DygB83hceteinWpLDMqM3F8FZh4e6auSfSk4vELb+xou/FF9PXSos/FwL2sfhVScEl7o9Nt+8V2TiGTUA/I1TOeOMmQIlj4m9aKeYL3DAAelZ17Q8YJHjIA2O3rWZtXqx4+JZsb9GRTKcjUkgAEkkAAbknoKQaMcpKhxadouYKGbLoQSqki4Pz+FWZS2psza4OyagvPBe4eVo4uHlniaGRtrzdoTa5zEpZbaAWA3vvagUc0oQSL9ZqM1lkuADvmKgHXzOtW5+ILPGUTchma1rhVsNAN9zQ3FYlYEUOqvCGjDgaOFUkkKfE96/qKBNqPqwfZf8AQ2y9GXgMYD2fyYtAzzd0m8YUahb697qem3TaofO/KEGCjiiQdpPKSFzPqFGhYjQWuwG3jRfi3tYWKNV4fAvZ5SA8gK2tbRUU301uTa/41R8dzY02JbEOoMjKqBSxIXKAoyk9NzbxJoLpy+JShVY234CnBeYhw1DG80kjsB9U7M0SqdbLGTYA/e39KO/+4OEhVWClGb3o/eAvuQbfpWa8TxJllznQgAHqO74aetKXDqyksNf1/fWs+6mN2PUNKnfBNRNHm53w88TGKPNKDZQFygXF8zN90AH4jzoPzRyomKiE0WVZtCTckOLWyt4EDrbpY+VT4PgzntexHjf/AM0f4lxl8PhyQgfUAZjotwRc21YX6X61XjX6VqVTLcqd+nc5mfyKUYg3VlNj0IZT+YIo1yvxHEPxDDlXLymQAFyTvo1/heguKxJkdna12NzYAC58ANqlcB4p9GxUU1r9m4YjxGx/Amt9PnLPPp46Ni49wmXOSCCeupoRHy7iGXNIEjBFxmYlrdDl8D0ohj+KySqJlDCOQBl06EdbUF4vzC8uS7OMsaxnQ2OXQW+FVdRGO5vBqwcnjDFy8PRNM2dvHYfAU0eBMoL/AGRrUSMv7wv6mnTjZMpzNcfhVHEslngmYSU2p2WfWhOFxmhN7V48RotnJylwWKbnmJTqD8qe4F7QIJMQsZ0D6XO1+lBuIcKD7CqZxPCdm9tjv516qycoLPg8/wCTWeY8OjSZQbehqFFwJF1Mzj/VVHwfNUigdpd7CwJ3r0/NLSKQLKRtfqP3qpurk3LyWVY4pIt3GOHRZO7I3res35ixYd1Xoi5R56708eLybM+ngKEYi7MTSNkXL1H9CLbsw2Ij2FFOWIi2LhVBdncRqPOTuj8SKgxcPkb3UZvQE/lRbhnBMakiSwwTh0ZXQiNtGU3G48qXJKSaE1zcJKS8MvzcFZGNi0Mi3DA+flbTS34UF4lw+QKLvmFz3QLMTbRiQLbn8OlbNeDFBM8YzsisVa6ulwCUJFiCCSLeVVfjvKWVmZAwj8L58o63uBceX41kxc09qa/v8HpPaa54dkef7+5lX0OZu6FuPlvv+VNty9OzXsFO9rGrVLwEqcySXGp26aee+vXwqFiJXjAOUa7d7oN9LU1u6K/CA46aT4l9wMeBSg9/S+vd0F/Kp2G5e63sPLXw11Px+NcbjDn7HyJP5CiGF4diJCCFA21NwPlfWq1s545aRarlp49fYnwcCiJuZcpAuS17npYAUJ56URwqozMJToxGlksT8TcfjVv4fwC1u0bOfADun4b2oV7QOAPOsYjHeUsVU2UMCBcAnTMLLbpqap6a+LuW58Z7I1lj9FqvyjKcgrhSnZ4GRirqVYaEMCpHqDTdq9Px4PJmm8m86IvDzBIw7SM2QdSvS3pe1Ik5n091az3hsoWVWN9CbW8bG342qW8Z3Px1obk5pclum/asYLHi+NF9SbDwG1QZ+NXTIPUmq/2pJsCd9KnSJ2agfaI1oK9Ou2HLVyfCHvpXnTkeLFCrU4iVzgiI2yLpLxt3k7LCKZXOmguB53/2KtvLPs4WNvpGMYSS+8QfcX18aN8K4Hh+HRWRTmbS9s0kjWvYAak+Q2ongcK0zgy6C91jB0Fhfvn7TfgPPeotvsveOkAoKHLGJcDHKPcVYzoWsLsOoXwHnXvoWGUACNLDQd0ftU3HR5tNreFCZ4CNz+FVmooJSbFy4LD7mKL4qtMx4DD3uIoR/oT9qhTyjrcee4qKmIBO/wA6ZFpAyyyzRkD3bD00/Km8diyiXUEsdFA11/sKCxz+fyNSHxLGMvmAKlUTMQvfc93vHaxVdfX1BepwyYQzJIkcvYdvpIzXDWdmDHUW0sQCbG/Q+FXNkZhsMu2wAqqcu4MYaM98SMxLO1xe/gPIfrRabj2YBbWt4bGs2NlcE+Wv9l2yuTaS5wDuY+W45mXISuSy2W2RlH2SlrW8xrVN5h5WJkHZ2W1/E/A61oMk4UE+FifTrbztVX5m4/FDqzC593Qkn+lBqR5mwqvZqJ/l7+A6uvwVnAcvOjXL3PWworDA5bKtyRuSbCgy873a3ZOwJ6EL/wBNrfjRLF86LGpWFO/4SaKL+OW5J8tKpzoum8yLkeOIos2B4Xl1bU/hT/E8OHjGhNiNt9D0+FZsnOuLOisitffKLW1uLGrhwHmeSWJmdI80YZnIYqrZd8gsTe1D7FOPTyTKM37zRZuFYGI6OA4IGUOAw03BBHpXsZyfw99WwmHPmIwp+a2oLhuPrNfszkY5gVJGZWA3Hj0PWisWPJRS+5VSbXAuRrofOr+k1LhH0muUZeq0zi9xCxPs54c62WBV1Buu+hvbXpSW9n2A/wDt4/kf3ozFjBl0pbTaCrkpbiqlgAj2f4Dpho/lXJfZ3gmBH0dBcEXG4v1GtGrk62NOLe2tIk5xWcsZHD4wYXzdyHNgSWsZIb6SAe75SDofPaq/ALivpKSMMCrWIIsQRcEeYrP+N+yGKSTPh5OxB95MpZQf5ddB5VZq1kZcTBdbj+Eu2EwIUl3YPIwszk203yotu6g8B8STrSpGyEEFb7iz6/lUrIfEfL+9DMSpzG9vl/erUE8i2FI+Lxy6SjI33lNwfUdK63BSwvG4cfynX4igE7qilnKKqgsSRsALk0J4U7TyDE5ska3+joDlLX0MrgfeFsqn3R5mrLjGf4hPXQd4hy+eqsPMUGxPAmBunyOhqxQ8wyr/AJgYeDa1NTjob30ib0uP0ofZf/LO9RrspKYeQHax/mBonwvgpkb68xmPMpsF1uoNrlidLFh8atSywP8AY+AP70322Gi3zoCeqkgn1GlFDSyXaCV+3rsMFI2UWCFbaDKCAB0FV3jXBFkNlAUAbqVXfU7DSpgxmFO0lj8R+Fq8mJiBuuJ+DZSPxFNspjKO2SF1zlB5TAmJwmTDiMIGePLlII79gQuZvHxPxrM+I8FxTSs+IjfOdTYXAHQLa4yitikkj6YiHf7v7N6/Ok/SFAP1+H130P8A+1Zs9IstpmnRrZV84yYyOFSqDZHsRqLGx9aVhuX52uOykcjwUm3x2rXjJCDm7aFXH2l0+YqTJxyG5P0iIAm9t/1qu9PJLsvf8q/EDL8NyBinBtGBbfM69fIE/wCwanxcmTIAskihQb927WzWvr8B8qvGI5iwtrfSVH9IHh53vQluYsAg700knrf9ABVedE/yslf5Ox+P4BcHB0hI7NTISd8pvuNdP7VYnwTuBYWFuugHlQXEe1DAxCyLI3gFAH7UKl9tKsxWPCm427Rxsethejr0u3mTKN10rX8y7QcJt9q/pRL6Hpr+wrM4vabi5XsoSMa+6Ln5k/pXp+KzS/xJJG8s1h8gbVYd9daxFCo6ecuWzRWxkYNgwdgPdU3/AB6VCwvGFnUkBlIOV42U5o2sCVcdDYg+YII0qjYaYqwKlgR5j96sWLwrG08F+2CgMuYBZUFz2bknum5Nn3B8RcVQv1ErOHwhqpUOUGWf1/5T+1IL+vyP7VGwWPSZMyFtyGVtGVhoVdSbgg/uLjWlk/1fMfvVNZTwwgyCfFflTOIw2bW6jzt+dPM38tvlVbxU7Y2Qwxj/AAyNad1Ni7oQTCp+594jfa+9eg345KOAdLhnxzi2X6GjA5rG2IZdVyf/ABKw1v7xHgKO9np9micYCgBUAA0AUKAB5AUl2U7p+VStSvKO2MGHD3+7/v4UxJCRsqH4/wBqKNho+mnyP60zJw8dBf4D96dHURBcAaSw+yv/ADf/AM0G/wDU5pMbkS4jgW8gVyA0kg7qtYC+VRex+9Rvi5EEEkrISqKWNhfbYaHxtQzlzgLRw5pI37SUmWQ2OjPrlGuwGgqxHU46YDrySp8W596JT8Rf5gChWJzdIyPSS36GjzYPyb5NTD4MeB/6qZ7Rn4EKvBVsQX+63zU/tQ7ESy/db/p/erjLgF8G/H9qjPwxf5vx/alSkmMSM/4hj5UsSGALBR7u5260lpZ/ut8xVg5v4cBhyde68ZG/3x5UTi4LcbN+P7VWmNiUho5j0b50n6DIdw1aAvLZPRvx/anU5RY9D/v1FVZvA5YM8ThB+6fwpWI4Q4AkRGJTU2tqn2h8tfhWmw8neI+Z/QCp0fK3ibDwAv8ApVdzw+xnGCjcM4cMgdQTmAII2sdRaicODJOisfSivCeBR4fEth3zFHBlw5JNgP8AMjOm4Y5gPA+VWqHAKvui3p/4qtPvgNWcFb4dy+1wzqQN7XH41YFS32T8xUn6OP8AZ/tXvo48T/v4UlwkwXPIC4nw1w/bwC0oADqSAsyLeyMfssL91+mxuDT2AxyzLmQNoSrqdGRx7yOOhH46EXBBosYB4n/fwoVxLlmGZ87GRWtYmORoywG2bL71tbX8aZGtvhi92OhvjWPklk+iwaFwRLKv+Svw+2dba6b0a4fguxjWNAoCgDQb+Z8SfGq7yfGBCzi+Z3LObklmPU1YO0Pia1uyvglFm8q8HPgKZWQ+NOLIajb8yR0E+ApWvgKaMprschrtvzIyAuYl7afD4YAWMgnlt0ji1UMPBnsPhVjCeVVvhD5uIYlm1KrEgPgtibfMmrEWqdpGTphHh+Jrhw48BXc1KLVG0nIycMv3RXPo6fdHyp0Oa47mgaYaYA5zgBwM4Cj+GT4aqQ36bUU4fNnjQ+KqdiNxeovMDf4Wb/hv/wBppHLsxOFhJOvZp/2ilPPAQbAr16aMppDTHxomCP1yosmJYdfypxZjbeu2nEHmLhxlivH/ABYmEsNz9tb2B8iCQfWn+E8RWeFJF+0NR1DDRgfMEEfCnhKaB8FkK4zFIuigxsFGwZl7xA86jadksNq4a7mrjNXbSMiWNNE06TTTGpUWRk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134" y="4062412"/>
            <a:ext cx="1614678" cy="2281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2" descr="http://www.blogos.org/images/pride-si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1" t="13744" r="11002" b="9274"/>
          <a:stretch/>
        </p:blipFill>
        <p:spPr bwMode="auto">
          <a:xfrm rot="21089919">
            <a:off x="2329060" y="3052214"/>
            <a:ext cx="2152040" cy="13682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://c759930.r30.cf2.rackcdn.com/wp-content/uploads/2012/02/Lust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55" y="3733800"/>
            <a:ext cx="2145557" cy="1637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http://blog.adw.org/wp-content/uploads/Sloth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9313">
            <a:off x="2076215" y="4810610"/>
            <a:ext cx="2348643" cy="1580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http://martinbrandproducties.files.wordpress.com/2013/01/angry-yelling-man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366" y="5160893"/>
            <a:ext cx="2081646" cy="14685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6764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Holy Ghost will give us power to overcome all </a:t>
            </a:r>
            <a:r>
              <a:rPr lang="en-US" dirty="0" smtClean="0"/>
              <a:t>temptations.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3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live a victorious life we must give </a:t>
            </a:r>
            <a:r>
              <a:rPr lang="en-US" dirty="0" smtClean="0"/>
              <a:t>                               constant </a:t>
            </a:r>
            <a:r>
              <a:rPr lang="en-US" dirty="0"/>
              <a:t>vigilance and diligence to </a:t>
            </a:r>
            <a:r>
              <a:rPr lang="en-US" dirty="0" smtClean="0"/>
              <a:t>                                  holy </a:t>
            </a:r>
            <a:r>
              <a:rPr lang="en-US" dirty="0"/>
              <a:t>living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://www.onguardsecurity.org/files/6212/7411/6467/On%20Guard%20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398">
            <a:off x="8314578" y="2658174"/>
            <a:ext cx="2882569" cy="277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14163" y="1854200"/>
            <a:ext cx="10360501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We must fight the good fight of faith with daily dedication and prayer.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://bakuchurch.org/wrdprs/wp-content/uploads/2009/11/praying_hands_bi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2" y="3175750"/>
            <a:ext cx="4146261" cy="276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39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447800"/>
            <a:ext cx="5867400" cy="4851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Verses 21-23 teach of the fruit and the reward of a victorious Christian </a:t>
            </a:r>
            <a:r>
              <a:rPr lang="en-US" dirty="0" smtClean="0"/>
              <a:t>life, eternal life in Heaven.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sz="105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fruit of the old life is sin and its wages is eternal Hell.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 descr="http://www.billthorntonconquests.com/sitebuildercontent/sitebuilderpictures/streetsofgoldheavenmarykbaxte-heavenstruth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0"/>
          <a:stretch/>
        </p:blipFill>
        <p:spPr bwMode="auto">
          <a:xfrm>
            <a:off x="6800046" y="609600"/>
            <a:ext cx="4780766" cy="2556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agapegeek.files.wordpress.com/2010/03/hell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3" b="6424"/>
          <a:stretch/>
        </p:blipFill>
        <p:spPr bwMode="auto">
          <a:xfrm>
            <a:off x="7263059" y="3429000"/>
            <a:ext cx="3936753" cy="2441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49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 sinner deserves eternal Hell by his life of sin, but the redeemed of the Lord are rewarded with God’s gift of eternal life.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One </a:t>
            </a:r>
            <a:r>
              <a:rPr lang="en-US" dirty="0"/>
              <a:t>cannot earn or merit </a:t>
            </a:r>
            <a:r>
              <a:rPr lang="en-US" dirty="0" smtClean="0"/>
              <a:t>God’s </a:t>
            </a:r>
            <a:r>
              <a:rPr lang="en-US" dirty="0"/>
              <a:t>free </a:t>
            </a:r>
            <a:r>
              <a:rPr lang="en-US" dirty="0" smtClean="0"/>
              <a:t>gift of salvation. 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</a:t>
            </a:r>
            <a:r>
              <a:rPr lang="en-US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://petercarolhall.files.wordpress.com/2011/10/d8399d0e-d8fb-4631-9ae9-9f9f95717fa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012" y="3106156"/>
            <a:ext cx="3962400" cy="19992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02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Our </a:t>
            </a:r>
            <a:r>
              <a:rPr lang="en-US" dirty="0"/>
              <a:t>God is the God of peace.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peace of God will keep the heart and mind of those who put their trust in </a:t>
            </a:r>
            <a:r>
              <a:rPr lang="en-US" dirty="0" smtClean="0"/>
              <a:t>Him.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1026" name="Picture 2" descr="http://ivarfjeld.files.wordpress.com/2012/10/jes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3"/>
          <a:stretch/>
        </p:blipFill>
        <p:spPr bwMode="auto">
          <a:xfrm>
            <a:off x="1993962" y="2438400"/>
            <a:ext cx="3719450" cy="2714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52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sz="1600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Love</a:t>
            </a:r>
            <a:r>
              <a:rPr lang="en-US" dirty="0"/>
              <a:t>, joy, and peace are </a:t>
            </a:r>
            <a:r>
              <a:rPr lang="en-US" dirty="0" smtClean="0"/>
              <a:t>first fruits </a:t>
            </a:r>
            <a:r>
              <a:rPr lang="en-US" dirty="0"/>
              <a:t>of the Holy </a:t>
            </a:r>
            <a:r>
              <a:rPr lang="en-US" dirty="0" smtClean="0"/>
              <a:t>Spirit.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Paul—being </a:t>
            </a:r>
            <a:r>
              <a:rPr lang="en-US" dirty="0"/>
              <a:t>filled with the love, joy, and peace of God—could glory </a:t>
            </a:r>
            <a:r>
              <a:rPr lang="en-US" dirty="0" smtClean="0"/>
              <a:t>in tribulation for </a:t>
            </a:r>
            <a:r>
              <a:rPr lang="en-US" dirty="0"/>
              <a:t>its spiritual benefit to </a:t>
            </a:r>
            <a:r>
              <a:rPr lang="en-US" dirty="0" smtClean="0"/>
              <a:t>his soul</a:t>
            </a:r>
            <a:r>
              <a:rPr lang="en-US" dirty="0"/>
              <a:t>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3074" name="Picture 2" descr="http://gs4nj.org/wp/wp-content/uploads/2013/06/fruit-of-spirit-love-1024x39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9" r="10780" b="43131"/>
          <a:stretch/>
        </p:blipFill>
        <p:spPr bwMode="auto">
          <a:xfrm>
            <a:off x="684212" y="1447800"/>
            <a:ext cx="3875213" cy="1704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bridgeincorona.org/bridgenews/wp-content/uploads/2012/08/fruit_jo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59425" y="1447800"/>
            <a:ext cx="2792274" cy="1704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krisbelfils.files.wordpress.com/2013/07/fruit-of-the-spirit-peace-blan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t="10843" r="16860" b="41287"/>
          <a:stretch/>
        </p:blipFill>
        <p:spPr bwMode="auto">
          <a:xfrm>
            <a:off x="7351698" y="1447801"/>
            <a:ext cx="4205653" cy="1704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41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trying of our faith is more precious than gold, </a:t>
            </a:r>
            <a:r>
              <a:rPr lang="en-US" dirty="0" smtClean="0"/>
              <a:t>and we should </a:t>
            </a:r>
            <a:r>
              <a:rPr lang="en-US" dirty="0"/>
              <a:t>glory in tribulation.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God </a:t>
            </a:r>
            <a:r>
              <a:rPr lang="en-US" dirty="0"/>
              <a:t>uses tests and trials for our </a:t>
            </a:r>
            <a:r>
              <a:rPr lang="en-US" dirty="0" smtClean="0"/>
              <a:t>                                                                        spiritual </a:t>
            </a:r>
            <a:r>
              <a:rPr lang="en-US" dirty="0"/>
              <a:t>development.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They </a:t>
            </a:r>
            <a:r>
              <a:rPr lang="en-US" dirty="0"/>
              <a:t>work in us patience and experience, by which we learn to look with hope to the things eternal.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4098" name="Picture 2" descr="http://now.tufts.edu/sites/default/files/120611_secrets_burden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565" y="2438400"/>
            <a:ext cx="3442447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17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320800"/>
            <a:ext cx="10360501" cy="447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Verses 12-21 explain that </a:t>
            </a:r>
            <a:r>
              <a:rPr lang="en-US" dirty="0" smtClean="0"/>
              <a:t>sin and death </a:t>
            </a:r>
            <a:r>
              <a:rPr lang="en-US" dirty="0"/>
              <a:t>came on </a:t>
            </a:r>
            <a:r>
              <a:rPr lang="en-US" dirty="0" smtClean="0"/>
              <a:t>humanity through </a:t>
            </a:r>
            <a:r>
              <a:rPr lang="en-US" dirty="0"/>
              <a:t>the fall of Adam. </a:t>
            </a:r>
            <a:endParaRPr lang="en-US" dirty="0" smtClean="0"/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1026" name="Picture 2" descr="http://www.justfoodnow.com/files/2011/07/The-apple-and-the-snake-image-from-get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2" y="2514600"/>
            <a:ext cx="4600575" cy="2695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914163" y="2133600"/>
            <a:ext cx="10360501" cy="4470400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dirty="0" smtClean="0"/>
              <a:t>The </a:t>
            </a:r>
            <a:r>
              <a:rPr lang="en-US" dirty="0"/>
              <a:t>law of Moses was given </a:t>
            </a:r>
            <a:r>
              <a:rPr lang="en-US" dirty="0" smtClean="0"/>
              <a:t>to </a:t>
            </a:r>
            <a:r>
              <a:rPr lang="en-US" dirty="0"/>
              <a:t>make </a:t>
            </a:r>
            <a:r>
              <a:rPr lang="en-US" dirty="0" smtClean="0"/>
              <a:t>                                          the </a:t>
            </a:r>
            <a:r>
              <a:rPr lang="en-US" dirty="0"/>
              <a:t>people conscious of their sins </a:t>
            </a:r>
            <a:r>
              <a:rPr lang="en-US" dirty="0" smtClean="0"/>
              <a:t>and                                                    its results</a:t>
            </a:r>
            <a:r>
              <a:rPr lang="en-US" dirty="0"/>
              <a:t>. </a:t>
            </a:r>
            <a:endParaRPr lang="en-US" dirty="0" smtClean="0"/>
          </a:p>
          <a:p>
            <a:pPr lvl="0">
              <a:buFont typeface="Wingdings" panose="05000000000000000000" pitchFamily="2" charset="2"/>
              <a:buChar char="§"/>
            </a:pPr>
            <a:endParaRPr lang="en-US" sz="36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Law was necessary to reveal </a:t>
            </a:r>
            <a:r>
              <a:rPr lang="en-US" dirty="0" smtClean="0"/>
              <a:t>the </a:t>
            </a:r>
            <a:r>
              <a:rPr lang="en-US" dirty="0"/>
              <a:t>extent of </a:t>
            </a:r>
            <a:r>
              <a:rPr lang="en-US" dirty="0" smtClean="0"/>
              <a:t>their sin, to </a:t>
            </a:r>
            <a:r>
              <a:rPr lang="en-US" dirty="0"/>
              <a:t>warn them of its penalty, and to show </a:t>
            </a:r>
            <a:r>
              <a:rPr lang="en-US" dirty="0" smtClean="0"/>
              <a:t>God’s </a:t>
            </a:r>
            <a:r>
              <a:rPr lang="en-US" dirty="0"/>
              <a:t>requirement of righteousness.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2050" name="Picture 2" descr="http://4.bp.blogspot.com/_saiHyoP2paY/ScvQMUixTwI/AAAAAAAAArM/g97EIiqtRFE/s400/tencommandmen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" b="14176"/>
          <a:stretch/>
        </p:blipFill>
        <p:spPr bwMode="auto">
          <a:xfrm rot="386680">
            <a:off x="8077422" y="1824457"/>
            <a:ext cx="3544955" cy="2174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04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idx="1"/>
          </p:nvPr>
        </p:nvSpPr>
        <p:spPr>
          <a:xfrm>
            <a:off x="912812" y="1600200"/>
            <a:ext cx="10515600" cy="44704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penalty of death did not depend on how much </a:t>
            </a:r>
            <a:r>
              <a:rPr lang="en-US" dirty="0" smtClean="0"/>
              <a:t>one </a:t>
            </a:r>
            <a:r>
              <a:rPr lang="en-US" dirty="0"/>
              <a:t>sinned, </a:t>
            </a:r>
            <a:r>
              <a:rPr lang="en-US" dirty="0" smtClean="0"/>
              <a:t>because all </a:t>
            </a:r>
            <a:r>
              <a:rPr lang="en-US" dirty="0"/>
              <a:t>have been born with a </a:t>
            </a:r>
            <a:r>
              <a:rPr lang="en-US" dirty="0" smtClean="0"/>
              <a:t>sinful nature.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Only </a:t>
            </a:r>
            <a:r>
              <a:rPr lang="en-US" dirty="0"/>
              <a:t>the saving power of Christ can </a:t>
            </a:r>
            <a:r>
              <a:rPr lang="en-US" dirty="0" smtClean="0"/>
              <a:t>reverse </a:t>
            </a:r>
            <a:r>
              <a:rPr lang="en-US" dirty="0"/>
              <a:t>this condition. </a:t>
            </a: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</a:t>
            </a:r>
            <a:r>
              <a:rPr lang="en-US" dirty="0" smtClean="0"/>
              <a:t>en are </a:t>
            </a:r>
            <a:r>
              <a:rPr lang="en-US" dirty="0"/>
              <a:t>condemned for their unbelief and unwillingness to come to the light of the gospel, </a:t>
            </a:r>
            <a:r>
              <a:rPr lang="en-US" dirty="0" smtClean="0"/>
              <a:t>their </a:t>
            </a:r>
            <a:r>
              <a:rPr lang="en-US" dirty="0"/>
              <a:t>remedy for sin. </a:t>
            </a:r>
          </a:p>
        </p:txBody>
      </p:sp>
      <p:sp>
        <p:nvSpPr>
          <p:cNvPr id="7" name="Title 12"/>
          <p:cNvSpPr>
            <a:spLocks noGrp="1"/>
          </p:cNvSpPr>
          <p:nvPr>
            <p:ph type="title"/>
          </p:nvPr>
        </p:nvSpPr>
        <p:spPr>
          <a:xfrm>
            <a:off x="912812" y="50799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</p:spTree>
    <p:extLst>
      <p:ext uri="{BB962C8B-B14F-4D97-AF65-F5344CB8AC3E}">
        <p14:creationId xmlns:p14="http://schemas.microsoft.com/office/powerpoint/2010/main" val="33189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Verse 17 shows that righteousness, without which it is impossible to </a:t>
            </a:r>
            <a:r>
              <a:rPr lang="en-US" dirty="0" smtClean="0"/>
              <a:t>be justified </a:t>
            </a:r>
            <a:r>
              <a:rPr lang="en-US" dirty="0"/>
              <a:t>before God, is the gift of God. </a:t>
            </a:r>
            <a:endParaRPr lang="en-US" dirty="0" smtClean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914163" y="533400"/>
            <a:ext cx="10360501" cy="1219200"/>
          </a:xfrm>
        </p:spPr>
        <p:txBody>
          <a:bodyPr/>
          <a:lstStyle/>
          <a:p>
            <a:r>
              <a:rPr lang="en-US" dirty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Romans 5</a:t>
            </a:r>
          </a:p>
        </p:txBody>
      </p:sp>
      <p:pic>
        <p:nvPicPr>
          <p:cNvPr id="4098" name="Picture 2" descr="http://www.thenlifehappens.com/wp-content/uploads/2009/03/gif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2" y="3006884"/>
            <a:ext cx="4495800" cy="3165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6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60512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65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25000" t="25000" r="25000" b="25000"/>
          </a:path>
        </a:gradFill>
        <a:gradFill flip="none" rotWithShape="1">
          <a:gsLst>
            <a:gs pos="17000">
              <a:schemeClr val="phClr"/>
            </a:gs>
            <a:gs pos="71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Crimson landscape design template" id="{73D20169-401E-4972-B02F-4B0444B70099}" vid="{315B30EE-3D96-471E-B16F-FC3628778332}"/>
    </a:ext>
  </a:extLst>
</a:theme>
</file>

<file path=ppt/theme/theme2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E82CB02-9625-4F39-9A5B-61405831A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TS103460512</Template>
  <TotalTime>0</TotalTime>
  <Words>849</Words>
  <Application>Microsoft Office PowerPoint</Application>
  <PresentationFormat>Custom</PresentationFormat>
  <Paragraphs>116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TS103460512</vt:lpstr>
      <vt:lpstr>ROmans</vt:lpstr>
      <vt:lpstr>Romans 5</vt:lpstr>
      <vt:lpstr>Romans 5</vt:lpstr>
      <vt:lpstr>Romans 5</vt:lpstr>
      <vt:lpstr>Romans 5</vt:lpstr>
      <vt:lpstr>Romans 5</vt:lpstr>
      <vt:lpstr>Romans 5</vt:lpstr>
      <vt:lpstr>Romans 5</vt:lpstr>
      <vt:lpstr>Romans 5</vt:lpstr>
      <vt:lpstr>Romans 5</vt:lpstr>
      <vt:lpstr>Romans 5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  <vt:lpstr>Romans 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2014-01-15T02:02:24Z</dcterms:created>
  <dcterms:modified xsi:type="dcterms:W3CDTF">2014-07-04T19:12:01Z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TC034605129991</vt:lpwstr>
  </property>
</Properties>
</file>