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5" r:id="rId2"/>
  </p:sldMasterIdLst>
  <p:notesMasterIdLst>
    <p:notesMasterId r:id="rId18"/>
  </p:notesMasterIdLst>
  <p:handoutMasterIdLst>
    <p:handoutMasterId r:id="rId19"/>
  </p:handoutMasterIdLst>
  <p:sldIdLst>
    <p:sldId id="259" r:id="rId3"/>
    <p:sldId id="261" r:id="rId4"/>
    <p:sldId id="260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C609A519-7873-42D8-A6B0-7896F81BE27A}">
          <p14:sldIdLst>
            <p14:sldId id="259"/>
            <p14:sldId id="261"/>
            <p14:sldId id="260"/>
            <p14:sldId id="263"/>
            <p14:sldId id="262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04" userDrawn="1">
          <p15:clr>
            <a:srgbClr val="A4A3A4"/>
          </p15:clr>
        </p15:guide>
        <p15:guide id="3" orient="horz" pos="4144" userDrawn="1">
          <p15:clr>
            <a:srgbClr val="A4A3A4"/>
          </p15:clr>
        </p15:guide>
        <p15:guide id="4" orient="horz" pos="3952" userDrawn="1">
          <p15:clr>
            <a:srgbClr val="A4A3A4"/>
          </p15:clr>
        </p15:guide>
        <p15:guide id="5" orient="horz" pos="1136" userDrawn="1">
          <p15:clr>
            <a:srgbClr val="A4A3A4"/>
          </p15:clr>
        </p15:guide>
        <p15:guide id="6" pos="3839" userDrawn="1">
          <p15:clr>
            <a:srgbClr val="A4A3A4"/>
          </p15:clr>
        </p15:guide>
        <p15:guide id="7" pos="191" userDrawn="1">
          <p15:clr>
            <a:srgbClr val="A4A3A4"/>
          </p15:clr>
        </p15:guide>
        <p15:guide id="8" pos="7486" userDrawn="1">
          <p15:clr>
            <a:srgbClr val="A4A3A4"/>
          </p15:clr>
        </p15:guide>
        <p15:guide id="9" pos="576" userDrawn="1">
          <p15:clr>
            <a:srgbClr val="A4A3A4"/>
          </p15:clr>
        </p15:guide>
        <p15:guide id="10" pos="7102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F4D8"/>
    <a:srgbClr val="9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03447BB-5D67-496B-8E87-E561075AD55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68" y="-102"/>
      </p:cViewPr>
      <p:guideLst>
        <p:guide orient="horz" pos="2160"/>
        <p:guide orient="horz" pos="304"/>
        <p:guide orient="horz" pos="4144"/>
        <p:guide orient="horz" pos="3952"/>
        <p:guide orient="horz" pos="1136"/>
        <p:guide pos="3839"/>
        <p:guide pos="191"/>
        <p:guide pos="7486"/>
        <p:guide pos="576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1680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4C6E1-AF92-4FB7-A013-0B520EBC30AE}" type="datetimeFigureOut">
              <a:rPr lang="en-US"/>
              <a:t>2/9/2014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2D9BF-D574-4807-B36C-9E2A025BE82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6792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10850-0874-4A61-99B4-D613C5E8D9EA}" type="datetimeFigureOut">
              <a:rPr lang="en-US"/>
              <a:t>2/9/2014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1EC53-F507-411E-9ADC-FBCFECE09D3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8182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1EC53-F507-411E-9ADC-FBCFECE09D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44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8246" y="4063998"/>
            <a:ext cx="9220200" cy="1016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8246" y="1828800"/>
            <a:ext cx="9220200" cy="2147926"/>
          </a:xfrm>
        </p:spPr>
        <p:txBody>
          <a:bodyPr anchor="ctr">
            <a:normAutofit/>
          </a:bodyPr>
          <a:lstStyle>
            <a:lvl1pPr algn="ctr">
              <a:defRPr sz="4400" cap="all" normalizeH="0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0" orient="horz" pos="2160" userDrawn="1">
          <p15:clr>
            <a:srgbClr val="FBAE40"/>
          </p15:clr>
        </p15:guide>
        <p15:guide id="1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lternate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869" y="482602"/>
            <a:ext cx="6602281" cy="5842001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2" indent="0">
              <a:buNone/>
              <a:defRPr sz="2700"/>
            </a:lvl5pPr>
            <a:lvl6pPr marL="3047466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74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669581">
              <a:defRPr baseline="0"/>
            </a:lvl6pPr>
            <a:lvl7pPr marL="2669581">
              <a:defRPr baseline="0"/>
            </a:lvl7pPr>
            <a:lvl8pPr marL="2669581">
              <a:defRPr baseline="0"/>
            </a:lvl8pPr>
            <a:lvl9pPr marL="2669581"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5347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163" y="685800"/>
            <a:ext cx="9040045" cy="5588002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40043" y="685800"/>
            <a:ext cx="1843982" cy="55880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9176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163" y="1803401"/>
            <a:ext cx="10360501" cy="4470400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64308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3632200"/>
            <a:ext cx="9751060" cy="1016000"/>
          </a:xfrm>
        </p:spPr>
        <p:txBody>
          <a:bodyPr anchor="t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883" y="1524002"/>
            <a:ext cx="9751060" cy="1992597"/>
          </a:xfrm>
        </p:spPr>
        <p:txBody>
          <a:bodyPr anchor="b" anchorCtr="0">
            <a:noAutofit/>
          </a:bodyPr>
          <a:lstStyle>
            <a:lvl1pPr algn="ctr">
              <a:defRPr sz="4400" b="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3890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 baseline="0"/>
            </a:lvl6pPr>
            <a:lvl7pPr marL="2669581">
              <a:defRPr sz="1400" baseline="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162" y="1803401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065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 baseline="0"/>
            </a:lvl8pPr>
            <a:lvl9pPr marL="2669581"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7559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2" indent="0">
              <a:buNone/>
              <a:defRPr sz="2100" b="1"/>
            </a:lvl5pPr>
            <a:lvl6pPr marL="3047466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162" y="2717800"/>
            <a:ext cx="4977104" cy="3556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 marL="2669581">
              <a:defRPr sz="1400"/>
            </a:lvl6pPr>
            <a:lvl7pPr marL="2669581">
              <a:defRPr sz="1400"/>
            </a:lvl7pPr>
            <a:lvl8pPr marL="2669581">
              <a:defRPr sz="1400"/>
            </a:lvl8pPr>
            <a:lvl9pPr marL="2669581"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62" y="1803400"/>
            <a:ext cx="4977104" cy="914400"/>
          </a:xfrm>
        </p:spPr>
        <p:txBody>
          <a:bodyPr anchor="ctr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2" indent="0">
              <a:buNone/>
              <a:defRPr sz="2100" b="1"/>
            </a:lvl5pPr>
            <a:lvl6pPr marL="3047466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6168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968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2/9/2014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4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-1115"/>
            <a:ext cx="7618016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white">
          <a:xfrm>
            <a:off x="507868" y="482602"/>
            <a:ext cx="6602280" cy="5842001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21163" y="2108200"/>
            <a:ext cx="3961368" cy="4267200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1163" y="482600"/>
            <a:ext cx="3961368" cy="1422400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31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115"/>
            <a:ext cx="6093594" cy="6859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sz="240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7870" y="482601"/>
            <a:ext cx="5077859" cy="5862706"/>
          </a:xfrm>
          <a:noFill/>
          <a:ln w="9525">
            <a:noFill/>
            <a:miter lim="800000"/>
          </a:ln>
          <a:effectLst/>
        </p:spPr>
        <p:txBody>
          <a:bodyPr>
            <a:normAutofit/>
          </a:bodyPr>
          <a:lstStyle>
            <a:lvl1pPr marL="0" indent="0" algn="ctr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2" indent="0">
              <a:buNone/>
              <a:defRPr sz="2700"/>
            </a:lvl5pPr>
            <a:lvl6pPr marL="3047466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99134" y="3733800"/>
            <a:ext cx="5180251" cy="17272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2000">
                <a:solidFill>
                  <a:schemeClr val="tx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2" indent="0">
              <a:buNone/>
              <a:defRPr sz="1200"/>
            </a:lvl5pPr>
            <a:lvl6pPr marL="3047466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9134" y="1905000"/>
            <a:ext cx="5180251" cy="1727200"/>
          </a:xfrm>
        </p:spPr>
        <p:txBody>
          <a:bodyPr anchor="b" anchorCtr="0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smtClean="0"/>
              <a:pPr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9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5324" y="6375400"/>
            <a:ext cx="1422030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B9B9059-F1D6-41D0-95CF-D21CAA096B3A}" type="datetimeFigureOut">
              <a:rPr lang="en-US" smtClean="0"/>
              <a:pPr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163" y="6375400"/>
            <a:ext cx="7414869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41760" y="6375400"/>
            <a:ext cx="832903" cy="195072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E5FD5434-F838-4DD4-A17B-1CB1A1850D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63" y="1803401"/>
            <a:ext cx="10360501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163" y="482600"/>
            <a:ext cx="10360501" cy="1219200"/>
          </a:xfrm>
          <a:prstGeom prst="rect">
            <a:avLst/>
          </a:prstGeom>
          <a:effectLst/>
        </p:spPr>
        <p:txBody>
          <a:bodyPr vert="horz" lIns="121899" tIns="60949" rIns="121899" bIns="60949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99488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9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90000"/>
        <a:buFont typeface="Cambria" pitchFamily="18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99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59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Cambria" pitchFamily="18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74320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2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6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microsoft.com/office/2007/relationships/hdphoto" Target="../media/hdphoto1.wdp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1217612" y="533400"/>
            <a:ext cx="7010400" cy="1828800"/>
          </a:xfrm>
          <a:prstGeom prst="rect">
            <a:avLst/>
          </a:prstGeom>
          <a:effectLst/>
        </p:spPr>
        <p:txBody>
          <a:bodyPr vert="horz" lIns="121899" tIns="60949" rIns="121899" bIns="60949" numCol="1" rtlCol="0" anchor="ctr" anchorCtr="0">
            <a:prstTxWarp prst="textDeflate">
              <a:avLst/>
            </a:prstTxWarp>
            <a:normAutofit/>
          </a:bodyPr>
          <a:lstStyle>
            <a:lvl1pPr algn="ctr" defTabSz="121898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kern="1200" cap="all" normalizeH="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</a:t>
            </a:r>
            <a:endParaRPr lang="en-US" sz="60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2" y="533400"/>
            <a:ext cx="7010400" cy="1828800"/>
          </a:xfrm>
        </p:spPr>
        <p:txBody>
          <a:bodyPr>
            <a:prstTxWarp prst="textDeflate">
              <a:avLst/>
            </a:prstTxWarp>
            <a:normAutofit/>
          </a:bodyPr>
          <a:lstStyle/>
          <a:p>
            <a:r>
              <a:rPr lang="en-US" sz="6000" dirty="0" smtClean="0">
                <a:blipFill dpi="0" rotWithShape="1">
                  <a:blip r:embed="rId3">
                    <a:alphaModFix amt="59000"/>
                  </a:blip>
                  <a:srcRect/>
                  <a:stretch>
                    <a:fillRect/>
                  </a:stretch>
                </a:blip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</a:t>
            </a:r>
            <a:endParaRPr lang="en-US" sz="6000" dirty="0">
              <a:blipFill dpi="0" rotWithShape="1">
                <a:blip r:embed="rId3">
                  <a:alphaModFix amt="59000"/>
                </a:blip>
                <a:srcRect/>
                <a:stretch>
                  <a:fillRect/>
                </a:stretch>
              </a:blip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5212" y="3886200"/>
            <a:ext cx="6856413" cy="1371600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en-US" sz="4800" dirty="0" smtClean="0"/>
              <a:t>The Need of Salvation</a:t>
            </a:r>
          </a:p>
          <a:p>
            <a:pPr algn="l">
              <a:spcBef>
                <a:spcPts val="600"/>
              </a:spcBef>
            </a:pPr>
            <a:r>
              <a:rPr lang="en-US" sz="4800" dirty="0" smtClean="0"/>
              <a:t> - Part </a:t>
            </a:r>
            <a:r>
              <a:rPr lang="en-US" sz="4800" dirty="0"/>
              <a:t>3</a:t>
            </a:r>
            <a:endParaRPr lang="en-US" sz="4800" dirty="0"/>
          </a:p>
        </p:txBody>
      </p:sp>
      <p:pic>
        <p:nvPicPr>
          <p:cNvPr id="1032" name="Picture 8" descr="http://ncalife.org/youth/wp-content/uploads/2011/09/prayer-meeting_wide_t_n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3610">
            <a:off x="195085" y="3599088"/>
            <a:ext cx="4058936" cy="2283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lyssa\Pictures\GATS\Christianity\crucifixion-top-view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6227">
            <a:off x="8722697" y="351346"/>
            <a:ext cx="3177507" cy="2960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35673" y="6236241"/>
            <a:ext cx="6202339" cy="477054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1">
            <a:spAutoFit/>
          </a:bodyPr>
          <a:lstStyle/>
          <a:p>
            <a:r>
              <a:rPr lang="en-US" sz="2500" dirty="0" smtClean="0"/>
              <a:t>Global University of Theological Studies</a:t>
            </a:r>
          </a:p>
        </p:txBody>
      </p:sp>
    </p:spTree>
    <p:extLst>
      <p:ext uri="{BB962C8B-B14F-4D97-AF65-F5344CB8AC3E}">
        <p14:creationId xmlns:p14="http://schemas.microsoft.com/office/powerpoint/2010/main" val="101702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4732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</a:t>
            </a:r>
            <a:r>
              <a:rPr lang="en-US" dirty="0" smtClean="0"/>
              <a:t>his </a:t>
            </a:r>
            <a:r>
              <a:rPr lang="en-US" dirty="0"/>
              <a:t>condition </a:t>
            </a:r>
            <a:r>
              <a:rPr lang="en-US" dirty="0" smtClean="0"/>
              <a:t>has prevailed </a:t>
            </a:r>
            <a:r>
              <a:rPr lang="en-US" dirty="0"/>
              <a:t>among all humanity.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sz="54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Any </a:t>
            </a:r>
            <a:r>
              <a:rPr lang="en-US" dirty="0"/>
              <a:t>sin is possible to anyone who puts </a:t>
            </a:r>
            <a:r>
              <a:rPr lang="en-US" dirty="0" smtClean="0"/>
              <a:t>no restriction </a:t>
            </a:r>
            <a:r>
              <a:rPr lang="en-US" dirty="0"/>
              <a:t>on his fallen nature. 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3:1-20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://www.ellenwhite.info/images/chapt-illus/GC/RH-LuciferCastOut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2" y="2209800"/>
            <a:ext cx="3429000" cy="22936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96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19812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E</a:t>
            </a:r>
            <a:r>
              <a:rPr lang="en-US" dirty="0" smtClean="0"/>
              <a:t>very </a:t>
            </a:r>
            <a:r>
              <a:rPr lang="en-US" dirty="0"/>
              <a:t>possible wickedness has been enacted in every generation.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36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Though the </a:t>
            </a:r>
            <a:r>
              <a:rPr lang="en-US" dirty="0"/>
              <a:t>law of Moses was a restraint to the sincere, religious Jews, they still were sinners and guilty before God until they came to Jesus in repentance and obedience to His gospel. 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3:1-20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69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They could not be justified by the ceremonial works of the </a:t>
            </a:r>
            <a:r>
              <a:rPr lang="en-US" dirty="0" smtClean="0"/>
              <a:t>Law as the law only reveals </a:t>
            </a:r>
            <a:r>
              <a:rPr lang="en-US" dirty="0"/>
              <a:t>sin.</a:t>
            </a:r>
            <a:endParaRPr lang="en-US" dirty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3:1-20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://chechar.files.wordpress.com/2013/10/tabernacl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181" y="2438400"/>
            <a:ext cx="4935831" cy="33053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1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16764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Psalm 14 </a:t>
            </a:r>
            <a:r>
              <a:rPr lang="en-US" dirty="0"/>
              <a:t>shows that </a:t>
            </a:r>
            <a:r>
              <a:rPr lang="en-US" dirty="0" smtClean="0"/>
              <a:t>the people </a:t>
            </a:r>
            <a:r>
              <a:rPr lang="en-US" dirty="0"/>
              <a:t>of David’s time looked for the Lord to bring salvation out of </a:t>
            </a:r>
            <a:r>
              <a:rPr lang="en-US" dirty="0" smtClean="0"/>
              <a:t>Zion.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6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Elsewhere </a:t>
            </a:r>
            <a:r>
              <a:rPr lang="en-US" dirty="0"/>
              <a:t>Paul called the sins that are listed </a:t>
            </a:r>
            <a:r>
              <a:rPr lang="en-US" dirty="0" smtClean="0"/>
              <a:t>                            in </a:t>
            </a:r>
            <a:r>
              <a:rPr lang="en-US" dirty="0"/>
              <a:t>these verses the works </a:t>
            </a:r>
            <a:r>
              <a:rPr lang="en-US" dirty="0" smtClean="0"/>
              <a:t>of the flesh.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3:1-20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://www.ldsces.org/content/images/manuals/nt-trm/tree-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1881">
            <a:off x="9105680" y="3046666"/>
            <a:ext cx="2495199" cy="3333750"/>
          </a:xfrm>
          <a:prstGeom prst="rect">
            <a:avLst/>
          </a:prstGeom>
          <a:solidFill>
            <a:srgbClr val="E7F4D8"/>
          </a:solidFill>
        </p:spPr>
      </p:pic>
    </p:spTree>
    <p:extLst>
      <p:ext uri="{BB962C8B-B14F-4D97-AF65-F5344CB8AC3E}">
        <p14:creationId xmlns:p14="http://schemas.microsoft.com/office/powerpoint/2010/main" val="276142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 </a:t>
            </a:r>
            <a:r>
              <a:rPr lang="en-US" dirty="0"/>
              <a:t>said they who do such things shall not inherit the kingdom of God.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3:1-20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://claimthevictory.org/sermons/wp-content/uploads/2012/06/kingdomofgo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212" y="1428834"/>
            <a:ext cx="4114800" cy="30906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9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But </a:t>
            </a:r>
            <a:r>
              <a:rPr lang="en-US" dirty="0"/>
              <a:t>he also said, “Walk in the Spirit, </a:t>
            </a:r>
            <a:r>
              <a:rPr lang="en-US" dirty="0" smtClean="0"/>
              <a:t>                                        and </a:t>
            </a:r>
            <a:r>
              <a:rPr lang="en-US" dirty="0"/>
              <a:t>ye shall not fulfil the lust of the </a:t>
            </a:r>
            <a:r>
              <a:rPr lang="en-US" dirty="0" smtClean="0"/>
              <a:t>                                     flesh</a:t>
            </a:r>
            <a:r>
              <a:rPr lang="en-US" dirty="0"/>
              <a:t>.”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4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God, in His mercy, wrought salvation in Jesus Christ for all who will, by faith and obedience, receive it.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3:1-20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http://woodlandonline.org/wp-content/uploads/2012/08/spirit-walk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8265">
            <a:off x="7580086" y="1164801"/>
            <a:ext cx="4026014" cy="30195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97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In </a:t>
            </a:r>
            <a:r>
              <a:rPr lang="en-US" dirty="0"/>
              <a:t>verses 1-8 Paul answered two objections the Jews were expected </a:t>
            </a:r>
            <a:r>
              <a:rPr lang="en-US" dirty="0" smtClean="0"/>
              <a:t>to make </a:t>
            </a:r>
            <a:r>
              <a:rPr lang="en-US" dirty="0"/>
              <a:t>to his arguments in chapter 2</a:t>
            </a:r>
            <a:r>
              <a:rPr lang="en-US" dirty="0" smtClean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4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They </a:t>
            </a:r>
            <a:r>
              <a:rPr lang="en-US" dirty="0" smtClean="0"/>
              <a:t>might say </a:t>
            </a:r>
            <a:r>
              <a:rPr lang="en-US" dirty="0"/>
              <a:t>that if they were under </a:t>
            </a:r>
            <a:r>
              <a:rPr lang="en-US" dirty="0" smtClean="0"/>
              <a:t>                                          the </a:t>
            </a:r>
            <a:r>
              <a:rPr lang="en-US" dirty="0"/>
              <a:t>same condemnation as Gentiles, </a:t>
            </a:r>
            <a:r>
              <a:rPr lang="en-US" dirty="0" smtClean="0"/>
              <a:t>                                      being </a:t>
            </a:r>
            <a:r>
              <a:rPr lang="en-US" dirty="0"/>
              <a:t>a Jew had no advantage.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 smtClean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3:1-20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thestartupgarage.com/wp-content/uploads/2011/06/tsg-post-business-plan-strategic-asset-8-advantages-having-business-plan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06916">
            <a:off x="8573972" y="3027062"/>
            <a:ext cx="2857500" cy="26860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14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914163" y="19304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God </a:t>
            </a:r>
            <a:r>
              <a:rPr lang="en-US" dirty="0"/>
              <a:t>had given the Jews great advantages in His law and its promises, but these advantages called for greater faithfulness and service that they had not given.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3:1-20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bilmoore.com/wp-content/uploads/2012/02/rotten-frui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4612" y="3581247"/>
            <a:ext cx="3276600" cy="26671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sugartreefarms.com/images/Tomato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277" y="3581247"/>
            <a:ext cx="3207335" cy="26671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data:image/jpeg;base64,/9j/4AAQSkZJRgABAQAAAQABAAD/2wCEAAkGBxQHBhUIExQWFBUXFx4VFhcXGRgWGhgfGxUaGB4bGhcYHCggHR4lHhoYJTEiJSkrLi4uHx8zRDMsNygtLisBCgoKBQUFDgUFDisZExkrKysrKysrKysrKysrKysrKysrKysrKysrKysrKysrKysrKysrKysrKysrKysrKysrK//AABEIAOQA3QMBIgACEQEDEQH/xAAcAAEAAwADAQEAAAAAAAAAAAAABgcIAwQFAQL/xABMEAABAwEEBAcIDwgBBQAAAAABAAIDBAUGBxESITFBCBMUUWFxoRUiMoGRkqKxFyNCUlNUcnOCk7KzwcLSJDY3Q2KDw9MzFic0Y9H/xAAUAQEAAAAAAAAAAAAAAAAAAAAA/8QAFBEBAAAAAAAAAAAAAAAAAAAAAP/aAAwDAQACEQMRAD8Aid6sQrVsm81TZwq3gRzPY0aMfgh5Dfc82S8v2UrW+OP82L9C7mONByLEad+6VrJW+NgafSa5QFBMvZStb44/zYv0J7KVrfHH+bF+hQ1EEy9lK1vjj/Nj/QtSWJW90bGhrhr4yJknnMDvxWKVrbCes5dh3Ry80fF/VudH+VBLUREBERBnrFTEOvsu/M9n01S6OKPQaGgMIz4prnHvmk7SVE/ZStb44/zYv0LyL71fLr41lTnnpVEmR6BIQ3yAALxEEy9lK1vjj/Ni/QnspWt8cf5sX6FDUQTL2UrW+OP82L9C1RZrHx2dHHI4ueGND3Ha5waMycuc5rH9zKDupe2lossw+eMOH9OmC70QVslARFX2J+JcdzoeRRBstW4Zhh8GMHY6TLsbtPQNoS28F4aa7dFyuqlbE3dnrc48zWjW49QVO3lx6c55hoacAbpJ9ZPVG05DxuPUqgtq2J7dtA19RI6WR21zubmAGpo6AAF0UEotTES07VPtlZMBzRniR5Ig3PxqPVVbJWO0pJHvPO9xd6yuBEH1rtE5jUu/TW7U0n/HUTsy97K9vqK89EEwsvE61LNIDauR4G6XRlz6CXgu8hU/u5j4Q4RVtMCN8kByy/tPOvrDh1KkEQbNu3eOmvPQctpZRIzPROotLTzOa4Ag+tesqf4Nn7uVPz4+7CuBBQXCVoRHa9JX73xvjP8AbcHD7wqmVo/hE0HKLmR1YGuKdpPyXtc0+loLOCAiIgLSnB6reU3EdTn+VO9g6i1j/W5yzWr04NFZnFW0J3GOQeMPafU1Bd6IiAuCvqBR0MlUdjGOeeprSfwXOoxibV8jw/rZTvgcz6wcX+ZBkWR5kkMhOZJzJ5yV+URAREQWFgTQctxFil3RMklPmcWO14WoVQ3BqodKvrLQI8FjIgfluc4j0G9ivd7xGwvJyAGZJ2ADegh2KN9m3MsDjW5GokzbA08+95HvW5jrJA35jKtZVPrqp1VI4ve8lznOOZJJzJJUgxFvQ69t6ZLRzPFg8XC0+5jadWrndrcelxUZQEREBERAREQEREGg+DZ+7lT8+PuwrgVP8Gz93Kn58fdhXAgiWK9B3Sw8rIfexcaP7ThL+XJZJW3K6mFZRPpXbHscw9TmkH1rE00RgmMLhk5pLSDuIORCD8IiICtPg7VfE32kp89UlO4Zc5a9jh2aSqxTLB6s5FiPSPzyDnujPTpxuYB5SEGsUREBVvj9W8lw9dD8LNHGPETL/jVkKmOErWaFmUlD76R8nmNDf8hQUGiIgIiINJ8Hmg5Ncd1Udss7nDqa1rPW1y9TGu3e4lwpWtOT5yKdvU4Ev9APHWQvTwvoO5uH9HT5ZZwiQ9cmcp+0qv4Slo6VfSWYD4LHyuHynBjT4tB3lKClUREBERAXo2NYVTbs/EU0Mkzt+g0kD5TtjR0khSfCu4hvpbB0yW00WRlcNRdnsY085yOZ3AdIWn7KsuGx6FtDBG2KNuxrRkOs85O8nWUGaafBm1Zo9MwsZ0Oljz9Ekdq6loYT2rQtLzSl4G+N8b/I0O0j5Fq1EGJK2iks+fk8sb4nja17Sx3muAK662ta1kQWzTcmqImTM5ntDsukZ7D0hVDfLApkgNVZ0mgdvESklp6GSbR1Oz6wg7fBs/dyp+fH3YVwKrcBLInsSyquhqInRSCcZtcMv5Y1g7COkZhWkgLIOJNB3Nv5WU27jnPHVJ7YOxwWvlmnhB2fyS/nKgNU0LHk85bnH6mNQVkiIgL0buVYoLw09aTkI545CdngyNd+C85EG40Xn3ere6VgU9f8JCyTzmB34r0EBZ24R9Zxt7IKPcyn0vG+R2fYxq0SsrY2VnK8SKgbmaEY8UTSfSJQQVERAXLSU5q6plM3W57gxo6XHIdpXEpThfQd0cQKOnOwTCQ/2wZfyINa0sApqZtO3Y1oaOoDILNfCBm43EAs95BG37TvzLTKy9jwP+48vzcf3YQV6iIgIiINUYJ2WLMw8gdkA6bSmeRv0nEN9AMCnaimFU4qMO6N4OYEWj42uLD2gqVoCIiAiIgIiICpHhLUGdPR2iNgMkTvpBrm/ZeruVc4+UIqsPHz/AyxyDxu4r/IgzEiIgIiINZ4RVvLsOaST3rDH9W9zPU0KYKruDvWGouO+nP8uoc0dTmMf6y5WigLGl8qvl17auqzzDqiQg9HGOy7MlsG1KoUNmS1h1CONzyehrS78Fidzi9xcdZOsoPiIiArR4PFBym+76ojVFA5wPM5zmsHol6q5XzwaqDRoKu0ffPZEPoNLj9tqC6lmnhCwcVf4Se/p2O8jnt/KtLKjeErZpzpLVA1d/C4+R7B94go5ERAREQX7wdrziazpLtPOT4yZYs97XHvgOp2v6R5lcyxTYtqy2Jasdpwu0ZI3aTT2EEbwRmCN4JWtrj3qivfYDLTj1O8GWPPMxvA1tPON4O8ZdSCQIiICIiAiIgLwr9UHdO5tXRgZl0D9Ef1Bhc3tAXur45uk3ROw6kGHUXctmi7mWvNQbeKlfH5jy38F00BERBePBorP/Noj/65B6bXflV5LNnB4quIv06HP/kp3ty6Q9j/AFNK0mgi2KNZyHD6tlO+Ex/WZR/mWRVpnhA1vJcPzB8LNHH5NKX/ABjsWZkBERAWocCaDkeHUUmWRlfJKenv+LB81gWXlsu5tB3LunS0J2sgja75WgNLtzQewofizYBvDcWemaM5GDjo950o9ZA6S3Sb41MEQYcRTTFm6Zupe18TW5QS5yw5bACe+ZzDRdmMubR51C0BERAUmuBfCW5luiuZm6N3ezR56nt/UNoPXuJzjKINrWLa0VuWWy0oHh8cgzaR2gjcQcwRuIK7qyzhRiA65tp8nkJdSyn2xo16B2cY0c+WWYG0DnAWoaaobV07ahjg9jwHNc05hwIzBBG0EIOVERAREQEREGUMY6HkGI1U3LIPc2UdOnG1xPnF3kULVu8JCg4m81PX7pINDxxvJ9T2qokBERBL8JK0UOItHKTkDIY/rGOjA8rgtaLFdgVfc+3YK0/y5mSea8O/BbU2oKV4S1bo0NHQ++fJIfota0fbKoZWxwjawy3whpN0dOD43yPz7GtVToCIiD0Lv0PdO3qeg+FmZH5zw38VtIDIZLKuC1Dy7Eam1ZiPSlPRoxuyPnFq1WgIiIIlibc9t8btOpBkJme2QOO5wHgk+9cNR8R3LJtRC6mndA8Frmktc06iCDkQRuIK2+qTx3uDx0br107e+aP2lgG0DUJQOcDU7oyO4khRCIiAiIgK2sFsR+4lQ271U79ne7KJ5/kucdh5mOJ+idewkipUQbjRU9gfiH3TgF2qp/trB7Q87ZGgeAedzQNR3jpGZuFAREQEREFQ8JGz+Ou5TWhlmY5izPmEjCT2xtWelq3Gag5fhzVNA1sDZR9CRpd6OkspICIiAtoXYru6V26au+Egjeet0YJ7SsXrWGD1by7Dikfva10Z+hI5g7AEFDY0VfK8SKo7mFkY+jE3P0s1CF617avl96aqrzzD6iRw6jI4jsXkoCIiC4ODbQcbeGptD4OER/WPzz8kZ8pWg1UvBxoOJurPXEZGSfRB52sY3Ltc9W0gIiIC+OaHN0TrB1EL6iDM2MWHhuvaBtSnb+ySu2D+S4+4P9J9yfFuBNarbVpUEdqUD6GZgfG9pa9p2EH1dY1hZUxIuNJcq1+K1vgeSYZTvHvXZag8b+fb0AIgiIgIiIOWmndS1Dahji17HBzXDUWkHMEHnBC1XhdfZt87AErshUR5NnYOfc8D3rsj1HMbszk9e/ci88l0bxR2rHrA72Vnv4yRpN69QIO4gFBsRF1bMtCO1bOjtCJ2lHI0PYecEZ7Nx5xuXaQEREHRt2hFp2JPQHZLE+PzmFv4rFS3Gsb33oO5l8KujyyDZ36I/pLyW+iQg8RERAWg8DbX5NhpVSOOqnfK/qbxLZPXprPisPD62OQXBtmnJ8KGPIfLc6E/bagr0nM5r4iICIv0xpe8MGsk5AINX4QUHc/Dqkj3uYZT/ce549EhTJdSyKMWdZMNCNkcbIx1NYG/gu2gIiICIiAvLvNYEN5rGfZc7c2PGojwmEbHNO5w/wDo1gkL1EQY6vndWa6Ftus2YZjbHIBk2Ru5w5ukbj5V4K17f+58V87CNC/Jsje+hk3sdl2tOwj8QCMnWxZktjWnJZszSySN2i4H1jnBGRB3ggoOmiIgIiILv4PN7dGR91ZTqOctPnz7XsHX4YHQ9XosU2Lab7GteK04zk+J7XjXlnkc8jluI1HoJWzLLr2WpZsdoRnNkrGyN6nNDhn060HaREQFl/Hig5FiJJLumjjlHm8We2MrUCojhLUOjV0doAbWyRE/JLXNHpO8hQUmiIgLsU1Y6mglgadUrAx/SBIyQekwLrogIiIC9+4NB3TvrR0m0Gdhd8lrg93otK8BWPgFQ8sxCbN8DFJL5QIv8iDTiIiAiIgIiICIiAqwxuuL/wBQ2R3Zhb+0QNJIA1yxjWW9Lm6yPGN4ys9EGHEU8xluqLs3vc6NuUM446MDY0k9+wdTtYG4OaoGgIiIC07gJaxtG4Lac7YJHQ6+bVI3xZPy8SzEro4PNrihgrIHHVnE4dZEgPqagvtERAVY8IWg5VcUVI2wzscepwdH63N8is5RjE2g7pXBrKfLPKF0gHTH7YMvG0IMhoiICIiAiIgK8ODTQ9/WWgRujiafOc4fYVHrTHB9oOSXB5R8NM+TxNyiy8rD5UFloiICIiAiIgIiICIiCqOEXZoqboxWhkNKGYDPmbI0ggdbmx+RZzWnse3hmHUjTvljA69LP1ArMKAiIgKYYfWibP47L3WhzbtPn61D1LbhWe6v47R9zoZ+PT6ehBrZERAXHUQiop3QHY5paeojIrkRBiKspjR1j6V3hMcWO62kg9oXCpVinQdzsQqyAagZTJ9YBL+dRVAREQEREBbAw6oe5txaOmyyPEMcRzF403driskWbSGvtGOjG2R7Yx1ucG/itrxRiGIRDUAAB1AZIP2iIgKIYp3imutdQ2rBo6bZWDJ40muBORBGYOXUQVL1XOPn8O3/ADsf2kC5mMFFeACnmPJJtmUhHFuP9MuoeJ2XjVig5jNYdUouviBX3XyZBOTGP5UntkfUGnW36JCDXaKmLCx9ikYGVdM9jthdCQ9p6dF5BA6M3KY0eLFk1Y1VQYeZ7JGdpbl5CgmyKGVeKllUrNI1bXdDGyPPot1eNV9fHHXjad1LZ8Tmk5jj5QMx0sjBIz5i4/RQcPCLvM2pqIbuRkHizx02WvJxbosb1hrnE/KaqWX7mmdUTOme4uc4lznOJJcScySTrJJ3r8ICIiArs4O9jiso6yqeM26UbG9bQ8n7TVSa1LghY3cjD+J5GTp3God1OyDfQaw+NBPkREBERBm/hE0HJr6x1YGqWBpJ53Mc5p9HQVWK++ErQadmUlo+9kfEfptDh92VQiAiIgIiIJdhNQd0cRKOIjMNk409HFtMg7Wha1Wc+DnQcffCWty1RQEZ8znvaB6IetGICIiAq5x8/h2/52P7SsZVzj5/Dt/zsf2kGYkREBERAREQEREBERB7VzrAdea8kNktz793fke5YNb3eJoPjyG9bFp4G01O2nYA1rWhrQNgAGQA8SrPA65Bu/Y5tmduVRO0aII1xx7QDzFxycR0NGogq0EBERAREQV/jpQ8sw5mkyzMT45R54YT5r3LLi2Ze6g7qXVqqEbZIJGt6yw5duSxmgIiICIiC/8Ag10GhYtXaPv5WxfVs0v8iuRQTBGg5DhzASMjIXyn6TyAfNDVO0BERAVc4+fw7f8AOx/aVjLwr6XZZe6wHWTI90YcQ4ObkSC05jUdo6NXWgxyisW8+DdoWM4yRNFXGPdReHl0xHXn0N0lX9TTvpZzBI1zHDUWuBa4dYOsIOJERAREQERezdy61Xeao4mlhfJryLssmN+U896OrPNB4yunB7C1087Lw1zMoxk6CFw1vO0SPG5o3NPhbdnhSjD7B2CwHttCrLaicd81uR4qM9APhkc7gBs1ZjNWkgIiICIiAiIgEZjJVDJghZ7pC7jaoa9gfFkOge1L6iD8ewdQfDVfnxf6U9g6g+Gq/Pi/0r6iD57B1B8NV+fF/pT2DqD4ar8+L/SvqILSsSz2WTY0NnR56EUbY2l2RJDWgZkgAZnLXqC7qIgIiICIiAujaljwWvFxVRDHMOaRjX5dWY1L6iCFWpg3ZdaC5sT4ScznFI7sD9Jo6gFVt8sO6awmuMb5jls03MPqYERBWcrdCUt5iR2qwLhXGp7xhvGvlbmQO8cwfaYURBcti4SWXZeUnEGZw3zOL/KzUw+apvBC2mhELGhjRqDWgNA6gNQREHIiIgIiI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612" y="4648200"/>
            <a:ext cx="1551071" cy="1600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252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3208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</a:t>
            </a:r>
            <a:r>
              <a:rPr lang="en-US" dirty="0" smtClean="0"/>
              <a:t>heir failure proved </a:t>
            </a:r>
            <a:r>
              <a:rPr lang="en-US" dirty="0"/>
              <a:t>that men were incapable of making themselves righteous and thereby opened the way for </a:t>
            </a:r>
            <a:r>
              <a:rPr lang="en-US" dirty="0" smtClean="0"/>
              <a:t>God </a:t>
            </a:r>
            <a:r>
              <a:rPr lang="en-US" dirty="0"/>
              <a:t>to provide for </a:t>
            </a:r>
            <a:r>
              <a:rPr lang="en-US" dirty="0" smtClean="0"/>
              <a:t>man’s </a:t>
            </a:r>
            <a:r>
              <a:rPr lang="en-US" dirty="0"/>
              <a:t>righteousness.</a:t>
            </a:r>
            <a:endParaRPr lang="en-US" dirty="0"/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3:1-20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3.bp.blogspot.com/-jUrEQhfluQE/Tko_CRl8ixI/AAAAAAAABnc/ZnAWQboEYFs/s1600/Imputed%2Bin%2BHis%2BRighteousnes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012" y="2743200"/>
            <a:ext cx="3657600" cy="30403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41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</a:t>
            </a:r>
            <a:r>
              <a:rPr lang="en-US" dirty="0" smtClean="0"/>
              <a:t>Jews never </a:t>
            </a:r>
            <a:r>
              <a:rPr lang="en-US" dirty="0"/>
              <a:t>expected God to grant His favor to any people </a:t>
            </a:r>
            <a:r>
              <a:rPr lang="en-US" dirty="0" smtClean="0"/>
              <a:t>except themselves</a:t>
            </a:r>
            <a:r>
              <a:rPr lang="en-US" dirty="0"/>
              <a:t>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They </a:t>
            </a:r>
            <a:r>
              <a:rPr lang="en-US" dirty="0"/>
              <a:t>evidently </a:t>
            </a:r>
            <a:r>
              <a:rPr lang="en-US" dirty="0" smtClean="0"/>
              <a:t>overlooked Old </a:t>
            </a:r>
            <a:r>
              <a:rPr lang="en-US" dirty="0"/>
              <a:t>Testament </a:t>
            </a:r>
            <a:r>
              <a:rPr lang="en-US" dirty="0" smtClean="0"/>
              <a:t>                           Scriptures foretelling that </a:t>
            </a:r>
            <a:r>
              <a:rPr lang="en-US" dirty="0"/>
              <a:t>God would </a:t>
            </a:r>
            <a:r>
              <a:rPr lang="en-US" dirty="0" smtClean="0"/>
              <a:t>                               accept </a:t>
            </a:r>
            <a:r>
              <a:rPr lang="en-US" dirty="0"/>
              <a:t>the Gentiles into His divine favor.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3:1-20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ubdavid.org/advanced/practical/graphics/20_barrier-christ-reconci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3312" y="2800349"/>
            <a:ext cx="3009900" cy="35242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17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3427412" y="1828800"/>
            <a:ext cx="8534400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The Jews looked for the promised Messiah to free them from foreign </a:t>
            </a:r>
            <a:r>
              <a:rPr lang="en-US" dirty="0" smtClean="0"/>
              <a:t>rule.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4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They </a:t>
            </a:r>
            <a:r>
              <a:rPr lang="en-US" dirty="0"/>
              <a:t>were so engrossed in their </a:t>
            </a:r>
            <a:r>
              <a:rPr lang="en-US" dirty="0" smtClean="0"/>
              <a:t>own </a:t>
            </a:r>
            <a:r>
              <a:rPr lang="en-US" dirty="0"/>
              <a:t>expectations and desires that they refused to consider other beliefs. 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3:1-20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www.abelramirez.com/Jewish_Messia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40" y="1676400"/>
            <a:ext cx="2620772" cy="335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27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Jews </a:t>
            </a:r>
            <a:r>
              <a:rPr lang="en-US" dirty="0"/>
              <a:t>might </a:t>
            </a:r>
            <a:r>
              <a:rPr lang="en-US" dirty="0" smtClean="0"/>
              <a:t>object </a:t>
            </a:r>
            <a:r>
              <a:rPr lang="en-US" dirty="0"/>
              <a:t>that if their failure opened the </a:t>
            </a:r>
            <a:r>
              <a:rPr lang="en-US" dirty="0" smtClean="0"/>
              <a:t>way for God’s </a:t>
            </a:r>
            <a:r>
              <a:rPr lang="en-US" dirty="0"/>
              <a:t>plan of salvation, why should they be </a:t>
            </a:r>
            <a:r>
              <a:rPr lang="en-US" dirty="0" smtClean="0"/>
              <a:t>condemned for a </a:t>
            </a:r>
            <a:r>
              <a:rPr lang="en-US" dirty="0"/>
              <a:t>weakness they could not help?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3:1-20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s3.amazonaws.com/wetfeetproduction/articles/photos/247/original/INT_weakness_orig20120816-17262-1iy8mr7.jpg?13451387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012" y="3505200"/>
            <a:ext cx="4572000" cy="24574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04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3"/>
          <p:cNvSpPr>
            <a:spLocks noGrp="1"/>
          </p:cNvSpPr>
          <p:nvPr>
            <p:ph idx="1"/>
          </p:nvPr>
        </p:nvSpPr>
        <p:spPr>
          <a:xfrm>
            <a:off x="912812" y="1473200"/>
            <a:ext cx="10360501" cy="44704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</a:t>
            </a:r>
            <a:r>
              <a:rPr lang="en-US" dirty="0" smtClean="0"/>
              <a:t>lthough </a:t>
            </a:r>
            <a:r>
              <a:rPr lang="en-US" dirty="0"/>
              <a:t>their failure </a:t>
            </a:r>
            <a:r>
              <a:rPr lang="en-US" dirty="0" smtClean="0"/>
              <a:t>allowed for                                       God’s </a:t>
            </a:r>
            <a:r>
              <a:rPr lang="en-US" dirty="0"/>
              <a:t>plan of redemption, they </a:t>
            </a:r>
            <a:r>
              <a:rPr lang="en-US" dirty="0" smtClean="0"/>
              <a:t>are                                        still </a:t>
            </a:r>
            <a:r>
              <a:rPr lang="en-US" dirty="0"/>
              <a:t>responsible for their </a:t>
            </a:r>
            <a:r>
              <a:rPr lang="en-US" dirty="0" smtClean="0"/>
              <a:t>sins.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The </a:t>
            </a:r>
            <a:r>
              <a:rPr lang="en-US" dirty="0"/>
              <a:t>Jews’ demand for </a:t>
            </a:r>
            <a:r>
              <a:rPr lang="en-US" dirty="0" smtClean="0"/>
              <a:t>Jesus’ crucifixion was </a:t>
            </a:r>
            <a:r>
              <a:rPr lang="en-US" dirty="0"/>
              <a:t>used </a:t>
            </a:r>
            <a:r>
              <a:rPr lang="en-US" dirty="0" smtClean="0"/>
              <a:t>by God, </a:t>
            </a:r>
            <a:r>
              <a:rPr lang="en-US" dirty="0"/>
              <a:t>but this did not render them guiltless of their murderous hatred of Jesus Christ.</a:t>
            </a:r>
          </a:p>
        </p:txBody>
      </p:sp>
      <p:sp>
        <p:nvSpPr>
          <p:cNvPr id="7" name="Title 12"/>
          <p:cNvSpPr>
            <a:spLocks noGrp="1"/>
          </p:cNvSpPr>
          <p:nvPr>
            <p:ph type="title"/>
          </p:nvPr>
        </p:nvSpPr>
        <p:spPr>
          <a:xfrm>
            <a:off x="912812" y="50799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3:1-20</a:t>
            </a:r>
            <a:endParaRPr lang="en-US" dirty="0"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www.davidduke.com/images/Jesus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"/>
          <a:stretch/>
        </p:blipFill>
        <p:spPr bwMode="auto">
          <a:xfrm rot="354358">
            <a:off x="8020841" y="621938"/>
            <a:ext cx="3567091" cy="25050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971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Paul </a:t>
            </a:r>
            <a:r>
              <a:rPr lang="en-US" dirty="0"/>
              <a:t>showed that </a:t>
            </a:r>
            <a:r>
              <a:rPr lang="en-US" dirty="0" smtClean="0"/>
              <a:t>all sins are </a:t>
            </a:r>
            <a:r>
              <a:rPr lang="en-US" dirty="0"/>
              <a:t>incited by the fallen carnal nature with which every man is born. 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An </a:t>
            </a:r>
            <a:r>
              <a:rPr lang="en-US" dirty="0"/>
              <a:t>infant </a:t>
            </a:r>
            <a:r>
              <a:rPr lang="en-US" dirty="0" smtClean="0"/>
              <a:t>is not </a:t>
            </a:r>
            <a:r>
              <a:rPr lang="en-US" dirty="0"/>
              <a:t>guilty of sin, but it is born </a:t>
            </a:r>
            <a:r>
              <a:rPr lang="en-US" dirty="0" smtClean="0"/>
              <a:t>                                with </a:t>
            </a:r>
            <a:r>
              <a:rPr lang="en-US" dirty="0"/>
              <a:t>a nature that will </a:t>
            </a:r>
            <a:r>
              <a:rPr lang="en-US" dirty="0" smtClean="0"/>
              <a:t>eventually lead </a:t>
            </a:r>
            <a:r>
              <a:rPr lang="en-US" dirty="0"/>
              <a:t>it </a:t>
            </a:r>
            <a:r>
              <a:rPr lang="en-US" dirty="0" smtClean="0"/>
              <a:t>                                to sin.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Only </a:t>
            </a:r>
            <a:r>
              <a:rPr lang="en-US" dirty="0"/>
              <a:t>a new birth in </a:t>
            </a:r>
            <a:r>
              <a:rPr lang="en-US" dirty="0" smtClean="0"/>
              <a:t>Christ can save man </a:t>
            </a:r>
            <a:r>
              <a:rPr lang="en-US" dirty="0"/>
              <a:t>from the bondage of sin. </a:t>
            </a:r>
            <a:endParaRPr lang="en-US" dirty="0" smtClean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914163" y="533400"/>
            <a:ext cx="10360501" cy="1219200"/>
          </a:xfrm>
        </p:spPr>
        <p:txBody>
          <a:bodyPr/>
          <a:lstStyle/>
          <a:p>
            <a:r>
              <a:rPr lang="en-US" dirty="0"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Romans 3:1-20</a:t>
            </a:r>
            <a:endParaRPr lang="en-US" dirty="0"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://weemade.com/wp-content/uploads/2012/05/new-born-baby-1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612" y="2870200"/>
            <a:ext cx="3124200" cy="208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61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60512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</a:schemeClr>
            </a:gs>
            <a:gs pos="65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25000" t="25000" r="25000" b="25000"/>
          </a:path>
        </a:gradFill>
        <a:gradFill flip="none" rotWithShape="1">
          <a:gsLst>
            <a:gs pos="17000">
              <a:schemeClr val="phClr"/>
            </a:gs>
            <a:gs pos="71000">
              <a:schemeClr val="phClr">
                <a:tint val="100000"/>
                <a:shade val="40000"/>
                <a:satMod val="100000"/>
              </a:schemeClr>
            </a:gs>
            <a:gs pos="100000">
              <a:schemeClr val="phClr">
                <a:shade val="5000"/>
                <a:satMod val="1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>
        <a:ln w="190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Crimson landscape design template" id="{73D20169-401E-4972-B02F-4B0444B70099}" vid="{315B30EE-3D96-471E-B16F-FC3628778332}"/>
    </a:ext>
  </a:extLst>
</a:theme>
</file>

<file path=ppt/theme/theme2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E82CB02-9625-4F39-9A5B-61405831A8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TS103460512</Template>
  <TotalTime>0</TotalTime>
  <Words>521</Words>
  <Application>Microsoft Office PowerPoint</Application>
  <PresentationFormat>Custom</PresentationFormat>
  <Paragraphs>66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TS103460512</vt:lpstr>
      <vt:lpstr>ROmans</vt:lpstr>
      <vt:lpstr>Romans 3:1-20</vt:lpstr>
      <vt:lpstr>Romans 3:1-20</vt:lpstr>
      <vt:lpstr>Romans 3:1-20</vt:lpstr>
      <vt:lpstr>Romans 3:1-20</vt:lpstr>
      <vt:lpstr>Romans 3:1-20</vt:lpstr>
      <vt:lpstr>Romans 3:1-20</vt:lpstr>
      <vt:lpstr>Romans 3:1-20</vt:lpstr>
      <vt:lpstr>Romans 3:1-20</vt:lpstr>
      <vt:lpstr>Romans 3:1-20</vt:lpstr>
      <vt:lpstr>Romans 3:1-20</vt:lpstr>
      <vt:lpstr>Romans 3:1-20</vt:lpstr>
      <vt:lpstr>Romans 3:1-20</vt:lpstr>
      <vt:lpstr>Romans 3:1-20</vt:lpstr>
      <vt:lpstr>Romans 3:1-20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2014-01-15T02:02:24Z</dcterms:created>
  <dcterms:modified xsi:type="dcterms:W3CDTF">2014-02-10T03:20:31Z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TC034605129991</vt:lpwstr>
  </property>
</Properties>
</file>