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5" r:id="rId2"/>
  </p:sldMasterIdLst>
  <p:notesMasterIdLst>
    <p:notesMasterId r:id="rId28"/>
  </p:notesMasterIdLst>
  <p:handoutMasterIdLst>
    <p:handoutMasterId r:id="rId29"/>
  </p:handoutMasterIdLst>
  <p:sldIdLst>
    <p:sldId id="259" r:id="rId3"/>
    <p:sldId id="261" r:id="rId4"/>
    <p:sldId id="260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8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C609A519-7873-42D8-A6B0-7896F81BE27A}">
          <p14:sldIdLst>
            <p14:sldId id="259"/>
            <p14:sldId id="261"/>
            <p14:sldId id="260"/>
            <p14:sldId id="263"/>
            <p14:sldId id="262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85"/>
            <p14:sldId id="276"/>
            <p14:sldId id="277"/>
            <p14:sldId id="278"/>
            <p14:sldId id="279"/>
            <p14:sldId id="280"/>
            <p14:sldId id="281"/>
            <p14:sldId id="28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04" userDrawn="1">
          <p15:clr>
            <a:srgbClr val="A4A3A4"/>
          </p15:clr>
        </p15:guide>
        <p15:guide id="3" orient="horz" pos="4144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orient="horz" pos="1136" userDrawn="1">
          <p15:clr>
            <a:srgbClr val="A4A3A4"/>
          </p15:clr>
        </p15:guide>
        <p15:guide id="6" pos="3839" userDrawn="1">
          <p15:clr>
            <a:srgbClr val="A4A3A4"/>
          </p15:clr>
        </p15:guide>
        <p15:guide id="7" pos="191" userDrawn="1">
          <p15:clr>
            <a:srgbClr val="A4A3A4"/>
          </p15:clr>
        </p15:guide>
        <p15:guide id="8" pos="7486" userDrawn="1">
          <p15:clr>
            <a:srgbClr val="A4A3A4"/>
          </p15:clr>
        </p15:guide>
        <p15:guide id="9" pos="576" userDrawn="1">
          <p15:clr>
            <a:srgbClr val="A4A3A4"/>
          </p15:clr>
        </p15:guide>
        <p15:guide id="10" pos="710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03447BB-5D67-496B-8E87-E561075AD55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468" y="-102"/>
      </p:cViewPr>
      <p:guideLst>
        <p:guide orient="horz" pos="2160"/>
        <p:guide orient="horz" pos="304"/>
        <p:guide orient="horz" pos="4144"/>
        <p:guide orient="horz" pos="3952"/>
        <p:guide orient="horz" pos="1136"/>
        <p:guide pos="3839"/>
        <p:guide pos="191"/>
        <p:guide pos="7486"/>
        <p:guide pos="576"/>
        <p:guide pos="7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1680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4C6E1-AF92-4FB7-A013-0B520EBC30AE}" type="datetimeFigureOut">
              <a:rPr lang="en-US"/>
              <a:t>2/6/2014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52D9BF-D574-4807-B36C-9E2A025BE82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6792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10850-0874-4A61-99B4-D613C5E8D9EA}" type="datetimeFigureOut">
              <a:rPr lang="en-US"/>
              <a:t>2/6/2014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1EC53-F507-411E-9ADC-FBCFECE09D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8182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1EC53-F507-411E-9ADC-FBCFECE09D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8246" y="4063998"/>
            <a:ext cx="9220200" cy="1016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8246" y="1828800"/>
            <a:ext cx="9220200" cy="2147926"/>
          </a:xfrm>
        </p:spPr>
        <p:txBody>
          <a:bodyPr anchor="ctr">
            <a:normAutofit/>
          </a:bodyPr>
          <a:lstStyle>
            <a:lvl1pPr algn="ctr">
              <a:defRPr sz="4400" cap="all" normalizeH="0" baseline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0" orient="horz" pos="2160" userDrawn="1">
          <p15:clr>
            <a:srgbClr val="FBAE40"/>
          </p15:clr>
        </p15:guide>
        <p15:guide id="1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115"/>
            <a:ext cx="7618016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24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7869" y="482602"/>
            <a:ext cx="6602281" cy="5842001"/>
          </a:xfrm>
          <a:noFill/>
          <a:ln w="952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2" indent="0">
              <a:buNone/>
              <a:defRPr sz="2700"/>
            </a:lvl5pPr>
            <a:lvl6pPr marL="3047466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21163" y="2108200"/>
            <a:ext cx="3961368" cy="42672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2" indent="0">
              <a:buNone/>
              <a:defRPr sz="1200"/>
            </a:lvl5pPr>
            <a:lvl6pPr marL="3047466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1163" y="482600"/>
            <a:ext cx="3961368" cy="1422400"/>
          </a:xfrm>
        </p:spPr>
        <p:txBody>
          <a:bodyPr anchor="b" anchorCtr="0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2669581">
              <a:defRPr baseline="0"/>
            </a:lvl6pPr>
            <a:lvl7pPr marL="2669581">
              <a:defRPr baseline="0"/>
            </a:lvl7pPr>
            <a:lvl8pPr marL="2669581">
              <a:defRPr baseline="0"/>
            </a:lvl8pPr>
            <a:lvl9pPr marL="2669581"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5347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163" y="685800"/>
            <a:ext cx="9040045" cy="5588002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40043" y="685800"/>
            <a:ext cx="1843982" cy="55880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9176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163" y="1803401"/>
            <a:ext cx="10360501" cy="447040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643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8883" y="3632200"/>
            <a:ext cx="9751060" cy="1016000"/>
          </a:xfrm>
        </p:spPr>
        <p:txBody>
          <a:bodyPr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8883" y="1524002"/>
            <a:ext cx="9751060" cy="1992597"/>
          </a:xfrm>
        </p:spPr>
        <p:txBody>
          <a:bodyPr anchor="b" anchorCtr="0">
            <a:noAutofit/>
          </a:bodyPr>
          <a:lstStyle>
            <a:lvl1pPr algn="ctr">
              <a:defRPr sz="4400" b="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3890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7559" y="1803401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 marL="2669581">
              <a:defRPr sz="1400" baseline="0"/>
            </a:lvl6pPr>
            <a:lvl7pPr marL="2669581">
              <a:defRPr sz="1400" baseline="0"/>
            </a:lvl7pPr>
            <a:lvl8pPr marL="2669581">
              <a:defRPr sz="1400" baseline="0"/>
            </a:lvl8pPr>
            <a:lvl9pPr marL="2669581"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162" y="1803401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 marL="2669581">
              <a:defRPr sz="1400"/>
            </a:lvl7pPr>
            <a:lvl8pPr marL="2669581">
              <a:defRPr sz="1400"/>
            </a:lvl8pPr>
            <a:lvl9pPr marL="2669581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065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2/6/2014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7559" y="2717800"/>
            <a:ext cx="4977104" cy="3556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 marL="2669581">
              <a:defRPr sz="1400"/>
            </a:lvl6pPr>
            <a:lvl7pPr marL="2669581">
              <a:defRPr sz="1400"/>
            </a:lvl7pPr>
            <a:lvl8pPr marL="2669581">
              <a:defRPr sz="1400" baseline="0"/>
            </a:lvl8pPr>
            <a:lvl9pPr marL="2669581"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7559" y="1803400"/>
            <a:ext cx="4977104" cy="914400"/>
          </a:xfrm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2" indent="0">
              <a:buNone/>
              <a:defRPr sz="2100" b="1"/>
            </a:lvl5pPr>
            <a:lvl6pPr marL="3047466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162" y="2717800"/>
            <a:ext cx="4977104" cy="3556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 marL="2669581">
              <a:defRPr sz="1400"/>
            </a:lvl6pPr>
            <a:lvl7pPr marL="2669581">
              <a:defRPr sz="1400"/>
            </a:lvl7pPr>
            <a:lvl8pPr marL="2669581">
              <a:defRPr sz="1400"/>
            </a:lvl8pPr>
            <a:lvl9pPr marL="2669581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162" y="1803400"/>
            <a:ext cx="4977104" cy="914400"/>
          </a:xfrm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2" indent="0">
              <a:buNone/>
              <a:defRPr sz="2100" b="1"/>
            </a:lvl5pPr>
            <a:lvl6pPr marL="3047466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6168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2/6/2014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6968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4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-1115"/>
            <a:ext cx="7618016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xfrm>
            <a:off x="507868" y="482602"/>
            <a:ext cx="6602280" cy="5842001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21163" y="2108200"/>
            <a:ext cx="3961368" cy="4267200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2" indent="0">
              <a:buNone/>
              <a:defRPr sz="1200"/>
            </a:lvl5pPr>
            <a:lvl6pPr marL="3047466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1163" y="482600"/>
            <a:ext cx="3961368" cy="1422400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1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115"/>
            <a:ext cx="6093594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24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7870" y="482601"/>
            <a:ext cx="5077859" cy="5862706"/>
          </a:xfrm>
          <a:noFill/>
          <a:ln w="952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2" indent="0">
              <a:buNone/>
              <a:defRPr sz="2700"/>
            </a:lvl5pPr>
            <a:lvl6pPr marL="3047466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134" y="3733800"/>
            <a:ext cx="5180251" cy="17272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2" indent="0">
              <a:buNone/>
              <a:defRPr sz="1200"/>
            </a:lvl5pPr>
            <a:lvl6pPr marL="3047466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134" y="1905000"/>
            <a:ext cx="5180251" cy="1727200"/>
          </a:xfrm>
        </p:spPr>
        <p:txBody>
          <a:bodyPr anchor="b" anchorCtr="0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9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5324" y="6375400"/>
            <a:ext cx="1422030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3B9B9059-F1D6-41D0-95CF-D21CAA096B3A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163" y="6375400"/>
            <a:ext cx="7414869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41760" y="6375400"/>
            <a:ext cx="832903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163" y="1803401"/>
            <a:ext cx="10360501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  <a:prstGeom prst="rect">
            <a:avLst/>
          </a:prstGeom>
          <a:effectLst/>
        </p:spPr>
        <p:txBody>
          <a:bodyPr vert="horz" lIns="121899" tIns="60949" rIns="121899" bIns="60949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99488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9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90000"/>
        <a:buFont typeface="Cambria" pitchFamily="18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99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59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2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6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217612" y="533400"/>
            <a:ext cx="7010400" cy="1828800"/>
          </a:xfrm>
          <a:prstGeom prst="rect">
            <a:avLst/>
          </a:prstGeom>
          <a:effectLst/>
        </p:spPr>
        <p:txBody>
          <a:bodyPr vert="horz" lIns="121899" tIns="60949" rIns="121899" bIns="60949" numCol="1" rtlCol="0" anchor="ctr" anchorCtr="0">
            <a:prstTxWarp prst="textDeflate">
              <a:avLst/>
            </a:prstTxWarp>
            <a:normAutofit/>
          </a:bodyPr>
          <a:lstStyle>
            <a:lvl1pPr algn="ctr" defTabSz="121898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cap="all" normalizeH="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</a:t>
            </a:r>
            <a:endParaRPr lang="en-US" sz="60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7612" y="533400"/>
            <a:ext cx="7010400" cy="1828800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en-US" sz="6000" dirty="0" smtClean="0">
                <a:blipFill dpi="0" rotWithShape="1">
                  <a:blip r:embed="rId3">
                    <a:alphaModFix amt="59000"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</a:t>
            </a:r>
            <a:endParaRPr lang="en-US" sz="6000" dirty="0">
              <a:blipFill dpi="0" rotWithShape="1">
                <a:blip r:embed="rId3">
                  <a:alphaModFix amt="59000"/>
                </a:blip>
                <a:srcRect/>
                <a:stretch>
                  <a:fillRect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75212" y="3886200"/>
            <a:ext cx="6856413" cy="1371600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en-US" sz="4800" dirty="0" smtClean="0"/>
              <a:t>The Need of Salvation</a:t>
            </a:r>
          </a:p>
          <a:p>
            <a:pPr algn="l">
              <a:spcBef>
                <a:spcPts val="600"/>
              </a:spcBef>
            </a:pPr>
            <a:r>
              <a:rPr lang="en-US" sz="4800" dirty="0" smtClean="0"/>
              <a:t> - </a:t>
            </a:r>
            <a:r>
              <a:rPr lang="en-US" sz="4800" smtClean="0"/>
              <a:t>Part </a:t>
            </a:r>
            <a:r>
              <a:rPr lang="en-US" sz="4800" smtClean="0"/>
              <a:t>2</a:t>
            </a:r>
            <a:endParaRPr lang="en-US" sz="4800" dirty="0"/>
          </a:p>
        </p:txBody>
      </p:sp>
      <p:pic>
        <p:nvPicPr>
          <p:cNvPr id="1032" name="Picture 8" descr="http://ncalife.org/youth/wp-content/uploads/2011/09/prayer-meeting_wide_t_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3610">
            <a:off x="195085" y="3599088"/>
            <a:ext cx="4058936" cy="2283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lyssa\Pictures\GATS\Christianity\crucifixion-top-vie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6227">
            <a:off x="8722697" y="351346"/>
            <a:ext cx="3177507" cy="29604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35673" y="6236241"/>
            <a:ext cx="6202339" cy="477054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1">
            <a:spAutoFit/>
          </a:bodyPr>
          <a:lstStyle/>
          <a:p>
            <a:r>
              <a:rPr lang="en-US" sz="2500" dirty="0" smtClean="0"/>
              <a:t>Global University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Without the restraining power of faith in </a:t>
            </a:r>
            <a:r>
              <a:rPr lang="en-US" dirty="0" smtClean="0"/>
              <a:t>                                 God</a:t>
            </a:r>
            <a:r>
              <a:rPr lang="en-US" dirty="0"/>
              <a:t>, they gave themselves wholly to </a:t>
            </a:r>
            <a:r>
              <a:rPr lang="en-US" dirty="0" smtClean="0"/>
              <a:t>                                 every </a:t>
            </a:r>
            <a:r>
              <a:rPr lang="en-US" dirty="0"/>
              <a:t>sinful </a:t>
            </a:r>
            <a:r>
              <a:rPr lang="en-US" dirty="0" smtClean="0"/>
              <a:t>lust</a:t>
            </a:r>
            <a:r>
              <a:rPr lang="en-US" dirty="0"/>
              <a:t>.</a:t>
            </a:r>
            <a:r>
              <a:rPr lang="en-US" dirty="0" smtClean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F</a:t>
            </a:r>
            <a:r>
              <a:rPr lang="en-US" dirty="0" smtClean="0"/>
              <a:t>or their sins </a:t>
            </a:r>
            <a:r>
              <a:rPr lang="en-US" dirty="0"/>
              <a:t>they brought on themselves </a:t>
            </a:r>
            <a:r>
              <a:rPr lang="en-US" dirty="0" smtClean="0"/>
              <a:t>                               the </a:t>
            </a:r>
            <a:r>
              <a:rPr lang="en-US" dirty="0"/>
              <a:t>just </a:t>
            </a:r>
            <a:r>
              <a:rPr lang="en-US" dirty="0" smtClean="0"/>
              <a:t>recompense </a:t>
            </a:r>
            <a:r>
              <a:rPr lang="en-US" dirty="0"/>
              <a:t>of God.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www.keyway.ca/jpg/sodo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3"/>
          <a:stretch/>
        </p:blipFill>
        <p:spPr bwMode="auto">
          <a:xfrm rot="234340">
            <a:off x="8683723" y="644251"/>
            <a:ext cx="2791354" cy="31998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96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Sadly, the world </a:t>
            </a:r>
            <a:r>
              <a:rPr lang="en-US" dirty="0"/>
              <a:t>is </a:t>
            </a:r>
            <a:r>
              <a:rPr lang="en-US" dirty="0" smtClean="0"/>
              <a:t>still plagued </a:t>
            </a:r>
            <a:r>
              <a:rPr lang="en-US" dirty="0"/>
              <a:t>with this deplorable </a:t>
            </a:r>
            <a:r>
              <a:rPr lang="en-US" dirty="0" smtClean="0"/>
              <a:t>condition . 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1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bocsupportnetwork.com/wp-content/uploads/2013/02/admin/3104/18/Sins_of_the_World_by_calebdurha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57"/>
          <a:stretch/>
        </p:blipFill>
        <p:spPr bwMode="auto">
          <a:xfrm>
            <a:off x="2284412" y="2957945"/>
            <a:ext cx="7620000" cy="3290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69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However</a:t>
            </a:r>
            <a:r>
              <a:rPr lang="en-US" dirty="0"/>
              <a:t>, deliverance is available for </a:t>
            </a:r>
            <a:r>
              <a:rPr lang="en-US" dirty="0" smtClean="0"/>
              <a:t>                                     all </a:t>
            </a:r>
            <a:r>
              <a:rPr lang="en-US" dirty="0"/>
              <a:t>who will seek salvation </a:t>
            </a:r>
            <a:r>
              <a:rPr lang="en-US" dirty="0" smtClean="0"/>
              <a:t>in the </a:t>
            </a:r>
            <a:r>
              <a:rPr lang="en-US" dirty="0"/>
              <a:t>Lord </a:t>
            </a:r>
            <a:r>
              <a:rPr lang="en-US" dirty="0" smtClean="0"/>
              <a:t>                                     Jesus </a:t>
            </a:r>
            <a:r>
              <a:rPr lang="en-US" dirty="0"/>
              <a:t>Christ.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sz="4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Men</a:t>
            </a:r>
            <a:r>
              <a:rPr lang="en-US" dirty="0"/>
              <a:t>, women, boys, and girls may </a:t>
            </a:r>
            <a:r>
              <a:rPr lang="en-US" dirty="0" smtClean="0"/>
              <a:t>start </a:t>
            </a:r>
            <a:r>
              <a:rPr lang="en-US" dirty="0"/>
              <a:t>their life anew </a:t>
            </a:r>
            <a:r>
              <a:rPr lang="en-US" dirty="0" smtClean="0"/>
              <a:t> when </a:t>
            </a:r>
            <a:r>
              <a:rPr lang="en-US" dirty="0"/>
              <a:t>blood of </a:t>
            </a:r>
            <a:r>
              <a:rPr lang="en-US" dirty="0" smtClean="0"/>
              <a:t>Jesus </a:t>
            </a:r>
            <a:r>
              <a:rPr lang="en-US" dirty="0"/>
              <a:t>erases their past.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1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www.lbavirginia.org/clientimages/42637/ligh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914400"/>
            <a:ext cx="3555999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1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Romans 2 deals with the responsibility of the Jews in relation to </a:t>
            </a:r>
            <a:r>
              <a:rPr lang="en-US" dirty="0" smtClean="0"/>
              <a:t>their greater </a:t>
            </a:r>
            <a:r>
              <a:rPr lang="en-US" dirty="0"/>
              <a:t>light and privilege.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Having been given God’s law, they lived on a higher moral plane than did the Gentiles.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www.windstarembroidery.com/cw2/Assets/product_full/604_25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74" y="2819400"/>
            <a:ext cx="1889938" cy="21671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42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Nevertheless</a:t>
            </a:r>
            <a:r>
              <a:rPr lang="en-US" dirty="0"/>
              <a:t>, they became more </a:t>
            </a:r>
            <a:r>
              <a:rPr lang="en-US" dirty="0" smtClean="0"/>
              <a:t>guilty</a:t>
            </a:r>
            <a:r>
              <a:rPr lang="en-US" dirty="0"/>
              <a:t> </a:t>
            </a:r>
            <a:r>
              <a:rPr lang="en-US" dirty="0" smtClean="0"/>
              <a:t>as </a:t>
            </a:r>
            <a:r>
              <a:rPr lang="en-US" dirty="0"/>
              <a:t>they had fallen short of God’s standard of </a:t>
            </a:r>
            <a:r>
              <a:rPr lang="en-US" dirty="0" smtClean="0"/>
              <a:t>holiness.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They compared themselves to </a:t>
            </a:r>
            <a:r>
              <a:rPr lang="en-US" dirty="0"/>
              <a:t>heathens </a:t>
            </a:r>
            <a:r>
              <a:rPr lang="en-US" dirty="0" smtClean="0"/>
              <a:t>and </a:t>
            </a:r>
            <a:r>
              <a:rPr lang="en-US" dirty="0"/>
              <a:t>sinned by boasting of their holiness over the Gentiles.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www.christart.com/IMAGES-art9ab/clipart/200/dont-boas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4010">
            <a:off x="9323632" y="3720880"/>
            <a:ext cx="2124175" cy="2038351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89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Paul told the Jews they were inexcusable for judging in this </a:t>
            </a:r>
            <a:r>
              <a:rPr lang="en-US" dirty="0" smtClean="0"/>
              <a:t>manner and that only </a:t>
            </a:r>
            <a:r>
              <a:rPr lang="en-US" dirty="0"/>
              <a:t>the doers of the Law are justified before </a:t>
            </a:r>
            <a:r>
              <a:rPr lang="en-US" dirty="0" smtClean="0"/>
              <a:t>God.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4" descr="http://3.bp.blogspot.com/-L5ug9jEBBpA/TdhzbGg4qqI/AAAAAAAAAJE/XwWymYL2oF4/s1600/action_speaks-louder-than-word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012" y="3247556"/>
            <a:ext cx="4772025" cy="30770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97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God’s </a:t>
            </a:r>
            <a:r>
              <a:rPr lang="en-US" dirty="0"/>
              <a:t>standard </a:t>
            </a:r>
            <a:r>
              <a:rPr lang="en-US" dirty="0" smtClean="0"/>
              <a:t>of righteousness is the </a:t>
            </a:r>
            <a:r>
              <a:rPr lang="en-US" dirty="0"/>
              <a:t>same for all people.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Jews who had </a:t>
            </a:r>
            <a:r>
              <a:rPr lang="en-US" dirty="0" smtClean="0"/>
              <a:t>been given </a:t>
            </a:r>
            <a:r>
              <a:rPr lang="en-US" dirty="0"/>
              <a:t>the law of Moses were judged by the Law.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://1.bp.blogspot.com/_sI28iJloqVM/R5etytxJmSI/AAAAAAAAAbs/myxbLpSxw7I/s200/ri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2" y="2435351"/>
            <a:ext cx="2133600" cy="1984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12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high priest made atonement for them each year.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God </a:t>
            </a:r>
            <a:r>
              <a:rPr lang="en-US" dirty="0"/>
              <a:t>accepted </a:t>
            </a:r>
            <a:r>
              <a:rPr lang="en-US" dirty="0" smtClean="0"/>
              <a:t>this </a:t>
            </a:r>
            <a:r>
              <a:rPr lang="en-US" dirty="0"/>
              <a:t>looking ahead to the coming of Christ who w</a:t>
            </a:r>
            <a:r>
              <a:rPr lang="en-US" dirty="0" smtClean="0"/>
              <a:t>ould </a:t>
            </a:r>
            <a:r>
              <a:rPr lang="en-US" dirty="0"/>
              <a:t>make the perfect sacrifice for them.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They look </a:t>
            </a:r>
            <a:r>
              <a:rPr lang="en-US" dirty="0"/>
              <a:t>ahead </a:t>
            </a:r>
            <a:r>
              <a:rPr lang="en-US" dirty="0" smtClean="0"/>
              <a:t>for </a:t>
            </a:r>
            <a:r>
              <a:rPr lang="en-US" dirty="0"/>
              <a:t>the coming of </a:t>
            </a:r>
            <a:r>
              <a:rPr lang="en-US" dirty="0" smtClean="0"/>
              <a:t>                                        Christ</a:t>
            </a:r>
            <a:r>
              <a:rPr lang="en-US" dirty="0"/>
              <a:t>, while we look </a:t>
            </a:r>
            <a:r>
              <a:rPr lang="en-US" dirty="0" smtClean="0"/>
              <a:t>back </a:t>
            </a:r>
            <a:r>
              <a:rPr lang="en-US" dirty="0"/>
              <a:t>to the </a:t>
            </a:r>
            <a:r>
              <a:rPr lang="en-US" dirty="0" smtClean="0"/>
              <a:t>                                        finished </a:t>
            </a:r>
            <a:r>
              <a:rPr lang="en-US" dirty="0"/>
              <a:t>work of Calvary. 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://www.yellowbrickroad.com/follow/wp-content/uploads/2011/08/Looking-ahead-and-behin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281" y="4114800"/>
            <a:ext cx="3396731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8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S</a:t>
            </a:r>
            <a:r>
              <a:rPr lang="en-US" dirty="0" smtClean="0"/>
              <a:t>ince </a:t>
            </a:r>
            <a:r>
              <a:rPr lang="en-US" dirty="0"/>
              <a:t>the coming of </a:t>
            </a:r>
            <a:r>
              <a:rPr lang="en-US" dirty="0" smtClean="0"/>
              <a:t>Christ both </a:t>
            </a:r>
            <a:r>
              <a:rPr lang="en-US" dirty="0"/>
              <a:t>Jews </a:t>
            </a:r>
            <a:r>
              <a:rPr lang="en-US" dirty="0" smtClean="0"/>
              <a:t>and Gentiles are </a:t>
            </a:r>
            <a:r>
              <a:rPr lang="en-US" dirty="0"/>
              <a:t>saved by faith and obedience to the gospel of </a:t>
            </a:r>
            <a:r>
              <a:rPr lang="en-US" dirty="0" smtClean="0"/>
              <a:t>Christ</a:t>
            </a:r>
            <a:r>
              <a:rPr lang="en-US" dirty="0"/>
              <a:t>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://2.bp.blogspot.com/-0RBeoKTaVBo/UXXb2P04FNI/AAAAAAAAAEk/MCwPs6ZqrFE/s1600/Obedien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2" y="2438400"/>
            <a:ext cx="4267200" cy="320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32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§"/>
            </a:pPr>
            <a:endParaRPr lang="en-US" sz="2000" dirty="0" smtClean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dirty="0" smtClean="0"/>
              <a:t>In </a:t>
            </a:r>
            <a:r>
              <a:rPr lang="en-US" dirty="0"/>
              <a:t>verses 14-15, Paul showed that </a:t>
            </a:r>
            <a:r>
              <a:rPr lang="en-US" dirty="0" smtClean="0"/>
              <a:t>Jews </a:t>
            </a:r>
            <a:r>
              <a:rPr lang="en-US" dirty="0"/>
              <a:t>and Gentiles who come to Jesus and are made new creatures </a:t>
            </a:r>
            <a:r>
              <a:rPr lang="en-US" dirty="0" smtClean="0"/>
              <a:t>by </a:t>
            </a:r>
            <a:r>
              <a:rPr lang="en-US" dirty="0"/>
              <a:t>the Holy Ghost are enabled to keep the righteousness of the law. </a:t>
            </a:r>
            <a:endParaRPr lang="en-US" dirty="0" smtClean="0"/>
          </a:p>
          <a:p>
            <a:pPr lvl="0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lvl="0">
              <a:buFont typeface="Wingdings" panose="05000000000000000000" pitchFamily="2" charset="2"/>
              <a:buChar char="§"/>
            </a:pPr>
            <a:endParaRPr lang="en-US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dirty="0" smtClean="0"/>
              <a:t>This </a:t>
            </a:r>
            <a:r>
              <a:rPr lang="en-US" dirty="0"/>
              <a:t>shows the power of God’s law of liberty, the law of the Spirit of life in Christ Jesus written in their hearts.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3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/>
          <a:lstStyle/>
          <a:p>
            <a:endParaRPr lang="en-US" sz="2000" dirty="0" smtClean="0"/>
          </a:p>
          <a:p>
            <a:r>
              <a:rPr lang="en-US" dirty="0" smtClean="0"/>
              <a:t>Many</a:t>
            </a:r>
            <a:r>
              <a:rPr lang="en-US" dirty="0"/>
              <a:t>, by faith in God and His Word, </a:t>
            </a:r>
            <a:r>
              <a:rPr lang="en-US" dirty="0" smtClean="0"/>
              <a:t>                                        resisted sins, but </a:t>
            </a:r>
            <a:r>
              <a:rPr lang="en-US" dirty="0"/>
              <a:t>none was able to </a:t>
            </a:r>
            <a:r>
              <a:rPr lang="en-US" dirty="0" smtClean="0"/>
              <a:t>                                                   fulfill </a:t>
            </a:r>
            <a:r>
              <a:rPr lang="en-US" dirty="0"/>
              <a:t>the perfect will of God. </a:t>
            </a:r>
            <a:endParaRPr lang="en-US" dirty="0" smtClean="0"/>
          </a:p>
          <a:p>
            <a:endParaRPr lang="en-US" sz="4400" dirty="0"/>
          </a:p>
          <a:p>
            <a:r>
              <a:rPr lang="en-US" dirty="0" smtClean="0"/>
              <a:t>However</a:t>
            </a:r>
            <a:r>
              <a:rPr lang="en-US" dirty="0"/>
              <a:t>, God counted </a:t>
            </a:r>
            <a:r>
              <a:rPr lang="en-US" dirty="0" smtClean="0"/>
              <a:t>faith for </a:t>
            </a:r>
            <a:r>
              <a:rPr lang="en-US" dirty="0"/>
              <a:t>righteousness to all who made a sincere effort to please Him.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1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www.smithworks.org/highestplane/graphics/diagram01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0" b="5792"/>
          <a:stretch/>
        </p:blipFill>
        <p:spPr bwMode="auto">
          <a:xfrm>
            <a:off x="7918826" y="609600"/>
            <a:ext cx="3585242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14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 verses 17-29 Paul condemned the </a:t>
            </a:r>
            <a:r>
              <a:rPr lang="en-US" dirty="0" smtClean="0"/>
              <a:t>Jews for </a:t>
            </a:r>
            <a:r>
              <a:rPr lang="en-US" dirty="0"/>
              <a:t>their hypocrisy in outward religion but inner corruption</a:t>
            </a:r>
            <a:r>
              <a:rPr lang="en-US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</a:t>
            </a:r>
            <a:r>
              <a:rPr lang="en-US" dirty="0" smtClean="0"/>
              <a:t>n </a:t>
            </a:r>
            <a:r>
              <a:rPr lang="en-US" dirty="0"/>
              <a:t>failing to live up to their profession, they brought reproach on the name of God among the </a:t>
            </a:r>
            <a:r>
              <a:rPr lang="en-US" dirty="0" smtClean="0"/>
              <a:t>Gentiles.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http://www.freechristianillustrations.com/acting-the-fool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046" y="2362200"/>
            <a:ext cx="2100366" cy="2133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49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914163" y="1981200"/>
            <a:ext cx="10360501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Jesus </a:t>
            </a:r>
            <a:r>
              <a:rPr lang="en-US" dirty="0"/>
              <a:t>told His disciples to obey the words </a:t>
            </a:r>
            <a:r>
              <a:rPr lang="en-US" dirty="0" smtClean="0"/>
              <a:t>                              (</a:t>
            </a:r>
            <a:r>
              <a:rPr lang="en-US" dirty="0"/>
              <a:t>of the Law) of the scribes and Pharisees </a:t>
            </a:r>
            <a:r>
              <a:rPr lang="en-US" dirty="0" smtClean="0"/>
              <a:t>                                who </a:t>
            </a:r>
            <a:r>
              <a:rPr lang="en-US" dirty="0"/>
              <a:t>sat in Moses’ seat (rulers) but not to </a:t>
            </a:r>
            <a:r>
              <a:rPr lang="en-US" dirty="0" smtClean="0"/>
              <a:t>                              follow </a:t>
            </a:r>
            <a:r>
              <a:rPr lang="en-US" dirty="0"/>
              <a:t>their </a:t>
            </a:r>
            <a:r>
              <a:rPr lang="en-US" dirty="0" smtClean="0"/>
              <a:t>works</a:t>
            </a:r>
            <a:r>
              <a:rPr lang="en-US" dirty="0"/>
              <a:t>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http://2.bp.blogspot.com/-G17hvcYeK3k/UP-uAp4BkDI/AAAAAAAACOM/EeJ6d3JALOU/s1600/www-St-Takla-org--39-scribes-and-pharisee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" b="7211"/>
          <a:stretch/>
        </p:blipFill>
        <p:spPr bwMode="auto">
          <a:xfrm>
            <a:off x="8532520" y="1981200"/>
            <a:ext cx="3048292" cy="39450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90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970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The Mosaic covenant required all male </a:t>
            </a:r>
            <a:r>
              <a:rPr lang="en-US" dirty="0" smtClean="0"/>
              <a:t>                              Jewish </a:t>
            </a:r>
            <a:r>
              <a:rPr lang="en-US" dirty="0"/>
              <a:t>children to be </a:t>
            </a:r>
            <a:r>
              <a:rPr lang="en-US" dirty="0" smtClean="0"/>
              <a:t>circumcised.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God </a:t>
            </a:r>
            <a:r>
              <a:rPr lang="en-US" dirty="0"/>
              <a:t>gave the covenant sign of </a:t>
            </a:r>
            <a:r>
              <a:rPr lang="en-US" dirty="0" smtClean="0"/>
              <a:t>                                    circumcision </a:t>
            </a:r>
            <a:r>
              <a:rPr lang="en-US" dirty="0"/>
              <a:t>to </a:t>
            </a:r>
            <a:r>
              <a:rPr lang="en-US" dirty="0" smtClean="0"/>
              <a:t>Abraham </a:t>
            </a:r>
            <a:r>
              <a:rPr lang="en-US" dirty="0"/>
              <a:t>to </a:t>
            </a:r>
            <a:r>
              <a:rPr lang="en-US" dirty="0" smtClean="0"/>
              <a:t>set him </a:t>
            </a:r>
            <a:r>
              <a:rPr lang="en-US" dirty="0"/>
              <a:t>and </a:t>
            </a:r>
            <a:r>
              <a:rPr lang="en-US" dirty="0" smtClean="0"/>
              <a:t>                                 his descendants apart from </a:t>
            </a:r>
            <a:r>
              <a:rPr lang="en-US" dirty="0"/>
              <a:t>idolatrous nations.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http://passagebreakbyjerry.files.wordpress.com/2013/08/circumcision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0326">
            <a:off x="8341860" y="662872"/>
            <a:ext cx="3276600" cy="2619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4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§"/>
            </a:pPr>
            <a:r>
              <a:rPr lang="en-US" dirty="0"/>
              <a:t>God intended it to signify true and sincere faith in Jehovah and adherence and obedience to the law of Moses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http://www.mormonwiki.com/wiki/images/9/9a/Ten-commandments-mormon-mos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" t="1790" r="1480" b="1707"/>
          <a:stretch/>
        </p:blipFill>
        <p:spPr bwMode="auto">
          <a:xfrm>
            <a:off x="3938154" y="3035553"/>
            <a:ext cx="4061258" cy="32890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39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97000"/>
            <a:ext cx="10360501" cy="44704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Circumcision is </a:t>
            </a:r>
            <a:r>
              <a:rPr lang="en-US" dirty="0"/>
              <a:t>not a commandment of the new covenant of grace in Jesus </a:t>
            </a:r>
            <a:r>
              <a:rPr lang="en-US" dirty="0" smtClean="0"/>
              <a:t>Christ.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Jews taught that no Gentile could have a part with God without </a:t>
            </a:r>
            <a:r>
              <a:rPr lang="en-US" dirty="0" smtClean="0"/>
              <a:t>accepting the </a:t>
            </a:r>
            <a:r>
              <a:rPr lang="en-US" dirty="0"/>
              <a:t>Mosaic covenant of circumcision.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 descr="http://www.loveandgracemedia.com/wp-content/uploads/2012/10/bigstock-Cross-linen-cloth-and-sky-7620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12" y="450274"/>
            <a:ext cx="3429000" cy="2278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49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Paul revealed that </a:t>
            </a:r>
            <a:r>
              <a:rPr lang="en-US" dirty="0" smtClean="0"/>
              <a:t>water </a:t>
            </a:r>
            <a:r>
              <a:rPr lang="en-US" dirty="0"/>
              <a:t>baptism in the name of Jesus Christ took the place of </a:t>
            </a:r>
            <a:r>
              <a:rPr lang="en-US" dirty="0" smtClean="0"/>
              <a:t>circumcision</a:t>
            </a:r>
            <a:r>
              <a:rPr lang="en-US" dirty="0"/>
              <a:t>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</a:t>
            </a:r>
            <a:r>
              <a:rPr lang="en-US" dirty="0" smtClean="0"/>
              <a:t>ircumcision </a:t>
            </a:r>
            <a:r>
              <a:rPr lang="en-US" dirty="0"/>
              <a:t>i</a:t>
            </a:r>
            <a:r>
              <a:rPr lang="en-US" dirty="0" smtClean="0"/>
              <a:t>s </a:t>
            </a:r>
            <a:r>
              <a:rPr lang="en-US" dirty="0"/>
              <a:t>no longer required for salvation. 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2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 descr="http://www.ofcfamily.com/wp-content/uploads/2011/09/water-baptis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2" y="2864752"/>
            <a:ext cx="4419600" cy="2630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02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Enoch, in the midst of almost total </a:t>
            </a:r>
            <a:r>
              <a:rPr lang="en-US" dirty="0" smtClean="0"/>
              <a:t>                                      corruption</a:t>
            </a:r>
            <a:r>
              <a:rPr lang="en-US" dirty="0"/>
              <a:t>, pleased God by his </a:t>
            </a:r>
            <a:r>
              <a:rPr lang="en-US" dirty="0" smtClean="0"/>
              <a:t>faith                                       to </a:t>
            </a:r>
            <a:r>
              <a:rPr lang="en-US" dirty="0"/>
              <a:t>the extent that he was </a:t>
            </a:r>
            <a:r>
              <a:rPr lang="en-US" dirty="0" smtClean="0"/>
              <a:t>translated                                   </a:t>
            </a:r>
            <a:r>
              <a:rPr lang="en-US" dirty="0"/>
              <a:t>into </a:t>
            </a:r>
            <a:r>
              <a:rPr lang="en-US" dirty="0" smtClean="0"/>
              <a:t>Heaven.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1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3.bp.blogspot.com/_MzENrZaq67U/TFrmjHhCobI/AAAAAAAAARk/RiegTPFSQAc/s1600/eno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3472" y="1828800"/>
            <a:ext cx="3258740" cy="426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52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Noah found favor with God and was saved from the Flood to </a:t>
            </a:r>
            <a:r>
              <a:rPr lang="en-US" dirty="0" smtClean="0"/>
              <a:t>preserve the </a:t>
            </a:r>
            <a:r>
              <a:rPr lang="en-US" dirty="0"/>
              <a:t>race.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1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mpactmagazine.us/wp-content/uploads/NoahsArk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27"/>
          <a:stretch/>
        </p:blipFill>
        <p:spPr bwMode="auto">
          <a:xfrm>
            <a:off x="3656012" y="2438400"/>
            <a:ext cx="4876800" cy="32506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41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Abraham was not perfect, but his faith was counted to him </a:t>
            </a:r>
            <a:r>
              <a:rPr lang="en-US" dirty="0" smtClean="0"/>
              <a:t>for righteousness.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rustywright.com/wp-content/uploads/2013/02/Abraham-sacrificing-Isaa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033" y="2986999"/>
            <a:ext cx="3288579" cy="32614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17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The faith of Joseph made him submissive to the will of God for </a:t>
            </a:r>
            <a:r>
              <a:rPr lang="en-US" dirty="0" smtClean="0"/>
              <a:t>the duration </a:t>
            </a:r>
            <a:r>
              <a:rPr lang="en-US" dirty="0"/>
              <a:t>of his </a:t>
            </a:r>
            <a:r>
              <a:rPr lang="en-US" dirty="0" smtClean="0"/>
              <a:t>life.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copiosa.org/images/joseph-interpret-pharaohs-drea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7705">
            <a:off x="8331148" y="2139488"/>
            <a:ext cx="2766101" cy="3427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incetimebegan.files.wordpress.com/2012/04/pharaohs-dream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1" y="3859238"/>
            <a:ext cx="3423027" cy="2160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27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341812" y="2082800"/>
            <a:ext cx="7769701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Moses reached the place in his relationship with God where </a:t>
            </a:r>
            <a:r>
              <a:rPr lang="en-US" dirty="0" smtClean="0"/>
              <a:t>God talked </a:t>
            </a:r>
            <a:r>
              <a:rPr lang="en-US" dirty="0"/>
              <a:t>with him face to </a:t>
            </a:r>
            <a:r>
              <a:rPr lang="en-US" dirty="0" smtClean="0"/>
              <a:t>face.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www.templestudy.com/wp-content/uploads/2011/04/moses-seeing-jehova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012" y="2057400"/>
            <a:ext cx="3291840" cy="4114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04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/>
          <a:lstStyle/>
          <a:p>
            <a:r>
              <a:rPr lang="en-US" dirty="0"/>
              <a:t>David was a man after God’s own </a:t>
            </a:r>
            <a:r>
              <a:rPr lang="en-US" dirty="0" smtClean="0"/>
              <a:t>heart.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He </a:t>
            </a:r>
            <a:r>
              <a:rPr lang="en-US" dirty="0"/>
              <a:t>committed a great sin, but he repented </a:t>
            </a:r>
            <a:r>
              <a:rPr lang="en-US" dirty="0" smtClean="0"/>
              <a:t>bitterly.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narrowaygraphics.com/wp-content/uploads/2013/12/David-Shee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12" y="1981200"/>
            <a:ext cx="3276600" cy="2671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9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Paul spoke of those who gave up God </a:t>
            </a:r>
            <a:r>
              <a:rPr lang="en-US" dirty="0"/>
              <a:t>in verses 25-32.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sz="1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Some </a:t>
            </a:r>
            <a:r>
              <a:rPr lang="en-US" dirty="0"/>
              <a:t>of them were the wicked </a:t>
            </a:r>
            <a:r>
              <a:rPr lang="en-US" dirty="0" smtClean="0"/>
              <a:t>                                                men of </a:t>
            </a:r>
            <a:r>
              <a:rPr lang="en-US" dirty="0"/>
              <a:t>Sodom who brought the </a:t>
            </a:r>
            <a:r>
              <a:rPr lang="en-US" dirty="0" smtClean="0"/>
              <a:t>                                               wrath </a:t>
            </a:r>
            <a:r>
              <a:rPr lang="en-US" dirty="0"/>
              <a:t>of God upon </a:t>
            </a:r>
            <a:r>
              <a:rPr lang="en-US" dirty="0" smtClean="0"/>
              <a:t>themselves. 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wheelerroad.org/files/sod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812" y="3343029"/>
            <a:ext cx="4139468" cy="28291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61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60512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</a:schemeClr>
            </a:gs>
            <a:gs pos="65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25000" t="25000" r="25000" b="25000"/>
          </a:path>
        </a:gradFill>
        <a:gradFill flip="none" rotWithShape="1">
          <a:gsLst>
            <a:gs pos="17000">
              <a:schemeClr val="phClr"/>
            </a:gs>
            <a:gs pos="71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Crimson landscape design template" id="{73D20169-401E-4972-B02F-4B0444B70099}" vid="{315B30EE-3D96-471E-B16F-FC3628778332}"/>
    </a:ext>
  </a:extLst>
</a:theme>
</file>

<file path=ppt/theme/theme2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E82CB02-9625-4F39-9A5B-61405831A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TS103460512</Template>
  <TotalTime>0</TotalTime>
  <Words>765</Words>
  <Application>Microsoft Office PowerPoint</Application>
  <PresentationFormat>Custom</PresentationFormat>
  <Paragraphs>110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TS103460512</vt:lpstr>
      <vt:lpstr>ROmans</vt:lpstr>
      <vt:lpstr>Romans 1</vt:lpstr>
      <vt:lpstr>Romans 1</vt:lpstr>
      <vt:lpstr>Romans 1</vt:lpstr>
      <vt:lpstr>Romans 1</vt:lpstr>
      <vt:lpstr>Romans 1</vt:lpstr>
      <vt:lpstr>Romans 1</vt:lpstr>
      <vt:lpstr>Romans 1</vt:lpstr>
      <vt:lpstr>Romans 1</vt:lpstr>
      <vt:lpstr>Romans 1</vt:lpstr>
      <vt:lpstr>Romans 1</vt:lpstr>
      <vt:lpstr>Romans 1</vt:lpstr>
      <vt:lpstr>Romans 2</vt:lpstr>
      <vt:lpstr>Romans 2</vt:lpstr>
      <vt:lpstr>Romans 2</vt:lpstr>
      <vt:lpstr>Romans 2</vt:lpstr>
      <vt:lpstr>Romans 2</vt:lpstr>
      <vt:lpstr>Romans 2</vt:lpstr>
      <vt:lpstr>Romans 2</vt:lpstr>
      <vt:lpstr>Romans 2</vt:lpstr>
      <vt:lpstr>Romans 2</vt:lpstr>
      <vt:lpstr>Romans 2</vt:lpstr>
      <vt:lpstr>Romans 2</vt:lpstr>
      <vt:lpstr>Romans 2</vt:lpstr>
      <vt:lpstr>Romans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2014-01-15T02:02:24Z</dcterms:created>
  <dcterms:modified xsi:type="dcterms:W3CDTF">2014-02-07T02:24:49Z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TC034605129991</vt:lpwstr>
  </property>
</Properties>
</file>