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30"/>
  </p:notesMasterIdLst>
  <p:handoutMasterIdLst>
    <p:handoutMasterId r:id="rId31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5" r:id="rId20"/>
    <p:sldId id="276" r:id="rId21"/>
    <p:sldId id="278" r:id="rId22"/>
    <p:sldId id="277" r:id="rId23"/>
    <p:sldId id="279" r:id="rId24"/>
    <p:sldId id="280" r:id="rId25"/>
    <p:sldId id="281" r:id="rId26"/>
    <p:sldId id="282" r:id="rId27"/>
    <p:sldId id="286" r:id="rId28"/>
    <p:sldId id="287" r:id="rId2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85"/>
            <p14:sldId id="276"/>
            <p14:sldId id="278"/>
            <p14:sldId id="277"/>
            <p14:sldId id="279"/>
            <p14:sldId id="280"/>
            <p14:sldId id="281"/>
            <p14:sldId id="282"/>
            <p14:sldId id="286"/>
            <p14:sldId id="28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7/1/2014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7/1/2014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4191000"/>
            <a:ext cx="6856413" cy="13716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4800" dirty="0" smtClean="0"/>
              <a:t>The Way of Salvation</a:t>
            </a:r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5494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This glorious experience voids men’s </a:t>
            </a:r>
            <a:r>
              <a:rPr lang="en-US" dirty="0" smtClean="0"/>
              <a:t>                                 boasting </a:t>
            </a:r>
            <a:r>
              <a:rPr lang="en-US" dirty="0"/>
              <a:t>in </a:t>
            </a:r>
            <a:r>
              <a:rPr lang="en-US" dirty="0" smtClean="0"/>
              <a:t>self-righteousness.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who cannot save himself </a:t>
            </a:r>
            <a:r>
              <a:rPr lang="en-US" dirty="0" smtClean="0"/>
              <a:t>cannot </a:t>
            </a:r>
            <a:r>
              <a:rPr lang="en-US" dirty="0"/>
              <a:t>boast in that which is </a:t>
            </a:r>
            <a:r>
              <a:rPr lang="en-US" dirty="0" smtClean="0"/>
              <a:t>the </a:t>
            </a:r>
            <a:r>
              <a:rPr lang="en-US" dirty="0"/>
              <a:t>work of God.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Moreover</a:t>
            </a:r>
            <a:r>
              <a:rPr lang="en-US" dirty="0"/>
              <a:t>, this </a:t>
            </a:r>
            <a:r>
              <a:rPr lang="en-US" dirty="0" smtClean="0"/>
              <a:t>righteousness is </a:t>
            </a:r>
            <a:r>
              <a:rPr lang="en-US" dirty="0"/>
              <a:t>for the whole </a:t>
            </a:r>
            <a:r>
              <a:rPr lang="en-US" dirty="0" smtClean="0"/>
              <a:t>world.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pic>
        <p:nvPicPr>
          <p:cNvPr id="9218" name="Picture 2" descr="http://deeptruths.com/articles/images/self-righteousnes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21"/>
          <a:stretch/>
        </p:blipFill>
        <p:spPr bwMode="auto">
          <a:xfrm rot="276087">
            <a:off x="8544903" y="556462"/>
            <a:ext cx="2647931" cy="21800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Romans </a:t>
            </a:r>
            <a:r>
              <a:rPr lang="en-US" dirty="0"/>
              <a:t>4:1-8 shows that moral works of self-righteousness </a:t>
            </a:r>
            <a:r>
              <a:rPr lang="en-US" dirty="0" smtClean="0"/>
              <a:t>cannot merit </a:t>
            </a:r>
            <a:r>
              <a:rPr lang="en-US" dirty="0" smtClean="0"/>
              <a:t>justification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Justification</a:t>
            </a:r>
            <a:r>
              <a:rPr lang="en-US" dirty="0" smtClean="0"/>
              <a:t> </a:t>
            </a:r>
            <a:r>
              <a:rPr lang="en-US" dirty="0"/>
              <a:t>comes only by faith </a:t>
            </a:r>
            <a:r>
              <a:rPr lang="en-US" dirty="0" smtClean="0"/>
              <a:t>                                                    in </a:t>
            </a:r>
            <a:r>
              <a:rPr lang="en-US" dirty="0"/>
              <a:t>Jesus.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Jesus </a:t>
            </a:r>
            <a:r>
              <a:rPr lang="en-US" dirty="0"/>
              <a:t>performs the </a:t>
            </a:r>
            <a:r>
              <a:rPr lang="en-US" dirty="0" smtClean="0"/>
              <a:t>work when </a:t>
            </a:r>
            <a:r>
              <a:rPr lang="en-US" dirty="0"/>
              <a:t>we believe Him.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gospelbondservant.com/wp-content/uploads/2011/10/robe-of-jesus96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2" y="2895600"/>
            <a:ext cx="3657600" cy="24084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works of the Law generally referred to the ceremonial law of Moses.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dirty="0" smtClean="0"/>
              <a:t>neither </a:t>
            </a:r>
            <a:r>
              <a:rPr lang="en-US" dirty="0"/>
              <a:t>men </a:t>
            </a:r>
            <a:r>
              <a:rPr lang="en-US" dirty="0" smtClean="0"/>
              <a:t>nor women can merit </a:t>
            </a:r>
            <a:r>
              <a:rPr lang="en-US" dirty="0"/>
              <a:t>God’s grace by their own good moral works.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2050" name="Picture 2" descr="http://foundedintruth.com/wp-content/uploads/2014/04/torah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0" t="3999" r="3329" b="3259"/>
          <a:stretch/>
        </p:blipFill>
        <p:spPr bwMode="auto">
          <a:xfrm>
            <a:off x="4463039" y="2362200"/>
            <a:ext cx="3002973" cy="20885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cbwc.ca/wp-content/uploads/2013/04/Bible-hand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9" b="2530"/>
          <a:stretch/>
        </p:blipFill>
        <p:spPr bwMode="auto">
          <a:xfrm>
            <a:off x="7847012" y="4727996"/>
            <a:ext cx="3657600" cy="159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After </a:t>
            </a:r>
            <a:r>
              <a:rPr lang="en-US" dirty="0"/>
              <a:t>we are saved we are enabled by His Spirit to follow after </a:t>
            </a:r>
            <a:r>
              <a:rPr lang="en-US" dirty="0" smtClean="0"/>
              <a:t>good works </a:t>
            </a:r>
            <a:r>
              <a:rPr lang="en-US" dirty="0"/>
              <a:t>in </a:t>
            </a:r>
            <a:r>
              <a:rPr lang="en-US" dirty="0" smtClean="0"/>
              <a:t>righteousness.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3074" name="Picture 2" descr="http://www.menofstjoseph.com/blog/wp-content/uploads/2013/07/Good-Work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2" y="2940177"/>
            <a:ext cx="3733800" cy="15681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.huffpost.com/gen/1225413/thumbs/r-DOING-GOOD-DEEDS-large570.jpg?1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77"/>
          <a:stretch/>
        </p:blipFill>
        <p:spPr bwMode="auto">
          <a:xfrm>
            <a:off x="4695651" y="4038600"/>
            <a:ext cx="3456161" cy="15681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6256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James </a:t>
            </a:r>
            <a:r>
              <a:rPr lang="en-US" dirty="0"/>
              <a:t>did not contradict Paul’s </a:t>
            </a:r>
            <a:r>
              <a:rPr lang="en-US" dirty="0" smtClean="0"/>
              <a:t>                                           teaching </a:t>
            </a:r>
            <a:r>
              <a:rPr lang="en-US" dirty="0"/>
              <a:t>of salvation by faith </a:t>
            </a:r>
            <a:r>
              <a:rPr lang="en-US" dirty="0" smtClean="0"/>
              <a:t>                                              without </a:t>
            </a:r>
            <a:r>
              <a:rPr lang="en-US" dirty="0"/>
              <a:t>works.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James </a:t>
            </a:r>
            <a:r>
              <a:rPr lang="en-US" dirty="0"/>
              <a:t>referred to the good works Christians should follow </a:t>
            </a:r>
            <a:r>
              <a:rPr lang="en-US" dirty="0" smtClean="0"/>
              <a:t>because </a:t>
            </a:r>
            <a:r>
              <a:rPr lang="en-US" dirty="0"/>
              <a:t>they are </a:t>
            </a:r>
            <a:r>
              <a:rPr lang="en-US" dirty="0" smtClean="0"/>
              <a:t>saved.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4098" name="Picture 2" descr="http://4.bp.blogspot.com/-z0qdo5rNOyU/T-RmEfptucI/AAAAAAAAAM8/hsEdTzCOLj0/s1600/Good+Works+Matthew+5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" b="1976"/>
          <a:stretch/>
        </p:blipFill>
        <p:spPr bwMode="auto">
          <a:xfrm rot="350223">
            <a:off x="7699924" y="488962"/>
            <a:ext cx="3736061" cy="32919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Verses 9-12 show that justification cannot be obtained by religious </a:t>
            </a:r>
            <a:r>
              <a:rPr lang="en-US" dirty="0" smtClean="0"/>
              <a:t>rites and </a:t>
            </a:r>
            <a:r>
              <a:rPr lang="en-US" dirty="0"/>
              <a:t>observances.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5122" name="Picture 2" descr="http://d23a3s5l1qjyz.cloudfront.net/wp-content/uploads/2011/07/ULCcommun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9545">
            <a:off x="777356" y="4254232"/>
            <a:ext cx="3244242" cy="2152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lukearredondo.com/wp-content/uploads/2014/02/certificate-of-justificati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170" y="2890995"/>
            <a:ext cx="3203642" cy="22906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.answcdn.com/view:feature/getty/ceremonies/edbcfc3e/9994445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83">
            <a:off x="2208212" y="2907841"/>
            <a:ext cx="2017712" cy="16814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stambrosechurchri.org/wp-content/uploads/2010/10/IMG_09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1845">
            <a:off x="8580904" y="2737275"/>
            <a:ext cx="3142328" cy="20948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2.bp.blogspot.com/-d37CeKDp-mw/Tbwvr_MYX9I/AAAAAAAAHhY/6pdKOTg8VUI/s1600/8_3_jesus_washfeet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1" b="11000"/>
          <a:stretch/>
        </p:blipFill>
        <p:spPr bwMode="auto">
          <a:xfrm rot="21277311">
            <a:off x="8135281" y="4462144"/>
            <a:ext cx="1927058" cy="2005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12" descr="data:image/jpeg;base64,/9j/4AAQSkZJRgABAQAAAQABAAD/2wCEAAkGBxQHBhQIBxMWFhQXFRYYGBgYGBUXGhweHRsaGR0dIB8dHyggGB4lHxYYIzEjJSkrLzEuGiE1ODM4OiktLi0BCgoKDg0OGxAQGzQkICY1LDY0NDQyLCwvNC80LCw0NDc0LCwsLCw0Li00LCw3MiwsLCwsLzIsNC0sNDQ4NDIsNP/AABEIAOEA4QMBEQACEQEDEQH/xAAbAAEBAAMBAQEAAAAAAAAAAAAABwIFBgMEAf/EADgQAAIBAAgCCAQGAgMBAAAAAAABAgMEBQYRITFBUWEHEhQVI1JxgUJikcETIpKx0fByoTIz4dL/xAAbAQEAAgMBAQAAAAAAAAAAAAAABQYCBAcDAf/EADYRAQABAgMFBgYBAwQDAAAAAAABAgMEBRESEzFBURQhYXGB0SIykaHh8MFCUrEGQ3LxIzNE/9oADAMBAAIRAxEAPwC4gAAAAAAAAAAAAAAAAAAAAAAAAAAAAAAAAAAAAAAAAAAAAAAAAAAAAAAAAAAAAAAAAAAAAAAAMJ0sYPCckvVpHzWGUUVTwhj2iHmj9UNqH3d19JO0Q80fqhtQbuvpJ2iHmj9UNqDd19JZwmprGDT9Mz7qxmJjiyD4AAAAAAAAAAADGc1BYzaXrkNX2ImeDDtEPNH6o+bUMt3X0k7RDzR+qG1Bu6+kv3tEPNH6oawbuvpL0PrAAAAAAAAAAcxfq7St6zvxaBL8ejTcNPzLeD9duD9WamLw+9o7uMJnJsynB3dmqfgq4+Hj7+Hojjo0nhJYPg1g/wDwr06xOkugbUzwl+dRcEfNZNqTqLghrJtS6S5F4u4LR6tN/wBFI0pryvaaXLfivRG7g8VNqvSrhKIzjLu2Wtafnp4ePh7ePnKzRkpR60XinoywOfTExOkv0PgAAAAAAAAAxpKRUVG6SlaUUm23kklm2+B8mYiNZfaaZqmIiNZlF753id4bQ8PFUMMVRxe/GbXF7cF7lfxmKm7XpHCHQ8py6MFa7/nnjP8AHp959HPdRcEaespXak6i4IaybUqB0b3VVLNW3Xo5J+DFrV+f0Xw/XgyXwGGn/wBlfoq2f5rNMThbc98/NP8AHv8ATqpZLKeAAAAAAAAAAE06Sbtfg0jtqpL8sn4qWz0U/R6Png92yIzDDf7lPquGQZltR2a5PfHy+XT05eHd0cCRC0AACj9Gt5OvFWJXXml4Le6Wbh7arlitkTWX4nWN3Vx5Kj/qDLdJ7Vbj/l7+vPx7+ahEoqoAAAAAAAAAmfSPeftFI7FqEvyxfiyW7XweievPLZ4w+PxX+3T6rjkOWbERibsd8/LHSOvry8O/o4IiVnAOiuXdt2/aHWpsVQUbTm/M9VBPi9+C9UbuDwu+q1q4Qic2zKMHa0p+erh4ePt1nylZYQVHBQo0kksElkklsWGI0c+mZmdZ4sg+AAAAAAAAAABhTUUaehdDTJOMk008008mmfJiJjSWVFdVFUVUzpMIpe6wJXftR0KxdFLF0cuW8Xzjjh6YPcruLw+5r8J4OiZXmFOMs7X9UcY8evlP4aQ1EkAZUdI6KkVLRNqUWmmtU1mmuaZlTM0zrD5VTFUTTVGsStNzrwq37M688FSwwVJFcdpLlLD91sWPC4iL1GvPm53muXzg72kfLPCf484/LfGyjAAAAAAAHJX+vP3NU+x1KXj0iyfkjp1vV5pe72weljcTuqdI4ynclyztNzeXI+Cn7z08uv05pGV9ew+D7rFsuds2jGo1T/k823pGK1k+Sx920tz2sWZu1xTDWxeKt4W1N25wj7z0/fNb7Is2FkWfGpVRYRivdvdvi2yyWrdNumKaXOMVia8Tdm7c4z+6ej7D0a4AAAAAAAAAAAAGrvHYsLdsuVTp8nrCXlktH9mt02eN+zF2iaZbuAxteEvRcp9Y6x+/dEK7VJ1GtzqlbXVnB4SX91TWDT4NFauUTRVNMuj2btF6iLlE6xPB4mD0ANjd+2J2Haca7V88MpR80XqvunxSPfD35s17UNTHYOjF2ZtVek9J6/vJcLPrsLRqUK5VHjCaxT+z4NaNcUWWiuK6Yqp4Ob37Ndm5NuuNJh9Bk8gAAAAaq8ltwsGzHW6fN6Qjo5S2Xpu3wR4370WqNqW7gMFXjL0W6eHOekfvBEq9XJ2hXJVutvrTm8W/suCSwSXBFbuXJuVTVPN0azZos24t240iHgeb1ZUVG6alVFQpylJpJLVt5JIyppmqdIY1VRTE1VTpELPc27iu/Z2FJg6aeDpJL/UVyWPu8WWPC4eLNGnPm57muYzjLvd8kcI/nzn8OgNlFgAAAAAAAAAAAAAAHGdIl2u86p3lUl4tGvzJLOcFnhzks2vdcDQx2G3lO1TxhYMizLcV7m5Pw1fafaef16pSnisUQK8B8ADr+j28ndNd7BXH4NI8m9ITeWPKLyT9nxJLAYrYnYq4Sgc8y3tFve24+On7x7xy+nRWicUUAAAPGt1mNTq0qzWZKMIpuTeyRjVVFMayztWqrtcUURrMonei3ZXgtN1mkxUFiqOPljz+Z6v2WyK5isRN6vXk6Nl2AowdnYjvmeM9Z9o5fXm1BrN8ApnRzdjs1GrZr8fzyXhRfwxfxcpSWnBerSnMBhdiN5Vxngp2fZptzOGtT3R809Z6eUf58nekkrAAAAAAAAAAAAAAAAAASfpDu33XXe8amvBpJZpaQm/2jLVc8VwRB4/DbE7dPCV5yLMu0W9zcn4qfvHvH+O/q44jU+AHnkz6Kr0dXl7xqvdddfi0a/K3rOC/eUdHxWD4k7gcTvKdirjCk59lu4r39uPhq4+E+0/jo7QkFdAAEn6Qbzd61ru2pPwaOX5mtJyX7xjtxeeyZB47Fbc7FM9y85HlnZ6N9cj45+0e88/Du6uOI1PgHW3Bux3xW+3V1eBRvR6TktucVvx04kjgcLvJ26o7kFneZ9mo3Vufjq+0dfOeX16K4TqiAAAAAAAAAAAAAAAAAAA8K9U4WhU51StLrQmmmv7o90zGuiK6Zpng9bN6uzci5ROkwh94bGnYVqSqVPmtYS80dn67NcU+RW8RYmzXsy6PgcZRi7MXKfWOk/vDwa0124Ae1TrU6lWo1qqvqzg1KL5/dbNbpszormiqKoed21Rdom3XGsTxW67Vtwt6y41uiylpOPlktV6bp8Giy2L0XaIqhzjMMFXhL026uHKesfvHxbU9mk4bpFvP2KhdkVCXiSXiSXwRe3KUl9FnumR2OxWxGxTxWTIcr3tXaLsfDHCOs+0fefVLyDXQPg2t2rDnb9pqqUOKis6Sflj/AC9EvsmbOGw83q9OXNo5hjqMHZm5V3zyjrPtHP8A6W2pVSFRqkarVY9WEUkl/dXzLHRTFFMUxwc5vXa71c3K51mXuZPMAAAAAAAAAAAAAAAAAAADRXwu+rfst0ccFSwxlRyfHyv5ZaP2exrYnDxeo058knleYTg721Pyzxj+fOPxzRWlo3Q0roqZOMotpp6prJp+5XKqZpnSXQ6aoqiKqZ1iWJiyAN1dO3pXftRU+bo5YRpI8Y8V80cW17rc2sJiJs1+E8UdmeApxlnY/qjhPj7T+eSnXnvPR2PYyrdXcZzpV4K1UsVj1v8AFJp+6W5N4jE02re1HPgpuXZXcxOIm3VGkU/N4eHnP5RqnppVimlTU8nKUm3JvVt6srlVU1TrLoNFFNFMU0xpEMDFk9qnVZ16txqtVXWnN4RXP7Jat7JMzoomuqKaXndu0WqJuVzpEcVsuxYcLAsxVWizk85z80v4WiXD3LJh7FNmjZhznMMdXjL03J7o5R0j36tue7RAAAAAAAAAAAAAAAAAAAAAAJ90lXb/ABIO26ks0vGS3S0n6rR8s9iLzDDbUbynjzWn/T+ZbM9luT3T8vn09eXj5puQq3gADKdI5xUZttRWEU23gsW8FwWLb9z7MzPFjFMRMzEcWJ8ZAFauBdjuiq9vr0fHmtH8Eder/k8m/ZbZ2DBYXdU7VXGVFzvM+017q3PwR956+Ucvq683kCAAAAAAAAAAAAAAAAAAAAAAAPyS6y6stAROnfCN33u53DaPXq68CkbcPlerh7arl6Mr+Nw26q1jhLoOT5j2u1pV89PHx8ffx84c2aKXAAADuujm7Ha6ZWxX4/ki/Ci/ikvi9IvTnntnLZfhdf8AyVeis59me7p7Nanvn5vCOnnPPw81PJhTQAAAAAAAAAAAAAAAAAAAAAAAAAfDbNmQtizZ1GtaSWT3i9pLmmed23Tcpmmps4TFV4a7F2jjH3johto1KVnV+dSp2nKEnFtZp81/cis3bc265pnk6TYvU37VN2nhMavmPN7AH7FpSTksVisVi1jyxWax4oypmInWXydZjunReLAr1FaNkUdYs9JQ6qSjkurhl1cFphoWezXTXRE08HMsbYu2L9VF3vq149fH1bA9WqAAAAAAAAAAAAAAAAAAAAAAAAADmL83lVhVH8GrPx6RPq/KtHN/bi/RmnjMTFmnSOMpnJ8snF3Nqv5KePj4e/h6I831n1pNtvNt5tvi+LK9MzM6yv8AEad0Pw+AAA6S494+4bR/DrD8CkaU/lein7aPl6I3sFid1VpPCURnGXdrta0/PTw8fD28fNZE+ssY6Fgc+mNH6AAAAAAAAAAAAAAAAAAAAAAAAa63rXhYdmyrta2yjHeUnpFf3JJvY8r12m1TtVNvBYOvF3otUes9I6/vkiNp1+dqV6ddrjxnJ48ktkuCSyK3du1XKtqp0fD4ejD24tW47o/dfOXynk9gAAAAUno1vJ+LRqxK6/zRXgt7xWsPVLNcvQmsvxO1G7q48lQ/1BluzParcd0/N59fXn4+agEoqwAAAAAAAAAAAAAAAAAAAAAB509NGr0EqenajGKbk3kklm2z5MxEayyooqrqimmNZlFr3XhleC0vxViqKOKo48t5P5n/AKWC9a7i8TN6vwjg6JleX04Ozs/1Txn+PKPy0ZqJIA7/AKPbpxrVF3rascYSTVHCSyaeTm1wwyj9eDJfA4OJjbrjyVbPM2qt1dnszpMcZ/j3+nVzN67Bld+1HV3i6OWMqOXGPB/NHHB+z3NLFYebNenLkmctx9OMs7f9UcY8faeX05NMaqQAMqKkdDSqloW4yi001qms00ZU1TTOsMaqaaqZpqjWJWq6F4FeCy1SywVLDCNJFcdpL5Zar3WxY8LiIvUa8+bnmaZfVg72z/TPCf484/PNvTZRgAAAAAAAAAAAAAAAAAAAACXdIt5+207sioS8OL8Rr4pJ/wDH0i9eL9M4bMMVtTu6eHNdMhyzdU9oux8U8PCOvnP+PNw5FLIAdJci7bt6v/iVheBRtdf5nqoL93wXqjewWF3tWs8IRGb5lGDtbNPz1cPDx9vHyWSMVCKjBYJZJIsDn8zMzrLVXmsSNvWXKqUuUtYS8stn6bNcGzxv2YvUbMt3L8dXg70XI4c46x+8ERrdWlU61Kq1ldWcG4yXB/dbp7porVdE0VTTU6Pau03aIronWJ4PIwZgGyu9bM7CtSNdoM1pOPmjuvXdPivU2MPfmzXtQ08dg6MXZm3V6T0n94+C4VGuQtCpwrdVfWhNJp/3R7NFkoqiumKo4OcXrNdm5NuuNJh7mTyAAAAAAAAAAAAAAAAAABx3SDefuqq931GXjTWbXwR4/wCT0Xu9ljoY3FbqnZp4yn8jyztFe+uR8EfefaOf0SdLBYIgV5D4PvsOyZ21aUalVNXm5bRitZP0/wBtpHtYszdr2YauMxdvC2pu1/8Ac9FvsqzoWVUI1KprCMV7t7t8W3myy27cW6Yppc4xOIrxF2btye+f37PrM3gAcT0jXa7wqvetSXi0a/OlrOC/eUdeaxXAj8fht5Tt08YWLIcy3Ne4uT8NXDwn2n/Pf1Swgl2D4AHY9Hl5O6673dXH4NJLJvSE3+0ZaPng+LJLAYnYnYq4SgM9y3tFvfW4+Kn7x7x/ju6KwTijAAAAAAAAAAAAAAAAABqL0W7GwLMdapM5vKjh5pfwtW/vgeGIv02aNqW/l2Brxl6KI7o5z0j36InW6zOu1qVarUutObbk+L+y2S2SRW665rqmqp0W1aotURbojSI4PEwejOhopU9KqGgTlKTSilq28kjKmmap0hjVXTRTNVU6RC0XPu7G79m9SWDpZ4OkkuO0V8scf3e5Y8Lh4s0ac+bnma5jVjLusfLHCP585/DfGyjAAAAknSBdvuivduqa8GkbyWkJ6tck82vdcCCx+G3dW3Twle8jzLtNvdXJ+On7x1845/Xq5Ejk6AGsVgz6Kt0d3l7zqndtdfjUa/K285wWWPOSyT9nxJ7A4neU7NXGFHz3LdxXvrcfDV9p9p5fTo7M31fAAAAAAAAAAAAAAAPCvVuFQqkq1WpdWEVi3/dXyMa64opmqeD0s2a71cW6I1mUSvJbc7ftN1umxUVlCHlj/L1b+yRXMTiJvV68uTo+X4GjB2Yt08ec9Z9un/bVGs3QCndHN2OyUKtivx8SS8OL+GL+LlKS+i9WicwGF2I26uKm59me8q7Nan4Y4z1np5R958od2SSsgAAAA+a0alC0qlOp1tYwmsGvuuDTzT4oxroiumaauD1sX67FyLlE6TCH29ZE7EtOVSrO2cZbSi9JfZrZplaxFmbNezLpGCxdGLsxdo9Y6T0/eTXng2wD2qVbnUa3Ct1V9WcHjF8/umsU1wbM7dc0VRVDzvWqL1E2641ieK33ctqFu2XGuUOT0nHXqyWq+6e6aLLYvRdoiqHOMfgq8Jem3V6T1j9+7aHs0gAAAAAAAAAAAAAEjv8AXn74rfYak/Ao3qtJyW/OK245vgQWOxW8nYp4L3kmWdmo3tyPjq+0dPOef06uSI5OgHX9H92O9632+urwaN5J6TktucVvxeXEksDhduduqO5A53mfZqN1bn46vtHvPL69FaJxRQAAAAAAHP3yu8rfszq0eCpoYujk+O8Xylh9cHsa2Kw8XqNOfJKZVmM4O9rPyTx9/OPwjFJB0dI6OkTTTaaeqayafNMrcxMTpLodNUVREx3xLE+PoBu7pW/K79qKmeLopYKkjxW0lzjjj9VubeExG5r8J4o7M8vpxlnZ/qjhPj08p/K10NLGnoVTULTjJJprNNPNNFiiYmNYc6roqoqmmqNJhmfWIAAAAAAAAAAAOD6Rrz9lonY1Ql+eS8WS+GL+HlKS+i9UyNx+K2I3dPGeKzZDlm8ntN2O6OEdZ6+Uf58kyINcgDbXZsOdv2mqrRYqKzpJ+WP/ANPRfwmbOGw83q9OXNo5hjqMHZ3lXfPKOs+0c1tqdVhUqrGq1WKjCKSSXD7+pY6aYpiKY4Oc3btd2ua651mXsZPMAAAAAAAAnnSVdvFO26ktP+5Lhop+2j5YPZkVmGG1jeU+q1/6fzL/AOW5P/H29vpzhOSGW0AAd90bXl/ApVYtdf5ZPwm9nq4ej1XPFbpEvl+J/wBur0VfP8t247Tbjvj5vLr6c/Dv5SpZLqeAAAAAAAAAAGgvjeJXfs3rQwdNPFUcXx3k/lWPu8Fua2KxEWaNefJKZVl04y7pPyRxn+POfyjFLSypqV0tM3KUm229W3m2yuVVTVOsuhU000UxTTGkQwMWT2qVUnXq3GqVSPWnN4RX90S1b2SZnbomuqKYed27Raom5XOkRxW27NhwsCzFVaLOTznLzS3fJbJcCy2LEWaNmHOcwx1eMvTcq4co6R+8W2PZogAAAAAAAAD8lFTi4zWKeTT0D7EzE6wjF9buuwLS8FP8GkxdG+HGD5rbivRlexmG3VescJdCyjMYxln4vnp4+Pj68/H0c8aSVACeDxjk+Kyf/h9idJ1gWO414+/bO/CrL8ejSU/mW01678H6osODxO+o7+MOf5zlvZLu1R8lXDw8Pbw9XTG4hwAAAAAAAD47WtKjsmz512uPCMV7t7JcW3kYXLkW6Zql74bDXMTdi1bjvn9+yH23bE7atGVerbWLySxyjFaRXp/ttvcrd+7Vdr2pdJwmDowtqLVEcPvPX98nw9ZcUeOktnSTrLiNJNJVu4F2O6Kp26ux8ea0fwR16vq8m/ZbZz+Cwu6p2quMqJneZ9pr3Vufgj7z18un1debyBAAAAAAAAAAAB8FuWVC2rNlUa1pLR7xktJLmv5W553bVN2maam1g8XXhb0XaOX3joh1p1Kdl1+dSriwnB4Pg1s1xTWaK1dtVW6ppl0jD36MRai7b74n9084fL1lxR56S99JOsuKGkmkvssi1JWRaMK9VGutF6Y5SW8Xyf8AD2PWzcqtVxVDXxWFpxNqbVcd0/aevp+Fxse04WvZ0K9U3jGS9094vmnkWW3ci5TFUObYrDV4a7Nq5xj919X2mbXAAAAAAAYUlGqVYUiTXNJnyYieLKmqaeE6MOyUfkh+lHzZjoy31z+6fqdko/JD9KGzHQ31z+6fqKqwTxUI/pR92Y6G9r/un6vY+vMAAAAAAAAAAAAAB50lBGkl1qSMW+aTPkxEs6blVPdE6MeyUfkh+lHzZjo+765/dP1OyUfkh+lDZjob65/dP1OyUfkh+lDZjob65/dP1Z0dGqJYUaSXJJH2IiODGqqauM6sz6x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4" name="Picture 14" descr="http://upload.wikimedia.org/wikipedia/commons/thumb/5/5f/Red_X.svg/150px-Red_X.svg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82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12" y="3900954"/>
            <a:ext cx="3415450" cy="2652246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39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Again, Paul cited the faith of Abraham as an example of this.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Abraham </a:t>
            </a:r>
            <a:r>
              <a:rPr lang="en-US" dirty="0"/>
              <a:t>was justified by faith at least fourteen years before he received the rite of circumcision.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6146" name="Picture 2" descr="http://cdn1.pastorgraphics.com/thumbs/34478_Justified_By_Faith_t_s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2" y="2076450"/>
            <a:ext cx="3124200" cy="2343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12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803401"/>
            <a:ext cx="10590449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also used this to show that justification by faith was not just for Jews, but also for all people of the world. </a:t>
            </a:r>
            <a:endParaRPr lang="en-US" dirty="0" smtClean="0"/>
          </a:p>
          <a:p>
            <a:pPr marL="0" indent="0">
              <a:buNone/>
            </a:pP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All </a:t>
            </a:r>
            <a:r>
              <a:rPr lang="en-US" dirty="0"/>
              <a:t>who believe in Jesus and obey His gospel are justified apart from any religious rite or ceremony.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7170" name="Picture 2" descr="http://nehemiahproject.org/wp-content/themes/goodnews/framework/scripts/timthumb.php?src=http://nehemiahproject.org/wp-content/uploads/2013/05/faith-sign.jpg&amp;h=275&amp;w=599&amp;zc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4"/>
          <a:stretch/>
        </p:blipFill>
        <p:spPr bwMode="auto">
          <a:xfrm>
            <a:off x="1370011" y="4379343"/>
            <a:ext cx="4724401" cy="1945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7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Verses </a:t>
            </a:r>
            <a:r>
              <a:rPr lang="en-US" dirty="0"/>
              <a:t>13-24 show that justification was not obtained through the law </a:t>
            </a:r>
            <a:r>
              <a:rPr lang="en-US" dirty="0" smtClean="0"/>
              <a:t>of Moses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dirty="0"/>
              <a:t>third time Paul used the </a:t>
            </a:r>
            <a:r>
              <a:rPr lang="en-US" dirty="0" smtClean="0"/>
              <a:t>                                      experience </a:t>
            </a:r>
            <a:r>
              <a:rPr lang="en-US" dirty="0"/>
              <a:t>of Abraham to </a:t>
            </a:r>
            <a:r>
              <a:rPr lang="en-US" dirty="0" smtClean="0"/>
              <a:t>                                         substantiate this truth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8194" name="Picture 2" descr="http://elizabethhagan.com/wp-content/uploads/2012/03/many-o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412" y="2590800"/>
            <a:ext cx="4165600" cy="312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2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1336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Abraham was justified by faith and given the promise of the Seed (Messiah</a:t>
            </a:r>
            <a:r>
              <a:rPr lang="en-US" dirty="0" smtClean="0"/>
              <a:t>) </a:t>
            </a:r>
            <a:r>
              <a:rPr lang="en-US" dirty="0"/>
              <a:t>more than </a:t>
            </a:r>
            <a:r>
              <a:rPr lang="en-US" dirty="0" smtClean="0"/>
              <a:t>400 years </a:t>
            </a:r>
            <a:r>
              <a:rPr lang="en-US" dirty="0"/>
              <a:t>before the Mosaic law was given.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2800" dirty="0" smtClean="0"/>
              <a:t>Because </a:t>
            </a:r>
            <a:r>
              <a:rPr lang="en-US" sz="2800" dirty="0"/>
              <a:t>Abraham </a:t>
            </a:r>
            <a:r>
              <a:rPr lang="en-US" sz="2800" dirty="0" smtClean="0"/>
              <a:t>was </a:t>
            </a:r>
            <a:r>
              <a:rPr lang="en-US" sz="2800" dirty="0"/>
              <a:t>strong in faith, he was given the promise that through his Seed (</a:t>
            </a:r>
            <a:r>
              <a:rPr lang="en-US" sz="2800" dirty="0" smtClean="0"/>
              <a:t>Christ) all </a:t>
            </a:r>
            <a:r>
              <a:rPr lang="en-US" sz="2800" dirty="0"/>
              <a:t>families of the earth should be blessed. </a:t>
            </a:r>
            <a:endParaRPr lang="en-US" sz="2800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</a:p>
        </p:txBody>
      </p:sp>
      <p:pic>
        <p:nvPicPr>
          <p:cNvPr id="10242" name="Picture 2" descr="http://jesus.la/wp-content/uploads/2014/02/abraham-and-baby-issa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0"/>
          <a:stretch/>
        </p:blipFill>
        <p:spPr bwMode="auto">
          <a:xfrm>
            <a:off x="677690" y="4114800"/>
            <a:ext cx="2368722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6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701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Romans </a:t>
            </a:r>
            <a:r>
              <a:rPr lang="en-US" dirty="0"/>
              <a:t>1:1-3:20 </a:t>
            </a:r>
            <a:r>
              <a:rPr lang="en-US" dirty="0" smtClean="0"/>
              <a:t>teaches that </a:t>
            </a:r>
            <a:r>
              <a:rPr lang="en-US" dirty="0"/>
              <a:t>all men are </a:t>
            </a:r>
            <a:r>
              <a:rPr lang="en-US" dirty="0" smtClean="0"/>
              <a:t>sinful and </a:t>
            </a:r>
            <a:r>
              <a:rPr lang="en-US" dirty="0"/>
              <a:t>cannot be justified by the works of the law of Moses.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Law </a:t>
            </a:r>
            <a:r>
              <a:rPr lang="en-US" dirty="0" smtClean="0"/>
              <a:t>required righteousness </a:t>
            </a:r>
            <a:r>
              <a:rPr lang="en-US" dirty="0"/>
              <a:t>that could not </a:t>
            </a:r>
            <a:r>
              <a:rPr lang="en-US" dirty="0" smtClean="0"/>
              <a:t>                        be </a:t>
            </a:r>
            <a:r>
              <a:rPr lang="en-US" dirty="0"/>
              <a:t>produced as it could not take sin out of </a:t>
            </a:r>
            <a:r>
              <a:rPr lang="en-US" dirty="0" smtClean="0"/>
              <a:t>the                       heart.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ubdavid.org/kidsworld/storytime1/graphics/3_sin-hea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1773">
            <a:off x="9647653" y="3939475"/>
            <a:ext cx="2011969" cy="18107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piritandtruth.org/teaching/Book_of_Revelation/commentary/htm/images/line_of_promi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412" y="1371600"/>
            <a:ext cx="8528579" cy="49272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90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All people of the world are heirs of this promise if they will believe and obey.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www.miamibc.com/wp-content/uploads/2012/12/2010-CRWM-people-ma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2" y="2438400"/>
            <a:ext cx="6096000" cy="3048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49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On the occasion of Abraham’s obedience in offering Isaac as a </a:t>
            </a:r>
            <a:r>
              <a:rPr lang="en-US" dirty="0" smtClean="0"/>
              <a:t>sacrifice, God </a:t>
            </a:r>
            <a:r>
              <a:rPr lang="en-US" dirty="0"/>
              <a:t>repeated His promise made to Abraham </a:t>
            </a:r>
            <a:r>
              <a:rPr lang="en-US" dirty="0" smtClean="0"/>
              <a:t>and </a:t>
            </a:r>
            <a:r>
              <a:rPr lang="en-US" dirty="0"/>
              <a:t>confirmed it with an </a:t>
            </a:r>
            <a:r>
              <a:rPr lang="en-US" dirty="0" smtClean="0"/>
              <a:t>oath.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ubdavid.org/bibleexploration/light-old-testament/graphics/2-5_abraham-sacrifice-isaa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2743200"/>
            <a:ext cx="2743200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God’s promise and God’s oath are the two immutable things in which it </a:t>
            </a:r>
            <a:r>
              <a:rPr lang="en-US" dirty="0" smtClean="0"/>
              <a:t>is impossible </a:t>
            </a:r>
            <a:r>
              <a:rPr lang="en-US" dirty="0"/>
              <a:t>for God to lie.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By </a:t>
            </a:r>
            <a:r>
              <a:rPr lang="en-US" dirty="0"/>
              <a:t>the Word of God and by the Holy </a:t>
            </a:r>
            <a:r>
              <a:rPr lang="en-US" dirty="0" smtClean="0"/>
              <a:t>Ghost, </a:t>
            </a:r>
            <a:r>
              <a:rPr lang="en-US" dirty="0"/>
              <a:t>we have </a:t>
            </a:r>
            <a:r>
              <a:rPr lang="en-US" dirty="0" smtClean="0"/>
              <a:t>assurance </a:t>
            </a:r>
            <a:r>
              <a:rPr lang="en-US" dirty="0"/>
              <a:t>of eternal life in Heaven if we </a:t>
            </a:r>
            <a:r>
              <a:rPr lang="en-US" dirty="0" smtClean="0"/>
              <a:t>remain faithful.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reverandandys.files.wordpress.com/2013/01/lies-and-truth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2" y="2819400"/>
            <a:ext cx="3440873" cy="2130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 15 shows that the Law </a:t>
            </a:r>
            <a:r>
              <a:rPr lang="en-US" dirty="0" smtClean="0"/>
              <a:t>could </a:t>
            </a:r>
            <a:r>
              <a:rPr lang="en-US" dirty="0"/>
              <a:t>not take </a:t>
            </a:r>
            <a:r>
              <a:rPr lang="en-US" dirty="0" smtClean="0"/>
              <a:t>the people’s sins </a:t>
            </a:r>
            <a:r>
              <a:rPr lang="en-US" dirty="0"/>
              <a:t>away.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It condemned men to death                                             because of their wrongdoing.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ineffectiveness of the Law lies in the weakness of the carnal nature of men.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://ioneblackamericaweb.files.wordpress.com/2014/02/noose-660.jpg?w=63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6"/>
          <a:stretch/>
        </p:blipFill>
        <p:spPr bwMode="auto">
          <a:xfrm>
            <a:off x="7008812" y="2057400"/>
            <a:ext cx="3571797" cy="22193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4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Only the redemptive </a:t>
            </a:r>
            <a:r>
              <a:rPr lang="en-US" dirty="0"/>
              <a:t>work of Christ </a:t>
            </a:r>
            <a:r>
              <a:rPr lang="en-US" dirty="0" smtClean="0"/>
              <a:t>can change the mind and nature of man.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Jesus </a:t>
            </a:r>
            <a:r>
              <a:rPr lang="en-US" dirty="0"/>
              <a:t>was delivered </a:t>
            </a:r>
            <a:r>
              <a:rPr lang="en-US" dirty="0" smtClean="0"/>
              <a:t>to death </a:t>
            </a:r>
            <a:r>
              <a:rPr lang="en-US" dirty="0"/>
              <a:t>for </a:t>
            </a:r>
            <a:r>
              <a:rPr lang="en-US" dirty="0" smtClean="0"/>
              <a:t>                                            our </a:t>
            </a:r>
            <a:r>
              <a:rPr lang="en-US" dirty="0"/>
              <a:t>sins and rose again for our </a:t>
            </a:r>
            <a:r>
              <a:rPr lang="en-US" dirty="0" smtClean="0"/>
              <a:t>                                       justification.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airocross.files.wordpress.com/2012/11/jesuspaidit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6868">
            <a:off x="7388002" y="3182855"/>
            <a:ext cx="381000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2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Old Testament times God imputed </a:t>
            </a:r>
            <a:r>
              <a:rPr lang="en-US" dirty="0" smtClean="0"/>
              <a:t>righteousness on </a:t>
            </a:r>
            <a:r>
              <a:rPr lang="en-US" dirty="0"/>
              <a:t>the merits of the people’s faith.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Now </a:t>
            </a:r>
            <a:r>
              <a:rPr lang="en-US" dirty="0"/>
              <a:t>in the age of the </a:t>
            </a:r>
            <a:r>
              <a:rPr lang="en-US" dirty="0" smtClean="0"/>
              <a:t>new covenant </a:t>
            </a:r>
            <a:r>
              <a:rPr lang="en-US" dirty="0"/>
              <a:t>men can no more make themselves righteous than the Old </a:t>
            </a:r>
            <a:r>
              <a:rPr lang="en-US" dirty="0" smtClean="0"/>
              <a:t>Testament saints </a:t>
            </a:r>
            <a:r>
              <a:rPr lang="en-US" dirty="0"/>
              <a:t>could.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://ephesusschool.org/wp-content/uploads/2013/01/bookofthe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2" b="5819"/>
          <a:stretch/>
        </p:blipFill>
        <p:spPr bwMode="auto">
          <a:xfrm>
            <a:off x="1370012" y="2871977"/>
            <a:ext cx="2819400" cy="17762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892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Our righteousness, under the new covenant, is imparted to us in the Holy Ghost.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 </a:t>
            </a:r>
            <a:r>
              <a:rPr lang="en-US" dirty="0"/>
              <a:t>gives righteousness by pouring out His Spirit on all who believe and obey His gospel.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4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://www.buildfaith.org/wp-content/uploads/2013/02/pouring_water-e13613693582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2" y="4343400"/>
            <a:ext cx="3229517" cy="213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44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0574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If </a:t>
            </a:r>
            <a:r>
              <a:rPr lang="en-US" dirty="0"/>
              <a:t>men are to be justified, then there must be another way.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That </a:t>
            </a:r>
            <a:r>
              <a:rPr lang="en-US" dirty="0"/>
              <a:t>way is through the redemptive </a:t>
            </a:r>
            <a:r>
              <a:rPr lang="en-US" dirty="0" smtClean="0"/>
              <a:t>                                       work </a:t>
            </a:r>
            <a:r>
              <a:rPr lang="en-US" dirty="0"/>
              <a:t>of Jesus Christ.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Under </a:t>
            </a:r>
            <a:r>
              <a:rPr lang="en-US" dirty="0"/>
              <a:t>the law of Moses all men were left guilty and under the sentence of death (eternal death).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pic>
        <p:nvPicPr>
          <p:cNvPr id="2050" name="Picture 2" descr="http://p1.pichost.me/i/27/15037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2" y="2743200"/>
            <a:ext cx="365760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righteous God of a righteous law </a:t>
            </a:r>
            <a:r>
              <a:rPr lang="en-US" dirty="0" smtClean="0"/>
              <a:t>could </a:t>
            </a:r>
            <a:r>
              <a:rPr lang="en-US" dirty="0"/>
              <a:t>not excuse men’s sins and still be just.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pic>
        <p:nvPicPr>
          <p:cNvPr id="3074" name="Picture 2" descr="http://2.bp.blogspot.com/-fBnuOKxiASg/Td1foRVxITI/AAAAAAAAAK0/Yg7pbnuFQoM/s1600/law-of-go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2" y="2438400"/>
            <a:ext cx="5037070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could not be just if He cleared the guilty without requiring them </a:t>
            </a:r>
            <a:r>
              <a:rPr lang="en-US" dirty="0" smtClean="0"/>
              <a:t>to become </a:t>
            </a:r>
            <a:r>
              <a:rPr lang="en-US" dirty="0"/>
              <a:t>righteous, and </a:t>
            </a:r>
            <a:r>
              <a:rPr lang="en-US" dirty="0" smtClean="0"/>
              <a:t>men </a:t>
            </a:r>
            <a:r>
              <a:rPr lang="en-US" dirty="0"/>
              <a:t>cannot make </a:t>
            </a:r>
            <a:r>
              <a:rPr lang="en-US" dirty="0" smtClean="0"/>
              <a:t>themselves righteous </a:t>
            </a:r>
            <a:r>
              <a:rPr lang="en-US" dirty="0"/>
              <a:t>because of their </a:t>
            </a:r>
            <a:r>
              <a:rPr lang="en-US" dirty="0" smtClean="0"/>
              <a:t>sinful </a:t>
            </a:r>
            <a:r>
              <a:rPr lang="en-US" dirty="0"/>
              <a:t>nature.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sp>
        <p:nvSpPr>
          <p:cNvPr id="2" name="AutoShape 2" descr="data:image/jpeg;base64,/9j/4AAQSkZJRgABAQAAAQABAAD/2wCEAAkGBxQTEhUUExMWFBUXGRcYFxgYFxcaGBkXGBUXFhUaGBcYHCggGBolHRcUITEhJSkrLi4uFx8zODMsNygtLisBCgoKDg0OGxAQGywkHyQsLCwsLCwsLCwsLCwsLCwsLCwsLCwsLCwsLCwsLCwsLCwsLCwsLCwsLCw3NzcsLCs3K//AABEIAOkA2AMBIgACEQEDEQH/xAAbAAACAwEBAQAAAAAAAAAAAAAEBQIDBgEAB//EADsQAAEDAgQDBQYFBAICAwAAAAEAAhEDIQQFEjFBUWEGInGBkRMyobHB8CNCUtHhFYKS8RRyM6IkYnP/xAAZAQADAQEBAAAAAAAAAAAAAAABAgMABAX/xAAjEQACAgICAgMBAQEAAAAAAAAAAQIREiEDMSJBE1FhMiME/9oADAMBAAIRAxEAPwBuApBehdXOciOhdheAUkoxwBShdAUoSgAM3qubTlpgyL+aVYTG1C9oLzBInZN85b+H5j5pRg2d9viF0QSwFfZowF3SrA1dhc9jWV6V3SpgLulAzYjzLEPbUIa4gQFfk9Vz9WozEfWVVmjPxD4D5InJGe//AG/VXlWBNdhsJNnGIex4DXECByT4sSPO6c1P7QhwU5A5Hojk2Ie8v1OJgD6pjCByOnd/gPqmns03I0pCwuio2Em0JVjM3O1Mf3EfIIjOXGzB4u+gQWCy/W6NgLkpoRSWTM23pANavUdu8+sIbW8bPd6rZ08Axtg0eJF11+FYd2g+QWXOvoz479mSoZpVb+bUP/sJ/laWg4ua0kRImFVXyam4yJb4bI3T0S8k4y6GhFrsphcIVpaoFqmhyuF5TIXkRTwCk0LjQrAEGOeAUg1eCsASs1nA1S0roChidoEoGBc2Z+H5j5pZhWd9viE2x7fwvMIDDN7zfEK8P4EfY90roarA1dAXKxiuF2FMBS0LAsRZmz8Q+A+SJyZnvf2/VczBn4h8B8kTlLfe8vqrSl4GCQ1Js1p9/wAgtD7NKczZ3/IKfFKmB7KMnp3d4D5pmKcofKqd3eSYaVuSVyMlRnMxp/iH74BE5O33vL6q/NaFw4eB+iDw7ywyPMKmWUBkNS1cIUqFZrtj5cfTipuao2YoLVEsV7mLjmopmBXMUdCILFwtTWYGLV5XuauLWYHaphRaFMhOA8CptKgApNCzQC5pshMVJ4oom10IxsyG79UsVsKJ4v8A8XmPml4CPxdNwbB2kKnDM7w8QrR1GxG9lYceZ9SpSeZ9Snow7f0j0XjRb+keil8q+g2JATzPqV4PPM+pTv2Lf0j0XW0G/pHoh8q+hWxJH2Uxyke95fVDYxgDzFrBF5V+by+qbk3CzJhxCXZk3veX1TNoQGPHe8v3XPx9jWcyxtz5fVHaUJlwufJGrT/oLK6lMGx2KVYrAEXbccuKcqBatGTQLM5CvpYx7eOodf3Tith2u94JdisARdtx8VaM4y7MX0MQH7WPJWFqTgQZFo2TfCVNbZ47H0QnDHaDZ3SokK+FxzVOwoGLV1WOavI2EXUJIvZXAIGnjmyBefBXHGACYJVmmDsK0Kk4gAxHwXKGYsdMffRSp4tpO3wQ37QKICSJmy4agggWPNU1a+kwNnHZSxFGAHAwmT+xmvQLm1VzaUtdLtTbHxCJwJJ0TvaUBnNRwpwBLtTT8eKAweYVi5uqANQ2v6Lqjx5ceiEtM3g/b5L1R4HXw3QdPFOHvNt97q+lUm685xY5dK4TyVbnLgchQADGnvnwCKyv83l9UHjPfPgPkjcp/N5fVdHIv8xV2MAEDjR3h4fujkHix3vJcsOxmewG58kbCEwW5RcrT7Cno5C8VwuXiUoLR4hehcldlE1ifHUYcY8VfljYLvJcxLg53w8URl9Pc+Sq34bGReQouCuIUHhRsJSQvKRC8mNZlwfzcEXhzq3bE8OkINtQ7hsxwTPDPBE7fRdberC9C2o0A+7E8Rz2RmDqWg79QjK7QW/VJHuIdAdN0qdjdo9iqj2vbqEBzrJgKrAdLjPEBAZrTdVDWjdvekdFTRwujvQSXC5mSnSTWxWU9qaoFEwdEls+GoffmguzjqIc1vtC4zaTtdO8R2fFanBcTqIPoQRfyV2H7L0WaYHeEGeMq8eaC48bFlWh05029fBcYA2wQ9OWtJ+7KiliiZm5K41C+gF9fEgcVNlcFVNpAiSLrrx5QmpUYFzCpFTyHyR+T1Pe8vql9fDhzpJPD4InAgMmCTMbqvJT469iJOx3KBxru95LrcTsqK7Q4ySQuSEaewl2AqXN+SKdUS7DM0usSSYXauIhwEWuTvbhH3yWlFOWhkrF+MzGHEgx/FkIe0sbwfgr8zDHEyPMSCs1jMkDjLarm+IBXo8XwuNSQnxyZoG9q2/p+KuZnvtOIAWMb2bM3r/+v8ptl2WNZu9z/gPgnfH/AM6VoD42vZq8K4vsE4pNgQkeCxIAAAgJjTxUrzuaLb10OnQbKi5QbVCi6soYsOR2F5UvrryfBgyMpSxhbOq25XqWYh3dmATyVlJjSA13x4wpVcCxpF+q6XSZb0XYTC3udTeF1x2DGq+xt+ylh3tZYSZ4HxVWcZk2jSc87iw8Sj26Quyp9QMlrdibzyCvbqdBs0D3f5SWvlDHezfUqVSXibGNOx5KVM1GvbSc8uaAS103LSDvzIMp48Sl0xpP6NBhalRvvEaVGpj3N94gjpssnQD8Q3R7RwpsJkg95zt9+kBGUsiYWjXVqOJs2XxHlCPxpPYtGnwmL1gAbR92VNWo1joHDc9VlcDjDhK72OfrYGlwJO0cEzyeicS01apc0OJ0tFrcEVxqNt9CyVDmjinEy7bgra70ixVIUYYx7i55gSQYvuFTi8pkEtqVPaCSHauPhyRfHHuwRVsZVq/BL8p9qz2ntX6gT3d9rz9LIfJcWarO97zTpd5cSleExtQUsSQS4h4aJvpBLtvvkpJN6RfCkbOliSUt7VYstwznDcFnxcApZPlTTSj2rpfBc/VPDboo9rMI52Gc1gJvT2E/nHwWWpJCqMbGOWte6lTcI2b8v9poS5wm0+70B4lKMLkLiCX13XY2GNgAQBz3n91TTihVkucQ8O1Ak+8TAt06KeOT09hl+AWGpVGuqe0dql508YCm9J62PNOm+51lwaAbw6L+H8qyhkctBqVKhebmHWBhPJU9lErQc6VEOKSGu+niC2o4uFNjjx7w0yJ63VuDwbq49pUe4A+61pi2yPQHAfUMSQjqeOWMzGk+iabRUcWOcIk3F4IkcEWA7EVHjU5tOmdPdMaj4pr0K+JM2DMx6qX/AD+qxWLoHDua9jnFhMOaTO/Xh+6ow7qlSpUpteQ2ZLpuBeAOSGuxPhNxUxw5ryR4LCCm0N1F3U7ryR8iN8SG5oNBBJvzVLqjTbV3v2U8PhwQdTuYHOQuNpNYYmSf9IKhnaPFoLQRuED2mpe0oeBE+EEfVN6DA1sgW/lcqtF7d07gqkZqMhafYBg6razRBkAC3iElxuIJxbQDZrSCOtz8ijx2ea2odFSpTa4SQ0/XeEv/AOMz/mtZSENYw6nb3MySeJuni0m8SiS7ZZ2RGnDveeBdbyUMNgXVtNSs8ulxAa0wABMbeSbZdkYot0h5cCTM8QRGyrw+SFjzoruayJiAYRzi7Fv6Emfsb7U06bdJFMzF+AJTrs/mQdQpgbtAafELrcmAqCqCZAIIN9RO5JUR2auX06jqLjeBtz25LOSfszaaoC7Tj8WjqJbTMhxEgzeLjbdWjImE2dU/zN/3RT8l1BzatV1WY3gRGxEbFD0MnrNMNxLg0cIB+KE5WqsMaD8pyoUwdOqCQTJnoguzGCLfbh7QWufJnkS6FqclomnSDC4vI4mJN9yfvgoUMrEmHcdXiRMDqLqCmlaM5OxNjcGMOz2lN+kcW8IO26MxGIc6iNGnv6B3toJBPyRGIwofHtdJAJMRAsfjxXcRgA9umNLbRB2ATuaaViLTO4XEWBIiBcAzdogCeHkledUatWoxrIhvfdI222+JRLMrYxxaxzmteDLCbSBGoQbeCtwFRzWGfxHARq4EfukTp3Ed17MVjMN+Gx7WEfiaiDN9oN9zb4rTUqgc0OF2nYosUmupuY4lzXe8XC4EQGgHbyWfpZJEgVKgbPug2/2qSal2aLE+bH2mIqab/hkW4kCSnGRVQaLAN2iCOqDwWHb/AMt3swNDGxb/AK3+KKrZIC7Ux7qc76Tus66Hk0wTtJVGuk3iHAnzMKnKsvY91Vri4ODiYBixPx2U8ywTWvpMb3nlwc4kyYm0+iZY7Kg92trjTfzHHxQuka6VFf8AQKR3NQ+LkNkA/HxHQgehIRdPA1dQL67nAEGAAJ8eYV2CwIpvqPDidZmCBa5NvVK3oKeqDV5RcV1SAXYepB7pEmD+6KdiLutNt4G6BdTgh3VE67jqnf2L2XUHQ2eC5iGh7Sw2DgQYMWUMVUloHHn0UWPsj2CqYlq5M9ri0YioGxtvblMpllWFpUQdO53JuSr6wAdqP6VCjRkyipOhpWFGs13RV4rEtYHPPugAWG5kfWFe+mI22SLMcL+GaheQwXLOB703+C0UmxEg7GVPaYZxbIDmgjg65HoURl5iizc28+Kz9Rrhhva+2do0B2j8sWt8UZhcNUr0GD2jqbQLafeI5kq1LHv2BxseBsqxtNZ3LqtShXFGo4ua4HS52+1r+REJqzLnES6s4npsllFL2LTsc4VpY2NQdY7eM/uhBV7zHXieHKb+KRYfFkVKtJ5Li0S3T70WuLprh6PtGCXwBLXAcDPevN+XQqDjj2Ua9hGOpve4RAA5QQ4c5O1jspVGtG06djAk/dkGavsXtLXzIiDeRwjqgM+zZzHNLe7TsHi4Ine3G6K43qgReRdmoJGnvAhzRrN+E7DaAvAvpgOmGzIEAHaNkRWxjIDmgAASHExYCR8FlDnVetqAfqc59nRDQBeZ4FUgnI2FmrxeIGiNIl1iS6C2OsbJRRwbg9wbUeWRF7i4uJlV4nL6hpiKr9YOrvbFwAFp580vxWd1HsaBLajX6XAcRFj99U3X8hhx3se5fgBRaQxrST43tG5CBflLtR9nVfTHLcdYM7bp2Sss3HvJxY1nuTpvt3jspKbY6h9DPA5Symdcl7/1O3/hFvCR4RtbENa41CxrY2JlxG5Jnbf0Tqs8eJ+ELMzRU8qIqKD3KkvTJCNhWpcVTHLyRoNsPaC7ujiiGsEd6xAn4wljMQrsO4OJb0Mehj4osy6CKz7qDKqgxkiOIsrGUIQ6MUPDjU7xtaPX+Exw9kBibVPJv1V7K6Jn2H1niI8ks7SUP/iPA5D5iVdTrS4IvEtD2Fp2Ij79EE6YWqMxXbGXj/8AJvyCb9n3Rh6X/QHySg5TW0mkawNMyPdvvI+5TjAUdFJjJnSAJ5ozfobtCbtBmIp4mi8iYYfP3hCLwVJ9doqvquDXXDGmBH38l7McnFWq1zjAAgiN9+PmPTqhGZfiKXcbVDacnTLQSBxhU+S0kjYKivBxTxNeJIbSO7jPC0p92SxgdSAqEHc36kkFxGxSmjlRaXllQ95hBkSZN59RsnGQ5cKVMNmeMxvKlJ2thklRTj8G91ekS4NB70AySQ4SDPA8EXm+VNru0Ge8J8wLesI3M6DfevNLYkWIkEgfFSrP94sBs2RM8eZ5326IKbdE3S2ZPEPcMO1gH4jXOpDYw0kgCPQIfKNNGsaTiYLRpBEgujc8jY7Iuo81MWTu1kOvaXRYx6pg/JWVdJcO8LtcD6AgbLoySVMFhNLDOMOdYczyWRzCkxrqj2vcH6pBtBaeHjunGJy+s5xDqoa0jSQ25IuDvtKsxOVMdRFIWFjq4lw4rRqOzJ0FB03PGFl8LTL3YzRLpnb/ALGE7y3LDpcyrVc4Husazc24mJEeK5hctZSFUUnOBfAEiYi4PrupJJWUyS6I9n6RNFo2gfUgqx4091E4yWBrLw1oEj8xmTflf4IJuktcdUEXHJDsDa7IPKqJXHOXGhUWhGi+kV5RYV5SfYyFrMUUbgsaWukGDtZJC6FYcRpBdyXTKKonF7NK7MWU+890A/NLcR2vaD3KZd1Jj4LK4nEOe6Tfby8AmGFykvjUdI9T/CkoJbZ01FdhVXtS4uk0x6/x1XaHaXgWEdQR4bKD8ipgkaiqhkTiCWOBA4GZTPCjJRbNTgMY192GRYfVOKUuFlncjwpZTAPvG5TzDOnjAi88Vzy7A0KM7zZtBzQWl2qTYgbKvKM8FZxY1jgYm8cEB22xRLqYG0HlNiIv5rnY2g5tQEC7mnTtBAI4/RXxWFmrVmofUI7puN/9FBZ3mIptFRwLrgEDe/wRmIpPu4gCDFtvAeCzvak/g/3D5qMUskZdFlDtTSIg0385kcD+0rZ4So3Rr/LAI5TFl8jwI73Uj1W77F54ABRI75NiT02HK82VeXiSVoEzRDMHaZjU2Noi3ntxUMXh31C0sMMNqjTMnlF+cbWU6uYE65jSN5j7KpxOOlkspugFsRExYkgDgN1BJp2SYsr0BTc0RsHS4+8Tbf1CU47NhQdDw6pqE2IECdo47J86o8PDnAFliLTPKQROrosn2zpd5jxaW3B3G8LohHJ7DGrpj3s1mYxLnAMgiN9gPpsnWNwwA1amx04xZZPsAHfiERpOljieUEkj1Wsru9nB0hzRuZsf5U5upUjSSTINy9wLC11yCeUR+6CzLG06LQ6paq0nuxvyPzVHaDOC2DpILhDLwb7lZbHYguaxjtT3F0ul19WmAAOAuU0IOW5DKLsKxXacmwYbXAMf3WiEC7PCSZZInnEeiuqYE2DyBpsNIE8jKsr5fTcbEgSIEDb80wujHjrQMolFHOWTDgeF/KU4ouDgC0yCkFfJnAksgj/24eqfYSkGMDRwH+1Gdegyx9HXFeUKhXkoliMtVGYmGN6k/CEa5qGxtCWatg369OOy6LBxdgmXsl4m8SfRaEuu08yJWcw1XQ4HkdunL5rWYc0ntBaHF3EdenJTlrstyrYLjD+IfAfJGF2lrQdzc/f3spYjB97UCS3iSIEjaOfFTN/ecAD3oItHBSb6QI/ZZhKiMcUvwtt9uibZfX0uJ5gxafDdI9MLejLdqKD4p1I7txPWU5yOq06Hlre9TcRwDTLUB2ma4jR70S7rpmfBBdj4NYhx7oafWRP0Ve4DrcaNjhdVUhtgIJvsfFZztYyKRFwdYBBG17LSP0VBIJaQbngB+6z3ammP+PMlx1DUTsbpOPchEIuzuFL3PBBgsdJ5GRpM8OCqGEqNIcd5ceNi03M8JPrCcdnsVSawM0nW4OD99t2mfMCFZnxDg2xGwJb092QujJZAk5WPcDL2z70RqMcT4o+k38UCeGkhs2iY6DcLJ4LGDCvA7zg4APnaDEEDYwfmtLgcW4xri4Ja9pgug3MBQ5I70T2hjXwxLY1EgRvJvuPBYXtriB7SmwNEtFyTMm49Fs6byA50k8SZ38Fhe23/AJmkHdv1KbhTUhovYR2JMe1736bDjutbh3zLnCGmwGwMcvvisZ2Pe0NqkyT3YHDjC0tHFENDXwW8o2vw6ocq8gz2xD2s0vefxILbtaRwcbwgOzoOtx3IFpvud/vmUb2ngvYb6DZ1u93Ta/gZS3AYsUnn9LrdQ2bSqJrGkM08DR4ukSAS2IgE8zz6Id2GLTBEK8nWB37EzbY/wp1ac8SD6pMlRz0wYiF7UrHs5qBCUchpXFNeRoGhYQqntBEc1bK4Qri+xNiMK5pke7zRGDzR1MBo2BnqZsRJTHQqqeUB5N9JnyjwQbT7LR5PTL8HmjS78TUGmYNzY/KQPgnLsY2rSAaJItNvdub9Vn6+Bq0myYqN92RcDiPA7/FDUXuYQ5hO8HkTAJEJKi9odxtaNXgmt0d6Zv4K7+oGwiTEDoOsbofLcdSqNBIIIJDm9dwZ5K9hDHSzcXvseSi+9i0Je0uFeH04JB0ucSTFhv8ANLezTyKjvAjxuEz7XPc51Mv/AEkgEm4JHLyQXZqiC9xJ4GBB5j0Vk18Y3UTY0aepovBMmOG1pSXtS0mgLbET1unVFpAJYZkcevAJPmry0EudBZBYDdpN4BU4diXbM/kVBwqNfHcuJ6wY4+I8lpKjQ6m9vF3pHDzSTLHH27ZIuCbGwJmTHr6rQezDYk3N0/LpjPbMgaLm1WtILu82G/qEggDkN1qcvx2pzaVm3fEkQBEkB1hvAQWaYQvB0+/T7zerDuPUJJg8xNN7HQDpmJ42dw47oPyX6P2qPoeEqWLdTQWQSeckkXP0WI7YVC6o1x3I38+S0OXYr2up4gB0CBbYXCz3bJkVGf8AX6rcemTivIn2Tpe+eUW8ZWidySPsY2RV6afqnde22548hx80s07BJ7pleZMFRunaLSI9R5/JY3HYF9MwQY4HgVsw1cdTa4Q4AjqhGTRlOjH4HMH0z3Tbrcfwn2F7RMdZ40nnuP4UcXkDD7h09DcfukWNy99I3FuBG3+1VKMh/GX4a72gcJBBB4hQWUwWOdTNjbiDt/taXC4gPaHDY+oPGUHGiUoUTqFcXHry1CULGlX0qcoVrkTQqJ5GQS3DollOIPr4KDKoKtD1PsY7h6sAgEOGqeYPG8+iz2c0gH6mgNDjMDYHijsI8lpaO73j80Jm5AGnjP2ZRiqZSMtluSn8dgbEuF7ReCduGy0ld4Jl3dm0DewWWyZ0VaXKSSY2GniRwlaXE+8Tfz+aWXZuX8E3a6HCi4HYOBBPGReEL2WpONUn3Rpueh+YXO1B71PwPzCpyR2uoJJsBx2AIPmmWojJeJtMPTqNqd3SQ1vdn817/wCkm7WPf7PvtDDLTbj8bQm7XsY/W7vANAvxN9uRukfaWqxzCW/qBEjYRsDxSRflYkFTFGTviqzSYt43ha6noDHtdOoGQYiRHM8JCxnZ1+nENJE77/e62GYVwzvaS4O22nwhUm7NNeWgM1gCHzYW8Qfms9nmE0Plo7rr25nh6pzhnB5cOBmJ68rKOLpl9JzTEyAehDgJHj9UF4s0XsD7LZhoeGONnW8HKXbYzUbGwaRPCZkpE+kWPjiD52+/imWd4oVKVE8QHNPjz890zXlaK1u0MOxdhU66fqnrxcn08Eg7Ie6/rp9L/fknlRyR/wBEuTsg5yjrVNSoh3VllGyQaaig8AiCJBQzakq9pRaoy2ZbN8L7N8DYiQjMhr3c08p+Kj2mqDU0cQPmqcns4nomu1s6ZP8AzHrnLio1SvLHMAhyqxWKLYjzXGqNfDauMH4Kg0KT2E0Mzbxt99Efh8wZN3j1CzxwTxwnwK4MG+LNKm4otivTGf8AUGgGDJJcbdTzS+tiC90/ceK5SwNQ7NjxTLBZe0Ea5J5Dbl5rOkFVEK7O4cgOcZA9JHMpxWxjg4xYEDum8cvDmpUqQ9nNzFlQ8NAO5c7a+0b+PCym3bsk7EvaIEFhJDpa6OEXCp7Phpq95wba02BmLdJgcUTm2De/ToEwCHX42QmFyshwDxEi0Gb8LJ4u0V0omya4BuomWjwN+qS580Opaw2HaoM2G9givYu0NBAk3EcuXQqnNMO6pTFNhBeTq09Oc7KfsSNWZ7s+wGu0OMC9+sW++i1GIpaY1kawLQDPpyWdwuXVWOBDZ3Bg3A4notPUxQqU+6/vABo1ACDF+8U83sM19C1ru+IsCeRHwPJdxzYaSOmqOYMgqVFznEagLWnmVbXpy0jxSyYqQjzTD6nVHC8aSfAjf4FJ6jjtyWnwVMNquH5XsBHyI+fqgMZkjy46ILZtdUhJJ0UUqCOyj4D/AO36p5UKWZBlz6WrWBeIvO0prpUp9k3tiDM8xLHxuIuqhj2njH3zRuY5QHkua6CeB2+CR18uqN4T4KsNhxgxvQxbOL2+oU6+bMaLHUfgkAwtTg13of2V1PLah/LA6laStjKEV7KsVUL3ajcn72TjK8JDZIuVTRwAb1PwTTDlF9CT5E9FvsQAvKZcvJGxaRlxjGdfRWtxzOZ9EoK4rUU+NDwY9nM+ispZowTc7ckgK8p1ZlBDynmTIFz6K+nmVGDqc5p4ENn4LOBTOy2IcEacZ+wCAXQd7fRRbndPck2IIGnksuvNRUEZwRqa2fUzq0yJ6GR4FWHO6GppGru7d3j9Vkgp090jghsUa52eUNUhzo3jSdzvZdo5/QB4wJ0kNMmZsegWPHFe4eSOCoGCNLVzekZ7zpPHSfTwXaOc0Wi8ybmWzdZl25XmI0DBGo/rdKRBMXJ7vFefnlLYE3HJZg/t81EoYJjYoeHNG6qZBNgWuMcEc3O6Nru/xWWauOWxRsUbAdoaPN3+JVdTP6XAu/xKyblxFcaBijSuzqnzPoVUc0pE7n0Kz68mwQuCNI3NaXM+hUhm9Hm7/ErNhSKXHZsTRDN6HM/4ldGcUeZ/xWaXHJ8UZ8aNP/WqPN3+K8s4F5JigqC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2047875"/>
            <a:ext cx="2057400" cy="2219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God’s penalty for sin, which is death and Hell, shows His hatred of sin and His wrath against it.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But </a:t>
            </a:r>
            <a:r>
              <a:rPr lang="en-US" dirty="0"/>
              <a:t>in His love for humanity, He provided </a:t>
            </a:r>
            <a:r>
              <a:rPr lang="en-US" dirty="0" smtClean="0"/>
              <a:t>Jesus to </a:t>
            </a:r>
            <a:r>
              <a:rPr lang="en-US" dirty="0"/>
              <a:t>die </a:t>
            </a:r>
            <a:r>
              <a:rPr lang="en-US" dirty="0" smtClean="0"/>
              <a:t>for every </a:t>
            </a:r>
            <a:r>
              <a:rPr lang="en-US" dirty="0"/>
              <a:t>sinner who will repent and obey His gospel.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sp>
        <p:nvSpPr>
          <p:cNvPr id="2" name="AutoShape 2" descr="data:image/jpeg;base64,/9j/4AAQSkZJRgABAQAAAQABAAD/2wCEAAkGBhQSERUSEhQVFBQSFBQUFRQUFBAUFBIUFBQVFBUUFBQXGyYeFxkjGRUUHy8gIycpLCwsFR4xNTAqNSYrLCkBCQoKDgwOGg8PFywkHCUpKiksKSkpLCkpKSkpKiwsKSkpKSksLCkpKSwsKSkpLCkpKSkpLCkpKSksLCwsKSwpKf/AABEIAMIBAwMBIgACEQEDEQH/xAAcAAABBQEBAQAAAAAAAAAAAAAAAwQFBgcCAQj/xABKEAABAwEDBQsHCQcEAwEAAAABAAIDEQQFIQYSMUGxEyIjUWFxcnOBkcEHMjNSkrLRFCRCYmOhs8LSQ1OCg6Lh8BYXNMN0k/EV/8QAGgEAAgMBAQAAAAAAAAAAAAAAAAQBAwUCBv/EACsRAAIBAwQBBAICAgMAAAAAAAABAgMEERIhMTJxEzNBUSJSQoEUsSNTYf/aAAwDAQACEQMRAD8AnkIQnCsEIQgAQhCABCEIAEIQgAQhCABCEIAEIQgAQhCABCEIAEIQgAQhCABCEIAEIQgAQhCABCEIAEIQgAQhCABCEKABCEIAEIQgAQhCABCEIAELmWUNaXOIa1uJc4gADlJwCqV6eUSNrsyzt3Wml7qtZh6o853PgOdcynGKyzqMXJ4Rb0KPu28t1hjkIAL2BxArQEitBVOd2UqWdzlrAuhIboq9lHla+yyNa1jXgszznFwPnOFBTo/euZTUVlkxi5PCLQhQ1x5UQ2rBhzZNcT6B3Lm6njm7QFMhdKSayiGscghCFIAhCEACEIQAIQhSAIQhQAIQhSAIQhAAhCEACo95ZdTMnkia2KjHuaCQ+tGuIx31K4K8LJL6ZW0zk4cJJ+I8JS5m4pYYzbQUm8om/wDX9o9WLk3r/wBa9/3Anw3sWn1ZNHZItFuS6bOIIqwwOJhiJJhiJqY2k1JapQXJZiAfk8HZDD+ldK3rNZ1kOtSz0MqOXM9K5sVKj6D9f8dV63Le0YktgwNPNk+7frSn5PwEngIRT7GL9KSdk5FX0MPZDDT3Uf41b9yfXpfoZ9/rac0oIan6kv613HljaCK5kIGjES4/1q82i4oSQdwhHNFENjU2Fzw/uYv/AFRfpR/i1v8AsI9el+hTTljaf3URrxNmP501tflEmYaZkJPFmy4c/CYLQjcsOcKQxaR+yi4+isJtvnuoPpuH9RVVSFSnjM8ncZ055xEeX1lBNajWV2ANWsbvWN5Q3WeU1KaWY49hSebve0eKXY3hD27ErOWeS6EcM0m4n/NoerbsT/dlFXMfm8XVt2J2XLRj1QjLljvd1S8uH1lZ1P53/FWjOVTyw9I3qj7zlVcP8C2h3KtnYggkEaCMCCNYKs93+US0xtDX5ktPpPDi+nKWuGdznHlVcLd6OkdjUnLr5ztS0ZNcMulBcsv8WXE7hnNZE4cjJsOfhMEszK+0a2Qj+GavvrNbU8hopprQ9yaPe7WT3qV6j/mT/wAa/gak/LK0CtWRCmneTa+LfLl2W8+gNh582X9aywPPGe8pRrjxnvUtVP3Jj6b/AIGmf64tFaZsOmmDZMebfLmTLy0D6MXsP8JFnItLhrSb7Y7jUL1f2CXpr+JpB8oE/qxey/8AWuTl9aPVi9l9ae0szMzuM96lblFa1Ov4KZOpFZ1EQ9OUsaTWskr/AH2qN7nhoLHhu8DgCCK1NSVOqo+TkUilFPpMPeH/AAVuTtGTlBNilWKjNpAhCFcVghCEACEIQALJb4B3eflkl/FetaWTX96ebrJKe25I3nCHLTlmw3RJSCIccMX4bVMWeXNGKi7sipBD1MP4bU4c861rxX4ozJPcdm0A1omktpcNBIXUBqaDWkLS2hopwGTh9oc7SdiUZFRIMdQ1T+Y0Gce1QyUNXyYtppr4rALQN+7rHbVtc01ZMNFRtWKWkb5w+u4/es68eyHLf5OB5p5x+ZLRmr+euxI5qXgZiDzrNkx6HJoNzD5vF0Gjuw8E8zU2uYfN4ugPFPQFpw6oz59mcBiqeWTOEbyRbXuVxCqOWnpG9VT+pyquOhbQ7lVDsAPrV7wB4JN/0uf4pWRlEm5iSTGWJ2oYHn+KjXvUjbHb2vGfio1yvhwVTe2wNK7XDAlV2whujguXCXzV5uaMkuDYhRS9xHTyH4KMcxSVzaDz/BcVd4MimsTRpPk6BzJq+tF3UkVvVT8nvo5elHserYmrb20UXHuMEIQmCkEIQgAQhCABZRfo+cT4/tphTio8rV1lF+RfOJj9tN3Z5SN5why05fg2+7WfNoeoh/CYuXs405uv/jQYfsIfwmrmULXpv8UZcuWeWdoDXGujEf5xKNkBJqnT3JJy7OcjVxT2R/BEO0jAH79iZyNTuJw3LE69eOPwookdR5IttARrxG1YlOyrnEeu4feStwY8Z4GrOHbisUcN87rXbSsy+4Q9a7tnFnbUEHUR4pVrN/QcZ2LixDB3Sb+ZKQDhe06MdSypcs0YrZGhXQOAj6ATtM7ndwEXQani1odUZkuzPVUstBv28kej+N/xCtiqmWNc8afRcWHpH6VTc9C237lbZGDj9YeCauBJNNX909sg95u0Jo36fP4lIR+R2S4G9ujwpxO8Co8topK3upndMbHKLc6qbhwLTwvJ6xdkrhoSlF0whwc5y8L10WrghCCWTzOUrcug8/wUQSpe5W1a7n+C4q9GRSeZo0vye+jmxrR7OzeVp3kq2KqeT6Okcw+0Z7itaat/bRTX9xghCEwUghCEACEIQALLb2bw82P7Sfvz3LUispvYA2i0VqCJpacR37sEhe9UOWe0n4N7umYGy2dp1QQ4/wApiaTOAqvbrHzaDqIfwmJCdy2KUcRRlze5w5y4cuC9cucrDg6bEXGgS09KNbpIw50xMhGgpSOQNo4uOceLFQ0dJi8Vha1zT9YbVhLxvndc/at8LqBtBXOIOd26lgjhi7r3bVl3/VGhadmeXe3CTpN/OvYvS9vgu7u82XpN/OvYGcMBh26PMWTLl+DSj1RfrqZSCPoN2J3RNbo9BF0Gp5Ra8Oq8GTLs/JyqrliMQfswP63nwVqKq+Vwx1YRf9j6U+9U3PQvt+5XrA2tOV42tTJg8/peLlI3YMWdMbWpgNL+R/i5Z6+R6XwNrwb5w+v4OUc6PBSl5DfuH1z4qKlNCQm4cC8kksnjSuyUm0rui7ZzB7HTQk5QgkrwvQkROSawJqcyfGD+Y7AoRTNwtBzqmi4rdGRR2mjS8gBvJte+j78139lalU/J6d5PTAbo3Y5WxNW3topr+4wQhCYKQQhCABCEIAFlt5sG72mundpffctSWXX23h5+ul94pC94Xkds+z8GwXba/m8I4oYfwmoe+pTy7bOwWSHRnGzQmtKmpiYo+eJ4JqNVT26/vWzTacUZM1hi09mxObQ8lcf79iQtFjc2mBNeLHHiPKn91tIjc6gqTRp0kHQcO3SmL7e5tQTXfVr/AJqXWWyMIaua7HA4aeRefJ3EjDztCew28SENeBQnE6F3ZzSQnS0CnMORGScC13xEEZxztGGoYjvKwYjF3/kPW/SkFzS3TUbV882m1ULmjzhO91cKUrSneFmXyykP2rw2ObtG8n6bNr0WZ/Dg8WPcz+yaWe25rHtoavLTUUwzc6u1LXbLWSuneyfhuWVKO7ZoRlskaHc54CLoN2J5VR10y8BH0AnRkWpB/ijMn2Z05yrOVbsSPsdkjvirEXquZTSb49QfxCqrjoXW/chboO+Z1g95qYs/a9PxeiyW7Me04kNcHUFMaEHwTd0x31MA41+802pFR5HHNbHt6+e/pnxUTMFK3hNnuc4Cgc+tDpFQo6dMQ2OZLMMiTGrsrkCiC5WMrWEjsBIvSjXrlwQiJ4a2E1OZNAEur/mhQgCmrhHnc64rdGRRX5o0jyfN3k/WN90q1qr5BtpHN1jfcVoTVt7SKK/uMEIQmCkEIQgAQhCABZbfTju0/XSe+5akstvoH5ROG/vpa6/puSF7xHyOWnL8GrWO3E2eFvFDCK66CNqcXXeBEgacQ8hprp4hjxKNuiZoijr+5jpXRXc2qZu2wsNHk4g6KYV0ihHMtpYUUZLy5BeF5yVzaZg4h4KHe9T1usrX451CDoPcq9acCa8ZRElnOfjgncEha4B9Wg6eZRxlShtJIocedSyETzZt+KaKtpjqqF89Wv0j+m/3itssr3AjTSow7VjFrYMSNJmeK8mHxWbe8Iet92wslpDCS5gkBBFCXAV48CNCe2a0RvkjzGbnvXh4qXAuLX4iprSnio2JlY3u1hzAOYh1dgTixR5sgHI7RysPxWZLhj0Fui8XbJSJg+qE63RRlgfwTOiPuwToOT8H+K8CM+zHG6KByjd5x+x/7D/ZS9VBZQuxPVbXn4Kqv1LrfuQ5vGIUDYATmAOc5z65+aAXNAIGkV7VHuSscG+bxOdQ94rtSUwo5wGhriPvIGxLeC7GDuOAuaT6pGwpCSz6TxJ1aW5r3BuADtHImz66UZeTRpRi6WGiPcuCUs+PWdCRDalMoyppp4AFKNFUNiXTQNRQ2dRg1yKRwVCk7ojza/5xJk04cifXU8kup/mhLzbwx7RCKX2aLkCd5N1jfdKtKq2QA4OY690bXsarSn7b2kZNx7jBCEJgpBCEIAEIQgAKzS9R84tBGqaQ/wBbh4rSysxvZw+UWkfaya9e6E+P3JC96ryOWnZ+C/3dTcouqi/DarDdcmYw1xFM4Ec9Pgm1z3WwRQuc6udDCc2gpjG1OLZfDGmjWNIAp2awthPMUZmnDY6ZHQl1a17caqEvuudXRXFStgtoeHZrQMK0UZejg91XYf5ipyS1sQxcdSkLrAJznDejEotgjaKNOJ0+ATY2gMbhTmohs5UcEs+J0rgRmtZUAGo0VHesMtopUfbP/Ktblvs5oaA0Co0CiyG0u/Ff+VZ15wh22+TyA8E/px7HpeA8L2fkTaE8G7pM2PTiznhOz8izJfJoR+C3WD0bOZOKppYHcEzohL1T0OqM+fZ+RXOUFlCcf5f5ipoKDyhOP8v8xXFfp/Zbb9yEhPmdPxam9o89/TPvFKsPm9L9KRn85/SPvFLRGZcEpZrvMsjwPWH3g/BKTXQ8lrA3EYHn0nnVg8m93ultbyC2jSwuDtdQ6lO4rQ7yyPa54zd7Qk1A4+NZVxdSp1dKWTbtKlKNNRl/7/sxa/smXwtqRvfFV+OzL6RvLI2ORhzyC0gVryDTRVCDyYwvLg142Ux4lZQv5KOKi3F6tKhWlrizJmwYLu6rqdLJmtFePmWu2jyVA4GRoa5xzADpCmbg8mEcIzg4OOFSDxHQu53+IvSnkiVKgnGTlsjGrwugwvLXDmXtzRUc4D6WyoK1XKTIbOkMmc3HClaUrrVLve4fksrKnBwceLzc3D7wuaN1rWmXOC+uqcoaoE/kEODm61vuKzqq+T70UvWN+5itS9Bbe0jzNx7jBCEJgpBCEIAEIQgAKy++j85n62X3ytQKy6+38PaB9tLT2ykLzheRy05fg0Gy23gY6YUiiGn7NqbvnquYWHcWGooI4hgR+7bqSFVrx4RmS5ZK3feBYdK5t9vzjVR1aJCSdBI5fONf/wATczBNZZ0gX1QQPnN0HlCzO0f9j9oV/baCKc6z+c++/aEhd/A3bfIR+jd0m7HJeF3Cdh9yibxngz0m7HJaHz+/3Vmy+TQj8Fuu88EzohOE0sDuDZ0QnAenYdUIT7MWaoHKF2+/lna5TO6KBv19XfweJVdfqW2/b+iGYfN6f6UnaRvndI7Su26ul+lJWjzndI7VQuRiXBo/kot7IX2p79QgDQCM5xcZMGt+kdHMtRknz3jNkAINaO14auMUK+erovn5NNn0BqANAJpQVpXs7leI8uo83OJeTzAdiy7qjJy1JcjtCGpGpz2rUS0k6mgkbEzsd5xHOBLKxuzXb3EO4sQs0/3Bc52DngcqYf8A7xD3OrUv0k1461SjpT+UNwtsrc06/LyG5Z8Jq5lSMA2oLS00pjUVr2JDJK+i+N2c+jnOAzTowa0VHKSCTzqqQ3w0xeca05SoU5TFjyGudiCDo14IjTljY69GONJo9+Mzvp4ad7yduKz7LC155iNa4S46zjH4hNZcoZpKjOwdhp1Jte0p4LOdUDO4sPMV1Gm41MsmrScKRZMgPRS9Y38MK0Kr5AOrHN1rfwwrQvUW3tI8xce4wQhCYKQQhCABCT+Us9ZvtBefKmes32mrnKJ0v6FSssv3/kz9bJ75Wmm1s9dvtN+KzK+d/PM4YgyyHnGcUldtYXkbtFu/BervobO0AUc1kddG+BY3UmkmlPLA924sAphHHxD9m2o5UjIwaca8y1FJYW5nOLzwcRjBNpQvc11dB7iuJWOp5p9l3wRrX2Gl/QhIE2Bol3Rv9R3su+CRdE/1Hey74I1L7DS/o4c7aqPNp5iT3n+yvvyV3qu0+q74KhSnfHnO1JXbTxgZt1jOQZ5hGvOGHJQpaA7/AL9ibhL2fzgs+XA9B7otVhHBM6ISxcuLLTco+g3YgpuLWlCck8sC5RF9jH+DxKlwFE34MR0PEqus/wAS2hnWQgOjkNezD4LmbFzjqJO1BXhVKLWyQui7BPJR2AFDr5tI5ld4cmowM3MqVGeTVgc6YOpoj2vWixMAOAWdczlq0jdCelbFP/0oAahtO5RRukl7gB5h4lotooU3ggaAeXFK5kORuGisR2akfm6kxs1ziV+FBTWArRe0ALC1mvnXtxWERt0Y8dD8UZeDpVtslctGSeYC7OooS9oc3Mxrg/axXy9X1/wKl5QR4sA4n6Oditot69yKlVzp4LB5PjwMvWj3ArSqrkI8NilBIHCjSQPoqz/KG+s32mr0lu16aPPV0/UZ2hJ/KG+s32gvd3b6zfaCv1L7KdL+jtC53VvrDvCEal9hpf0ZpmozUpigNJwWCbGBPMTmz2HWQnFnsVMSngXEpHaiIhpXoJS4K8zlxud7HjJXcqXbO7jSOcuC9GWGExybQeNcfLDxpuUAKdTI0IcC1lQN65NskJczg3HHDFhPKNXZ3KZDV7mqVJrghxi+UZ/arA+I0e2nEdLTzFcwHfDmWgPga4UIBB0gioPYoe15KNrnRnN+riR2awr1U1Lcp9PS8oZWZm9HMlty5E6hsZaKHUujCuMnWBgWpheJ2fFTrbLVJz3BumvN7EZDBUiVKXfk4+TF+8byjfHmGrtVlsFxRxYgVd6zsT2cXYn4iXUqv6nMaXzIb3bZGQNzYxSuknFzqcZ7T3p38rK4LEmVQ2/kvSXwOG2o8a73c8aZhKAoTDApJO5Iukdyr0uXucoe5IlUpGaz5woU7JXlVGME5IiSy5ukJMsbxKYkjqo6aHNVqkVOIjuI4l1uQ4l0F0GKTkSoEJTc0IJPXpzYhpQhRIlDxeIQqyw9K8CEIA8K8KEKCUAQ3SvUIJFgughCk5PCu414hdI5kcztwTGi8QpZyLwhLoQoZKFGhePQhT8AIOXCELhnaBdheIUIlgV6xCFJB2VwhCAOym84wK9QpXIPgh3L2qEKwpCq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575" y="2419350"/>
            <a:ext cx="2670437" cy="2000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Through obedience to the gospel, the sinner will receive God’s Holy Spirit and become a partaker of His divine nature.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pic>
        <p:nvPicPr>
          <p:cNvPr id="6146" name="Picture 2" descr="http://visionbaptist.com/wp-content/uploads/2010/11/fork-in-ro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212" y="3173185"/>
            <a:ext cx="2895600" cy="29990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/>
              <a:t>Jesus </a:t>
            </a:r>
            <a:r>
              <a:rPr lang="en-US" dirty="0"/>
              <a:t>died to pay the penalty for our sins, was buried to symbolize His going into Hell for us, </a:t>
            </a:r>
            <a:r>
              <a:rPr lang="en-US" dirty="0" smtClean="0"/>
              <a:t>and came </a:t>
            </a:r>
            <a:r>
              <a:rPr lang="en-US" dirty="0"/>
              <a:t>forth in the Resurrection with the keys of Hell and death. </a:t>
            </a:r>
            <a:endParaRPr lang="en-US" dirty="0" smtClean="0"/>
          </a:p>
          <a:p>
            <a:pPr lvl="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lvl="0">
              <a:buFont typeface="Wingdings" panose="05000000000000000000" pitchFamily="2" charset="2"/>
              <a:buChar char="§"/>
            </a:pPr>
            <a:endParaRPr lang="en-US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then ascended to Heaven to pour out </a:t>
            </a:r>
            <a:r>
              <a:rPr lang="en-US" dirty="0" smtClean="0"/>
              <a:t>                         His </a:t>
            </a:r>
            <a:r>
              <a:rPr lang="en-US" dirty="0"/>
              <a:t>Spirit on all who will believe and obey.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pic>
        <p:nvPicPr>
          <p:cNvPr id="7170" name="Picture 2" descr="http://cdn.dipity.com/uploads/events/5e61b55870163af0b7a092cf1961cb2d_1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8151">
            <a:off x="9161457" y="2896540"/>
            <a:ext cx="2242687" cy="2867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On the Day of Pentecost, </a:t>
            </a:r>
            <a:r>
              <a:rPr lang="en-US" dirty="0" smtClean="0"/>
              <a:t>Peter told </a:t>
            </a:r>
            <a:r>
              <a:rPr lang="en-US" dirty="0"/>
              <a:t>the multitude how to obey the gospel: by repenting </a:t>
            </a:r>
            <a:r>
              <a:rPr lang="en-US" dirty="0" smtClean="0"/>
              <a:t>and by </a:t>
            </a:r>
            <a:r>
              <a:rPr lang="en-US" dirty="0"/>
              <a:t>being buried with Christ in water baptism in His name, so that they might arise to walk in the new life of His Spirit.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3:21-31</a:t>
            </a:r>
          </a:p>
        </p:txBody>
      </p:sp>
      <p:pic>
        <p:nvPicPr>
          <p:cNvPr id="8194" name="Picture 2" descr="http://beritakanfirman.com/wp-content/uploads/2012/01/PeterSerm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3733800"/>
            <a:ext cx="4312266" cy="2645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900</Words>
  <Application>Microsoft Office PowerPoint</Application>
  <PresentationFormat>Custom</PresentationFormat>
  <Paragraphs>126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TS103460512</vt:lpstr>
      <vt:lpstr>ROmans</vt:lpstr>
      <vt:lpstr>Romans 3:21-31</vt:lpstr>
      <vt:lpstr>Romans 3:21-31</vt:lpstr>
      <vt:lpstr>Romans 3:21-31</vt:lpstr>
      <vt:lpstr>Romans 3:21-31</vt:lpstr>
      <vt:lpstr>Romans 3:21-31</vt:lpstr>
      <vt:lpstr>Romans 3:21-31</vt:lpstr>
      <vt:lpstr>Romans 3:21-31</vt:lpstr>
      <vt:lpstr>Romans 3:21-31</vt:lpstr>
      <vt:lpstr>Romans 3:21-31</vt:lpstr>
      <vt:lpstr>Romans 4</vt:lpstr>
      <vt:lpstr>Romans 4</vt:lpstr>
      <vt:lpstr>Romans 4</vt:lpstr>
      <vt:lpstr>Romans 4</vt:lpstr>
      <vt:lpstr>Romans 4</vt:lpstr>
      <vt:lpstr>Romans 4</vt:lpstr>
      <vt:lpstr>Romans 4</vt:lpstr>
      <vt:lpstr>Romans 4</vt:lpstr>
      <vt:lpstr>Romans 4</vt:lpstr>
      <vt:lpstr>PowerPoint Presentation</vt:lpstr>
      <vt:lpstr>Romans 4</vt:lpstr>
      <vt:lpstr>Romans 4</vt:lpstr>
      <vt:lpstr>Romans 4</vt:lpstr>
      <vt:lpstr>Romans 4</vt:lpstr>
      <vt:lpstr>Romans 4</vt:lpstr>
      <vt:lpstr>Romans 4</vt:lpstr>
      <vt:lpstr>Romans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2014-07-02T01:36:52Z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