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35" r:id="rId2"/>
  </p:sldMasterIdLst>
  <p:notesMasterIdLst>
    <p:notesMasterId r:id="rId28"/>
  </p:notesMasterIdLst>
  <p:handoutMasterIdLst>
    <p:handoutMasterId r:id="rId29"/>
  </p:handoutMasterIdLst>
  <p:sldIdLst>
    <p:sldId id="259" r:id="rId3"/>
    <p:sldId id="261" r:id="rId4"/>
    <p:sldId id="260" r:id="rId5"/>
    <p:sldId id="263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85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C609A519-7873-42D8-A6B0-7896F81BE27A}">
          <p14:sldIdLst>
            <p14:sldId id="259"/>
            <p14:sldId id="261"/>
            <p14:sldId id="260"/>
            <p14:sldId id="263"/>
            <p14:sldId id="262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85"/>
            <p14:sldId id="276"/>
            <p14:sldId id="277"/>
            <p14:sldId id="278"/>
            <p14:sldId id="279"/>
            <p14:sldId id="280"/>
            <p14:sldId id="281"/>
            <p14:sldId id="282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orient="horz" pos="304" userDrawn="1">
          <p15:clr>
            <a:srgbClr val="A4A3A4"/>
          </p15:clr>
        </p15:guide>
        <p15:guide id="3" orient="horz" pos="4144" userDrawn="1">
          <p15:clr>
            <a:srgbClr val="A4A3A4"/>
          </p15:clr>
        </p15:guide>
        <p15:guide id="4" orient="horz" pos="3952" userDrawn="1">
          <p15:clr>
            <a:srgbClr val="A4A3A4"/>
          </p15:clr>
        </p15:guide>
        <p15:guide id="5" orient="horz" pos="1136" userDrawn="1">
          <p15:clr>
            <a:srgbClr val="A4A3A4"/>
          </p15:clr>
        </p15:guide>
        <p15:guide id="6" pos="3839" userDrawn="1">
          <p15:clr>
            <a:srgbClr val="A4A3A4"/>
          </p15:clr>
        </p15:guide>
        <p15:guide id="7" pos="191" userDrawn="1">
          <p15:clr>
            <a:srgbClr val="A4A3A4"/>
          </p15:clr>
        </p15:guide>
        <p15:guide id="8" pos="7486" userDrawn="1">
          <p15:clr>
            <a:srgbClr val="A4A3A4"/>
          </p15:clr>
        </p15:guide>
        <p15:guide id="9" pos="576" userDrawn="1">
          <p15:clr>
            <a:srgbClr val="A4A3A4"/>
          </p15:clr>
        </p15:guide>
        <p15:guide id="10" pos="71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9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D03447BB-5D67-496B-8E87-E561075AD55C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74" autoAdjust="0"/>
    <p:restoredTop sz="94660"/>
  </p:normalViewPr>
  <p:slideViewPr>
    <p:cSldViewPr>
      <p:cViewPr varScale="1">
        <p:scale>
          <a:sx n="92" d="100"/>
          <a:sy n="92" d="100"/>
        </p:scale>
        <p:origin x="-588" y="-102"/>
      </p:cViewPr>
      <p:guideLst>
        <p:guide orient="horz" pos="2160"/>
        <p:guide orient="horz" pos="304"/>
        <p:guide orient="horz" pos="4144"/>
        <p:guide orient="horz" pos="3952"/>
        <p:guide orient="horz" pos="1136"/>
        <p:guide pos="3839"/>
        <p:guide pos="191"/>
        <p:guide pos="7486"/>
        <p:guide pos="576"/>
        <p:guide pos="710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1680" y="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4C6E1-AF92-4FB7-A013-0B520EBC30AE}" type="datetimeFigureOut">
              <a:rPr lang="en-US"/>
              <a:t>7/14/2014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52D9BF-D574-4807-B36C-9E2A025BE82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067921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10850-0874-4A61-99B4-D613C5E8D9EA}" type="datetimeFigureOut">
              <a:rPr lang="en-US"/>
              <a:t>7/14/2014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1EC53-F507-411E-9ADC-FBCFECE09D3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58182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1EC53-F507-411E-9ADC-FBCFECE09D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644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68246" y="4063998"/>
            <a:ext cx="9220200" cy="10160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68246" y="1828800"/>
            <a:ext cx="9220200" cy="2147926"/>
          </a:xfrm>
        </p:spPr>
        <p:txBody>
          <a:bodyPr anchor="ctr">
            <a:normAutofit/>
          </a:bodyPr>
          <a:lstStyle>
            <a:lvl1pPr algn="ctr">
              <a:defRPr sz="4400" cap="all" normalizeH="0" baseline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pPr/>
              <a:t>7/14/2014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0" orient="horz" pos="2160" userDrawn="1">
          <p15:clr>
            <a:srgbClr val="FBAE40"/>
          </p15:clr>
        </p15:guide>
        <p15:guide id="1" pos="383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lternate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115"/>
            <a:ext cx="7618016" cy="6859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240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7869" y="482602"/>
            <a:ext cx="6602281" cy="5842001"/>
          </a:xfrm>
          <a:noFill/>
          <a:ln w="9525">
            <a:noFill/>
            <a:miter lim="800000"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27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2" indent="0">
              <a:buNone/>
              <a:defRPr sz="2700"/>
            </a:lvl5pPr>
            <a:lvl6pPr marL="3047466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21163" y="2108200"/>
            <a:ext cx="3961368" cy="42672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2000">
                <a:solidFill>
                  <a:schemeClr val="tx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2" indent="0">
              <a:buNone/>
              <a:defRPr sz="1200"/>
            </a:lvl5pPr>
            <a:lvl6pPr marL="3047466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1163" y="482600"/>
            <a:ext cx="3961368" cy="1422400"/>
          </a:xfrm>
        </p:spPr>
        <p:txBody>
          <a:bodyPr anchor="b" anchorCtr="0">
            <a:norm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pPr/>
              <a:t>7/14/2014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744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2669581">
              <a:defRPr baseline="0"/>
            </a:lvl6pPr>
            <a:lvl7pPr marL="2669581">
              <a:defRPr baseline="0"/>
            </a:lvl7pPr>
            <a:lvl8pPr marL="2669581">
              <a:defRPr baseline="0"/>
            </a:lvl8pPr>
            <a:lvl9pPr marL="2669581"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53475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163" y="685800"/>
            <a:ext cx="9040045" cy="5588002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40043" y="685800"/>
            <a:ext cx="1843982" cy="558800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9176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163" y="1803401"/>
            <a:ext cx="10360501" cy="4470400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264308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3" y="3632200"/>
            <a:ext cx="9751060" cy="1016000"/>
          </a:xfrm>
        </p:spPr>
        <p:txBody>
          <a:bodyPr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883" y="1524002"/>
            <a:ext cx="9751060" cy="1992597"/>
          </a:xfrm>
        </p:spPr>
        <p:txBody>
          <a:bodyPr anchor="b" anchorCtr="0">
            <a:noAutofit/>
          </a:bodyPr>
          <a:lstStyle>
            <a:lvl1pPr algn="ctr">
              <a:defRPr sz="4400" b="0" cap="all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63890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7559" y="1803401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 marL="2669581">
              <a:defRPr sz="1400" baseline="0"/>
            </a:lvl6pPr>
            <a:lvl7pPr marL="2669581">
              <a:defRPr sz="1400" baseline="0"/>
            </a:lvl7pPr>
            <a:lvl8pPr marL="2669581">
              <a:defRPr sz="1400" baseline="0"/>
            </a:lvl8pPr>
            <a:lvl9pPr marL="2669581">
              <a:defRPr sz="14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162" y="1803401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400"/>
            </a:lvl6pPr>
            <a:lvl7pPr marL="2669581">
              <a:defRPr sz="1400"/>
            </a:lvl7pPr>
            <a:lvl8pPr marL="2669581">
              <a:defRPr sz="1400"/>
            </a:lvl8pPr>
            <a:lvl9pPr marL="2669581"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40658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7559" y="2717800"/>
            <a:ext cx="4977104" cy="3556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 marL="2669581">
              <a:defRPr sz="1400"/>
            </a:lvl6pPr>
            <a:lvl7pPr marL="2669581">
              <a:defRPr sz="1400"/>
            </a:lvl7pPr>
            <a:lvl8pPr marL="2669581">
              <a:defRPr sz="1400" baseline="0"/>
            </a:lvl8pPr>
            <a:lvl9pPr marL="2669581">
              <a:defRPr sz="14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7559" y="1803400"/>
            <a:ext cx="4977104" cy="914400"/>
          </a:xfrm>
        </p:spPr>
        <p:txBody>
          <a:bodyPr anchor="ctr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2" indent="0">
              <a:buNone/>
              <a:defRPr sz="2100" b="1"/>
            </a:lvl5pPr>
            <a:lvl6pPr marL="3047466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162" y="2717800"/>
            <a:ext cx="4977104" cy="3556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 marL="2669581">
              <a:defRPr sz="1400"/>
            </a:lvl6pPr>
            <a:lvl7pPr marL="2669581">
              <a:defRPr sz="1400"/>
            </a:lvl7pPr>
            <a:lvl8pPr marL="2669581">
              <a:defRPr sz="1400"/>
            </a:lvl8pPr>
            <a:lvl9pPr marL="2669581"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162" y="1803400"/>
            <a:ext cx="4977104" cy="914400"/>
          </a:xfrm>
        </p:spPr>
        <p:txBody>
          <a:bodyPr anchor="ctr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2" indent="0">
              <a:buNone/>
              <a:defRPr sz="2100" b="1"/>
            </a:lvl5pPr>
            <a:lvl6pPr marL="3047466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61680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69684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pPr/>
              <a:t>7/14/2014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342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-1115"/>
            <a:ext cx="7618016" cy="6859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24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white">
          <a:xfrm>
            <a:off x="507868" y="482602"/>
            <a:ext cx="6602280" cy="5842001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21163" y="2108200"/>
            <a:ext cx="3961368" cy="4267200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1600"/>
              </a:spcBef>
              <a:buNone/>
              <a:defRPr sz="2000">
                <a:solidFill>
                  <a:schemeClr val="tx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2" indent="0">
              <a:buNone/>
              <a:defRPr sz="1200"/>
            </a:lvl5pPr>
            <a:lvl6pPr marL="3047466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1163" y="482600"/>
            <a:ext cx="3961368" cy="1422400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pPr/>
              <a:t>7/14/2014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311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115"/>
            <a:ext cx="6093594" cy="6859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240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7870" y="482601"/>
            <a:ext cx="5077859" cy="5862706"/>
          </a:xfrm>
          <a:noFill/>
          <a:ln w="9525">
            <a:noFill/>
            <a:miter lim="800000"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27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2" indent="0">
              <a:buNone/>
              <a:defRPr sz="2700"/>
            </a:lvl5pPr>
            <a:lvl6pPr marL="3047466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99134" y="3733800"/>
            <a:ext cx="5180251" cy="17272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2000">
                <a:solidFill>
                  <a:schemeClr val="tx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2" indent="0">
              <a:buNone/>
              <a:defRPr sz="1200"/>
            </a:lvl5pPr>
            <a:lvl6pPr marL="3047466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99134" y="1905000"/>
            <a:ext cx="5180251" cy="1727200"/>
          </a:xfrm>
        </p:spPr>
        <p:txBody>
          <a:bodyPr anchor="b" anchorCtr="0">
            <a:norm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pPr/>
              <a:t>7/14/2014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990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35324" y="6375400"/>
            <a:ext cx="1422030" cy="195072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3B9B9059-F1D6-41D0-95CF-D21CAA096B3A}" type="datetimeFigureOut">
              <a:rPr lang="en-US" smtClean="0"/>
              <a:pPr/>
              <a:t>7/14/2014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163" y="6375400"/>
            <a:ext cx="7414869" cy="195072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41760" y="6375400"/>
            <a:ext cx="832903" cy="195072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163" y="1803401"/>
            <a:ext cx="10360501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1219200"/>
          </a:xfrm>
          <a:prstGeom prst="rect">
            <a:avLst/>
          </a:prstGeom>
          <a:effectLst/>
        </p:spPr>
        <p:txBody>
          <a:bodyPr vert="horz" lIns="121899" tIns="60949" rIns="121899" bIns="60949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99488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218987" rtl="0" eaLnBrk="1" latinLnBrk="0" hangingPunct="1">
        <a:lnSpc>
          <a:spcPct val="8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1218987" rtl="0" eaLnBrk="1" latinLnBrk="0" hangingPunct="1">
        <a:lnSpc>
          <a:spcPct val="90000"/>
        </a:lnSpc>
        <a:spcBef>
          <a:spcPts val="1600"/>
        </a:spcBef>
        <a:buClr>
          <a:schemeClr val="accent1"/>
        </a:buClr>
        <a:buSzPct val="9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90000"/>
        <a:buFont typeface="Cambria" pitchFamily="18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Cambria" pitchFamily="18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99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Cambria" pitchFamily="18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59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Cambria" pitchFamily="18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2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6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microsoft.com/office/2007/relationships/hdphoto" Target="../media/hdphoto1.wdp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>
          <a:xfrm>
            <a:off x="1217612" y="533400"/>
            <a:ext cx="7010400" cy="1828800"/>
          </a:xfrm>
          <a:prstGeom prst="rect">
            <a:avLst/>
          </a:prstGeom>
          <a:effectLst/>
        </p:spPr>
        <p:txBody>
          <a:bodyPr vert="horz" lIns="121899" tIns="60949" rIns="121899" bIns="60949" numCol="1" rtlCol="0" anchor="ctr" anchorCtr="0">
            <a:prstTxWarp prst="textDeflate">
              <a:avLst/>
            </a:prstTxWarp>
            <a:normAutofit/>
          </a:bodyPr>
          <a:lstStyle>
            <a:lvl1pPr algn="ctr" defTabSz="121898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cap="all" normalizeH="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</a:t>
            </a:r>
            <a:endParaRPr lang="en-US" sz="60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7612" y="533400"/>
            <a:ext cx="7010400" cy="1828800"/>
          </a:xfrm>
        </p:spPr>
        <p:txBody>
          <a:bodyPr>
            <a:prstTxWarp prst="textDeflate">
              <a:avLst/>
            </a:prstTxWarp>
            <a:normAutofit/>
          </a:bodyPr>
          <a:lstStyle/>
          <a:p>
            <a:r>
              <a:rPr lang="en-US" sz="6000" dirty="0" smtClean="0">
                <a:blipFill dpi="0" rotWithShape="1">
                  <a:blip r:embed="rId3">
                    <a:alphaModFix amt="59000"/>
                  </a:blip>
                  <a:srcRect/>
                  <a:stretch>
                    <a:fillRect/>
                  </a:stretch>
                </a:blip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</a:t>
            </a:r>
            <a:endParaRPr lang="en-US" sz="6000" dirty="0">
              <a:blipFill dpi="0" rotWithShape="1">
                <a:blip r:embed="rId3">
                  <a:alphaModFix amt="59000"/>
                </a:blip>
                <a:srcRect/>
                <a:stretch>
                  <a:fillRect/>
                </a:stretch>
              </a:blip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75212" y="3886200"/>
            <a:ext cx="6856413" cy="1371600"/>
          </a:xfrm>
        </p:spPr>
        <p:txBody>
          <a:bodyPr>
            <a:normAutofit lnSpcReduction="10000"/>
          </a:bodyPr>
          <a:lstStyle/>
          <a:p>
            <a:pPr>
              <a:spcBef>
                <a:spcPts val="600"/>
              </a:spcBef>
            </a:pPr>
            <a:r>
              <a:rPr lang="en-US" sz="4800" dirty="0" smtClean="0"/>
              <a:t>The Way of Salvation  </a:t>
            </a:r>
          </a:p>
          <a:p>
            <a:pPr algn="l">
              <a:spcBef>
                <a:spcPts val="600"/>
              </a:spcBef>
            </a:pPr>
            <a:r>
              <a:rPr lang="en-US" sz="4800" dirty="0" smtClean="0"/>
              <a:t>  - Part </a:t>
            </a:r>
            <a:r>
              <a:rPr lang="en-US" sz="4800" dirty="0"/>
              <a:t>3</a:t>
            </a:r>
          </a:p>
        </p:txBody>
      </p:sp>
      <p:pic>
        <p:nvPicPr>
          <p:cNvPr id="1032" name="Picture 8" descr="http://ncalife.org/youth/wp-content/uploads/2011/09/prayer-meeting_wide_t_n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93610">
            <a:off x="195085" y="3599088"/>
            <a:ext cx="4058936" cy="22831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Alyssa\Pictures\GATS\Christianity\crucifixion-top-view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6227">
            <a:off x="8722697" y="351346"/>
            <a:ext cx="3177507" cy="29604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35673" y="6236241"/>
            <a:ext cx="6202339" cy="477054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1">
            <a:spAutoFit/>
          </a:bodyPr>
          <a:lstStyle/>
          <a:p>
            <a:r>
              <a:rPr lang="en-US" sz="2500" dirty="0" smtClean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1017029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Paul describes </a:t>
            </a:r>
            <a:r>
              <a:rPr lang="en-US" dirty="0"/>
              <a:t>the carnal nature of all </a:t>
            </a:r>
            <a:r>
              <a:rPr lang="en-US" dirty="0" smtClean="0"/>
              <a:t>humanity before </a:t>
            </a:r>
            <a:r>
              <a:rPr lang="en-US" dirty="0"/>
              <a:t>they find redemption and deliverance in the Lord Jesus.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The </a:t>
            </a:r>
            <a:r>
              <a:rPr lang="en-US" dirty="0" err="1" smtClean="0"/>
              <a:t>unregenerated</a:t>
            </a:r>
            <a:r>
              <a:rPr lang="en-US" dirty="0" smtClean="0"/>
              <a:t> </a:t>
            </a:r>
            <a:r>
              <a:rPr lang="en-US" dirty="0"/>
              <a:t>person may know what is right and good and desire to do </a:t>
            </a:r>
            <a:r>
              <a:rPr lang="en-US" dirty="0" smtClean="0"/>
              <a:t>it. </a:t>
            </a:r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7</a:t>
            </a:r>
          </a:p>
        </p:txBody>
      </p:sp>
      <p:pic>
        <p:nvPicPr>
          <p:cNvPr id="9218" name="Picture 2" descr="http://what-buddha-said.net/Pics/right-and-wrong-decisions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86"/>
          <a:stretch/>
        </p:blipFill>
        <p:spPr bwMode="auto">
          <a:xfrm>
            <a:off x="1370012" y="2286687"/>
            <a:ext cx="3505200" cy="21814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1960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However, in his </a:t>
            </a:r>
            <a:r>
              <a:rPr lang="en-US" dirty="0" smtClean="0"/>
              <a:t>carnal </a:t>
            </a:r>
            <a:r>
              <a:rPr lang="en-US" dirty="0"/>
              <a:t>nature the desires and appetites of the flesh overpower him and he is unable to do that which he knows to be right. 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7</a:t>
            </a:r>
          </a:p>
        </p:txBody>
      </p:sp>
      <p:sp>
        <p:nvSpPr>
          <p:cNvPr id="2" name="AutoShape 2" descr="data:image/jpeg;base64,/9j/4AAQSkZJRgABAQAAAQABAAD/2wCEAAkGBxQSEhQUEhQVFhUXFx4bGBcXGRcaGhgbFxoaHBgaFhoaHyggGBolHB4XIjEjJSkrLi8uGB8zODMsNygtLisBCgoKDg0OGxAQGzYlICYsNDctNCwsLCwtLCwsLCwsLCwsLCwsLCwsLCwsLCwsLCwsLCwsLCwsLCwsLCwsLCwsLP/AABEIANgA6QMBIgACEQEDEQH/xAAcAAABBAMBAAAAAAAAAAAAAAAABAUGBwECAwj/xABEEAACAQIEAwYDBQQIBAcAAAABAgMAEQQSITEFQVEGEyJhcYEHMpEUI0KhsVLB4fAzYmNygpLR8UNTVLIVFiQ0RJOi/8QAGgEAAgMBAQAAAAAAAAAAAAAAAAQCAwUBBv/EAC4RAAICAQMEAAQGAgMAAAAAAAABAgMRBBIhEyIxQQUyUXEzYYGRobHR8RQjJP/aAAwDAQACEQMRAD8AvGsGsF6SYjiMakpnUuATkzDMdNgN70AKgwNbA1S+AlxD45kzPDNLIxyMXWwOup/EttrVZ+A4gkRTDzTI0/IcyL+G/n+tqipZAeSaxek/EVcxSCIgSFSEJ2DW0v5XqP8AYfCYyONhjLA6ZRmznQWZiTtmNzbzqQYJTWGNavIFFzYDrUQ7WdtYooZBAxeTKbMoJVT1L/Lca6a7VGU4x8snCuU3iKyOeI7QFXI7pgofIGY5Mx/q5twSDY7edOfDuIRzIHjZWHOxBIPMG2xqHcFizrHJHA7syZg8jqWN9fEzEkC/JQKZ+KYrGYOeSW6wxTZQXWMPZlvp5XudbGp24rhuZyldWexfyWpei9U1iu12NjOuM0v/AMqL9AtOfZX4lSzYmHDyRK/eNlDpdSOhK6i299aVp1Ndvyj13w26qG6WC0xWa1FbUyZ4UUUUAFFFFABRRRQAUUUUAFFFFABRRRQAUUUUAFFFFAFS/E7isn2oQtKsSJHnSzasSQPGR8rHXL71BknD5ors+dl++YnMpBBtfe+lvenTjSyYyfFMtmLzOAG0+7w5yhVPLZj70wQ5e6Pd57tzItYja3lVVycMPPko1HGMMc8JOxLNJJJmiP3fiObVrEq17jTW1OEfG3VjLJKS8eTJJIBclGZgrHc72PkaaY0ypmmIzKMxY7HlTNjOKRuSsK5rAeJiCoY/MV68qpTlPhevJCNts+0vjgnb/DSxM0rrE6C7C9wdN0PP03p641xfucK+IUBvCCgJyglrBcxt4RqLnkL15mwfeJIsmfUOGIYXUldgQLVdHB/ijE9lxcJiB0zreSM6a3sLr7ir9yxjPI+qZ4y0N3afhzmKKRO8xEpYGWRSzBhYk5UBtkvZRptUc4xipHjWORe52ZEZbKwB5jcgkWPrtU1mx2FRll4bOr+MmXDxSAsVYeJooibhlOuVQL3OhNIuMtFjFWOVZoTIwCTSQOozX0AZgN77G16wboXVWpyW7nOfp/o09NqoxjtlHj+RDw/tQ17nBsbaBY5gE16X19rUwds+0EuIKq6rFGpusatmN+rnQE+29OHE+yM0BQ4YvPc2Y+FR9CRpe+t+VRDigbvXVlZWU2KncHy9dx1BrTjr+vXhP7juj0ejjZ1IefSf1OcszMbsSTbntarW+FPZEx/+rmUhyCIgdwpFi5HIkaDy9ajXwv7NLip+8kF4obMRyZjfIp6gWJ9h1q8LgC5IAHtV1Faj3CvxXWuUunH9TcVmuaSgi4II6gg1vTJiGaKKKACiiigAooooAKKKKACiiigAooooAKKKKACiiigCkeHYcR4jEq28eNZT/cxJb97D61FcLjGU5RC7qvhkIU2BXwtYbm3lU47WYJoeITjYYmIOh6yRH9b5PqK58DZTiHBNhKqyLpykF2H+YMPeqdc9tCnjJctPXdPEmVT2ixbglY3vBIDlzDYA62J1Fa8LksNgfb63qTfFjs0MPKHjJyMM9hsDez+h2PsaZuzaxnWS9gL2GhPlUYTXRUkFNW2exDtw/iORgzIjrzQ8x/rXafFxlrRRFAdxe/0rXGd3mDIuUG2VLklr7nNsCKTS4lUGpAtz/hSjxJ5SN1VOMMyfBifD3HiAPryrcSyMtlebIBbKXe3IgAX0F+lcF4yh/ECL/wA6c6WwygDNEdOak3qyUpxXKFY11Tlwx37PcdlgbN3jWJs2dpH9Lg6gDquvkak03ZuLiDd62JwhcgAlBMrW5AjvFuRruPaorg0jmAuAAefQ+dPsPBY0XM8AnBG6Eq49joaz+vRCzMo4f7Ftmm2vMZYJnwjEYLha/ZWls5JdmZGGYkaG4GUaAKNeQG9RjjnbFsbCYu7y/eK2YN+AN+Nd9uVJo445UthGE2RrnC4gtnFtWET3zR36A20GlLe0mGM0KY2FUXDxQhcgOV1bOVkTQWJBy7nketP9fqQez9jF1lNleWMb8VmhYrhnZFd1IA0FwCL9ACxF6u6LYX3tVE4t88I0LbeHbNdrWU1emFUBFAFgFAt0sNqnopylDkWom5R5O1FFFOloUUUUAFFFFABRRRQAUUUUAFFFFABRRRQAUUUUAQH4s4dfs0eJzBWgcMpvbMrWDge1j/hqvExYaMSA/wBC+YgXN4pjrbn4ZNfINU27fOr4PB4vKCI8toySyjvQtrD8drZfRmquuFTAYiZo4icPqHj1zLHIPHlU6kLqdPaoSsi1Kqa4aHKoS2qa8odONcNxPEFNmWMBLKjXYlbdeRNV0eHYmCQxuhBAvrzUdD0NWrwbjHcKFbx5TkO3iUDMj3PVLU89usHC2EXEpZXW2WwHjD6FW61l6e+dc3W/Bbqa8xViXkqPB8UzXAJNv5+lPPAmQOC0Ikv+0Tb8t6jZgMc8ityO1gN/TlTrh5iNqetrTjxwyWlvc8buSfJwnCTLlmw8Kk84yQR9dKZOKdhJIgXwchcf8thyOvhN/K1NvDpSZVdrkDQknTXa451IpO0cwZRGgZRqQLC4vrasactTVLEHlfmPz0iynEinDeJd0+V0IIPiUix9fMVN+H9qoB4WLLpobXA+m1bcc4NFxLDiWHw4hAcp623jcdOlVxh5SNCCrLoyncEcjVvQq1sNzWH7RQrpReyZPONSRJLBioGBKsMxU6MCw0bobX+tTrgGBhnXF4aZAyd8JACeUiqykdLMpN6qTAyCa4+VrbjY9Lj1qZcL4zqmKB7uWEpHMhPhkjLZfoCxIblauaf/AM9iUvt/gnq6upWsGe3/AAf7G8bxZhEwtdmLZXUgi2bna7f4DVj9m+KjE4eOXYsLMOjDRh9b00/EeSIYCQzAkeHJltfOTZCL6bnW/K9QrsJ2hmwiIskStBI4sysM0Zaw1W97bela+Y1y8+TIq005xcorguCs028Rw7MyMspRV+YcjqNeh5jXrS2KZWF1II8tauzzgpxxk60UUV04FFFFABRRRQAUUUUAFFFFABRRRQAUUUUAV5NwN5uBwoABIkKyKOrKMwHuP1qB8N4gGx4kXxBo1B5bxlTe/T91XjwoxmCPuv6PIuT+7YZfyqme0fAlw3FTGdIZgHTyuSGUejH6MKV1UMxcvyNLRW92xjNi3H2QYmMEth2McgWxIjDMI31BBA0HpY8q6cb43LiBEATkQ3yXBubaEgAab7dacMJCMDipYZBmiK2YcnhkJsfPKbg+oqO47hz4bEthwFaPKXic6ho9x6kDTTyotojZGNsPoSq1Fabrv+Ua+PyCQd65ysp+T9sXHynqL7GueAmvY0+8K4JFjAO+JAJ0UMFAJGpvzbyvyrn2r7IPgJFMV3gcXDMdVta9yNxbWo13Qb6fsonSqJboPt9HHDkDXX60pXFlGVgbkaEHXS+1N0Em19/KnGGFXBBNmB0Pl51C2KiuTZ09ytWWTfs9i1KrNGbeK0i7CxsNuR538jTD8TOGiLEpiFACz3BsLeJQDc+ZH6VwweGaMaAEtpdDuDyP88qfu08L4nhpJWzQkOOZ8It+lYtc+hqItPtbwxfU18bkQvA4gIym3Pf+HMVYowEU2HfMuRgh8S89L+IfzvVZ4WYWDbi2lv1FWF2WnXupAJM7GMhVOh03vfTmKu+Ixe5SXplrjmpNMeu2ALcBjLklu7w5J53zR31+v1qARLmXDpkiB75BcH725dbm3SrOw2EOK4GIzqxw2UW/ajBAt7qKrXspZmwbd1HY4qMZ7nODo1rdOe9alyy4Mq+H2KNVi+jLm7RxsUUqMxRg5jG8ii4YAcyAcwHVQOdNuAdUnheM+Ce6OALKxyl43tyfwsp/Pam3iTTKxnmQd5CC2cKwCoGJ0IurDKSCLhipOl1BPeA5XhaQABTJiGCXIXNdVVdLkkvfYXsanOX/AGRx5MuMe3BNxWaScPxyzLmW9rkEEWIKmxBHI3pXTgqFFFFABRRRQAUUUUAFFFFABRRRQAUUUUAcYIAihVFlUAADYAaCoX8TOy7YmNZ4Se+gBKrfR1Nsy+TaXHmKnVYauNZWCcJuElJFA4XPjwn3ipPGpVc34xvlkB/DtoNbiiTDfa42wco7rFwkmK5Puob8SHbfa1PPxC4L9ixi4pF+5mbUDlJYlh5Zhc+t6aY8I3EpC6P3cyAd2Tzy3sLjnpz3vSMbXp5bZfKa1tMdTX1YcDDw2UogGTKsekiXu3eA3II6aXv6U79oe1D42NSUCxopsFN2YsttBbnXLjOFfEB5ghTFxjJiYR/xFH406sNx6eto5xBWWKAozFGzF2UkEnpcbDfTTarJ6eKlu+vgyJ2Wbem2IkuhAOhOxJOW3IAbgjn+dLIcWMxFxf2OgNr6daRFiAVC97GGzBmJa3hAI/rWpXEiPlyqUzXKMpJOgOjjbUVdLDXJOu6yl8+B64Xi7Otybc7c+lT/AIbxCJ45YlBuYyCOunLyqpITIoVz8rEjKbhlsbAk+f76eeCmV5FaEsSupZeS3sSb7isnW6ONnenjBrUaiu+GGxq4afu0B5AA+2lP8GBzwtk8U2a0ai93BF2HoFuSfKkXHOBvgp8hIaOXxxuNjtmHsdfenzsPiR/4hhwbAFJEW/Jitxb2Bpm5OWJL7koXYpa9oubstBGmEgWI5oxGuUnmCL3Pmbmqp+F2GEj4cbBZnl/+tQqD/wDX5VZPYOW+DRSLNG8kbDoVdtPYWqtocNJBxbEYaEkCV2FxoUSUh3y9LAkD0pmazGMmI6ZvNkc8tE/47j0lnhiUs6FmVwvyZgpZA7C2bZhlvzF+VdOIYYMym7ByMqopA7wXDWYEGygj5ha2utZ4tEkcIyAKkBDqBoLKfF7lc3qT51r2TW8sxks0zBJA/wDZyC6ovRVII033NLQjHU2b4vhFOdseR+4Tgu6jCnViSznqzksxHQXJsKXVgVmtFLHCFm8hRRRXQCiisGgANIsdxKOIqHcKW+UHnb91Ky1ea/iTx6V+I4i7lRGO5A5AfiNj5tvQjqWT0Vw7icU6lonDqGK3G1xuKWXrzXwD4oTYOBYY4wQkaqtzZSQ5LE25lbL7VbPYT4k4XGpHGz93iMtmSTTMw0JRtmv9fKgGvoTyitEcHat6DgUUUUAFFFFADN2s4OMXhZYTuy+E9HXVD9bVRPZjiJhlAPhzGx/qkHUH0N69GmvO/bLBdxxLEpqAX71fSTxEjyzZvpS+prU4PJp/DLds9j8M6JK2Jx7SpMkGyXe7FiNL2BH68627T8GmwknerklUgs6x/I9rZ3VLko4vcrcgi5pp4oDFJFKgU96PEGAOqjex20px4PipJWYAqJFIkiQDKCVBVkAGlmQkfSl4TaUcvs+hO/RqzcvaGGJFxBZ1NgCWuBbNoMo9RzrbBYlcxXIYwEJVtL6W5bjWlHHuEeE4vA3Vb3nw/wCKJgdSBzS97gbUiwrFgJwqgHw5r3XU68t/3WpqVfH5ejFlBxUk39hxnYLG+c3AjDDNrY6b9eR9q78JhxWGRcTGFkU7hR4gCLnS9iPLSuZPeAZVDNrqQTcc9Py96XdkuPfYnGdS8Emi6XKEcrHkBpYa6UnLdseP1R34fbGMmn5Y7cKxMHEMOcJI1j80DG10YDRdd7G/qPOoqsj4PEokwyyRTJc8rHQMOqkHfzNY7X4+CPGiTCn7uQB9PwsD8yD6G1SXiGGHF8HnXL9siBAOlpVO6t6i9vMVOOEln5X/AAa02sZg/uiXnjUmGDYyJO8if/3EI+ZXUW71T0sAG+tJpcDjsdJHjEwsELLZlLOc8g3CsRfQjS5A9KhXYHtc8eaKYEsPC6tztpr571YnYHizB2iVH+yM33DkaKxBLRqTunQ7chXdPOW51TRXdX29SB14xxTNAySQz4eUFTZ43ZCUYNYSIrKQbW9637G4hpMTdI5BCI2AZ1ZcuZlYRXNs+U57EcqnFZApquqNedvsTc21hmRWaxWasIBRResE0ABNNXGePQ4YDvG8bfJGoLO5/qqNffauXaXixhVVjt3shyoDsNCWcgbhQCfaobgeIxRSO39K5NmnYjMx2bL0UHSw00PnSt+pVfHljNGndnI8TfacYTnY4eH9hD94w/tJBovov1qG9rvh3FKC2HJVwCTmJYMetzc1Jm4o2a6fKfoeu3StI+JXzZvW/L2rKnq7X3I0lpnjGODzzxjhUmGcpIAehBuLUhhkKkMpsQbg9CDcEHkb1b/bzCLODpqo003HWqgxURRiPPlWvp7urDL8iGq03Rax4Zafw7+Lb4ciHG+OIkkSAEuhY3JIHzC9z71fPDuIxzxrJEyujC6sDcEV4xOtql/YPt5Pw1xbxwsfvIydPVf2WH586YFD1XRTV2e47DjIVmgcMjfUHmrDkRTnmFBw2ooooAwapv43YTJicLOBo6tGT5qQVv7E/Srlqufjhhc+BRv2JlP+YFP3ioyWU0W0ycZpoqrjMpYYYi1kDA26nrSjhcyRpIxb7zTILba/N5U1qxItzH5+dZjB3IsP55Ui6u3bk3Fb3trlS8kifi8jGPERpmlzGOYIo+8XLnViPxFQG03sTWcVwdMRBJNgfEjjNJhkNvEPxwdOd18qknwv4MZDn/Akiux6yKpyIo6gMGY+g11s69rexLxv9q4eMsnzSQLoJCPxRfsyaeh09ac034eyX6GRr1W7nt8FUYHiwzRvCwWSJSGD5rnqG03B5+VJPvJFaVipUNnKbXJ53v8ALYE303qT8R4SmPviICYMahyuSCqu37MoteOS1tTYHzvTAZ8rNHi0yyrYMGsC1zYlSSAwrllTr5Rn7VHG2JID2RlTDHFOVDEgrGVAuNbAeZDdeVMHZ7HtgJBNctHc5hzXXUj/AEpyXjcs4RMVPkSO4QuNSbZQVA3Ntr0xYpCHAtnRTdsxHi0BsbDne9KwhZypvKNSq3TpSSj3Y4x/TJh264ZBKicSwrLmYqJI72EmbTS34r/Wp72S4vDicOuHfPBOFFke4ZGTVSl+h6aEVUuEwLjElMPrEmWVUZlVvGbZYwTZ2udhrrU14h2giEeTEJiAQCpixMT5wSLXw8hAa97aG9+tN0Rezkp3wsS2lq8L4isgykgSLo6cwetuh5HalxNVNw5MLJh8OTipYXYWDSfeR51sG8TA5CDyzDl11dGkxmFHfCeHExREFwjsGKbNpdl/2qwjKtemSHE8axMEo+0QoIGcIJUckqWNlLqRoCSNqklQr4qcVWLBZLXaZgqdBbxlj1AAp87J8dGMg7wAAq2RrG65lAJKnS41HKo55wclW9m/HA38d7Suk5w0AXOqhpHe+VA18tlGrnTbQVHsdiY3ucRip3AF/C3dxgeSx2v73NJPjYqQ9xiElMc5bJ4d2QAm/TQ9etRLDcdE+GBcBsTqLoDZxydgNAbUlqlannPA/o41Swsckr4rjMLh4yyr86lQ4JLWbzJvbrVXjH4rD3eLxxxn8QubMcxBvr1PvU17PdnI8Zg5C+rZiosdrAHbnqaiMiT4MyQEZ42PmCCfDfzFt6roik37f5jF0ccR9e0S/s/x8SwZlFs6klQT4WBs1vIjWunEccVTTTTf9N6Yex2ECCVSNSQyHodmAvypfxGPPGCSLm9vI/61TNRVmEP6TLhmS5G7F4wldSb63PK3SoDxxh3rW/m9d8ZxJz3gYncjTlramuSUsSSdTWnTVs5MXX6xX9qWMGttNKyze+lYudDRl+n+lXGcS74bdsn4diFuT3DkCRfL9ryI39q9B/8Anvh//VxfWvJtZ7zz/IVwkpHt2iiiukQqCfGc24XIf7SP/vFTo1UHxzUmXCA6qUk8J+UlWjsSNidfzqM3hZGNLVK22MI+WV7gmDyaG40H06U+dqoFTLkFidD0O23pSLA8FQrnjvE41uuxttsLe1bYjCSygCSXwjbKtm1tuf4VkyvhKzKeMHoI6a2EXF+S3vhPhsnDo/6zyN9ZGqYkVVXwdw8iTTjO5hVFGUsxUOWJ8IJIBAvcjfMKtYVq1z3RTXg87qK3Xa4vyRPtT2RWcmaBu5xNrZ7XSQD8E6fjXz3HI1XPE4YsQTheIQ93Ol8oJsf72Gm2dOeVtavOm3jPBIMWhjxESSL0YA281O6nzFWxk0U+fJ524rwebCqzf+4iAssgFjHpa0igXFhc39a4cO4dCZFjMyajNcElNtBrrfz8qtXiHw5nh8eBxBNtop7n2Eo18vEGqI8S4Lkf/wBXw+RDf54M2Q7a3jBA57gGuTri12si6212vBnsrJBFixNO6CLDg5dC7yvYgLGouco3v1tVqdokTGcOd0Gbwd7Hca5o/Gthya62qCcC+HYxELSxtJhWeRiucM5aOwsWBIINwxB89asLsrwWTCxGKSYzLpkuoXKLWIAFxYnWq4Jx7fRyuGxYKixHElUZQAY3Ud4ltyNnXTwyWO/PLrXXs1wCXFYloYnAgFjKwa2aN77JzJ2uBoamifDCMzs8kpMOuSJQUIve2Z8xzWvyA2F6k/Z/sth8Hcwx2YixdiWYgHQXOw8hpXeW+R12xiu3yKeI8FgxMQinjEiC1gb6ECwIIsQbdK68J4XFhoxFAgRBeyi+53JJ1JPU0tFBruBbLxgrP42YBZIsObXfOwy2JJUrdjpsAQpvVZdn8QMPmRhprbY2I5X6Grn7WRSRPJiWydwI1Rm8RkijLfemNbZSTpz/AAjQ2FQLj3Z+KWFcXhEZcMABdrlmsbF8pPy+tj5VRdDesPwaejsglh+fTOnYbGmLDSnQksRf21/SkvFAJXs/MWGmtxzv1pJwqbu8HGD8z3b+eu1bRba6nf8A2rJm5bzd09XbuwaYWYRoBuVvoPMa3pTxLw4cMxAsL/X+RSIP4gW9TTH2/wCMM4VYwQmW3qbDeraq3OaRzV2dGG4huKlzM55XP/cbfrSW1v1oKnzrC61s4PIN5eTLNQRWGWslr0HDU1itrVregD3DRRRQBiqf+N05ebCwoBmVZJCT0YqgUHlfKx9VWrgqhvjQ7z8RWKEgPFCo1cKWLsWNiemn1rjimuSymTjNSXoj2ExM6JlCKb/tG/6cqUpJiGI+8ij5Gwv+WlR1cBxFdMsp9LN9LUow/BOJuwzIyrzaRkjX1JJ/1qtaTTp52mhL4jfJYcmTzsDDPFjYY4Z3Idi86aCMqoFzY3sb2186u8VUXwZwAixWLDzRzSGKMqYyzKq5pM4DEa65Kt2rnjwkZ1jbk2zNFFFcIGLVoRXSox24GMyRfY1zWf7xQ2VitjlsemaxOuwoAV9qpcQsSnCqzNnGcLkziPXMUD+Em+Xflel3BHlaCMzrllKjOumh9tKODCXuYu/t3uRe8ttmsM353paBQAWorNFAHOSUKLkgAbk6Aep5VnPcaUy9rODNi4RGkvdEOrg2zAlDcBhzF+VQzjnav7JCMHhpc8qDLJOdkJve3Iv5ctKjKW0tqondLbBHL4s9oww+xxkGxDTEbC2qp63sfYVXPD+M4gRtg1ZmjcWVCdI2ZvmX2vodNTWMfiVFwt2JPzNuzHUk/nT52X4P3ad+/wAz/L1sfxenIUpbfsi2zXWiUXGCfjydZMNlAQG4VQgAvaw00+hrksOlvpv5/wAac41Atb3+m3npWkyXOlY8reTbhJRW0apk2t/t0pNiOGrKMrA2O1tTcbbc6X8UXKnMg66eX8aT/a5YY4mgQZ5Rd2f5bA2VUJIHW4vfamKm2lgqvsjsw+Rs4T2JiZm75jZN7aEDXf8AOunEOz2BdW7mKZVU2M+fwqerIb3Tqa1HFWUSiRiJJCM9rWyre1tSDc/pXaHHgq0a2jjMdpHbQBd3I/ac7AdTTTd2c5yY9kKXHhFecSwbwSvE/wAyMVNtRp0PSkl6X8dxgmnkkUWBbw33sNB72ApCa0l45MZ4zwYAo0ra1Y7s+ddA9v0UVg0HDBrznx3EHE4rEy3BDytZWUMMqEKu/wDVFejGNeasA3gF+euvqSdalFjOmSy2zgnCjv4B5IhFvowpYnDwRuPZQTp0zE2PpXdG9ttKVwMd730/P/ar62myc8xXBJfg/gSMVipLuyrEq3Yki7MTYcr2XX1FW1UI+E2Hy4NntrJKzewso/IVOKXk8sWm8yCiiiuEArFqzRQAWooooAK4Y2cIjOdlUk+gF671G+3HayHh0HezAsWOVIxu7W29OpoBFb4z4inEygSoyQa2WNjnN9iSCOXIHYmmHGQ4f9vERqWsueO/gC3Ymx1YtyHuaOEQwYkvPKwhDMzZFOiZmJCKba2GnKs43BxNKscHi5s3ivY7DXakp24lhnoq41qClXmIk7NcKMz95L8i7jfbZPU8+lTc+I3NhyA2A9KTw4fJGiABVF/U76musi22+lZtk3ZLIzCCgjAYX25/pzpPjGA1Fhfn5D2rvFtrTD2hm0A/E35Ab1QoRlLBbDLfIgxWKeV/ACwXa+xNYCzIPA0iAnZScvuL2p47P4GwG+vnTnxDC5Qed+utj0PnV/8AyIwaikct2eGQPi2OmRCcy3H9nHz5nw1CsXjJJDd2J/T2A0qYdsI8q25/z0qDuL7b1sUJbcnnda2rGkakVkClGCwMk7hIY3kc7KgJP5VcfYv4Km6ycRbz7hDv5SP+oH1q8SIb8NOwknEZwzArhka8jkfMR+BepP5V6A/8l4H/AKSL/KKfMDgUhjWOJFRFFlVRYD0FKLUHcm1YrNFBwS8SmCQyORcKjEjrYE15w4YbxR6fh5dLG1ejeLpmglXrGw+qmvOfBgDFGNvDY+1/1qSeBrTLyOAUH15+x/jSnDA89L/lyH50mO4t0/1B9eddsOLW15/wq2ryy63GC3fh3b/w7DW/Y123zG/53qSVCvhLLmwJH7M8o9PGam1UCEvIUUUUHAooooAKKKKACoB8Xuxj8SwydyR30TFlU6BwRZlvyO1qn9YtQB4/jefCSd3Kjo4OqMCpGtjva/qNKsfsjhFCZ3cGRzfU8uXOrs4lwmDELlnhjlXpIisPbMNKZJfh/wAOP/xIx/dzL/2kUtqaHbHEXgb0+q6XnkjUk8VgzMotpYka/wA70y8S4soPhyjXUkgnX9KjHxGw2EgmC4KWRgDaZbs0aG1vA53N9CBe3lXLhXDlkHiZj1FZ1mk6C3Ska+m1PUfC/kd5eMovO5PJdTXKLDNM/eMMo5A9B19aXjAQxrdALHnzNvOkk/F1iOurHZBqT7Uqnv8Aw0OPPzS4JBw9QW1sqjc1nj3FoFjyZgNyTzY21/P9ahuP4liCPG4gTku7m/l/rTJIuZr5WY33br6n91OUfDHLuseBG25Zyjtx3EJMpAII/O16V/Dz4XPxD76V+7wwYrp87lTqAPwjzNJg5H/ABHUSH9LVanwUmJgxIJA++BCE3K+AC58iR+RrWjFQWEzM1T3d5NOzvZnD4KMR4aJYwBqQPE3mzbsaeAtZFZqQkFFFFABRRRQBq4rzlh8P3M2IhP8AwJnUb/KG8JHtY16PqkfiNgO44m7bLiI8w6Fk0b931FdL6JYlgZHta41t+/8AfW2fXbr+mlCrdbgafw5Gt8vTUjn6jeppYeRt8rBPvg7iwY8VF+JZu8t/VlGhH+JXqxb1SnYLHjDY5Mxsky92xvzvdCffT3q6hUJCNkcSNqKKK4VhRRRQAUUUUAFFFYNAGb1GfiBxQ4fBSFDaSS0UZ6NIctx6C59qkjGqZ7fdoDisasURvDhWuTyabn6hRYepNdSy8FlcXKQzcY4RGML3cQ/ovCwtuTqw9Rf3IqK8N4l3Ngfm5b6+g53qQPxCWM97Gb751Pytuduu/wBaSHjSliyYLK555vDVWpTk9u3KH97r5RtNjZpEJYiKMczv6AUnwbneEFesjC8h/u3+UeZrmuEZ2zztnN7hfwr6Cu7TEnKm50vy86jRpow5/o5Ky254CyKSTq53ZteXXc1yMgO7W9q3sinxEyP0GwomuwsQqjoF/U000o/MMRqjHydFXS4YMOZFv050t4BxVsJi4ZQ2VSwSUnYxufFm6AGzX5WprRQNP0pR8yketVSisbonZwjLt+p6Rw8oYAqQQRcEG4IOxBFdarP4NcbLxyYV94LMmv4JCbr/AIWFh5EVZYoi8rJj2VuuTizNFFFdIBRRRQAVCPivwT7RgzIi3lw5Mi9co/pAPVeXVRRRQSi+SsUkDICvMAk+fnWrvtf8qKKuyPrwccZHpYcrWYbg7hh53q6OwfaEY3Co5P3ieCUdHXf2Isb+dFFQmUahLCZJaKKKgKhRRRQAUUUUAFYNZooAifxJ422FwTmM5ZZCI0P7Jfdh6Lc+1U5CFWIIl7nc87b78yTv6UUVbUPaeK2ZMSjTKNr6/wA9K5oLbbmiiuSfcSl8pzkkJOVNTuTyG971v3RW4AI6miiuVyy2ThJwxg1EQS9tT19dv3VzKnnRRXJsrUnKXIBPL6+9b69Pp/tRRVdfseXomnweI+3S2/5Gv+dLfvq46KK5X8pma38ZmaKKKmKn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412" y="3505200"/>
            <a:ext cx="2743200" cy="25430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9691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He desires to do good, but </a:t>
            </a:r>
            <a:r>
              <a:rPr lang="en-US" dirty="0" smtClean="0"/>
              <a:t>the </a:t>
            </a:r>
            <a:r>
              <a:rPr lang="en-US" dirty="0"/>
              <a:t>law of sin that works in his physical </a:t>
            </a:r>
            <a:r>
              <a:rPr lang="en-US" dirty="0" smtClean="0"/>
              <a:t>body </a:t>
            </a:r>
            <a:r>
              <a:rPr lang="en-US" dirty="0"/>
              <a:t>is stronger than his will power.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This </a:t>
            </a:r>
            <a:r>
              <a:rPr lang="en-US" dirty="0"/>
              <a:t>principle is emphasized in the lives of </a:t>
            </a:r>
            <a:r>
              <a:rPr lang="en-US" dirty="0" smtClean="0"/>
              <a:t>                                 those </a:t>
            </a:r>
            <a:r>
              <a:rPr lang="en-US" dirty="0"/>
              <a:t>who become addicted to tobacco, </a:t>
            </a:r>
            <a:r>
              <a:rPr lang="en-US" dirty="0" smtClean="0"/>
              <a:t>                             alcohol</a:t>
            </a:r>
            <a:r>
              <a:rPr lang="en-US" dirty="0"/>
              <a:t>, </a:t>
            </a:r>
            <a:r>
              <a:rPr lang="en-US" dirty="0" smtClean="0"/>
              <a:t>or drugs. </a:t>
            </a:r>
            <a:endParaRPr lang="en-US" dirty="0"/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7</a:t>
            </a:r>
          </a:p>
        </p:txBody>
      </p:sp>
      <p:pic>
        <p:nvPicPr>
          <p:cNvPr id="2050" name="Picture 2" descr="http://schoolofclinicalresearch.com/wp-content/uploads/2014/03/cigarrette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6818" flipH="1">
            <a:off x="9260426" y="3011538"/>
            <a:ext cx="2395566" cy="25303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4" descr="data:image/jpeg;base64,/9j/4AAQSkZJRgABAQAAAQABAAD/2wCEAAkGBxQSEhUUEhQUFRQUGBIXFRcWFBQUFBQUFRIXFhUXFxUYHCggGBolHRcVITEhJSkrLi4uFx8zODMsNygtLiwBCgoKDg0OGxAQGCwkHyQsLCwsLCwsLCwsLCwsLCwsLCwsLCwsLCwsLCwsLCwsLCwsLCwsLCwsLCwsLCwsLCwsLP/AABEIALcBEwMBEQACEQEDEQH/xAAcAAEAAQUBAQAAAAAAAAAAAAAABwMEBQYIAgH/xABPEAABAwICBQgECQcJCQEAAAABAAIDBBEFIQYHEjFBEyJRYXGBkbEjMnKhCBQkUmKCssHRM3N0kqKzwiVCQ1NjZJOk8BUXNFSDw9LT4bX/xAAbAQEAAgMBAQAAAAAAAAAAAAAAAQMCBAUGB//EADgRAQACAQEEBgcIAgIDAAAAAAABAgMRBBIhMQUyQVFxgRMiM2GhscEGFCM0QlKR0XLwFeFigrL/2gAMAwEAAhEDEQA/AJxQEBAQEBAQEBAQEBAQEBAQEBAQEBAQEBAQEBAQEBAQEBAQEBAQEBAQEBAQEBAQEBAQEBAQEBAQEBAQEBAQEBAQEBAQEBAQEBAQEBAQEBAQEBAQEBAQEBAQEBAQEBAQEBAQEBAQEBAQEBAQEBAQEBAQEBAQEBAQEBAQEBAQEBAQEBAQEBAQEBAQEBAQEBAQEBAQEBAQEBAQEBAQEBAQEBAQEFGeqYywe9jSd204Nv2X3oKkcgcLtII6QbhB6QEBAQEBAQEBAQEBAQEBAQEBAQY6qx6mjk5J80YlsHGPavIGncSwZgLC+SlI1tMR4j3TYxBI/YbKwvNyGE7LyBvIabEqKZsd+raJ8JNV8rAQEBAQEBAQEBAQY/SKodHS1EkZs9kMzmnoc2MkHcehJTDj/FKqR8r3TPdJIXODnudtOcQbHncRkq9GxrpDbtTOJyRYrTxtke2OUyNewE7L/RPLbt3HnBuayhhk5OolkpEBAQEBAQEBAQEBAQEBAQEBAQcla2XPOL1nKetygtf5gY0R/sbKCpqqdK/FqTZc4kPJPOPqhjr8d1vNYWiI5Mqxq6xWbEQEBAQEBBBnwhMfqIainigqZY2mJznxxyFmZeQHO2bE3sRmbc3tQRZhelVZHKxwrKltnMueWkIttC92l1nDqORQdiRuBAINwQCCNxB4hB6Qa/rAqRHhtW4m14Xsve1jIOTGf1lE8kxzciLFscJbDq9nLMToi21zUU7c+AfK1pt12J8URaODrpZtcQEBAQEBAQEBAQEBAQEBAQEBByVrZl2sXrD/AGlv1Y2t+5Be6nDbFab2nDxjcqbzxjxXxHqz4OqFcoEFtiWIRU8bpZ5GRxsttPeQ1oubDM9JIHeg1N+tjCAbGsHdFUEeIjsgzWj+ltHXEilqGSuaLlou14be19hwBtmM7cUGbQEHOfwjmt/2jCRfaNMy+7Zty0uzbjf1r9yCKmWuL3tcXtvtxsg7bpGgMYBuDW27LCyCsgx2kGER1lPJTy32JBa4NnNcCHMc09IcGkdnFJTE6ONpGkOIdvBNxuseOSwXxDdtTFEyXFqcSN2gzlJG33B8bC5juuzgD3KWNuTqRZKRAQEBAQEBAQEBAQEBAQEBAQEHHenry7E60n/mqodwmcB7ggzWqdwGK0uY9fp+g5U27PFsfp8nVSua4g1DW3GHYRWXANowRcXsRI0g9oQcloJm+DUwGerJAuI4bHiAXuvY9w8EE+oCDnX4SDf5QgP92b7ppUETIO3aM+jZ7LfshBWQEHFmIv2ppXfOe8+LiVg2IblqTn2cXp7/AM4TN7zC4/cnai8eq6hWagQEBAQEBAQEBAQEBAQEBAQEBBywykZLjFZttD28vVGzgCLmZ3ArS2y9q4tYnRVktMRwZvRmnZHilKGMa0coPVaB5KvZbWtMayxxzMy6MXRXiDWNZ0e1hVYAHOJidYNFyTcWyseNkHKD8JnAuYZR2scPMKd2e5jvR3pi+DjSvZLV7cb23ZFslzSAbOdcAkb8xxTRMTEp0UJEEOa6tDZq6qikifE1scLWHbLwSTJIcrNOSwvfdbGDBOXt0R9FqoqnNcRNT81rnWvJc7IJsOZvyWEZonsXX2Ka/q+Dp2g/JR+wz7IVzRV0Fpi1TyUEsnzI5H/qsJ+5CHF6wbUNl1bVYixSjeTYcsxv+J6P+JGNo1h1ss2uINY1mMqHYbUNo9vl3CMM5M7L7GZgfY8OZtIOfo9W+KzAPLQb2PPqGF2fTziUEpai8IraX43HVh4ZeHkgZNtgcDIJNkXNj6l93BBKyAgICAgICAgICAgICDXtMdLYcPju87czg7koW5vkI7PVZfe45d+SxveKxrJ4oL0RoCZnzSNeZZXOc87OyLuJcbDouSuPt2fejSJjRRknWV7ijHRSxzxtdtwyNkAt62yc2nqIuO9Y7Jm3ZjWWNJ0lOejuPw1sQlhdfg9pydG7i1wOYK7VbRaNYbMSyqyGH0nJfFyDRd0/M9ln8956LD32WdI46qss8NO9kI4w1rW/NAHgLJ2sJ5aLdzyyVptzXjZJ+aRm3uNyPBZTGsMaTu2ZBVNoQRnpfpRB8alh5RofEWNcCQM9gOyvvttW7VqbRbSXZ6Nxa11Y2k0jgYDtysAII9YcRZa9bt/Ns1pSHoXiLKihp5GODhybWk/SYNhw8QV0azrES83lru3mPezayVtS1rV/IYTVuvYuYIx2yvazycVE8mVOblELFsQr0NQY5GSDexzHjta4EeSieSdHZ1JUCSNkjc2va1w7HAEeasaisgoVpIYS0AkWIBNgbG9r8O1Bj6OSXk2XsDssBHJk2NhlfbHjYKEvGj3KbU/KAC0rrcDzmtcMrkDLZ4negzSlAgICAgICAgICAgILDHcR+LwSS2uWjmg/zpHENjb3uLR3rDJeKVm09gjun0c23GWd5lmkN3udn12HQ0cAMhwXkc/SF8ltVVo3mdw/BGMzstO2a1+CYpEMRjWHNDjkr8WSYYXqx2CP+KVTJWnZY/mSC+Tgd1+w2zXV2LaZi8Qitt2Ul4pjLIWB3rOcBsNGZdtbjlwXpceOb8uTPLmrSGPpsUhY6800YlcOdtOADRvDQdw7FbbHMRwjg1Iy706zLJU2IxSZRyMeR81wd5KuazCzehVfY5b0hjL5FVhuTt3A/iptTXjC3Hm7LMDrB0p+IwARWNRNdsV8wwAc+Vw4htxlxLhwutTNljFXWXW2HY7bVl3I5ds+5BjImhxcec9xLnPdm9znG7nEniTcrjXy2vPGXuMGx48NdKQr2DhYgEKrjHGFtqR2th1faSHDpxE8/JJ3AOH9TK7JsjehpNg4dh4FdPZNom3qWeZ6X6NrWvp8fnH1TsCug82i3X/O40kEDf6WUki4GUcZ39V3N9ywyWisaymLRXig2PR6U8Yx3u/Ba87TT3p+8e59do7KOMZ+s7/xUfeae9P3j3OldVOImbDINr14tqF+d84nFo8W7J71tUmJrGjGZ14tuWSFCt9Qj51m/rG33oPjGdOd7+eShJGLSG384C/U5ts+8Fv6qlC4QUqsuDHlltsNds7V9nasdm9s7XtuQcqV2n2Jve69bO3nOyaSwCx3WaBbwWEzLYpjiY11+CT9QukVXVvqm1E75mRthLeUu5wc8v3PtkLNORPRbcVlCrJEROkJhUsBAQEBBQr2ExSAFwJY8AtttAlpsW3yv0XUTyHMej2AwVDXvqn1u0HWvEWv2ha+ZeCb7+lats19Y00VWy214JX1P4S2F1Q6Ged8BDGtZKQbOGZdluOZFgN2/grMOS9tYtHJOO9rcLQ2nTo+hiadzp4Qe7acPe0KnpGZjZraM55LWBeJljC9jclWTCY36y2a82Fmp46RyTr7uret3Z+vCmVTQ7DxVbbmvma21GyIuI5SzqcO52RFwwAdGZ6l7rHl3ccRHv8AmpyY5m3FvlFobTR5uaZD9Mki/Yq757WZ1wxVmqWkjjFo2NYN9mtDRfpyVWuqzSHuWna4c4A9o/1ZNZhG7Ete0wpuSoah7CQ6KN8jS5znWLRtWNzcty3KymTSYRXFFrRWUX6aVplqn3dtCBsVO0/m2AyHtL3O8AuFt+TeyaPd9A4Ipg3v3T8I4R9WsSSLViHo61VYHrGYYXhc19NtwP6gVOOdJiWlk9aJpPbEpu1b4yavDoJXZv2Sx56XRksJ77X7134nWNXgMtd28wjHW5ifL4jyQzbSxtb/ANSSz3/s8n4LV2m3You1tjMlz5lW8uCmBvWpLEtioqaUnKQNnj9pto5fdyfgV0tmtrTRbWeCYFsMlvVk5dGXjttt96BT+q3sHkgpsd6Q/wCuDFAvFIo1kmzG927Za436LNJUTOkakOKfjJvc795JzJPEkneomsStrltCXvg64lesqorBvKQNfZtwCYpQ2+Z3+lKVruxzRkvvzrp/CflkrEBAQEGD03xE02H1UwNnMhlLD0PLS1n7RCiRyZBpFVsjETKmdkYvZjJXsbnvyac1j6OuuujHdjuS/wDB50hlllqIJpHPAjjdHtG5Aa4tOfH1h4LKtK110hMViOSStP32p478ailHjKFq7dGuz38JJ5LY8F4dgu2HclWTA41JzitrHGrC8tRxyT0bu9b+CPWhSz2qNnydh6X0vuw9q9fE+pHn82U9f/e5JhWKZEQ+hGUMJpw2+HVn6NUfunJDKnXjxhCNab8oTvMs5PfIVwtq9rP+9j3vRHsK+fzlhnnNVu7WVamWNmORez4jFFG5sjw0vadkG+fgFljx2v1Ycrac+PFeN+2iR9Q9W0YU8uOUc0xd1AMY4/eu5Xk8NmnW2qLJKw1E8s7t80j39gc4kDuFgudmtrMtW08V8BktRDw8LKEKuBYj8UraeovZrXgPzsOTdzX36g1zj2tC29ltpbRnSXSAXRWLSulAsDe9wbDobn52HeokVG5ADdb3KRRneGvYd2Zv2Wtc9IB2ezJBeoMLptUGPD6x43tpqgjt5J1vesbckw42WSEg6iqzk8XhbwlZPGf8MyD3sCDqJAQEBAQRvr+xDk8KczjPLDH3NJlP7seKhLmRShIGouu5LF4hwlZLH4s2x72BTAl/XxIW4U4gkHloMwbH1r71haNYTDnKnxKWJ7ZY5HCRhu119og2txvwKqtipeu7aOEoS/qb0iqas1HxmV0nJ8hsXDRba5Ta3AfNHgvPdMbLiwbno66a6/RjLZMbk5xWjhjgqu0XSTGIogWSP2XOBLRZxuL23gWC6uzYL39ascGEVmeTetVA+Ts6nwD/ACDV6aOpCZ66SXLFlL4jECJhgtPTbDa79Fqf3LkhPa5W0jPyqYcOUdl3qqW5WZmNJe9Hj6Qj6J8wtTa+pHi9D9np02i0f+M/OGz0xXNs9bdg9Mjzo/Zd9pb2wdW3i8f0/Ol6eE/NuuhOLGDRyusbOlqeRbnY+mjha63WGbZ7lv24RLzkyw9FHYALk3nVSyNlSPDwpgWmIxbUZ6s1ZjtpaCOacdEdI+UwqnqHNLn8m1rgLc6Rnoznwu4e9djXhquZSbCi87bpCH9LSbN9m6aJfY8LcP6eY/XH4KUPBwh//MSb7587Pvz8Co0SrNnfDZpAcM7EbQJIuS0XJsbbhexsdyDXtbWIBuC1L2nKRkbWnpEsjG+RU80OUkGxavKzkcTo3/28TT7Mjwx3ucUHYKAgICAggz4S2IZ0cAPCaVw7dljD7pFAg9SM3oRXchiFLL82aK/YXBp9xKmBP+v8/wAlHrmg/iWMphzW/cojmJV1C5fGz103/eXA6e5Y/P6MJbhjb+cVzcEcFN+aI9Yrrzx+wftlei6Oj8OfFni5SmLVXIBTt/PwDxoWrrx1I8Fduuk1ywhlL4jECJhrusJ38m136NP743BT2GvrOW9JRarm9s+QVUtur7o9+VPsn7TVq7X7Pzeg+z/5qf8AGfnDaKbeuXZ7G/JhNMxzovZd5hb/AEfyt4vHfaDr08JXWFVX8nRQfPrpJP8ADpWN/wC4tzNOlJebtyZqDeuTZSvAVUlSkcsoHxuYI6QVPKUN31T1t8O2M/QVoaR0hzg8D9pdeONYbFeSWFah8QEByiSEX63MQazCYYjkaiWMBv0WvMjh2AABYW4UldhrvZIhE3xWAgeiZ4Lm+ky69aXd+7Yf2wtZWRxnbYxocwhzSMrOabj32VtL3meavJs2LdnSsOscOrGzRRysN2SsY9p6WvaHD3FdFwFwgICAg5g184hyuLSN4QRwxfs8qffIR3II7QemPIIIyIII7RuQdD6564TYHTyg3EslK64+lE9yiyYc+P3KIEsajgBFUHiXxjwa63mV5/pzrUj3SrtzbNjD+c5aOGOCi3NEesF3p2ex/E5ei6P9nPitxcksavpbQkbrTUp/yLV16R6keEqMs+v/AAl5yphbbm+IxES1bWS+2HVv6O/3hwWUcmP6ocyaVD5XN7X8IVMt2rzo/wDlfqu8wtXaup5u99n/AM3P+M/OG0U+9cuz2d+TD6Z74vZd5hb2wcrPH/aDr08J+i2wJ1+RHASVB7zHDfyC2to9nLzN+TZo35rmzCpciRYaJeHvUxA9Uzs0tHBDbNUx+T1Y6KyI+IYupTqR5L6ckzK8fEBBSqpNkA9bR4myieSYc+axq51TXCnHqUgc0D6T5HOJ8A33rW2jJu0dLo7HvXmWEdSkZLQi+rsbq3lgWcWRomnUli7n0z6V+Zpi0xn+ykLiB3Oa8dhAW/gyb1XD2/DGO+scpSQr2iICAg5s0q0FnrKieqilY500kjwxwLCGlx2Gh2YJtsjOy5U9K463mtonTXnzI4tQptCa55IFNI3ZNiXgRt32yc4gOHZdbNukNmrGu/HlxTuyo4lgD6ZzmTFpeGtPNNwNq/G29ZYtprliLU5Ing3/AEmxLldFqHpZUNiP/TbOB7g1bMxyTCKn7lEcxLOpYWp5j0ygeEbfxXn+muOSse76qrc2wYm67itPFyUW5op1g/8AEN9gfacu/wBH+znxXYuSUdE22aWjjJSj/INC7VOpHg1s3XTIVrwutzfEQ+oNS1ln+Tq39Hd5lZxyYx1oc1aW/wDGS9rP3bVRLeqp4B+V+q7zC1dq6nm7vQH5v/1n5w2iDeuZZ7S3JbaRtp9lhmLw6ztjY47r3uLdCv2ScvHc083nOlo2XWvp5nt0059nk17DaxjNi5I2XSk5XycyMDd1tK6WWs2po8deInkzEeMxX9fxDh9y1JwX7le7LJiVUaMR0iaD7TyZpaOCJbjqkk9FWjoqKY+JH4Lo06kL68k2K4fEBBSqhdvez7YUSOfdKKuKmxeodIQGygnO55229v8ACFo7bhvkpEUdPo7PTFa2/OmujFz4xA45SM8bea0q7PljnWXU+9YZ5XhQ+Msduc09hBWe5aOcMoyUtymP5SjqRAL6o9DKcfrPmv8AZC3NjjrOZ0pPU8/oldbrkiAgtcVm2IZXje1jyO0NJCwyW3KTbugR7hrLAdgXisks8ccGSqouYVRW3rLtOCGdYbPlTvzUf2nj7l6bo6fwo8Z+ii/NizWE4EYifUxBrh1B9I8ebT4rssWpk5KO1KU9UjiKaX86792xcHpaPxY8PrKjJzbBVusStOkKZRZp069QPYb9py7+wx+H5r8XVSpo5JsknompvdRMXYp1Ia2X2iZitZdIiBBqGsk/IK0f3d3m5WRHBhE+tDmrSx3yuX6n7tqobsTos8NqC2RtuJDT2Ei6pzUi1J1dHo3abYtppudsxE+EzGrcYd649n0O3JiNNP6Lsk82rc6P/V5fV4/7Q88fn9GsLpPNCDeWrlqXpQDBmkjK6CaQNp/jkZa5xfJS2sW5ESBvHrIW7E7uLensbOGs3mKx2pcOsWC+cNQO6E+Uirjb8E9vwn+m7PRm0d3xh8/3jU39XUfqx/8AsU/fsH7vhP8ASP8AjNp/b8Y/s/3jU39VUfqx/wDsT79g7/hP9H/GbR+34x/alU6w4S3mw1DjdmVoRltAnfIonbsHf8J/pMdGbR+34wgXWbW8tXOfsluW42vzpHvF7Ei9nBbGLJGSkWryambFOO80tzhqasVCCb/gzO51eOqk9xnQTogICC0xePaglHSx/wBkqnaKzbFaI7p+Q0KgIXi8jPHMM7zeTO0QMuK1OO9wX6xogbWLKfjj7C4EcYJv2uAt9b3r13RsfgR4y17zxYp9Js4KJb/la4gDqipjn4yHwXXYtX4IlMGqemAoS6/rSyHs5sbbfs+9ec6Vt+Pp7o+qm/NmaqnuStWllMwj7TbAnueZg5oayO1je5LS4nhbiuxsW0RFdyY4zLPHeIjRvWGxEGTqnpx4UUd16LH1Ia+frymSkddjCeLWn3Ba0818clRQBREtP1gN2qWrH93v+05XV5KtfXhz7pLgkr6iV7dm12jfnlG1c6+00pbdl6LZ+idoz44vTTSff3ToxdPg8rXtJAsHNJzG4FYX2nHNZhu7P0JtePNS8xGkTE847JbPFvC5s8ntZ5LPSigklEZjaXbO3e1sr7Nt/YVfseWlJtvT3PM9NbJlzzT0dddNfjp/TT3NsbHeF1onV5G1ZrMxPOHxEN/jbkFyJlSqNjUairHDmsZshgsBymqup8J8K+Fv8S6VuOCf8fo3NmnTJXxhvNUc152vJ7FRWQFBVhO/u81EolH2ng+VnrazyXd2D2EefzeX6R/MW8vk11bjSEE1/Bod6StH0af3Ol/FBPCAgILbEz6GX2JPslYZOpPgiUb4a/ILxmSGOKWRrpfRqilfWbGvBCelkgM9UxwBLnNLXbnscImbPO4tIyLT1EZjP1OyRPo6THd9Z+PvUzKzqZD/ALFiaTkK6cAdlNET73LpphqxdkmidUqaq6kikeOiZ/7uM/iuD0rXXNE+76yoyTxZ2pqsytStFMtX0oqfQydbXeS39lp68JpzSTT6LzEF0UkREr45LPDmlp+LtZs3AN8he+S9LW2lYV5dJvLdaQVLWNa4QmwAuHv4C39Wqp0WRPDmrB8/RF+u7/wTgjeUpm1B3FjfrH7404GurEYtgE9QyVr52NbLHyZsxzyBnn6zQd/Qs4v7mOka6oZxA3dJ7Q/dsXn9q9t5Q+kdDflq+Nv/AKlilW7KpHvCiWXYyQPMKp7Wr+qEcV35R3tO816DH1IfPds9vfxn5qCzazfYnZDsC5MqVdrlhoK0ciiYQ1zBHemqusM//RpiunPsfL6NzBwvXyb5U715yvJ7FRWY+FB7a6wPaz7YUaMZ5ND09HyrtYz7x9y7fR/sY83mukvzE+Xya4t1oCCZvg1O9PWDpjiPg934oJ9QEBBZ4wfk835uX7BVeX2dvCUTyRrh3BePyKcS/r/yapx9ZszyQdprf4zPcEHab4ckwA94F16vYtPRV/3tlX2vM8Y/2XRtP9JWVru4RUjFu2nSNWU8mZwXReBpD3XkuCNl4aW58d29cnNteSY0jh4Neckyz7a2lpBs7UUV89kWFza19kdm9ak482addJljpayiMQZKCY3tcPom9u3oWfo7U4WjRjMTHNq2lVWcmcHB5PWGtJt5Lf2Sn6lmOO1P2B1Be4t/qqjZ7viTXD7a7cR6seH1a2bhkltN1Uy1LogQeJNxUjnTEhZ8o6HAeEbQuFtXtv4fSuhfytfGfnLGKp2HthUSzjkyBdzCqe1r6esjuu/KO9p3mvQY+rD53tnt7+M/NQWbWZ92kAFg1hOW8m34rU+7TPOWG69w6SC/OYQOkG/uICidl7pN1maWta9u003Hl1HoWtbHNZ0lhMMPhQvNUezGfGup8/et/T8LT3NrDMRarfqg5rzlXsVJZD4Sg+uPNP1ftBTHNjbk0jTxpNSLZ3jZ5uXY6Pn8Hzl53pGsztExEdkNd5F3zT4Fbu9He0/Q5P2z/EhjPQfApvR3sZxXj9M/wl74NtxV1IPGFp8JR+Kaomsxzh0EpYiAgw2mNQ5lFUFltosLG33B0hDAdx4u6FVntFcdpnuRbkjvCeUtz9j6pPkQvJ5t3sY4qwva5zrWvl3fgqaRGrY3UQaworVL7H1o43HtsWeTAvSdHW1xR4z/AH9WFoiJYXC6h8ogp8tmOWaRvTeVsQcOz0TfErezW3aTKu86Q3TSqc0dM2x9JJzWdWV3O7r5dZC5Gy19PlnXlHNRSusozc4m5OZO8nfddzRsr3BcQMEod/NOTx9E8e0b1Vmx+krp2sb13obTpBE0Mc8i5AOz9YWI7CD/AKK0NntO9pCjHM6p50cpC19QbetU7W/gKSJl/EWXe19SPD6yozccktlc8Deq4iZRMxCk+sYN7t3UfwWW5ZG9V5biEZ3O9zvwU+iv3I9JWO1Wc67TbiFhppLOJjRznWVjJzLLHfYc82uLEcxtwR1G4XC2v23lD6T0JOmzRWeyZ+csbIbC9iey33rGKTMauhfa6VtNI1mY56f96LeCuDjayythmI11U4+kqWnSK/756fNnZIiGlvGzT3O3Fa96TS0arcWemWday0euo/Rum4csY+u5YXfcV28XUh4LbvzF/GWLVjUEBBWpql0Zu09o4FY2rFo4omNWRwfbkkeW5NtFyovvjNTCLDp55j8Fhkjdxzp3StwRHpKxPfHzSPUMzXnKy9jClmsh8Uj3GzauDuKiZ04omNYatplHaojPEx+T/wD6ujsVtcUx73L2isfeYnvj6sWr228uUsLRDf8AUZUlmJhvCWGZh7i2QH9gjvV2KeLm7fX1In3uiFe5Ig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9237" y="3886200"/>
            <a:ext cx="2619375" cy="17430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 descr="https://encrypted-tbn1.gstatic.com/images?q=tbn:ANd9GcQh2ImqgYW17WsQL0xLOC3yy2tzwQv3MXR5hGay9IXmWHJPMox_B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011">
            <a:off x="4097104" y="4393147"/>
            <a:ext cx="2693896" cy="151362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010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914163" y="1905000"/>
            <a:ext cx="10360501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In the same way all men </a:t>
            </a:r>
            <a:r>
              <a:rPr lang="en-US" dirty="0" smtClean="0"/>
              <a:t>are addicted </a:t>
            </a:r>
            <a:r>
              <a:rPr lang="en-US" dirty="0"/>
              <a:t>to sin before they are delivered by regeneration in Christ.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7</a:t>
            </a:r>
          </a:p>
        </p:txBody>
      </p:sp>
      <p:pic>
        <p:nvPicPr>
          <p:cNvPr id="3074" name="Picture 2" descr="http://2.bp.blogspot.com/-I9cbBgovKm4/TsUsmJoYWgI/AAAAAAAALOU/vyoUYUG4eFw/s1600/captiv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012" y="3124200"/>
            <a:ext cx="3238500" cy="31146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13"/>
          <p:cNvSpPr txBox="1">
            <a:spLocks/>
          </p:cNvSpPr>
          <p:nvPr/>
        </p:nvSpPr>
        <p:spPr>
          <a:xfrm>
            <a:off x="4265612" y="3438524"/>
            <a:ext cx="7541101" cy="2962276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>
            <a:lvl1pPr marL="274320" indent="-274320" algn="l" defTabSz="1218987" rtl="0" eaLnBrk="1" latinLnBrk="0" hangingPunct="1">
              <a:lnSpc>
                <a:spcPct val="90000"/>
              </a:lnSpc>
              <a:spcBef>
                <a:spcPts val="16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90000"/>
              <a:buFont typeface="Cambria" pitchFamily="18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74320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74320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Cambria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599" indent="-274320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74320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Cambria" pitchFamily="18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74320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59" indent="-274320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Cambria" pitchFamily="18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74320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They are captives to the law of sin that works in their physical body.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To be bound by sin is a wretched condition.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424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Paul </a:t>
            </a:r>
            <a:r>
              <a:rPr lang="en-US" dirty="0"/>
              <a:t>did not realize he was being driven by this principle when he </a:t>
            </a:r>
            <a:r>
              <a:rPr lang="en-US" dirty="0" smtClean="0"/>
              <a:t>persecuted the </a:t>
            </a:r>
            <a:r>
              <a:rPr lang="en-US" dirty="0"/>
              <a:t>church in a fanatic </a:t>
            </a:r>
            <a:r>
              <a:rPr lang="en-US" dirty="0" smtClean="0"/>
              <a:t>zeal.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After </a:t>
            </a:r>
            <a:r>
              <a:rPr lang="en-US" dirty="0"/>
              <a:t>he </a:t>
            </a:r>
            <a:r>
              <a:rPr lang="en-US" dirty="0" smtClean="0"/>
              <a:t>learned </a:t>
            </a:r>
            <a:r>
              <a:rPr lang="en-US" dirty="0"/>
              <a:t>that </a:t>
            </a:r>
            <a:r>
              <a:rPr lang="en-US" dirty="0" smtClean="0"/>
              <a:t>Jesus </a:t>
            </a:r>
            <a:r>
              <a:rPr lang="en-US" dirty="0"/>
              <a:t>was the Lord God, he </a:t>
            </a:r>
            <a:r>
              <a:rPr lang="en-US" dirty="0" smtClean="0"/>
              <a:t>surrendered completely </a:t>
            </a:r>
            <a:r>
              <a:rPr lang="en-US" dirty="0"/>
              <a:t>to Him. </a:t>
            </a:r>
            <a:endParaRPr lang="en-US" dirty="0" smtClean="0"/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7</a:t>
            </a:r>
          </a:p>
        </p:txBody>
      </p:sp>
      <p:pic>
        <p:nvPicPr>
          <p:cNvPr id="4098" name="Picture 2" descr="http://1.bp.blogspot.com/_cvviGqiFuw8/THbfe-SNJAI/AAAAAAAAAQc/UP9AKQWjS90/s1600/sau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7612" y="2362200"/>
            <a:ext cx="1588516" cy="21286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1st-art-gallery.com/thumbnail/130637/1/The-Martyrdom-Of-St.Paul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0"/>
          <a:stretch/>
        </p:blipFill>
        <p:spPr bwMode="auto">
          <a:xfrm>
            <a:off x="1703513" y="2362200"/>
            <a:ext cx="2485899" cy="21286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t1.gstatic.com/images?q=tbn:ANd9GcQpnblu30cb3PT4_pk0hWx-alNZp-7pQ927sEdLFoYxrc3VJPIl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3" t="3743" r="11800" b="3997"/>
          <a:stretch/>
        </p:blipFill>
        <p:spPr bwMode="auto">
          <a:xfrm>
            <a:off x="7389812" y="2362200"/>
            <a:ext cx="3095156" cy="21286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89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914163" y="1854200"/>
            <a:ext cx="6094649" cy="4470400"/>
          </a:xfrm>
        </p:spPr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/>
              <a:t>He afterward testified that he </a:t>
            </a:r>
            <a:r>
              <a:rPr lang="en-US" dirty="0" smtClean="0"/>
              <a:t>                                             received </a:t>
            </a:r>
            <a:r>
              <a:rPr lang="en-US" dirty="0"/>
              <a:t>mercy and </a:t>
            </a:r>
            <a:r>
              <a:rPr lang="en-US" dirty="0" smtClean="0"/>
              <a:t>forgiveness                                                </a:t>
            </a:r>
            <a:r>
              <a:rPr lang="en-US" dirty="0"/>
              <a:t>from his sin because he had </a:t>
            </a:r>
            <a:r>
              <a:rPr lang="en-US" dirty="0" smtClean="0"/>
              <a:t>                                                    done </a:t>
            </a:r>
            <a:r>
              <a:rPr lang="en-US" dirty="0"/>
              <a:t>it ignorantly in unbelief.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7</a:t>
            </a:r>
          </a:p>
        </p:txBody>
      </p:sp>
      <p:pic>
        <p:nvPicPr>
          <p:cNvPr id="5122" name="Picture 2" descr="http://4.bp.blogspot.com/-gw5SHjwSOUQ/TcTmfRWFksI/AAAAAAAAAQc/e_v__1iispc/s1600/002+Hope+washed+clean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4"/>
          <a:stretch/>
        </p:blipFill>
        <p:spPr bwMode="auto">
          <a:xfrm rot="243320">
            <a:off x="7023402" y="1295400"/>
            <a:ext cx="4356803" cy="4876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3978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The plight of Israel under Egyptian slavery typified the bondage of </a:t>
            </a:r>
            <a:r>
              <a:rPr lang="en-US" dirty="0" smtClean="0"/>
              <a:t>sin.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God</a:t>
            </a:r>
            <a:r>
              <a:rPr lang="en-US" dirty="0"/>
              <a:t>, by the hand of His servant Moses, delivered Israel by His </a:t>
            </a:r>
            <a:r>
              <a:rPr lang="en-US" dirty="0" smtClean="0"/>
              <a:t>miraculous power</a:t>
            </a:r>
            <a:r>
              <a:rPr lang="en-US" dirty="0"/>
              <a:t>. </a:t>
            </a:r>
            <a:endParaRPr lang="en-US" dirty="0" smtClean="0"/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 smtClean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7 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://torahschool.files.wordpress.com/2011/04/hebrew_slaves252812529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27"/>
          <a:stretch/>
        </p:blipFill>
        <p:spPr bwMode="auto">
          <a:xfrm>
            <a:off x="2436812" y="2286049"/>
            <a:ext cx="3004448" cy="22859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1.bp.blogspot.com/-xHU6-igy-yE/UX61U-BRB9I/AAAAAAAABAQ/mnpAUJ6oiMA/s400/mose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7812" y="2286048"/>
            <a:ext cx="3301011" cy="22859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5128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4113212" y="2006600"/>
            <a:ext cx="7161452" cy="43180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endParaRPr lang="en-US" sz="16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Anyone </a:t>
            </a:r>
            <a:r>
              <a:rPr lang="en-US" dirty="0"/>
              <a:t>who is willing to surrender wholly to the Lord can be delivered by this same power.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36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Jesus </a:t>
            </a:r>
            <a:r>
              <a:rPr lang="en-US" dirty="0"/>
              <a:t>came to earth to preach the gospel to the poor, to heal the broken hearted, and </a:t>
            </a:r>
            <a:r>
              <a:rPr lang="en-US" dirty="0" smtClean="0"/>
              <a:t>to deliver the </a:t>
            </a:r>
            <a:r>
              <a:rPr lang="en-US" dirty="0"/>
              <a:t>captives.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7 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://thecrackeddoor.com/Main/wp-content/uploads/2013/03/surrend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2" y="1981200"/>
            <a:ext cx="3282999" cy="4343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9877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600200"/>
            <a:ext cx="10360501" cy="4470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The new birth of the Spirit of the </a:t>
            </a:r>
            <a:r>
              <a:rPr lang="en-US" dirty="0" smtClean="0"/>
              <a:t>                                            Lord </a:t>
            </a:r>
            <a:r>
              <a:rPr lang="en-US" dirty="0"/>
              <a:t>Jesus </a:t>
            </a:r>
            <a:r>
              <a:rPr lang="en-US" dirty="0" smtClean="0"/>
              <a:t>Christ is </a:t>
            </a:r>
            <a:r>
              <a:rPr lang="en-US" dirty="0"/>
              <a:t>the greatest </a:t>
            </a:r>
            <a:r>
              <a:rPr lang="en-US" dirty="0" smtClean="0"/>
              <a:t>                                                   miracle </a:t>
            </a:r>
            <a:r>
              <a:rPr lang="en-US" dirty="0"/>
              <a:t>ever performed on </a:t>
            </a:r>
            <a:r>
              <a:rPr lang="en-US" dirty="0" smtClean="0"/>
              <a:t>                                           humanity</a:t>
            </a:r>
            <a:r>
              <a:rPr lang="en-US" dirty="0"/>
              <a:t>.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One’s ambitions</a:t>
            </a:r>
            <a:r>
              <a:rPr lang="en-US" dirty="0"/>
              <a:t>, desires, and outlook on life are completely changed when he </a:t>
            </a:r>
            <a:r>
              <a:rPr lang="en-US" dirty="0" smtClean="0"/>
              <a:t>receives abundant </a:t>
            </a:r>
            <a:r>
              <a:rPr lang="en-US" dirty="0"/>
              <a:t>life from the Lord </a:t>
            </a:r>
            <a:r>
              <a:rPr lang="en-US" dirty="0" smtClean="0"/>
              <a:t>Jesus.</a:t>
            </a:r>
            <a:endParaRPr lang="en-US" dirty="0" smtClean="0"/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7 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http://jabelah.files.wordpress.com/2011/09/greatestallmiracl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3563">
            <a:off x="7415953" y="605552"/>
            <a:ext cx="3987799" cy="29908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0321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anose="05000000000000000000" pitchFamily="2" charset="2"/>
              <a:buChar char="§"/>
            </a:pPr>
            <a:r>
              <a:rPr lang="en-US" dirty="0"/>
              <a:t>Everyone who is born again of His Spirit experiences this miracle. </a:t>
            </a:r>
            <a:endParaRPr lang="en-US" dirty="0" smtClean="0"/>
          </a:p>
          <a:p>
            <a:pPr lvl="0">
              <a:buFont typeface="Wingdings" panose="05000000000000000000" pitchFamily="2" charset="2"/>
              <a:buChar char="§"/>
            </a:pPr>
            <a:endParaRPr lang="en-US" sz="2000" dirty="0"/>
          </a:p>
          <a:p>
            <a:pPr lvl="0">
              <a:buFont typeface="Wingdings" panose="05000000000000000000" pitchFamily="2" charset="2"/>
              <a:buChar char="§"/>
            </a:pPr>
            <a:r>
              <a:rPr lang="en-US" dirty="0" smtClean="0"/>
              <a:t>The </a:t>
            </a:r>
            <a:r>
              <a:rPr lang="en-US" dirty="0"/>
              <a:t>apostle Paul was one of the greatest biblical examples of one whose life was completely reversed.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7 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https://www.lds.org/bc/content/shared/content/images/gospel-library/magazine/liahonlp.nfo:o:8a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612" y="4267200"/>
            <a:ext cx="3505200" cy="22079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2361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In verses 1-6 Paul continued with the subject of dying with Christ to </a:t>
            </a:r>
            <a:r>
              <a:rPr lang="en-US" dirty="0" smtClean="0"/>
              <a:t>the old </a:t>
            </a:r>
            <a:r>
              <a:rPr lang="en-US" dirty="0"/>
              <a:t>life of sin.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He </a:t>
            </a:r>
            <a:r>
              <a:rPr lang="en-US" dirty="0"/>
              <a:t>used the example of the marriage vow being broken by </a:t>
            </a:r>
            <a:r>
              <a:rPr lang="en-US" dirty="0" smtClean="0"/>
              <a:t>death. </a:t>
            </a:r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 smtClean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7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ajugglingmom.com/wp-content/uploads/2013/09/Marriage-vow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993" y="2362200"/>
            <a:ext cx="3192419" cy="2133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6146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701800"/>
            <a:ext cx="10360501" cy="4470400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n-US" i="1" dirty="0">
                <a:solidFill>
                  <a:srgbClr val="FFFFCC"/>
                </a:solidFill>
              </a:rPr>
              <a:t>“But what things were gain to me, those I counted loss for Christ.</a:t>
            </a:r>
          </a:p>
          <a:p>
            <a:pPr marL="0" indent="0" algn="ctr">
              <a:buNone/>
            </a:pPr>
            <a:r>
              <a:rPr lang="en-US" i="1" dirty="0">
                <a:solidFill>
                  <a:srgbClr val="FFFFCC"/>
                </a:solidFill>
              </a:rPr>
              <a:t>Yea doubtless, and I count all things but loss for the excellency of</a:t>
            </a:r>
          </a:p>
          <a:p>
            <a:pPr marL="0" indent="0" algn="ctr">
              <a:buNone/>
            </a:pPr>
            <a:r>
              <a:rPr lang="en-US" i="1" dirty="0">
                <a:solidFill>
                  <a:srgbClr val="FFFFCC"/>
                </a:solidFill>
              </a:rPr>
              <a:t>the knowledge of Christ Jesus my Lord: for whom I have suffered</a:t>
            </a:r>
          </a:p>
          <a:p>
            <a:pPr marL="0" indent="0" algn="ctr">
              <a:buNone/>
            </a:pPr>
            <a:r>
              <a:rPr lang="en-US" i="1" dirty="0">
                <a:solidFill>
                  <a:srgbClr val="FFFFCC"/>
                </a:solidFill>
              </a:rPr>
              <a:t>the loss of aII things, and do count them but dung, that I may win</a:t>
            </a:r>
          </a:p>
          <a:p>
            <a:pPr marL="0" indent="0" algn="ctr">
              <a:buNone/>
            </a:pPr>
            <a:r>
              <a:rPr lang="en-US" i="1" dirty="0">
                <a:solidFill>
                  <a:srgbClr val="FFFFCC"/>
                </a:solidFill>
              </a:rPr>
              <a:t>Christ, And be found in him, not having mine own righteousness,</a:t>
            </a:r>
          </a:p>
          <a:p>
            <a:pPr marL="0" indent="0" algn="ctr">
              <a:buNone/>
            </a:pPr>
            <a:r>
              <a:rPr lang="en-US" i="1" dirty="0">
                <a:solidFill>
                  <a:srgbClr val="FFFFCC"/>
                </a:solidFill>
              </a:rPr>
              <a:t>which is of the law, but that which is through the faith of Christ,</a:t>
            </a:r>
          </a:p>
          <a:p>
            <a:pPr marL="0" indent="0" algn="ctr">
              <a:buNone/>
            </a:pPr>
            <a:r>
              <a:rPr lang="en-US" i="1" dirty="0">
                <a:solidFill>
                  <a:srgbClr val="FFFFCC"/>
                </a:solidFill>
              </a:rPr>
              <a:t>the righteousness which is of God by </a:t>
            </a:r>
            <a:r>
              <a:rPr lang="en-US" i="1" dirty="0" smtClean="0">
                <a:solidFill>
                  <a:srgbClr val="FFFFCC"/>
                </a:solidFill>
              </a:rPr>
              <a:t>faith.” </a:t>
            </a:r>
            <a:r>
              <a:rPr lang="en-US" dirty="0">
                <a:solidFill>
                  <a:srgbClr val="FFFFCC"/>
                </a:solidFill>
              </a:rPr>
              <a:t>(Philippians 3:7-9</a:t>
            </a:r>
            <a:r>
              <a:rPr lang="en-US" dirty="0" smtClean="0">
                <a:solidFill>
                  <a:srgbClr val="FFFFCC"/>
                </a:solidFill>
              </a:rPr>
              <a:t>)</a:t>
            </a:r>
            <a:endParaRPr lang="en-US" dirty="0">
              <a:solidFill>
                <a:srgbClr val="FFFFCC"/>
              </a:solidFill>
            </a:endParaRPr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7 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6491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914163" y="1905000"/>
            <a:ext cx="10360501" cy="4470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C</a:t>
            </a:r>
            <a:r>
              <a:rPr lang="en-US" dirty="0" smtClean="0"/>
              <a:t>hapter </a:t>
            </a:r>
            <a:r>
              <a:rPr lang="en-US" dirty="0"/>
              <a:t>8 </a:t>
            </a:r>
            <a:r>
              <a:rPr lang="en-US" dirty="0" smtClean="0"/>
              <a:t>gives </a:t>
            </a:r>
            <a:r>
              <a:rPr lang="en-US" dirty="0"/>
              <a:t>the basis for the victorious life of </a:t>
            </a:r>
            <a:r>
              <a:rPr lang="en-US" dirty="0" smtClean="0"/>
              <a:t>a born-again </a:t>
            </a:r>
            <a:r>
              <a:rPr lang="en-US" dirty="0"/>
              <a:t>Christian.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2000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Those </a:t>
            </a:r>
            <a:r>
              <a:rPr lang="en-US" dirty="0"/>
              <a:t>who have been filled </a:t>
            </a:r>
            <a:r>
              <a:rPr lang="en-US" dirty="0" smtClean="0"/>
              <a:t>with the </a:t>
            </a:r>
            <a:r>
              <a:rPr lang="en-US" dirty="0"/>
              <a:t>Spirit of Christ and walk after His Spirit are no longer under </a:t>
            </a:r>
            <a:r>
              <a:rPr lang="en-US" dirty="0" smtClean="0"/>
              <a:t>condemnation.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 smtClean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8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https://encrypted-tbn2.gstatic.com/images?q=tbn:ANd9GcSEkRo6zvcWpIsY1ItDZyZwc8E1_cpwJhc08rLuJvU0j7ocVDNFL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012" y="3048000"/>
            <a:ext cx="3692321" cy="1828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8907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The </a:t>
            </a:r>
            <a:r>
              <a:rPr lang="en-US" dirty="0"/>
              <a:t>law of the Spirit of Christ Jesus does for us what the law of Moses, or any other law, could never do. </a:t>
            </a:r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8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8" name="Picture 4" descr="http://ak.picdn.net/shutterstock/videos/1279120/preview/stock-footage-freedom-jail-door-opening-camera-moving-outside-into-the-ligh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6386" y="1371600"/>
            <a:ext cx="4626426" cy="2590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49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914163" y="2311400"/>
            <a:ext cx="10360501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A law can </a:t>
            </a:r>
            <a:r>
              <a:rPr lang="en-US" dirty="0" smtClean="0"/>
              <a:t>put people behind </a:t>
            </a:r>
            <a:r>
              <a:rPr lang="en-US" dirty="0"/>
              <a:t>bars, but it cannot make them righteous.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5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One can </a:t>
            </a:r>
            <a:r>
              <a:rPr lang="en-US" dirty="0"/>
              <a:t>only be made righteous </a:t>
            </a:r>
            <a:r>
              <a:rPr lang="en-US" dirty="0" smtClean="0"/>
              <a:t>                                                        by </a:t>
            </a:r>
            <a:r>
              <a:rPr lang="en-US" dirty="0"/>
              <a:t>God’s gift of </a:t>
            </a:r>
            <a:r>
              <a:rPr lang="en-US" dirty="0" smtClean="0"/>
              <a:t>life in </a:t>
            </a:r>
            <a:r>
              <a:rPr lang="en-US" dirty="0"/>
              <a:t>the Holy </a:t>
            </a:r>
            <a:r>
              <a:rPr lang="en-US" dirty="0" smtClean="0"/>
              <a:t>                                             Ghost</a:t>
            </a:r>
            <a:r>
              <a:rPr lang="en-US" dirty="0"/>
              <a:t>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8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 descr="http://www.everynation.org/north-america/wp-content/uploads/holy-spirit-fill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02691">
            <a:off x="7683847" y="3841109"/>
            <a:ext cx="3810000" cy="23907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639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For this reason it was essential for Jesus to redeem men from sin and death by His death and give them a portion of His resurrection life.</a:t>
            </a:r>
            <a:endParaRPr lang="en-US" dirty="0"/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8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s://theunfoldingofthyword.files.wordpress.com/2013/07/born-again-to-a-living-hope-pp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2212" y="2759029"/>
            <a:ext cx="4648200" cy="30910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1497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When one has been filled with the Holy Ghost, he must </a:t>
            </a:r>
            <a:r>
              <a:rPr lang="en-US" dirty="0" smtClean="0"/>
              <a:t>not walk after </a:t>
            </a:r>
            <a:r>
              <a:rPr lang="en-US" dirty="0"/>
              <a:t>the </a:t>
            </a:r>
            <a:r>
              <a:rPr lang="en-US" dirty="0" smtClean="0"/>
              <a:t>flesh.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000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2000" dirty="0"/>
          </a:p>
          <a:p>
            <a:pPr>
              <a:buFont typeface="Wingdings" panose="05000000000000000000" pitchFamily="2" charset="2"/>
              <a:buChar char="§"/>
            </a:pPr>
            <a:endParaRPr lang="en-US" sz="2000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2000" dirty="0"/>
          </a:p>
          <a:p>
            <a:pPr>
              <a:buFont typeface="Wingdings" panose="05000000000000000000" pitchFamily="2" charset="2"/>
              <a:buChar char="§"/>
            </a:pPr>
            <a:endParaRPr lang="en-US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He </a:t>
            </a:r>
            <a:r>
              <a:rPr lang="en-US" dirty="0"/>
              <a:t>now has power to walk </a:t>
            </a:r>
            <a:r>
              <a:rPr lang="en-US" dirty="0" smtClean="0"/>
              <a:t>after the </a:t>
            </a:r>
            <a:r>
              <a:rPr lang="en-US" dirty="0"/>
              <a:t>Spirit, by which he fulfills the righteous law of God.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8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8" name="Picture 2" descr="http://i28.tinypic.com/5lt28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012" y="2895600"/>
            <a:ext cx="3091842" cy="20515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4028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A woman is bound to her husband while he lives, </a:t>
            </a:r>
            <a:r>
              <a:rPr lang="en-US" dirty="0" smtClean="0"/>
              <a:t>                 but </a:t>
            </a:r>
            <a:r>
              <a:rPr lang="en-US" dirty="0"/>
              <a:t>when he dies, she is free to marry another.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We</a:t>
            </a:r>
            <a:r>
              <a:rPr lang="en-US" dirty="0"/>
              <a:t>, by dying with Christ, are freed from the </a:t>
            </a:r>
            <a:r>
              <a:rPr lang="en-US" dirty="0" smtClean="0"/>
              <a:t>                            law </a:t>
            </a:r>
            <a:r>
              <a:rPr lang="en-US" dirty="0"/>
              <a:t>of sin.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And </a:t>
            </a:r>
            <a:r>
              <a:rPr lang="en-US" dirty="0"/>
              <a:t>by being born again we are </a:t>
            </a:r>
            <a:r>
              <a:rPr lang="en-US" dirty="0" smtClean="0"/>
              <a:t>                                       joined to </a:t>
            </a:r>
            <a:r>
              <a:rPr lang="en-US" dirty="0"/>
              <a:t>Christ. 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7</a:t>
            </a:r>
          </a:p>
        </p:txBody>
      </p:sp>
      <p:pic>
        <p:nvPicPr>
          <p:cNvPr id="2050" name="Picture 2" descr="http://www.hawthornejewelry.com/resize/ProductImages/Closeup/R16645_165286_Y_Z.jpg?lr=t&amp;bw=2000&amp;bh=20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9812" y="4319015"/>
            <a:ext cx="3657600" cy="21579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2.bp.blogspot.com/-c8-TS1CLBQw/TjZg36IGSKI/AAAAAAAAEFc/-OBXGb-42dY/s1600/broken-chains-b-w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73678">
            <a:off x="9775791" y="2135321"/>
            <a:ext cx="1997524" cy="23344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2520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4037012" y="1524000"/>
            <a:ext cx="7236301" cy="4470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n-US" sz="9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In </a:t>
            </a:r>
            <a:r>
              <a:rPr lang="en-US" dirty="0"/>
              <a:t>verses 7-14 Paul defended the law of Moses as being just, good, </a:t>
            </a:r>
            <a:r>
              <a:rPr lang="en-US" dirty="0" smtClean="0"/>
              <a:t>and holy.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Its shortcoming lay in the fact that it only had power to reveal sin.</a:t>
            </a:r>
            <a:r>
              <a:rPr lang="en-US" dirty="0" smtClean="0"/>
              <a:t> </a:t>
            </a:r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7</a:t>
            </a:r>
          </a:p>
        </p:txBody>
      </p:sp>
      <p:pic>
        <p:nvPicPr>
          <p:cNvPr id="3074" name="Picture 2" descr="http://kswptim.files.wordpress.com/2009/06/mos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12" y="1524000"/>
            <a:ext cx="2895600" cy="37850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9419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914163" y="1828800"/>
            <a:ext cx="10360501" cy="4470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n-US" sz="12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Paul </a:t>
            </a:r>
            <a:r>
              <a:rPr lang="en-US" dirty="0"/>
              <a:t>expressed that he had not </a:t>
            </a:r>
            <a:r>
              <a:rPr lang="en-US" dirty="0" smtClean="0"/>
              <a:t>known                                     he </a:t>
            </a:r>
            <a:r>
              <a:rPr lang="en-US" dirty="0"/>
              <a:t>was a sinner until he became </a:t>
            </a:r>
            <a:r>
              <a:rPr lang="en-US" dirty="0" smtClean="0"/>
              <a:t>                                  acquainted </a:t>
            </a:r>
            <a:r>
              <a:rPr lang="en-US" dirty="0"/>
              <a:t>with the Law which </a:t>
            </a:r>
            <a:r>
              <a:rPr lang="en-US" dirty="0" smtClean="0"/>
              <a:t>                                          showed </a:t>
            </a:r>
            <a:r>
              <a:rPr lang="en-US" dirty="0"/>
              <a:t>him what sin was. 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7</a:t>
            </a:r>
          </a:p>
        </p:txBody>
      </p:sp>
      <p:pic>
        <p:nvPicPr>
          <p:cNvPr id="4098" name="Picture 2" descr="http://media-cache-cd0.pinimg.com/236x/09/0f/53/090f53e30718c35edbd4c1a5b9611b7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7499">
            <a:off x="8322305" y="1856046"/>
            <a:ext cx="2809875" cy="38100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2176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The fault of the Law was not in </a:t>
            </a:r>
            <a:r>
              <a:rPr lang="en-US" dirty="0" smtClean="0"/>
              <a:t>the law </a:t>
            </a:r>
            <a:r>
              <a:rPr lang="en-US" dirty="0"/>
              <a:t>itself, but in the carnal nature of the people who could not keep His law.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It </a:t>
            </a:r>
            <a:r>
              <a:rPr lang="en-US" dirty="0"/>
              <a:t>was weak through the flesh.</a:t>
            </a:r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7</a:t>
            </a:r>
          </a:p>
        </p:txBody>
      </p:sp>
      <p:pic>
        <p:nvPicPr>
          <p:cNvPr id="5122" name="Picture 2" descr="http://dare2b4christ.com/yahoo_site_admin/assets/images/works_of_the_flesh.17265759_std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94" b="8189"/>
          <a:stretch/>
        </p:blipFill>
        <p:spPr bwMode="auto">
          <a:xfrm>
            <a:off x="4189412" y="3429000"/>
            <a:ext cx="3962400" cy="25057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8278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The law of Moses partially restrained the people from sin but could </a:t>
            </a:r>
            <a:r>
              <a:rPr lang="en-US" dirty="0" smtClean="0"/>
              <a:t>not take </a:t>
            </a:r>
            <a:r>
              <a:rPr lang="en-US" dirty="0"/>
              <a:t>away the desire nor give power to overcome it.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7</a:t>
            </a:r>
          </a:p>
        </p:txBody>
      </p:sp>
      <p:pic>
        <p:nvPicPr>
          <p:cNvPr id="6146" name="Picture 2" descr="http://desiremercy.files.wordpress.com/2013/10/freedo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2" y="3333750"/>
            <a:ext cx="4381500" cy="30670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404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447800"/>
            <a:ext cx="10360501" cy="4343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By revealing sin, it made sinners conscious of </a:t>
            </a:r>
            <a:r>
              <a:rPr lang="en-US" dirty="0" smtClean="0"/>
              <a:t>                               the </a:t>
            </a:r>
            <a:r>
              <a:rPr lang="en-US" dirty="0"/>
              <a:t>fact that they were already condemned </a:t>
            </a:r>
            <a:r>
              <a:rPr lang="en-US" dirty="0" smtClean="0"/>
              <a:t>                            and </a:t>
            </a:r>
            <a:r>
              <a:rPr lang="en-US" dirty="0"/>
              <a:t>under the sentence of death.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The </a:t>
            </a:r>
            <a:r>
              <a:rPr lang="en-US" dirty="0"/>
              <a:t>commandment, which was ordained to show the people the way of righteousness, only </a:t>
            </a:r>
            <a:r>
              <a:rPr lang="en-US" dirty="0" smtClean="0"/>
              <a:t>revealed </a:t>
            </a:r>
            <a:r>
              <a:rPr lang="en-US" dirty="0"/>
              <a:t>the exceeding wickedness of sin. </a:t>
            </a:r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7</a:t>
            </a:r>
          </a:p>
        </p:txBody>
      </p:sp>
      <p:pic>
        <p:nvPicPr>
          <p:cNvPr id="7170" name="Picture 2" descr="http://americamagazine.org/sites/default/files/styles/400px_wide/public/images/articles/chair2501_2.jpg?itok=pwlOCa3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6659" flipH="1">
            <a:off x="9399451" y="370072"/>
            <a:ext cx="2179636" cy="33915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8971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://blog.newchurchlive.tv/wp-content/uploads/2014/02/s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279" y="4191000"/>
            <a:ext cx="4161333" cy="21872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www.whatsonjinan.com/news_images/75f52e52405cbe55eff4ac46_walking_dead_syndrome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212" y="4064354"/>
            <a:ext cx="4161333" cy="23431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For this reason it came to be called the law of sin and death.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4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7</a:t>
            </a:r>
          </a:p>
        </p:txBody>
      </p:sp>
      <p:pic>
        <p:nvPicPr>
          <p:cNvPr id="8194" name="Picture 2" descr="http://intersections4life.com/wp-content/uploads/2014/06/gave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7012" y="2621999"/>
            <a:ext cx="3800475" cy="24834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7614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3460512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</a:schemeClr>
            </a:gs>
            <a:gs pos="65000">
              <a:schemeClr val="phClr">
                <a:tint val="100000"/>
                <a:shade val="40000"/>
                <a:satMod val="100000"/>
              </a:schemeClr>
            </a:gs>
            <a:gs pos="100000">
              <a:schemeClr val="phClr">
                <a:shade val="5000"/>
                <a:satMod val="100000"/>
              </a:schemeClr>
            </a:gs>
          </a:gsLst>
          <a:path path="circle">
            <a:fillToRect l="25000" t="25000" r="25000" b="25000"/>
          </a:path>
        </a:gradFill>
        <a:gradFill flip="none" rotWithShape="1">
          <a:gsLst>
            <a:gs pos="17000">
              <a:schemeClr val="phClr"/>
            </a:gs>
            <a:gs pos="71000">
              <a:schemeClr val="phClr">
                <a:tint val="100000"/>
                <a:shade val="40000"/>
                <a:satMod val="100000"/>
              </a:schemeClr>
            </a:gs>
            <a:gs pos="100000">
              <a:schemeClr val="phClr">
                <a:shade val="5000"/>
                <a:satMod val="1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>
        <a:ln w="1905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Crimson landscape design template" id="{73D20169-401E-4972-B02F-4B0444B70099}" vid="{315B30EE-3D96-471E-B16F-FC3628778332}"/>
    </a:ext>
  </a:extLst>
</a:theme>
</file>

<file path=ppt/theme/theme2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DE82CB02-9625-4F39-9A5B-61405831A85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TS103460512</Template>
  <TotalTime>0</TotalTime>
  <Words>937</Words>
  <Application>Microsoft Office PowerPoint</Application>
  <PresentationFormat>Custom</PresentationFormat>
  <Paragraphs>124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TS103460512</vt:lpstr>
      <vt:lpstr>ROmans</vt:lpstr>
      <vt:lpstr>Romans 7</vt:lpstr>
      <vt:lpstr>Romans 7</vt:lpstr>
      <vt:lpstr>Romans 7</vt:lpstr>
      <vt:lpstr>Romans 7</vt:lpstr>
      <vt:lpstr>Romans 7</vt:lpstr>
      <vt:lpstr>Romans 7</vt:lpstr>
      <vt:lpstr>Romans 7</vt:lpstr>
      <vt:lpstr>Romans 7</vt:lpstr>
      <vt:lpstr>Romans 7</vt:lpstr>
      <vt:lpstr>Romans 7</vt:lpstr>
      <vt:lpstr>Romans 7</vt:lpstr>
      <vt:lpstr>Romans 7</vt:lpstr>
      <vt:lpstr>Romans 7</vt:lpstr>
      <vt:lpstr>Romans 7</vt:lpstr>
      <vt:lpstr>Romans 7 </vt:lpstr>
      <vt:lpstr>Romans 7 </vt:lpstr>
      <vt:lpstr>Romans 7 </vt:lpstr>
      <vt:lpstr>Romans 7 </vt:lpstr>
      <vt:lpstr>Romans 7 </vt:lpstr>
      <vt:lpstr>Romans 8</vt:lpstr>
      <vt:lpstr>Romans 8</vt:lpstr>
      <vt:lpstr>Romans 8</vt:lpstr>
      <vt:lpstr>Romans 8</vt:lpstr>
      <vt:lpstr>Romans 8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2014-01-15T02:02:24Z</dcterms:created>
  <dcterms:modified xsi:type="dcterms:W3CDTF">2014-07-16T03:47:17Z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TC034605129991</vt:lpwstr>
  </property>
</Properties>
</file>