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35" r:id="rId2"/>
  </p:sldMasterIdLst>
  <p:notesMasterIdLst>
    <p:notesMasterId r:id="rId18"/>
  </p:notesMasterIdLst>
  <p:handoutMasterIdLst>
    <p:handoutMasterId r:id="rId19"/>
  </p:handoutMasterIdLst>
  <p:sldIdLst>
    <p:sldId id="259" r:id="rId3"/>
    <p:sldId id="261" r:id="rId4"/>
    <p:sldId id="260" r:id="rId5"/>
    <p:sldId id="263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C609A519-7873-42D8-A6B0-7896F81BE27A}">
          <p14:sldIdLst>
            <p14:sldId id="259"/>
            <p14:sldId id="261"/>
            <p14:sldId id="260"/>
            <p14:sldId id="263"/>
            <p14:sldId id="262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304" userDrawn="1">
          <p15:clr>
            <a:srgbClr val="A4A3A4"/>
          </p15:clr>
        </p15:guide>
        <p15:guide id="3" orient="horz" pos="4144" userDrawn="1">
          <p15:clr>
            <a:srgbClr val="A4A3A4"/>
          </p15:clr>
        </p15:guide>
        <p15:guide id="4" orient="horz" pos="3952" userDrawn="1">
          <p15:clr>
            <a:srgbClr val="A4A3A4"/>
          </p15:clr>
        </p15:guide>
        <p15:guide id="5" orient="horz" pos="1136" userDrawn="1">
          <p15:clr>
            <a:srgbClr val="A4A3A4"/>
          </p15:clr>
        </p15:guide>
        <p15:guide id="6" pos="3839" userDrawn="1">
          <p15:clr>
            <a:srgbClr val="A4A3A4"/>
          </p15:clr>
        </p15:guide>
        <p15:guide id="7" pos="191" userDrawn="1">
          <p15:clr>
            <a:srgbClr val="A4A3A4"/>
          </p15:clr>
        </p15:guide>
        <p15:guide id="8" pos="7486" userDrawn="1">
          <p15:clr>
            <a:srgbClr val="A4A3A4"/>
          </p15:clr>
        </p15:guide>
        <p15:guide id="9" pos="576" userDrawn="1">
          <p15:clr>
            <a:srgbClr val="A4A3A4"/>
          </p15:clr>
        </p15:guide>
        <p15:guide id="10" pos="7102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03447BB-5D67-496B-8E87-E561075AD55C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468" y="-102"/>
      </p:cViewPr>
      <p:guideLst>
        <p:guide orient="horz" pos="2160"/>
        <p:guide orient="horz" pos="304"/>
        <p:guide orient="horz" pos="4144"/>
        <p:guide orient="horz" pos="3952"/>
        <p:guide orient="horz" pos="1136"/>
        <p:guide pos="3839"/>
        <p:guide pos="191"/>
        <p:guide pos="7486"/>
        <p:guide pos="576"/>
        <p:guide pos="710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1680" y="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4C6E1-AF92-4FB7-A013-0B520EBC30AE}" type="datetimeFigureOut">
              <a:rPr lang="en-US"/>
              <a:t>1/23/2014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52D9BF-D574-4807-B36C-9E2A025BE82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067921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10850-0874-4A61-99B4-D613C5E8D9EA}" type="datetimeFigureOut">
              <a:rPr lang="en-US"/>
              <a:t>1/23/2014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1EC53-F507-411E-9ADC-FBCFECE09D3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58182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1EC53-F507-411E-9ADC-FBCFECE09D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644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68246" y="4063998"/>
            <a:ext cx="9220200" cy="10160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68246" y="1828800"/>
            <a:ext cx="9220200" cy="2147926"/>
          </a:xfrm>
        </p:spPr>
        <p:txBody>
          <a:bodyPr anchor="ctr">
            <a:normAutofit/>
          </a:bodyPr>
          <a:lstStyle>
            <a:lvl1pPr algn="ctr">
              <a:defRPr sz="4400" cap="all" normalizeH="0" baseline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pPr/>
              <a:t>1/23/2014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0" orient="horz" pos="2160" userDrawn="1">
          <p15:clr>
            <a:srgbClr val="FBAE40"/>
          </p15:clr>
        </p15:guide>
        <p15:guide id="1" pos="383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lternate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115"/>
            <a:ext cx="7618016" cy="6859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240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7869" y="482602"/>
            <a:ext cx="6602281" cy="5842001"/>
          </a:xfrm>
          <a:noFill/>
          <a:ln w="9525">
            <a:noFill/>
            <a:miter lim="800000"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27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2" indent="0">
              <a:buNone/>
              <a:defRPr sz="2700"/>
            </a:lvl5pPr>
            <a:lvl6pPr marL="3047466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21163" y="2108200"/>
            <a:ext cx="3961368" cy="42672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2000">
                <a:solidFill>
                  <a:schemeClr val="tx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2" indent="0">
              <a:buNone/>
              <a:defRPr sz="1200"/>
            </a:lvl5pPr>
            <a:lvl6pPr marL="3047466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1163" y="482600"/>
            <a:ext cx="3961368" cy="1422400"/>
          </a:xfrm>
        </p:spPr>
        <p:txBody>
          <a:bodyPr anchor="b" anchorCtr="0">
            <a:norm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pPr/>
              <a:t>1/23/2014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744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2669581">
              <a:defRPr baseline="0"/>
            </a:lvl6pPr>
            <a:lvl7pPr marL="2669581">
              <a:defRPr baseline="0"/>
            </a:lvl7pPr>
            <a:lvl8pPr marL="2669581">
              <a:defRPr baseline="0"/>
            </a:lvl8pPr>
            <a:lvl9pPr marL="2669581"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53475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163" y="685800"/>
            <a:ext cx="9040045" cy="5588002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40043" y="685800"/>
            <a:ext cx="1843982" cy="558800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9176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163" y="1803401"/>
            <a:ext cx="10360501" cy="4470400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63" y="482600"/>
            <a:ext cx="10360501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264308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3" y="3632200"/>
            <a:ext cx="9751060" cy="1016000"/>
          </a:xfrm>
        </p:spPr>
        <p:txBody>
          <a:bodyPr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883" y="1524002"/>
            <a:ext cx="9751060" cy="1992597"/>
          </a:xfrm>
        </p:spPr>
        <p:txBody>
          <a:bodyPr anchor="b" anchorCtr="0">
            <a:noAutofit/>
          </a:bodyPr>
          <a:lstStyle>
            <a:lvl1pPr algn="ctr">
              <a:defRPr sz="4400" b="0" cap="all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63890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7559" y="1803401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 marL="2669581">
              <a:defRPr sz="1400" baseline="0"/>
            </a:lvl6pPr>
            <a:lvl7pPr marL="2669581">
              <a:defRPr sz="1400" baseline="0"/>
            </a:lvl7pPr>
            <a:lvl8pPr marL="2669581">
              <a:defRPr sz="1400" baseline="0"/>
            </a:lvl8pPr>
            <a:lvl9pPr marL="2669581">
              <a:defRPr sz="14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162" y="1803401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400"/>
            </a:lvl6pPr>
            <a:lvl7pPr marL="2669581">
              <a:defRPr sz="1400"/>
            </a:lvl7pPr>
            <a:lvl8pPr marL="2669581">
              <a:defRPr sz="1400"/>
            </a:lvl8pPr>
            <a:lvl9pPr marL="2669581"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63" y="482600"/>
            <a:ext cx="10360501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40658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7559" y="2717800"/>
            <a:ext cx="4977104" cy="3556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 marL="2669581">
              <a:defRPr sz="1400"/>
            </a:lvl6pPr>
            <a:lvl7pPr marL="2669581">
              <a:defRPr sz="1400"/>
            </a:lvl7pPr>
            <a:lvl8pPr marL="2669581">
              <a:defRPr sz="1400" baseline="0"/>
            </a:lvl8pPr>
            <a:lvl9pPr marL="2669581">
              <a:defRPr sz="14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7559" y="1803400"/>
            <a:ext cx="4977104" cy="914400"/>
          </a:xfrm>
        </p:spPr>
        <p:txBody>
          <a:bodyPr anchor="ctr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2" indent="0">
              <a:buNone/>
              <a:defRPr sz="2100" b="1"/>
            </a:lvl5pPr>
            <a:lvl6pPr marL="3047466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162" y="2717800"/>
            <a:ext cx="4977104" cy="3556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 marL="2669581">
              <a:defRPr sz="1400"/>
            </a:lvl6pPr>
            <a:lvl7pPr marL="2669581">
              <a:defRPr sz="1400"/>
            </a:lvl7pPr>
            <a:lvl8pPr marL="2669581">
              <a:defRPr sz="1400"/>
            </a:lvl8pPr>
            <a:lvl9pPr marL="2669581"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162" y="1803400"/>
            <a:ext cx="4977104" cy="914400"/>
          </a:xfrm>
        </p:spPr>
        <p:txBody>
          <a:bodyPr anchor="ctr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2" indent="0">
              <a:buNone/>
              <a:defRPr sz="2100" b="1"/>
            </a:lvl5pPr>
            <a:lvl6pPr marL="3047466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63" y="482600"/>
            <a:ext cx="10360501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61680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63" y="482600"/>
            <a:ext cx="10360501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69684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pPr/>
              <a:t>1/23/2014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342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-1115"/>
            <a:ext cx="7618016" cy="6859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24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white">
          <a:xfrm>
            <a:off x="507868" y="482602"/>
            <a:ext cx="6602280" cy="5842001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21163" y="2108200"/>
            <a:ext cx="3961368" cy="4267200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1600"/>
              </a:spcBef>
              <a:buNone/>
              <a:defRPr sz="2000">
                <a:solidFill>
                  <a:schemeClr val="tx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2" indent="0">
              <a:buNone/>
              <a:defRPr sz="1200"/>
            </a:lvl5pPr>
            <a:lvl6pPr marL="3047466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1163" y="482600"/>
            <a:ext cx="3961368" cy="1422400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pPr/>
              <a:t>1/23/2014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311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115"/>
            <a:ext cx="6093594" cy="6859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240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7870" y="482601"/>
            <a:ext cx="5077859" cy="5862706"/>
          </a:xfrm>
          <a:noFill/>
          <a:ln w="9525">
            <a:noFill/>
            <a:miter lim="800000"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27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2" indent="0">
              <a:buNone/>
              <a:defRPr sz="2700"/>
            </a:lvl5pPr>
            <a:lvl6pPr marL="3047466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99134" y="3733800"/>
            <a:ext cx="5180251" cy="17272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2000">
                <a:solidFill>
                  <a:schemeClr val="tx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2" indent="0">
              <a:buNone/>
              <a:defRPr sz="1200"/>
            </a:lvl5pPr>
            <a:lvl6pPr marL="3047466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99134" y="1905000"/>
            <a:ext cx="5180251" cy="1727200"/>
          </a:xfrm>
        </p:spPr>
        <p:txBody>
          <a:bodyPr anchor="b" anchorCtr="0">
            <a:norm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pPr/>
              <a:t>1/23/2014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990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35324" y="6375400"/>
            <a:ext cx="1422030" cy="195072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3B9B9059-F1D6-41D0-95CF-D21CAA096B3A}" type="datetimeFigureOut">
              <a:rPr lang="en-US" smtClean="0"/>
              <a:pPr/>
              <a:t>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163" y="6375400"/>
            <a:ext cx="7414869" cy="195072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41760" y="6375400"/>
            <a:ext cx="832903" cy="195072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163" y="1803401"/>
            <a:ext cx="10360501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163" y="482600"/>
            <a:ext cx="10360501" cy="1219200"/>
          </a:xfrm>
          <a:prstGeom prst="rect">
            <a:avLst/>
          </a:prstGeom>
          <a:effectLst/>
        </p:spPr>
        <p:txBody>
          <a:bodyPr vert="horz" lIns="121899" tIns="60949" rIns="121899" bIns="60949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99488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218987" rtl="0" eaLnBrk="1" latinLnBrk="0" hangingPunct="1">
        <a:lnSpc>
          <a:spcPct val="8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1218987" rtl="0" eaLnBrk="1" latinLnBrk="0" hangingPunct="1">
        <a:lnSpc>
          <a:spcPct val="90000"/>
        </a:lnSpc>
        <a:spcBef>
          <a:spcPts val="1600"/>
        </a:spcBef>
        <a:buClr>
          <a:schemeClr val="accent1"/>
        </a:buClr>
        <a:buSzPct val="9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90000"/>
        <a:buFont typeface="Cambria" pitchFamily="18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Cambria" pitchFamily="18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99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Cambria" pitchFamily="18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59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Cambria" pitchFamily="18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2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6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microsoft.com/office/2007/relationships/hdphoto" Target="../media/hdphoto1.wdp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/>
        </p:nvSpPr>
        <p:spPr>
          <a:xfrm>
            <a:off x="1217612" y="533400"/>
            <a:ext cx="7010400" cy="1828800"/>
          </a:xfrm>
          <a:prstGeom prst="rect">
            <a:avLst/>
          </a:prstGeom>
          <a:effectLst/>
        </p:spPr>
        <p:txBody>
          <a:bodyPr vert="horz" lIns="121899" tIns="60949" rIns="121899" bIns="60949" numCol="1" rtlCol="0" anchor="ctr" anchorCtr="0">
            <a:prstTxWarp prst="textDeflate">
              <a:avLst/>
            </a:prstTxWarp>
            <a:normAutofit/>
          </a:bodyPr>
          <a:lstStyle>
            <a:lvl1pPr algn="ctr" defTabSz="121898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cap="all" normalizeH="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</a:t>
            </a:r>
            <a:endParaRPr lang="en-US" sz="60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7612" y="533400"/>
            <a:ext cx="7010400" cy="1828800"/>
          </a:xfrm>
        </p:spPr>
        <p:txBody>
          <a:bodyPr>
            <a:prstTxWarp prst="textDeflate">
              <a:avLst/>
            </a:prstTxWarp>
            <a:normAutofit/>
          </a:bodyPr>
          <a:lstStyle/>
          <a:p>
            <a:r>
              <a:rPr lang="en-US" sz="6000" dirty="0" smtClean="0">
                <a:blipFill dpi="0" rotWithShape="1">
                  <a:blip r:embed="rId3">
                    <a:alphaModFix amt="59000"/>
                  </a:blip>
                  <a:srcRect/>
                  <a:stretch>
                    <a:fillRect/>
                  </a:stretch>
                </a:blip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</a:t>
            </a:r>
            <a:endParaRPr lang="en-US" sz="6000" dirty="0">
              <a:blipFill dpi="0" rotWithShape="1">
                <a:blip r:embed="rId3">
                  <a:alphaModFix amt="59000"/>
                </a:blip>
                <a:srcRect/>
                <a:stretch>
                  <a:fillRect/>
                </a:stretch>
              </a:blip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75212" y="4165600"/>
            <a:ext cx="6856413" cy="1016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Introduction</a:t>
            </a:r>
            <a:endParaRPr lang="en-US" sz="4800" dirty="0"/>
          </a:p>
        </p:txBody>
      </p:sp>
      <p:pic>
        <p:nvPicPr>
          <p:cNvPr id="1032" name="Picture 8" descr="http://ncalife.org/youth/wp-content/uploads/2011/09/prayer-meeting_wide_t_n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93610">
            <a:off x="195085" y="3599088"/>
            <a:ext cx="4058936" cy="22831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Alyssa\Pictures\GATS\Christianity\crucifixion-top-view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6227">
            <a:off x="8722697" y="351346"/>
            <a:ext cx="3177507" cy="29604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35673" y="6236241"/>
            <a:ext cx="6202339" cy="477054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1">
            <a:spAutoFit/>
          </a:bodyPr>
          <a:lstStyle/>
          <a:p>
            <a:r>
              <a:rPr lang="en-US" sz="2500" dirty="0" smtClean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1017029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In </a:t>
            </a:r>
            <a:r>
              <a:rPr lang="en-US" dirty="0"/>
              <a:t>the time of Abraham, God again called out one </a:t>
            </a:r>
            <a:r>
              <a:rPr lang="en-US" dirty="0" smtClean="0"/>
              <a:t>righteous man.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105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And again the </a:t>
            </a:r>
            <a:r>
              <a:rPr lang="en-US" dirty="0"/>
              <a:t>descendants of Abraham </a:t>
            </a:r>
            <a:r>
              <a:rPr lang="en-US" dirty="0" smtClean="0"/>
              <a:t>backslid </a:t>
            </a:r>
            <a:r>
              <a:rPr lang="en-US" dirty="0"/>
              <a:t>and failures fill their history.</a:t>
            </a:r>
            <a:endParaRPr lang="en-US" dirty="0" smtClean="0"/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http://www.lds.org/bc/content/shared/content/images/gospel-library/manual/06195/06195_all_015_01-abraha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612" y="1280160"/>
            <a:ext cx="3657600" cy="20726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1960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914163" y="1854200"/>
            <a:ext cx="10360501" cy="4470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The Law, given to Moses, revealed </a:t>
            </a:r>
            <a:r>
              <a:rPr lang="en-US" dirty="0"/>
              <a:t>God’s </a:t>
            </a:r>
            <a:r>
              <a:rPr lang="en-US" dirty="0" smtClean="0"/>
              <a:t>                        requirement of righteousness</a:t>
            </a:r>
            <a:r>
              <a:rPr lang="en-US" dirty="0"/>
              <a:t>.</a:t>
            </a:r>
            <a:r>
              <a:rPr lang="en-US" dirty="0" smtClean="0"/>
              <a:t>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The people’s sins were exposed, bringing </a:t>
            </a:r>
            <a:r>
              <a:rPr lang="en-US" dirty="0"/>
              <a:t>all men </a:t>
            </a:r>
            <a:r>
              <a:rPr lang="en-US" dirty="0" smtClean="0"/>
              <a:t>               under condemnation, thereby </a:t>
            </a:r>
            <a:r>
              <a:rPr lang="en-US" dirty="0"/>
              <a:t>showing their need </a:t>
            </a:r>
            <a:r>
              <a:rPr lang="en-US" dirty="0" smtClean="0"/>
              <a:t>               of </a:t>
            </a:r>
            <a:r>
              <a:rPr lang="en-US" dirty="0"/>
              <a:t>a Savior</a:t>
            </a:r>
            <a:r>
              <a:rPr lang="en-US" dirty="0" smtClean="0"/>
              <a:t>.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https://encrypted-tbn1.gstatic.com/images?q=tbn:ANd9GcTbsrI5lgfOp-fYKX-_a3RAbfXr-YEfSIPJNOhgssMHeaLqvud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1014">
            <a:off x="9129369" y="1091946"/>
            <a:ext cx="2247900" cy="20383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th00.deviantart.net/fs71/200H/f/2012/280/5/2/reaching_for_the_cross_by_cellogaga14-d5h2lk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55858">
            <a:off x="10234484" y="3015342"/>
            <a:ext cx="1498728" cy="22424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9691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Author: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The apostle Paul wrote Romans primarily for the Christians living in Rome, </a:t>
            </a:r>
            <a:r>
              <a:rPr lang="en-US" dirty="0" smtClean="0"/>
              <a:t>but designed </a:t>
            </a:r>
            <a:r>
              <a:rPr lang="en-US" dirty="0"/>
              <a:t>this letter </a:t>
            </a:r>
            <a:r>
              <a:rPr lang="en-US" dirty="0" smtClean="0"/>
              <a:t>for </a:t>
            </a:r>
            <a:r>
              <a:rPr lang="en-US" dirty="0"/>
              <a:t>Christians everywhere.</a:t>
            </a:r>
          </a:p>
          <a:p>
            <a:pPr marL="0" indent="0">
              <a:buNone/>
            </a:pPr>
            <a:r>
              <a:rPr lang="en-US" b="1" dirty="0"/>
              <a:t>Date: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Paul probably wrote this epistle from </a:t>
            </a:r>
            <a:r>
              <a:rPr lang="en-US" dirty="0" smtClean="0"/>
              <a:t>                           Corinth </a:t>
            </a:r>
            <a:r>
              <a:rPr lang="en-US" dirty="0"/>
              <a:t>about AD 58, near the close of </a:t>
            </a:r>
            <a:r>
              <a:rPr lang="en-US" dirty="0" smtClean="0"/>
              <a:t>his                           second </a:t>
            </a:r>
            <a:r>
              <a:rPr lang="en-US" dirty="0"/>
              <a:t>visit to that </a:t>
            </a:r>
            <a:r>
              <a:rPr lang="en-US" dirty="0" smtClean="0"/>
              <a:t>city.</a:t>
            </a:r>
            <a:endParaRPr lang="en-US" dirty="0" smtClean="0"/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 smtClean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http://www.welcometohosanna.com/PAULS_MISSIONARY_JOURNEYS/PaulImages/Paul-prison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7743">
            <a:off x="8792029" y="3401116"/>
            <a:ext cx="2926584" cy="21871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010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Theme: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The main theme of Romans is the gospel of Jesus Christ: His death, burial, </a:t>
            </a:r>
            <a:r>
              <a:rPr lang="en-US" dirty="0" smtClean="0"/>
              <a:t>and resurrection. 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8" name="Picture 4" descr="http://static.giantbomb.com/uploads/original/1/11716/1854155-jesus_crucifixion_wallpaper_10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0812" y="3581400"/>
            <a:ext cx="3759200" cy="2819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://0.tqn.com/d/christianity/1/0/r/H/BurialPrep508x51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2892" y="3581400"/>
            <a:ext cx="2770320" cy="2819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http://www.aliguasmangaldan.net/.a/6a00d83451e3d569e2015431ea6542970c-p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3212" y="3581400"/>
            <a:ext cx="2795905" cy="2819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1424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Key Thought: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Justification by faith (Romans 1:17).</a:t>
            </a:r>
            <a:endParaRPr lang="en-US" dirty="0" smtClean="0"/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http://stnoufer.files.wordpress.com/2011/07/justificationbyfaith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9412" y="2743199"/>
            <a:ext cx="3962400" cy="29718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896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/>
              <a:t>Divisions: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I. The Need of Salvation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i="1" dirty="0"/>
              <a:t>Romans 1:2-3:20—Doctrinal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II. The Way of Salvation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i="1" dirty="0"/>
              <a:t>Romans 3:21-8:39—Doctrinal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III. Israel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i="1" dirty="0"/>
              <a:t>Romans 9-11—Doctrinal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IV. The Fruit of Salvation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i="1" dirty="0"/>
              <a:t>Romans 12:1-16:27—Practical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 smtClean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978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1296511" y="1600200"/>
            <a:ext cx="10360501" cy="4470400"/>
          </a:xfrm>
        </p:spPr>
        <p:txBody>
          <a:bodyPr>
            <a:normAutofit/>
          </a:bodyPr>
          <a:lstStyle/>
          <a:p>
            <a:pPr lvl="8">
              <a:buFont typeface="Wingdings" panose="05000000000000000000" pitchFamily="2" charset="2"/>
              <a:buChar char="§"/>
            </a:pPr>
            <a:r>
              <a:rPr lang="en-US" sz="2800" dirty="0" smtClean="0"/>
              <a:t>Paul </a:t>
            </a:r>
            <a:r>
              <a:rPr lang="en-US" sz="2800" dirty="0"/>
              <a:t>introduced himself to the Christians in Rome as a servant of </a:t>
            </a:r>
            <a:r>
              <a:rPr lang="en-US" sz="2800" dirty="0" smtClean="0"/>
              <a:t>Jesus Christ</a:t>
            </a:r>
            <a:r>
              <a:rPr lang="en-US" sz="2800" dirty="0"/>
              <a:t>, called of </a:t>
            </a:r>
            <a:r>
              <a:rPr lang="en-US" sz="2800" dirty="0" smtClean="0"/>
              <a:t>God to be an apostle and </a:t>
            </a:r>
            <a:r>
              <a:rPr lang="en-US" sz="2800" dirty="0"/>
              <a:t>to preach </a:t>
            </a:r>
            <a:r>
              <a:rPr lang="en-US" sz="2800" dirty="0" smtClean="0"/>
              <a:t>His gospel. </a:t>
            </a:r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 smtClean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theonlinebibleschool.net/assets/old_moodle_files/Servant_Leadership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87" t="4638" r="9686" b="17176"/>
          <a:stretch/>
        </p:blipFill>
        <p:spPr bwMode="auto">
          <a:xfrm rot="21348394">
            <a:off x="585794" y="1570557"/>
            <a:ext cx="2839529" cy="36645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632.photobucket.com/albums/uu45/TiLite1/Faith%20Redeemed/St-1PaulPreache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6371">
            <a:off x="3476835" y="3514047"/>
            <a:ext cx="2924895" cy="23358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6146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914163" y="1854200"/>
            <a:ext cx="10360501" cy="4470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He had never been to Rome, but he knew many </a:t>
            </a:r>
            <a:r>
              <a:rPr lang="en-US" dirty="0" smtClean="0"/>
              <a:t>who had </a:t>
            </a:r>
            <a:r>
              <a:rPr lang="en-US" dirty="0"/>
              <a:t>worked with him in other places</a:t>
            </a:r>
            <a:r>
              <a:rPr lang="en-US" dirty="0" smtClean="0"/>
              <a:t>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H</a:t>
            </a:r>
            <a:r>
              <a:rPr lang="en-US" dirty="0" smtClean="0"/>
              <a:t>e desired to </a:t>
            </a:r>
            <a:r>
              <a:rPr lang="en-US" dirty="0"/>
              <a:t>go to </a:t>
            </a:r>
            <a:r>
              <a:rPr lang="en-US" dirty="0" smtClean="0"/>
              <a:t>Rome, but </a:t>
            </a:r>
            <a:r>
              <a:rPr lang="en-US" dirty="0"/>
              <a:t>the needs of </a:t>
            </a:r>
            <a:r>
              <a:rPr lang="en-US" dirty="0" smtClean="0"/>
              <a:t>the gospel </a:t>
            </a:r>
            <a:r>
              <a:rPr lang="en-US" dirty="0"/>
              <a:t>in Asia Minor, Macedonia, and </a:t>
            </a:r>
            <a:r>
              <a:rPr lang="en-US" dirty="0" smtClean="0"/>
              <a:t>Greece                                         had </a:t>
            </a:r>
            <a:r>
              <a:rPr lang="en-US" dirty="0"/>
              <a:t>occupied him fully.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www.jesuswalk.com/philippians/maps/macedonia-achaia-asia-map-275x212x7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344">
            <a:off x="8227887" y="4112284"/>
            <a:ext cx="2915908" cy="22479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2520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Paul was </a:t>
            </a:r>
            <a:r>
              <a:rPr lang="en-US" dirty="0"/>
              <a:t>planning a trip to Spain after </a:t>
            </a:r>
            <a:r>
              <a:rPr lang="en-US" dirty="0" smtClean="0"/>
              <a:t>Jerusalem..</a:t>
            </a:r>
            <a:endParaRPr lang="en-US" dirty="0" smtClean="0"/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20775">
            <a:off x="543965" y="2138455"/>
            <a:ext cx="3188752" cy="29882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Content Placeholder 13"/>
          <p:cNvSpPr txBox="1">
            <a:spLocks/>
          </p:cNvSpPr>
          <p:nvPr/>
        </p:nvSpPr>
        <p:spPr>
          <a:xfrm>
            <a:off x="4002181" y="2362200"/>
            <a:ext cx="8112031" cy="34290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>
            <a:lvl1pPr marL="274320" indent="-274320" algn="l" defTabSz="1218987" rtl="0" eaLnBrk="1" latinLnBrk="0" hangingPunct="1">
              <a:lnSpc>
                <a:spcPct val="90000"/>
              </a:lnSpc>
              <a:spcBef>
                <a:spcPts val="16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90000"/>
              <a:buFont typeface="Cambria" pitchFamily="18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74320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74320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Cambria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599" indent="-274320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74320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Cambria" pitchFamily="18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74320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59" indent="-274320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Cambria" pitchFamily="18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74320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Instead, he finally went to Rome, but not as he had planned.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He went in God’s plan, in God’s way, and in God’s time.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49419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The Book of Romans is a doctrinal treatise on the gospel of Jesus Christ.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12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It is </a:t>
            </a:r>
            <a:r>
              <a:rPr lang="en-US" dirty="0"/>
              <a:t>a </a:t>
            </a:r>
            <a:r>
              <a:rPr lang="en-US" dirty="0" smtClean="0"/>
              <a:t>systematic </a:t>
            </a:r>
            <a:r>
              <a:rPr lang="en-US" dirty="0"/>
              <a:t>study of the whole </a:t>
            </a:r>
            <a:r>
              <a:rPr lang="en-US" dirty="0" smtClean="0"/>
              <a:t>                                       plan </a:t>
            </a:r>
            <a:r>
              <a:rPr lang="en-US" dirty="0"/>
              <a:t>of </a:t>
            </a:r>
            <a:r>
              <a:rPr lang="en-US" dirty="0" smtClean="0"/>
              <a:t>salvation.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://www.holyisthelamb.com/images/romanroad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9" t="3093" r="5089" b="3599"/>
          <a:stretch/>
        </p:blipFill>
        <p:spPr bwMode="auto">
          <a:xfrm rot="195802">
            <a:off x="7892338" y="2984813"/>
            <a:ext cx="3377771" cy="29807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2176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Romans is universal in its application and considers man as a member of the human race, not as a Jew or Gentile.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://www.studentsoftheworld.info/sites/country/img/992_rac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3212" y="2552700"/>
            <a:ext cx="4114800" cy="308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8278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914163" y="2362200"/>
            <a:ext cx="10360501" cy="4470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When Adam sinned, he lost his inheritance </a:t>
            </a:r>
            <a:r>
              <a:rPr lang="en-US" dirty="0" smtClean="0"/>
              <a:t>                                  of </a:t>
            </a:r>
            <a:r>
              <a:rPr lang="en-US" dirty="0"/>
              <a:t>eternal life, not only </a:t>
            </a:r>
            <a:r>
              <a:rPr lang="en-US" dirty="0" smtClean="0"/>
              <a:t>for himself</a:t>
            </a:r>
            <a:r>
              <a:rPr lang="en-US" dirty="0"/>
              <a:t>, but for </a:t>
            </a:r>
            <a:r>
              <a:rPr lang="en-US" dirty="0" smtClean="0"/>
              <a:t>                                     all </a:t>
            </a:r>
            <a:r>
              <a:rPr lang="en-US" dirty="0"/>
              <a:t>his descendants as well.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36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H</a:t>
            </a:r>
            <a:r>
              <a:rPr lang="en-US" dirty="0" smtClean="0"/>
              <a:t>umanity has </a:t>
            </a:r>
            <a:r>
              <a:rPr lang="en-US" dirty="0"/>
              <a:t>inherited </a:t>
            </a:r>
            <a:r>
              <a:rPr lang="en-US" dirty="0" smtClean="0"/>
              <a:t>the fallen nature </a:t>
            </a:r>
            <a:r>
              <a:rPr lang="en-US" dirty="0"/>
              <a:t>of </a:t>
            </a:r>
            <a:r>
              <a:rPr lang="en-US" dirty="0" smtClean="0"/>
              <a:t>                          Adam</a:t>
            </a:r>
            <a:r>
              <a:rPr lang="en-US" dirty="0"/>
              <a:t>, and as the result, all </a:t>
            </a:r>
            <a:r>
              <a:rPr lang="en-US" dirty="0" smtClean="0"/>
              <a:t>have sinned</a:t>
            </a:r>
            <a:r>
              <a:rPr lang="en-US" dirty="0"/>
              <a:t>.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://www.upenn.edu/gazette/0708/images/gaz_sin.g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5" r="6114"/>
          <a:stretch/>
        </p:blipFill>
        <p:spPr bwMode="auto">
          <a:xfrm flipH="1">
            <a:off x="8913812" y="1714500"/>
            <a:ext cx="2691246" cy="45339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404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From Adam to the Flood, humans went from bad to worse, until all humanity, except one family, became corrupt.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God then destroyed the wicked, saving                                          only Noah and his family to preserve the                                 race.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://www.bibleistrue.com/qna/altarnoah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46887">
            <a:off x="8684859" y="3246392"/>
            <a:ext cx="3044688" cy="22835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8971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Ideally the </a:t>
            </a:r>
            <a:r>
              <a:rPr lang="en-US" dirty="0"/>
              <a:t>descendants of Noah would have continued in righteousness, but their history reveals that they soon became as wicked as the people before the Flood.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://newbeginningschurch.cc/wp-content/uploads/2011/06/Noah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012" y="3359002"/>
            <a:ext cx="4038600" cy="29655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7614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3460512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</a:schemeClr>
            </a:gs>
            <a:gs pos="65000">
              <a:schemeClr val="phClr">
                <a:tint val="100000"/>
                <a:shade val="40000"/>
                <a:satMod val="100000"/>
              </a:schemeClr>
            </a:gs>
            <a:gs pos="100000">
              <a:schemeClr val="phClr">
                <a:shade val="5000"/>
                <a:satMod val="100000"/>
              </a:schemeClr>
            </a:gs>
          </a:gsLst>
          <a:path path="circle">
            <a:fillToRect l="25000" t="25000" r="25000" b="25000"/>
          </a:path>
        </a:gradFill>
        <a:gradFill flip="none" rotWithShape="1">
          <a:gsLst>
            <a:gs pos="17000">
              <a:schemeClr val="phClr"/>
            </a:gs>
            <a:gs pos="71000">
              <a:schemeClr val="phClr">
                <a:tint val="100000"/>
                <a:shade val="40000"/>
                <a:satMod val="100000"/>
              </a:schemeClr>
            </a:gs>
            <a:gs pos="100000">
              <a:schemeClr val="phClr">
                <a:shade val="5000"/>
                <a:satMod val="1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>
        <a:ln w="1905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Crimson landscape design template" id="{73D20169-401E-4972-B02F-4B0444B70099}" vid="{315B30EE-3D96-471E-B16F-FC3628778332}"/>
    </a:ext>
  </a:extLst>
</a:theme>
</file>

<file path=ppt/theme/theme2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DE82CB02-9625-4F39-9A5B-61405831A85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TS103460512</Template>
  <TotalTime>0</TotalTime>
  <Words>470</Words>
  <Application>Microsoft Office PowerPoint</Application>
  <PresentationFormat>Custom</PresentationFormat>
  <Paragraphs>65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TS103460512</vt:lpstr>
      <vt:lpstr>ROmans</vt:lpstr>
      <vt:lpstr>Introduction</vt:lpstr>
      <vt:lpstr>Introduction</vt:lpstr>
      <vt:lpstr>Introduction</vt:lpstr>
      <vt:lpstr>Introduction</vt:lpstr>
      <vt:lpstr>Introduction</vt:lpstr>
      <vt:lpstr>Introduction</vt:lpstr>
      <vt:lpstr>Introduction</vt:lpstr>
      <vt:lpstr>Introduction</vt:lpstr>
      <vt:lpstr>Introduction</vt:lpstr>
      <vt:lpstr>Introduction</vt:lpstr>
      <vt:lpstr>Analysis</vt:lpstr>
      <vt:lpstr>Analysis</vt:lpstr>
      <vt:lpstr>Analysis</vt:lpstr>
      <vt:lpstr>Analysis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2014-01-15T02:02:24Z</dcterms:created>
  <dcterms:modified xsi:type="dcterms:W3CDTF">2014-01-24T03:35:58Z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TC034605129991</vt:lpwstr>
  </property>
</Properties>
</file>