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4: Elijah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Elijah is Translated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86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Later Elijah appeared to Jesus on the Mount of Transfiguration. (See </a:t>
            </a:r>
            <a:r>
              <a:rPr lang="en-US" sz="2600" dirty="0" smtClean="0">
                <a:latin typeface="Century Gothic" pitchFamily="34" charset="0"/>
              </a:rPr>
              <a:t>Matthew 17:3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4)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Some </a:t>
            </a:r>
            <a:r>
              <a:rPr lang="en-US" sz="2600" dirty="0" smtClean="0">
                <a:latin typeface="Century Gothic" pitchFamily="34" charset="0"/>
              </a:rPr>
              <a:t>believe that Elijah will be one of the two witnesses in Revelation 11.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49154" name="AutoShape 2" descr="http://www.jehubooks.com/resources/Elijah%20caught%20up.jpg"/>
          <p:cNvSpPr>
            <a:spLocks noChangeAspect="1" noChangeArrowheads="1"/>
          </p:cNvSpPr>
          <p:nvPr/>
        </p:nvSpPr>
        <p:spPr bwMode="auto">
          <a:xfrm>
            <a:off x="155575" y="-1104900"/>
            <a:ext cx="2143125" cy="2314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0178" name="Picture 2" descr="http://www.deeper-devotion.net/image-files/transfiguration-carl-bloch.jpg"/>
          <p:cNvPicPr>
            <a:picLocks noChangeAspect="1" noChangeArrowheads="1"/>
          </p:cNvPicPr>
          <p:nvPr/>
        </p:nvPicPr>
        <p:blipFill>
          <a:blip r:embed="rId2" cstate="print"/>
          <a:srcRect b="20856"/>
          <a:stretch>
            <a:fillRect/>
          </a:stretch>
        </p:blipFill>
        <p:spPr bwMode="auto">
          <a:xfrm>
            <a:off x="3276600" y="914400"/>
            <a:ext cx="2857500" cy="2819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Elijah is Translated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4582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Certainly this prophet was one of the greatest characters of the Old </a:t>
            </a:r>
            <a:r>
              <a:rPr lang="en-US" sz="2600" dirty="0" smtClean="0">
                <a:latin typeface="Century Gothic" pitchFamily="34" charset="0"/>
              </a:rPr>
              <a:t>Testament.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was a man of like passions as we are. </a:t>
            </a:r>
            <a:r>
              <a:rPr lang="en-US" sz="2600" dirty="0" smtClean="0">
                <a:latin typeface="Century Gothic" pitchFamily="34" charset="0"/>
              </a:rPr>
              <a:t>            (</a:t>
            </a:r>
            <a:r>
              <a:rPr lang="en-US" sz="2600" dirty="0" smtClean="0">
                <a:latin typeface="Century Gothic" pitchFamily="34" charset="0"/>
              </a:rPr>
              <a:t>See James </a:t>
            </a:r>
            <a:r>
              <a:rPr lang="en-US" sz="2600" dirty="0" smtClean="0">
                <a:latin typeface="Century Gothic" pitchFamily="34" charset="0"/>
              </a:rPr>
              <a:t>5:17)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49154" name="AutoShape 2" descr="http://www.jehubooks.com/resources/Elijah%20caught%20up.jpg"/>
          <p:cNvSpPr>
            <a:spLocks noChangeAspect="1" noChangeArrowheads="1"/>
          </p:cNvSpPr>
          <p:nvPr/>
        </p:nvSpPr>
        <p:spPr bwMode="auto">
          <a:xfrm>
            <a:off x="155575" y="-1104900"/>
            <a:ext cx="2143125" cy="2314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0292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400" dirty="0" smtClean="0">
                <a:latin typeface="Century Gothic" pitchFamily="34" charset="0"/>
              </a:rPr>
              <a:t>1. Describe </a:t>
            </a:r>
            <a:r>
              <a:rPr lang="en-US" sz="2400" dirty="0" smtClean="0">
                <a:latin typeface="Century Gothic" pitchFamily="34" charset="0"/>
              </a:rPr>
              <a:t>Elijah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pPr marL="651510" indent="-514350">
              <a:buAutoNum type="arabicPeriod"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2. Who promoted idolatry in Israel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3. How was Elijah fed during the drought and famine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4. Compare Elijah’s steps in preparing the altar on Mr. Carmel to the steps </a:t>
            </a:r>
            <a:r>
              <a:rPr lang="en-US" sz="2400" dirty="0" smtClean="0">
                <a:latin typeface="Century Gothic" pitchFamily="34" charset="0"/>
              </a:rPr>
              <a:t>to revival.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entury Gothic" pitchFamily="34" charset="0"/>
              </a:rPr>
              <a:t>5. Describe three of Elijah’s miracles.</a:t>
            </a:r>
          </a:p>
          <a:p>
            <a:pPr lvl="1">
              <a:buNone/>
            </a:pPr>
            <a:r>
              <a:rPr lang="en-US" sz="2000" dirty="0" smtClean="0">
                <a:latin typeface="Century Gothic" pitchFamily="34" charset="0"/>
              </a:rPr>
              <a:t>a.</a:t>
            </a:r>
          </a:p>
          <a:p>
            <a:pPr lvl="1">
              <a:buNone/>
            </a:pPr>
            <a:r>
              <a:rPr lang="en-US" sz="2000" dirty="0" smtClean="0">
                <a:latin typeface="Century Gothic" pitchFamily="34" charset="0"/>
              </a:rPr>
              <a:t>b.</a:t>
            </a:r>
          </a:p>
          <a:p>
            <a:pPr lvl="1">
              <a:buNone/>
            </a:pPr>
            <a:r>
              <a:rPr lang="en-US" sz="2000" dirty="0" smtClean="0">
                <a:latin typeface="Century Gothic" pitchFamily="34" charset="0"/>
              </a:rPr>
              <a:t>c.</a:t>
            </a:r>
            <a:endParaRPr lang="en-US" sz="20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49154" name="AutoShape 2" descr="http://www.jehubooks.com/resources/Elijah%20caught%20up.jpg"/>
          <p:cNvSpPr>
            <a:spLocks noChangeAspect="1" noChangeArrowheads="1"/>
          </p:cNvSpPr>
          <p:nvPr/>
        </p:nvSpPr>
        <p:spPr bwMode="auto">
          <a:xfrm>
            <a:off x="155575" y="-1143000"/>
            <a:ext cx="2143125" cy="2314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Elijah in the Wilderness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343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Jezebel vowed vengeance and Elijah fled for his life.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the wilderness, he </a:t>
            </a:r>
            <a:r>
              <a:rPr lang="en-US" sz="2600" dirty="0" smtClean="0">
                <a:latin typeface="Century Gothic" pitchFamily="34" charset="0"/>
              </a:rPr>
              <a:t>was discouraged.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sat under a juniper tree and </a:t>
            </a:r>
            <a:r>
              <a:rPr lang="en-US" sz="2600" dirty="0" smtClean="0">
                <a:latin typeface="Century Gothic" pitchFamily="34" charset="0"/>
              </a:rPr>
              <a:t>                             despaired </a:t>
            </a:r>
            <a:r>
              <a:rPr lang="en-US" sz="2600" dirty="0" smtClean="0">
                <a:latin typeface="Century Gothic" pitchFamily="34" charset="0"/>
              </a:rPr>
              <a:t>of his life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50" name="Picture 2" descr="http://www.scienceofcorrespondences.com/user/gimage/ElijahCave_500_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539032"/>
            <a:ext cx="2362200" cy="28866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Elijah in the Wilderness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An </a:t>
            </a:r>
            <a:r>
              <a:rPr lang="en-US" sz="2600" dirty="0" smtClean="0">
                <a:latin typeface="Century Gothic" pitchFamily="34" charset="0"/>
              </a:rPr>
              <a:t>angel touched him and bade </a:t>
            </a:r>
            <a:r>
              <a:rPr lang="en-US" sz="2600" dirty="0" smtClean="0">
                <a:latin typeface="Century Gothic" pitchFamily="34" charset="0"/>
              </a:rPr>
              <a:t>                            him </a:t>
            </a:r>
            <a:r>
              <a:rPr lang="en-US" sz="2600" dirty="0" smtClean="0">
                <a:latin typeface="Century Gothic" pitchFamily="34" charset="0"/>
              </a:rPr>
              <a:t>eat.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 smtClean="0">
                <a:latin typeface="Century Gothic" pitchFamily="34" charset="0"/>
              </a:rPr>
              <a:t>cake was baked on some coals </a:t>
            </a:r>
            <a:r>
              <a:rPr lang="en-US" sz="2600" dirty="0" smtClean="0">
                <a:latin typeface="Century Gothic" pitchFamily="34" charset="0"/>
              </a:rPr>
              <a:t>                           and there </a:t>
            </a:r>
            <a:r>
              <a:rPr lang="en-US" sz="2600" dirty="0" smtClean="0">
                <a:latin typeface="Century Gothic" pitchFamily="34" charset="0"/>
              </a:rPr>
              <a:t>was a cruse of water.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Twice </a:t>
            </a:r>
            <a:r>
              <a:rPr lang="en-US" sz="2600" dirty="0" smtClean="0">
                <a:latin typeface="Century Gothic" pitchFamily="34" charset="0"/>
              </a:rPr>
              <a:t>he was ordered to eat, and with the strength of </a:t>
            </a:r>
            <a:r>
              <a:rPr lang="en-US" sz="2600" dirty="0" smtClean="0">
                <a:latin typeface="Century Gothic" pitchFamily="34" charset="0"/>
              </a:rPr>
              <a:t>that food</a:t>
            </a:r>
            <a:r>
              <a:rPr lang="en-US" sz="2600" dirty="0" smtClean="0">
                <a:latin typeface="Century Gothic" pitchFamily="34" charset="0"/>
              </a:rPr>
              <a:t>, Elijah went for forty days.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3010" name="Picture 2" descr="http://www.eborg3.com/Graphics/Bible/11-1%20Kings/02/1%20Kings%2019%20Elijah-Ang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"/>
            <a:ext cx="2325624" cy="32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Elijah at </a:t>
            </a:r>
            <a:r>
              <a:rPr lang="en-US" dirty="0" err="1" smtClean="0">
                <a:latin typeface="Calligraph421 BT" pitchFamily="66" charset="0"/>
              </a:rPr>
              <a:t>Horeb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err="1" smtClean="0">
                <a:latin typeface="Century Gothic" pitchFamily="34" charset="0"/>
              </a:rPr>
              <a:t>Horeb</a:t>
            </a:r>
            <a:r>
              <a:rPr lang="en-US" sz="2600" dirty="0" smtClean="0">
                <a:latin typeface="Century Gothic" pitchFamily="34" charset="0"/>
              </a:rPr>
              <a:t>, Elijah lodged in a cave.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he experienced a mighty wind, </a:t>
            </a:r>
            <a:r>
              <a:rPr lang="en-US" sz="2600" dirty="0" smtClean="0">
                <a:latin typeface="Century Gothic" pitchFamily="34" charset="0"/>
              </a:rPr>
              <a:t>an earthquake</a:t>
            </a:r>
            <a:r>
              <a:rPr lang="en-US" sz="2600" dirty="0" smtClean="0">
                <a:latin typeface="Century Gothic" pitchFamily="34" charset="0"/>
              </a:rPr>
              <a:t>, and fire.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Then </a:t>
            </a:r>
            <a:r>
              <a:rPr lang="en-US" sz="2600" dirty="0" smtClean="0">
                <a:latin typeface="Century Gothic" pitchFamily="34" charset="0"/>
              </a:rPr>
              <a:t>he heard the still small voice of the Lord.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5058" name="Picture 2" descr="http://www.eborg3.com/Graphics/Bible/11-1%20Kings/02/1%20Kings%2019%20Elijah-Cave1.jpg"/>
          <p:cNvPicPr>
            <a:picLocks noChangeAspect="1" noChangeArrowheads="1"/>
          </p:cNvPicPr>
          <p:nvPr/>
        </p:nvPicPr>
        <p:blipFill>
          <a:blip r:embed="rId2" cstate="print"/>
          <a:srcRect t="4000" b="14000"/>
          <a:stretch>
            <a:fillRect/>
          </a:stretch>
        </p:blipFill>
        <p:spPr bwMode="auto">
          <a:xfrm>
            <a:off x="1828800" y="3886199"/>
            <a:ext cx="2286000" cy="25796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5060" name="Picture 4" descr="http://www.eborg3.com/Graphics/Bible/11-1%20Kings/02/1%20Kings%2019%20Elijah-Cave2.jpg"/>
          <p:cNvPicPr>
            <a:picLocks noChangeAspect="1" noChangeArrowheads="1"/>
          </p:cNvPicPr>
          <p:nvPr/>
        </p:nvPicPr>
        <p:blipFill>
          <a:blip r:embed="rId3" cstate="print"/>
          <a:srcRect b="14667"/>
          <a:stretch>
            <a:fillRect/>
          </a:stretch>
        </p:blipFill>
        <p:spPr bwMode="auto">
          <a:xfrm>
            <a:off x="4953000" y="3886200"/>
            <a:ext cx="2209800" cy="25949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Elijah at </a:t>
            </a:r>
            <a:r>
              <a:rPr lang="en-US" dirty="0" err="1" smtClean="0">
                <a:latin typeface="Calligraph421 BT" pitchFamily="66" charset="0"/>
              </a:rPr>
              <a:t>Horeb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commissioned to </a:t>
            </a:r>
            <a:r>
              <a:rPr lang="en-US" sz="2600" dirty="0" smtClean="0">
                <a:latin typeface="Century Gothic" pitchFamily="34" charset="0"/>
              </a:rPr>
              <a:t>anoint </a:t>
            </a:r>
            <a:r>
              <a:rPr lang="en-US" sz="2600" dirty="0" err="1" smtClean="0">
                <a:latin typeface="Century Gothic" pitchFamily="34" charset="0"/>
              </a:rPr>
              <a:t>Hazael</a:t>
            </a:r>
            <a:r>
              <a:rPr lang="en-US" sz="2600" dirty="0" smtClean="0">
                <a:latin typeface="Century Gothic" pitchFamily="34" charset="0"/>
              </a:rPr>
              <a:t> as king of </a:t>
            </a:r>
            <a:r>
              <a:rPr lang="en-US" sz="2600" dirty="0" smtClean="0">
                <a:latin typeface="Century Gothic" pitchFamily="34" charset="0"/>
              </a:rPr>
              <a:t>Syria and </a:t>
            </a:r>
            <a:r>
              <a:rPr lang="en-US" sz="2600" dirty="0" smtClean="0">
                <a:latin typeface="Century Gothic" pitchFamily="34" charset="0"/>
              </a:rPr>
              <a:t>Jehu as king of </a:t>
            </a:r>
            <a:r>
              <a:rPr lang="en-US" sz="2600" dirty="0" smtClean="0">
                <a:latin typeface="Century Gothic" pitchFamily="34" charset="0"/>
              </a:rPr>
              <a:t>Israel.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also told to make </a:t>
            </a:r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his successor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was assured that there were </a:t>
            </a:r>
            <a:r>
              <a:rPr lang="en-US" sz="2600" dirty="0" smtClean="0">
                <a:latin typeface="Century Gothic" pitchFamily="34" charset="0"/>
              </a:rPr>
              <a:t>7,000 </a:t>
            </a:r>
            <a:r>
              <a:rPr lang="en-US" sz="2600" dirty="0" smtClean="0">
                <a:latin typeface="Century Gothic" pitchFamily="34" charset="0"/>
              </a:rPr>
              <a:t>in Israel who </a:t>
            </a:r>
            <a:r>
              <a:rPr lang="en-US" sz="2600" dirty="0" smtClean="0">
                <a:latin typeface="Century Gothic" pitchFamily="34" charset="0"/>
              </a:rPr>
              <a:t>had not </a:t>
            </a:r>
            <a:r>
              <a:rPr lang="en-US" sz="2600" dirty="0" smtClean="0">
                <a:latin typeface="Century Gothic" pitchFamily="34" charset="0"/>
              </a:rPr>
              <a:t>bowed their knees to Baal.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Elijah at </a:t>
            </a:r>
            <a:r>
              <a:rPr lang="en-US" dirty="0" err="1" smtClean="0">
                <a:latin typeface="Calligraph421 BT" pitchFamily="66" charset="0"/>
              </a:rPr>
              <a:t>Horeb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4800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first found Elisha plowing in the field.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cast his mantle upon Elisha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7106" name="Picture 2" descr="http://www.eborg3.com/Graphics/Bible/11-1%20Kings/02/1%20Kings%2019%20%20Elishas%20Ox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8800" y="2514600"/>
            <a:ext cx="2879344" cy="3962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Elijah at </a:t>
            </a:r>
            <a:r>
              <a:rPr lang="en-US" dirty="0" err="1" smtClean="0">
                <a:latin typeface="Calligraph421 BT" pitchFamily="66" charset="0"/>
              </a:rPr>
              <a:t>Horeb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Elisha </a:t>
            </a:r>
            <a:r>
              <a:rPr lang="en-US" sz="2600" dirty="0" smtClean="0">
                <a:latin typeface="Century Gothic" pitchFamily="34" charset="0"/>
              </a:rPr>
              <a:t>went back to kiss his father and </a:t>
            </a:r>
            <a:r>
              <a:rPr lang="en-US" sz="2600" dirty="0" smtClean="0">
                <a:latin typeface="Century Gothic" pitchFamily="34" charset="0"/>
              </a:rPr>
              <a:t>mother.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killed his oxen and fed the people.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then followed Elijah until Elijah was caught away.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6082" name="Picture 2" descr="http://4.bp.blogspot.com/_oWLq61bKS58/TIJWWred6xI/AAAAAAAAB1A/zFaIe-yxunI/s400/elijah_chariot_of_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638550"/>
            <a:ext cx="3733800" cy="2800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H. </a:t>
            </a:r>
            <a:r>
              <a:rPr lang="en-US" dirty="0" err="1" smtClean="0">
                <a:latin typeface="Calligraph421 BT" pitchFamily="66" charset="0"/>
              </a:rPr>
              <a:t>Naboth’s</a:t>
            </a:r>
            <a:r>
              <a:rPr lang="en-US" dirty="0" smtClean="0">
                <a:latin typeface="Calligraph421 BT" pitchFamily="66" charset="0"/>
              </a:rPr>
              <a:t> Vineyard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Jezebel had taken </a:t>
            </a:r>
            <a:r>
              <a:rPr lang="en-US" sz="2600" dirty="0" err="1" smtClean="0">
                <a:latin typeface="Century Gothic" pitchFamily="34" charset="0"/>
              </a:rPr>
              <a:t>Naboth’s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vineyard for Ahab and had </a:t>
            </a:r>
            <a:r>
              <a:rPr lang="en-US" sz="2600" dirty="0" err="1" smtClean="0">
                <a:latin typeface="Century Gothic" pitchFamily="34" charset="0"/>
              </a:rPr>
              <a:t>Naboth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murdered.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met Ahab in </a:t>
            </a:r>
            <a:r>
              <a:rPr lang="en-US" sz="2600" dirty="0" smtClean="0">
                <a:latin typeface="Century Gothic" pitchFamily="34" charset="0"/>
              </a:rPr>
              <a:t>the vineyard </a:t>
            </a:r>
            <a:r>
              <a:rPr lang="en-US" sz="2600" dirty="0" smtClean="0">
                <a:latin typeface="Century Gothic" pitchFamily="34" charset="0"/>
              </a:rPr>
              <a:t>                              and </a:t>
            </a:r>
            <a:r>
              <a:rPr lang="en-US" sz="2600" dirty="0" smtClean="0">
                <a:latin typeface="Century Gothic" pitchFamily="34" charset="0"/>
              </a:rPr>
              <a:t>rebuked him.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prophesied that the </a:t>
            </a:r>
            <a:r>
              <a:rPr lang="en-US" sz="2600" dirty="0" smtClean="0">
                <a:latin typeface="Century Gothic" pitchFamily="34" charset="0"/>
              </a:rPr>
              <a:t>dogs would </a:t>
            </a:r>
            <a:r>
              <a:rPr lang="en-US" sz="2600" dirty="0" smtClean="0">
                <a:latin typeface="Century Gothic" pitchFamily="34" charset="0"/>
              </a:rPr>
              <a:t>lick Ahab’s blood in the same spot that </a:t>
            </a:r>
            <a:r>
              <a:rPr lang="en-US" sz="2600" dirty="0" err="1" smtClean="0">
                <a:latin typeface="Century Gothic" pitchFamily="34" charset="0"/>
              </a:rPr>
              <a:t>Naboth</a:t>
            </a:r>
            <a:r>
              <a:rPr lang="en-US" sz="2600" dirty="0" smtClean="0">
                <a:latin typeface="Century Gothic" pitchFamily="34" charset="0"/>
              </a:rPr>
              <a:t> died.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8130" name="Picture 2" descr="http://www.eborg3.com/Graphics/Bible/11-1%20Kings/02/1%20Kings%2021%20Ahab%20and%20Nabo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3320" y="1752600"/>
            <a:ext cx="221488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Elijah is Translated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Only Elijah </a:t>
            </a:r>
            <a:r>
              <a:rPr lang="en-US" sz="2600" dirty="0" smtClean="0">
                <a:latin typeface="Century Gothic" pitchFamily="34" charset="0"/>
              </a:rPr>
              <a:t>and Enoch </a:t>
            </a:r>
            <a:r>
              <a:rPr lang="en-US" sz="2600" dirty="0" smtClean="0">
                <a:latin typeface="Century Gothic" pitchFamily="34" charset="0"/>
              </a:rPr>
              <a:t>were </a:t>
            </a:r>
            <a:r>
              <a:rPr lang="en-US" sz="2600" dirty="0" smtClean="0">
                <a:latin typeface="Century Gothic" pitchFamily="34" charset="0"/>
              </a:rPr>
              <a:t>caught up to Heaven </a:t>
            </a:r>
            <a:r>
              <a:rPr lang="en-US" sz="2600" dirty="0" smtClean="0">
                <a:latin typeface="Century Gothic" pitchFamily="34" charset="0"/>
              </a:rPr>
              <a:t>without dying.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As Elijah and Elisha walked along, a chariot and horses of fire parted </a:t>
            </a:r>
            <a:r>
              <a:rPr lang="en-US" sz="2600" dirty="0" smtClean="0">
                <a:latin typeface="Century Gothic" pitchFamily="34" charset="0"/>
              </a:rPr>
              <a:t>them.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Elijah </a:t>
            </a:r>
            <a:r>
              <a:rPr lang="en-US" sz="2600" dirty="0" smtClean="0">
                <a:latin typeface="Century Gothic" pitchFamily="34" charset="0"/>
              </a:rPr>
              <a:t>went up by a whirlwind into </a:t>
            </a:r>
            <a:r>
              <a:rPr lang="en-US" sz="2600" dirty="0" smtClean="0">
                <a:latin typeface="Century Gothic" pitchFamily="34" charset="0"/>
              </a:rPr>
              <a:t>                          Heaven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4: Elijah       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49154" name="AutoShape 2" descr="http://www.jehubooks.com/resources/Elijah%20caught%20up.jpg"/>
          <p:cNvSpPr>
            <a:spLocks noChangeAspect="1" noChangeArrowheads="1"/>
          </p:cNvSpPr>
          <p:nvPr/>
        </p:nvSpPr>
        <p:spPr bwMode="auto">
          <a:xfrm>
            <a:off x="155575" y="-1104900"/>
            <a:ext cx="2143125" cy="2314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156" name="Picture 4" descr="http://www.jehubooks.com/resources/Elijah%20caught%20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581400"/>
            <a:ext cx="2610556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4619</TotalTime>
  <Words>560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Old  Testament History  II</vt:lpstr>
      <vt:lpstr>F. Elijah in the Wilderness</vt:lpstr>
      <vt:lpstr>F. Elijah in the Wilderness</vt:lpstr>
      <vt:lpstr>G. Elijah at Horeb</vt:lpstr>
      <vt:lpstr>G. Elijah at Horeb</vt:lpstr>
      <vt:lpstr>G. Elijah at Horeb</vt:lpstr>
      <vt:lpstr>G. Elijah at Horeb</vt:lpstr>
      <vt:lpstr>H. Naboth’s Vineyard</vt:lpstr>
      <vt:lpstr>I. Elijah is Translated</vt:lpstr>
      <vt:lpstr>I. Elijah is Translated</vt:lpstr>
      <vt:lpstr>I. Elijah is Translated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50</cp:revision>
  <dcterms:created xsi:type="dcterms:W3CDTF">2012-05-28T23:01:06Z</dcterms:created>
  <dcterms:modified xsi:type="dcterms:W3CDTF">2012-06-25T19:47:53Z</dcterms:modified>
</cp:coreProperties>
</file>