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80" r:id="rId3"/>
    <p:sldId id="281" r:id="rId4"/>
    <p:sldId id="282" r:id="rId5"/>
    <p:sldId id="283" r:id="rId6"/>
    <p:sldId id="284" r:id="rId7"/>
    <p:sldId id="285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>
        <p:scale>
          <a:sx n="70" d="100"/>
          <a:sy n="70" d="100"/>
        </p:scale>
        <p:origin x="-115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A74F1-8815-4E3B-A476-2E0E64CE8FC7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B4279-8111-44D5-8D3A-0267B259D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-2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962400"/>
          </a:xfrm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Old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Testament History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II</a:t>
            </a:r>
            <a:endParaRPr lang="en-US" sz="66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096000"/>
            <a:ext cx="9144000" cy="762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Lesson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7: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The Kings of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Judah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60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Global University of Theological Studies</a:t>
            </a:r>
            <a:endParaRPr lang="en-US" sz="3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098" name="Picture 2" descr="http://kenanderson.net/bible/assets/images/scroll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45687">
            <a:off x="6262572" y="3927086"/>
            <a:ext cx="2328617" cy="24868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</a:t>
            </a:r>
            <a:r>
              <a:rPr lang="en-US" dirty="0" err="1" smtClean="0">
                <a:latin typeface="Calligraph421 BT" pitchFamily="66" charset="0"/>
              </a:rPr>
              <a:t>Rehoboam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610600" cy="4800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P</a:t>
            </a:r>
            <a:r>
              <a:rPr lang="en-US" sz="2600" dirty="0" smtClean="0">
                <a:latin typeface="Century Gothic" pitchFamily="34" charset="0"/>
              </a:rPr>
              <a:t>riests </a:t>
            </a:r>
            <a:r>
              <a:rPr lang="en-US" sz="2600" dirty="0" smtClean="0">
                <a:latin typeface="Century Gothic" pitchFamily="34" charset="0"/>
              </a:rPr>
              <a:t>and Levites came from the northern kingdom </a:t>
            </a:r>
            <a:r>
              <a:rPr lang="en-US" sz="2600" dirty="0" smtClean="0">
                <a:latin typeface="Century Gothic" pitchFamily="34" charset="0"/>
              </a:rPr>
              <a:t>to support the king who worshipped </a:t>
            </a:r>
            <a:r>
              <a:rPr lang="en-US" sz="2600" dirty="0" smtClean="0">
                <a:latin typeface="Century Gothic" pitchFamily="34" charset="0"/>
              </a:rPr>
              <a:t>Jehovah.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However, </a:t>
            </a:r>
            <a:r>
              <a:rPr lang="en-US" sz="2600" dirty="0" err="1" smtClean="0">
                <a:latin typeface="Century Gothic" pitchFamily="34" charset="0"/>
              </a:rPr>
              <a:t>Rehoboam</a:t>
            </a:r>
            <a:r>
              <a:rPr lang="en-US" sz="2600" dirty="0" smtClean="0">
                <a:latin typeface="Century Gothic" pitchFamily="34" charset="0"/>
              </a:rPr>
              <a:t> had many                               </a:t>
            </a:r>
            <a:r>
              <a:rPr lang="en-US" sz="2600" dirty="0" smtClean="0">
                <a:latin typeface="Century Gothic" pitchFamily="34" charset="0"/>
              </a:rPr>
              <a:t>wives who led him into idolatry.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4578" name="Picture 2" descr="http://2.bp.blogspot.com/-C_sDspi-pUk/TfkYvm3fd9I/AAAAAAAAAuQ/BZFsF3mO8Zc/s1600/Jeroboams+idolat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3007895"/>
            <a:ext cx="2743200" cy="33929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</a:t>
            </a:r>
            <a:r>
              <a:rPr lang="en-US" dirty="0" err="1" smtClean="0">
                <a:latin typeface="Calligraph421 BT" pitchFamily="66" charset="0"/>
              </a:rPr>
              <a:t>Rehoboam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4800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As </a:t>
            </a:r>
            <a:r>
              <a:rPr lang="en-US" sz="2600" dirty="0" smtClean="0">
                <a:latin typeface="Century Gothic" pitchFamily="34" charset="0"/>
              </a:rPr>
              <a:t>punishment, the Lord </a:t>
            </a:r>
            <a:r>
              <a:rPr lang="en-US" sz="2600" dirty="0" smtClean="0">
                <a:latin typeface="Century Gothic" pitchFamily="34" charset="0"/>
              </a:rPr>
              <a:t>                                   permitted </a:t>
            </a:r>
            <a:r>
              <a:rPr lang="en-US" sz="2600" dirty="0" err="1" smtClean="0">
                <a:latin typeface="Century Gothic" pitchFamily="34" charset="0"/>
              </a:rPr>
              <a:t>Shishak</a:t>
            </a:r>
            <a:r>
              <a:rPr lang="en-US" sz="2600" dirty="0" smtClean="0">
                <a:latin typeface="Century Gothic" pitchFamily="34" charset="0"/>
              </a:rPr>
              <a:t>, king of </a:t>
            </a:r>
            <a:r>
              <a:rPr lang="en-US" sz="2600" dirty="0" smtClean="0">
                <a:latin typeface="Century Gothic" pitchFamily="34" charset="0"/>
              </a:rPr>
              <a:t>                                       Egypt</a:t>
            </a:r>
            <a:r>
              <a:rPr lang="en-US" sz="2600" dirty="0" smtClean="0">
                <a:latin typeface="Century Gothic" pitchFamily="34" charset="0"/>
              </a:rPr>
              <a:t>, to attack </a:t>
            </a:r>
            <a:r>
              <a:rPr lang="en-US" sz="2600" dirty="0" smtClean="0">
                <a:latin typeface="Century Gothic" pitchFamily="34" charset="0"/>
              </a:rPr>
              <a:t>him.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plundered </a:t>
            </a:r>
            <a:r>
              <a:rPr lang="en-US" sz="2600" dirty="0" smtClean="0">
                <a:latin typeface="Century Gothic" pitchFamily="34" charset="0"/>
              </a:rPr>
              <a:t>both the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palace </a:t>
            </a:r>
            <a:r>
              <a:rPr lang="en-US" sz="2600" dirty="0" smtClean="0">
                <a:latin typeface="Century Gothic" pitchFamily="34" charset="0"/>
              </a:rPr>
              <a:t>and the Temple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Rehoboam</a:t>
            </a:r>
            <a:r>
              <a:rPr lang="en-US" sz="2600" dirty="0" smtClean="0">
                <a:latin typeface="Century Gothic" pitchFamily="34" charset="0"/>
              </a:rPr>
              <a:t> died at the age of fifty-eight.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3554" name="Picture 2" descr="http://4.bp.blogspot.com/-qO-_HHiBfjw/T91Lyv9dUdI/AAAAAAAAEsc/qOSnIt8o85c/s1600/600-Battle-Chariot2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36323"/>
            <a:ext cx="3352800" cy="45928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</a:t>
            </a:r>
            <a:r>
              <a:rPr lang="en-US" dirty="0" err="1" smtClean="0">
                <a:latin typeface="Calligraph421 BT" pitchFamily="66" charset="0"/>
              </a:rPr>
              <a:t>Abijam</a:t>
            </a:r>
            <a:r>
              <a:rPr lang="en-US" dirty="0" smtClean="0">
                <a:latin typeface="Calligraph421 BT" pitchFamily="66" charset="0"/>
              </a:rPr>
              <a:t> (</a:t>
            </a:r>
            <a:r>
              <a:rPr lang="en-US" dirty="0" err="1" smtClean="0">
                <a:latin typeface="Calligraph421 BT" pitchFamily="66" charset="0"/>
              </a:rPr>
              <a:t>Abijah</a:t>
            </a:r>
            <a:r>
              <a:rPr lang="en-US" dirty="0" smtClean="0">
                <a:latin typeface="Calligraph421 BT" pitchFamily="66" charset="0"/>
              </a:rPr>
              <a:t>)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8006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Abijam</a:t>
            </a:r>
            <a:r>
              <a:rPr lang="en-US" sz="2600" dirty="0" smtClean="0">
                <a:latin typeface="Century Gothic" pitchFamily="34" charset="0"/>
              </a:rPr>
              <a:t> reigned three years.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had </a:t>
            </a:r>
            <a:r>
              <a:rPr lang="en-US" sz="2600" dirty="0" smtClean="0">
                <a:latin typeface="Century Gothic" pitchFamily="34" charset="0"/>
              </a:rPr>
              <a:t>14 </a:t>
            </a:r>
            <a:r>
              <a:rPr lang="en-US" sz="2600" dirty="0" smtClean="0">
                <a:latin typeface="Century Gothic" pitchFamily="34" charset="0"/>
              </a:rPr>
              <a:t>wives, </a:t>
            </a:r>
            <a:r>
              <a:rPr lang="en-US" sz="2600" dirty="0" smtClean="0">
                <a:latin typeface="Century Gothic" pitchFamily="34" charset="0"/>
              </a:rPr>
              <a:t>22 </a:t>
            </a:r>
            <a:r>
              <a:rPr lang="en-US" sz="2600" dirty="0" smtClean="0">
                <a:latin typeface="Century Gothic" pitchFamily="34" charset="0"/>
              </a:rPr>
              <a:t>sons, and </a:t>
            </a:r>
            <a:r>
              <a:rPr lang="en-US" sz="2600" dirty="0" smtClean="0">
                <a:latin typeface="Century Gothic" pitchFamily="34" charset="0"/>
              </a:rPr>
              <a:t>16 daughters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declared war against Jeroboam and recovered some of the </a:t>
            </a:r>
            <a:r>
              <a:rPr lang="en-US" sz="2600" dirty="0" smtClean="0">
                <a:latin typeface="Century Gothic" pitchFamily="34" charset="0"/>
              </a:rPr>
              <a:t>border cities </a:t>
            </a:r>
            <a:r>
              <a:rPr lang="en-US" sz="2600" dirty="0" smtClean="0">
                <a:latin typeface="Century Gothic" pitchFamily="34" charset="0"/>
              </a:rPr>
              <a:t>of Israel.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D. </a:t>
            </a:r>
            <a:r>
              <a:rPr lang="en-US" dirty="0" err="1" smtClean="0">
                <a:latin typeface="Calligraph421 BT" pitchFamily="66" charset="0"/>
              </a:rPr>
              <a:t>Abijam</a:t>
            </a:r>
            <a:r>
              <a:rPr lang="en-US" dirty="0" smtClean="0">
                <a:latin typeface="Calligraph421 BT" pitchFamily="66" charset="0"/>
              </a:rPr>
              <a:t> (</a:t>
            </a:r>
            <a:r>
              <a:rPr lang="en-US" dirty="0" err="1" smtClean="0">
                <a:latin typeface="Calligraph421 BT" pitchFamily="66" charset="0"/>
              </a:rPr>
              <a:t>Abijah</a:t>
            </a:r>
            <a:r>
              <a:rPr lang="en-US" dirty="0" smtClean="0">
                <a:latin typeface="Calligraph421 BT" pitchFamily="66" charset="0"/>
              </a:rPr>
              <a:t>)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8610600" cy="480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His </a:t>
            </a:r>
            <a:r>
              <a:rPr lang="en-US" sz="2600" dirty="0" smtClean="0">
                <a:latin typeface="Century Gothic" pitchFamily="34" charset="0"/>
              </a:rPr>
              <a:t>reign was one of religious apostasy. </a:t>
            </a: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Cult </a:t>
            </a:r>
            <a:r>
              <a:rPr lang="en-US" sz="2600" dirty="0" smtClean="0">
                <a:latin typeface="Century Gothic" pitchFamily="34" charset="0"/>
              </a:rPr>
              <a:t>images of </a:t>
            </a:r>
            <a:r>
              <a:rPr lang="en-US" sz="2600" dirty="0" smtClean="0">
                <a:latin typeface="Century Gothic" pitchFamily="34" charset="0"/>
              </a:rPr>
              <a:t>various types </a:t>
            </a:r>
            <a:r>
              <a:rPr lang="en-US" sz="2600" dirty="0" smtClean="0">
                <a:latin typeface="Century Gothic" pitchFamily="34" charset="0"/>
              </a:rPr>
              <a:t>were venerated and ritual prostitution was practiced.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</a:t>
            </a:r>
            <a:r>
              <a:rPr lang="en-US" dirty="0" err="1" smtClean="0">
                <a:latin typeface="Calligraph421 BT" pitchFamily="66" charset="0"/>
              </a:rPr>
              <a:t>Asa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686800" cy="48006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Asa</a:t>
            </a:r>
            <a:r>
              <a:rPr lang="en-US" sz="2600" dirty="0" smtClean="0">
                <a:latin typeface="Century Gothic" pitchFamily="34" charset="0"/>
              </a:rPr>
              <a:t> was the son of </a:t>
            </a:r>
            <a:r>
              <a:rPr lang="en-US" sz="2600" dirty="0" err="1" smtClean="0">
                <a:latin typeface="Century Gothic" pitchFamily="34" charset="0"/>
              </a:rPr>
              <a:t>Abijam</a:t>
            </a:r>
            <a:r>
              <a:rPr lang="en-US" sz="2600" dirty="0" smtClean="0">
                <a:latin typeface="Century Gothic" pitchFamily="34" charset="0"/>
              </a:rPr>
              <a:t> who ruled for </a:t>
            </a:r>
            <a:r>
              <a:rPr lang="en-US" sz="2600" dirty="0" smtClean="0">
                <a:latin typeface="Century Gothic" pitchFamily="34" charset="0"/>
              </a:rPr>
              <a:t>41 </a:t>
            </a:r>
            <a:r>
              <a:rPr lang="en-US" sz="2600" dirty="0" smtClean="0">
                <a:latin typeface="Century Gothic" pitchFamily="34" charset="0"/>
              </a:rPr>
              <a:t>years.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a good </a:t>
            </a:r>
            <a:r>
              <a:rPr lang="en-US" sz="2600" dirty="0" smtClean="0">
                <a:latin typeface="Century Gothic" pitchFamily="34" charset="0"/>
              </a:rPr>
              <a:t>king.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the godly son of a godless father.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Asa’s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heart was perfect with the Lord all </a:t>
            </a:r>
            <a:r>
              <a:rPr lang="en-US" sz="2600" dirty="0" smtClean="0">
                <a:latin typeface="Century Gothic" pitchFamily="34" charset="0"/>
              </a:rPr>
              <a:t>of his days.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7650" name="Picture 2" descr="http://www.baptisttwentyone.com/wp-content/uploads/2009/03/king_jeho-222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9166" y="1562100"/>
            <a:ext cx="1719834" cy="23241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</a:t>
            </a:r>
            <a:r>
              <a:rPr lang="en-US" dirty="0" err="1" smtClean="0">
                <a:latin typeface="Calligraph421 BT" pitchFamily="66" charset="0"/>
              </a:rPr>
              <a:t>Asa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971800"/>
            <a:ext cx="8610600" cy="4800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first ten years were occupied in religious reforms and in abolishing </a:t>
            </a:r>
            <a:r>
              <a:rPr lang="en-US" sz="2600" dirty="0" smtClean="0">
                <a:latin typeface="Century Gothic" pitchFamily="34" charset="0"/>
              </a:rPr>
              <a:t>idolatry.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In </a:t>
            </a:r>
            <a:r>
              <a:rPr lang="en-US" sz="2600" dirty="0" smtClean="0">
                <a:latin typeface="Century Gothic" pitchFamily="34" charset="0"/>
              </a:rPr>
              <a:t>later years, his faith weakened.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lost territory to </a:t>
            </a:r>
            <a:r>
              <a:rPr lang="en-US" sz="2600" dirty="0" err="1" smtClean="0">
                <a:latin typeface="Century Gothic" pitchFamily="34" charset="0"/>
              </a:rPr>
              <a:t>Baasha</a:t>
            </a:r>
            <a:r>
              <a:rPr lang="en-US" sz="2600" dirty="0" smtClean="0">
                <a:latin typeface="Century Gothic" pitchFamily="34" charset="0"/>
              </a:rPr>
              <a:t>, king of Israel, </a:t>
            </a:r>
            <a:r>
              <a:rPr lang="en-US" sz="2600" dirty="0" smtClean="0">
                <a:latin typeface="Century Gothic" pitchFamily="34" charset="0"/>
              </a:rPr>
              <a:t>and appealed </a:t>
            </a:r>
            <a:r>
              <a:rPr lang="en-US" sz="2600" dirty="0" smtClean="0">
                <a:latin typeface="Century Gothic" pitchFamily="34" charset="0"/>
              </a:rPr>
              <a:t>to Ben-</a:t>
            </a:r>
            <a:r>
              <a:rPr lang="en-US" sz="2600" dirty="0" err="1" smtClean="0">
                <a:latin typeface="Century Gothic" pitchFamily="34" charset="0"/>
              </a:rPr>
              <a:t>hadad</a:t>
            </a:r>
            <a:r>
              <a:rPr lang="en-US" sz="2600" dirty="0" smtClean="0">
                <a:latin typeface="Century Gothic" pitchFamily="34" charset="0"/>
              </a:rPr>
              <a:t> of Damascus for help.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6626" name="Picture 2" descr="http://bookofesther.blog.com/files/2012/01/Josiah-Refor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28600"/>
            <a:ext cx="3581400" cy="26860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E. </a:t>
            </a:r>
            <a:r>
              <a:rPr lang="en-US" dirty="0" err="1" smtClean="0">
                <a:latin typeface="Calligraph421 BT" pitchFamily="66" charset="0"/>
              </a:rPr>
              <a:t>Asa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971800"/>
            <a:ext cx="8610600" cy="4800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prophet </a:t>
            </a:r>
            <a:r>
              <a:rPr lang="en-US" sz="2600" dirty="0" err="1" smtClean="0">
                <a:latin typeface="Century Gothic" pitchFamily="34" charset="0"/>
              </a:rPr>
              <a:t>Hanani</a:t>
            </a:r>
            <a:r>
              <a:rPr lang="en-US" sz="2600" dirty="0" smtClean="0">
                <a:latin typeface="Century Gothic" pitchFamily="34" charset="0"/>
              </a:rPr>
              <a:t> rebuked him </a:t>
            </a:r>
            <a:r>
              <a:rPr lang="en-US" sz="2600" dirty="0" smtClean="0">
                <a:latin typeface="Century Gothic" pitchFamily="34" charset="0"/>
              </a:rPr>
              <a:t>and was </a:t>
            </a:r>
            <a:r>
              <a:rPr lang="en-US" sz="2600" dirty="0" smtClean="0">
                <a:latin typeface="Century Gothic" pitchFamily="34" charset="0"/>
              </a:rPr>
              <a:t>imprisoned for three </a:t>
            </a:r>
            <a:r>
              <a:rPr lang="en-US" sz="2600" dirty="0" smtClean="0">
                <a:latin typeface="Century Gothic" pitchFamily="34" charset="0"/>
              </a:rPr>
              <a:t>years.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Asa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suffered from a serious foot disease and turned the government over </a:t>
            </a:r>
            <a:r>
              <a:rPr lang="en-US" sz="2600" dirty="0" smtClean="0">
                <a:latin typeface="Century Gothic" pitchFamily="34" charset="0"/>
              </a:rPr>
              <a:t>to his </a:t>
            </a:r>
            <a:r>
              <a:rPr lang="en-US" sz="2600" dirty="0" smtClean="0">
                <a:latin typeface="Century Gothic" pitchFamily="34" charset="0"/>
              </a:rPr>
              <a:t>son, Jehoshaphat.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0722" name="Picture 2" descr="http://1.bp.blogspot.com/-zdakX7KGRf8/TWcf2QPOZsI/AAAAAAAABVE/RRX2qZsVRe8/s1600/james-tissot-ben-hadad-and-the-kings-drinking-in-the-tent.jpg"/>
          <p:cNvPicPr>
            <a:picLocks noChangeAspect="1" noChangeArrowheads="1"/>
          </p:cNvPicPr>
          <p:nvPr/>
        </p:nvPicPr>
        <p:blipFill>
          <a:blip r:embed="rId2" cstate="print"/>
          <a:srcRect l="4000" t="13333" r="6000" b="20000"/>
          <a:stretch>
            <a:fillRect/>
          </a:stretch>
        </p:blipFill>
        <p:spPr bwMode="auto">
          <a:xfrm>
            <a:off x="2667000" y="541867"/>
            <a:ext cx="3962400" cy="22013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F. Jehoshaphat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610600" cy="4800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Jehoshaphat was a contemporary of three kings of </a:t>
            </a:r>
            <a:r>
              <a:rPr lang="en-US" sz="2600" dirty="0" smtClean="0">
                <a:latin typeface="Century Gothic" pitchFamily="34" charset="0"/>
              </a:rPr>
              <a:t>Israel: </a:t>
            </a:r>
            <a:r>
              <a:rPr lang="en-US" sz="2600" dirty="0" smtClean="0">
                <a:latin typeface="Century Gothic" pitchFamily="34" charset="0"/>
              </a:rPr>
              <a:t>Ahab, </a:t>
            </a:r>
            <a:r>
              <a:rPr lang="en-US" sz="2600" dirty="0" err="1" smtClean="0">
                <a:latin typeface="Century Gothic" pitchFamily="34" charset="0"/>
              </a:rPr>
              <a:t>Ahaziah</a:t>
            </a:r>
            <a:r>
              <a:rPr lang="en-US" sz="2600" dirty="0" smtClean="0">
                <a:latin typeface="Century Gothic" pitchFamily="34" charset="0"/>
              </a:rPr>
              <a:t>, </a:t>
            </a:r>
            <a:r>
              <a:rPr lang="en-US" sz="2600" dirty="0" smtClean="0">
                <a:latin typeface="Century Gothic" pitchFamily="34" charset="0"/>
              </a:rPr>
              <a:t>and </a:t>
            </a:r>
            <a:r>
              <a:rPr lang="en-US" sz="2600" dirty="0" err="1" smtClean="0">
                <a:latin typeface="Century Gothic" pitchFamily="34" charset="0"/>
              </a:rPr>
              <a:t>Jehoram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a godly man and reigned </a:t>
            </a:r>
            <a:r>
              <a:rPr lang="en-US" sz="2600" dirty="0" smtClean="0">
                <a:latin typeface="Century Gothic" pitchFamily="34" charset="0"/>
              </a:rPr>
              <a:t>                               for </a:t>
            </a:r>
            <a:r>
              <a:rPr lang="en-US" sz="2600" dirty="0" smtClean="0">
                <a:latin typeface="Century Gothic" pitchFamily="34" charset="0"/>
              </a:rPr>
              <a:t>twenty-five years.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kingdom regained </a:t>
            </a:r>
            <a:r>
              <a:rPr lang="en-US" sz="2600" dirty="0" smtClean="0">
                <a:latin typeface="Century Gothic" pitchFamily="34" charset="0"/>
              </a:rPr>
              <a:t>much of its former prosperity and was encouraged in the true worship of God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2770" name="Picture 2" descr="http://cdn.corkin.com/listingimages/292809-w1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58140" y="2166770"/>
            <a:ext cx="2152460" cy="25576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F. Jehoshaphat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610600" cy="4800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His </a:t>
            </a:r>
            <a:r>
              <a:rPr lang="en-US" sz="2600" dirty="0" smtClean="0">
                <a:latin typeface="Century Gothic" pitchFamily="34" charset="0"/>
              </a:rPr>
              <a:t>greatest errors were in making alliances with Ahab and </a:t>
            </a:r>
            <a:r>
              <a:rPr lang="en-US" sz="2600" dirty="0" err="1" smtClean="0">
                <a:latin typeface="Century Gothic" pitchFamily="34" charset="0"/>
              </a:rPr>
              <a:t>Ahaziah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From </a:t>
            </a:r>
            <a:r>
              <a:rPr lang="en-US" sz="2600" dirty="0" smtClean="0">
                <a:latin typeface="Century Gothic" pitchFamily="34" charset="0"/>
              </a:rPr>
              <a:t>this </a:t>
            </a:r>
            <a:r>
              <a:rPr lang="en-US" sz="2600" dirty="0" smtClean="0">
                <a:latin typeface="Century Gothic" pitchFamily="34" charset="0"/>
              </a:rPr>
              <a:t>came the </a:t>
            </a:r>
            <a:r>
              <a:rPr lang="en-US" sz="2600" dirty="0" smtClean="0">
                <a:latin typeface="Century Gothic" pitchFamily="34" charset="0"/>
              </a:rPr>
              <a:t>grave mistake of marrying the crown prince, </a:t>
            </a:r>
            <a:r>
              <a:rPr lang="en-US" sz="2600" dirty="0" err="1" smtClean="0">
                <a:latin typeface="Century Gothic" pitchFamily="34" charset="0"/>
              </a:rPr>
              <a:t>Jehoram</a:t>
            </a:r>
            <a:r>
              <a:rPr lang="en-US" sz="2600" dirty="0" smtClean="0">
                <a:latin typeface="Century Gothic" pitchFamily="34" charset="0"/>
              </a:rPr>
              <a:t>, to Ahab’s daughter, </a:t>
            </a:r>
            <a:r>
              <a:rPr lang="en-US" sz="2600" dirty="0" err="1" smtClean="0">
                <a:latin typeface="Century Gothic" pitchFamily="34" charset="0"/>
              </a:rPr>
              <a:t>Athaliah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1746" name="Picture 2" descr="http://www.bibleuniversity.com/images/CourseID1/lesson22-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3385651"/>
            <a:ext cx="2295525" cy="29484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F. Jehoshaphat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763000" cy="480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With </a:t>
            </a:r>
            <a:r>
              <a:rPr lang="en-US" sz="2600" dirty="0" smtClean="0">
                <a:latin typeface="Century Gothic" pitchFamily="34" charset="0"/>
              </a:rPr>
              <a:t>this marriage a dark age began. </a:t>
            </a: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It </a:t>
            </a:r>
            <a:r>
              <a:rPr lang="en-US" sz="2600" dirty="0" smtClean="0">
                <a:latin typeface="Century Gothic" pitchFamily="34" charset="0"/>
              </a:rPr>
              <a:t>would be some time before a </a:t>
            </a:r>
            <a:r>
              <a:rPr lang="en-US" sz="2600" dirty="0" smtClean="0">
                <a:latin typeface="Century Gothic" pitchFamily="34" charset="0"/>
              </a:rPr>
              <a:t>good king would </a:t>
            </a:r>
            <a:r>
              <a:rPr lang="en-US" sz="2600" dirty="0" smtClean="0">
                <a:latin typeface="Century Gothic" pitchFamily="34" charset="0"/>
              </a:rPr>
              <a:t>reign again.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3794" name="Picture 2" descr="http://gorepent.com/wp-content/uploads/posts14/jehoram-lifesty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576051"/>
            <a:ext cx="2386889" cy="36055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The Kingdom of </a:t>
            </a:r>
            <a:r>
              <a:rPr lang="en-US" dirty="0" smtClean="0">
                <a:latin typeface="Calligraph421 BT" pitchFamily="66" charset="0"/>
              </a:rPr>
              <a:t>Judah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kingdom of Judah continued for almost four hundred </a:t>
            </a:r>
            <a:r>
              <a:rPr lang="en-US" sz="2600" dirty="0" smtClean="0">
                <a:latin typeface="Century Gothic" pitchFamily="34" charset="0"/>
              </a:rPr>
              <a:t>years. </a:t>
            </a:r>
            <a:r>
              <a:rPr lang="en-US" sz="2600" dirty="0" smtClean="0">
                <a:latin typeface="Century Gothic" pitchFamily="34" charset="0"/>
              </a:rPr>
              <a:t>(975-588 </a:t>
            </a:r>
            <a:r>
              <a:rPr lang="en-US" sz="2600" dirty="0" smtClean="0">
                <a:latin typeface="Century Gothic" pitchFamily="34" charset="0"/>
              </a:rPr>
              <a:t>BC)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133 </a:t>
            </a:r>
            <a:r>
              <a:rPr lang="en-US" sz="2600" dirty="0" smtClean="0">
                <a:latin typeface="Century Gothic" pitchFamily="34" charset="0"/>
              </a:rPr>
              <a:t>years longer than Israel.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Like </a:t>
            </a:r>
            <a:r>
              <a:rPr lang="en-US" sz="2600" dirty="0" smtClean="0">
                <a:latin typeface="Century Gothic" pitchFamily="34" charset="0"/>
              </a:rPr>
              <a:t>Israel, there were nineteen kings, but they </a:t>
            </a:r>
            <a:r>
              <a:rPr lang="en-US" sz="2600" dirty="0" smtClean="0">
                <a:latin typeface="Century Gothic" pitchFamily="34" charset="0"/>
              </a:rPr>
              <a:t>ruled for </a:t>
            </a:r>
            <a:r>
              <a:rPr lang="en-US" sz="2600" dirty="0" smtClean="0">
                <a:latin typeface="Century Gothic" pitchFamily="34" charset="0"/>
              </a:rPr>
              <a:t>longer periods of time.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074" name="Picture 2" descr="http://www.ebibleteacher.com/sites/default/files/images/1/Divided%20Kingdom%20of%20Israel%201024.JPG"/>
          <p:cNvPicPr>
            <a:picLocks noChangeAspect="1" noChangeArrowheads="1"/>
          </p:cNvPicPr>
          <p:nvPr/>
        </p:nvPicPr>
        <p:blipFill>
          <a:blip r:embed="rId2" cstate="print"/>
          <a:srcRect l="2500" t="1667" r="47500" b="5000"/>
          <a:stretch>
            <a:fillRect/>
          </a:stretch>
        </p:blipFill>
        <p:spPr bwMode="auto">
          <a:xfrm>
            <a:off x="5867400" y="1676400"/>
            <a:ext cx="2514600" cy="35204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G. </a:t>
            </a:r>
            <a:r>
              <a:rPr lang="en-US" dirty="0" err="1" smtClean="0">
                <a:latin typeface="Calligraph421 BT" pitchFamily="66" charset="0"/>
              </a:rPr>
              <a:t>Jehoram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763000" cy="48006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Jehoram</a:t>
            </a:r>
            <a:r>
              <a:rPr lang="en-US" sz="2600" dirty="0" smtClean="0">
                <a:latin typeface="Century Gothic" pitchFamily="34" charset="0"/>
              </a:rPr>
              <a:t> reigned for eight years, and this was a low place in Judah’s history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Dominated by his wife, </a:t>
            </a:r>
            <a:r>
              <a:rPr lang="en-US" sz="2600" dirty="0" err="1" smtClean="0">
                <a:latin typeface="Century Gothic" pitchFamily="34" charset="0"/>
              </a:rPr>
              <a:t>Athaliah</a:t>
            </a:r>
            <a:r>
              <a:rPr lang="en-US" sz="2600" dirty="0" smtClean="0">
                <a:latin typeface="Century Gothic" pitchFamily="34" charset="0"/>
              </a:rPr>
              <a:t>, he built a Baal temple in Jerusalem.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assassinated his </a:t>
            </a:r>
            <a:r>
              <a:rPr lang="en-US" sz="2600" dirty="0" smtClean="0">
                <a:latin typeface="Century Gothic" pitchFamily="34" charset="0"/>
              </a:rPr>
              <a:t>brothers.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G. </a:t>
            </a:r>
            <a:r>
              <a:rPr lang="en-US" dirty="0" err="1" smtClean="0">
                <a:latin typeface="Calligraph421 BT" pitchFamily="66" charset="0"/>
              </a:rPr>
              <a:t>Jehoram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8763000" cy="4800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err="1" smtClean="0">
                <a:latin typeface="Century Gothic" pitchFamily="34" charset="0"/>
              </a:rPr>
              <a:t>Edomites</a:t>
            </a:r>
            <a:r>
              <a:rPr lang="en-US" sz="2600" dirty="0" smtClean="0">
                <a:latin typeface="Century Gothic" pitchFamily="34" charset="0"/>
              </a:rPr>
              <a:t> cut off the sea route to </a:t>
            </a:r>
            <a:r>
              <a:rPr lang="en-US" sz="2600" dirty="0" smtClean="0">
                <a:latin typeface="Century Gothic" pitchFamily="34" charset="0"/>
              </a:rPr>
              <a:t>Arabia.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</a:t>
            </a:r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Arabs </a:t>
            </a:r>
            <a:r>
              <a:rPr lang="en-US" sz="2600" dirty="0" smtClean="0">
                <a:latin typeface="Century Gothic" pitchFamily="34" charset="0"/>
              </a:rPr>
              <a:t>plundered </a:t>
            </a:r>
            <a:r>
              <a:rPr lang="en-US" sz="2600" dirty="0" smtClean="0">
                <a:latin typeface="Century Gothic" pitchFamily="34" charset="0"/>
              </a:rPr>
              <a:t>the palace and carried off his harem.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All </a:t>
            </a:r>
            <a:r>
              <a:rPr lang="en-US" sz="2600" dirty="0" smtClean="0">
                <a:latin typeface="Century Gothic" pitchFamily="34" charset="0"/>
              </a:rPr>
              <a:t>of his sons, except </a:t>
            </a:r>
            <a:r>
              <a:rPr lang="en-US" sz="2600" dirty="0" err="1" smtClean="0">
                <a:latin typeface="Century Gothic" pitchFamily="34" charset="0"/>
              </a:rPr>
              <a:t>Ahaziah</a:t>
            </a:r>
            <a:r>
              <a:rPr lang="en-US" sz="2600" dirty="0" smtClean="0">
                <a:latin typeface="Century Gothic" pitchFamily="34" charset="0"/>
              </a:rPr>
              <a:t>, were </a:t>
            </a:r>
            <a:r>
              <a:rPr lang="en-US" sz="2600" dirty="0" smtClean="0">
                <a:latin typeface="Century Gothic" pitchFamily="34" charset="0"/>
              </a:rPr>
              <a:t>killed in battle.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err="1" smtClean="0">
                <a:latin typeface="Century Gothic" pitchFamily="34" charset="0"/>
              </a:rPr>
              <a:t>Jehoram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died at the age of forty.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H. </a:t>
            </a:r>
            <a:r>
              <a:rPr lang="en-US" dirty="0" err="1" smtClean="0">
                <a:latin typeface="Calligraph421 BT" pitchFamily="66" charset="0"/>
              </a:rPr>
              <a:t>Ahaziah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763000" cy="48006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Ahaziah</a:t>
            </a:r>
            <a:r>
              <a:rPr lang="en-US" sz="2600" dirty="0" smtClean="0">
                <a:latin typeface="Century Gothic" pitchFamily="34" charset="0"/>
              </a:rPr>
              <a:t> was also called </a:t>
            </a:r>
            <a:r>
              <a:rPr lang="en-US" sz="2600" dirty="0" err="1" smtClean="0">
                <a:latin typeface="Century Gothic" pitchFamily="34" charset="0"/>
              </a:rPr>
              <a:t>Jehoahaz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reigned only one year.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</a:t>
            </a:r>
            <a:r>
              <a:rPr lang="en-US" sz="2600" dirty="0" smtClean="0">
                <a:latin typeface="Century Gothic" pitchFamily="34" charset="0"/>
              </a:rPr>
              <a:t>influenced by </a:t>
            </a:r>
            <a:r>
              <a:rPr lang="en-US" sz="2600" dirty="0" smtClean="0">
                <a:latin typeface="Century Gothic" pitchFamily="34" charset="0"/>
              </a:rPr>
              <a:t>his </a:t>
            </a:r>
            <a:r>
              <a:rPr lang="en-US" sz="2600" dirty="0" smtClean="0">
                <a:latin typeface="Century Gothic" pitchFamily="34" charset="0"/>
              </a:rPr>
              <a:t>mother.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She encouraged </a:t>
            </a:r>
            <a:r>
              <a:rPr lang="en-US" sz="2600" dirty="0" smtClean="0">
                <a:latin typeface="Century Gothic" pitchFamily="34" charset="0"/>
              </a:rPr>
              <a:t>Baal worship and an alliance with </a:t>
            </a:r>
            <a:r>
              <a:rPr lang="en-US" sz="2600" dirty="0" err="1" smtClean="0">
                <a:latin typeface="Century Gothic" pitchFamily="34" charset="0"/>
              </a:rPr>
              <a:t>Jehoram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of Israel.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H. </a:t>
            </a:r>
            <a:r>
              <a:rPr lang="en-US" dirty="0" err="1" smtClean="0">
                <a:latin typeface="Calligraph421 BT" pitchFamily="66" charset="0"/>
              </a:rPr>
              <a:t>Ahaziah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763000" cy="480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killed by Jehu while visiting </a:t>
            </a:r>
            <a:r>
              <a:rPr lang="en-US" sz="2600" dirty="0" err="1" smtClean="0">
                <a:latin typeface="Century Gothic" pitchFamily="34" charset="0"/>
              </a:rPr>
              <a:t>Jehoram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5842" name="Picture 2" descr="http://gorepent.com/wp-content/uploads/posts14/jehu-ahaziah-jo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2667" y="2286000"/>
            <a:ext cx="6515933" cy="31432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I. </a:t>
            </a:r>
            <a:r>
              <a:rPr lang="en-US" dirty="0" err="1" smtClean="0">
                <a:latin typeface="Calligraph421 BT" pitchFamily="66" charset="0"/>
              </a:rPr>
              <a:t>Athaliah</a:t>
            </a:r>
            <a:r>
              <a:rPr lang="en-US" dirty="0" smtClean="0">
                <a:latin typeface="Calligraph421 BT" pitchFamily="66" charset="0"/>
              </a:rPr>
              <a:t> 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763000" cy="48006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Athaliah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was a tyrant who ruled </a:t>
            </a:r>
            <a:r>
              <a:rPr lang="en-US" sz="2600" dirty="0" smtClean="0">
                <a:latin typeface="Century Gothic" pitchFamily="34" charset="0"/>
              </a:rPr>
              <a:t>for six years.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She </a:t>
            </a:r>
            <a:r>
              <a:rPr lang="en-US" sz="2600" dirty="0" smtClean="0">
                <a:latin typeface="Century Gothic" pitchFamily="34" charset="0"/>
              </a:rPr>
              <a:t>had all the royal seed (</a:t>
            </a:r>
            <a:r>
              <a:rPr lang="en-US" sz="2600" dirty="0" smtClean="0">
                <a:latin typeface="Century Gothic" pitchFamily="34" charset="0"/>
              </a:rPr>
              <a:t>her grandchildren</a:t>
            </a:r>
            <a:r>
              <a:rPr lang="en-US" sz="2600" dirty="0" smtClean="0">
                <a:latin typeface="Century Gothic" pitchFamily="34" charset="0"/>
              </a:rPr>
              <a:t>) slain and then took the throne.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One </a:t>
            </a:r>
            <a:r>
              <a:rPr lang="en-US" sz="2600" dirty="0" smtClean="0">
                <a:latin typeface="Century Gothic" pitchFamily="34" charset="0"/>
              </a:rPr>
              <a:t>child, </a:t>
            </a:r>
            <a:r>
              <a:rPr lang="en-US" sz="2600" dirty="0" err="1" smtClean="0">
                <a:latin typeface="Century Gothic" pitchFamily="34" charset="0"/>
              </a:rPr>
              <a:t>Joash</a:t>
            </a:r>
            <a:r>
              <a:rPr lang="en-US" sz="2600" dirty="0" smtClean="0">
                <a:latin typeface="Century Gothic" pitchFamily="34" charset="0"/>
              </a:rPr>
              <a:t>, escaped.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 l="56250" t="55000" r="29375" b="15000"/>
          <a:stretch>
            <a:fillRect/>
          </a:stretch>
        </p:blipFill>
        <p:spPr bwMode="auto">
          <a:xfrm>
            <a:off x="5867400" y="3617844"/>
            <a:ext cx="2133600" cy="27829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I. </a:t>
            </a:r>
            <a:r>
              <a:rPr lang="en-US" dirty="0" err="1" smtClean="0">
                <a:latin typeface="Calligraph421 BT" pitchFamily="66" charset="0"/>
              </a:rPr>
              <a:t>Athaliah</a:t>
            </a:r>
            <a:r>
              <a:rPr lang="en-US" dirty="0" smtClean="0">
                <a:latin typeface="Calligraph421 BT" pitchFamily="66" charset="0"/>
              </a:rPr>
              <a:t> 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763000" cy="4800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When </a:t>
            </a:r>
            <a:r>
              <a:rPr lang="en-US" sz="2600" dirty="0" err="1" smtClean="0">
                <a:latin typeface="Century Gothic" pitchFamily="34" charset="0"/>
              </a:rPr>
              <a:t>Joash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was six years old, the high priest showed him to the captains of the guard.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was </a:t>
            </a:r>
            <a:r>
              <a:rPr lang="en-US" sz="2600" dirty="0" smtClean="0">
                <a:latin typeface="Century Gothic" pitchFamily="34" charset="0"/>
              </a:rPr>
              <a:t>proclaimed king, and </a:t>
            </a:r>
            <a:r>
              <a:rPr lang="en-US" sz="2600" dirty="0" err="1" smtClean="0">
                <a:latin typeface="Century Gothic" pitchFamily="34" charset="0"/>
              </a:rPr>
              <a:t>Athaliah</a:t>
            </a:r>
            <a:r>
              <a:rPr lang="en-US" sz="2600" dirty="0" smtClean="0">
                <a:latin typeface="Century Gothic" pitchFamily="34" charset="0"/>
              </a:rPr>
              <a:t> was slain.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39938" name="Picture 2" descr="http://1.bp.blogspot.com/_QVtPk6brgO4/TDUADdJQt5I/AAAAAAAABFY/q2hAqD9wKf4/s1600/athaliah2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200400"/>
            <a:ext cx="2971800" cy="310446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9940" name="Picture 4" descr="http://graigflach.files.wordpress.com/2012/06/joash_crowned_king.jpg%3Fw%3D249%26h%3D3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200400"/>
            <a:ext cx="2590800" cy="31006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The Kingdom of </a:t>
            </a:r>
            <a:r>
              <a:rPr lang="en-US" dirty="0" smtClean="0">
                <a:latin typeface="Calligraph421 BT" pitchFamily="66" charset="0"/>
              </a:rPr>
              <a:t>Judah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</a:t>
            </a:r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kings of Judah </a:t>
            </a:r>
            <a:r>
              <a:rPr lang="en-US" sz="2600" dirty="0" smtClean="0">
                <a:latin typeface="Century Gothic" pitchFamily="34" charset="0"/>
              </a:rPr>
              <a:t>were lineal descendants </a:t>
            </a:r>
            <a:r>
              <a:rPr lang="en-US" sz="2600" dirty="0" smtClean="0">
                <a:latin typeface="Century Gothic" pitchFamily="34" charset="0"/>
              </a:rPr>
              <a:t>of King David.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</a:t>
            </a:r>
            <a:r>
              <a:rPr lang="en-US" sz="2600" dirty="0" smtClean="0">
                <a:latin typeface="Century Gothic" pitchFamily="34" charset="0"/>
              </a:rPr>
              <a:t>alf </a:t>
            </a:r>
            <a:r>
              <a:rPr lang="en-US" sz="2600" dirty="0" smtClean="0">
                <a:latin typeface="Century Gothic" pitchFamily="34" charset="0"/>
              </a:rPr>
              <a:t>of these kings were good, </a:t>
            </a:r>
            <a:r>
              <a:rPr lang="en-US" sz="2600" dirty="0" smtClean="0">
                <a:latin typeface="Century Gothic" pitchFamily="34" charset="0"/>
              </a:rPr>
              <a:t>which is why the </a:t>
            </a:r>
            <a:r>
              <a:rPr lang="en-US" sz="2600" dirty="0" smtClean="0">
                <a:latin typeface="Century Gothic" pitchFamily="34" charset="0"/>
              </a:rPr>
              <a:t>kingdom continued longer than Israel.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longest reign was Manasseh’s </a:t>
            </a:r>
            <a:r>
              <a:rPr lang="en-US" sz="2600" dirty="0" smtClean="0">
                <a:latin typeface="Century Gothic" pitchFamily="34" charset="0"/>
              </a:rPr>
              <a:t>at 55 years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shortest reign was </a:t>
            </a:r>
            <a:r>
              <a:rPr lang="en-US" sz="2600" dirty="0" err="1" smtClean="0">
                <a:latin typeface="Century Gothic" pitchFamily="34" charset="0"/>
              </a:rPr>
              <a:t>Jehoahaz’s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at three months.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The Kingdom of </a:t>
            </a:r>
            <a:r>
              <a:rPr lang="en-US" dirty="0" smtClean="0">
                <a:latin typeface="Calligraph421 BT" pitchFamily="66" charset="0"/>
              </a:rPr>
              <a:t>Judah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kingdom of Judah continued 468 years after David began to </a:t>
            </a:r>
            <a:r>
              <a:rPr lang="en-US" sz="2600" dirty="0" smtClean="0">
                <a:latin typeface="Century Gothic" pitchFamily="34" charset="0"/>
              </a:rPr>
              <a:t>reign.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387 years </a:t>
            </a:r>
            <a:r>
              <a:rPr lang="en-US" sz="2600" dirty="0" smtClean="0">
                <a:latin typeface="Century Gothic" pitchFamily="34" charset="0"/>
              </a:rPr>
              <a:t>after the division of the </a:t>
            </a:r>
            <a:r>
              <a:rPr lang="en-US" sz="2600" dirty="0" smtClean="0">
                <a:latin typeface="Century Gothic" pitchFamily="34" charset="0"/>
              </a:rPr>
              <a:t>kingdom. 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133 </a:t>
            </a:r>
            <a:r>
              <a:rPr lang="en-US" sz="2600" dirty="0" smtClean="0">
                <a:latin typeface="Century Gothic" pitchFamily="34" charset="0"/>
              </a:rPr>
              <a:t>years after the destruction of </a:t>
            </a:r>
            <a:r>
              <a:rPr lang="en-US" sz="2600" dirty="0" smtClean="0">
                <a:latin typeface="Century Gothic" pitchFamily="34" charset="0"/>
              </a:rPr>
              <a:t>the kingdom </a:t>
            </a:r>
            <a:r>
              <a:rPr lang="en-US" sz="2600" dirty="0" smtClean="0">
                <a:latin typeface="Century Gothic" pitchFamily="34" charset="0"/>
              </a:rPr>
              <a:t>of Israel (</a:t>
            </a:r>
            <a:r>
              <a:rPr lang="en-US" sz="2600" dirty="0" err="1" smtClean="0">
                <a:latin typeface="Century Gothic" pitchFamily="34" charset="0"/>
              </a:rPr>
              <a:t>Maclear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400" i="1" dirty="0" smtClean="0"/>
              <a:t>A Class Book </a:t>
            </a:r>
            <a:r>
              <a:rPr lang="en-US" sz="2400" i="1" dirty="0" smtClean="0"/>
              <a:t>of Old </a:t>
            </a:r>
            <a:r>
              <a:rPr lang="en-US" sz="2400" i="1" dirty="0" smtClean="0"/>
              <a:t>Testament History</a:t>
            </a:r>
            <a:r>
              <a:rPr lang="en-US" sz="2600" dirty="0" smtClean="0">
                <a:latin typeface="Century Gothic" pitchFamily="34" charset="0"/>
              </a:rPr>
              <a:t>).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The Kingdom of </a:t>
            </a:r>
            <a:r>
              <a:rPr lang="en-US" dirty="0" smtClean="0">
                <a:latin typeface="Calligraph421 BT" pitchFamily="66" charset="0"/>
              </a:rPr>
              <a:t>Judah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610600" cy="495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The prophets who ministered during this period of time were Isaiah, </a:t>
            </a:r>
            <a:r>
              <a:rPr lang="en-US" sz="2600" dirty="0" smtClean="0">
                <a:latin typeface="Century Gothic" pitchFamily="34" charset="0"/>
              </a:rPr>
              <a:t>Jeremiah, Joel</a:t>
            </a:r>
            <a:r>
              <a:rPr lang="en-US" sz="2600" dirty="0" smtClean="0">
                <a:latin typeface="Century Gothic" pitchFamily="34" charset="0"/>
              </a:rPr>
              <a:t>, Zephaniah, Micah, Nahum, and Habakkuk. </a:t>
            </a: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prophecies of these men </a:t>
            </a:r>
            <a:r>
              <a:rPr lang="en-US" sz="2600" dirty="0" smtClean="0">
                <a:latin typeface="Century Gothic" pitchFamily="34" charset="0"/>
              </a:rPr>
              <a:t>were literally </a:t>
            </a:r>
            <a:r>
              <a:rPr lang="en-US" sz="2600" dirty="0" smtClean="0">
                <a:latin typeface="Century Gothic" pitchFamily="34" charset="0"/>
              </a:rPr>
              <a:t>fulfilled.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A. The Kingdom of </a:t>
            </a:r>
            <a:r>
              <a:rPr lang="en-US" dirty="0" smtClean="0">
                <a:latin typeface="Calligraph421 BT" pitchFamily="66" charset="0"/>
              </a:rPr>
              <a:t>Judah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800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</a:t>
            </a:r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character of the nation </a:t>
            </a:r>
            <a:r>
              <a:rPr lang="en-US" sz="2600" dirty="0" smtClean="0">
                <a:latin typeface="Century Gothic" pitchFamily="34" charset="0"/>
              </a:rPr>
              <a:t>was </a:t>
            </a:r>
            <a:r>
              <a:rPr lang="en-US" sz="2600" dirty="0" smtClean="0">
                <a:latin typeface="Century Gothic" pitchFamily="34" charset="0"/>
              </a:rPr>
              <a:t>influenced by </a:t>
            </a:r>
            <a:r>
              <a:rPr lang="en-US" sz="2600" dirty="0" smtClean="0">
                <a:latin typeface="Century Gothic" pitchFamily="34" charset="0"/>
              </a:rPr>
              <a:t>the character </a:t>
            </a:r>
            <a:r>
              <a:rPr lang="en-US" sz="2600" dirty="0" smtClean="0">
                <a:latin typeface="Century Gothic" pitchFamily="34" charset="0"/>
              </a:rPr>
              <a:t>of the king.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nation was blessed and </a:t>
            </a:r>
            <a:r>
              <a:rPr lang="en-US" sz="2600" dirty="0" smtClean="0">
                <a:latin typeface="Century Gothic" pitchFamily="34" charset="0"/>
              </a:rPr>
              <a:t>                                 enjoyed </a:t>
            </a:r>
            <a:r>
              <a:rPr lang="en-US" sz="2600" dirty="0" smtClean="0">
                <a:latin typeface="Century Gothic" pitchFamily="34" charset="0"/>
              </a:rPr>
              <a:t>peace and </a:t>
            </a:r>
            <a:r>
              <a:rPr lang="en-US" sz="2600" dirty="0" smtClean="0">
                <a:latin typeface="Century Gothic" pitchFamily="34" charset="0"/>
              </a:rPr>
              <a:t>prosperity                                 when </a:t>
            </a:r>
            <a:r>
              <a:rPr lang="en-US" sz="2600" dirty="0" smtClean="0">
                <a:latin typeface="Century Gothic" pitchFamily="34" charset="0"/>
              </a:rPr>
              <a:t>the king was pious and </a:t>
            </a:r>
            <a:r>
              <a:rPr lang="en-US" sz="2600" dirty="0" smtClean="0">
                <a:latin typeface="Century Gothic" pitchFamily="34" charset="0"/>
              </a:rPr>
              <a:t>                               faithful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18434" name="Picture 2" descr="daniel-praying"/>
          <p:cNvPicPr>
            <a:picLocks noChangeAspect="1" noChangeArrowheads="1"/>
          </p:cNvPicPr>
          <p:nvPr/>
        </p:nvPicPr>
        <p:blipFill>
          <a:blip r:embed="rId2" cstate="print"/>
          <a:srcRect r="22481"/>
          <a:stretch>
            <a:fillRect/>
          </a:stretch>
        </p:blipFill>
        <p:spPr bwMode="auto">
          <a:xfrm>
            <a:off x="6096000" y="2286000"/>
            <a:ext cx="2514600" cy="40233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Four Periods Of Time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610600" cy="4419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  The </a:t>
            </a:r>
            <a:r>
              <a:rPr lang="en-US" sz="2600" dirty="0" smtClean="0">
                <a:latin typeface="Century Gothic" pitchFamily="34" charset="0"/>
              </a:rPr>
              <a:t>history of the kingdom of Judah was divided into four periods of </a:t>
            </a:r>
            <a:r>
              <a:rPr lang="en-US" sz="2600" dirty="0" smtClean="0">
                <a:latin typeface="Century Gothic" pitchFamily="34" charset="0"/>
              </a:rPr>
              <a:t>religious decline </a:t>
            </a:r>
            <a:r>
              <a:rPr lang="en-US" sz="2600" dirty="0" smtClean="0">
                <a:latin typeface="Century Gothic" pitchFamily="34" charset="0"/>
              </a:rPr>
              <a:t>and three revivals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2530" name="Picture 2" descr="http://2.bp.blogspot.com/-D8lpKEF9WXo/T_BK2PjRrtI/AAAAAAAAAzg/_WLaM8dZzZs/s1600/Slide2.jpg"/>
          <p:cNvPicPr>
            <a:picLocks noChangeAspect="1" noChangeArrowheads="1"/>
          </p:cNvPicPr>
          <p:nvPr/>
        </p:nvPicPr>
        <p:blipFill>
          <a:blip r:embed="rId2" cstate="print"/>
          <a:srcRect l="1250" t="16667" r="46250" b="10000"/>
          <a:stretch>
            <a:fillRect/>
          </a:stretch>
        </p:blipFill>
        <p:spPr bwMode="auto">
          <a:xfrm>
            <a:off x="2590800" y="2286000"/>
            <a:ext cx="3962400" cy="41510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B. Four Periods Of Time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48006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latin typeface="Century Gothic" pitchFamily="34" charset="0"/>
              </a:rPr>
              <a:t>First </a:t>
            </a:r>
            <a:r>
              <a:rPr lang="en-US" sz="2400" b="1" dirty="0" smtClean="0">
                <a:latin typeface="Century Gothic" pitchFamily="34" charset="0"/>
              </a:rPr>
              <a:t>Period: Between the reigns of </a:t>
            </a:r>
            <a:r>
              <a:rPr lang="en-US" sz="2400" b="1" dirty="0" err="1" smtClean="0">
                <a:latin typeface="Century Gothic" pitchFamily="34" charset="0"/>
              </a:rPr>
              <a:t>Rehoboam</a:t>
            </a:r>
            <a:r>
              <a:rPr lang="en-US" sz="2400" b="1" dirty="0" smtClean="0">
                <a:latin typeface="Century Gothic" pitchFamily="34" charset="0"/>
              </a:rPr>
              <a:t> and </a:t>
            </a:r>
            <a:r>
              <a:rPr lang="en-US" sz="2400" b="1" dirty="0" smtClean="0">
                <a:latin typeface="Century Gothic" pitchFamily="34" charset="0"/>
              </a:rPr>
              <a:t>Jehoshaphat — </a:t>
            </a:r>
            <a:r>
              <a:rPr lang="en-US" sz="2400" dirty="0" smtClean="0">
                <a:latin typeface="Century Gothic" pitchFamily="34" charset="0"/>
              </a:rPr>
              <a:t>about </a:t>
            </a:r>
            <a:r>
              <a:rPr lang="en-US" sz="2400" dirty="0" smtClean="0">
                <a:latin typeface="Century Gothic" pitchFamily="34" charset="0"/>
              </a:rPr>
              <a:t>eighty-six years</a:t>
            </a:r>
            <a:r>
              <a:rPr lang="en-US" sz="2400" dirty="0" smtClean="0">
                <a:latin typeface="Century Gothic" pitchFamily="34" charset="0"/>
              </a:rPr>
              <a:t>.</a:t>
            </a: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b="1" dirty="0" smtClean="0">
                <a:latin typeface="Century Gothic" pitchFamily="34" charset="0"/>
              </a:rPr>
              <a:t>Second </a:t>
            </a:r>
            <a:r>
              <a:rPr lang="en-US" sz="2400" b="1" dirty="0" smtClean="0">
                <a:latin typeface="Century Gothic" pitchFamily="34" charset="0"/>
              </a:rPr>
              <a:t>Period: Between the reigns of </a:t>
            </a:r>
            <a:r>
              <a:rPr lang="en-US" sz="2400" b="1" dirty="0" err="1" smtClean="0">
                <a:latin typeface="Century Gothic" pitchFamily="34" charset="0"/>
              </a:rPr>
              <a:t>Joash</a:t>
            </a:r>
            <a:r>
              <a:rPr lang="en-US" sz="2400" b="1" dirty="0" smtClean="0">
                <a:latin typeface="Century Gothic" pitchFamily="34" charset="0"/>
              </a:rPr>
              <a:t> and </a:t>
            </a:r>
            <a:r>
              <a:rPr lang="en-US" sz="2400" b="1" dirty="0" smtClean="0">
                <a:latin typeface="Century Gothic" pitchFamily="34" charset="0"/>
              </a:rPr>
              <a:t>Hezekiah — </a:t>
            </a:r>
            <a:r>
              <a:rPr lang="en-US" sz="2400" dirty="0" smtClean="0">
                <a:latin typeface="Century Gothic" pitchFamily="34" charset="0"/>
              </a:rPr>
              <a:t>about 207 years.</a:t>
            </a: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b="1" dirty="0" smtClean="0">
                <a:latin typeface="Century Gothic" pitchFamily="34" charset="0"/>
              </a:rPr>
              <a:t>Third </a:t>
            </a:r>
            <a:r>
              <a:rPr lang="en-US" sz="2400" b="1" dirty="0" smtClean="0">
                <a:latin typeface="Century Gothic" pitchFamily="34" charset="0"/>
              </a:rPr>
              <a:t>Period: Between the reigns of Manasseh and </a:t>
            </a:r>
            <a:r>
              <a:rPr lang="en-US" sz="2400" b="1" dirty="0" smtClean="0">
                <a:latin typeface="Century Gothic" pitchFamily="34" charset="0"/>
              </a:rPr>
              <a:t>Josiah — </a:t>
            </a:r>
            <a:r>
              <a:rPr lang="en-US" sz="2400" dirty="0" smtClean="0">
                <a:latin typeface="Century Gothic" pitchFamily="34" charset="0"/>
              </a:rPr>
              <a:t>about</a:t>
            </a:r>
            <a:r>
              <a:rPr lang="en-US" sz="2400" b="1" dirty="0" smtClean="0">
                <a:latin typeface="Century Gothic" pitchFamily="34" charset="0"/>
              </a:rPr>
              <a:t> </a:t>
            </a:r>
            <a:r>
              <a:rPr lang="en-US" sz="2400" dirty="0" smtClean="0">
                <a:latin typeface="Century Gothic" pitchFamily="34" charset="0"/>
              </a:rPr>
              <a:t>eighty-eight </a:t>
            </a:r>
            <a:r>
              <a:rPr lang="en-US" sz="2400" dirty="0" smtClean="0">
                <a:latin typeface="Century Gothic" pitchFamily="34" charset="0"/>
              </a:rPr>
              <a:t>years</a:t>
            </a:r>
            <a:r>
              <a:rPr lang="en-US" sz="2400" dirty="0" smtClean="0">
                <a:latin typeface="Century Gothic" pitchFamily="34" charset="0"/>
              </a:rPr>
              <a:t>.</a:t>
            </a: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b="1" dirty="0" smtClean="0">
                <a:latin typeface="Century Gothic" pitchFamily="34" charset="0"/>
              </a:rPr>
              <a:t>Fourth </a:t>
            </a:r>
            <a:r>
              <a:rPr lang="en-US" sz="2400" b="1" dirty="0" smtClean="0">
                <a:latin typeface="Century Gothic" pitchFamily="34" charset="0"/>
              </a:rPr>
              <a:t>Period: Between </a:t>
            </a:r>
            <a:r>
              <a:rPr lang="en-US" sz="2400" b="1" dirty="0" err="1" smtClean="0">
                <a:latin typeface="Century Gothic" pitchFamily="34" charset="0"/>
              </a:rPr>
              <a:t>Jehoahaz</a:t>
            </a:r>
            <a:r>
              <a:rPr lang="en-US" sz="2400" b="1" dirty="0" smtClean="0">
                <a:latin typeface="Century Gothic" pitchFamily="34" charset="0"/>
              </a:rPr>
              <a:t> and </a:t>
            </a:r>
            <a:r>
              <a:rPr lang="en-US" sz="2400" b="1" dirty="0" smtClean="0">
                <a:latin typeface="Century Gothic" pitchFamily="34" charset="0"/>
              </a:rPr>
              <a:t>Zedekiah —</a:t>
            </a:r>
            <a:r>
              <a:rPr lang="en-US" sz="2400" dirty="0" smtClean="0">
                <a:latin typeface="Century Gothic" pitchFamily="34" charset="0"/>
              </a:rPr>
              <a:t>about </a:t>
            </a:r>
            <a:r>
              <a:rPr lang="en-US" sz="2400" dirty="0" smtClean="0">
                <a:latin typeface="Century Gothic" pitchFamily="34" charset="0"/>
              </a:rPr>
              <a:t>twenty-three years</a:t>
            </a:r>
            <a:r>
              <a:rPr lang="en-US" sz="2400" dirty="0" smtClean="0">
                <a:latin typeface="Century Gothic" pitchFamily="34" charset="0"/>
              </a:rPr>
              <a:t>.</a:t>
            </a:r>
            <a:endParaRPr lang="en-US" sz="24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C. </a:t>
            </a:r>
            <a:r>
              <a:rPr lang="en-US" dirty="0" err="1" smtClean="0">
                <a:latin typeface="Calligraph421 BT" pitchFamily="66" charset="0"/>
              </a:rPr>
              <a:t>Rehoboam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4800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After </a:t>
            </a:r>
            <a:r>
              <a:rPr lang="en-US" sz="2600" dirty="0" err="1" smtClean="0">
                <a:latin typeface="Century Gothic" pitchFamily="34" charset="0"/>
              </a:rPr>
              <a:t>Rehoboam’s</a:t>
            </a:r>
            <a:r>
              <a:rPr lang="en-US" sz="2600" dirty="0" smtClean="0">
                <a:latin typeface="Century Gothic" pitchFamily="34" charset="0"/>
              </a:rPr>
              <a:t> rejection by the northern tribes, he tried to bring the </a:t>
            </a:r>
            <a:r>
              <a:rPr lang="en-US" sz="2600" dirty="0" smtClean="0">
                <a:latin typeface="Century Gothic" pitchFamily="34" charset="0"/>
              </a:rPr>
              <a:t>nation </a:t>
            </a:r>
            <a:r>
              <a:rPr lang="en-US" sz="2600" dirty="0" smtClean="0">
                <a:latin typeface="Century Gothic" pitchFamily="34" charset="0"/>
              </a:rPr>
              <a:t>under his control. </a:t>
            </a: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This </a:t>
            </a:r>
            <a:r>
              <a:rPr lang="en-US" sz="2600" dirty="0" smtClean="0">
                <a:latin typeface="Century Gothic" pitchFamily="34" charset="0"/>
              </a:rPr>
              <a:t>move was stopped by the advice of the </a:t>
            </a:r>
            <a:r>
              <a:rPr lang="en-US" sz="2600" dirty="0" smtClean="0">
                <a:latin typeface="Century Gothic" pitchFamily="34" charset="0"/>
              </a:rPr>
              <a:t>prophet </a:t>
            </a:r>
            <a:r>
              <a:rPr lang="en-US" sz="2600" dirty="0" err="1" smtClean="0">
                <a:latin typeface="Century Gothic" pitchFamily="34" charset="0"/>
              </a:rPr>
              <a:t>Shemaiah</a:t>
            </a:r>
            <a:r>
              <a:rPr lang="en-US" sz="2600" dirty="0" smtClean="0">
                <a:latin typeface="Century Gothic" pitchFamily="34" charset="0"/>
              </a:rPr>
              <a:t>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25602" name="Picture 2" descr="http://www.bibleexplained.com/other-early/Nehe/Shemaiah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0325" y="3742446"/>
            <a:ext cx="3800475" cy="26774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7804</TotalTime>
  <Words>1203</Words>
  <Application>Microsoft Office PowerPoint</Application>
  <PresentationFormat>On-screen Show (4:3)</PresentationFormat>
  <Paragraphs>186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Apex</vt:lpstr>
      <vt:lpstr>Old  Testament History  II</vt:lpstr>
      <vt:lpstr>A. The Kingdom of Judah</vt:lpstr>
      <vt:lpstr>A. The Kingdom of Judah</vt:lpstr>
      <vt:lpstr>A. The Kingdom of Judah</vt:lpstr>
      <vt:lpstr>A. The Kingdom of Judah</vt:lpstr>
      <vt:lpstr>A. The Kingdom of Judah</vt:lpstr>
      <vt:lpstr>B. Four Periods Of Time</vt:lpstr>
      <vt:lpstr>B. Four Periods Of Time</vt:lpstr>
      <vt:lpstr>C. Rehoboam</vt:lpstr>
      <vt:lpstr>C. Rehoboam</vt:lpstr>
      <vt:lpstr>C. Rehoboam</vt:lpstr>
      <vt:lpstr>D. Abijam (Abijah)</vt:lpstr>
      <vt:lpstr>D. Abijam (Abijah)</vt:lpstr>
      <vt:lpstr>E. Asa</vt:lpstr>
      <vt:lpstr>E. Asa</vt:lpstr>
      <vt:lpstr>E. Asa</vt:lpstr>
      <vt:lpstr>F. Jehoshaphat</vt:lpstr>
      <vt:lpstr>F. Jehoshaphat</vt:lpstr>
      <vt:lpstr>F. Jehoshaphat</vt:lpstr>
      <vt:lpstr>G. Jehoram</vt:lpstr>
      <vt:lpstr>G. Jehoram</vt:lpstr>
      <vt:lpstr>H. Ahaziah</vt:lpstr>
      <vt:lpstr>H. Ahaziah</vt:lpstr>
      <vt:lpstr>I. Athaliah </vt:lpstr>
      <vt:lpstr>I. Athaliah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Testament History II</dc:title>
  <dc:creator>Alyssa</dc:creator>
  <cp:lastModifiedBy>Alyssa</cp:lastModifiedBy>
  <cp:revision>93</cp:revision>
  <dcterms:created xsi:type="dcterms:W3CDTF">2012-05-28T23:01:06Z</dcterms:created>
  <dcterms:modified xsi:type="dcterms:W3CDTF">2012-07-08T00:20:21Z</dcterms:modified>
</cp:coreProperties>
</file>