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1: King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Solomon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www.solomonsgardens.net/gardenware/fountain_in_gar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905250"/>
            <a:ext cx="2514600" cy="1885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The Vanity Of The World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loved the world more and more and God less and less.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had everything </a:t>
            </a:r>
            <a:r>
              <a:rPr lang="en-US" sz="2600" dirty="0" smtClean="0">
                <a:latin typeface="Century Gothic" pitchFamily="34" charset="0"/>
              </a:rPr>
              <a:t>that the world could offer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his palaces, gardens, gold and honor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4034" name="Picture 2" descr="http://today.duke.edu/sites/default/files/news_images/israe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4950">
            <a:off x="655975" y="4206188"/>
            <a:ext cx="3199165" cy="2098598"/>
          </a:xfrm>
          <a:prstGeom prst="rect">
            <a:avLst/>
          </a:prstGeom>
          <a:noFill/>
        </p:spPr>
      </p:pic>
      <p:pic>
        <p:nvPicPr>
          <p:cNvPr id="44038" name="Picture 6" descr="http://farm2.staticflickr.com/1214/686581967_5a972a5597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5651">
            <a:off x="5974763" y="4336974"/>
            <a:ext cx="2483771" cy="1862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The Vanity Of The World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105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Did </a:t>
            </a:r>
            <a:r>
              <a:rPr lang="en-US" sz="2600" dirty="0" smtClean="0">
                <a:latin typeface="Century Gothic" pitchFamily="34" charset="0"/>
              </a:rPr>
              <a:t>this bring happiness to Solomon?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spite of all his wealth and fame, he was </a:t>
            </a:r>
            <a:r>
              <a:rPr lang="en-US" sz="2600" dirty="0" smtClean="0">
                <a:latin typeface="Century Gothic" pitchFamily="34" charset="0"/>
              </a:rPr>
              <a:t>very unhappy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wrote,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“All is vanity and vexation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spirit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(Ecclesiastes 1:14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The Vanity Of The World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105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Whether Solomon repented at the close of his life, we do not know.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Nevertheless, there </a:t>
            </a:r>
            <a:r>
              <a:rPr lang="en-US" sz="2600" dirty="0" smtClean="0">
                <a:latin typeface="Century Gothic" pitchFamily="34" charset="0"/>
              </a:rPr>
              <a:t>is one bright thing we should remember.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 smtClean="0">
                <a:latin typeface="Century Gothic" pitchFamily="34" charset="0"/>
              </a:rPr>
              <a:t>of the last things he </a:t>
            </a:r>
            <a:r>
              <a:rPr lang="en-US" sz="2600" dirty="0" smtClean="0">
                <a:latin typeface="Century Gothic" pitchFamily="34" charset="0"/>
              </a:rPr>
              <a:t>wrote was</a:t>
            </a:r>
            <a:r>
              <a:rPr lang="en-US" sz="2600" dirty="0" smtClean="0">
                <a:latin typeface="Century Gothic" pitchFamily="34" charset="0"/>
              </a:rPr>
              <a:t>,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Fear God, and keep his commandments: for this is the whole duty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man.”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Ecclesiastes 12:13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105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1. Why did </a:t>
            </a:r>
            <a:r>
              <a:rPr lang="en-US" sz="2400" dirty="0" err="1" smtClean="0"/>
              <a:t>Adonijah</a:t>
            </a:r>
            <a:r>
              <a:rPr lang="en-US" sz="2400" dirty="0" smtClean="0"/>
              <a:t> rebel against David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Contrast the lives of David and Solomon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3. What was Solomon’s one great desire from the Lord?</a:t>
            </a:r>
          </a:p>
          <a:p>
            <a:endParaRPr lang="en-US" sz="2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105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4</a:t>
            </a:r>
            <a:r>
              <a:rPr lang="en-US" sz="2400" dirty="0" smtClean="0"/>
              <a:t>. What were the five main areas in which Solomon displayed his folly?</a:t>
            </a:r>
          </a:p>
          <a:p>
            <a:pPr lvl="1">
              <a:buNone/>
            </a:pPr>
            <a:r>
              <a:rPr lang="en-US" sz="2000" dirty="0" smtClean="0"/>
              <a:t>a.</a:t>
            </a:r>
          </a:p>
          <a:p>
            <a:pPr lvl="1">
              <a:buNone/>
            </a:pPr>
            <a:r>
              <a:rPr lang="en-US" sz="2000" dirty="0" smtClean="0"/>
              <a:t>b.</a:t>
            </a:r>
          </a:p>
          <a:p>
            <a:pPr lvl="1">
              <a:buNone/>
            </a:pPr>
            <a:r>
              <a:rPr lang="en-US" sz="2000" dirty="0" smtClean="0"/>
              <a:t>c.</a:t>
            </a:r>
          </a:p>
          <a:p>
            <a:pPr lvl="1">
              <a:buNone/>
            </a:pPr>
            <a:r>
              <a:rPr lang="en-US" sz="2000" dirty="0" smtClean="0"/>
              <a:t>d.</a:t>
            </a:r>
          </a:p>
          <a:p>
            <a:pPr lvl="1">
              <a:buNone/>
            </a:pPr>
            <a:r>
              <a:rPr lang="en-US" sz="2000" dirty="0" smtClean="0"/>
              <a:t>e</a:t>
            </a:r>
            <a:r>
              <a:rPr lang="en-US" sz="2000" dirty="0" smtClean="0"/>
              <a:t>.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5. Define:</a:t>
            </a:r>
          </a:p>
          <a:p>
            <a:pPr lvl="1">
              <a:buNone/>
            </a:pPr>
            <a:r>
              <a:rPr lang="en-US" sz="2000" dirty="0" smtClean="0"/>
              <a:t>a. Insurrection</a:t>
            </a:r>
          </a:p>
          <a:p>
            <a:pPr lvl="1">
              <a:buNone/>
            </a:pPr>
            <a:r>
              <a:rPr lang="en-US" sz="2000" dirty="0" smtClean="0"/>
              <a:t>b. Conscription</a:t>
            </a:r>
          </a:p>
          <a:p>
            <a:pPr lvl="1">
              <a:buNone/>
            </a:pPr>
            <a:r>
              <a:rPr lang="en-US" sz="2000" dirty="0" smtClean="0"/>
              <a:t>c. Alliance</a:t>
            </a:r>
          </a:p>
          <a:p>
            <a:pPr lvl="1">
              <a:buNone/>
            </a:pPr>
            <a:r>
              <a:rPr lang="en-US" sz="2000" dirty="0" smtClean="0"/>
              <a:t>d. Civil war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Queen Of Sheba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9530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 smtClean="0">
                <a:latin typeface="Century Gothic" pitchFamily="34" charset="0"/>
              </a:rPr>
              <a:t>important </a:t>
            </a:r>
            <a:r>
              <a:rPr lang="en-US" sz="2600" dirty="0" smtClean="0">
                <a:latin typeface="Century Gothic" pitchFamily="34" charset="0"/>
              </a:rPr>
              <a:t>foreign </a:t>
            </a:r>
            <a:r>
              <a:rPr lang="en-US" sz="2600" dirty="0" smtClean="0">
                <a:latin typeface="Century Gothic" pitchFamily="34" charset="0"/>
              </a:rPr>
              <a:t>visitor for Solomon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the Queen </a:t>
            </a:r>
            <a:r>
              <a:rPr lang="en-US" sz="2600" dirty="0" smtClean="0">
                <a:latin typeface="Century Gothic" pitchFamily="34" charset="0"/>
              </a:rPr>
              <a:t>of Sheba.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Sheba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likely </a:t>
            </a:r>
            <a:r>
              <a:rPr lang="en-US" sz="2600" dirty="0" smtClean="0">
                <a:latin typeface="Century Gothic" pitchFamily="34" charset="0"/>
              </a:rPr>
              <a:t>the present country of Yemen.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Solomon’s ships </a:t>
            </a:r>
            <a:r>
              <a:rPr lang="en-US" sz="2600" dirty="0" smtClean="0">
                <a:latin typeface="Century Gothic" pitchFamily="34" charset="0"/>
              </a:rPr>
              <a:t>had </a:t>
            </a:r>
            <a:r>
              <a:rPr lang="en-US" sz="2600" dirty="0" smtClean="0">
                <a:latin typeface="Century Gothic" pitchFamily="34" charset="0"/>
              </a:rPr>
              <a:t>been </a:t>
            </a:r>
            <a:r>
              <a:rPr lang="en-US" sz="2600" dirty="0" smtClean="0">
                <a:latin typeface="Century Gothic" pitchFamily="34" charset="0"/>
              </a:rPr>
              <a:t>stopping there to trade </a:t>
            </a:r>
            <a:r>
              <a:rPr lang="en-US" sz="2600" dirty="0" smtClean="0">
                <a:latin typeface="Century Gothic" pitchFamily="34" charset="0"/>
              </a:rPr>
              <a:t>spice </a:t>
            </a:r>
            <a:r>
              <a:rPr lang="en-US" sz="2600" dirty="0" smtClean="0">
                <a:latin typeface="Century Gothic" pitchFamily="34" charset="0"/>
              </a:rPr>
              <a:t>and incense.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Queen Of Sheba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queen wanted to meet Solomon </a:t>
            </a:r>
            <a:r>
              <a:rPr lang="en-US" sz="2600" dirty="0" smtClean="0">
                <a:latin typeface="Century Gothic" pitchFamily="34" charset="0"/>
              </a:rPr>
              <a:t>for herself.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She traveled some 1,200 miles, taking with her a large gift of 120 talents </a:t>
            </a:r>
            <a:r>
              <a:rPr lang="en-US" sz="2600" dirty="0" smtClean="0">
                <a:latin typeface="Century Gothic" pitchFamily="34" charset="0"/>
              </a:rPr>
              <a:t>of gold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Solomon </a:t>
            </a:r>
            <a:r>
              <a:rPr lang="en-US" sz="2600" dirty="0" smtClean="0">
                <a:latin typeface="Century Gothic" pitchFamily="34" charset="0"/>
              </a:rPr>
              <a:t>graciously entertained </a:t>
            </a:r>
            <a:r>
              <a:rPr lang="en-US" sz="2600" dirty="0" smtClean="0">
                <a:latin typeface="Century Gothic" pitchFamily="34" charset="0"/>
              </a:rPr>
              <a:t>her </a:t>
            </a:r>
            <a:r>
              <a:rPr lang="en-US" sz="2600" dirty="0" smtClean="0">
                <a:latin typeface="Century Gothic" pitchFamily="34" charset="0"/>
              </a:rPr>
              <a:t>and answered all her questions.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Queen Of Sheba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she saw </a:t>
            </a:r>
            <a:r>
              <a:rPr lang="en-US" sz="2600" dirty="0" smtClean="0">
                <a:latin typeface="Century Gothic" pitchFamily="34" charset="0"/>
              </a:rPr>
              <a:t>the splendor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of </a:t>
            </a:r>
            <a:r>
              <a:rPr lang="en-US" sz="2600" dirty="0" smtClean="0">
                <a:latin typeface="Century Gothic" pitchFamily="34" charset="0"/>
              </a:rPr>
              <a:t>Solomon’s palace and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court </a:t>
            </a:r>
            <a:r>
              <a:rPr lang="en-US" sz="2600" dirty="0" smtClean="0">
                <a:latin typeface="Century Gothic" pitchFamily="34" charset="0"/>
              </a:rPr>
              <a:t>s</a:t>
            </a:r>
            <a:r>
              <a:rPr lang="en-US" sz="2600" dirty="0" smtClean="0">
                <a:latin typeface="Century Gothic" pitchFamily="34" charset="0"/>
              </a:rPr>
              <a:t>he said</a:t>
            </a:r>
            <a:r>
              <a:rPr lang="en-US" sz="2600" dirty="0" smtClean="0">
                <a:latin typeface="Century Gothic" pitchFamily="34" charset="0"/>
              </a:rPr>
              <a:t>,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i="1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It was a true report that I heard . . . and, behold, the half was not told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me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 Kings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10:6-7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</a:t>
            </a:r>
            <a:r>
              <a:rPr lang="en-US" sz="2600" dirty="0" smtClean="0">
                <a:latin typeface="Century Gothic" pitchFamily="34" charset="0"/>
              </a:rPr>
              <a:t>gave her all her desire, and she returned home satisfied.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5842" name="Picture 2" descr="http://www.victorianweb.org/painting/poynter/paintings/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8300" y="381000"/>
            <a:ext cx="3467100" cy="2311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Solomon’s Backsliding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loved wisdom, wealth, and women.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his many foreign </a:t>
            </a:r>
            <a:r>
              <a:rPr lang="en-US" sz="2600" dirty="0" smtClean="0">
                <a:latin typeface="Century Gothic" pitchFamily="34" charset="0"/>
              </a:rPr>
              <a:t>wives                                           that </a:t>
            </a:r>
            <a:r>
              <a:rPr lang="en-US" sz="2600" dirty="0" smtClean="0">
                <a:latin typeface="Century Gothic" pitchFamily="34" charset="0"/>
              </a:rPr>
              <a:t>brought about his loss of </a:t>
            </a:r>
            <a:r>
              <a:rPr lang="en-US" sz="2600" dirty="0" smtClean="0">
                <a:latin typeface="Century Gothic" pitchFamily="34" charset="0"/>
              </a:rPr>
              <a:t>                                    favor </a:t>
            </a:r>
            <a:r>
              <a:rPr lang="en-US" sz="2600" dirty="0" smtClean="0">
                <a:latin typeface="Century Gothic" pitchFamily="34" charset="0"/>
              </a:rPr>
              <a:t>with God.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Solomon </a:t>
            </a:r>
            <a:r>
              <a:rPr lang="en-US" sz="2600" dirty="0" smtClean="0">
                <a:latin typeface="Century Gothic" pitchFamily="34" charset="0"/>
              </a:rPr>
              <a:t>was a capable and </a:t>
            </a:r>
            <a:r>
              <a:rPr lang="en-US" sz="2600" dirty="0" smtClean="0">
                <a:latin typeface="Century Gothic" pitchFamily="34" charset="0"/>
              </a:rPr>
              <a:t>successful king.</a:t>
            </a:r>
          </a:p>
          <a:p>
            <a:pPr>
              <a:buNone/>
            </a:pPr>
            <a:endParaRPr lang="en-US" sz="24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B</a:t>
            </a:r>
            <a:r>
              <a:rPr lang="en-US" sz="2600" dirty="0" smtClean="0">
                <a:latin typeface="Century Gothic" pitchFamily="34" charset="0"/>
              </a:rPr>
              <a:t>ut </a:t>
            </a:r>
            <a:r>
              <a:rPr lang="en-US" sz="2600" dirty="0" smtClean="0">
                <a:latin typeface="Century Gothic" pitchFamily="34" charset="0"/>
              </a:rPr>
              <a:t>he did not remain true to his commitments with God. 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8914" name="Picture 2" descr="http://2.bp.blogspot.com/_FOIrYyQawGI/SRjhjQdinuI/AAAAAAAABTI/WydPE3D215M/s1600/SolomonWives.jpg"/>
          <p:cNvPicPr>
            <a:picLocks noChangeAspect="1" noChangeArrowheads="1"/>
          </p:cNvPicPr>
          <p:nvPr/>
        </p:nvPicPr>
        <p:blipFill>
          <a:blip r:embed="rId2" cstate="print"/>
          <a:srcRect l="2450" t="5106" r="5666" b="1277"/>
          <a:stretch>
            <a:fillRect/>
          </a:stretch>
        </p:blipFill>
        <p:spPr bwMode="auto">
          <a:xfrm>
            <a:off x="5791200" y="1905000"/>
            <a:ext cx="2819400" cy="20675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Solomon’s Backsliding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To seal alliances with other nations, he married heathen wives.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These women caused him to turn his heart to other gods.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sad tragedy is that God had appeared to him on two occasions and blessed him wonderfully.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Solomon’s Backsliding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1054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built high places for Ashtoreth </a:t>
            </a:r>
            <a:r>
              <a:rPr lang="en-US" sz="2600" dirty="0" smtClean="0">
                <a:latin typeface="Century Gothic" pitchFamily="34" charset="0"/>
              </a:rPr>
              <a:t>                                and </a:t>
            </a:r>
            <a:r>
              <a:rPr lang="en-US" sz="2600" dirty="0" smtClean="0">
                <a:latin typeface="Century Gothic" pitchFamily="34" charset="0"/>
              </a:rPr>
              <a:t>other heathen deities.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Some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these high </a:t>
            </a:r>
            <a:r>
              <a:rPr lang="en-US" sz="2600" dirty="0" smtClean="0">
                <a:latin typeface="Century Gothic" pitchFamily="34" charset="0"/>
              </a:rPr>
              <a:t>places remained in Israel </a:t>
            </a:r>
            <a:r>
              <a:rPr lang="en-US" sz="2600" dirty="0" smtClean="0">
                <a:latin typeface="Century Gothic" pitchFamily="34" charset="0"/>
              </a:rPr>
              <a:t> for </a:t>
            </a:r>
            <a:r>
              <a:rPr lang="en-US" sz="2600" dirty="0" smtClean="0">
                <a:latin typeface="Century Gothic" pitchFamily="34" charset="0"/>
              </a:rPr>
              <a:t>many 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apostasy brought judgment </a:t>
            </a:r>
            <a:r>
              <a:rPr lang="en-US" sz="2600" dirty="0" smtClean="0">
                <a:latin typeface="Century Gothic" pitchFamily="34" charset="0"/>
              </a:rPr>
              <a:t>upon Israel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kingdom divided and Judah along with ten tribes were taken captive.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9938" name="Picture 2" descr="http://institute.lds.org/content/images/manuals/ot-in-2/02-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5856">
            <a:off x="6916239" y="228951"/>
            <a:ext cx="1931032" cy="2479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The Vanity Of The World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Solomon ruled for forty years (970-931 BC).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a rule of prosperity </a:t>
            </a:r>
            <a:r>
              <a:rPr lang="en-US" sz="2600" dirty="0" smtClean="0">
                <a:latin typeface="Century Gothic" pitchFamily="34" charset="0"/>
              </a:rPr>
              <a:t>and peace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a period of extensive building, trading, and international relations.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1986" name="Picture 2" descr="http://www.illustrationartgallery.com/acatalog/MillarWattTempl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962400"/>
            <a:ext cx="3415125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The Vanity Of The World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458200" cy="5105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Solomon</a:t>
            </a:r>
            <a:r>
              <a:rPr lang="en-US" sz="2600" dirty="0" smtClean="0">
                <a:latin typeface="Century Gothic" pitchFamily="34" charset="0"/>
              </a:rPr>
              <a:t>, however, did not remain faithful to God’s </a:t>
            </a:r>
            <a:r>
              <a:rPr lang="en-US" sz="2600" dirty="0" smtClean="0">
                <a:latin typeface="Century Gothic" pitchFamily="34" charset="0"/>
              </a:rPr>
              <a:t>will.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C</a:t>
            </a:r>
            <a:r>
              <a:rPr lang="en-US" sz="2600" dirty="0" smtClean="0">
                <a:latin typeface="Century Gothic" pitchFamily="34" charset="0"/>
              </a:rPr>
              <a:t>onsequently</a:t>
            </a:r>
            <a:r>
              <a:rPr lang="en-US" sz="2600" dirty="0" smtClean="0">
                <a:latin typeface="Century Gothic" pitchFamily="34" charset="0"/>
              </a:rPr>
              <a:t>, the real </a:t>
            </a:r>
            <a:r>
              <a:rPr lang="en-US" sz="2600" dirty="0" smtClean="0">
                <a:latin typeface="Century Gothic" pitchFamily="34" charset="0"/>
              </a:rPr>
              <a:t>potential for </a:t>
            </a:r>
            <a:r>
              <a:rPr lang="en-US" sz="2600" dirty="0" smtClean="0">
                <a:latin typeface="Century Gothic" pitchFamily="34" charset="0"/>
              </a:rPr>
              <a:t>Israel was not realized.</a:t>
            </a:r>
            <a:endParaRPr lang="en-US" sz="2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1: King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Solomon Part 2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266</TotalTime>
  <Words>746</Words>
  <Application>Microsoft Office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Old  Testament History  II</vt:lpstr>
      <vt:lpstr>E. Queen Of Sheba</vt:lpstr>
      <vt:lpstr>E. Queen Of Sheba</vt:lpstr>
      <vt:lpstr>E. Queen Of Sheba</vt:lpstr>
      <vt:lpstr>F. Solomon’s Backsliding</vt:lpstr>
      <vt:lpstr>F. Solomon’s Backsliding</vt:lpstr>
      <vt:lpstr>F. Solomon’s Backsliding</vt:lpstr>
      <vt:lpstr>G. The Vanity Of The World</vt:lpstr>
      <vt:lpstr>G. The Vanity Of The World</vt:lpstr>
      <vt:lpstr>G. The Vanity Of The World</vt:lpstr>
      <vt:lpstr>G. The Vanity Of The World</vt:lpstr>
      <vt:lpstr>G. The Vanity Of The World</vt:lpstr>
      <vt:lpstr>Questions For Review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16</cp:revision>
  <dcterms:created xsi:type="dcterms:W3CDTF">2012-05-28T23:01:06Z</dcterms:created>
  <dcterms:modified xsi:type="dcterms:W3CDTF">2012-06-06T01:17:48Z</dcterms:modified>
</cp:coreProperties>
</file>