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t>6/27/2012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B4279-8111-44D5-8D3A-0267B259D0A3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5: Elisha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6. </a:t>
            </a:r>
            <a:r>
              <a:rPr lang="en-US" sz="2600" b="1" dirty="0" err="1" smtClean="0">
                <a:latin typeface="Century Gothic" pitchFamily="34" charset="0"/>
              </a:rPr>
              <a:t>Naaman</a:t>
            </a:r>
            <a:r>
              <a:rPr lang="en-US" sz="2600" b="1" dirty="0" smtClean="0">
                <a:latin typeface="Century Gothic" pitchFamily="34" charset="0"/>
              </a:rPr>
              <a:t> Healed of Leprosy (II Kings 5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b. The high office and wealth of </a:t>
            </a:r>
            <a:r>
              <a:rPr lang="en-US" sz="2400" dirty="0" err="1" smtClean="0">
                <a:latin typeface="Century Gothic" pitchFamily="34" charset="0"/>
              </a:rPr>
              <a:t>Naaman</a:t>
            </a:r>
            <a:r>
              <a:rPr lang="en-US" sz="2400" dirty="0" smtClean="0">
                <a:latin typeface="Century Gothic" pitchFamily="34" charset="0"/>
              </a:rPr>
              <a:t> made no impression </a:t>
            </a:r>
            <a:r>
              <a:rPr lang="en-US" sz="2400" dirty="0" smtClean="0">
                <a:latin typeface="Century Gothic" pitchFamily="34" charset="0"/>
              </a:rPr>
              <a:t>upon Elisha</a:t>
            </a:r>
            <a:r>
              <a:rPr lang="en-US" sz="2400" dirty="0" smtClean="0">
                <a:latin typeface="Century Gothic" pitchFamily="34" charset="0"/>
              </a:rPr>
              <a:t>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He </a:t>
            </a:r>
            <a:r>
              <a:rPr lang="en-US" sz="2400" dirty="0" smtClean="0">
                <a:latin typeface="Century Gothic" pitchFamily="34" charset="0"/>
              </a:rPr>
              <a:t>left him standing at his door and gave him the </a:t>
            </a:r>
            <a:r>
              <a:rPr lang="en-US" sz="2400" dirty="0" smtClean="0">
                <a:latin typeface="Century Gothic" pitchFamily="34" charset="0"/>
              </a:rPr>
              <a:t>simple instruction </a:t>
            </a:r>
            <a:r>
              <a:rPr lang="en-US" sz="2400" dirty="0" smtClean="0">
                <a:latin typeface="Century Gothic" pitchFamily="34" charset="0"/>
              </a:rPr>
              <a:t>of bathing seven times in Jordan.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 l="25625" t="21000" r="28750" b="24000"/>
          <a:stretch>
            <a:fillRect/>
          </a:stretch>
        </p:blipFill>
        <p:spPr bwMode="auto">
          <a:xfrm>
            <a:off x="2781993" y="3789123"/>
            <a:ext cx="3466407" cy="26116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6. </a:t>
            </a:r>
            <a:r>
              <a:rPr lang="en-US" sz="2600" b="1" dirty="0" err="1" smtClean="0">
                <a:latin typeface="Century Gothic" pitchFamily="34" charset="0"/>
              </a:rPr>
              <a:t>Naaman</a:t>
            </a:r>
            <a:r>
              <a:rPr lang="en-US" sz="2600" b="1" dirty="0" smtClean="0">
                <a:latin typeface="Century Gothic" pitchFamily="34" charset="0"/>
              </a:rPr>
              <a:t> Healed of Leprosy (II Kings 5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c. </a:t>
            </a:r>
            <a:r>
              <a:rPr lang="en-US" sz="2400" dirty="0" err="1" smtClean="0">
                <a:latin typeface="Century Gothic" pitchFamily="34" charset="0"/>
              </a:rPr>
              <a:t>Naaman</a:t>
            </a:r>
            <a:r>
              <a:rPr lang="en-US" sz="2400" dirty="0" smtClean="0">
                <a:latin typeface="Century Gothic" pitchFamily="34" charset="0"/>
              </a:rPr>
              <a:t> </a:t>
            </a:r>
            <a:r>
              <a:rPr lang="en-US" sz="2400" dirty="0" smtClean="0">
                <a:latin typeface="Century Gothic" pitchFamily="34" charset="0"/>
              </a:rPr>
              <a:t>almost lost the blessing because of the simplicity of </a:t>
            </a:r>
            <a:r>
              <a:rPr lang="en-US" sz="2400" dirty="0" smtClean="0">
                <a:latin typeface="Century Gothic" pitchFamily="34" charset="0"/>
              </a:rPr>
              <a:t>it. 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Obedience</a:t>
            </a:r>
            <a:r>
              <a:rPr lang="en-US" sz="2400" dirty="0" smtClean="0">
                <a:latin typeface="Century Gothic" pitchFamily="34" charset="0"/>
              </a:rPr>
              <a:t>, however, brought deliverance.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People </a:t>
            </a:r>
            <a:r>
              <a:rPr lang="en-US" sz="2400" dirty="0" smtClean="0">
                <a:latin typeface="Century Gothic" pitchFamily="34" charset="0"/>
              </a:rPr>
              <a:t>stumble over the simplicity of </a:t>
            </a:r>
            <a:r>
              <a:rPr lang="en-US" sz="2400" dirty="0" smtClean="0">
                <a:latin typeface="Century Gothic" pitchFamily="34" charset="0"/>
              </a:rPr>
              <a:t>the gospel, </a:t>
            </a:r>
            <a:r>
              <a:rPr lang="en-US" sz="2400" dirty="0" smtClean="0">
                <a:latin typeface="Century Gothic" pitchFamily="34" charset="0"/>
              </a:rPr>
              <a:t>but </a:t>
            </a:r>
            <a:r>
              <a:rPr lang="en-US" sz="2400" dirty="0" smtClean="0">
                <a:latin typeface="Century Gothic" pitchFamily="34" charset="0"/>
              </a:rPr>
              <a:t>obedience brings salvation.</a:t>
            </a: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 l="25625" t="22000" r="27500" b="26000"/>
          <a:stretch>
            <a:fillRect/>
          </a:stretch>
        </p:blipFill>
        <p:spPr bwMode="auto">
          <a:xfrm>
            <a:off x="5334000" y="4267200"/>
            <a:ext cx="3187212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6. </a:t>
            </a:r>
            <a:r>
              <a:rPr lang="en-US" sz="2600" b="1" dirty="0" err="1" smtClean="0">
                <a:latin typeface="Century Gothic" pitchFamily="34" charset="0"/>
              </a:rPr>
              <a:t>Naaman</a:t>
            </a:r>
            <a:r>
              <a:rPr lang="en-US" sz="2600" b="1" dirty="0" smtClean="0">
                <a:latin typeface="Century Gothic" pitchFamily="34" charset="0"/>
              </a:rPr>
              <a:t> Healed of Leprosy (II Kings 5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d</a:t>
            </a:r>
            <a:r>
              <a:rPr lang="en-US" sz="2400" dirty="0" smtClean="0">
                <a:latin typeface="Century Gothic" pitchFamily="34" charset="0"/>
              </a:rPr>
              <a:t>. Elisha refused any reward.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One cannot put </a:t>
            </a:r>
            <a:r>
              <a:rPr lang="en-US" sz="2400" dirty="0" smtClean="0">
                <a:latin typeface="Century Gothic" pitchFamily="34" charset="0"/>
              </a:rPr>
              <a:t>a monetary price tag on the gift of God</a:t>
            </a:r>
            <a:r>
              <a:rPr lang="en-US" sz="2400" dirty="0" smtClean="0">
                <a:latin typeface="Century Gothic" pitchFamily="34" charset="0"/>
              </a:rPr>
              <a:t>.</a:t>
            </a:r>
            <a:endParaRPr lang="en-US" sz="24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9156" name="Picture 4" descr="http://freedomchurchphilly.org/wp-content/uploads/2012/05/bi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1" y="3448391"/>
            <a:ext cx="3581400" cy="23901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9154" name="Picture 2" descr="http://3.bp.blogspot.com/-f8VSOfwOeaA/T0vcjIOmc2I/AAAAAAAABII/WvL01KiG4EY/s1600/price-tag-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03292"/>
            <a:ext cx="3581400" cy="25213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6. </a:t>
            </a:r>
            <a:r>
              <a:rPr lang="en-US" sz="2600" b="1" dirty="0" err="1" smtClean="0">
                <a:latin typeface="Century Gothic" pitchFamily="34" charset="0"/>
              </a:rPr>
              <a:t>Naaman</a:t>
            </a:r>
            <a:r>
              <a:rPr lang="en-US" sz="2600" b="1" dirty="0" smtClean="0">
                <a:latin typeface="Century Gothic" pitchFamily="34" charset="0"/>
              </a:rPr>
              <a:t> Healed of Leprosy (II Kings 5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</a:t>
            </a:r>
            <a:r>
              <a:rPr lang="en-US" sz="2400" dirty="0" smtClean="0">
                <a:latin typeface="Century Gothic" pitchFamily="34" charset="0"/>
              </a:rPr>
              <a:t>. The judgment that came to </a:t>
            </a:r>
            <a:r>
              <a:rPr lang="en-US" sz="2400" dirty="0" err="1" smtClean="0">
                <a:latin typeface="Century Gothic" pitchFamily="34" charset="0"/>
              </a:rPr>
              <a:t>Gehazi</a:t>
            </a:r>
            <a:r>
              <a:rPr lang="en-US" sz="2400" dirty="0" smtClean="0">
                <a:latin typeface="Century Gothic" pitchFamily="34" charset="0"/>
              </a:rPr>
              <a:t> because of his greed </a:t>
            </a:r>
            <a:r>
              <a:rPr lang="en-US" sz="2400" dirty="0" smtClean="0">
                <a:latin typeface="Century Gothic" pitchFamily="34" charset="0"/>
              </a:rPr>
              <a:t>and lying </a:t>
            </a:r>
            <a:r>
              <a:rPr lang="en-US" sz="2400" dirty="0" smtClean="0">
                <a:latin typeface="Century Gothic" pitchFamily="34" charset="0"/>
              </a:rPr>
              <a:t>should not be overlooked.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These </a:t>
            </a:r>
            <a:r>
              <a:rPr lang="en-US" sz="2400" dirty="0" smtClean="0">
                <a:latin typeface="Century Gothic" pitchFamily="34" charset="0"/>
              </a:rPr>
              <a:t>are the sins of our </a:t>
            </a:r>
            <a:r>
              <a:rPr lang="en-US" sz="2400" dirty="0" smtClean="0">
                <a:latin typeface="Century Gothic" pitchFamily="34" charset="0"/>
              </a:rPr>
              <a:t>present age </a:t>
            </a:r>
            <a:r>
              <a:rPr lang="en-US" sz="2400" dirty="0" smtClean="0">
                <a:latin typeface="Century Gothic" pitchFamily="34" charset="0"/>
              </a:rPr>
              <a:t>and bring judgment upon all who are guilty.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8130" name="Picture 2" descr="http://www.biggergod.com/images/judg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3810000"/>
            <a:ext cx="3333750" cy="26479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7. The Lost Axe Head Recovered (II Kings 6:1-7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</a:t>
            </a:r>
            <a:r>
              <a:rPr lang="en-US" sz="2400" dirty="0" smtClean="0">
                <a:latin typeface="Century Gothic" pitchFamily="34" charset="0"/>
              </a:rPr>
              <a:t>he </a:t>
            </a:r>
            <a:r>
              <a:rPr lang="en-US" sz="2400" dirty="0" smtClean="0">
                <a:latin typeface="Century Gothic" pitchFamily="34" charset="0"/>
              </a:rPr>
              <a:t>sons of the prophets </a:t>
            </a:r>
            <a:r>
              <a:rPr lang="en-US" sz="2400" dirty="0" smtClean="0">
                <a:latin typeface="Century Gothic" pitchFamily="34" charset="0"/>
              </a:rPr>
              <a:t>dropped a borrowed axe head </a:t>
            </a:r>
            <a:r>
              <a:rPr lang="en-US" sz="2400" dirty="0" smtClean="0">
                <a:latin typeface="Century Gothic" pitchFamily="34" charset="0"/>
              </a:rPr>
              <a:t>into the river.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Elisha </a:t>
            </a:r>
            <a:r>
              <a:rPr lang="en-US" sz="2400" dirty="0" smtClean="0">
                <a:latin typeface="Century Gothic" pitchFamily="34" charset="0"/>
              </a:rPr>
              <a:t>threw a </a:t>
            </a:r>
            <a:r>
              <a:rPr lang="en-US" sz="2400" dirty="0" smtClean="0">
                <a:latin typeface="Century Gothic" pitchFamily="34" charset="0"/>
              </a:rPr>
              <a:t>stick into </a:t>
            </a:r>
            <a:r>
              <a:rPr lang="en-US" sz="2400" dirty="0" smtClean="0">
                <a:latin typeface="Century Gothic" pitchFamily="34" charset="0"/>
              </a:rPr>
              <a:t>the water, and the iron axe head came to the surface.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0178" name="Picture 2" descr="http://usetoday.files.wordpress.com/2010/01/ax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0"/>
            <a:ext cx="3467100" cy="26189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8. The Defeat of the Syrians (II Kings 6-7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On many occasions, the Syrians attacked </a:t>
            </a:r>
            <a:r>
              <a:rPr lang="en-US" sz="2400" dirty="0" smtClean="0">
                <a:latin typeface="Century Gothic" pitchFamily="34" charset="0"/>
              </a:rPr>
              <a:t>Israel.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Elisha </a:t>
            </a:r>
            <a:r>
              <a:rPr lang="en-US" sz="2400" dirty="0" smtClean="0">
                <a:latin typeface="Century Gothic" pitchFamily="34" charset="0"/>
              </a:rPr>
              <a:t>was able to warn </a:t>
            </a:r>
            <a:r>
              <a:rPr lang="en-US" sz="2400" dirty="0" smtClean="0">
                <a:latin typeface="Century Gothic" pitchFamily="34" charset="0"/>
              </a:rPr>
              <a:t>the king </a:t>
            </a:r>
            <a:r>
              <a:rPr lang="en-US" sz="2400" dirty="0" smtClean="0">
                <a:latin typeface="Century Gothic" pitchFamily="34" charset="0"/>
              </a:rPr>
              <a:t>each time.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</a:t>
            </a:r>
            <a:r>
              <a:rPr lang="en-US" sz="2400" dirty="0" smtClean="0">
                <a:latin typeface="Century Gothic" pitchFamily="34" charset="0"/>
              </a:rPr>
              <a:t>Syrians then tried to capture Elisha but were struck </a:t>
            </a:r>
            <a:r>
              <a:rPr lang="en-US" sz="2400" dirty="0" smtClean="0">
                <a:latin typeface="Century Gothic" pitchFamily="34" charset="0"/>
              </a:rPr>
              <a:t>blind.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8. The Defeat of the Syrians (II Kings 6-7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One </a:t>
            </a:r>
            <a:r>
              <a:rPr lang="en-US" sz="2400" dirty="0" smtClean="0">
                <a:latin typeface="Century Gothic" pitchFamily="34" charset="0"/>
              </a:rPr>
              <a:t>of the greatest miracles is recorded in II Kings 7.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</a:t>
            </a:r>
            <a:r>
              <a:rPr lang="en-US" sz="2400" dirty="0" smtClean="0">
                <a:latin typeface="Century Gothic" pitchFamily="34" charset="0"/>
              </a:rPr>
              <a:t>Syrians </a:t>
            </a:r>
            <a:r>
              <a:rPr lang="en-US" sz="2400" dirty="0" smtClean="0">
                <a:latin typeface="Century Gothic" pitchFamily="34" charset="0"/>
              </a:rPr>
              <a:t>attacked Samaria</a:t>
            </a:r>
            <a:r>
              <a:rPr lang="en-US" sz="2400" dirty="0" smtClean="0">
                <a:latin typeface="Century Gothic" pitchFamily="34" charset="0"/>
              </a:rPr>
              <a:t>, and the city was reduced to terrible straits.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</a:t>
            </a:r>
            <a:r>
              <a:rPr lang="en-US" sz="2400" dirty="0" smtClean="0">
                <a:latin typeface="Century Gothic" pitchFamily="34" charset="0"/>
              </a:rPr>
              <a:t>people were starving </a:t>
            </a:r>
            <a:r>
              <a:rPr lang="en-US" sz="2400" dirty="0" smtClean="0">
                <a:latin typeface="Century Gothic" pitchFamily="34" charset="0"/>
              </a:rPr>
              <a:t>and began </a:t>
            </a:r>
            <a:r>
              <a:rPr lang="en-US" sz="2400" dirty="0" smtClean="0">
                <a:latin typeface="Century Gothic" pitchFamily="34" charset="0"/>
              </a:rPr>
              <a:t>to eat their own children.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8. The Defeat of the Syrians (II Kings 6-7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</a:t>
            </a:r>
            <a:r>
              <a:rPr lang="en-US" sz="2400" dirty="0" smtClean="0">
                <a:latin typeface="Century Gothic" pitchFamily="34" charset="0"/>
              </a:rPr>
              <a:t>he </a:t>
            </a:r>
            <a:r>
              <a:rPr lang="en-US" sz="2400" dirty="0" smtClean="0">
                <a:latin typeface="Century Gothic" pitchFamily="34" charset="0"/>
              </a:rPr>
              <a:t>king blamed </a:t>
            </a:r>
            <a:r>
              <a:rPr lang="en-US" sz="2400" dirty="0" smtClean="0">
                <a:latin typeface="Century Gothic" pitchFamily="34" charset="0"/>
              </a:rPr>
              <a:t>Elisha so </a:t>
            </a:r>
            <a:r>
              <a:rPr lang="en-US" sz="2400" dirty="0" smtClean="0">
                <a:latin typeface="Century Gothic" pitchFamily="34" charset="0"/>
              </a:rPr>
              <a:t>Elisha prophesied </a:t>
            </a:r>
            <a:r>
              <a:rPr lang="en-US" sz="2400" dirty="0" smtClean="0">
                <a:latin typeface="Century Gothic" pitchFamily="34" charset="0"/>
              </a:rPr>
              <a:t>that there </a:t>
            </a:r>
            <a:r>
              <a:rPr lang="en-US" sz="2400" dirty="0" smtClean="0">
                <a:latin typeface="Century Gothic" pitchFamily="34" charset="0"/>
              </a:rPr>
              <a:t>would be abundance the very next day.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One </a:t>
            </a:r>
            <a:r>
              <a:rPr lang="en-US" sz="2400" dirty="0" smtClean="0">
                <a:latin typeface="Century Gothic" pitchFamily="34" charset="0"/>
              </a:rPr>
              <a:t>of the officers of the king </a:t>
            </a:r>
            <a:r>
              <a:rPr lang="en-US" sz="2400" dirty="0" smtClean="0">
                <a:latin typeface="Century Gothic" pitchFamily="34" charset="0"/>
              </a:rPr>
              <a:t>laughed at </a:t>
            </a:r>
            <a:r>
              <a:rPr lang="en-US" sz="2400" dirty="0" smtClean="0">
                <a:latin typeface="Century Gothic" pitchFamily="34" charset="0"/>
              </a:rPr>
              <a:t>him, and Elisha said that he would see but not eat thereof.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1202" name="Picture 2" descr="http://www.biblevisuals.org/images/look_inside_bvi/visualized_bible/OT/OT24_illustrations/OT24_P16_illustra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759199"/>
            <a:ext cx="1981200" cy="26416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8. The Defeat of the Syrians (II Kings 6-7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Syrians fled when they heard a noise of chariots and horses.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message that </a:t>
            </a:r>
            <a:r>
              <a:rPr lang="en-US" sz="2400" dirty="0" smtClean="0">
                <a:latin typeface="Century Gothic" pitchFamily="34" charset="0"/>
              </a:rPr>
              <a:t>the four lepers carried to the city constitutes a gospel sermon: </a:t>
            </a:r>
            <a:endParaRPr lang="en-US" sz="24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4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This Day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Is a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Day of Good Tidings.”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Summary of Elisha’s Ministry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fifty-year ministry of Elisha was very eventful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completed the </a:t>
            </a:r>
            <a:r>
              <a:rPr lang="en-US" sz="2600" dirty="0" smtClean="0">
                <a:latin typeface="Century Gothic" pitchFamily="34" charset="0"/>
              </a:rPr>
              <a:t>tasks assigned </a:t>
            </a:r>
            <a:r>
              <a:rPr lang="en-US" sz="2600" dirty="0" smtClean="0">
                <a:latin typeface="Century Gothic" pitchFamily="34" charset="0"/>
              </a:rPr>
              <a:t>to Elijah of anointing </a:t>
            </a:r>
            <a:r>
              <a:rPr lang="en-US" sz="2600" dirty="0" err="1" smtClean="0">
                <a:latin typeface="Century Gothic" pitchFamily="34" charset="0"/>
              </a:rPr>
              <a:t>Hazael</a:t>
            </a:r>
            <a:r>
              <a:rPr lang="en-US" sz="2600" dirty="0" smtClean="0">
                <a:latin typeface="Century Gothic" pitchFamily="34" charset="0"/>
              </a:rPr>
              <a:t> and Jehu as king of Syria and Israel respectively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story does not end at his death.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3. The </a:t>
            </a:r>
            <a:r>
              <a:rPr lang="en-US" sz="2600" b="1" dirty="0" err="1" smtClean="0">
                <a:latin typeface="Century Gothic" pitchFamily="34" charset="0"/>
              </a:rPr>
              <a:t>Shunammite’s</a:t>
            </a:r>
            <a:r>
              <a:rPr lang="en-US" sz="2600" b="1" dirty="0" smtClean="0">
                <a:latin typeface="Century Gothic" pitchFamily="34" charset="0"/>
              </a:rPr>
              <a:t> Son Raised from the Dead </a:t>
            </a:r>
            <a:r>
              <a:rPr lang="en-US" sz="2600" b="1" dirty="0" smtClean="0">
                <a:latin typeface="Century Gothic" pitchFamily="34" charset="0"/>
              </a:rPr>
              <a:t>      (</a:t>
            </a:r>
            <a:r>
              <a:rPr lang="en-US" sz="2600" b="1" dirty="0" smtClean="0">
                <a:latin typeface="Century Gothic" pitchFamily="34" charset="0"/>
              </a:rPr>
              <a:t>II Kings 4:8-37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This </a:t>
            </a:r>
            <a:r>
              <a:rPr lang="en-US" sz="2400" dirty="0" err="1" smtClean="0">
                <a:latin typeface="Century Gothic" pitchFamily="34" charset="0"/>
              </a:rPr>
              <a:t>Shunammite</a:t>
            </a:r>
            <a:r>
              <a:rPr lang="en-US" sz="2400" dirty="0" smtClean="0">
                <a:latin typeface="Century Gothic" pitchFamily="34" charset="0"/>
              </a:rPr>
              <a:t> woman is spoken of as being </a:t>
            </a:r>
            <a:r>
              <a:rPr lang="en-US" sz="2400" dirty="0" smtClean="0">
                <a:latin typeface="Century Gothic" pitchFamily="34" charset="0"/>
              </a:rPr>
              <a:t>a great </a:t>
            </a:r>
            <a:r>
              <a:rPr lang="en-US" sz="2400" dirty="0" smtClean="0">
                <a:latin typeface="Century Gothic" pitchFamily="34" charset="0"/>
              </a:rPr>
              <a:t>woman. (See II Kings </a:t>
            </a:r>
            <a:r>
              <a:rPr lang="en-US" sz="2400" dirty="0" smtClean="0">
                <a:latin typeface="Century Gothic" pitchFamily="34" charset="0"/>
              </a:rPr>
              <a:t>4:8) 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She </a:t>
            </a:r>
            <a:r>
              <a:rPr lang="en-US" sz="2400" dirty="0" smtClean="0">
                <a:latin typeface="Century Gothic" pitchFamily="34" charset="0"/>
              </a:rPr>
              <a:t>was very kind and hospitable to Elisha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Whenever he </a:t>
            </a:r>
            <a:r>
              <a:rPr lang="en-US" sz="2400" dirty="0" smtClean="0">
                <a:latin typeface="Century Gothic" pitchFamily="34" charset="0"/>
              </a:rPr>
              <a:t>passed by her house, he went in and ate.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Summary of Elisha’s Ministry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After </a:t>
            </a:r>
            <a:r>
              <a:rPr lang="en-US" sz="2600" dirty="0" smtClean="0">
                <a:latin typeface="Century Gothic" pitchFamily="34" charset="0"/>
              </a:rPr>
              <a:t>he was buried, a corpse </a:t>
            </a:r>
            <a:r>
              <a:rPr lang="en-US" sz="2600" dirty="0" smtClean="0">
                <a:latin typeface="Century Gothic" pitchFamily="34" charset="0"/>
              </a:rPr>
              <a:t>                                    was placed beside </a:t>
            </a:r>
            <a:r>
              <a:rPr lang="en-US" sz="2600" dirty="0" smtClean="0">
                <a:latin typeface="Century Gothic" pitchFamily="34" charset="0"/>
              </a:rPr>
              <a:t>him.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bones of Elisha were touched </a:t>
            </a:r>
            <a:r>
              <a:rPr lang="en-US" sz="2600" dirty="0" smtClean="0">
                <a:latin typeface="Century Gothic" pitchFamily="34" charset="0"/>
              </a:rPr>
              <a:t>                               and </a:t>
            </a:r>
            <a:r>
              <a:rPr lang="en-US" sz="2600" dirty="0" smtClean="0">
                <a:latin typeface="Century Gothic" pitchFamily="34" charset="0"/>
              </a:rPr>
              <a:t>the man came to life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4274" name="Picture 2" descr="http://www.hancockfineart.com/Elements/Works%20Images/Elisha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9426" y="1752600"/>
            <a:ext cx="2542173" cy="36671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1. Describe </a:t>
            </a:r>
            <a:r>
              <a:rPr lang="en-US" sz="2600" dirty="0" smtClean="0">
                <a:latin typeface="Century Gothic" pitchFamily="34" charset="0"/>
              </a:rPr>
              <a:t>Elisha’s background and personality: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2</a:t>
            </a:r>
            <a:r>
              <a:rPr lang="en-US" sz="2600" dirty="0" smtClean="0">
                <a:latin typeface="Century Gothic" pitchFamily="34" charset="0"/>
              </a:rPr>
              <a:t>. Describe Elisha’s call to the prophetic ministry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3. Describe four of Elisha’ miracles.</a:t>
            </a: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a.</a:t>
            </a: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b.</a:t>
            </a: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c.</a:t>
            </a: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3. The </a:t>
            </a:r>
            <a:r>
              <a:rPr lang="en-US" sz="2600" b="1" dirty="0" err="1" smtClean="0">
                <a:latin typeface="Century Gothic" pitchFamily="34" charset="0"/>
              </a:rPr>
              <a:t>Shunammite’s</a:t>
            </a:r>
            <a:r>
              <a:rPr lang="en-US" sz="2600" b="1" dirty="0" smtClean="0">
                <a:latin typeface="Century Gothic" pitchFamily="34" charset="0"/>
              </a:rPr>
              <a:t> Son Raised from the Dead </a:t>
            </a:r>
            <a:r>
              <a:rPr lang="en-US" sz="2600" b="1" dirty="0" smtClean="0">
                <a:latin typeface="Century Gothic" pitchFamily="34" charset="0"/>
              </a:rPr>
              <a:t>      (</a:t>
            </a:r>
            <a:r>
              <a:rPr lang="en-US" sz="2600" b="1" dirty="0" smtClean="0">
                <a:latin typeface="Century Gothic" pitchFamily="34" charset="0"/>
              </a:rPr>
              <a:t>II Kings 4:8-37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  <a:endParaRPr lang="en-US" sz="26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S</a:t>
            </a:r>
            <a:r>
              <a:rPr lang="en-US" sz="2400" dirty="0" smtClean="0">
                <a:latin typeface="Century Gothic" pitchFamily="34" charset="0"/>
              </a:rPr>
              <a:t>he </a:t>
            </a:r>
            <a:r>
              <a:rPr lang="en-US" sz="2400" dirty="0" smtClean="0">
                <a:latin typeface="Century Gothic" pitchFamily="34" charset="0"/>
              </a:rPr>
              <a:t>spoke to her </a:t>
            </a:r>
            <a:r>
              <a:rPr lang="en-US" sz="2400" dirty="0" smtClean="0">
                <a:latin typeface="Century Gothic" pitchFamily="34" charset="0"/>
              </a:rPr>
              <a:t>husband, and </a:t>
            </a:r>
            <a:r>
              <a:rPr lang="en-US" sz="2400" dirty="0" smtClean="0">
                <a:latin typeface="Century Gothic" pitchFamily="34" charset="0"/>
              </a:rPr>
              <a:t>they made him a prophet’s chamber with a bed, table, stool, and candlestick.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8914" name="Picture 2" descr="http://gorepent.com/wp-content/uploads/posts12/elisha-shunammite-wo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134262"/>
            <a:ext cx="4724400" cy="32189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3. The </a:t>
            </a:r>
            <a:r>
              <a:rPr lang="en-US" sz="2600" b="1" dirty="0" err="1" smtClean="0">
                <a:latin typeface="Century Gothic" pitchFamily="34" charset="0"/>
              </a:rPr>
              <a:t>Shunammite’s</a:t>
            </a:r>
            <a:r>
              <a:rPr lang="en-US" sz="2600" b="1" dirty="0" smtClean="0">
                <a:latin typeface="Century Gothic" pitchFamily="34" charset="0"/>
              </a:rPr>
              <a:t> Son Raised from the Dead </a:t>
            </a:r>
            <a:r>
              <a:rPr lang="en-US" sz="2600" b="1" dirty="0" smtClean="0">
                <a:latin typeface="Century Gothic" pitchFamily="34" charset="0"/>
              </a:rPr>
              <a:t>      (</a:t>
            </a:r>
            <a:r>
              <a:rPr lang="en-US" sz="2600" b="1" dirty="0" smtClean="0">
                <a:latin typeface="Century Gothic" pitchFamily="34" charset="0"/>
              </a:rPr>
              <a:t>II Kings 4:8-37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  <a:endParaRPr lang="en-US" sz="26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One day Elisha wanted to do her a favor.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His </a:t>
            </a:r>
            <a:r>
              <a:rPr lang="en-US" sz="2400" dirty="0" smtClean="0">
                <a:latin typeface="Century Gothic" pitchFamily="34" charset="0"/>
              </a:rPr>
              <a:t>servant, </a:t>
            </a:r>
            <a:r>
              <a:rPr lang="en-US" sz="2400" dirty="0" err="1" smtClean="0">
                <a:latin typeface="Century Gothic" pitchFamily="34" charset="0"/>
              </a:rPr>
              <a:t>Gehazi</a:t>
            </a:r>
            <a:r>
              <a:rPr lang="en-US" sz="2400" dirty="0" smtClean="0">
                <a:latin typeface="Century Gothic" pitchFamily="34" charset="0"/>
              </a:rPr>
              <a:t>, informed him </a:t>
            </a:r>
            <a:r>
              <a:rPr lang="en-US" sz="2400" dirty="0" smtClean="0">
                <a:latin typeface="Century Gothic" pitchFamily="34" charset="0"/>
              </a:rPr>
              <a:t>that she </a:t>
            </a:r>
            <a:r>
              <a:rPr lang="en-US" sz="2400" dirty="0" smtClean="0">
                <a:latin typeface="Century Gothic" pitchFamily="34" charset="0"/>
              </a:rPr>
              <a:t>had no child and that her husband was old.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Elisha </a:t>
            </a:r>
            <a:r>
              <a:rPr lang="en-US" sz="2400" dirty="0" smtClean="0">
                <a:latin typeface="Century Gothic" pitchFamily="34" charset="0"/>
              </a:rPr>
              <a:t>told her that she was going </a:t>
            </a:r>
            <a:r>
              <a:rPr lang="en-US" sz="2400" dirty="0" smtClean="0">
                <a:latin typeface="Century Gothic" pitchFamily="34" charset="0"/>
              </a:rPr>
              <a:t>to have </a:t>
            </a:r>
            <a:r>
              <a:rPr lang="en-US" sz="2400" dirty="0" smtClean="0">
                <a:latin typeface="Century Gothic" pitchFamily="34" charset="0"/>
              </a:rPr>
              <a:t>a son. </a:t>
            </a: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1986" name="Picture 2" descr="http://2.bp.blogspot.com/-Qhx-PcQZsPI/TeNYTJTAZ0I/AAAAAAAAoss/24IP0owuick/s1600/elisha-shunammite-woman-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485922"/>
            <a:ext cx="2590800" cy="19910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3. The </a:t>
            </a:r>
            <a:r>
              <a:rPr lang="en-US" sz="2600" b="1" dirty="0" err="1" smtClean="0">
                <a:latin typeface="Century Gothic" pitchFamily="34" charset="0"/>
              </a:rPr>
              <a:t>Shunammite’s</a:t>
            </a:r>
            <a:r>
              <a:rPr lang="en-US" sz="2600" b="1" dirty="0" smtClean="0">
                <a:latin typeface="Century Gothic" pitchFamily="34" charset="0"/>
              </a:rPr>
              <a:t> Son Raised from the Dead </a:t>
            </a:r>
            <a:r>
              <a:rPr lang="en-US" sz="2600" b="1" dirty="0" smtClean="0">
                <a:latin typeface="Century Gothic" pitchFamily="34" charset="0"/>
              </a:rPr>
              <a:t>      (</a:t>
            </a:r>
            <a:r>
              <a:rPr lang="en-US" sz="2600" b="1" dirty="0" smtClean="0">
                <a:latin typeface="Century Gothic" pitchFamily="34" charset="0"/>
              </a:rPr>
              <a:t>II Kings 4:8-37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  <a:endParaRPr lang="en-US" sz="26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When </a:t>
            </a:r>
            <a:r>
              <a:rPr lang="en-US" sz="2400" dirty="0" smtClean="0">
                <a:latin typeface="Century Gothic" pitchFamily="34" charset="0"/>
              </a:rPr>
              <a:t>the boy was old </a:t>
            </a:r>
            <a:r>
              <a:rPr lang="en-US" sz="2400" dirty="0" smtClean="0">
                <a:latin typeface="Century Gothic" pitchFamily="34" charset="0"/>
              </a:rPr>
              <a:t>enough to </a:t>
            </a:r>
            <a:r>
              <a:rPr lang="en-US" sz="2400" dirty="0" smtClean="0">
                <a:latin typeface="Century Gothic" pitchFamily="34" charset="0"/>
              </a:rPr>
              <a:t>go to the field with his father, he apparently suffered sunstroke and died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b="1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mother hasted to Elisha and caught him by the feet.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Elisha </a:t>
            </a:r>
            <a:r>
              <a:rPr lang="en-US" sz="2400" dirty="0" smtClean="0">
                <a:latin typeface="Century Gothic" pitchFamily="34" charset="0"/>
              </a:rPr>
              <a:t>sent </a:t>
            </a:r>
            <a:r>
              <a:rPr lang="en-US" sz="2400" dirty="0" err="1" smtClean="0">
                <a:latin typeface="Century Gothic" pitchFamily="34" charset="0"/>
              </a:rPr>
              <a:t>Gehazi</a:t>
            </a:r>
            <a:r>
              <a:rPr lang="en-US" sz="2400" dirty="0" smtClean="0">
                <a:latin typeface="Century Gothic" pitchFamily="34" charset="0"/>
              </a:rPr>
              <a:t> </a:t>
            </a:r>
            <a:r>
              <a:rPr lang="en-US" sz="2400" dirty="0" smtClean="0">
                <a:latin typeface="Century Gothic" pitchFamily="34" charset="0"/>
              </a:rPr>
              <a:t>on ahead </a:t>
            </a:r>
            <a:r>
              <a:rPr lang="en-US" sz="2400" dirty="0" smtClean="0">
                <a:latin typeface="Century Gothic" pitchFamily="34" charset="0"/>
              </a:rPr>
              <a:t>with his staff.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3. The </a:t>
            </a:r>
            <a:r>
              <a:rPr lang="en-US" sz="2600" b="1" dirty="0" err="1" smtClean="0">
                <a:latin typeface="Century Gothic" pitchFamily="34" charset="0"/>
              </a:rPr>
              <a:t>Shunammite’s</a:t>
            </a:r>
            <a:r>
              <a:rPr lang="en-US" sz="2600" b="1" dirty="0" smtClean="0">
                <a:latin typeface="Century Gothic" pitchFamily="34" charset="0"/>
              </a:rPr>
              <a:t> Son Raised from the Dead </a:t>
            </a:r>
            <a:r>
              <a:rPr lang="en-US" sz="2600" b="1" dirty="0" smtClean="0">
                <a:latin typeface="Century Gothic" pitchFamily="34" charset="0"/>
              </a:rPr>
              <a:t>      (</a:t>
            </a:r>
            <a:r>
              <a:rPr lang="en-US" sz="2600" b="1" dirty="0" smtClean="0">
                <a:latin typeface="Century Gothic" pitchFamily="34" charset="0"/>
              </a:rPr>
              <a:t>II Kings 4:8-37</a:t>
            </a:r>
            <a:r>
              <a:rPr lang="en-US" sz="2600" b="1" dirty="0" smtClean="0">
                <a:latin typeface="Century Gothic" pitchFamily="34" charset="0"/>
              </a:rPr>
              <a:t>)</a:t>
            </a:r>
            <a:endParaRPr lang="en-US" sz="26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When </a:t>
            </a:r>
            <a:r>
              <a:rPr lang="en-US" sz="2400" dirty="0" smtClean="0">
                <a:latin typeface="Century Gothic" pitchFamily="34" charset="0"/>
              </a:rPr>
              <a:t>Elisha arrived, he closed the door and prayed.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He then stretched </a:t>
            </a:r>
            <a:r>
              <a:rPr lang="en-US" sz="2400" dirty="0" smtClean="0">
                <a:latin typeface="Century Gothic" pitchFamily="34" charset="0"/>
              </a:rPr>
              <a:t>himself upon the boy and put his mouth to the boy’s mouth.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boy’s body </a:t>
            </a:r>
            <a:r>
              <a:rPr lang="en-US" sz="2400" dirty="0" smtClean="0">
                <a:latin typeface="Century Gothic" pitchFamily="34" charset="0"/>
              </a:rPr>
              <a:t>grew warm; he sneezed seven times and then opened his eyes.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9938" name="Picture 2" descr="http://www.art-prints-on-demand.com/kunst/frederic_leighton/elisha_healing_son_shunamite_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79883"/>
            <a:ext cx="3177989" cy="19209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4. Poisonous Pottage Healed (II Kings 4:38-41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During a famine the </a:t>
            </a:r>
            <a:r>
              <a:rPr lang="en-US" sz="2400" dirty="0" smtClean="0">
                <a:latin typeface="Century Gothic" pitchFamily="34" charset="0"/>
              </a:rPr>
              <a:t>sons of the prophets ate </a:t>
            </a:r>
            <a:r>
              <a:rPr lang="en-US" sz="2400" dirty="0" smtClean="0">
                <a:latin typeface="Century Gothic" pitchFamily="34" charset="0"/>
              </a:rPr>
              <a:t>whatever herbs </a:t>
            </a:r>
            <a:r>
              <a:rPr lang="en-US" sz="2400" dirty="0" smtClean="0">
                <a:latin typeface="Century Gothic" pitchFamily="34" charset="0"/>
              </a:rPr>
              <a:t>that could be found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Upon </a:t>
            </a:r>
            <a:r>
              <a:rPr lang="en-US" sz="2400" dirty="0" smtClean="0">
                <a:latin typeface="Century Gothic" pitchFamily="34" charset="0"/>
              </a:rPr>
              <a:t>one occasion, a poisonous plant was put into </a:t>
            </a:r>
            <a:r>
              <a:rPr lang="en-US" sz="2400" dirty="0" smtClean="0">
                <a:latin typeface="Century Gothic" pitchFamily="34" charset="0"/>
              </a:rPr>
              <a:t>the pot </a:t>
            </a:r>
            <a:r>
              <a:rPr lang="en-US" sz="2400" dirty="0" smtClean="0">
                <a:latin typeface="Century Gothic" pitchFamily="34" charset="0"/>
              </a:rPr>
              <a:t>of pottage.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Elisha threw </a:t>
            </a:r>
            <a:r>
              <a:rPr lang="en-US" sz="2400" dirty="0" smtClean="0">
                <a:latin typeface="Century Gothic" pitchFamily="34" charset="0"/>
              </a:rPr>
              <a:t>in some meal and the food was healed of the poison.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500" b="1" dirty="0" smtClean="0">
                <a:latin typeface="Century Gothic" pitchFamily="34" charset="0"/>
              </a:rPr>
              <a:t>5. Food Multiplied during the Famine (II Kings 4:42-44</a:t>
            </a:r>
            <a:r>
              <a:rPr lang="en-US" sz="25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A man </a:t>
            </a:r>
            <a:r>
              <a:rPr lang="en-US" sz="2400" dirty="0" smtClean="0">
                <a:latin typeface="Century Gothic" pitchFamily="34" charset="0"/>
              </a:rPr>
              <a:t>brought </a:t>
            </a:r>
            <a:r>
              <a:rPr lang="en-US" sz="2400" dirty="0" smtClean="0">
                <a:latin typeface="Century Gothic" pitchFamily="34" charset="0"/>
              </a:rPr>
              <a:t>Elisha a </a:t>
            </a:r>
            <a:r>
              <a:rPr lang="en-US" sz="2400" dirty="0" smtClean="0">
                <a:latin typeface="Century Gothic" pitchFamily="34" charset="0"/>
              </a:rPr>
              <a:t>gift of food, </a:t>
            </a:r>
            <a:r>
              <a:rPr lang="en-US" sz="2400" dirty="0" smtClean="0">
                <a:latin typeface="Century Gothic" pitchFamily="34" charset="0"/>
              </a:rPr>
              <a:t>20 </a:t>
            </a:r>
            <a:r>
              <a:rPr lang="en-US" sz="2400" dirty="0" smtClean="0">
                <a:latin typeface="Century Gothic" pitchFamily="34" charset="0"/>
              </a:rPr>
              <a:t>loaves of barley and ears of corn.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This food was </a:t>
            </a:r>
            <a:r>
              <a:rPr lang="en-US" sz="2400" dirty="0" smtClean="0">
                <a:latin typeface="Century Gothic" pitchFamily="34" charset="0"/>
              </a:rPr>
              <a:t>set before one hundred men. 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</a:t>
            </a:r>
            <a:r>
              <a:rPr lang="en-US" sz="2400" dirty="0" smtClean="0">
                <a:latin typeface="Century Gothic" pitchFamily="34" charset="0"/>
              </a:rPr>
              <a:t>food was multiplied so that all ate until </a:t>
            </a:r>
            <a:r>
              <a:rPr lang="en-US" sz="2400" dirty="0" smtClean="0">
                <a:latin typeface="Century Gothic" pitchFamily="34" charset="0"/>
              </a:rPr>
              <a:t>they were </a:t>
            </a:r>
            <a:r>
              <a:rPr lang="en-US" sz="2400" dirty="0" smtClean="0">
                <a:latin typeface="Century Gothic" pitchFamily="34" charset="0"/>
              </a:rPr>
              <a:t>satisfied.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3010" name="Picture 2" descr="http://www.worldcommunitycookbook.org/season/guide/photos/co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267200"/>
            <a:ext cx="2606040" cy="21717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3012" name="Picture 4" descr="http://thehealthyeatingsite.com/wp-content/uploads/barley-bread-lo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1" y="4267200"/>
            <a:ext cx="2209799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Miracles of Elisha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6. </a:t>
            </a:r>
            <a:r>
              <a:rPr lang="en-US" sz="2600" b="1" dirty="0" err="1" smtClean="0">
                <a:latin typeface="Century Gothic" pitchFamily="34" charset="0"/>
              </a:rPr>
              <a:t>Naaman</a:t>
            </a:r>
            <a:r>
              <a:rPr lang="en-US" sz="2600" b="1" dirty="0" smtClean="0">
                <a:latin typeface="Century Gothic" pitchFamily="34" charset="0"/>
              </a:rPr>
              <a:t> Healed of Leprosy (II Kings 5</a:t>
            </a:r>
            <a:r>
              <a:rPr lang="en-US" sz="2600" b="1" dirty="0" smtClean="0">
                <a:latin typeface="Century Gothic" pitchFamily="34" charset="0"/>
              </a:rPr>
              <a:t>)</a:t>
            </a:r>
          </a:p>
          <a:p>
            <a:pPr marL="651510" indent="-514350">
              <a:buNone/>
            </a:pPr>
            <a:endParaRPr lang="en-US" sz="1000" b="1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This is possibly the most familiar of all Elisha’s miracles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5 points in </a:t>
            </a:r>
            <a:r>
              <a:rPr lang="en-US" sz="2400" dirty="0" smtClean="0">
                <a:latin typeface="Century Gothic" pitchFamily="34" charset="0"/>
              </a:rPr>
              <a:t>this story should </a:t>
            </a:r>
            <a:r>
              <a:rPr lang="en-US" sz="2400" dirty="0" smtClean="0">
                <a:latin typeface="Century Gothic" pitchFamily="34" charset="0"/>
              </a:rPr>
              <a:t>be </a:t>
            </a:r>
            <a:r>
              <a:rPr lang="en-US" sz="2400" dirty="0" smtClean="0">
                <a:latin typeface="Century Gothic" pitchFamily="34" charset="0"/>
              </a:rPr>
              <a:t>noted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a. This took place because of the faithful witnessing of </a:t>
            </a:r>
            <a:r>
              <a:rPr lang="en-US" sz="2400" dirty="0" smtClean="0">
                <a:latin typeface="Century Gothic" pitchFamily="34" charset="0"/>
              </a:rPr>
              <a:t>a little </a:t>
            </a:r>
            <a:r>
              <a:rPr lang="en-US" sz="2400" dirty="0" smtClean="0">
                <a:latin typeface="Century Gothic" pitchFamily="34" charset="0"/>
              </a:rPr>
              <a:t>maid who worked for </a:t>
            </a:r>
            <a:r>
              <a:rPr lang="en-US" sz="2400" dirty="0" err="1" smtClean="0">
                <a:latin typeface="Century Gothic" pitchFamily="34" charset="0"/>
              </a:rPr>
              <a:t>Naaman’s</a:t>
            </a:r>
            <a:r>
              <a:rPr lang="en-US" sz="2400" dirty="0" smtClean="0">
                <a:latin typeface="Century Gothic" pitchFamily="34" charset="0"/>
              </a:rPr>
              <a:t> wife.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5: Elisha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 l="25000" t="19000" r="27500" b="22000"/>
          <a:stretch>
            <a:fillRect/>
          </a:stretch>
        </p:blipFill>
        <p:spPr bwMode="auto">
          <a:xfrm>
            <a:off x="1371600" y="4330365"/>
            <a:ext cx="2667000" cy="20704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 l="25000" t="18000" r="27500" b="21000"/>
          <a:stretch>
            <a:fillRect/>
          </a:stretch>
        </p:blipFill>
        <p:spPr bwMode="auto">
          <a:xfrm>
            <a:off x="5181600" y="4328360"/>
            <a:ext cx="2590800" cy="20794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5063</TotalTime>
  <Words>1236</Words>
  <Application>Microsoft Office PowerPoint</Application>
  <PresentationFormat>On-screen Show (4:3)</PresentationFormat>
  <Paragraphs>165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Apex</vt:lpstr>
      <vt:lpstr>Old  Testament History  II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D. The Miracles of Elisha</vt:lpstr>
      <vt:lpstr>E. Summary of Elisha’s Ministry</vt:lpstr>
      <vt:lpstr>E. Summary of Elisha’s Ministry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75</cp:revision>
  <dcterms:created xsi:type="dcterms:W3CDTF">2012-05-28T23:01:06Z</dcterms:created>
  <dcterms:modified xsi:type="dcterms:W3CDTF">2012-06-28T01:04:49Z</dcterms:modified>
</cp:coreProperties>
</file>