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74" r:id="rId21"/>
    <p:sldId id="275" r:id="rId22"/>
    <p:sldId id="276" r:id="rId23"/>
    <p:sldId id="278" r:id="rId24"/>
    <p:sldId id="279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>
        <p:scale>
          <a:sx n="66" d="100"/>
          <a:sy n="66" d="100"/>
        </p:scale>
        <p:origin x="-1278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6/9/2012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2: The Temple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Solomon’s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038600"/>
            <a:ext cx="8458200" cy="35814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To the south was the brazen laver, </a:t>
            </a:r>
            <a:r>
              <a:rPr lang="en-US" sz="2600" dirty="0" smtClean="0">
                <a:latin typeface="Century Gothic" pitchFamily="34" charset="0"/>
              </a:rPr>
              <a:t>15 </a:t>
            </a:r>
            <a:r>
              <a:rPr lang="en-US" sz="2600" dirty="0" smtClean="0">
                <a:latin typeface="Century Gothic" pitchFamily="34" charset="0"/>
              </a:rPr>
              <a:t>feet in diameter, </a:t>
            </a:r>
            <a:r>
              <a:rPr lang="en-US" sz="2600" dirty="0" smtClean="0">
                <a:latin typeface="Century Gothic" pitchFamily="34" charset="0"/>
              </a:rPr>
              <a:t>8 </a:t>
            </a:r>
            <a:r>
              <a:rPr lang="en-US" sz="2600" dirty="0" smtClean="0">
                <a:latin typeface="Century Gothic" pitchFamily="34" charset="0"/>
              </a:rPr>
              <a:t>feet deep </a:t>
            </a:r>
            <a:r>
              <a:rPr lang="en-US" sz="2600" dirty="0" smtClean="0">
                <a:latin typeface="Century Gothic" pitchFamily="34" charset="0"/>
              </a:rPr>
              <a:t>and set </a:t>
            </a:r>
            <a:r>
              <a:rPr lang="en-US" sz="2600" dirty="0" smtClean="0">
                <a:latin typeface="Century Gothic" pitchFamily="34" charset="0"/>
              </a:rPr>
              <a:t>on </a:t>
            </a:r>
            <a:r>
              <a:rPr lang="en-US" sz="2600" dirty="0" smtClean="0">
                <a:latin typeface="Century Gothic" pitchFamily="34" charset="0"/>
              </a:rPr>
              <a:t>twelve </a:t>
            </a:r>
            <a:r>
              <a:rPr lang="en-US" sz="2600" dirty="0" smtClean="0">
                <a:latin typeface="Century Gothic" pitchFamily="34" charset="0"/>
              </a:rPr>
              <a:t>brazen oxen.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There </a:t>
            </a:r>
            <a:r>
              <a:rPr lang="en-US" sz="2600" dirty="0" smtClean="0">
                <a:latin typeface="Century Gothic" pitchFamily="34" charset="0"/>
              </a:rPr>
              <a:t>were also ten smaller portable lavers.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2530" name="Picture 2" descr="http://3.bp.blogspot.com/_pOqtYZT2Wvs/SasDDOXBItI/AAAAAAAAASk/vHJRHubFLIM/s400/Laver.jpg"/>
          <p:cNvPicPr>
            <a:picLocks noChangeAspect="1" noChangeArrowheads="1"/>
          </p:cNvPicPr>
          <p:nvPr/>
        </p:nvPicPr>
        <p:blipFill>
          <a:blip r:embed="rId2" cstate="print"/>
          <a:srcRect b="4845"/>
          <a:stretch>
            <a:fillRect/>
          </a:stretch>
        </p:blipFill>
        <p:spPr bwMode="auto">
          <a:xfrm>
            <a:off x="2667000" y="990600"/>
            <a:ext cx="3733800" cy="2895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Solomon’s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4191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There were two courts, an inner court and a great court.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inner court was </a:t>
            </a:r>
            <a:r>
              <a:rPr lang="en-US" sz="2600" dirty="0" smtClean="0">
                <a:latin typeface="Century Gothic" pitchFamily="34" charset="0"/>
              </a:rPr>
              <a:t>for the priests.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 great </a:t>
            </a:r>
            <a:r>
              <a:rPr lang="en-US" sz="2600" dirty="0" smtClean="0">
                <a:latin typeface="Century Gothic" pitchFamily="34" charset="0"/>
              </a:rPr>
              <a:t>court was intended for the people. (See II Chronicles </a:t>
            </a:r>
            <a:r>
              <a:rPr lang="en-US" sz="2600" dirty="0" smtClean="0">
                <a:latin typeface="Century Gothic" pitchFamily="34" charset="0"/>
              </a:rPr>
              <a:t>4:9)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The Building Of The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458200" cy="4191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David wanted to build the Temple but was forbidden because he was a man </a:t>
            </a:r>
            <a:r>
              <a:rPr lang="en-US" sz="2600" dirty="0" smtClean="0">
                <a:latin typeface="Century Gothic" pitchFamily="34" charset="0"/>
              </a:rPr>
              <a:t>of war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However</a:t>
            </a:r>
            <a:r>
              <a:rPr lang="en-US" sz="2600" dirty="0" smtClean="0">
                <a:latin typeface="Century Gothic" pitchFamily="34" charset="0"/>
              </a:rPr>
              <a:t>, God </a:t>
            </a:r>
            <a:r>
              <a:rPr lang="en-US" sz="2600" dirty="0" err="1" smtClean="0">
                <a:latin typeface="Century Gothic" pitchFamily="34" charset="0"/>
              </a:rPr>
              <a:t>showd</a:t>
            </a:r>
            <a:r>
              <a:rPr lang="en-US" sz="2600" dirty="0" smtClean="0">
                <a:latin typeface="Century Gothic" pitchFamily="34" charset="0"/>
              </a:rPr>
              <a:t> him </a:t>
            </a:r>
            <a:r>
              <a:rPr lang="en-US" sz="2600" dirty="0" smtClean="0">
                <a:latin typeface="Century Gothic" pitchFamily="34" charset="0"/>
              </a:rPr>
              <a:t>plans for the structure which he passed on </a:t>
            </a:r>
            <a:r>
              <a:rPr lang="en-US" sz="2600" dirty="0" smtClean="0">
                <a:latin typeface="Century Gothic" pitchFamily="34" charset="0"/>
              </a:rPr>
              <a:t>to Solomon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Before </a:t>
            </a:r>
            <a:r>
              <a:rPr lang="en-US" sz="2600" dirty="0" smtClean="0">
                <a:latin typeface="Century Gothic" pitchFamily="34" charset="0"/>
              </a:rPr>
              <a:t>he died, he gathered much material for </a:t>
            </a:r>
            <a:r>
              <a:rPr lang="en-US" sz="2600" dirty="0" smtClean="0">
                <a:latin typeface="Century Gothic" pitchFamily="34" charset="0"/>
              </a:rPr>
              <a:t>the Temple.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The Building Of The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47244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building </a:t>
            </a:r>
            <a:r>
              <a:rPr lang="en-US" sz="2600" dirty="0" smtClean="0">
                <a:latin typeface="Century Gothic" pitchFamily="34" charset="0"/>
              </a:rPr>
              <a:t>began during Solomon’s fourth year and was </a:t>
            </a:r>
            <a:r>
              <a:rPr lang="en-US" sz="2600" dirty="0" smtClean="0">
                <a:latin typeface="Century Gothic" pitchFamily="34" charset="0"/>
              </a:rPr>
              <a:t>completed seven </a:t>
            </a:r>
            <a:r>
              <a:rPr lang="en-US" sz="2600" dirty="0" smtClean="0">
                <a:latin typeface="Century Gothic" pitchFamily="34" charset="0"/>
              </a:rPr>
              <a:t>years later.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Solomon contracted </a:t>
            </a:r>
            <a:r>
              <a:rPr lang="en-US" sz="2600" dirty="0" smtClean="0">
                <a:latin typeface="Century Gothic" pitchFamily="34" charset="0"/>
              </a:rPr>
              <a:t>with Hiram, king of </a:t>
            </a:r>
            <a:r>
              <a:rPr lang="en-US" sz="2600" dirty="0" err="1" smtClean="0">
                <a:latin typeface="Century Gothic" pitchFamily="34" charset="0"/>
              </a:rPr>
              <a:t>Tyre</a:t>
            </a:r>
            <a:r>
              <a:rPr lang="en-US" sz="2600" dirty="0" smtClean="0">
                <a:latin typeface="Century Gothic" pitchFamily="34" charset="0"/>
              </a:rPr>
              <a:t>, to </a:t>
            </a:r>
            <a:r>
              <a:rPr lang="en-US" sz="2600" dirty="0" smtClean="0">
                <a:latin typeface="Century Gothic" pitchFamily="34" charset="0"/>
              </a:rPr>
              <a:t>supply the </a:t>
            </a:r>
            <a:r>
              <a:rPr lang="en-US" sz="2600" dirty="0" smtClean="0">
                <a:latin typeface="Century Gothic" pitchFamily="34" charset="0"/>
              </a:rPr>
              <a:t>cedar and </a:t>
            </a:r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stone needed.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30,000 Israelites cut </a:t>
            </a:r>
            <a:r>
              <a:rPr lang="en-US" sz="2600" dirty="0" smtClean="0">
                <a:latin typeface="Century Gothic" pitchFamily="34" charset="0"/>
              </a:rPr>
              <a:t>the timber in </a:t>
            </a:r>
            <a:r>
              <a:rPr lang="en-US" sz="2600" dirty="0" smtClean="0">
                <a:latin typeface="Century Gothic" pitchFamily="34" charset="0"/>
              </a:rPr>
              <a:t>Lebanon forests.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80,000 slaves quarried </a:t>
            </a:r>
            <a:r>
              <a:rPr lang="en-US" sz="2600" dirty="0" smtClean="0">
                <a:latin typeface="Century Gothic" pitchFamily="34" charset="0"/>
              </a:rPr>
              <a:t>and </a:t>
            </a:r>
            <a:r>
              <a:rPr lang="en-US" sz="2600" dirty="0" smtClean="0">
                <a:latin typeface="Century Gothic" pitchFamily="34" charset="0"/>
              </a:rPr>
              <a:t>shaped </a:t>
            </a:r>
            <a:r>
              <a:rPr lang="en-US" sz="2600" dirty="0" smtClean="0">
                <a:latin typeface="Century Gothic" pitchFamily="34" charset="0"/>
              </a:rPr>
              <a:t>the stones. 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upload.wikimedia.org/wikipedia/commons/thumb/0/09/Log_driving_in_Vancouver.jpg/220px-Log_driving_in_Vancouver.jpg"/>
          <p:cNvPicPr>
            <a:picLocks noChangeAspect="1" noChangeArrowheads="1"/>
          </p:cNvPicPr>
          <p:nvPr/>
        </p:nvPicPr>
        <p:blipFill>
          <a:blip r:embed="rId2" cstate="print"/>
          <a:srcRect t="41212"/>
          <a:stretch>
            <a:fillRect/>
          </a:stretch>
        </p:blipFill>
        <p:spPr bwMode="auto">
          <a:xfrm rot="21364531">
            <a:off x="453684" y="1066800"/>
            <a:ext cx="2505959" cy="2209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The Building Of The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191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                          The </a:t>
            </a:r>
            <a:r>
              <a:rPr lang="en-US" sz="2600" dirty="0" smtClean="0">
                <a:latin typeface="Century Gothic" pitchFamily="34" charset="0"/>
              </a:rPr>
              <a:t>logs were floated down the </a:t>
            </a:r>
            <a:r>
              <a:rPr lang="en-US" sz="2600" dirty="0" smtClean="0">
                <a:latin typeface="Century Gothic" pitchFamily="34" charset="0"/>
              </a:rPr>
              <a:t>  				coast </a:t>
            </a:r>
            <a:r>
              <a:rPr lang="en-US" sz="2600" dirty="0" smtClean="0">
                <a:latin typeface="Century Gothic" pitchFamily="34" charset="0"/>
              </a:rPr>
              <a:t>in rafts, picked up at </a:t>
            </a:r>
            <a:r>
              <a:rPr lang="en-US" sz="2600" dirty="0" smtClean="0">
                <a:latin typeface="Century Gothic" pitchFamily="34" charset="0"/>
              </a:rPr>
              <a:t>Joppa.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     The </a:t>
            </a:r>
            <a:r>
              <a:rPr lang="en-US" sz="2600" dirty="0" smtClean="0">
                <a:latin typeface="Century Gothic" pitchFamily="34" charset="0"/>
              </a:rPr>
              <a:t>stones were transported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on </a:t>
            </a:r>
            <a:r>
              <a:rPr lang="en-US" sz="2600" dirty="0" smtClean="0">
                <a:latin typeface="Century Gothic" pitchFamily="34" charset="0"/>
              </a:rPr>
              <a:t>the backs of </a:t>
            </a:r>
            <a:r>
              <a:rPr lang="en-US" sz="2600" dirty="0" smtClean="0">
                <a:latin typeface="Century Gothic" pitchFamily="34" charset="0"/>
              </a:rPr>
              <a:t>70,000 slaves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4580" name="Picture 4" descr="http://www.stonestructures.org/assets/images/Quarry-Hoisting-3.jpg"/>
          <p:cNvPicPr>
            <a:picLocks noChangeAspect="1" noChangeArrowheads="1"/>
          </p:cNvPicPr>
          <p:nvPr/>
        </p:nvPicPr>
        <p:blipFill>
          <a:blip r:embed="rId3" cstate="print"/>
          <a:srcRect l="12452" t="5021" r="9182" b="17991"/>
          <a:stretch>
            <a:fillRect/>
          </a:stretch>
        </p:blipFill>
        <p:spPr bwMode="auto">
          <a:xfrm rot="306020">
            <a:off x="5933824" y="3997951"/>
            <a:ext cx="2743200" cy="20563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The Building Of The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4191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Phoenicians supervised </a:t>
            </a:r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work.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They took </a:t>
            </a:r>
            <a:r>
              <a:rPr lang="en-US" sz="2600" dirty="0" smtClean="0">
                <a:latin typeface="Century Gothic" pitchFamily="34" charset="0"/>
              </a:rPr>
              <a:t>for their pay </a:t>
            </a:r>
            <a:r>
              <a:rPr lang="en-US" sz="2600" dirty="0" smtClean="0">
                <a:latin typeface="Century Gothic" pitchFamily="34" charset="0"/>
              </a:rPr>
              <a:t>200,000 bushels </a:t>
            </a:r>
            <a:r>
              <a:rPr lang="en-US" sz="2600" dirty="0" smtClean="0">
                <a:latin typeface="Century Gothic" pitchFamily="34" charset="0"/>
              </a:rPr>
              <a:t>of wheat and </a:t>
            </a:r>
            <a:r>
              <a:rPr lang="en-US" sz="2600" dirty="0" smtClean="0">
                <a:latin typeface="Century Gothic" pitchFamily="34" charset="0"/>
              </a:rPr>
              <a:t>180,000 gallons </a:t>
            </a:r>
            <a:r>
              <a:rPr lang="en-US" sz="2600" dirty="0" smtClean="0">
                <a:latin typeface="Century Gothic" pitchFamily="34" charset="0"/>
              </a:rPr>
              <a:t>of olive </a:t>
            </a:r>
            <a:r>
              <a:rPr lang="en-US" sz="2600" dirty="0" smtClean="0">
                <a:latin typeface="Century Gothic" pitchFamily="34" charset="0"/>
              </a:rPr>
              <a:t>oil annually. 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3554" name="Picture 2" descr="http://1.bp.blogspot.com/_FQlMKJUv0Co/TNnFh2cu7JI/AAAAAAAAAVU/NrGALuyrZio/s1600/bag%2Bof%2Bwhe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1456" y="3048000"/>
            <a:ext cx="2605744" cy="27908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3556" name="Picture 4" descr="http://members.bib-arch.org/bswb_graphics/BSBA/16/02/BSBA160203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581400"/>
            <a:ext cx="2543175" cy="27743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The Dedication Of The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4191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When the Temple was finished, Solomon called all Israel to come to the </a:t>
            </a:r>
            <a:r>
              <a:rPr lang="en-US" sz="2600" dirty="0" smtClean="0">
                <a:latin typeface="Century Gothic" pitchFamily="34" charset="0"/>
              </a:rPr>
              <a:t>great feast </a:t>
            </a:r>
            <a:r>
              <a:rPr lang="en-US" sz="2600" dirty="0" smtClean="0">
                <a:latin typeface="Century Gothic" pitchFamily="34" charset="0"/>
              </a:rPr>
              <a:t>when the Temple would be dedicated.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8674" name="Picture 2" descr="http://www.templeinstitute.org/gallery_images/temple_1_dedication_gall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602762"/>
            <a:ext cx="5295900" cy="35694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The Dedication Of The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4191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Solomon </a:t>
            </a:r>
            <a:r>
              <a:rPr lang="en-US" sz="2600" dirty="0" smtClean="0">
                <a:latin typeface="Century Gothic" pitchFamily="34" charset="0"/>
              </a:rPr>
              <a:t>had the Ark of the Covenant brought from the tent </a:t>
            </a:r>
            <a:r>
              <a:rPr lang="en-US" sz="2600" dirty="0" smtClean="0">
                <a:latin typeface="Century Gothic" pitchFamily="34" charset="0"/>
              </a:rPr>
              <a:t>where David </a:t>
            </a:r>
            <a:r>
              <a:rPr lang="en-US" sz="2600" dirty="0" smtClean="0">
                <a:latin typeface="Century Gothic" pitchFamily="34" charset="0"/>
              </a:rPr>
              <a:t>had placed it.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</a:t>
            </a:r>
            <a:r>
              <a:rPr lang="en-US" sz="2600" dirty="0" smtClean="0">
                <a:latin typeface="Century Gothic" pitchFamily="34" charset="0"/>
              </a:rPr>
              <a:t>t represented God’s </a:t>
            </a:r>
            <a:r>
              <a:rPr lang="en-US" sz="2600" dirty="0" smtClean="0">
                <a:latin typeface="Century Gothic" pitchFamily="34" charset="0"/>
              </a:rPr>
              <a:t>presence.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When </a:t>
            </a:r>
            <a:r>
              <a:rPr lang="en-US" sz="2600" dirty="0" smtClean="0">
                <a:latin typeface="Century Gothic" pitchFamily="34" charset="0"/>
              </a:rPr>
              <a:t>it was placed in the Holy of Holies, the cloud of God’s </a:t>
            </a:r>
            <a:r>
              <a:rPr lang="en-US" sz="2600" dirty="0" smtClean="0">
                <a:latin typeface="Century Gothic" pitchFamily="34" charset="0"/>
              </a:rPr>
              <a:t>glory filled </a:t>
            </a:r>
            <a:r>
              <a:rPr lang="en-US" sz="2600" dirty="0" smtClean="0">
                <a:latin typeface="Century Gothic" pitchFamily="34" charset="0"/>
              </a:rPr>
              <a:t>the building.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    (</a:t>
            </a:r>
            <a:r>
              <a:rPr lang="en-US" sz="2600" dirty="0" smtClean="0">
                <a:latin typeface="Century Gothic" pitchFamily="34" charset="0"/>
              </a:rPr>
              <a:t>See I Kings 8:1-11; II Chronicles </a:t>
            </a:r>
            <a:r>
              <a:rPr lang="en-US" sz="2600" dirty="0" smtClean="0">
                <a:latin typeface="Century Gothic" pitchFamily="34" charset="0"/>
              </a:rPr>
              <a:t>5:1-14)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The Dedication Of The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4191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Then Solomon preached a </a:t>
            </a:r>
            <a:r>
              <a:rPr lang="en-US" sz="2600" dirty="0" smtClean="0">
                <a:latin typeface="Century Gothic" pitchFamily="34" charset="0"/>
              </a:rPr>
              <a:t>                                        short </a:t>
            </a:r>
            <a:r>
              <a:rPr lang="en-US" sz="2600" dirty="0" smtClean="0">
                <a:latin typeface="Century Gothic" pitchFamily="34" charset="0"/>
              </a:rPr>
              <a:t>sermon </a:t>
            </a:r>
            <a:r>
              <a:rPr lang="en-US" sz="2600" dirty="0" smtClean="0">
                <a:latin typeface="Century Gothic" pitchFamily="34" charset="0"/>
              </a:rPr>
              <a:t>followed by a                                            longer </a:t>
            </a:r>
            <a:r>
              <a:rPr lang="en-US" sz="2600" dirty="0" smtClean="0">
                <a:latin typeface="Century Gothic" pitchFamily="34" charset="0"/>
              </a:rPr>
              <a:t>prayer </a:t>
            </a:r>
            <a:r>
              <a:rPr lang="en-US" sz="2600" dirty="0" smtClean="0">
                <a:latin typeface="Century Gothic" pitchFamily="34" charset="0"/>
              </a:rPr>
              <a:t>of dedication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9698" name="Picture 2" descr="http://www.profimedia.si/photo/solomon-s-prayer-at-the-consecration-of-the/profimedia-00908076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524000"/>
            <a:ext cx="2745740" cy="3581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The Dedication Of The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458200" cy="4191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When </a:t>
            </a:r>
            <a:r>
              <a:rPr lang="en-US" sz="2600" dirty="0" smtClean="0">
                <a:latin typeface="Century Gothic" pitchFamily="34" charset="0"/>
              </a:rPr>
              <a:t>he finished, miraculous </a:t>
            </a:r>
            <a:r>
              <a:rPr lang="en-US" sz="2600" dirty="0" smtClean="0">
                <a:latin typeface="Century Gothic" pitchFamily="34" charset="0"/>
              </a:rPr>
              <a:t>fire </a:t>
            </a:r>
            <a:r>
              <a:rPr lang="en-US" sz="2600" dirty="0" smtClean="0">
                <a:latin typeface="Century Gothic" pitchFamily="34" charset="0"/>
              </a:rPr>
              <a:t>fell from Heaven to ignite </a:t>
            </a:r>
            <a:r>
              <a:rPr lang="en-US" sz="2600" dirty="0" smtClean="0">
                <a:latin typeface="Century Gothic" pitchFamily="34" charset="0"/>
              </a:rPr>
              <a:t>the offering placed </a:t>
            </a:r>
            <a:r>
              <a:rPr lang="en-US" sz="2600" dirty="0" smtClean="0">
                <a:latin typeface="Century Gothic" pitchFamily="34" charset="0"/>
              </a:rPr>
              <a:t>on the </a:t>
            </a:r>
            <a:r>
              <a:rPr lang="en-US" sz="2600" dirty="0" smtClean="0">
                <a:latin typeface="Century Gothic" pitchFamily="34" charset="0"/>
              </a:rPr>
              <a:t>                                  brazen </a:t>
            </a:r>
            <a:r>
              <a:rPr lang="en-US" sz="2600" dirty="0" smtClean="0">
                <a:latin typeface="Century Gothic" pitchFamily="34" charset="0"/>
              </a:rPr>
              <a:t>altar.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1746" name="Picture 2" descr="http://www.johnpratt.com/items/docs/lds/meridian/2003/images/sol_t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663536"/>
            <a:ext cx="4572000" cy="35848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Solomon’s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5410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Temple that Solomon built was the most costly and magnificent </a:t>
            </a:r>
            <a:r>
              <a:rPr lang="en-US" sz="2600" dirty="0" smtClean="0">
                <a:latin typeface="Century Gothic" pitchFamily="34" charset="0"/>
              </a:rPr>
              <a:t>building at </a:t>
            </a:r>
            <a:r>
              <a:rPr lang="en-US" sz="2600" dirty="0" smtClean="0">
                <a:latin typeface="Century Gothic" pitchFamily="34" charset="0"/>
              </a:rPr>
              <a:t>that time.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was built on the site of </a:t>
            </a:r>
            <a:r>
              <a:rPr lang="en-US" sz="2600" dirty="0" err="1" smtClean="0">
                <a:latin typeface="Century Gothic" pitchFamily="34" charset="0"/>
              </a:rPr>
              <a:t>Araunah’s</a:t>
            </a:r>
            <a:r>
              <a:rPr lang="en-US" sz="2600" dirty="0" smtClean="0">
                <a:latin typeface="Century Gothic" pitchFamily="34" charset="0"/>
              </a:rPr>
              <a:t> threshing </a:t>
            </a:r>
            <a:r>
              <a:rPr lang="en-US" sz="2600" dirty="0" smtClean="0">
                <a:latin typeface="Century Gothic" pitchFamily="34" charset="0"/>
              </a:rPr>
              <a:t>floor. (II Samuel </a:t>
            </a:r>
            <a:r>
              <a:rPr lang="en-US" sz="2600" dirty="0" smtClean="0">
                <a:latin typeface="Century Gothic" pitchFamily="34" charset="0"/>
              </a:rPr>
              <a:t>24:16-25</a:t>
            </a:r>
            <a:r>
              <a:rPr lang="en-US" sz="2600" dirty="0" smtClean="0">
                <a:latin typeface="Century Gothic" pitchFamily="34" charset="0"/>
              </a:rPr>
              <a:t>)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endParaRPr lang="en-US" sz="800" dirty="0" smtClean="0">
              <a:latin typeface="Century Gothic" pitchFamily="34" charset="0"/>
            </a:endParaRPr>
          </a:p>
          <a:p>
            <a:endParaRPr lang="en-US" sz="8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It was at Mt</a:t>
            </a:r>
            <a:r>
              <a:rPr lang="en-US" sz="2600" dirty="0" smtClean="0">
                <a:latin typeface="Century Gothic" pitchFamily="34" charset="0"/>
              </a:rPr>
              <a:t>. </a:t>
            </a:r>
            <a:r>
              <a:rPr lang="en-US" sz="2600" dirty="0" err="1" smtClean="0">
                <a:latin typeface="Century Gothic" pitchFamily="34" charset="0"/>
              </a:rPr>
              <a:t>Moriah</a:t>
            </a:r>
            <a:r>
              <a:rPr lang="en-US" sz="2600" dirty="0" smtClean="0">
                <a:latin typeface="Century Gothic" pitchFamily="34" charset="0"/>
              </a:rPr>
              <a:t> where Abraham </a:t>
            </a:r>
            <a:r>
              <a:rPr lang="en-US" sz="2600" dirty="0" smtClean="0">
                <a:latin typeface="Century Gothic" pitchFamily="34" charset="0"/>
              </a:rPr>
              <a:t>was  </a:t>
            </a:r>
            <a:r>
              <a:rPr lang="en-US" sz="2600" dirty="0" smtClean="0">
                <a:latin typeface="Century Gothic" pitchFamily="34" charset="0"/>
              </a:rPr>
              <a:t>commanded </a:t>
            </a:r>
            <a:r>
              <a:rPr lang="en-US" sz="2600" dirty="0" smtClean="0">
                <a:latin typeface="Century Gothic" pitchFamily="34" charset="0"/>
              </a:rPr>
              <a:t>to sacrifice </a:t>
            </a:r>
            <a:r>
              <a:rPr lang="en-US" sz="2600" dirty="0" smtClean="0">
                <a:latin typeface="Century Gothic" pitchFamily="34" charset="0"/>
              </a:rPr>
              <a:t>Isaac. </a:t>
            </a:r>
            <a:r>
              <a:rPr lang="en-US" sz="2600" dirty="0" smtClean="0">
                <a:latin typeface="Century Gothic" pitchFamily="34" charset="0"/>
              </a:rPr>
              <a:t>(Genesis 22:2)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026" name="Picture 2" descr="http://ferrelljenkins.files.wordpress.com/2010/08/balage_araunahsthressingfloor_en1.jpg"/>
          <p:cNvPicPr>
            <a:picLocks noChangeAspect="1" noChangeArrowheads="1"/>
          </p:cNvPicPr>
          <p:nvPr/>
        </p:nvPicPr>
        <p:blipFill>
          <a:blip r:embed="rId2" cstate="print"/>
          <a:srcRect b="4072"/>
          <a:stretch>
            <a:fillRect/>
          </a:stretch>
        </p:blipFill>
        <p:spPr bwMode="auto">
          <a:xfrm>
            <a:off x="2895600" y="3276600"/>
            <a:ext cx="3352800" cy="20513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The Dedication Of The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4191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One should note the song of thanksgiving with which the priests and </a:t>
            </a:r>
            <a:r>
              <a:rPr lang="en-US" sz="2600" dirty="0" smtClean="0">
                <a:latin typeface="Century Gothic" pitchFamily="34" charset="0"/>
              </a:rPr>
              <a:t>musicians praised </a:t>
            </a:r>
            <a:r>
              <a:rPr lang="en-US" sz="2600" dirty="0" smtClean="0">
                <a:latin typeface="Century Gothic" pitchFamily="34" charset="0"/>
              </a:rPr>
              <a:t>the Lord: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For he is good, for his mercy </a:t>
            </a:r>
            <a:r>
              <a:rPr lang="en-US" i="1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endureth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forever.”</a:t>
            </a:r>
            <a:r>
              <a:rPr lang="en-US" dirty="0" smtClean="0">
                <a:latin typeface="Century Gothic" pitchFamily="34" charset="0"/>
              </a:rPr>
              <a:t> </a:t>
            </a:r>
            <a:endParaRPr lang="en-US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When the glory </a:t>
            </a:r>
            <a:r>
              <a:rPr lang="en-US" sz="2600" dirty="0" smtClean="0">
                <a:latin typeface="Century Gothic" pitchFamily="34" charset="0"/>
              </a:rPr>
              <a:t>of the Lord filled the house, the priests could not stand to minister by reason </a:t>
            </a:r>
            <a:r>
              <a:rPr lang="en-US" sz="2600" dirty="0" smtClean="0">
                <a:latin typeface="Century Gothic" pitchFamily="34" charset="0"/>
              </a:rPr>
              <a:t>of the cloud.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The Dedication Of The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4191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One should also note and carefully study Solomon’s prayer.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had made </a:t>
            </a:r>
            <a:r>
              <a:rPr lang="en-US" sz="2600" dirty="0" smtClean="0">
                <a:latin typeface="Century Gothic" pitchFamily="34" charset="0"/>
              </a:rPr>
              <a:t>a platform 4 ½ feet </a:t>
            </a:r>
            <a:r>
              <a:rPr lang="en-US" sz="2600" dirty="0" smtClean="0">
                <a:latin typeface="Century Gothic" pitchFamily="34" charset="0"/>
              </a:rPr>
              <a:t>high.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On </a:t>
            </a:r>
            <a:r>
              <a:rPr lang="en-US" sz="2600" dirty="0" smtClean="0">
                <a:latin typeface="Century Gothic" pitchFamily="34" charset="0"/>
              </a:rPr>
              <a:t>this platform, he knelt and spread forth </a:t>
            </a:r>
            <a:r>
              <a:rPr lang="en-US" sz="2600" dirty="0" smtClean="0">
                <a:latin typeface="Century Gothic" pitchFamily="34" charset="0"/>
              </a:rPr>
              <a:t>his hands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prayed for forgiveness and that the Lord would always hear the prayers </a:t>
            </a:r>
            <a:r>
              <a:rPr lang="en-US" sz="2600" dirty="0" smtClean="0">
                <a:latin typeface="Century Gothic" pitchFamily="34" charset="0"/>
              </a:rPr>
              <a:t>of His </a:t>
            </a:r>
            <a:r>
              <a:rPr lang="en-US" sz="2600" dirty="0" smtClean="0">
                <a:latin typeface="Century Gothic" pitchFamily="34" charset="0"/>
              </a:rPr>
              <a:t>people.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God’s Promise </a:t>
            </a:r>
            <a:r>
              <a:rPr lang="en-US" dirty="0" smtClean="0">
                <a:latin typeface="Calligraph421 BT" pitchFamily="66" charset="0"/>
              </a:rPr>
              <a:t>a</a:t>
            </a:r>
            <a:r>
              <a:rPr lang="en-US" dirty="0" smtClean="0">
                <a:latin typeface="Calligraph421 BT" pitchFamily="66" charset="0"/>
              </a:rPr>
              <a:t>nd Warning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191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The Lord appeared to Solomon by night and told him that his prayer had </a:t>
            </a:r>
            <a:r>
              <a:rPr lang="en-US" sz="2600" dirty="0" smtClean="0">
                <a:latin typeface="Century Gothic" pitchFamily="34" charset="0"/>
              </a:rPr>
              <a:t>been heard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Lord said that He had chosen and sanctified the Temple that His </a:t>
            </a:r>
            <a:r>
              <a:rPr lang="en-US" sz="2600" dirty="0" smtClean="0">
                <a:latin typeface="Century Gothic" pitchFamily="34" charset="0"/>
              </a:rPr>
              <a:t>name might </a:t>
            </a:r>
            <a:r>
              <a:rPr lang="en-US" sz="2600" dirty="0" smtClean="0">
                <a:latin typeface="Century Gothic" pitchFamily="34" charset="0"/>
              </a:rPr>
              <a:t>be there forever.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God’s Promise </a:t>
            </a:r>
            <a:r>
              <a:rPr lang="en-US" dirty="0" smtClean="0">
                <a:latin typeface="Calligraph421 BT" pitchFamily="66" charset="0"/>
              </a:rPr>
              <a:t>a</a:t>
            </a:r>
            <a:r>
              <a:rPr lang="en-US" dirty="0" smtClean="0">
                <a:latin typeface="Calligraph421 BT" pitchFamily="66" charset="0"/>
              </a:rPr>
              <a:t>nd Warning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4191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In II Chronicles 7:14, we read the promise the Lord made to Solomon.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is a </a:t>
            </a:r>
            <a:r>
              <a:rPr lang="en-US" sz="2600" dirty="0" smtClean="0">
                <a:latin typeface="Century Gothic" pitchFamily="34" charset="0"/>
              </a:rPr>
              <a:t>promise of forgiveness and restoration.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There </a:t>
            </a:r>
            <a:r>
              <a:rPr lang="en-US" sz="2600" dirty="0" smtClean="0">
                <a:latin typeface="Century Gothic" pitchFamily="34" charset="0"/>
              </a:rPr>
              <a:t>were, however, conditions </a:t>
            </a:r>
            <a:r>
              <a:rPr lang="en-US" sz="2600" dirty="0" smtClean="0">
                <a:latin typeface="Century Gothic" pitchFamily="34" charset="0"/>
              </a:rPr>
              <a:t>attached that </a:t>
            </a:r>
            <a:r>
              <a:rPr lang="en-US" sz="2600" dirty="0" smtClean="0">
                <a:latin typeface="Century Gothic" pitchFamily="34" charset="0"/>
              </a:rPr>
              <a:t>must be met by His people who are called by His name.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God’s Promise </a:t>
            </a:r>
            <a:r>
              <a:rPr lang="en-US" dirty="0" smtClean="0">
                <a:latin typeface="Calligraph421 BT" pitchFamily="66" charset="0"/>
              </a:rPr>
              <a:t>a</a:t>
            </a:r>
            <a:r>
              <a:rPr lang="en-US" dirty="0" smtClean="0">
                <a:latin typeface="Calligraph421 BT" pitchFamily="66" charset="0"/>
              </a:rPr>
              <a:t>nd Warning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4191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conditions were</a:t>
            </a:r>
            <a:r>
              <a:rPr lang="en-US" sz="2600" dirty="0" smtClean="0">
                <a:latin typeface="Century Gothic" pitchFamily="34" charset="0"/>
              </a:rPr>
              <a:t>:</a:t>
            </a:r>
          </a:p>
          <a:p>
            <a:endParaRPr lang="en-US" sz="1000" dirty="0" smtClean="0">
              <a:latin typeface="Century Gothic" pitchFamily="34" charset="0"/>
            </a:endParaRPr>
          </a:p>
          <a:p>
            <a:pPr lvl="1"/>
            <a:r>
              <a:rPr lang="en-US" dirty="0" smtClean="0">
                <a:latin typeface="Century Gothic" pitchFamily="34" charset="0"/>
              </a:rPr>
              <a:t>1. They must humble </a:t>
            </a:r>
            <a:r>
              <a:rPr lang="en-US" dirty="0" smtClean="0">
                <a:latin typeface="Century Gothic" pitchFamily="34" charset="0"/>
              </a:rPr>
              <a:t>themselves.</a:t>
            </a:r>
          </a:p>
          <a:p>
            <a:pPr lvl="1"/>
            <a:endParaRPr lang="en-US" sz="1000" dirty="0" smtClean="0">
              <a:latin typeface="Century Gothic" pitchFamily="34" charset="0"/>
            </a:endParaRPr>
          </a:p>
          <a:p>
            <a:pPr lvl="1"/>
            <a:r>
              <a:rPr lang="en-US" dirty="0" smtClean="0">
                <a:latin typeface="Century Gothic" pitchFamily="34" charset="0"/>
              </a:rPr>
              <a:t>2. They must pray</a:t>
            </a:r>
            <a:r>
              <a:rPr lang="en-US" dirty="0" smtClean="0">
                <a:latin typeface="Century Gothic" pitchFamily="34" charset="0"/>
              </a:rPr>
              <a:t>.</a:t>
            </a:r>
          </a:p>
          <a:p>
            <a:pPr lvl="1"/>
            <a:endParaRPr lang="en-US" sz="1000" dirty="0" smtClean="0">
              <a:latin typeface="Century Gothic" pitchFamily="34" charset="0"/>
            </a:endParaRPr>
          </a:p>
          <a:p>
            <a:pPr lvl="1"/>
            <a:r>
              <a:rPr lang="en-US" dirty="0" smtClean="0">
                <a:latin typeface="Century Gothic" pitchFamily="34" charset="0"/>
              </a:rPr>
              <a:t>3. They must seek the Lord’s face</a:t>
            </a:r>
            <a:r>
              <a:rPr lang="en-US" dirty="0" smtClean="0">
                <a:latin typeface="Century Gothic" pitchFamily="34" charset="0"/>
              </a:rPr>
              <a:t>.</a:t>
            </a:r>
          </a:p>
          <a:p>
            <a:pPr lvl="1"/>
            <a:endParaRPr lang="en-US" sz="1000" dirty="0" smtClean="0">
              <a:latin typeface="Century Gothic" pitchFamily="34" charset="0"/>
            </a:endParaRPr>
          </a:p>
          <a:p>
            <a:pPr lvl="1"/>
            <a:r>
              <a:rPr lang="en-US" dirty="0" smtClean="0">
                <a:latin typeface="Century Gothic" pitchFamily="34" charset="0"/>
              </a:rPr>
              <a:t>4. They must turn from their wicked ways</a:t>
            </a:r>
            <a:r>
              <a:rPr lang="en-US" dirty="0" smtClean="0">
                <a:latin typeface="Century Gothic" pitchFamily="34" charset="0"/>
              </a:rPr>
              <a:t>.</a:t>
            </a:r>
          </a:p>
          <a:p>
            <a:pPr lvl="1"/>
            <a:endParaRPr lang="en-US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Lord promised Solomon that if he would walk before Him as David walked, He would establish the kingdom.</a:t>
            </a:r>
          </a:p>
          <a:p>
            <a:pPr lvl="1"/>
            <a:endParaRPr lang="en-US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God’s Promise </a:t>
            </a:r>
            <a:r>
              <a:rPr lang="en-US" dirty="0" smtClean="0">
                <a:latin typeface="Calligraph421 BT" pitchFamily="66" charset="0"/>
              </a:rPr>
              <a:t>a</a:t>
            </a:r>
            <a:r>
              <a:rPr lang="en-US" dirty="0" smtClean="0">
                <a:latin typeface="Calligraph421 BT" pitchFamily="66" charset="0"/>
              </a:rPr>
              <a:t>nd Warning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458200" cy="4191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Lord </a:t>
            </a:r>
            <a:r>
              <a:rPr lang="en-US" sz="2600" dirty="0" smtClean="0">
                <a:latin typeface="Century Gothic" pitchFamily="34" charset="0"/>
              </a:rPr>
              <a:t>warned Solomon not to forsake the </a:t>
            </a:r>
            <a:r>
              <a:rPr lang="en-US" sz="2600" dirty="0" smtClean="0">
                <a:latin typeface="Century Gothic" pitchFamily="34" charset="0"/>
              </a:rPr>
              <a:t>Lord and </a:t>
            </a:r>
            <a:r>
              <a:rPr lang="en-US" sz="2600" dirty="0" smtClean="0">
                <a:latin typeface="Century Gothic" pitchFamily="34" charset="0"/>
              </a:rPr>
              <a:t>worship </a:t>
            </a:r>
            <a:r>
              <a:rPr lang="en-US" sz="2600" dirty="0" smtClean="0">
                <a:latin typeface="Century Gothic" pitchFamily="34" charset="0"/>
              </a:rPr>
              <a:t>other </a:t>
            </a:r>
            <a:r>
              <a:rPr lang="en-US" sz="2600" dirty="0" smtClean="0">
                <a:latin typeface="Century Gothic" pitchFamily="34" charset="0"/>
              </a:rPr>
              <a:t>gods.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If so he </a:t>
            </a:r>
            <a:r>
              <a:rPr lang="en-US" sz="2600" dirty="0" smtClean="0">
                <a:latin typeface="Century Gothic" pitchFamily="34" charset="0"/>
              </a:rPr>
              <a:t>would pluck Israel up by the roots and </a:t>
            </a:r>
            <a:r>
              <a:rPr lang="en-US" sz="2600" dirty="0" smtClean="0">
                <a:latin typeface="Century Gothic" pitchFamily="34" charset="0"/>
              </a:rPr>
              <a:t>He would </a:t>
            </a:r>
            <a:r>
              <a:rPr lang="en-US" sz="2600" dirty="0" smtClean="0">
                <a:latin typeface="Century Gothic" pitchFamily="34" charset="0"/>
              </a:rPr>
              <a:t>cast the Temple out of His sight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Tragically</a:t>
            </a:r>
            <a:r>
              <a:rPr lang="en-US" sz="2600" dirty="0" smtClean="0">
                <a:latin typeface="Century Gothic" pitchFamily="34" charset="0"/>
              </a:rPr>
              <a:t>, Solomon forgot the warning </a:t>
            </a:r>
            <a:r>
              <a:rPr lang="en-US" sz="2600" dirty="0" smtClean="0">
                <a:latin typeface="Century Gothic" pitchFamily="34" charset="0"/>
              </a:rPr>
              <a:t>and the </a:t>
            </a:r>
            <a:r>
              <a:rPr lang="en-US" sz="2600" dirty="0" smtClean="0">
                <a:latin typeface="Century Gothic" pitchFamily="34" charset="0"/>
              </a:rPr>
              <a:t>judgment came to pass as the Lord said.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Calligraph421 BT" pitchFamily="66" charset="0"/>
              </a:rPr>
              <a:t>E. Other Buildings Built </a:t>
            </a:r>
            <a:r>
              <a:rPr lang="en-US" dirty="0" smtClean="0">
                <a:latin typeface="Calligraph421 BT" pitchFamily="66" charset="0"/>
              </a:rPr>
              <a:t>b</a:t>
            </a:r>
            <a:r>
              <a:rPr lang="en-US" dirty="0" smtClean="0">
                <a:latin typeface="Calligraph421 BT" pitchFamily="66" charset="0"/>
              </a:rPr>
              <a:t>y Solomon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4191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Solomon’s </a:t>
            </a:r>
            <a:r>
              <a:rPr lang="en-US" sz="2600" dirty="0" smtClean="0">
                <a:latin typeface="Century Gothic" pitchFamily="34" charset="0"/>
              </a:rPr>
              <a:t>own palace took thirteen years </a:t>
            </a:r>
            <a:r>
              <a:rPr lang="en-US" sz="2600" dirty="0" smtClean="0">
                <a:latin typeface="Century Gothic" pitchFamily="34" charset="0"/>
              </a:rPr>
              <a:t>to build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also built a “Hall of Judgment.”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In </a:t>
            </a:r>
            <a:r>
              <a:rPr lang="en-US" sz="2600" dirty="0" smtClean="0">
                <a:latin typeface="Century Gothic" pitchFamily="34" charset="0"/>
              </a:rPr>
              <a:t>this building Solomon sat for </a:t>
            </a:r>
            <a:r>
              <a:rPr lang="en-US" sz="2600" dirty="0" smtClean="0">
                <a:latin typeface="Century Gothic" pitchFamily="34" charset="0"/>
              </a:rPr>
              <a:t>judgment on </a:t>
            </a:r>
            <a:r>
              <a:rPr lang="en-US" sz="2600" dirty="0" smtClean="0">
                <a:latin typeface="Century Gothic" pitchFamily="34" charset="0"/>
              </a:rPr>
              <a:t>a six-step throne of ivory overlaid with gold. 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Calligraph421 BT" pitchFamily="66" charset="0"/>
              </a:rPr>
              <a:t>E. Other Buildings Built </a:t>
            </a:r>
            <a:r>
              <a:rPr lang="en-US" dirty="0" smtClean="0">
                <a:latin typeface="Calligraph421 BT" pitchFamily="66" charset="0"/>
              </a:rPr>
              <a:t>b</a:t>
            </a:r>
            <a:r>
              <a:rPr lang="en-US" dirty="0" smtClean="0">
                <a:latin typeface="Calligraph421 BT" pitchFamily="66" charset="0"/>
              </a:rPr>
              <a:t>y Solomon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14600"/>
            <a:ext cx="8458200" cy="4191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also built a special house for </a:t>
            </a:r>
            <a:r>
              <a:rPr lang="en-US" sz="2600" dirty="0" smtClean="0">
                <a:latin typeface="Century Gothic" pitchFamily="34" charset="0"/>
              </a:rPr>
              <a:t>one of </a:t>
            </a:r>
            <a:r>
              <a:rPr lang="en-US" sz="2600" dirty="0" smtClean="0">
                <a:latin typeface="Century Gothic" pitchFamily="34" charset="0"/>
              </a:rPr>
              <a:t>his wives, the daughter of Pharaoh.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Throughout </a:t>
            </a:r>
            <a:r>
              <a:rPr lang="en-US" sz="2600" dirty="0" smtClean="0">
                <a:latin typeface="Century Gothic" pitchFamily="34" charset="0"/>
              </a:rPr>
              <a:t>all his building projects, </a:t>
            </a:r>
            <a:r>
              <a:rPr lang="en-US" sz="2600" dirty="0" smtClean="0">
                <a:latin typeface="Century Gothic" pitchFamily="34" charset="0"/>
              </a:rPr>
              <a:t>Hiram continued </a:t>
            </a:r>
            <a:r>
              <a:rPr lang="en-US" sz="2600" dirty="0" smtClean="0">
                <a:latin typeface="Century Gothic" pitchFamily="34" charset="0"/>
              </a:rPr>
              <a:t>to help with material, workmen, and gold.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5842" name="Picture 2" descr="http://gorepent.com/wp-content/uploads/posts11/timber-prepa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799122"/>
            <a:ext cx="2514600" cy="1677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844" name="Picture 4" descr="http://www.ellenwhite.info/images/chapt-illus/PK/PP-SolomonAndWife_LJ_0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862075"/>
            <a:ext cx="2438400" cy="1576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Calligraph421 BT" pitchFamily="66" charset="0"/>
              </a:rPr>
              <a:t>Questions For Review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4191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Century Gothic" pitchFamily="34" charset="0"/>
              </a:rPr>
              <a:t>1. What was the specific site of Solomon’s Temple</a:t>
            </a:r>
            <a:r>
              <a:rPr lang="en-US" sz="2400" dirty="0" smtClean="0">
                <a:latin typeface="Century Gothic" pitchFamily="34" charset="0"/>
              </a:rPr>
              <a:t>?</a:t>
            </a:r>
          </a:p>
          <a:p>
            <a:endParaRPr lang="en-US" sz="10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2. What were the dimensions of the Temple</a:t>
            </a:r>
            <a:r>
              <a:rPr lang="en-US" sz="2400" dirty="0" smtClean="0">
                <a:latin typeface="Century Gothic" pitchFamily="34" charset="0"/>
              </a:rPr>
              <a:t>?</a:t>
            </a:r>
          </a:p>
          <a:p>
            <a:endParaRPr lang="en-US" sz="10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3. How long did it take to construct the Temple</a:t>
            </a:r>
            <a:r>
              <a:rPr lang="en-US" sz="2400" dirty="0" smtClean="0">
                <a:latin typeface="Century Gothic" pitchFamily="34" charset="0"/>
              </a:rPr>
              <a:t>?</a:t>
            </a:r>
          </a:p>
          <a:p>
            <a:endParaRPr lang="en-US" sz="10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4. Who was Hiram</a:t>
            </a:r>
            <a:r>
              <a:rPr lang="en-US" sz="2400" dirty="0" smtClean="0">
                <a:latin typeface="Century Gothic" pitchFamily="34" charset="0"/>
              </a:rPr>
              <a:t>?</a:t>
            </a:r>
          </a:p>
          <a:p>
            <a:endParaRPr lang="en-US" sz="10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5. Describe the dedication of the Temple</a:t>
            </a:r>
            <a:r>
              <a:rPr lang="en-US" sz="2400" dirty="0" smtClean="0">
                <a:latin typeface="Century Gothic" pitchFamily="34" charset="0"/>
              </a:rPr>
              <a:t>.</a:t>
            </a:r>
          </a:p>
          <a:p>
            <a:endParaRPr lang="en-US" sz="10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6. According to II Chronicles 7:14, what conditions must be met by God’s </a:t>
            </a:r>
            <a:r>
              <a:rPr lang="en-US" sz="2400" dirty="0" smtClean="0">
                <a:latin typeface="Century Gothic" pitchFamily="34" charset="0"/>
              </a:rPr>
              <a:t>people in order </a:t>
            </a:r>
            <a:r>
              <a:rPr lang="en-US" sz="2400" dirty="0" smtClean="0">
                <a:latin typeface="Century Gothic" pitchFamily="34" charset="0"/>
              </a:rPr>
              <a:t>for restoration and forgiveness</a:t>
            </a:r>
            <a:r>
              <a:rPr lang="en-US" sz="2400" dirty="0" smtClean="0">
                <a:latin typeface="Century Gothic" pitchFamily="34" charset="0"/>
              </a:rPr>
              <a:t>?</a:t>
            </a:r>
            <a:endParaRPr lang="en-US" sz="24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Solomon’s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54102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It was built similar to the plan of the Tabernacle but twice the size.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Temple was </a:t>
            </a:r>
            <a:r>
              <a:rPr lang="en-US" sz="2600" dirty="0" smtClean="0">
                <a:latin typeface="Century Gothic" pitchFamily="34" charset="0"/>
              </a:rPr>
              <a:t>90 </a:t>
            </a:r>
            <a:r>
              <a:rPr lang="en-US" sz="2600" dirty="0" smtClean="0">
                <a:latin typeface="Century Gothic" pitchFamily="34" charset="0"/>
              </a:rPr>
              <a:t>feet long, </a:t>
            </a:r>
            <a:r>
              <a:rPr lang="en-US" sz="2600" dirty="0" smtClean="0">
                <a:latin typeface="Century Gothic" pitchFamily="34" charset="0"/>
              </a:rPr>
              <a:t>30 </a:t>
            </a:r>
            <a:r>
              <a:rPr lang="en-US" sz="2600" dirty="0" smtClean="0">
                <a:latin typeface="Century Gothic" pitchFamily="34" charset="0"/>
              </a:rPr>
              <a:t>feet wide, </a:t>
            </a:r>
            <a:r>
              <a:rPr lang="en-US" sz="2600" dirty="0" smtClean="0">
                <a:latin typeface="Century Gothic" pitchFamily="34" charset="0"/>
              </a:rPr>
              <a:t>and 45 </a:t>
            </a:r>
            <a:r>
              <a:rPr lang="en-US" sz="2600" dirty="0" smtClean="0">
                <a:latin typeface="Century Gothic" pitchFamily="34" charset="0"/>
              </a:rPr>
              <a:t>feet high. (See I Kings </a:t>
            </a:r>
            <a:r>
              <a:rPr lang="en-US" sz="2600" dirty="0" smtClean="0">
                <a:latin typeface="Century Gothic" pitchFamily="34" charset="0"/>
              </a:rPr>
              <a:t>6:2)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Temple faced east, in front of which was </a:t>
            </a:r>
            <a:r>
              <a:rPr lang="en-US" sz="2600" dirty="0" smtClean="0">
                <a:latin typeface="Century Gothic" pitchFamily="34" charset="0"/>
              </a:rPr>
              <a:t>a porch </a:t>
            </a:r>
            <a:r>
              <a:rPr lang="en-US" sz="2600" dirty="0" smtClean="0">
                <a:latin typeface="Century Gothic" pitchFamily="34" charset="0"/>
              </a:rPr>
              <a:t>fifteen feet deep across the entire width. 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Solomon’s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51816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west thirty feet was the Most </a:t>
            </a:r>
            <a:r>
              <a:rPr lang="en-US" sz="2600" dirty="0" smtClean="0">
                <a:latin typeface="Century Gothic" pitchFamily="34" charset="0"/>
              </a:rPr>
              <a:t>Holy Place </a:t>
            </a:r>
            <a:r>
              <a:rPr lang="en-US" sz="2600" dirty="0" smtClean="0">
                <a:latin typeface="Century Gothic" pitchFamily="34" charset="0"/>
              </a:rPr>
              <a:t>or Oracle.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east sixty feet was the Holy Place or House.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 </a:t>
            </a:r>
            <a:r>
              <a:rPr lang="en-US" sz="2600" dirty="0" smtClean="0">
                <a:latin typeface="Century Gothic" pitchFamily="34" charset="0"/>
              </a:rPr>
              <a:t>veil of blue, </a:t>
            </a:r>
            <a:r>
              <a:rPr lang="en-US" sz="2600" dirty="0" smtClean="0">
                <a:latin typeface="Century Gothic" pitchFamily="34" charset="0"/>
              </a:rPr>
              <a:t>purple, crimson</a:t>
            </a:r>
            <a:r>
              <a:rPr lang="en-US" sz="2600" dirty="0" smtClean="0">
                <a:latin typeface="Century Gothic" pitchFamily="34" charset="0"/>
              </a:rPr>
              <a:t>, and </a:t>
            </a:r>
            <a:r>
              <a:rPr lang="en-US" sz="2600" dirty="0" smtClean="0">
                <a:latin typeface="Century Gothic" pitchFamily="34" charset="0"/>
              </a:rPr>
              <a:t>                               fine </a:t>
            </a:r>
            <a:r>
              <a:rPr lang="en-US" sz="2600" dirty="0" smtClean="0">
                <a:latin typeface="Century Gothic" pitchFamily="34" charset="0"/>
              </a:rPr>
              <a:t>linen separated the </a:t>
            </a:r>
            <a:r>
              <a:rPr lang="en-US" sz="2600" dirty="0" smtClean="0">
                <a:latin typeface="Century Gothic" pitchFamily="34" charset="0"/>
              </a:rPr>
              <a:t>two.                                       (See II </a:t>
            </a:r>
            <a:r>
              <a:rPr lang="en-US" sz="2600" dirty="0" smtClean="0">
                <a:latin typeface="Century Gothic" pitchFamily="34" charset="0"/>
              </a:rPr>
              <a:t>Chronicles </a:t>
            </a:r>
            <a:r>
              <a:rPr lang="en-US" sz="2600" dirty="0" smtClean="0">
                <a:latin typeface="Century Gothic" pitchFamily="34" charset="0"/>
              </a:rPr>
              <a:t>3:14) 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6386" name="Picture 2" descr="http://sfodan.files.wordpress.com/2012/03/temple-veil.jpg"/>
          <p:cNvPicPr>
            <a:picLocks noChangeAspect="1" noChangeArrowheads="1"/>
          </p:cNvPicPr>
          <p:nvPr/>
        </p:nvPicPr>
        <p:blipFill>
          <a:blip r:embed="rId2" cstate="print"/>
          <a:srcRect l="7101" t="2392" b="15097"/>
          <a:stretch>
            <a:fillRect/>
          </a:stretch>
        </p:blipFill>
        <p:spPr bwMode="auto">
          <a:xfrm>
            <a:off x="6803766" y="3626325"/>
            <a:ext cx="1578234" cy="27744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Solomon’s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40386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Temple was built of stone and paneled with cedar, overlaid with gold.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5362" name="Picture 2" descr="http://davidanthonyporter.typepad.com/.a/6a00e55043abd088340111685c171a970c-50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29383"/>
            <a:ext cx="6858000" cy="44714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Solomon’s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4038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ark was placed in the Holy of Holies along with the Mercy Seat </a:t>
            </a:r>
            <a:r>
              <a:rPr lang="en-US" sz="2600" dirty="0" smtClean="0">
                <a:latin typeface="Century Gothic" pitchFamily="34" charset="0"/>
              </a:rPr>
              <a:t>overshadowed by </a:t>
            </a:r>
            <a:r>
              <a:rPr lang="en-US" sz="2600" dirty="0" smtClean="0">
                <a:latin typeface="Century Gothic" pitchFamily="34" charset="0"/>
              </a:rPr>
              <a:t>cherubim.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In </a:t>
            </a:r>
            <a:r>
              <a:rPr lang="en-US" sz="2600" dirty="0" smtClean="0">
                <a:latin typeface="Century Gothic" pitchFamily="34" charset="0"/>
              </a:rPr>
              <a:t>here shone the mysterious </a:t>
            </a:r>
            <a:r>
              <a:rPr lang="en-US" sz="2600" dirty="0" smtClean="0">
                <a:latin typeface="Century Gothic" pitchFamily="34" charset="0"/>
              </a:rPr>
              <a:t>                                 light</a:t>
            </a:r>
            <a:r>
              <a:rPr lang="en-US" sz="2600" dirty="0" smtClean="0">
                <a:latin typeface="Century Gothic" pitchFamily="34" charset="0"/>
              </a:rPr>
              <a:t>, the </a:t>
            </a:r>
            <a:r>
              <a:rPr lang="en-US" sz="2600" dirty="0" err="1" smtClean="0">
                <a:latin typeface="Century Gothic" pitchFamily="34" charset="0"/>
              </a:rPr>
              <a:t>Shekinah</a:t>
            </a:r>
            <a:r>
              <a:rPr lang="en-US" sz="2600" dirty="0" smtClean="0">
                <a:latin typeface="Century Gothic" pitchFamily="34" charset="0"/>
              </a:rPr>
              <a:t>, the </a:t>
            </a:r>
            <a:r>
              <a:rPr lang="en-US" sz="2600" dirty="0" smtClean="0">
                <a:latin typeface="Century Gothic" pitchFamily="34" charset="0"/>
              </a:rPr>
              <a:t>symbol                                                 of </a:t>
            </a:r>
            <a:r>
              <a:rPr lang="en-US" sz="2600" dirty="0" smtClean="0">
                <a:latin typeface="Century Gothic" pitchFamily="34" charset="0"/>
              </a:rPr>
              <a:t>the presence of God.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Only </a:t>
            </a:r>
            <a:r>
              <a:rPr lang="en-US" sz="2600" dirty="0" smtClean="0">
                <a:latin typeface="Century Gothic" pitchFamily="34" charset="0"/>
              </a:rPr>
              <a:t>the high priest could enter here, and then </a:t>
            </a:r>
            <a:r>
              <a:rPr lang="en-US" sz="2600" dirty="0" smtClean="0">
                <a:latin typeface="Century Gothic" pitchFamily="34" charset="0"/>
              </a:rPr>
              <a:t>only once </a:t>
            </a:r>
            <a:r>
              <a:rPr lang="en-US" sz="2600" dirty="0" smtClean="0">
                <a:latin typeface="Century Gothic" pitchFamily="34" charset="0"/>
              </a:rPr>
              <a:t>a year on the Day of Atonement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9458" name="Picture 2" descr="http://mudpreacher.files.wordpress.com/2009/11/shekinah-glo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786063"/>
            <a:ext cx="2971800" cy="16716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Solomon’s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458200" cy="4038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  In </a:t>
            </a:r>
            <a:r>
              <a:rPr lang="en-US" sz="2600" dirty="0" smtClean="0">
                <a:latin typeface="Century Gothic" pitchFamily="34" charset="0"/>
              </a:rPr>
              <a:t>the Holy Place </a:t>
            </a:r>
            <a:r>
              <a:rPr lang="en-US" sz="2600" dirty="0" smtClean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the altar of </a:t>
            </a:r>
            <a:r>
              <a:rPr lang="en-US" sz="2600" dirty="0" smtClean="0">
                <a:latin typeface="Century Gothic" pitchFamily="34" charset="0"/>
              </a:rPr>
              <a:t>incense, ten </a:t>
            </a:r>
            <a:r>
              <a:rPr lang="en-US" sz="2600" dirty="0" smtClean="0">
                <a:latin typeface="Century Gothic" pitchFamily="34" charset="0"/>
              </a:rPr>
              <a:t>golden </a:t>
            </a:r>
            <a:r>
              <a:rPr lang="en-US" sz="2600" dirty="0" err="1" smtClean="0">
                <a:latin typeface="Century Gothic" pitchFamily="34" charset="0"/>
              </a:rPr>
              <a:t>lampstands</a:t>
            </a:r>
            <a:r>
              <a:rPr lang="en-US" sz="2600" dirty="0" smtClean="0">
                <a:latin typeface="Century Gothic" pitchFamily="34" charset="0"/>
              </a:rPr>
              <a:t>, five </a:t>
            </a:r>
            <a:r>
              <a:rPr lang="en-US" sz="2600" dirty="0" smtClean="0">
                <a:latin typeface="Century Gothic" pitchFamily="34" charset="0"/>
              </a:rPr>
              <a:t>on each side, and the table of </a:t>
            </a:r>
            <a:r>
              <a:rPr lang="en-US" sz="2600" dirty="0" err="1" smtClean="0">
                <a:latin typeface="Century Gothic" pitchFamily="34" charset="0"/>
              </a:rPr>
              <a:t>shewbread</a:t>
            </a:r>
            <a:r>
              <a:rPr lang="en-US" sz="2600" dirty="0" smtClean="0">
                <a:latin typeface="Century Gothic" pitchFamily="34" charset="0"/>
              </a:rPr>
              <a:t>. (</a:t>
            </a:r>
            <a:r>
              <a:rPr lang="en-US" sz="2600" dirty="0" smtClean="0">
                <a:latin typeface="Century Gothic" pitchFamily="34" charset="0"/>
              </a:rPr>
              <a:t>See I Kings 7:48-49</a:t>
            </a:r>
            <a:r>
              <a:rPr lang="en-US" sz="2600" dirty="0" smtClean="0">
                <a:latin typeface="Century Gothic" pitchFamily="34" charset="0"/>
              </a:rPr>
              <a:t>)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8434" name="Picture 2" descr="http://www.arkdiscovery.com/HolyPlace_108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581274"/>
            <a:ext cx="6324600" cy="35909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Solomon’s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458200" cy="4038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Along the sides and rear of the Temple were three stories of side chambers </a:t>
            </a:r>
            <a:r>
              <a:rPr lang="en-US" sz="2600" dirty="0" smtClean="0">
                <a:latin typeface="Century Gothic" pitchFamily="34" charset="0"/>
              </a:rPr>
              <a:t>for the </a:t>
            </a:r>
            <a:r>
              <a:rPr lang="en-US" sz="2600" dirty="0" smtClean="0">
                <a:latin typeface="Century Gothic" pitchFamily="34" charset="0"/>
              </a:rPr>
              <a:t>priests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1506" name="Picture 2" descr="http://1.bp.blogspot.com/_mwIrvjgUWmc/TPsixOofAVI/AAAAAAAADuM/N4gi2mIid3E/s1600/176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7686" y="2209799"/>
            <a:ext cx="6064714" cy="40128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</a:t>
            </a:r>
            <a:r>
              <a:rPr lang="en-US" dirty="0" smtClean="0">
                <a:latin typeface="Calligraph421 BT" pitchFamily="66" charset="0"/>
              </a:rPr>
              <a:t>Solomon’s Temple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In </a:t>
            </a:r>
            <a:r>
              <a:rPr lang="en-US" sz="2600" dirty="0" smtClean="0">
                <a:latin typeface="Century Gothic" pitchFamily="34" charset="0"/>
              </a:rPr>
              <a:t>front of the Temple was the brazen altar of burnt offering, </a:t>
            </a:r>
            <a:r>
              <a:rPr lang="en-US" sz="2600" dirty="0" smtClean="0">
                <a:latin typeface="Century Gothic" pitchFamily="34" charset="0"/>
              </a:rPr>
              <a:t>30 </a:t>
            </a:r>
            <a:r>
              <a:rPr lang="en-US" sz="2600" dirty="0" smtClean="0">
                <a:latin typeface="Century Gothic" pitchFamily="34" charset="0"/>
              </a:rPr>
              <a:t>feet </a:t>
            </a:r>
            <a:r>
              <a:rPr lang="en-US" sz="2600" dirty="0" smtClean="0">
                <a:latin typeface="Century Gothic" pitchFamily="34" charset="0"/>
              </a:rPr>
              <a:t>square and 15 </a:t>
            </a:r>
            <a:r>
              <a:rPr lang="en-US" sz="2600" dirty="0" smtClean="0">
                <a:latin typeface="Century Gothic" pitchFamily="34" charset="0"/>
              </a:rPr>
              <a:t>feet high.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   This </a:t>
            </a:r>
            <a:r>
              <a:rPr lang="en-US" sz="2600" dirty="0" smtClean="0">
                <a:latin typeface="Century Gothic" pitchFamily="34" charset="0"/>
              </a:rPr>
              <a:t>spot is now called the “Rock of the Dome” and is </a:t>
            </a:r>
            <a:r>
              <a:rPr lang="en-US" sz="2600" dirty="0" smtClean="0">
                <a:latin typeface="Century Gothic" pitchFamily="34" charset="0"/>
              </a:rPr>
              <a:t>directly under </a:t>
            </a:r>
            <a:r>
              <a:rPr lang="en-US" sz="2600" dirty="0" smtClean="0">
                <a:latin typeface="Century Gothic" pitchFamily="34" charset="0"/>
              </a:rPr>
              <a:t>the center of the present Muslim mosque.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2: The Temple           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0482" name="Picture 2" descr="http://eudoranachand.files.wordpress.com/2012/04/temple-in-israel.jpg"/>
          <p:cNvPicPr>
            <a:picLocks noChangeAspect="1" noChangeArrowheads="1"/>
          </p:cNvPicPr>
          <p:nvPr/>
        </p:nvPicPr>
        <p:blipFill>
          <a:blip r:embed="rId2" cstate="print"/>
          <a:srcRect l="17500" t="3333" b="6329"/>
          <a:stretch>
            <a:fillRect/>
          </a:stretch>
        </p:blipFill>
        <p:spPr bwMode="auto">
          <a:xfrm>
            <a:off x="990600" y="2278865"/>
            <a:ext cx="2785073" cy="22394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484" name="Picture 4" descr="http://t0.gstatic.com/images?q=tbn:ANd9GcRkwjU4_mHC51LYoI98nVngJFKFFeDotBwhUY0lzGmGpTvvzVGR3QY-Eam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3466" y="2286000"/>
            <a:ext cx="2923734" cy="2209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352</TotalTime>
  <Words>1482</Words>
  <Application>Microsoft Office PowerPoint</Application>
  <PresentationFormat>On-screen Show (4:3)</PresentationFormat>
  <Paragraphs>199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Apex</vt:lpstr>
      <vt:lpstr>Old  Testament History  II</vt:lpstr>
      <vt:lpstr>A. Solomon’s Temple</vt:lpstr>
      <vt:lpstr>A. Solomon’s Temple</vt:lpstr>
      <vt:lpstr>A. Solomon’s Temple</vt:lpstr>
      <vt:lpstr>A. Solomon’s Temple</vt:lpstr>
      <vt:lpstr>A. Solomon’s Temple</vt:lpstr>
      <vt:lpstr>A. Solomon’s Temple</vt:lpstr>
      <vt:lpstr>A. Solomon’s Temple</vt:lpstr>
      <vt:lpstr>A. Solomon’s Temple</vt:lpstr>
      <vt:lpstr>A. Solomon’s Temple</vt:lpstr>
      <vt:lpstr>A. Solomon’s Temple</vt:lpstr>
      <vt:lpstr>B. The Building Of The Temple</vt:lpstr>
      <vt:lpstr>B. The Building Of The Temple</vt:lpstr>
      <vt:lpstr>B. The Building Of The Temple</vt:lpstr>
      <vt:lpstr>B. The Building Of The Temple</vt:lpstr>
      <vt:lpstr>C. The Dedication Of The Temple</vt:lpstr>
      <vt:lpstr>C. The Dedication Of The Temple</vt:lpstr>
      <vt:lpstr>C. The Dedication Of The Temple</vt:lpstr>
      <vt:lpstr>C. The Dedication Of The Temple</vt:lpstr>
      <vt:lpstr>C. The Dedication Of The Temple</vt:lpstr>
      <vt:lpstr>C. The Dedication Of The Temple</vt:lpstr>
      <vt:lpstr>D. God’s Promise and Warning</vt:lpstr>
      <vt:lpstr>D. God’s Promise and Warning</vt:lpstr>
      <vt:lpstr>D. God’s Promise and Warning</vt:lpstr>
      <vt:lpstr>D. God’s Promise and Warning</vt:lpstr>
      <vt:lpstr>E. Other Buildings Built by Solomon</vt:lpstr>
      <vt:lpstr>E. Other Buildings Built by Solomon</vt:lpstr>
      <vt:lpstr>Questions For Review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16</cp:revision>
  <dcterms:created xsi:type="dcterms:W3CDTF">2012-05-28T23:01:06Z</dcterms:created>
  <dcterms:modified xsi:type="dcterms:W3CDTF">2012-06-09T20:55:29Z</dcterms:modified>
</cp:coreProperties>
</file>