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67" autoAdjust="0"/>
  </p:normalViewPr>
  <p:slideViewPr>
    <p:cSldViewPr>
      <p:cViewPr>
        <p:scale>
          <a:sx n="70" d="100"/>
          <a:sy n="70" d="100"/>
        </p:scale>
        <p:origin x="-1158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6/16/2012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prstClr val="black"/>
              <a:schemeClr val="accent5">
                <a:tint val="45000"/>
                <a:satMod val="400000"/>
              </a:schemeClr>
            </a:duotone>
            <a:lum bright="-29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E2F5470-4BE7-49DA-A18A-4218CFDECF8C}" type="datetimeFigureOut">
              <a:rPr lang="en-US" smtClean="0"/>
              <a:pPr/>
              <a:t>6/16/2012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3962400"/>
          </a:xfrm>
        </p:spPr>
        <p:txBody>
          <a:bodyPr>
            <a:noAutofit/>
            <a:scene3d>
              <a:camera prst="orthographicFront"/>
              <a:lightRig rig="soft" dir="t">
                <a:rot lat="0" lon="0" rev="17220000"/>
              </a:lightRig>
            </a:scene3d>
            <a:sp3d extrusionH="57150" prstMaterial="softEdge">
              <a:bevelT w="38100" h="38100"/>
            </a:sp3d>
          </a:bodyPr>
          <a:lstStyle/>
          <a:p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Old </a:t>
            </a:r>
            <a:b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</a:br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Testament History </a:t>
            </a:r>
            <a:b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</a:br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II</a:t>
            </a:r>
            <a:endParaRPr lang="en-US" sz="6600" dirty="0">
              <a:ln w="635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Calligraph421 BT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6096000"/>
            <a:ext cx="9144000" cy="762000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Lesson </a:t>
            </a:r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3: </a:t>
            </a:r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The </a:t>
            </a:r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Divided Kingdom</a:t>
            </a:r>
            <a:endParaRPr lang="en-US" sz="40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5602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Global University of Theological Studies</a:t>
            </a:r>
            <a:endParaRPr lang="en-US" sz="30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4098" name="Picture 2" descr="http://kenanderson.net/bible/assets/images/scroll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45687">
            <a:off x="6262572" y="3927086"/>
            <a:ext cx="2328617" cy="24868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C. Revolt Under </a:t>
            </a:r>
            <a:r>
              <a:rPr lang="en-US" dirty="0" err="1" smtClean="0">
                <a:latin typeface="Calligraph421 BT" pitchFamily="66" charset="0"/>
              </a:rPr>
              <a:t>Rehoboam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590800"/>
            <a:ext cx="8458200" cy="50292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consulted the older men who had experienced the heavy load under </a:t>
            </a:r>
            <a:r>
              <a:rPr lang="en-US" sz="2600" dirty="0" smtClean="0">
                <a:latin typeface="Century Gothic" pitchFamily="34" charset="0"/>
              </a:rPr>
              <a:t>Solomon.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These </a:t>
            </a:r>
            <a:r>
              <a:rPr lang="en-US" sz="2600" dirty="0" smtClean="0">
                <a:latin typeface="Century Gothic" pitchFamily="34" charset="0"/>
              </a:rPr>
              <a:t>men advised </a:t>
            </a:r>
            <a:r>
              <a:rPr lang="en-US" sz="2600" dirty="0" err="1" smtClean="0">
                <a:latin typeface="Century Gothic" pitchFamily="34" charset="0"/>
              </a:rPr>
              <a:t>Rehoboam</a:t>
            </a:r>
            <a:r>
              <a:rPr lang="en-US" sz="2600" dirty="0" smtClean="0">
                <a:latin typeface="Century Gothic" pitchFamily="34" charset="0"/>
              </a:rPr>
              <a:t> to be kind and ease the burden.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They </a:t>
            </a:r>
            <a:r>
              <a:rPr lang="en-US" sz="2600" dirty="0" smtClean="0">
                <a:latin typeface="Century Gothic" pitchFamily="34" charset="0"/>
              </a:rPr>
              <a:t>assured </a:t>
            </a:r>
            <a:r>
              <a:rPr lang="en-US" sz="2600" dirty="0" smtClean="0">
                <a:latin typeface="Century Gothic" pitchFamily="34" charset="0"/>
              </a:rPr>
              <a:t>him that </a:t>
            </a:r>
            <a:r>
              <a:rPr lang="en-US" sz="2600" dirty="0" smtClean="0">
                <a:latin typeface="Century Gothic" pitchFamily="34" charset="0"/>
              </a:rPr>
              <a:t>he would win the true loyalty of everyone.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3: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Divided Kingdom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1506" name="Picture 2" descr="http://bibleencyclopedia.com/picturesjpeg/Rehoboam_refuses_good_counsel_1219-1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83122" y="838201"/>
            <a:ext cx="2608078" cy="175393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C. Revolt Under </a:t>
            </a:r>
            <a:r>
              <a:rPr lang="en-US" dirty="0" err="1" smtClean="0">
                <a:latin typeface="Calligraph421 BT" pitchFamily="66" charset="0"/>
              </a:rPr>
              <a:t>Rehoboam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458200" cy="5029200"/>
          </a:xfrm>
        </p:spPr>
        <p:txBody>
          <a:bodyPr>
            <a:normAutofit/>
          </a:bodyPr>
          <a:lstStyle/>
          <a:p>
            <a:r>
              <a:rPr lang="en-US" sz="2600" dirty="0" err="1" smtClean="0">
                <a:latin typeface="Century Gothic" pitchFamily="34" charset="0"/>
              </a:rPr>
              <a:t>Rehoboam</a:t>
            </a:r>
            <a:r>
              <a:rPr lang="en-US" sz="2600" dirty="0" smtClean="0">
                <a:latin typeface="Century Gothic" pitchFamily="34" charset="0"/>
              </a:rPr>
              <a:t> then turned to the young men who </a:t>
            </a:r>
            <a:r>
              <a:rPr lang="en-US" sz="2600" dirty="0" smtClean="0">
                <a:latin typeface="Century Gothic" pitchFamily="34" charset="0"/>
              </a:rPr>
              <a:t>desired </a:t>
            </a:r>
            <a:r>
              <a:rPr lang="en-US" sz="2600" dirty="0" smtClean="0">
                <a:latin typeface="Century Gothic" pitchFamily="34" charset="0"/>
              </a:rPr>
              <a:t>a </a:t>
            </a:r>
            <a:r>
              <a:rPr lang="en-US" sz="2600" dirty="0" smtClean="0">
                <a:latin typeface="Century Gothic" pitchFamily="34" charset="0"/>
              </a:rPr>
              <a:t>continuation of </a:t>
            </a:r>
            <a:r>
              <a:rPr lang="en-US" sz="2600" dirty="0" smtClean="0">
                <a:latin typeface="Century Gothic" pitchFamily="34" charset="0"/>
              </a:rPr>
              <a:t>the lavish court.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They </a:t>
            </a:r>
            <a:r>
              <a:rPr lang="en-US" sz="2600" dirty="0" smtClean="0">
                <a:latin typeface="Century Gothic" pitchFamily="34" charset="0"/>
              </a:rPr>
              <a:t>advised him to say, 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“My little finger shall be thicker 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than my 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father’s loins.” </a:t>
            </a:r>
            <a:endParaRPr lang="en-US" sz="2600" i="1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3: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Divided Kingdom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4578" name="Picture 2" descr="http://www.mom-sanity.com/uploads/1/6/9/3/1693601/8640253.jpg?2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3352800"/>
            <a:ext cx="2533650" cy="306044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C. Revolt Under </a:t>
            </a:r>
            <a:r>
              <a:rPr lang="en-US" dirty="0" err="1" smtClean="0">
                <a:latin typeface="Calligraph421 BT" pitchFamily="66" charset="0"/>
              </a:rPr>
              <a:t>Rehoboam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458200" cy="50292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 smtClean="0">
                <a:latin typeface="Century Gothic" pitchFamily="34" charset="0"/>
              </a:rPr>
              <a:t>young men’s advice was </a:t>
            </a:r>
            <a:r>
              <a:rPr lang="en-US" sz="2600" dirty="0" smtClean="0">
                <a:latin typeface="Century Gothic" pitchFamily="34" charset="0"/>
              </a:rPr>
              <a:t>taken.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err="1" smtClean="0">
                <a:latin typeface="Century Gothic" pitchFamily="34" charset="0"/>
              </a:rPr>
              <a:t>Rehoboam</a:t>
            </a:r>
            <a:r>
              <a:rPr lang="en-US" sz="2600" dirty="0" smtClean="0">
                <a:latin typeface="Century Gothic" pitchFamily="34" charset="0"/>
              </a:rPr>
              <a:t> </a:t>
            </a:r>
            <a:r>
              <a:rPr lang="en-US" sz="2600" dirty="0" smtClean="0">
                <a:latin typeface="Century Gothic" pitchFamily="34" charset="0"/>
              </a:rPr>
              <a:t>told </a:t>
            </a:r>
            <a:r>
              <a:rPr lang="en-US" sz="2600" dirty="0" smtClean="0">
                <a:latin typeface="Century Gothic" pitchFamily="34" charset="0"/>
              </a:rPr>
              <a:t>Israel when </a:t>
            </a:r>
            <a:r>
              <a:rPr lang="en-US" sz="2600" dirty="0" smtClean="0">
                <a:latin typeface="Century Gothic" pitchFamily="34" charset="0"/>
              </a:rPr>
              <a:t>they assembled on the third day,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“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My father chastised you with whips, but I 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will chastise 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you with 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scorpions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.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” </a:t>
            </a:r>
          </a:p>
          <a:p>
            <a:pPr algn="ctr">
              <a:buNone/>
            </a:pP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(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II Chronicles 10:11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)</a:t>
            </a:r>
            <a:endParaRPr lang="en-US" sz="2600" i="1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3: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Divided Kingdom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C. Revolt Under </a:t>
            </a:r>
            <a:r>
              <a:rPr lang="en-US" dirty="0" err="1" smtClean="0">
                <a:latin typeface="Calligraph421 BT" pitchFamily="66" charset="0"/>
              </a:rPr>
              <a:t>Rehoboam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458200" cy="48006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The cry went forth, “Every man to your tents, O Israel.”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When </a:t>
            </a:r>
            <a:r>
              <a:rPr lang="en-US" sz="2600" dirty="0" err="1" smtClean="0">
                <a:latin typeface="Century Gothic" pitchFamily="34" charset="0"/>
              </a:rPr>
              <a:t>Rehoboam</a:t>
            </a:r>
            <a:r>
              <a:rPr lang="en-US" sz="2600" dirty="0" smtClean="0">
                <a:latin typeface="Century Gothic" pitchFamily="34" charset="0"/>
              </a:rPr>
              <a:t> </a:t>
            </a:r>
            <a:r>
              <a:rPr lang="en-US" sz="2600" dirty="0" smtClean="0">
                <a:latin typeface="Century Gothic" pitchFamily="34" charset="0"/>
              </a:rPr>
              <a:t>saw what </a:t>
            </a:r>
            <a:r>
              <a:rPr lang="en-US" sz="2600" dirty="0" smtClean="0">
                <a:latin typeface="Century Gothic" pitchFamily="34" charset="0"/>
              </a:rPr>
              <a:t>had happened, he sent his chief tax collector, </a:t>
            </a:r>
            <a:r>
              <a:rPr lang="en-US" sz="2600" dirty="0" err="1" smtClean="0">
                <a:latin typeface="Century Gothic" pitchFamily="34" charset="0"/>
              </a:rPr>
              <a:t>Adoram</a:t>
            </a:r>
            <a:r>
              <a:rPr lang="en-US" sz="2600" dirty="0" smtClean="0">
                <a:latin typeface="Century Gothic" pitchFamily="34" charset="0"/>
              </a:rPr>
              <a:t>, to them.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This </a:t>
            </a:r>
            <a:r>
              <a:rPr lang="en-US" sz="2600" dirty="0" smtClean="0">
                <a:latin typeface="Century Gothic" pitchFamily="34" charset="0"/>
              </a:rPr>
              <a:t>man </a:t>
            </a:r>
            <a:r>
              <a:rPr lang="en-US" sz="2600" dirty="0" smtClean="0">
                <a:latin typeface="Century Gothic" pitchFamily="34" charset="0"/>
              </a:rPr>
              <a:t>was stoned </a:t>
            </a:r>
            <a:r>
              <a:rPr lang="en-US" sz="2600" dirty="0" smtClean="0">
                <a:latin typeface="Century Gothic" pitchFamily="34" charset="0"/>
              </a:rPr>
              <a:t>to </a:t>
            </a:r>
            <a:r>
              <a:rPr lang="en-US" sz="2600" dirty="0" smtClean="0">
                <a:latin typeface="Century Gothic" pitchFamily="34" charset="0"/>
              </a:rPr>
              <a:t>death.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err="1" smtClean="0">
                <a:latin typeface="Century Gothic" pitchFamily="34" charset="0"/>
              </a:rPr>
              <a:t>Rehoboam</a:t>
            </a:r>
            <a:r>
              <a:rPr lang="en-US" sz="2600" dirty="0" smtClean="0">
                <a:latin typeface="Century Gothic" pitchFamily="34" charset="0"/>
              </a:rPr>
              <a:t> </a:t>
            </a:r>
            <a:r>
              <a:rPr lang="en-US" sz="2600" dirty="0" smtClean="0">
                <a:latin typeface="Century Gothic" pitchFamily="34" charset="0"/>
              </a:rPr>
              <a:t>retreated to </a:t>
            </a:r>
            <a:r>
              <a:rPr lang="en-US" sz="2600" dirty="0" smtClean="0">
                <a:latin typeface="Century Gothic" pitchFamily="34" charset="0"/>
              </a:rPr>
              <a:t>Jerusalem</a:t>
            </a:r>
            <a:r>
              <a:rPr lang="en-US" sz="2600" dirty="0" smtClean="0">
                <a:latin typeface="Century Gothic" pitchFamily="34" charset="0"/>
              </a:rPr>
              <a:t>. </a:t>
            </a:r>
            <a:endParaRPr lang="en-US" sz="2600" i="1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3: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Divided Kingdom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6626" name="Picture 2" descr="http://eborg3.com/ProphetsAndKings/600-Stoning2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3648512"/>
            <a:ext cx="1999996" cy="2752288"/>
          </a:xfrm>
          <a:prstGeom prst="roundRect">
            <a:avLst>
              <a:gd name="adj" fmla="val 7033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C. Revolt Under </a:t>
            </a:r>
            <a:r>
              <a:rPr lang="en-US" dirty="0" err="1" smtClean="0">
                <a:latin typeface="Calligraph421 BT" pitchFamily="66" charset="0"/>
              </a:rPr>
              <a:t>Rehoboam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057400"/>
            <a:ext cx="8458200" cy="5029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assembled an army </a:t>
            </a:r>
            <a:r>
              <a:rPr lang="en-US" sz="2600" dirty="0" smtClean="0">
                <a:latin typeface="Century Gothic" pitchFamily="34" charset="0"/>
              </a:rPr>
              <a:t>of 180,000 </a:t>
            </a:r>
            <a:r>
              <a:rPr lang="en-US" sz="2600" dirty="0" smtClean="0">
                <a:latin typeface="Century Gothic" pitchFamily="34" charset="0"/>
              </a:rPr>
              <a:t>men, but God forbade him to fight. </a:t>
            </a: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then began to fortify a number </a:t>
            </a:r>
            <a:r>
              <a:rPr lang="en-US" sz="2600" dirty="0" smtClean="0">
                <a:latin typeface="Century Gothic" pitchFamily="34" charset="0"/>
              </a:rPr>
              <a:t>of cities </a:t>
            </a:r>
            <a:r>
              <a:rPr lang="en-US" sz="2600" dirty="0" smtClean="0">
                <a:latin typeface="Century Gothic" pitchFamily="34" charset="0"/>
              </a:rPr>
              <a:t>and reigned over the two tribes of Judah and Benjamin.</a:t>
            </a:r>
            <a:endParaRPr lang="en-US" sz="2600" i="1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3: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Divided Kingdom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534400" cy="944562"/>
          </a:xfrm>
        </p:spPr>
        <p:txBody>
          <a:bodyPr>
            <a:noAutofit/>
          </a:bodyPr>
          <a:lstStyle/>
          <a:p>
            <a:pPr algn="l"/>
            <a:r>
              <a:rPr lang="en-US" sz="3500" dirty="0" smtClean="0">
                <a:latin typeface="Calligraph421 BT" pitchFamily="66" charset="0"/>
              </a:rPr>
              <a:t>D. Differences Between The Two Kingdoms</a:t>
            </a:r>
            <a:endParaRPr lang="en-US" sz="35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458200" cy="50292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The tribes of Judah and Ephraim had been jealous of each other since </a:t>
            </a:r>
            <a:r>
              <a:rPr lang="en-US" sz="2600" dirty="0" smtClean="0">
                <a:latin typeface="Century Gothic" pitchFamily="34" charset="0"/>
              </a:rPr>
              <a:t>the days </a:t>
            </a:r>
            <a:r>
              <a:rPr lang="en-US" sz="2600" dirty="0" smtClean="0">
                <a:latin typeface="Century Gothic" pitchFamily="34" charset="0"/>
              </a:rPr>
              <a:t>of Egypt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Judah </a:t>
            </a:r>
            <a:r>
              <a:rPr lang="en-US" sz="2600" dirty="0" smtClean="0">
                <a:latin typeface="Century Gothic" pitchFamily="34" charset="0"/>
              </a:rPr>
              <a:t>was the largest and had been favored with being in the </a:t>
            </a:r>
            <a:r>
              <a:rPr lang="en-US" sz="2600" dirty="0" smtClean="0">
                <a:latin typeface="Century Gothic" pitchFamily="34" charset="0"/>
              </a:rPr>
              <a:t>lead position</a:t>
            </a:r>
            <a:r>
              <a:rPr lang="en-US" sz="2600" dirty="0" smtClean="0">
                <a:latin typeface="Century Gothic" pitchFamily="34" charset="0"/>
              </a:rPr>
              <a:t>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Ephraim was </a:t>
            </a:r>
            <a:r>
              <a:rPr lang="en-US" sz="2600" dirty="0" smtClean="0">
                <a:latin typeface="Century Gothic" pitchFamily="34" charset="0"/>
              </a:rPr>
              <a:t>descended from Joseph, and Joshua had been of this tribe</a:t>
            </a:r>
            <a:r>
              <a:rPr lang="en-US" sz="2600" dirty="0" smtClean="0">
                <a:latin typeface="Century Gothic" pitchFamily="34" charset="0"/>
              </a:rPr>
              <a:t>.</a:t>
            </a:r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3: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Divided Kingdom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534400" cy="944562"/>
          </a:xfrm>
        </p:spPr>
        <p:txBody>
          <a:bodyPr>
            <a:noAutofit/>
          </a:bodyPr>
          <a:lstStyle/>
          <a:p>
            <a:pPr algn="l"/>
            <a:r>
              <a:rPr lang="en-US" sz="3500" dirty="0" smtClean="0">
                <a:latin typeface="Calligraph421 BT" pitchFamily="66" charset="0"/>
              </a:rPr>
              <a:t>D. Differences Between The Two Kingdoms</a:t>
            </a:r>
            <a:endParaRPr lang="en-US" sz="35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667000"/>
            <a:ext cx="8458200" cy="50292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 smtClean="0">
                <a:latin typeface="Century Gothic" pitchFamily="34" charset="0"/>
              </a:rPr>
              <a:t>rivalry of these two tribes showed up at various times.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It </a:t>
            </a:r>
            <a:r>
              <a:rPr lang="en-US" sz="2600" dirty="0" smtClean="0">
                <a:latin typeface="Century Gothic" pitchFamily="34" charset="0"/>
              </a:rPr>
              <a:t>was revealed at </a:t>
            </a:r>
            <a:r>
              <a:rPr lang="en-US" sz="2600" dirty="0" smtClean="0">
                <a:latin typeface="Century Gothic" pitchFamily="34" charset="0"/>
              </a:rPr>
              <a:t>the crowning </a:t>
            </a:r>
            <a:r>
              <a:rPr lang="en-US" sz="2600" dirty="0" smtClean="0">
                <a:latin typeface="Century Gothic" pitchFamily="34" charset="0"/>
              </a:rPr>
              <a:t>of David and at </a:t>
            </a:r>
            <a:r>
              <a:rPr lang="en-US" sz="2600" dirty="0" err="1" smtClean="0">
                <a:latin typeface="Century Gothic" pitchFamily="34" charset="0"/>
              </a:rPr>
              <a:t>Absalom’s</a:t>
            </a:r>
            <a:r>
              <a:rPr lang="en-US" sz="2600" dirty="0" smtClean="0">
                <a:latin typeface="Century Gothic" pitchFamily="34" charset="0"/>
              </a:rPr>
              <a:t> </a:t>
            </a:r>
            <a:r>
              <a:rPr lang="en-US" sz="2600" dirty="0" smtClean="0">
                <a:latin typeface="Century Gothic" pitchFamily="34" charset="0"/>
              </a:rPr>
              <a:t>rebellion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i="1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This new division </a:t>
            </a:r>
            <a:r>
              <a:rPr lang="en-US" sz="2600" dirty="0" smtClean="0">
                <a:latin typeface="Century Gothic" pitchFamily="34" charset="0"/>
              </a:rPr>
              <a:t>was only an outbreak of an old condition</a:t>
            </a:r>
            <a:r>
              <a:rPr lang="en-US" sz="2600" dirty="0" smtClean="0">
                <a:latin typeface="Century Gothic" pitchFamily="34" charset="0"/>
              </a:rPr>
              <a:t>.</a:t>
            </a:r>
            <a:endParaRPr lang="en-US" sz="2600" i="1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3: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Divided Kingdom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8674" name="Picture 2" descr="http://lionlamb.net/v3/images/yavoh/2008/09-cover.jpg"/>
          <p:cNvPicPr>
            <a:picLocks noChangeAspect="1" noChangeArrowheads="1"/>
          </p:cNvPicPr>
          <p:nvPr/>
        </p:nvPicPr>
        <p:blipFill>
          <a:blip r:embed="rId2" cstate="print"/>
          <a:srcRect t="27799"/>
          <a:stretch>
            <a:fillRect/>
          </a:stretch>
        </p:blipFill>
        <p:spPr bwMode="auto">
          <a:xfrm>
            <a:off x="3429000" y="838200"/>
            <a:ext cx="1981200" cy="185242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534400" cy="944562"/>
          </a:xfrm>
        </p:spPr>
        <p:txBody>
          <a:bodyPr>
            <a:noAutofit/>
          </a:bodyPr>
          <a:lstStyle/>
          <a:p>
            <a:pPr algn="l"/>
            <a:r>
              <a:rPr lang="en-US" sz="3500" dirty="0" smtClean="0">
                <a:latin typeface="Calligraph421 BT" pitchFamily="66" charset="0"/>
              </a:rPr>
              <a:t>D. Differences Between The Two Kingdoms</a:t>
            </a:r>
            <a:endParaRPr lang="en-US" sz="35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458200" cy="5029200"/>
          </a:xfrm>
        </p:spPr>
        <p:txBody>
          <a:bodyPr>
            <a:normAutofit/>
          </a:bodyPr>
          <a:lstStyle/>
          <a:p>
            <a:r>
              <a:rPr lang="en-US" sz="2600" dirty="0" err="1" smtClean="0">
                <a:latin typeface="Century Gothic" pitchFamily="34" charset="0"/>
              </a:rPr>
              <a:t>Rehoboam</a:t>
            </a:r>
            <a:r>
              <a:rPr lang="en-US" sz="2600" dirty="0" smtClean="0">
                <a:latin typeface="Century Gothic" pitchFamily="34" charset="0"/>
              </a:rPr>
              <a:t> was not wise and he made matters worse.</a:t>
            </a:r>
          </a:p>
          <a:p>
            <a:endParaRPr lang="en-US" sz="2600" i="1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northern kingdom with </a:t>
            </a:r>
            <a:r>
              <a:rPr lang="en-US" sz="2600" dirty="0" smtClean="0">
                <a:latin typeface="Century Gothic" pitchFamily="34" charset="0"/>
              </a:rPr>
              <a:t>ten </a:t>
            </a:r>
            <a:r>
              <a:rPr lang="en-US" sz="2600" dirty="0" smtClean="0">
                <a:latin typeface="Century Gothic" pitchFamily="34" charset="0"/>
              </a:rPr>
              <a:t>tribes was more powerful than the </a:t>
            </a:r>
            <a:r>
              <a:rPr lang="en-US" sz="2600" dirty="0" smtClean="0">
                <a:latin typeface="Century Gothic" pitchFamily="34" charset="0"/>
              </a:rPr>
              <a:t>southern kingdom.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However</a:t>
            </a:r>
            <a:r>
              <a:rPr lang="en-US" sz="2600" dirty="0" smtClean="0">
                <a:latin typeface="Century Gothic" pitchFamily="34" charset="0"/>
              </a:rPr>
              <a:t>, the </a:t>
            </a:r>
            <a:r>
              <a:rPr lang="en-US" sz="2600" dirty="0" smtClean="0">
                <a:latin typeface="Century Gothic" pitchFamily="34" charset="0"/>
              </a:rPr>
              <a:t>southern kingdom was </a:t>
            </a:r>
            <a:r>
              <a:rPr lang="en-US" sz="2600" dirty="0" smtClean="0">
                <a:latin typeface="Century Gothic" pitchFamily="34" charset="0"/>
              </a:rPr>
              <a:t>stronger spiritually.</a:t>
            </a:r>
            <a:endParaRPr lang="en-US" sz="2600" i="1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3: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Divided Kingdom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534400" cy="944562"/>
          </a:xfrm>
        </p:spPr>
        <p:txBody>
          <a:bodyPr>
            <a:noAutofit/>
          </a:bodyPr>
          <a:lstStyle/>
          <a:p>
            <a:pPr algn="l"/>
            <a:r>
              <a:rPr lang="en-US" sz="3700" dirty="0" smtClean="0">
                <a:latin typeface="Calligraph421 BT" pitchFamily="66" charset="0"/>
              </a:rPr>
              <a:t>E. The Kingdom Of Israel</a:t>
            </a:r>
            <a:endParaRPr lang="en-US" sz="37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458200" cy="50292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The kingdom of Israel continued for about 250 years.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It </a:t>
            </a:r>
            <a:r>
              <a:rPr lang="en-US" sz="2600" dirty="0" smtClean="0">
                <a:latin typeface="Century Gothic" pitchFamily="34" charset="0"/>
              </a:rPr>
              <a:t>was overthrown by </a:t>
            </a:r>
            <a:r>
              <a:rPr lang="en-US" sz="2600" dirty="0" smtClean="0">
                <a:latin typeface="Century Gothic" pitchFamily="34" charset="0"/>
              </a:rPr>
              <a:t>the Assyrians </a:t>
            </a:r>
            <a:r>
              <a:rPr lang="en-US" sz="2600" dirty="0" smtClean="0">
                <a:latin typeface="Century Gothic" pitchFamily="34" charset="0"/>
              </a:rPr>
              <a:t>under </a:t>
            </a:r>
            <a:r>
              <a:rPr lang="en-US" sz="2600" dirty="0" err="1" smtClean="0">
                <a:latin typeface="Century Gothic" pitchFamily="34" charset="0"/>
              </a:rPr>
              <a:t>Shalmaneser</a:t>
            </a:r>
            <a:r>
              <a:rPr lang="en-US" sz="2600" dirty="0" smtClean="0">
                <a:latin typeface="Century Gothic" pitchFamily="34" charset="0"/>
              </a:rPr>
              <a:t> in 721 BC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capital of the northern </a:t>
            </a:r>
            <a:r>
              <a:rPr lang="en-US" sz="2600" dirty="0" smtClean="0">
                <a:latin typeface="Century Gothic" pitchFamily="34" charset="0"/>
              </a:rPr>
              <a:t>                                   kingdom </a:t>
            </a:r>
            <a:r>
              <a:rPr lang="en-US" sz="2600" dirty="0" smtClean="0">
                <a:latin typeface="Century Gothic" pitchFamily="34" charset="0"/>
              </a:rPr>
              <a:t>was first at </a:t>
            </a:r>
            <a:r>
              <a:rPr lang="en-US" sz="2600" dirty="0" err="1" smtClean="0">
                <a:latin typeface="Century Gothic" pitchFamily="34" charset="0"/>
              </a:rPr>
              <a:t>Shechem</a:t>
            </a:r>
            <a:r>
              <a:rPr lang="en-US" sz="2600" dirty="0" smtClean="0">
                <a:latin typeface="Century Gothic" pitchFamily="34" charset="0"/>
              </a:rPr>
              <a:t> </a:t>
            </a:r>
            <a:r>
              <a:rPr lang="en-US" sz="2600" dirty="0" smtClean="0">
                <a:latin typeface="Century Gothic" pitchFamily="34" charset="0"/>
              </a:rPr>
              <a:t>                           and </a:t>
            </a:r>
            <a:r>
              <a:rPr lang="en-US" sz="2600" dirty="0" smtClean="0">
                <a:latin typeface="Century Gothic" pitchFamily="34" charset="0"/>
              </a:rPr>
              <a:t>then at Samaria.</a:t>
            </a:r>
            <a:endParaRPr lang="en-US" sz="2600" i="1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3: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Divided Kingdom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0722" name="Picture 2" descr="http://www.tan.org.au/gallery/holyland/mount_of_olives/samaria_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3394295"/>
            <a:ext cx="2743200" cy="308270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534400" cy="944562"/>
          </a:xfrm>
        </p:spPr>
        <p:txBody>
          <a:bodyPr>
            <a:noAutofit/>
          </a:bodyPr>
          <a:lstStyle/>
          <a:p>
            <a:pPr algn="l"/>
            <a:r>
              <a:rPr lang="en-US" sz="3700" dirty="0" smtClean="0">
                <a:latin typeface="Calligraph421 BT" pitchFamily="66" charset="0"/>
              </a:rPr>
              <a:t>E. The Kingdom Of Israel</a:t>
            </a:r>
            <a:endParaRPr lang="en-US" sz="37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458200" cy="50292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Nineteen kings reigned, representing nine ruling families.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Eight </a:t>
            </a:r>
            <a:r>
              <a:rPr lang="en-US" sz="2600" dirty="0" smtClean="0">
                <a:latin typeface="Century Gothic" pitchFamily="34" charset="0"/>
              </a:rPr>
              <a:t>kings </a:t>
            </a:r>
            <a:r>
              <a:rPr lang="en-US" sz="2600" dirty="0" smtClean="0">
                <a:latin typeface="Century Gothic" pitchFamily="34" charset="0"/>
              </a:rPr>
              <a:t>were either </a:t>
            </a:r>
            <a:r>
              <a:rPr lang="en-US" sz="2600" dirty="0" smtClean="0">
                <a:latin typeface="Century Gothic" pitchFamily="34" charset="0"/>
              </a:rPr>
              <a:t>assassinated or committed suicide.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All </a:t>
            </a:r>
            <a:r>
              <a:rPr lang="en-US" sz="2600" dirty="0" smtClean="0">
                <a:latin typeface="Century Gothic" pitchFamily="34" charset="0"/>
              </a:rPr>
              <a:t>of these kings, from Jeroboam </a:t>
            </a:r>
            <a:r>
              <a:rPr lang="en-US" sz="2600" dirty="0" smtClean="0">
                <a:latin typeface="Century Gothic" pitchFamily="34" charset="0"/>
              </a:rPr>
              <a:t>to </a:t>
            </a:r>
            <a:r>
              <a:rPr lang="en-US" sz="2600" dirty="0" err="1" smtClean="0">
                <a:latin typeface="Century Gothic" pitchFamily="34" charset="0"/>
              </a:rPr>
              <a:t>Joshea</a:t>
            </a:r>
            <a:r>
              <a:rPr lang="en-US" sz="2600" dirty="0" smtClean="0">
                <a:latin typeface="Century Gothic" pitchFamily="34" charset="0"/>
              </a:rPr>
              <a:t>, were idolaters.</a:t>
            </a:r>
            <a:endParaRPr lang="en-US" sz="2600" i="1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3: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Divided Kingdom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A. </a:t>
            </a:r>
            <a:r>
              <a:rPr lang="en-US" dirty="0" smtClean="0">
                <a:latin typeface="Calligraph421 BT" pitchFamily="66" charset="0"/>
              </a:rPr>
              <a:t>King </a:t>
            </a:r>
            <a:r>
              <a:rPr lang="en-US" dirty="0" err="1" smtClean="0">
                <a:latin typeface="Calligraph421 BT" pitchFamily="66" charset="0"/>
              </a:rPr>
              <a:t>Rehoboam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458200" cy="54102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Solomon was succeeded by his son </a:t>
            </a:r>
            <a:r>
              <a:rPr lang="en-US" sz="2600" dirty="0" err="1" smtClean="0">
                <a:latin typeface="Century Gothic" pitchFamily="34" charset="0"/>
              </a:rPr>
              <a:t>Rehoboam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err="1" smtClean="0">
                <a:latin typeface="Century Gothic" pitchFamily="34" charset="0"/>
              </a:rPr>
              <a:t>Rehoboam’s</a:t>
            </a:r>
            <a:r>
              <a:rPr lang="en-US" sz="2600" dirty="0" smtClean="0">
                <a:latin typeface="Century Gothic" pitchFamily="34" charset="0"/>
              </a:rPr>
              <a:t> </a:t>
            </a:r>
            <a:r>
              <a:rPr lang="en-US" sz="2600" dirty="0" smtClean="0">
                <a:latin typeface="Century Gothic" pitchFamily="34" charset="0"/>
              </a:rPr>
              <a:t>mother was </a:t>
            </a:r>
            <a:r>
              <a:rPr lang="en-US" sz="2600" dirty="0" smtClean="0">
                <a:latin typeface="Century Gothic" pitchFamily="34" charset="0"/>
              </a:rPr>
              <a:t>the Ammonite </a:t>
            </a:r>
            <a:r>
              <a:rPr lang="en-US" sz="2600" dirty="0" smtClean="0">
                <a:latin typeface="Century Gothic" pitchFamily="34" charset="0"/>
              </a:rPr>
              <a:t>princess </a:t>
            </a:r>
            <a:r>
              <a:rPr lang="en-US" sz="2600" dirty="0" err="1" smtClean="0">
                <a:latin typeface="Century Gothic" pitchFamily="34" charset="0"/>
              </a:rPr>
              <a:t>Naamah</a:t>
            </a:r>
            <a:r>
              <a:rPr lang="en-US" sz="2600" dirty="0" smtClean="0">
                <a:latin typeface="Century Gothic" pitchFamily="34" charset="0"/>
              </a:rPr>
              <a:t>. (See I Kings </a:t>
            </a:r>
            <a:r>
              <a:rPr lang="en-US" sz="2600" dirty="0" smtClean="0">
                <a:latin typeface="Century Gothic" pitchFamily="34" charset="0"/>
              </a:rPr>
              <a:t>14:21)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err="1" smtClean="0">
                <a:latin typeface="Century Gothic" pitchFamily="34" charset="0"/>
              </a:rPr>
              <a:t>Rehoboam</a:t>
            </a:r>
            <a:r>
              <a:rPr lang="en-US" sz="2600" dirty="0" smtClean="0">
                <a:latin typeface="Century Gothic" pitchFamily="34" charset="0"/>
              </a:rPr>
              <a:t> was illiterate and domineering.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 smtClean="0">
                <a:latin typeface="Century Gothic" pitchFamily="34" charset="0"/>
              </a:rPr>
              <a:t>historian Josephus called </a:t>
            </a:r>
            <a:r>
              <a:rPr lang="en-US" sz="2600" dirty="0" smtClean="0">
                <a:latin typeface="Century Gothic" pitchFamily="34" charset="0"/>
              </a:rPr>
              <a:t>him a </a:t>
            </a:r>
            <a:r>
              <a:rPr lang="en-US" sz="2600" dirty="0" smtClean="0">
                <a:latin typeface="Century Gothic" pitchFamily="34" charset="0"/>
              </a:rPr>
              <a:t>proud and foolish man. </a:t>
            </a:r>
            <a:endParaRPr lang="en-US" sz="2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3: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Divided Kingdom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534400" cy="944562"/>
          </a:xfrm>
        </p:spPr>
        <p:txBody>
          <a:bodyPr>
            <a:noAutofit/>
          </a:bodyPr>
          <a:lstStyle/>
          <a:p>
            <a:pPr algn="l"/>
            <a:r>
              <a:rPr lang="en-US" sz="3700" dirty="0" smtClean="0">
                <a:latin typeface="Calligraph421 BT" pitchFamily="66" charset="0"/>
              </a:rPr>
              <a:t>E. The Kingdom Of Israel</a:t>
            </a:r>
            <a:endParaRPr lang="en-US" sz="3700" dirty="0">
              <a:latin typeface="Calligraph421 BT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3: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Divided Kingdom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1746" name="Picture 2" descr="http://allianceofrighteousmen.wikispaces.com/file/view/kings-of-israel-judah.gif/237045050/kings-of-israel-judah.gif"/>
          <p:cNvPicPr>
            <a:picLocks noChangeAspect="1" noChangeArrowheads="1"/>
          </p:cNvPicPr>
          <p:nvPr/>
        </p:nvPicPr>
        <p:blipFill>
          <a:blip r:embed="rId2" cstate="print"/>
          <a:srcRect l="51613"/>
          <a:stretch>
            <a:fillRect/>
          </a:stretch>
        </p:blipFill>
        <p:spPr bwMode="auto">
          <a:xfrm>
            <a:off x="3276600" y="953185"/>
            <a:ext cx="2362200" cy="547172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534400" cy="944562"/>
          </a:xfrm>
        </p:spPr>
        <p:txBody>
          <a:bodyPr>
            <a:noAutofit/>
          </a:bodyPr>
          <a:lstStyle/>
          <a:p>
            <a:pPr algn="l"/>
            <a:r>
              <a:rPr lang="en-US" sz="3700" dirty="0" smtClean="0">
                <a:latin typeface="Calligraph421 BT" pitchFamily="66" charset="0"/>
              </a:rPr>
              <a:t>E. The Kingdom Of Israel</a:t>
            </a:r>
            <a:endParaRPr lang="en-US" sz="37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458200" cy="50292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The prophets to Israel were Jonah, Amos, Hosea, and Micah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In </a:t>
            </a:r>
            <a:r>
              <a:rPr lang="en-US" sz="2600" dirty="0" smtClean="0">
                <a:latin typeface="Century Gothic" pitchFamily="34" charset="0"/>
              </a:rPr>
              <a:t>recent years, the northern kingdom has been spoken of as “The Ten </a:t>
            </a:r>
            <a:r>
              <a:rPr lang="en-US" sz="2600" dirty="0" smtClean="0">
                <a:latin typeface="Century Gothic" pitchFamily="34" charset="0"/>
              </a:rPr>
              <a:t>Lost Tribes</a:t>
            </a:r>
            <a:r>
              <a:rPr lang="en-US" sz="2600" dirty="0" smtClean="0">
                <a:latin typeface="Century Gothic" pitchFamily="34" charset="0"/>
              </a:rPr>
              <a:t>.” </a:t>
            </a: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James </a:t>
            </a:r>
            <a:r>
              <a:rPr lang="en-US" sz="2600" dirty="0" smtClean="0">
                <a:latin typeface="Century Gothic" pitchFamily="34" charset="0"/>
              </a:rPr>
              <a:t>knew their identity, for he addressed his epistle to them. (</a:t>
            </a:r>
            <a:r>
              <a:rPr lang="en-US" sz="2600" dirty="0" smtClean="0">
                <a:latin typeface="Century Gothic" pitchFamily="34" charset="0"/>
              </a:rPr>
              <a:t>See James </a:t>
            </a:r>
            <a:r>
              <a:rPr lang="en-US" sz="2600" dirty="0" smtClean="0">
                <a:latin typeface="Century Gothic" pitchFamily="34" charset="0"/>
              </a:rPr>
              <a:t>1:1</a:t>
            </a:r>
            <a:r>
              <a:rPr lang="en-US" sz="2600" dirty="0" smtClean="0">
                <a:latin typeface="Century Gothic" pitchFamily="34" charset="0"/>
              </a:rPr>
              <a:t>)</a:t>
            </a:r>
            <a:endParaRPr lang="en-US" sz="2600" i="1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3: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Divided Kingdom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534400" cy="944562"/>
          </a:xfrm>
        </p:spPr>
        <p:txBody>
          <a:bodyPr>
            <a:noAutofit/>
          </a:bodyPr>
          <a:lstStyle/>
          <a:p>
            <a:pPr algn="l"/>
            <a:r>
              <a:rPr lang="en-US" sz="3700" dirty="0" smtClean="0">
                <a:latin typeface="Calligraph421 BT" pitchFamily="66" charset="0"/>
              </a:rPr>
              <a:t>F. Two Golden Calves</a:t>
            </a:r>
            <a:endParaRPr lang="en-US" sz="37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28800"/>
            <a:ext cx="8458200" cy="50292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Jeroboam was a religious apostate.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feared that </a:t>
            </a:r>
            <a:r>
              <a:rPr lang="en-US" sz="2600" dirty="0" smtClean="0">
                <a:latin typeface="Century Gothic" pitchFamily="34" charset="0"/>
              </a:rPr>
              <a:t>worship in Jerusalem would </a:t>
            </a:r>
            <a:r>
              <a:rPr lang="en-US" sz="2600" dirty="0" smtClean="0">
                <a:latin typeface="Century Gothic" pitchFamily="34" charset="0"/>
              </a:rPr>
              <a:t>favor a reunion of the two kingdoms.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To guard against </a:t>
            </a:r>
            <a:r>
              <a:rPr lang="en-US" sz="2600" dirty="0" smtClean="0">
                <a:latin typeface="Century Gothic" pitchFamily="34" charset="0"/>
              </a:rPr>
              <a:t>this, he established new worship centers at Dan and Bethel. </a:t>
            </a:r>
            <a:endParaRPr lang="en-US" sz="2600" i="1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3: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Divided Kingdom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534400" cy="944562"/>
          </a:xfrm>
        </p:spPr>
        <p:txBody>
          <a:bodyPr>
            <a:noAutofit/>
          </a:bodyPr>
          <a:lstStyle/>
          <a:p>
            <a:pPr algn="l"/>
            <a:r>
              <a:rPr lang="en-US" sz="3700" dirty="0" smtClean="0">
                <a:latin typeface="Calligraph421 BT" pitchFamily="66" charset="0"/>
              </a:rPr>
              <a:t>F. Two Golden Calves</a:t>
            </a:r>
            <a:endParaRPr lang="en-US" sz="37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458200" cy="50292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erected </a:t>
            </a:r>
            <a:r>
              <a:rPr lang="en-US" sz="2600" dirty="0" smtClean="0">
                <a:latin typeface="Century Gothic" pitchFamily="34" charset="0"/>
              </a:rPr>
              <a:t>gold images </a:t>
            </a:r>
            <a:r>
              <a:rPr lang="en-US" sz="2600" dirty="0" smtClean="0">
                <a:latin typeface="Century Gothic" pitchFamily="34" charset="0"/>
              </a:rPr>
              <a:t>of </a:t>
            </a:r>
            <a:r>
              <a:rPr lang="en-US" sz="2600" dirty="0" smtClean="0">
                <a:latin typeface="Century Gothic" pitchFamily="34" charset="0"/>
              </a:rPr>
              <a:t>                                           calves </a:t>
            </a:r>
            <a:r>
              <a:rPr lang="en-US" sz="2600" dirty="0" smtClean="0">
                <a:latin typeface="Century Gothic" pitchFamily="34" charset="0"/>
              </a:rPr>
              <a:t>at each place.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built temples to house the images and founded </a:t>
            </a:r>
            <a:r>
              <a:rPr lang="en-US" sz="2600" dirty="0" smtClean="0">
                <a:latin typeface="Century Gothic" pitchFamily="34" charset="0"/>
              </a:rPr>
              <a:t>a non-</a:t>
            </a:r>
            <a:r>
              <a:rPr lang="en-US" sz="2600" dirty="0" err="1" smtClean="0">
                <a:latin typeface="Century Gothic" pitchFamily="34" charset="0"/>
              </a:rPr>
              <a:t>Levitical</a:t>
            </a:r>
            <a:r>
              <a:rPr lang="en-US" sz="2600" dirty="0" smtClean="0">
                <a:latin typeface="Century Gothic" pitchFamily="34" charset="0"/>
              </a:rPr>
              <a:t> </a:t>
            </a:r>
            <a:r>
              <a:rPr lang="en-US" sz="2600" dirty="0" smtClean="0">
                <a:latin typeface="Century Gothic" pitchFamily="34" charset="0"/>
              </a:rPr>
              <a:t>priesthood.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substituted the Feast of Tabernacles with an </a:t>
            </a:r>
            <a:r>
              <a:rPr lang="en-US" sz="2600" dirty="0" smtClean="0">
                <a:latin typeface="Century Gothic" pitchFamily="34" charset="0"/>
              </a:rPr>
              <a:t>annual pagan </a:t>
            </a:r>
            <a:r>
              <a:rPr lang="en-US" sz="2600" dirty="0" smtClean="0">
                <a:latin typeface="Century Gothic" pitchFamily="34" charset="0"/>
              </a:rPr>
              <a:t>festival.</a:t>
            </a:r>
            <a:endParaRPr lang="en-US" sz="2600" i="1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3: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Divided Kingdom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3794" name="Picture 2" descr="http://adventbiblestudy.files.wordpress.com/2008/09/golden-calf-large.jpg?w=7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228600"/>
            <a:ext cx="3454400" cy="2590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534400" cy="944562"/>
          </a:xfrm>
        </p:spPr>
        <p:txBody>
          <a:bodyPr>
            <a:noAutofit/>
          </a:bodyPr>
          <a:lstStyle/>
          <a:p>
            <a:pPr algn="l"/>
            <a:r>
              <a:rPr lang="en-US" sz="3700" dirty="0" smtClean="0">
                <a:latin typeface="Calligraph421 BT" pitchFamily="66" charset="0"/>
              </a:rPr>
              <a:t>F. Two Golden Calves</a:t>
            </a:r>
            <a:endParaRPr lang="en-US" sz="37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458200" cy="50292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H</a:t>
            </a:r>
            <a:r>
              <a:rPr lang="en-US" sz="2600" dirty="0" smtClean="0">
                <a:latin typeface="Century Gothic" pitchFamily="34" charset="0"/>
              </a:rPr>
              <a:t>is </a:t>
            </a:r>
            <a:r>
              <a:rPr lang="en-US" sz="2600" dirty="0" smtClean="0">
                <a:latin typeface="Century Gothic" pitchFamily="34" charset="0"/>
              </a:rPr>
              <a:t>apostasy is linked with his name.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“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Jeroboam, who did sin, 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and made 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Israel to sin.” </a:t>
            </a:r>
            <a:endParaRPr lang="en-US" sz="2600" i="1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Jeroboam </a:t>
            </a:r>
            <a:r>
              <a:rPr lang="en-US" sz="2600" dirty="0" smtClean="0">
                <a:latin typeface="Century Gothic" pitchFamily="34" charset="0"/>
              </a:rPr>
              <a:t>opened the door for Baal worship.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 smtClean="0">
                <a:latin typeface="Century Gothic" pitchFamily="34" charset="0"/>
              </a:rPr>
              <a:t>nation </a:t>
            </a:r>
            <a:r>
              <a:rPr lang="en-US" sz="2600" dirty="0" smtClean="0">
                <a:latin typeface="Century Gothic" pitchFamily="34" charset="0"/>
              </a:rPr>
              <a:t>was never </a:t>
            </a:r>
            <a:r>
              <a:rPr lang="en-US" sz="2600" dirty="0" smtClean="0">
                <a:latin typeface="Century Gothic" pitchFamily="34" charset="0"/>
              </a:rPr>
              <a:t>completely delivered from the idolatry introduced by Jeroboam.</a:t>
            </a:r>
            <a:endParaRPr lang="en-US" sz="2600" i="1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3: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Divided Kingdom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534400" cy="944562"/>
          </a:xfrm>
        </p:spPr>
        <p:txBody>
          <a:bodyPr>
            <a:noAutofit/>
          </a:bodyPr>
          <a:lstStyle/>
          <a:p>
            <a:pPr algn="l"/>
            <a:r>
              <a:rPr lang="en-US" sz="3700" dirty="0" smtClean="0">
                <a:latin typeface="Calligraph421 BT" pitchFamily="66" charset="0"/>
              </a:rPr>
              <a:t>F. Two Golden Calves</a:t>
            </a:r>
            <a:endParaRPr lang="en-US" sz="37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458200" cy="50292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On one occasion, he was rebuked by an anonymous </a:t>
            </a:r>
            <a:r>
              <a:rPr lang="en-US" sz="2600" dirty="0" smtClean="0">
                <a:latin typeface="Century Gothic" pitchFamily="34" charset="0"/>
              </a:rPr>
              <a:t>prophet.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Jeroboam was </a:t>
            </a:r>
            <a:r>
              <a:rPr lang="en-US" sz="2600" dirty="0" smtClean="0">
                <a:latin typeface="Century Gothic" pitchFamily="34" charset="0"/>
              </a:rPr>
              <a:t>only angry and did not repent.</a:t>
            </a:r>
            <a:endParaRPr lang="en-US" sz="2600" i="1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3: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Divided Kingdom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6866" name="Picture 2" descr="http://eborg3.com/ProphetsAndKings/600-Elijah-Ahab212.jpg"/>
          <p:cNvPicPr>
            <a:picLocks noChangeAspect="1" noChangeArrowheads="1"/>
          </p:cNvPicPr>
          <p:nvPr/>
        </p:nvPicPr>
        <p:blipFill>
          <a:blip r:embed="rId2" cstate="print"/>
          <a:srcRect b="23810"/>
          <a:stretch>
            <a:fillRect/>
          </a:stretch>
        </p:blipFill>
        <p:spPr bwMode="auto">
          <a:xfrm>
            <a:off x="2895600" y="3048000"/>
            <a:ext cx="3200400" cy="33555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534400" cy="944562"/>
          </a:xfrm>
        </p:spPr>
        <p:txBody>
          <a:bodyPr>
            <a:noAutofit/>
          </a:bodyPr>
          <a:lstStyle/>
          <a:p>
            <a:pPr algn="l"/>
            <a:r>
              <a:rPr lang="en-US" sz="3700" dirty="0" smtClean="0">
                <a:latin typeface="Calligraph421 BT" pitchFamily="66" charset="0"/>
              </a:rPr>
              <a:t>G. The Kingdom Of Judah</a:t>
            </a:r>
            <a:endParaRPr lang="en-US" sz="37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458200" cy="48768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The kingdom of Judah continued for </a:t>
            </a:r>
            <a:r>
              <a:rPr lang="en-US" sz="2600" dirty="0" smtClean="0">
                <a:latin typeface="Century Gothic" pitchFamily="34" charset="0"/>
              </a:rPr>
              <a:t>400 </a:t>
            </a:r>
            <a:r>
              <a:rPr lang="en-US" sz="2600" dirty="0" smtClean="0">
                <a:latin typeface="Century Gothic" pitchFamily="34" charset="0"/>
              </a:rPr>
              <a:t>years under </a:t>
            </a:r>
            <a:r>
              <a:rPr lang="en-US" sz="2600" dirty="0" smtClean="0">
                <a:latin typeface="Century Gothic" pitchFamily="34" charset="0"/>
              </a:rPr>
              <a:t>20 kings </a:t>
            </a:r>
            <a:r>
              <a:rPr lang="en-US" sz="2600" dirty="0" smtClean="0">
                <a:latin typeface="Century Gothic" pitchFamily="34" charset="0"/>
              </a:rPr>
              <a:t>from </a:t>
            </a:r>
            <a:r>
              <a:rPr lang="en-US" sz="2600" dirty="0" err="1" smtClean="0">
                <a:latin typeface="Century Gothic" pitchFamily="34" charset="0"/>
              </a:rPr>
              <a:t>Rehoboam</a:t>
            </a:r>
            <a:r>
              <a:rPr lang="en-US" sz="2600" dirty="0" smtClean="0">
                <a:latin typeface="Century Gothic" pitchFamily="34" charset="0"/>
              </a:rPr>
              <a:t> to Zedekiah.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Many </a:t>
            </a:r>
            <a:r>
              <a:rPr lang="en-US" sz="2600" dirty="0" smtClean="0">
                <a:latin typeface="Century Gothic" pitchFamily="34" charset="0"/>
              </a:rPr>
              <a:t>of these kings were pious.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</a:t>
            </a:r>
            <a:r>
              <a:rPr lang="en-US" sz="2600" dirty="0" smtClean="0">
                <a:latin typeface="Century Gothic" pitchFamily="34" charset="0"/>
              </a:rPr>
              <a:t>here </a:t>
            </a:r>
            <a:r>
              <a:rPr lang="en-US" sz="2600" dirty="0" smtClean="0">
                <a:latin typeface="Century Gothic" pitchFamily="34" charset="0"/>
              </a:rPr>
              <a:t>were three revivals during the reigns of Jehoshaphat, Hezekiah, and Josiah.</a:t>
            </a:r>
            <a:endParaRPr lang="en-US" sz="2600" i="1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3: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Divided Kingdom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534400" cy="944562"/>
          </a:xfrm>
        </p:spPr>
        <p:txBody>
          <a:bodyPr>
            <a:noAutofit/>
          </a:bodyPr>
          <a:lstStyle/>
          <a:p>
            <a:pPr algn="l"/>
            <a:r>
              <a:rPr lang="en-US" sz="3700" dirty="0" smtClean="0">
                <a:latin typeface="Calligraph421 BT" pitchFamily="66" charset="0"/>
              </a:rPr>
              <a:t>G. The Kingdom Of Judah</a:t>
            </a:r>
            <a:endParaRPr lang="en-US" sz="3700" dirty="0">
              <a:latin typeface="Calligraph421 BT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3: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Divided Kingdom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6" name="Picture 5" descr="kings-of-israel-judah.gif"/>
          <p:cNvPicPr>
            <a:picLocks noChangeAspect="1"/>
          </p:cNvPicPr>
          <p:nvPr/>
        </p:nvPicPr>
        <p:blipFill>
          <a:blip r:embed="rId2" cstate="print"/>
          <a:srcRect r="52057"/>
          <a:stretch>
            <a:fillRect/>
          </a:stretch>
        </p:blipFill>
        <p:spPr>
          <a:xfrm>
            <a:off x="3276600" y="873799"/>
            <a:ext cx="2362200" cy="552235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534400" cy="944562"/>
          </a:xfrm>
        </p:spPr>
        <p:txBody>
          <a:bodyPr>
            <a:noAutofit/>
          </a:bodyPr>
          <a:lstStyle/>
          <a:p>
            <a:pPr algn="l"/>
            <a:r>
              <a:rPr lang="en-US" sz="3700" dirty="0" smtClean="0">
                <a:latin typeface="Calligraph421 BT" pitchFamily="66" charset="0"/>
              </a:rPr>
              <a:t>G. The Kingdom Of Judah</a:t>
            </a:r>
            <a:endParaRPr lang="en-US" sz="37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458200" cy="4648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   The </a:t>
            </a:r>
            <a:r>
              <a:rPr lang="en-US" sz="2600" dirty="0" smtClean="0">
                <a:latin typeface="Century Gothic" pitchFamily="34" charset="0"/>
              </a:rPr>
              <a:t>prophets that were sent to the kingdom of Judah were Isaiah, </a:t>
            </a:r>
            <a:r>
              <a:rPr lang="en-US" sz="2600" dirty="0" smtClean="0">
                <a:latin typeface="Century Gothic" pitchFamily="34" charset="0"/>
              </a:rPr>
              <a:t>Jeremiah, Joel</a:t>
            </a:r>
            <a:r>
              <a:rPr lang="en-US" sz="2600" dirty="0" smtClean="0">
                <a:latin typeface="Century Gothic" pitchFamily="34" charset="0"/>
              </a:rPr>
              <a:t>, Zephaniah, Micah, Nahum, and Habakkuk.</a:t>
            </a:r>
            <a:endParaRPr lang="en-US" sz="2600" i="1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3: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Divided Kingdom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8914" name="Picture 2" descr="http://4.bp.blogspot.com/-M_EPpNMY5JQ/TbdVCMjFz0I/AAAAAAAADU0/sq7xSCuTTj0/s1600/proph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47900" y="2667000"/>
            <a:ext cx="4762500" cy="3657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534400" cy="944562"/>
          </a:xfrm>
        </p:spPr>
        <p:txBody>
          <a:bodyPr>
            <a:noAutofit/>
          </a:bodyPr>
          <a:lstStyle/>
          <a:p>
            <a:pPr algn="l"/>
            <a:r>
              <a:rPr lang="en-US" sz="3700" dirty="0" smtClean="0">
                <a:latin typeface="Calligraph421 BT" pitchFamily="66" charset="0"/>
              </a:rPr>
              <a:t>Questions For Review</a:t>
            </a:r>
            <a:endParaRPr lang="en-US" sz="37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5257800"/>
          </a:xfrm>
        </p:spPr>
        <p:txBody>
          <a:bodyPr>
            <a:normAutofit/>
          </a:bodyPr>
          <a:lstStyle/>
          <a:p>
            <a:pPr marL="651510" indent="-514350">
              <a:buNone/>
            </a:pPr>
            <a:r>
              <a:rPr lang="en-US" sz="2600" dirty="0" smtClean="0">
                <a:latin typeface="Century Gothic" pitchFamily="34" charset="0"/>
              </a:rPr>
              <a:t>1. Contrast </a:t>
            </a:r>
            <a:r>
              <a:rPr lang="en-US" sz="2600" dirty="0" smtClean="0">
                <a:latin typeface="Century Gothic" pitchFamily="34" charset="0"/>
              </a:rPr>
              <a:t>the lives of </a:t>
            </a:r>
            <a:r>
              <a:rPr lang="en-US" sz="2600" dirty="0" err="1" smtClean="0">
                <a:latin typeface="Century Gothic" pitchFamily="34" charset="0"/>
              </a:rPr>
              <a:t>Rehoboam</a:t>
            </a:r>
            <a:r>
              <a:rPr lang="en-US" sz="2600" dirty="0" smtClean="0">
                <a:latin typeface="Century Gothic" pitchFamily="34" charset="0"/>
              </a:rPr>
              <a:t> and Jeroboam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pPr marL="651510" indent="-514350">
              <a:buAutoNum type="arabicPeriod"/>
            </a:pPr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sz="2600" dirty="0" smtClean="0">
                <a:latin typeface="Century Gothic" pitchFamily="34" charset="0"/>
              </a:rPr>
              <a:t>2. Why did the ten tribes revolt against </a:t>
            </a:r>
            <a:r>
              <a:rPr lang="en-US" sz="2600" dirty="0" err="1" smtClean="0">
                <a:latin typeface="Century Gothic" pitchFamily="34" charset="0"/>
              </a:rPr>
              <a:t>Rehoboam</a:t>
            </a:r>
            <a:r>
              <a:rPr lang="en-US" sz="2600" dirty="0" smtClean="0">
                <a:latin typeface="Century Gothic" pitchFamily="34" charset="0"/>
              </a:rPr>
              <a:t>?</a:t>
            </a: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sz="2600" dirty="0" smtClean="0">
                <a:latin typeface="Century Gothic" pitchFamily="34" charset="0"/>
              </a:rPr>
              <a:t>3. Which tribes remained loyal to </a:t>
            </a:r>
            <a:r>
              <a:rPr lang="en-US" sz="2600" dirty="0" err="1" smtClean="0">
                <a:latin typeface="Century Gothic" pitchFamily="34" charset="0"/>
              </a:rPr>
              <a:t>Rehoboam</a:t>
            </a:r>
            <a:r>
              <a:rPr lang="en-US" sz="2600" dirty="0" smtClean="0">
                <a:latin typeface="Century Gothic" pitchFamily="34" charset="0"/>
              </a:rPr>
              <a:t>?</a:t>
            </a: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sz="2600" dirty="0" smtClean="0">
                <a:latin typeface="Century Gothic" pitchFamily="34" charset="0"/>
              </a:rPr>
              <a:t>4. Contrast the two kingdoms of Judah and Israel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sz="2600" dirty="0" smtClean="0">
                <a:latin typeface="Century Gothic" pitchFamily="34" charset="0"/>
              </a:rPr>
              <a:t>5. Why did Jeroboam establish the golden calves at Bethel and Dan?</a:t>
            </a:r>
            <a:endParaRPr lang="en-US" sz="2600" i="1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3: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Divided Kingdom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A. </a:t>
            </a:r>
            <a:r>
              <a:rPr lang="en-US" dirty="0" smtClean="0">
                <a:latin typeface="Calligraph421 BT" pitchFamily="66" charset="0"/>
              </a:rPr>
              <a:t>King </a:t>
            </a:r>
            <a:r>
              <a:rPr lang="en-US" dirty="0" err="1" smtClean="0">
                <a:latin typeface="Calligraph421 BT" pitchFamily="66" charset="0"/>
              </a:rPr>
              <a:t>Rehoboam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458200" cy="54102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Like </a:t>
            </a:r>
            <a:r>
              <a:rPr lang="en-US" sz="2600" dirty="0" smtClean="0">
                <a:latin typeface="Century Gothic" pitchFamily="34" charset="0"/>
              </a:rPr>
              <a:t>his father, he had luxurious habits.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had </a:t>
            </a:r>
            <a:r>
              <a:rPr lang="en-US" sz="2600" dirty="0" smtClean="0">
                <a:latin typeface="Century Gothic" pitchFamily="34" charset="0"/>
              </a:rPr>
              <a:t>eighteen wives</a:t>
            </a:r>
            <a:r>
              <a:rPr lang="en-US" sz="2600" dirty="0" smtClean="0">
                <a:latin typeface="Century Gothic" pitchFamily="34" charset="0"/>
              </a:rPr>
              <a:t>, sixty concubines, twenty-eight sons, and sixty daughters.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was </a:t>
            </a:r>
            <a:r>
              <a:rPr lang="en-US" sz="2600" dirty="0" smtClean="0">
                <a:latin typeface="Century Gothic" pitchFamily="34" charset="0"/>
              </a:rPr>
              <a:t>forty-one when </a:t>
            </a:r>
            <a:r>
              <a:rPr lang="en-US" sz="2600" dirty="0" smtClean="0">
                <a:latin typeface="Century Gothic" pitchFamily="34" charset="0"/>
              </a:rPr>
              <a:t>he became king and reigned for seventeen years.</a:t>
            </a:r>
            <a:endParaRPr lang="en-US" sz="2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3: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Divided Kingdom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B. King Jeroboam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458200" cy="54102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Jeroboam was the first king </a:t>
            </a:r>
            <a:r>
              <a:rPr lang="en-US" sz="2600" dirty="0" smtClean="0">
                <a:latin typeface="Century Gothic" pitchFamily="34" charset="0"/>
              </a:rPr>
              <a:t>                                              of </a:t>
            </a:r>
            <a:r>
              <a:rPr lang="en-US" sz="2600" dirty="0" smtClean="0">
                <a:latin typeface="Century Gothic" pitchFamily="34" charset="0"/>
              </a:rPr>
              <a:t>the northern kingdom.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His </a:t>
            </a:r>
            <a:r>
              <a:rPr lang="en-US" sz="2600" dirty="0" smtClean="0">
                <a:latin typeface="Century Gothic" pitchFamily="34" charset="0"/>
              </a:rPr>
              <a:t>father was </a:t>
            </a:r>
            <a:r>
              <a:rPr lang="en-US" sz="2600" dirty="0" err="1" smtClean="0">
                <a:latin typeface="Century Gothic" pitchFamily="34" charset="0"/>
              </a:rPr>
              <a:t>Nebat</a:t>
            </a:r>
            <a:r>
              <a:rPr lang="en-US" sz="2600" dirty="0" smtClean="0">
                <a:latin typeface="Century Gothic" pitchFamily="34" charset="0"/>
              </a:rPr>
              <a:t>, </a:t>
            </a:r>
            <a:r>
              <a:rPr lang="en-US" sz="2600" dirty="0" smtClean="0">
                <a:latin typeface="Century Gothic" pitchFamily="34" charset="0"/>
              </a:rPr>
              <a:t>an                                 </a:t>
            </a:r>
            <a:r>
              <a:rPr lang="en-US" sz="2600" dirty="0" err="1" smtClean="0">
                <a:latin typeface="Century Gothic" pitchFamily="34" charset="0"/>
              </a:rPr>
              <a:t>Ephraimite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was a capable man.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had been employed by Solomon and was </a:t>
            </a:r>
            <a:r>
              <a:rPr lang="en-US" sz="2600" dirty="0" smtClean="0">
                <a:latin typeface="Century Gothic" pitchFamily="34" charset="0"/>
              </a:rPr>
              <a:t>in charge </a:t>
            </a:r>
            <a:r>
              <a:rPr lang="en-US" sz="2600" dirty="0" smtClean="0">
                <a:latin typeface="Century Gothic" pitchFamily="34" charset="0"/>
              </a:rPr>
              <a:t>of the workmen building the </a:t>
            </a:r>
            <a:r>
              <a:rPr lang="en-US" sz="2600" dirty="0" err="1" smtClean="0">
                <a:latin typeface="Century Gothic" pitchFamily="34" charset="0"/>
              </a:rPr>
              <a:t>Millo</a:t>
            </a:r>
            <a:r>
              <a:rPr lang="en-US" sz="2600" dirty="0" smtClean="0">
                <a:latin typeface="Century Gothic" pitchFamily="34" charset="0"/>
              </a:rPr>
              <a:t>.</a:t>
            </a:r>
            <a:endParaRPr lang="en-US" sz="2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3: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Divided Kingdom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1026" name="Picture 2" descr="http://3.bp.blogspot.com/_11aL7120sR0/TOtqjwV2pNI/AAAAAAAAAdw/pLY4ZD54Pv8/s1600/502px-Kingdoms_of_Israel_and_Judah_map_830.JPG"/>
          <p:cNvPicPr>
            <a:picLocks noChangeAspect="1" noChangeArrowheads="1"/>
          </p:cNvPicPr>
          <p:nvPr/>
        </p:nvPicPr>
        <p:blipFill>
          <a:blip r:embed="rId2" cstate="print"/>
          <a:srcRect r="9163" b="13189"/>
          <a:stretch>
            <a:fillRect/>
          </a:stretch>
        </p:blipFill>
        <p:spPr bwMode="auto">
          <a:xfrm>
            <a:off x="5486400" y="304800"/>
            <a:ext cx="3352800" cy="38233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B. King Jeroboam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458200" cy="4724400"/>
          </a:xfrm>
        </p:spPr>
        <p:txBody>
          <a:bodyPr>
            <a:normAutofit lnSpcReduction="10000"/>
          </a:bodyPr>
          <a:lstStyle/>
          <a:p>
            <a:r>
              <a:rPr lang="en-US" sz="2600" dirty="0" smtClean="0">
                <a:latin typeface="Century Gothic" pitchFamily="34" charset="0"/>
              </a:rPr>
              <a:t>He was met by </a:t>
            </a:r>
            <a:r>
              <a:rPr lang="en-US" sz="2600" dirty="0" err="1" smtClean="0">
                <a:latin typeface="Century Gothic" pitchFamily="34" charset="0"/>
              </a:rPr>
              <a:t>Ahijah</a:t>
            </a:r>
            <a:r>
              <a:rPr lang="en-US" sz="2600" dirty="0" smtClean="0">
                <a:latin typeface="Century Gothic" pitchFamily="34" charset="0"/>
              </a:rPr>
              <a:t>, the </a:t>
            </a:r>
            <a:r>
              <a:rPr lang="en-US" sz="2600" dirty="0" smtClean="0">
                <a:latin typeface="Century Gothic" pitchFamily="34" charset="0"/>
              </a:rPr>
              <a:t>prophet.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err="1" smtClean="0">
                <a:latin typeface="Century Gothic" pitchFamily="34" charset="0"/>
              </a:rPr>
              <a:t>Ahijah</a:t>
            </a:r>
            <a:r>
              <a:rPr lang="en-US" sz="2600" dirty="0" smtClean="0">
                <a:latin typeface="Century Gothic" pitchFamily="34" charset="0"/>
              </a:rPr>
              <a:t> tore </a:t>
            </a:r>
            <a:r>
              <a:rPr lang="en-US" sz="2600" dirty="0" smtClean="0">
                <a:latin typeface="Century Gothic" pitchFamily="34" charset="0"/>
              </a:rPr>
              <a:t>his new garment </a:t>
            </a:r>
            <a:r>
              <a:rPr lang="en-US" sz="2600" dirty="0" smtClean="0">
                <a:latin typeface="Century Gothic" pitchFamily="34" charset="0"/>
              </a:rPr>
              <a:t>                                 into 12 parts </a:t>
            </a:r>
            <a:r>
              <a:rPr lang="en-US" sz="2600" dirty="0" smtClean="0">
                <a:latin typeface="Century Gothic" pitchFamily="34" charset="0"/>
              </a:rPr>
              <a:t>and gave </a:t>
            </a:r>
            <a:r>
              <a:rPr lang="en-US" sz="2600" dirty="0" smtClean="0">
                <a:latin typeface="Century Gothic" pitchFamily="34" charset="0"/>
              </a:rPr>
              <a:t>                            Jeroboam 10.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</a:t>
            </a:r>
            <a:r>
              <a:rPr lang="en-US" sz="2600" dirty="0" smtClean="0">
                <a:latin typeface="Century Gothic" pitchFamily="34" charset="0"/>
              </a:rPr>
              <a:t>hese ten </a:t>
            </a:r>
            <a:r>
              <a:rPr lang="en-US" sz="2600" dirty="0" smtClean="0">
                <a:latin typeface="Century Gothic" pitchFamily="34" charset="0"/>
              </a:rPr>
              <a:t>parts represented </a:t>
            </a:r>
            <a:r>
              <a:rPr lang="en-US" sz="2600" dirty="0" smtClean="0">
                <a:latin typeface="Century Gothic" pitchFamily="34" charset="0"/>
              </a:rPr>
              <a:t>                                                   the ten tribes </a:t>
            </a:r>
            <a:r>
              <a:rPr lang="en-US" sz="2600" dirty="0" smtClean="0">
                <a:latin typeface="Century Gothic" pitchFamily="34" charset="0"/>
              </a:rPr>
              <a:t>over which he </a:t>
            </a:r>
            <a:r>
              <a:rPr lang="en-US" sz="2600" dirty="0" smtClean="0">
                <a:latin typeface="Century Gothic" pitchFamily="34" charset="0"/>
              </a:rPr>
              <a:t>                                       would </a:t>
            </a:r>
            <a:r>
              <a:rPr lang="en-US" sz="2600" dirty="0" smtClean="0">
                <a:latin typeface="Century Gothic" pitchFamily="34" charset="0"/>
              </a:rPr>
              <a:t>rule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3: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Divided Kingdom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17410" name="Picture 2" descr="http://www.gabrielpicart.com/imatges/imagesbox/16-jerobo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48053" y="2438400"/>
            <a:ext cx="3214947" cy="38862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B. King Jeroboam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458200" cy="47244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Solomon heard of this and sought to kill </a:t>
            </a:r>
            <a:r>
              <a:rPr lang="en-US" sz="2600" dirty="0" smtClean="0">
                <a:latin typeface="Century Gothic" pitchFamily="34" charset="0"/>
              </a:rPr>
              <a:t>Jeroboam.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fled to Egypt where Pharaoh gave him protection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3: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Divided Kingdom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19458" name="Picture 2" descr="http://eborg3.com/ProphetsAndKings/800-EgyptTempl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3352800"/>
            <a:ext cx="3962400" cy="2971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B. King Jeroboam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133600"/>
            <a:ext cx="8458200" cy="4724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After </a:t>
            </a:r>
            <a:r>
              <a:rPr lang="en-US" sz="2600" dirty="0" smtClean="0">
                <a:latin typeface="Century Gothic" pitchFamily="34" charset="0"/>
              </a:rPr>
              <a:t>Solomon’s death, Jeroboam married an Egyptian </a:t>
            </a:r>
            <a:r>
              <a:rPr lang="en-US" sz="2600" dirty="0" smtClean="0">
                <a:latin typeface="Century Gothic" pitchFamily="34" charset="0"/>
              </a:rPr>
              <a:t>princess.</a:t>
            </a: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He returned to </a:t>
            </a:r>
            <a:r>
              <a:rPr lang="en-US" sz="2600" dirty="0" smtClean="0">
                <a:latin typeface="Century Gothic" pitchFamily="34" charset="0"/>
              </a:rPr>
              <a:t>Israel to become king over the northern ten tribes.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3: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Divided Kingdom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C. Revolt Under </a:t>
            </a:r>
            <a:r>
              <a:rPr lang="en-US" dirty="0" err="1" smtClean="0">
                <a:latin typeface="Calligraph421 BT" pitchFamily="66" charset="0"/>
              </a:rPr>
              <a:t>Rehoboam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458200" cy="47244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Very soon after Solomon’s death, a revolution divided the nation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err="1" smtClean="0">
                <a:latin typeface="Century Gothic" pitchFamily="34" charset="0"/>
              </a:rPr>
              <a:t>Rehoboam</a:t>
            </a:r>
            <a:r>
              <a:rPr lang="en-US" sz="2600" dirty="0" smtClean="0">
                <a:latin typeface="Century Gothic" pitchFamily="34" charset="0"/>
              </a:rPr>
              <a:t> </a:t>
            </a:r>
            <a:r>
              <a:rPr lang="en-US" sz="2600" dirty="0" smtClean="0">
                <a:latin typeface="Century Gothic" pitchFamily="34" charset="0"/>
              </a:rPr>
              <a:t>was aware </a:t>
            </a:r>
            <a:r>
              <a:rPr lang="en-US" sz="2600" dirty="0" smtClean="0">
                <a:latin typeface="Century Gothic" pitchFamily="34" charset="0"/>
              </a:rPr>
              <a:t>of the dissatisfaction of the northern tribes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chose to assemble the tribes                                  at </a:t>
            </a:r>
            <a:r>
              <a:rPr lang="en-US" sz="2600" dirty="0" err="1" smtClean="0">
                <a:latin typeface="Century Gothic" pitchFamily="34" charset="0"/>
              </a:rPr>
              <a:t>Shechem</a:t>
            </a:r>
            <a:r>
              <a:rPr lang="en-US" sz="2600" dirty="0" smtClean="0">
                <a:latin typeface="Century Gothic" pitchFamily="34" charset="0"/>
              </a:rPr>
              <a:t> for the inaugural                                   ceremonies instead of Jerusalem.</a:t>
            </a: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3: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Divided Kingdom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0482" name="Picture 2" descr="http://www.keyway.ca/gif/shechem.gif"/>
          <p:cNvPicPr>
            <a:picLocks noChangeAspect="1" noChangeArrowheads="1"/>
          </p:cNvPicPr>
          <p:nvPr/>
        </p:nvPicPr>
        <p:blipFill>
          <a:blip r:embed="rId2" cstate="print"/>
          <a:srcRect l="1481" t="2000" r="48148" b="16000"/>
          <a:stretch>
            <a:fillRect/>
          </a:stretch>
        </p:blipFill>
        <p:spPr bwMode="auto">
          <a:xfrm>
            <a:off x="6514171" y="3505200"/>
            <a:ext cx="2401229" cy="2895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C. Revolt Under </a:t>
            </a:r>
            <a:r>
              <a:rPr lang="en-US" dirty="0" err="1" smtClean="0">
                <a:latin typeface="Calligraph421 BT" pitchFamily="66" charset="0"/>
              </a:rPr>
              <a:t>Rehoboam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458200" cy="50292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Jeroboam also attended the meeting, having returned from Egypt.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tribes, with </a:t>
            </a:r>
            <a:r>
              <a:rPr lang="en-US" sz="2600" dirty="0" smtClean="0">
                <a:latin typeface="Century Gothic" pitchFamily="34" charset="0"/>
              </a:rPr>
              <a:t>Jeroboam as leader, requested relief from the heavy load of </a:t>
            </a:r>
            <a:r>
              <a:rPr lang="en-US" sz="2600" dirty="0" smtClean="0">
                <a:latin typeface="Century Gothic" pitchFamily="34" charset="0"/>
              </a:rPr>
              <a:t>taxation.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err="1" smtClean="0">
                <a:latin typeface="Century Gothic" pitchFamily="34" charset="0"/>
              </a:rPr>
              <a:t>Rehoboam</a:t>
            </a:r>
            <a:r>
              <a:rPr lang="en-US" sz="2600" dirty="0" smtClean="0">
                <a:latin typeface="Century Gothic" pitchFamily="34" charset="0"/>
              </a:rPr>
              <a:t> </a:t>
            </a:r>
            <a:r>
              <a:rPr lang="en-US" sz="2600" dirty="0" smtClean="0">
                <a:latin typeface="Century Gothic" pitchFamily="34" charset="0"/>
              </a:rPr>
              <a:t>requested three days to consider their </a:t>
            </a:r>
            <a:r>
              <a:rPr lang="en-US" sz="2600" dirty="0" smtClean="0">
                <a:latin typeface="Century Gothic" pitchFamily="34" charset="0"/>
              </a:rPr>
              <a:t>request. </a:t>
            </a:r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3: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Divided Kingdom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1609</TotalTime>
  <Words>1418</Words>
  <Application>Microsoft Office PowerPoint</Application>
  <PresentationFormat>On-screen Show (4:3)</PresentationFormat>
  <Paragraphs>203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Apex</vt:lpstr>
      <vt:lpstr>Old  Testament History  II</vt:lpstr>
      <vt:lpstr>A. King Rehoboam</vt:lpstr>
      <vt:lpstr>A. King Rehoboam</vt:lpstr>
      <vt:lpstr>B. King Jeroboam</vt:lpstr>
      <vt:lpstr>B. King Jeroboam</vt:lpstr>
      <vt:lpstr>B. King Jeroboam</vt:lpstr>
      <vt:lpstr>B. King Jeroboam</vt:lpstr>
      <vt:lpstr>C. Revolt Under Rehoboam</vt:lpstr>
      <vt:lpstr>C. Revolt Under Rehoboam</vt:lpstr>
      <vt:lpstr>C. Revolt Under Rehoboam</vt:lpstr>
      <vt:lpstr>C. Revolt Under Rehoboam</vt:lpstr>
      <vt:lpstr>C. Revolt Under Rehoboam</vt:lpstr>
      <vt:lpstr>C. Revolt Under Rehoboam</vt:lpstr>
      <vt:lpstr>C. Revolt Under Rehoboam</vt:lpstr>
      <vt:lpstr>D. Differences Between The Two Kingdoms</vt:lpstr>
      <vt:lpstr>D. Differences Between The Two Kingdoms</vt:lpstr>
      <vt:lpstr>D. Differences Between The Two Kingdoms</vt:lpstr>
      <vt:lpstr>E. The Kingdom Of Israel</vt:lpstr>
      <vt:lpstr>E. The Kingdom Of Israel</vt:lpstr>
      <vt:lpstr>E. The Kingdom Of Israel</vt:lpstr>
      <vt:lpstr>E. The Kingdom Of Israel</vt:lpstr>
      <vt:lpstr>F. Two Golden Calves</vt:lpstr>
      <vt:lpstr>F. Two Golden Calves</vt:lpstr>
      <vt:lpstr>F. Two Golden Calves</vt:lpstr>
      <vt:lpstr>F. Two Golden Calves</vt:lpstr>
      <vt:lpstr>G. The Kingdom Of Judah</vt:lpstr>
      <vt:lpstr>G. The Kingdom Of Judah</vt:lpstr>
      <vt:lpstr>G. The Kingdom Of Judah</vt:lpstr>
      <vt:lpstr>Questions For Review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Old Testament History II</dc:title>
  <dc:creator>Alyssa</dc:creator>
  <cp:lastModifiedBy>Alyssa</cp:lastModifiedBy>
  <cp:revision>30</cp:revision>
  <dcterms:created xsi:type="dcterms:W3CDTF">2012-05-28T23:01:06Z</dcterms:created>
  <dcterms:modified xsi:type="dcterms:W3CDTF">2012-06-18T00:03:53Z</dcterms:modified>
</cp:coreProperties>
</file>