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4F1-8815-4E3B-A476-2E0E64CE8FC7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B4279-8111-44D5-8D3A-0267B259D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10: Daniel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B. Daniel, The Prophet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Daniel prophesied of the times of the Gentiles.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Daniel’s prophecies are needed to understand  certain </a:t>
            </a:r>
            <a:r>
              <a:rPr lang="en-US" sz="2600" dirty="0" smtClean="0">
                <a:latin typeface="Century Gothic" pitchFamily="34" charset="0"/>
              </a:rPr>
              <a:t>passages in the New </a:t>
            </a:r>
            <a:r>
              <a:rPr lang="en-US" sz="2600" dirty="0" smtClean="0">
                <a:latin typeface="Century Gothic" pitchFamily="34" charset="0"/>
              </a:rPr>
              <a:t>Testament, such as the Book </a:t>
            </a:r>
            <a:r>
              <a:rPr lang="en-US" sz="2600" dirty="0" smtClean="0">
                <a:latin typeface="Century Gothic" pitchFamily="34" charset="0"/>
              </a:rPr>
              <a:t>of </a:t>
            </a:r>
            <a:r>
              <a:rPr lang="en-US" sz="2600" dirty="0" smtClean="0">
                <a:latin typeface="Century Gothic" pitchFamily="34" charset="0"/>
              </a:rPr>
              <a:t>Revelation.</a:t>
            </a:r>
            <a:endParaRPr lang="en-US" sz="2600" b="1" i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3554" name="Picture 2" descr="http://3.bp.blogspot.com/-0j3oG6OCpCQ/Twfo5MJUbeI/AAAAAAAAEqw/7w2onRTAxzs/s1600/revelation_book_o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581400"/>
            <a:ext cx="4038600" cy="27008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Daniel, The Captive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Daniel and his three friends were among the select youthful hostages taken to </a:t>
            </a:r>
            <a:r>
              <a:rPr lang="en-US" sz="2600" dirty="0" smtClean="0">
                <a:latin typeface="Century Gothic" pitchFamily="34" charset="0"/>
              </a:rPr>
              <a:t>Babylon.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They were taken by </a:t>
            </a:r>
            <a:r>
              <a:rPr lang="en-US" sz="2600" dirty="0" smtClean="0">
                <a:latin typeface="Century Gothic" pitchFamily="34" charset="0"/>
              </a:rPr>
              <a:t>Nebuchadnezzar in 605 </a:t>
            </a:r>
            <a:r>
              <a:rPr lang="en-US" sz="2600" dirty="0" smtClean="0">
                <a:latin typeface="Century Gothic" pitchFamily="34" charset="0"/>
              </a:rPr>
              <a:t>BC.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was </a:t>
            </a:r>
            <a:r>
              <a:rPr lang="en-US" sz="2600" dirty="0" smtClean="0">
                <a:latin typeface="Century Gothic" pitchFamily="34" charset="0"/>
              </a:rPr>
              <a:t>the third year of King </a:t>
            </a:r>
            <a:r>
              <a:rPr lang="en-US" sz="2600" dirty="0" err="1" smtClean="0">
                <a:latin typeface="Century Gothic" pitchFamily="34" charset="0"/>
              </a:rPr>
              <a:t>Jehoiakim</a:t>
            </a:r>
            <a:r>
              <a:rPr lang="en-US" sz="2600" dirty="0" smtClean="0">
                <a:latin typeface="Century Gothic" pitchFamily="34" charset="0"/>
              </a:rPr>
              <a:t>. </a:t>
            </a:r>
            <a:r>
              <a:rPr lang="en-US" sz="2600" dirty="0" smtClean="0">
                <a:latin typeface="Century Gothic" pitchFamily="34" charset="0"/>
              </a:rPr>
              <a:t>                                (</a:t>
            </a:r>
            <a:r>
              <a:rPr lang="en-US" sz="2600" dirty="0" smtClean="0">
                <a:latin typeface="Century Gothic" pitchFamily="34" charset="0"/>
              </a:rPr>
              <a:t>See Daniel 1:1, </a:t>
            </a:r>
            <a:r>
              <a:rPr lang="en-US" sz="2600" dirty="0" smtClean="0">
                <a:latin typeface="Century Gothic" pitchFamily="34" charset="0"/>
              </a:rPr>
              <a:t>3)</a:t>
            </a:r>
            <a:endParaRPr lang="en-US" sz="2600" b="1" i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Daniel, The Captive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For three years Daniel was trained in all the wisdom of the Chaldeans. (</a:t>
            </a:r>
            <a:r>
              <a:rPr lang="en-US" sz="2600" dirty="0" smtClean="0">
                <a:latin typeface="Century Gothic" pitchFamily="34" charset="0"/>
              </a:rPr>
              <a:t>See Daniel </a:t>
            </a:r>
            <a:r>
              <a:rPr lang="en-US" sz="2600" dirty="0" smtClean="0">
                <a:latin typeface="Century Gothic" pitchFamily="34" charset="0"/>
              </a:rPr>
              <a:t>1:4, </a:t>
            </a:r>
            <a:r>
              <a:rPr lang="en-US" sz="2600" dirty="0" smtClean="0">
                <a:latin typeface="Century Gothic" pitchFamily="34" charset="0"/>
              </a:rPr>
              <a:t>5)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given a new name, </a:t>
            </a:r>
            <a:r>
              <a:rPr lang="en-US" sz="2600" i="1" dirty="0" err="1" smtClean="0">
                <a:latin typeface="Century Gothic" pitchFamily="34" charset="0"/>
              </a:rPr>
              <a:t>Belteshazzar</a:t>
            </a:r>
            <a:r>
              <a:rPr lang="en-US" sz="2600" i="1" dirty="0" smtClean="0">
                <a:latin typeface="Century Gothic" pitchFamily="34" charset="0"/>
              </a:rPr>
              <a:t>.</a:t>
            </a:r>
          </a:p>
          <a:p>
            <a:endParaRPr lang="en-US" sz="2600" i="1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names of his </a:t>
            </a:r>
            <a:r>
              <a:rPr lang="en-US" sz="2600" dirty="0" smtClean="0">
                <a:latin typeface="Century Gothic" pitchFamily="34" charset="0"/>
              </a:rPr>
              <a:t>three friends </a:t>
            </a:r>
            <a:r>
              <a:rPr lang="en-US" sz="2600" dirty="0" smtClean="0">
                <a:latin typeface="Century Gothic" pitchFamily="34" charset="0"/>
              </a:rPr>
              <a:t>were also changed.</a:t>
            </a:r>
            <a:endParaRPr lang="en-US" sz="2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4578" name="Picture 2" descr="http://livingwater.no/images/nr6-dan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095749"/>
            <a:ext cx="2971800" cy="22288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Daniel, The Captive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2672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Daniel </a:t>
            </a:r>
            <a:r>
              <a:rPr lang="en-US" sz="2600" i="1" dirty="0" smtClean="0">
                <a:latin typeface="Century Gothic" pitchFamily="34" charset="0"/>
              </a:rPr>
              <a:t>(God will judge or God is my judge)</a:t>
            </a:r>
            <a:r>
              <a:rPr lang="en-US" sz="2600" dirty="0" smtClean="0">
                <a:latin typeface="Century Gothic" pitchFamily="34" charset="0"/>
              </a:rPr>
              <a:t> was changed to </a:t>
            </a:r>
            <a:r>
              <a:rPr lang="en-US" sz="2600" dirty="0" err="1" smtClean="0">
                <a:latin typeface="Century Gothic" pitchFamily="34" charset="0"/>
              </a:rPr>
              <a:t>Belteshazzar</a:t>
            </a:r>
            <a:r>
              <a:rPr lang="en-US" sz="2600" i="1" dirty="0" smtClean="0">
                <a:latin typeface="Century Gothic" pitchFamily="34" charset="0"/>
              </a:rPr>
              <a:t> (whom </a:t>
            </a:r>
            <a:r>
              <a:rPr lang="en-US" sz="2600" i="1" dirty="0" err="1" smtClean="0">
                <a:latin typeface="Century Gothic" pitchFamily="34" charset="0"/>
              </a:rPr>
              <a:t>Bel</a:t>
            </a:r>
            <a:r>
              <a:rPr lang="en-US" sz="2600" i="1" dirty="0" smtClean="0">
                <a:latin typeface="Century Gothic" pitchFamily="34" charset="0"/>
              </a:rPr>
              <a:t> favors).</a:t>
            </a:r>
          </a:p>
          <a:p>
            <a:endParaRPr lang="en-US" sz="2600" i="1" dirty="0" smtClean="0">
              <a:latin typeface="Century Gothic" pitchFamily="34" charset="0"/>
            </a:endParaRPr>
          </a:p>
          <a:p>
            <a:endParaRPr lang="en-US" sz="2600" i="1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Hananiah</a:t>
            </a:r>
            <a:r>
              <a:rPr lang="en-US" sz="2600" i="1" dirty="0" smtClean="0">
                <a:latin typeface="Century Gothic" pitchFamily="34" charset="0"/>
              </a:rPr>
              <a:t> </a:t>
            </a:r>
            <a:r>
              <a:rPr lang="en-US" sz="2600" i="1" dirty="0" smtClean="0">
                <a:latin typeface="Century Gothic" pitchFamily="34" charset="0"/>
              </a:rPr>
              <a:t>(beloved of the Lord)</a:t>
            </a:r>
            <a:r>
              <a:rPr lang="en-US" sz="2600" dirty="0" smtClean="0">
                <a:latin typeface="Century Gothic" pitchFamily="34" charset="0"/>
              </a:rPr>
              <a:t> was changed to Shadrach </a:t>
            </a:r>
            <a:r>
              <a:rPr lang="en-US" sz="2600" i="1" dirty="0" smtClean="0">
                <a:latin typeface="Century Gothic" pitchFamily="34" charset="0"/>
              </a:rPr>
              <a:t>(illumined by </a:t>
            </a:r>
            <a:r>
              <a:rPr lang="en-US" sz="2600" i="1" dirty="0" smtClean="0">
                <a:latin typeface="Century Gothic" pitchFamily="34" charset="0"/>
              </a:rPr>
              <a:t>the sun </a:t>
            </a:r>
            <a:r>
              <a:rPr lang="en-US" sz="2600" i="1" dirty="0" smtClean="0">
                <a:latin typeface="Century Gothic" pitchFamily="34" charset="0"/>
              </a:rPr>
              <a:t>god).</a:t>
            </a:r>
          </a:p>
          <a:p>
            <a:endParaRPr lang="en-US" sz="2600" i="1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7650" name="Picture 2" descr="http://www.harekrsna.de/surya/surya_sun_g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971612"/>
            <a:ext cx="2362200" cy="24270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652" name="Picture 4" descr="http://www.blackbluedog.com/wp-content/uploads/2012/07/godlovesyo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962400"/>
            <a:ext cx="2438400" cy="2438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796193" y="5715000"/>
            <a:ext cx="1937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Informal Roman" pitchFamily="66" charset="0"/>
              </a:rPr>
              <a:t>John 3:16</a:t>
            </a:r>
            <a:endParaRPr lang="en-US" sz="3600" b="1" dirty="0">
              <a:solidFill>
                <a:schemeClr val="accent6">
                  <a:lumMod val="50000"/>
                </a:schemeClr>
              </a:solidFill>
              <a:latin typeface="Informal Roman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Daniel, The Captive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Mishael</a:t>
            </a:r>
            <a:r>
              <a:rPr lang="en-US" sz="2600" i="1" dirty="0" smtClean="0">
                <a:latin typeface="Century Gothic" pitchFamily="34" charset="0"/>
              </a:rPr>
              <a:t> </a:t>
            </a:r>
            <a:r>
              <a:rPr lang="en-US" sz="2600" i="1" dirty="0" smtClean="0">
                <a:latin typeface="Century Gothic" pitchFamily="34" charset="0"/>
              </a:rPr>
              <a:t>(who is as God) </a:t>
            </a:r>
            <a:r>
              <a:rPr lang="en-US" sz="2600" dirty="0" smtClean="0">
                <a:latin typeface="Century Gothic" pitchFamily="34" charset="0"/>
              </a:rPr>
              <a:t>to Meshach </a:t>
            </a:r>
            <a:r>
              <a:rPr lang="en-US" sz="2600" i="1" dirty="0" smtClean="0">
                <a:latin typeface="Century Gothic" pitchFamily="34" charset="0"/>
              </a:rPr>
              <a:t>(who is like Venus).</a:t>
            </a:r>
          </a:p>
          <a:p>
            <a:endParaRPr lang="en-US" sz="2600" i="1" dirty="0" smtClean="0">
              <a:latin typeface="Century Gothic" pitchFamily="34" charset="0"/>
            </a:endParaRPr>
          </a:p>
          <a:p>
            <a:endParaRPr lang="en-US" sz="2600" i="1" dirty="0" smtClean="0">
              <a:latin typeface="Century Gothic" pitchFamily="34" charset="0"/>
            </a:endParaRPr>
          </a:p>
          <a:p>
            <a:endParaRPr lang="en-US" sz="2600" i="1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Azariah</a:t>
            </a:r>
            <a:r>
              <a:rPr lang="en-US" sz="2600" i="1" dirty="0" smtClean="0">
                <a:latin typeface="Century Gothic" pitchFamily="34" charset="0"/>
              </a:rPr>
              <a:t> </a:t>
            </a:r>
            <a:r>
              <a:rPr lang="en-US" sz="2600" i="1" dirty="0" smtClean="0">
                <a:latin typeface="Century Gothic" pitchFamily="34" charset="0"/>
              </a:rPr>
              <a:t>(the Lord is my help) </a:t>
            </a:r>
            <a:r>
              <a:rPr lang="en-US" sz="2600" dirty="0" smtClean="0">
                <a:latin typeface="Century Gothic" pitchFamily="34" charset="0"/>
              </a:rPr>
              <a:t>to Abednego </a:t>
            </a:r>
            <a:r>
              <a:rPr lang="en-US" sz="2600" i="1" dirty="0" smtClean="0">
                <a:latin typeface="Century Gothic" pitchFamily="34" charset="0"/>
              </a:rPr>
              <a:t>(the servant of </a:t>
            </a:r>
            <a:r>
              <a:rPr lang="en-US" sz="2600" i="1" dirty="0" err="1" smtClean="0">
                <a:latin typeface="Century Gothic" pitchFamily="34" charset="0"/>
              </a:rPr>
              <a:t>Nego</a:t>
            </a:r>
            <a:r>
              <a:rPr lang="en-US" sz="2600" i="1" dirty="0" smtClean="0">
                <a:latin typeface="Century Gothic" pitchFamily="34" charset="0"/>
              </a:rPr>
              <a:t>).</a:t>
            </a:r>
            <a:endParaRPr lang="en-US" sz="2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Daniel, The Captive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038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purpose of this was to wean them away from their native land and religion.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However</a:t>
            </a:r>
            <a:r>
              <a:rPr lang="en-US" sz="2600" dirty="0" smtClean="0">
                <a:latin typeface="Century Gothic" pitchFamily="34" charset="0"/>
              </a:rPr>
              <a:t>, changing a man’s name does not change his </a:t>
            </a:r>
            <a:r>
              <a:rPr lang="en-US" sz="2600" dirty="0" smtClean="0">
                <a:latin typeface="Century Gothic" pitchFamily="34" charset="0"/>
              </a:rPr>
              <a:t>character.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9698" name="Picture 2" descr="http://4.bp.blogspot.com/-0NNKg_LL7tA/T86F-iam2fI/AAAAAAAAAes/nogjxqZh57w/s1600/Name+Change.jpg"/>
          <p:cNvPicPr>
            <a:picLocks noChangeAspect="1" noChangeArrowheads="1"/>
          </p:cNvPicPr>
          <p:nvPr/>
        </p:nvPicPr>
        <p:blipFill>
          <a:blip r:embed="rId2" cstate="print"/>
          <a:srcRect l="5000" t="6674" r="5000" b="2828"/>
          <a:stretch>
            <a:fillRect/>
          </a:stretch>
        </p:blipFill>
        <p:spPr bwMode="auto">
          <a:xfrm>
            <a:off x="2667000" y="3505200"/>
            <a:ext cx="3886200" cy="2878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Daniel, The Captive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These young </a:t>
            </a:r>
            <a:r>
              <a:rPr lang="en-US" sz="2600" dirty="0" smtClean="0">
                <a:latin typeface="Century Gothic" pitchFamily="34" charset="0"/>
              </a:rPr>
              <a:t>men were loyal to God throughout.</a:t>
            </a:r>
            <a:endParaRPr lang="en-US" sz="2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8674" name="Picture 2" descr="http://3.bp.blogspot.com/-Vq-5xmpHgZA/T4vkbaJ2VXI/AAAAAAAAAik/XkfyvLAQ2t0/s1600/furn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9140" y="2209800"/>
            <a:ext cx="6339460" cy="38195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Daniel, The Captive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They were made eunuchs.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</a:t>
            </a:r>
            <a:r>
              <a:rPr lang="en-US" sz="2600" dirty="0" smtClean="0">
                <a:latin typeface="Century Gothic" pitchFamily="34" charset="0"/>
              </a:rPr>
              <a:t>is evident, for they were turned over to </a:t>
            </a:r>
            <a:r>
              <a:rPr lang="en-US" sz="2600" dirty="0" smtClean="0">
                <a:latin typeface="Century Gothic" pitchFamily="34" charset="0"/>
              </a:rPr>
              <a:t>the prince </a:t>
            </a:r>
            <a:r>
              <a:rPr lang="en-US" sz="2600" dirty="0" smtClean="0">
                <a:latin typeface="Century Gothic" pitchFamily="34" charset="0"/>
              </a:rPr>
              <a:t>of the eunuchs.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</a:t>
            </a:r>
            <a:r>
              <a:rPr lang="en-US" sz="2600" dirty="0" smtClean="0">
                <a:latin typeface="Century Gothic" pitchFamily="34" charset="0"/>
              </a:rPr>
              <a:t>meant that they would have no sons to carry on their name.</a:t>
            </a:r>
            <a:endParaRPr lang="en-US" sz="2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Daniel, The Captive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Daniel’s first great test came quickly.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given meat that had </a:t>
            </a:r>
            <a:r>
              <a:rPr lang="en-US" sz="2600" dirty="0" smtClean="0">
                <a:latin typeface="Century Gothic" pitchFamily="34" charset="0"/>
              </a:rPr>
              <a:t>                                          been offered to </a:t>
            </a:r>
            <a:r>
              <a:rPr lang="en-US" sz="2600" dirty="0" smtClean="0">
                <a:latin typeface="Century Gothic" pitchFamily="34" charset="0"/>
              </a:rPr>
              <a:t>idols and </a:t>
            </a:r>
            <a:r>
              <a:rPr lang="en-US" sz="2600" dirty="0" smtClean="0">
                <a:latin typeface="Century Gothic" pitchFamily="34" charset="0"/>
              </a:rPr>
              <a:t>                                intoxicating </a:t>
            </a:r>
            <a:r>
              <a:rPr lang="en-US" sz="2600" dirty="0" smtClean="0">
                <a:latin typeface="Century Gothic" pitchFamily="34" charset="0"/>
              </a:rPr>
              <a:t>drink. </a:t>
            </a:r>
            <a:endParaRPr lang="en-US" sz="2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1746" name="Picture 2" descr="http://upload.wikimedia.org/wikipedia/commons/thumb/7/76/Daniel_refuse_kingsfood.jpg/300px-Daniel_refuse_kingsfo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9300" y="2514600"/>
            <a:ext cx="2857500" cy="34766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Daniel, The Captive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1060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Daniel </a:t>
            </a:r>
            <a:r>
              <a:rPr lang="en-US" sz="2600" dirty="0" smtClean="0">
                <a:latin typeface="Century Gothic" pitchFamily="34" charset="0"/>
              </a:rPr>
              <a:t>could have been bitter about his condition </a:t>
            </a:r>
            <a:r>
              <a:rPr lang="en-US" sz="2600" dirty="0" smtClean="0">
                <a:latin typeface="Century Gothic" pitchFamily="34" charset="0"/>
              </a:rPr>
              <a:t>and fatalistic </a:t>
            </a:r>
            <a:r>
              <a:rPr lang="en-US" sz="2600" dirty="0" smtClean="0">
                <a:latin typeface="Century Gothic" pitchFamily="34" charset="0"/>
              </a:rPr>
              <a:t>about the future.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could have reasoned that there was no purpose </a:t>
            </a:r>
            <a:r>
              <a:rPr lang="en-US" sz="2600" dirty="0" smtClean="0">
                <a:latin typeface="Century Gothic" pitchFamily="34" charset="0"/>
              </a:rPr>
              <a:t>in keeping </a:t>
            </a:r>
            <a:r>
              <a:rPr lang="en-US" sz="2600" dirty="0" smtClean="0">
                <a:latin typeface="Century Gothic" pitchFamily="34" charset="0"/>
              </a:rPr>
              <a:t>true to God.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But </a:t>
            </a:r>
            <a:r>
              <a:rPr lang="en-US" sz="2600" dirty="0" smtClean="0">
                <a:latin typeface="Century Gothic" pitchFamily="34" charset="0"/>
              </a:rPr>
              <a:t>Daniel did no such thing!</a:t>
            </a:r>
            <a:endParaRPr lang="en-US" sz="2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A. Daniel, The Man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Daniel was born into a family of Judean nobility at the time of Josiah’s reformation.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lineage was of the tribe of Judah.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ancestry could probably be traced back to King David.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Daniel, The Captive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1060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i="1" dirty="0" smtClean="0">
                <a:latin typeface="Century Gothic" pitchFamily="34" charset="0"/>
              </a:rPr>
              <a:t>“But Daniel purposed in his heart that he would not defile himself with </a:t>
            </a:r>
            <a:r>
              <a:rPr lang="en-US" sz="2600" i="1" dirty="0" smtClean="0">
                <a:latin typeface="Century Gothic" pitchFamily="34" charset="0"/>
              </a:rPr>
              <a:t>the king’s meat</a:t>
            </a:r>
            <a:r>
              <a:rPr lang="en-US" sz="2600" i="1" dirty="0" smtClean="0">
                <a:latin typeface="Century Gothic" pitchFamily="34" charset="0"/>
              </a:rPr>
              <a:t>.</a:t>
            </a:r>
            <a:r>
              <a:rPr lang="en-US" sz="2600" i="1" dirty="0" smtClean="0">
                <a:latin typeface="Century Gothic" pitchFamily="34" charset="0"/>
              </a:rPr>
              <a:t>”             </a:t>
            </a:r>
            <a:r>
              <a:rPr lang="en-US" sz="2600" dirty="0" smtClean="0">
                <a:latin typeface="Century Gothic" pitchFamily="34" charset="0"/>
              </a:rPr>
              <a:t>(</a:t>
            </a:r>
            <a:r>
              <a:rPr lang="en-US" sz="2600" dirty="0" smtClean="0">
                <a:latin typeface="Century Gothic" pitchFamily="34" charset="0"/>
              </a:rPr>
              <a:t>Daniel 1:8</a:t>
            </a:r>
            <a:r>
              <a:rPr lang="en-US" sz="2600" dirty="0" smtClean="0">
                <a:latin typeface="Century Gothic" pitchFamily="34" charset="0"/>
              </a:rPr>
              <a:t>)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kept his dedication to God and maintained his </a:t>
            </a:r>
            <a:r>
              <a:rPr lang="en-US" sz="2600" dirty="0" smtClean="0">
                <a:latin typeface="Century Gothic" pitchFamily="34" charset="0"/>
              </a:rPr>
              <a:t>separation from </a:t>
            </a:r>
            <a:r>
              <a:rPr lang="en-US" sz="2600" dirty="0" smtClean="0">
                <a:latin typeface="Century Gothic" pitchFamily="34" charset="0"/>
              </a:rPr>
              <a:t>the world. </a:t>
            </a:r>
            <a:endParaRPr lang="en-US" sz="2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4818" name="Picture 2" descr="http://dainspires.files.wordpress.com/2012/06/4hebrewprin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419600"/>
            <a:ext cx="2667000" cy="19976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C. Daniel, The Captive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1910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was for this reason that he, like Joseph, could be promoted </a:t>
            </a:r>
            <a:r>
              <a:rPr lang="en-US" sz="2600" dirty="0" smtClean="0">
                <a:latin typeface="Century Gothic" pitchFamily="34" charset="0"/>
              </a:rPr>
              <a:t>to the </a:t>
            </a:r>
            <a:r>
              <a:rPr lang="en-US" sz="2600" dirty="0" smtClean="0">
                <a:latin typeface="Century Gothic" pitchFamily="34" charset="0"/>
              </a:rPr>
              <a:t>highest office in the </a:t>
            </a:r>
            <a:r>
              <a:rPr lang="en-US" sz="2600" dirty="0" smtClean="0">
                <a:latin typeface="Century Gothic" pitchFamily="34" charset="0"/>
              </a:rPr>
              <a:t>land.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 ranking </a:t>
            </a:r>
            <a:r>
              <a:rPr lang="en-US" sz="2600" dirty="0" smtClean="0">
                <a:latin typeface="Century Gothic" pitchFamily="34" charset="0"/>
              </a:rPr>
              <a:t>next to the king himself.</a:t>
            </a:r>
            <a:endParaRPr lang="en-US" sz="2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3794" name="Picture 2" descr="http://www.hymntime.com/tch/img/d/a/n/Daniel%20Interprets%20the%20Kings%20Dre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143000"/>
            <a:ext cx="3657600" cy="2743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D. Daniel, The Statesman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dream that God gave Nebuchadnezzar in the second year of his </a:t>
            </a:r>
            <a:r>
              <a:rPr lang="en-US" sz="2600" dirty="0" smtClean="0">
                <a:latin typeface="Century Gothic" pitchFamily="34" charset="0"/>
              </a:rPr>
              <a:t>reign was </a:t>
            </a:r>
            <a:r>
              <a:rPr lang="en-US" sz="2600" dirty="0" smtClean="0">
                <a:latin typeface="Century Gothic" pitchFamily="34" charset="0"/>
              </a:rPr>
              <a:t>extremely important.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has been called the “ABC of prophecy</a:t>
            </a:r>
            <a:r>
              <a:rPr lang="en-US" sz="2600" dirty="0" smtClean="0">
                <a:latin typeface="Century Gothic" pitchFamily="34" charset="0"/>
              </a:rPr>
              <a:t>.”</a:t>
            </a:r>
            <a:endParaRPr lang="en-US" sz="2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6866" name="Picture 2" descr="http://www.bibleexplained.com/prophets/daniel/Daniel-Neb&amp;image.jpg"/>
          <p:cNvPicPr>
            <a:picLocks noChangeAspect="1" noChangeArrowheads="1"/>
          </p:cNvPicPr>
          <p:nvPr/>
        </p:nvPicPr>
        <p:blipFill>
          <a:blip r:embed="rId2" cstate="print"/>
          <a:srcRect b="20222"/>
          <a:stretch>
            <a:fillRect/>
          </a:stretch>
        </p:blipFill>
        <p:spPr bwMode="auto">
          <a:xfrm>
            <a:off x="3200400" y="3657600"/>
            <a:ext cx="2667000" cy="27334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D. Daniel, The Statesman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Daniel’s </a:t>
            </a:r>
            <a:r>
              <a:rPr lang="en-US" sz="2600" dirty="0" smtClean="0">
                <a:latin typeface="Century Gothic" pitchFamily="34" charset="0"/>
              </a:rPr>
              <a:t>interpretation of this dream </a:t>
            </a:r>
            <a:r>
              <a:rPr lang="en-US" sz="2600" dirty="0" smtClean="0">
                <a:latin typeface="Century Gothic" pitchFamily="34" charset="0"/>
              </a:rPr>
              <a:t>made him  </a:t>
            </a:r>
            <a:r>
              <a:rPr lang="en-US" sz="2600" dirty="0" smtClean="0">
                <a:latin typeface="Century Gothic" pitchFamily="34" charset="0"/>
              </a:rPr>
              <a:t>ruler over </a:t>
            </a:r>
            <a:r>
              <a:rPr lang="en-US" sz="2600" dirty="0" smtClean="0">
                <a:latin typeface="Century Gothic" pitchFamily="34" charset="0"/>
              </a:rPr>
              <a:t>Babylon </a:t>
            </a:r>
            <a:r>
              <a:rPr lang="en-US" sz="2600" dirty="0" smtClean="0">
                <a:latin typeface="Century Gothic" pitchFamily="34" charset="0"/>
              </a:rPr>
              <a:t>and chief of the wise men.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held this position for a long </a:t>
            </a:r>
            <a:r>
              <a:rPr lang="en-US" sz="2600" dirty="0" smtClean="0">
                <a:latin typeface="Century Gothic" pitchFamily="34" charset="0"/>
              </a:rPr>
              <a:t>time.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Nebuchadnezzar </a:t>
            </a:r>
            <a:r>
              <a:rPr lang="en-US" sz="2600" dirty="0" smtClean="0">
                <a:latin typeface="Century Gothic" pitchFamily="34" charset="0"/>
              </a:rPr>
              <a:t>referred to him as the master of the magicians. (</a:t>
            </a:r>
            <a:r>
              <a:rPr lang="en-US" sz="2600" dirty="0" smtClean="0">
                <a:latin typeface="Century Gothic" pitchFamily="34" charset="0"/>
              </a:rPr>
              <a:t>See Daniel 4:9)</a:t>
            </a:r>
            <a:endParaRPr lang="en-US" sz="2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D. Daniel, The Statesman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Daniel was eighty years of </a:t>
            </a:r>
            <a:r>
              <a:rPr lang="en-US" sz="2600" dirty="0" smtClean="0">
                <a:latin typeface="Century Gothic" pitchFamily="34" charset="0"/>
              </a:rPr>
              <a:t>age at </a:t>
            </a:r>
            <a:r>
              <a:rPr lang="en-US" sz="2600" dirty="0" smtClean="0">
                <a:latin typeface="Century Gothic" pitchFamily="34" charset="0"/>
              </a:rPr>
              <a:t>the time of the Persian </a:t>
            </a:r>
            <a:r>
              <a:rPr lang="en-US" sz="2600" dirty="0" smtClean="0">
                <a:latin typeface="Century Gothic" pitchFamily="34" charset="0"/>
              </a:rPr>
              <a:t>conquest.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was </a:t>
            </a:r>
            <a:r>
              <a:rPr lang="en-US" sz="2600" dirty="0" smtClean="0">
                <a:latin typeface="Century Gothic" pitchFamily="34" charset="0"/>
              </a:rPr>
              <a:t>retained in a position of </a:t>
            </a:r>
            <a:r>
              <a:rPr lang="en-US" sz="2600" dirty="0" smtClean="0">
                <a:latin typeface="Century Gothic" pitchFamily="34" charset="0"/>
              </a:rPr>
              <a:t>                                 high </a:t>
            </a:r>
            <a:r>
              <a:rPr lang="en-US" sz="2600" dirty="0" smtClean="0">
                <a:latin typeface="Century Gothic" pitchFamily="34" charset="0"/>
              </a:rPr>
              <a:t>responsibility.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one of the three </a:t>
            </a:r>
            <a:r>
              <a:rPr lang="en-US" sz="2600" dirty="0" smtClean="0">
                <a:latin typeface="Century Gothic" pitchFamily="34" charset="0"/>
              </a:rPr>
              <a:t>presidents over </a:t>
            </a:r>
            <a:r>
              <a:rPr lang="en-US" sz="2600" dirty="0" smtClean="0">
                <a:latin typeface="Century Gothic" pitchFamily="34" charset="0"/>
              </a:rPr>
              <a:t>the governors of Persia’s 120 provinces.</a:t>
            </a:r>
            <a:endParaRPr lang="en-US" sz="2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7890" name="Picture 2" descr="http://ubdavid.org/youthworld/winners2/graphics/19_daniel-dari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302509"/>
            <a:ext cx="2590800" cy="19646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D. Daniel, The Statesman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This speaks well of Daniel’s ability as a statesman.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God </a:t>
            </a:r>
            <a:r>
              <a:rPr lang="en-US" sz="2600" dirty="0" smtClean="0">
                <a:latin typeface="Century Gothic" pitchFamily="34" charset="0"/>
              </a:rPr>
              <a:t>blessed him with </a:t>
            </a:r>
            <a:r>
              <a:rPr lang="en-US" sz="2600" dirty="0" smtClean="0">
                <a:latin typeface="Century Gothic" pitchFamily="34" charset="0"/>
              </a:rPr>
              <a:t>a long</a:t>
            </a:r>
            <a:r>
              <a:rPr lang="en-US" sz="2600" dirty="0" smtClean="0">
                <a:latin typeface="Century Gothic" pitchFamily="34" charset="0"/>
              </a:rPr>
              <a:t>, successful </a:t>
            </a:r>
            <a:r>
              <a:rPr lang="en-US" sz="2600" dirty="0" smtClean="0">
                <a:latin typeface="Century Gothic" pitchFamily="34" charset="0"/>
              </a:rPr>
              <a:t>life.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e </a:t>
            </a:r>
            <a:r>
              <a:rPr lang="en-US" sz="2600" dirty="0" smtClean="0">
                <a:latin typeface="Century Gothic" pitchFamily="34" charset="0"/>
              </a:rPr>
              <a:t>had never compromised his dedication to God’s will.</a:t>
            </a:r>
            <a:endParaRPr lang="en-US" sz="2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A. Daniel, The Man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 </a:t>
            </a:r>
            <a:r>
              <a:rPr lang="en-US" sz="2600" dirty="0" smtClean="0">
                <a:latin typeface="Century Gothic" pitchFamily="34" charset="0"/>
              </a:rPr>
              <a:t>noble birth and an educated background are seen in his being chosen in the first deportation.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Josephus</a:t>
            </a:r>
            <a:r>
              <a:rPr lang="en-US" sz="2600" dirty="0" smtClean="0">
                <a:latin typeface="Century Gothic" pitchFamily="34" charset="0"/>
              </a:rPr>
              <a:t>, the historian, wrote that Daniel and his three friends were related to King </a:t>
            </a:r>
            <a:r>
              <a:rPr lang="en-US" sz="2600" dirty="0" smtClean="0">
                <a:latin typeface="Century Gothic" pitchFamily="34" charset="0"/>
              </a:rPr>
              <a:t>Zedekiah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026" name="Picture 2" descr="http://upload.wikimedia.org/wikipedia/commons/thumb/1/14/Zedekiah.jpg/220px-Zedeki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661" y="4648200"/>
            <a:ext cx="1880075" cy="1828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A. Daniel, The Man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Daniel was a handsome, brilliant young man of strong convictions.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was absolutely </a:t>
            </a:r>
            <a:r>
              <a:rPr lang="en-US" sz="2600" dirty="0" smtClean="0">
                <a:latin typeface="Century Gothic" pitchFamily="34" charset="0"/>
              </a:rPr>
              <a:t>unswerving in </a:t>
            </a:r>
            <a:r>
              <a:rPr lang="en-US" sz="2600" dirty="0" smtClean="0">
                <a:latin typeface="Century Gothic" pitchFamily="34" charset="0"/>
              </a:rPr>
              <a:t>                                         his </a:t>
            </a:r>
            <a:r>
              <a:rPr lang="en-US" sz="2600" dirty="0" smtClean="0">
                <a:latin typeface="Century Gothic" pitchFamily="34" charset="0"/>
              </a:rPr>
              <a:t>own religious </a:t>
            </a:r>
            <a:r>
              <a:rPr lang="en-US" sz="2600" dirty="0" smtClean="0">
                <a:latin typeface="Century Gothic" pitchFamily="34" charset="0"/>
              </a:rPr>
              <a:t>convictions.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honest and truthful at all times.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7410" name="Picture 2" descr="http://us.123rf.com/400wm/400/400/areaphoto/areaphoto0803/areaphoto080300021/2748118-a-long-straight-railroad-track.jpg"/>
          <p:cNvPicPr>
            <a:picLocks noChangeAspect="1" noChangeArrowheads="1"/>
          </p:cNvPicPr>
          <p:nvPr/>
        </p:nvPicPr>
        <p:blipFill>
          <a:blip r:embed="rId2" cstate="print"/>
          <a:srcRect l="-448" b="22272"/>
          <a:stretch>
            <a:fillRect/>
          </a:stretch>
        </p:blipFill>
        <p:spPr bwMode="auto">
          <a:xfrm>
            <a:off x="6324600" y="2286000"/>
            <a:ext cx="2363373" cy="2743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A. Daniel, The Man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1060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e </a:t>
            </a:r>
            <a:r>
              <a:rPr lang="en-US" sz="2600" dirty="0" smtClean="0">
                <a:latin typeface="Century Gothic" pitchFamily="34" charset="0"/>
              </a:rPr>
              <a:t>was both a statesman and a </a:t>
            </a:r>
            <a:r>
              <a:rPr lang="en-US" sz="2600" dirty="0" smtClean="0">
                <a:latin typeface="Century Gothic" pitchFamily="34" charset="0"/>
              </a:rPr>
              <a:t>prophet like Moses.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e </a:t>
            </a:r>
            <a:r>
              <a:rPr lang="en-US" sz="2600" dirty="0" smtClean="0">
                <a:latin typeface="Century Gothic" pitchFamily="34" charset="0"/>
              </a:rPr>
              <a:t>kept his life untarnished while a captive in a heathen </a:t>
            </a:r>
            <a:r>
              <a:rPr lang="en-US" sz="2600" dirty="0" smtClean="0">
                <a:latin typeface="Century Gothic" pitchFamily="34" charset="0"/>
              </a:rPr>
              <a:t>country the same as Joseph.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8434" name="Picture 2" descr="http://images5.fanpop.com/image/photos/27000000/moses-with-the-ten-commandments-the-bible-27076062-500-34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28600"/>
            <a:ext cx="2569794" cy="1752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436" name="Picture 4" descr="http://www.petertheapostle.com/images/JosephSoldIntoEgyp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724401"/>
            <a:ext cx="2406904" cy="1752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A. Daniel, The Man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His name means “God will judge.”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i="1" dirty="0" smtClean="0">
              <a:latin typeface="Century Gothic" pitchFamily="34" charset="0"/>
            </a:endParaRPr>
          </a:p>
          <a:p>
            <a:endParaRPr lang="en-US" sz="2600" i="1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Daniel </a:t>
            </a:r>
            <a:r>
              <a:rPr lang="en-US" sz="2600" dirty="0" smtClean="0">
                <a:latin typeface="Century Gothic" pitchFamily="34" charset="0"/>
              </a:rPr>
              <a:t>lived until he was at least ninety years of </a:t>
            </a:r>
            <a:r>
              <a:rPr lang="en-US" sz="2600" dirty="0" smtClean="0">
                <a:latin typeface="Century Gothic" pitchFamily="34" charset="0"/>
              </a:rPr>
              <a:t>age.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 He lived through the seventy </a:t>
            </a:r>
            <a:r>
              <a:rPr lang="en-US" sz="2600" dirty="0" smtClean="0">
                <a:latin typeface="Century Gothic" pitchFamily="34" charset="0"/>
              </a:rPr>
              <a:t>years of captivity.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B. Daniel, The Prophet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“When ye therefore shall see the abomination of desolation, spoken of by Daniel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the prophet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.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”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(Matthew 24:15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Jesus </a:t>
            </a:r>
            <a:r>
              <a:rPr lang="en-US" sz="2600" dirty="0" smtClean="0">
                <a:latin typeface="Century Gothic" pitchFamily="34" charset="0"/>
              </a:rPr>
              <a:t>called Daniel “the prophet.”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To </a:t>
            </a:r>
            <a:r>
              <a:rPr lang="en-US" sz="2600" dirty="0" smtClean="0">
                <a:latin typeface="Century Gothic" pitchFamily="34" charset="0"/>
              </a:rPr>
              <a:t>deny this would be to deny our Lord.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Daniel </a:t>
            </a:r>
            <a:r>
              <a:rPr lang="en-US" sz="2600" dirty="0" smtClean="0">
                <a:latin typeface="Century Gothic" pitchFamily="34" charset="0"/>
              </a:rPr>
              <a:t>was one of the greatest prophets.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B. Daniel, The Prophet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predicted many future events that </a:t>
            </a:r>
            <a:r>
              <a:rPr lang="en-US" sz="2600" dirty="0" smtClean="0">
                <a:latin typeface="Century Gothic" pitchFamily="34" charset="0"/>
              </a:rPr>
              <a:t>have already </a:t>
            </a:r>
            <a:r>
              <a:rPr lang="en-US" sz="2600" dirty="0" smtClean="0">
                <a:latin typeface="Century Gothic" pitchFamily="34" charset="0"/>
              </a:rPr>
              <a:t>become history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b="1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Sir Isaac Newton said, </a:t>
            </a:r>
            <a:r>
              <a:rPr lang="en-US" sz="2600" i="1" dirty="0" smtClean="0">
                <a:solidFill>
                  <a:srgbClr val="FFFF00"/>
                </a:solidFill>
                <a:latin typeface="Century Gothic" pitchFamily="34" charset="0"/>
              </a:rPr>
              <a:t>“To reject Daniel is to reject the Christian religion.”</a:t>
            </a:r>
            <a:endParaRPr lang="en-US" sz="2600" b="1" i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9458" name="Picture 2" descr="http://www.reformation.org/new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657600"/>
            <a:ext cx="3124200" cy="25493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B. Daniel, The Prophet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Josephus wrote that when Alexander the Great came to Jerusalem in </a:t>
            </a:r>
            <a:r>
              <a:rPr lang="en-US" sz="2600" dirty="0" smtClean="0">
                <a:latin typeface="Century Gothic" pitchFamily="34" charset="0"/>
              </a:rPr>
              <a:t>the year </a:t>
            </a:r>
            <a:r>
              <a:rPr lang="en-US" sz="2600" dirty="0" smtClean="0">
                <a:latin typeface="Century Gothic" pitchFamily="34" charset="0"/>
              </a:rPr>
              <a:t>332 </a:t>
            </a:r>
            <a:r>
              <a:rPr lang="en-US" sz="2600" dirty="0" smtClean="0">
                <a:latin typeface="Century Gothic" pitchFamily="34" charset="0"/>
              </a:rPr>
              <a:t>BC.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e </a:t>
            </a:r>
            <a:r>
              <a:rPr lang="en-US" sz="2600" dirty="0" smtClean="0">
                <a:latin typeface="Century Gothic" pitchFamily="34" charset="0"/>
              </a:rPr>
              <a:t>was shown the prophecies of Daniel in which he was described.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Alexander </a:t>
            </a:r>
            <a:r>
              <a:rPr lang="en-US" sz="2600" dirty="0" smtClean="0">
                <a:latin typeface="Century Gothic" pitchFamily="34" charset="0"/>
              </a:rPr>
              <a:t>was impressed with it.</a:t>
            </a:r>
            <a:endParaRPr lang="en-US" sz="2600" b="1" i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2530" name="Picture 2" descr="Ideal Portrait of Alexander the Gre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191000"/>
            <a:ext cx="1752600" cy="1905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17172</TotalTime>
  <Words>1153</Words>
  <Application>Microsoft Office PowerPoint</Application>
  <PresentationFormat>On-screen Show (4:3)</PresentationFormat>
  <Paragraphs>172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Apex</vt:lpstr>
      <vt:lpstr>Old  Testament History  II</vt:lpstr>
      <vt:lpstr>A. Daniel, The Man</vt:lpstr>
      <vt:lpstr>A. Daniel, The Man</vt:lpstr>
      <vt:lpstr>A. Daniel, The Man</vt:lpstr>
      <vt:lpstr>A. Daniel, The Man</vt:lpstr>
      <vt:lpstr>A. Daniel, The Man</vt:lpstr>
      <vt:lpstr>B. Daniel, The Prophet</vt:lpstr>
      <vt:lpstr>B. Daniel, The Prophet</vt:lpstr>
      <vt:lpstr>B. Daniel, The Prophet</vt:lpstr>
      <vt:lpstr>B. Daniel, The Prophet</vt:lpstr>
      <vt:lpstr>C. Daniel, The Captive</vt:lpstr>
      <vt:lpstr>C. Daniel, The Captive</vt:lpstr>
      <vt:lpstr>C. Daniel, The Captive</vt:lpstr>
      <vt:lpstr>C. Daniel, The Captive</vt:lpstr>
      <vt:lpstr>C. Daniel, The Captive</vt:lpstr>
      <vt:lpstr>C. Daniel, The Captive</vt:lpstr>
      <vt:lpstr>C. Daniel, The Captive</vt:lpstr>
      <vt:lpstr>C. Daniel, The Captive</vt:lpstr>
      <vt:lpstr>C. Daniel, The Captive</vt:lpstr>
      <vt:lpstr>C. Daniel, The Captive</vt:lpstr>
      <vt:lpstr>C. Daniel, The Captive</vt:lpstr>
      <vt:lpstr>D. Daniel, The Statesman</vt:lpstr>
      <vt:lpstr>D. Daniel, The Statesman</vt:lpstr>
      <vt:lpstr>D. Daniel, The Statesman</vt:lpstr>
      <vt:lpstr>D. Daniel, The Statesman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132</cp:revision>
  <dcterms:created xsi:type="dcterms:W3CDTF">2012-05-28T23:01:06Z</dcterms:created>
  <dcterms:modified xsi:type="dcterms:W3CDTF">2012-07-21T19:54:13Z</dcterms:modified>
</cp:coreProperties>
</file>