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>
      <p:cViewPr>
        <p:scale>
          <a:sx n="70" d="100"/>
          <a:sy n="70" d="100"/>
        </p:scale>
        <p:origin x="-115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A74F1-8815-4E3B-A476-2E0E64CE8FC7}" type="datetimeFigureOut">
              <a:rPr lang="en-US" smtClean="0"/>
              <a:t>6/27/2012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B4279-8111-44D5-8D3A-0267B259D0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6: The Kings of Israel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The Kings of Israel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The Kingdom of Israel lasted for a </a:t>
            </a:r>
            <a:r>
              <a:rPr lang="en-US" sz="2600" dirty="0" smtClean="0">
                <a:latin typeface="Century Gothic" pitchFamily="34" charset="0"/>
              </a:rPr>
              <a:t>total of 241 years, seven months and seven days.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61442" name="Picture 2" descr="http://www.keyway.ca/jpg/exile.jpg"/>
          <p:cNvPicPr>
            <a:picLocks noChangeAspect="1" noChangeArrowheads="1"/>
          </p:cNvPicPr>
          <p:nvPr/>
        </p:nvPicPr>
        <p:blipFill>
          <a:blip r:embed="rId2" cstate="print"/>
          <a:srcRect b="11884"/>
          <a:stretch>
            <a:fillRect/>
          </a:stretch>
        </p:blipFill>
        <p:spPr bwMode="auto">
          <a:xfrm>
            <a:off x="1857375" y="2367508"/>
            <a:ext cx="5457825" cy="37284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Jeroboam I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Israel’s first king was a religious </a:t>
            </a:r>
            <a:r>
              <a:rPr lang="en-US" sz="2600" dirty="0" smtClean="0">
                <a:latin typeface="Century Gothic" pitchFamily="34" charset="0"/>
              </a:rPr>
              <a:t>                               apostate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the son of </a:t>
            </a:r>
            <a:r>
              <a:rPr lang="en-US" sz="2600" dirty="0" err="1" smtClean="0">
                <a:latin typeface="Century Gothic" pitchFamily="34" charset="0"/>
              </a:rPr>
              <a:t>Nebat</a:t>
            </a:r>
            <a:r>
              <a:rPr lang="en-US" sz="2600" dirty="0" smtClean="0">
                <a:latin typeface="Century Gothic" pitchFamily="34" charset="0"/>
              </a:rPr>
              <a:t>, </a:t>
            </a:r>
            <a:r>
              <a:rPr lang="en-US" sz="2600" dirty="0" smtClean="0">
                <a:latin typeface="Century Gothic" pitchFamily="34" charset="0"/>
              </a:rPr>
              <a:t>an                         </a:t>
            </a:r>
            <a:r>
              <a:rPr lang="en-US" sz="2600" dirty="0" err="1" smtClean="0">
                <a:latin typeface="Century Gothic" pitchFamily="34" charset="0"/>
              </a:rPr>
              <a:t>Ephraimite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</a:t>
            </a:r>
            <a:r>
              <a:rPr lang="en-US" sz="2600" dirty="0" smtClean="0">
                <a:latin typeface="Century Gothic" pitchFamily="34" charset="0"/>
              </a:rPr>
              <a:t>mother’s name was </a:t>
            </a:r>
            <a:r>
              <a:rPr lang="en-US" sz="2600" dirty="0" err="1" smtClean="0">
                <a:latin typeface="Century Gothic" pitchFamily="34" charset="0"/>
              </a:rPr>
              <a:t>Zeruch</a:t>
            </a:r>
            <a:r>
              <a:rPr lang="en-US" sz="2600" dirty="0" smtClean="0">
                <a:latin typeface="Century Gothic" pitchFamily="34" charset="0"/>
              </a:rPr>
              <a:t>,                                         a harlot.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wife was </a:t>
            </a:r>
            <a:r>
              <a:rPr lang="en-US" sz="2600" dirty="0" err="1" smtClean="0">
                <a:latin typeface="Century Gothic" pitchFamily="34" charset="0"/>
              </a:rPr>
              <a:t>Ano</a:t>
            </a:r>
            <a:r>
              <a:rPr lang="en-US" sz="2600" dirty="0" smtClean="0">
                <a:latin typeface="Century Gothic" pitchFamily="34" charset="0"/>
              </a:rPr>
              <a:t>, an Egyptian </a:t>
            </a:r>
            <a:r>
              <a:rPr lang="en-US" sz="2600" dirty="0" smtClean="0">
                <a:latin typeface="Century Gothic" pitchFamily="34" charset="0"/>
              </a:rPr>
              <a:t>                           princess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66562" name="Picture 2" descr="http://www.ellenwhite.info/images/chapt-illus/PK/PP-Jeroboam_JS_0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314449"/>
            <a:ext cx="2857500" cy="44005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Jeroboam I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feared </a:t>
            </a:r>
            <a:r>
              <a:rPr lang="en-US" sz="2600" dirty="0" smtClean="0">
                <a:latin typeface="Century Gothic" pitchFamily="34" charset="0"/>
              </a:rPr>
              <a:t>a continuation of </a:t>
            </a:r>
            <a:r>
              <a:rPr lang="en-US" sz="2600" dirty="0" smtClean="0">
                <a:latin typeface="Century Gothic" pitchFamily="34" charset="0"/>
              </a:rPr>
              <a:t>                                   religious pilgrimages </a:t>
            </a:r>
            <a:r>
              <a:rPr lang="en-US" sz="2600" dirty="0" smtClean="0">
                <a:latin typeface="Century Gothic" pitchFamily="34" charset="0"/>
              </a:rPr>
              <a:t>to </a:t>
            </a:r>
            <a:r>
              <a:rPr lang="en-US" sz="2600" dirty="0" smtClean="0">
                <a:latin typeface="Century Gothic" pitchFamily="34" charset="0"/>
              </a:rPr>
              <a:t>Jerusalem.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</a:t>
            </a:r>
            <a:r>
              <a:rPr lang="en-US" sz="2600" dirty="0" smtClean="0">
                <a:latin typeface="Century Gothic" pitchFamily="34" charset="0"/>
              </a:rPr>
              <a:t>e </a:t>
            </a:r>
            <a:r>
              <a:rPr lang="en-US" sz="2600" dirty="0" smtClean="0">
                <a:latin typeface="Century Gothic" pitchFamily="34" charset="0"/>
              </a:rPr>
              <a:t>made </a:t>
            </a:r>
            <a:r>
              <a:rPr lang="en-US" sz="2600" dirty="0" smtClean="0">
                <a:latin typeface="Century Gothic" pitchFamily="34" charset="0"/>
              </a:rPr>
              <a:t>two calves </a:t>
            </a:r>
            <a:r>
              <a:rPr lang="en-US" sz="2600" dirty="0" smtClean="0">
                <a:latin typeface="Century Gothic" pitchFamily="34" charset="0"/>
              </a:rPr>
              <a:t>of gold and </a:t>
            </a:r>
            <a:r>
              <a:rPr lang="en-US" sz="2600" dirty="0" smtClean="0">
                <a:latin typeface="Century Gothic" pitchFamily="34" charset="0"/>
              </a:rPr>
              <a:t>                                     set </a:t>
            </a:r>
            <a:r>
              <a:rPr lang="en-US" sz="2600" dirty="0" smtClean="0">
                <a:latin typeface="Century Gothic" pitchFamily="34" charset="0"/>
              </a:rPr>
              <a:t>them up at Bethel and Dan.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founded a new priesthood </a:t>
            </a:r>
            <a:r>
              <a:rPr lang="en-US" sz="2600" dirty="0" smtClean="0">
                <a:latin typeface="Century Gothic" pitchFamily="34" charset="0"/>
              </a:rPr>
              <a:t>and started </a:t>
            </a:r>
            <a:r>
              <a:rPr lang="en-US" sz="2600" dirty="0" smtClean="0">
                <a:latin typeface="Century Gothic" pitchFamily="34" charset="0"/>
              </a:rPr>
              <a:t>popular pagan festivals.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67586" name="Picture 2" descr="http://championsofchristendom.com/wp-content/uploads/2011/10/prophesy-against-Jerobo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1940" y="228600"/>
            <a:ext cx="2207260" cy="3352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Jeroboam I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In the twenty-one times that Jeroboam’s name is mentioned, his apostasy </a:t>
            </a:r>
            <a:r>
              <a:rPr lang="en-US" sz="2600" dirty="0" smtClean="0">
                <a:latin typeface="Century Gothic" pitchFamily="34" charset="0"/>
              </a:rPr>
              <a:t>is linked </a:t>
            </a:r>
            <a:r>
              <a:rPr lang="en-US" sz="2600" dirty="0" smtClean="0">
                <a:latin typeface="Century Gothic" pitchFamily="34" charset="0"/>
              </a:rPr>
              <a:t>with it: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Who did sin, and made Israel to sin.” 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example </a:t>
            </a:r>
            <a:r>
              <a:rPr lang="en-US" sz="2600" dirty="0" smtClean="0">
                <a:latin typeface="Century Gothic" pitchFamily="34" charset="0"/>
              </a:rPr>
              <a:t>of idolatry was </a:t>
            </a:r>
            <a:r>
              <a:rPr lang="en-US" sz="2600" dirty="0" smtClean="0">
                <a:latin typeface="Century Gothic" pitchFamily="34" charset="0"/>
              </a:rPr>
              <a:t>followed by </a:t>
            </a:r>
            <a:r>
              <a:rPr lang="en-US" sz="2600" dirty="0" smtClean="0">
                <a:latin typeface="Century Gothic" pitchFamily="34" charset="0"/>
              </a:rPr>
              <a:t>every king of Israel.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</a:t>
            </a:r>
            <a:r>
              <a:rPr lang="en-US" dirty="0" err="1" smtClean="0">
                <a:latin typeface="Calligraph421 BT" pitchFamily="66" charset="0"/>
              </a:rPr>
              <a:t>Nadab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47244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Nadab</a:t>
            </a:r>
            <a:r>
              <a:rPr lang="en-US" sz="2600" dirty="0" smtClean="0">
                <a:latin typeface="Century Gothic" pitchFamily="34" charset="0"/>
              </a:rPr>
              <a:t> was Jeroboam’s son and followed his father’s bad example.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was murdered </a:t>
            </a:r>
            <a:r>
              <a:rPr lang="en-US" sz="2600" dirty="0" smtClean="0">
                <a:latin typeface="Century Gothic" pitchFamily="34" charset="0"/>
              </a:rPr>
              <a:t>within two years.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68610" name="Picture 2" descr="http://t1.gstatic.com/images?q=tbn:ANd9GcQPcY97uaqVO6dSSemvrvulgs2O3xmivSuUSfgObTMZKW7Ab3rIpRru7gI3vQ"/>
          <p:cNvPicPr>
            <a:picLocks noChangeAspect="1" noChangeArrowheads="1"/>
          </p:cNvPicPr>
          <p:nvPr/>
        </p:nvPicPr>
        <p:blipFill>
          <a:blip r:embed="rId2" cstate="print"/>
          <a:srcRect l="3704" t="3000" r="7407" b="7774"/>
          <a:stretch>
            <a:fillRect/>
          </a:stretch>
        </p:blipFill>
        <p:spPr bwMode="auto">
          <a:xfrm>
            <a:off x="3429000" y="3209925"/>
            <a:ext cx="2209800" cy="30384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</a:t>
            </a:r>
            <a:r>
              <a:rPr lang="en-US" dirty="0" err="1" smtClean="0">
                <a:latin typeface="Calligraph421 BT" pitchFamily="66" charset="0"/>
              </a:rPr>
              <a:t>Baasha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47244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Baasha’s</a:t>
            </a:r>
            <a:r>
              <a:rPr lang="en-US" sz="2600" dirty="0" smtClean="0">
                <a:latin typeface="Century Gothic" pitchFamily="34" charset="0"/>
              </a:rPr>
              <a:t> name means “wicked,” and he was true to his name.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To </a:t>
            </a:r>
            <a:r>
              <a:rPr lang="en-US" sz="2600" dirty="0" smtClean="0">
                <a:latin typeface="Century Gothic" pitchFamily="34" charset="0"/>
              </a:rPr>
              <a:t>protect </a:t>
            </a:r>
            <a:r>
              <a:rPr lang="en-US" sz="2600" dirty="0" smtClean="0">
                <a:latin typeface="Century Gothic" pitchFamily="34" charset="0"/>
              </a:rPr>
              <a:t>his throne</a:t>
            </a:r>
            <a:r>
              <a:rPr lang="en-US" sz="2600" dirty="0" smtClean="0">
                <a:latin typeface="Century Gothic" pitchFamily="34" charset="0"/>
              </a:rPr>
              <a:t>, he massacred all the relatives of Jeroboam.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70658" name="Picture 2" descr="http://www.specialtyinterests.net/p_benhad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429000"/>
            <a:ext cx="2971800" cy="2971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F. </a:t>
            </a:r>
            <a:r>
              <a:rPr lang="en-US" dirty="0" err="1" smtClean="0">
                <a:latin typeface="Calligraph421 BT" pitchFamily="66" charset="0"/>
              </a:rPr>
              <a:t>Elah</a:t>
            </a:r>
            <a:r>
              <a:rPr lang="en-US" dirty="0" smtClean="0">
                <a:latin typeface="Calligraph421 BT" pitchFamily="66" charset="0"/>
              </a:rPr>
              <a:t> and </a:t>
            </a:r>
            <a:r>
              <a:rPr lang="en-US" dirty="0" err="1" smtClean="0">
                <a:latin typeface="Calligraph421 BT" pitchFamily="66" charset="0"/>
              </a:rPr>
              <a:t>Zimri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Elah</a:t>
            </a:r>
            <a:r>
              <a:rPr lang="en-US" sz="2600" dirty="0" smtClean="0">
                <a:latin typeface="Century Gothic" pitchFamily="34" charset="0"/>
              </a:rPr>
              <a:t> was a drunkard and was known as </a:t>
            </a:r>
            <a:r>
              <a:rPr lang="en-US" sz="2600" dirty="0" smtClean="0">
                <a:latin typeface="Century Gothic" pitchFamily="34" charset="0"/>
              </a:rPr>
              <a:t>a “debauchee</a:t>
            </a:r>
            <a:r>
              <a:rPr lang="en-US" sz="2600" dirty="0" smtClean="0">
                <a:latin typeface="Century Gothic" pitchFamily="34" charset="0"/>
              </a:rPr>
              <a:t>.”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While </a:t>
            </a:r>
            <a:r>
              <a:rPr lang="en-US" sz="2600" dirty="0" smtClean="0">
                <a:latin typeface="Century Gothic" pitchFamily="34" charset="0"/>
              </a:rPr>
              <a:t>drunk, he </a:t>
            </a:r>
            <a:r>
              <a:rPr lang="en-US" sz="2600" dirty="0" smtClean="0">
                <a:latin typeface="Century Gothic" pitchFamily="34" charset="0"/>
              </a:rPr>
              <a:t>was murdered </a:t>
            </a:r>
            <a:r>
              <a:rPr lang="en-US" sz="2600" dirty="0" smtClean="0">
                <a:latin typeface="Century Gothic" pitchFamily="34" charset="0"/>
              </a:rPr>
              <a:t>by </a:t>
            </a:r>
            <a:r>
              <a:rPr lang="en-US" sz="2600" dirty="0" err="1" smtClean="0">
                <a:latin typeface="Century Gothic" pitchFamily="34" charset="0"/>
              </a:rPr>
              <a:t>Zimri</a:t>
            </a:r>
            <a:r>
              <a:rPr lang="en-US" sz="2600" dirty="0" smtClean="0">
                <a:latin typeface="Century Gothic" pitchFamily="34" charset="0"/>
              </a:rPr>
              <a:t>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Zimri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reigned </a:t>
            </a:r>
            <a:r>
              <a:rPr lang="en-US" sz="2600" dirty="0" smtClean="0">
                <a:latin typeface="Century Gothic" pitchFamily="34" charset="0"/>
              </a:rPr>
              <a:t>for </a:t>
            </a:r>
            <a:r>
              <a:rPr lang="en-US" sz="2600" dirty="0" smtClean="0">
                <a:latin typeface="Century Gothic" pitchFamily="34" charset="0"/>
              </a:rPr>
              <a:t>one </a:t>
            </a:r>
            <a:r>
              <a:rPr lang="en-US" sz="2600" dirty="0" smtClean="0">
                <a:latin typeface="Century Gothic" pitchFamily="34" charset="0"/>
              </a:rPr>
              <a:t>week</a:t>
            </a:r>
            <a:r>
              <a:rPr lang="en-US" sz="2600" dirty="0" smtClean="0">
                <a:latin typeface="Century Gothic" pitchFamily="34" charset="0"/>
              </a:rPr>
              <a:t>, for he was not accepted by the people.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rejected because of his treason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F. </a:t>
            </a:r>
            <a:r>
              <a:rPr lang="en-US" dirty="0" err="1" smtClean="0">
                <a:latin typeface="Calligraph421 BT" pitchFamily="66" charset="0"/>
              </a:rPr>
              <a:t>Elah</a:t>
            </a:r>
            <a:r>
              <a:rPr lang="en-US" dirty="0" smtClean="0">
                <a:latin typeface="Calligraph421 BT" pitchFamily="66" charset="0"/>
              </a:rPr>
              <a:t> and </a:t>
            </a:r>
            <a:r>
              <a:rPr lang="en-US" dirty="0" err="1" smtClean="0">
                <a:latin typeface="Calligraph421 BT" pitchFamily="66" charset="0"/>
              </a:rPr>
              <a:t>Zimri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Zimri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set fire to the palace and died in the flames.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71682" name="Picture 2" descr="http://www.wausaubusinessdirectory.com/images/wausaubusinessdirectorycom/bizwebsites/42/F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133600"/>
            <a:ext cx="6305550" cy="42037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G. </a:t>
            </a:r>
            <a:r>
              <a:rPr lang="en-US" dirty="0" err="1" smtClean="0">
                <a:latin typeface="Calligraph421 BT" pitchFamily="66" charset="0"/>
              </a:rPr>
              <a:t>Omri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Bible states that </a:t>
            </a:r>
            <a:r>
              <a:rPr lang="en-US" sz="2600" dirty="0" err="1" smtClean="0">
                <a:latin typeface="Century Gothic" pitchFamily="34" charset="0"/>
              </a:rPr>
              <a:t>Omri</a:t>
            </a:r>
            <a:r>
              <a:rPr lang="en-US" sz="2600" dirty="0" smtClean="0">
                <a:latin typeface="Century Gothic" pitchFamily="34" charset="0"/>
              </a:rPr>
              <a:t> did worse than all the others that were before him</a:t>
            </a:r>
            <a:r>
              <a:rPr lang="en-US" sz="2600" dirty="0" smtClean="0">
                <a:latin typeface="Century Gothic" pitchFamily="34" charset="0"/>
              </a:rPr>
              <a:t>. (</a:t>
            </a:r>
            <a:r>
              <a:rPr lang="en-US" sz="2600" dirty="0" smtClean="0">
                <a:latin typeface="Century Gothic" pitchFamily="34" charset="0"/>
              </a:rPr>
              <a:t>See I Kings </a:t>
            </a:r>
            <a:r>
              <a:rPr lang="en-US" sz="2600" dirty="0" smtClean="0">
                <a:latin typeface="Century Gothic" pitchFamily="34" charset="0"/>
              </a:rPr>
              <a:t>16:25)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moved the capital to Samaria where he built a new palace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northern kingdom was </a:t>
            </a:r>
            <a:r>
              <a:rPr lang="en-US" sz="2600" dirty="0" smtClean="0">
                <a:latin typeface="Century Gothic" pitchFamily="34" charset="0"/>
              </a:rPr>
              <a:t>sometimes called Samaria </a:t>
            </a:r>
            <a:r>
              <a:rPr lang="en-US" sz="2600" dirty="0" smtClean="0">
                <a:latin typeface="Century Gothic" pitchFamily="34" charset="0"/>
              </a:rPr>
              <a:t>because of the capital.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H. Ahab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Ahab was </a:t>
            </a:r>
            <a:r>
              <a:rPr lang="en-US" sz="2600" dirty="0" err="1" smtClean="0">
                <a:latin typeface="Century Gothic" pitchFamily="34" charset="0"/>
              </a:rPr>
              <a:t>Omri’s</a:t>
            </a:r>
            <a:r>
              <a:rPr lang="en-US" sz="2600" dirty="0" smtClean="0">
                <a:latin typeface="Century Gothic" pitchFamily="34" charset="0"/>
              </a:rPr>
              <a:t> son and succeeded him as king.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</a:t>
            </a:r>
            <a:r>
              <a:rPr lang="en-US" sz="2600" dirty="0" smtClean="0">
                <a:latin typeface="Century Gothic" pitchFamily="34" charset="0"/>
              </a:rPr>
              <a:t>father had arranged </a:t>
            </a:r>
            <a:r>
              <a:rPr lang="en-US" sz="2600" dirty="0" smtClean="0">
                <a:latin typeface="Century Gothic" pitchFamily="34" charset="0"/>
              </a:rPr>
              <a:t>his marriage </a:t>
            </a:r>
            <a:r>
              <a:rPr lang="en-US" sz="2600" dirty="0" smtClean="0">
                <a:latin typeface="Century Gothic" pitchFamily="34" charset="0"/>
              </a:rPr>
              <a:t>with Jezebel, a Phoenician woman who dominated her husband. 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74754" name="Picture 2" descr="http://www.biography.com/imported/images/Biography/Images/Profiles/J/Jezebel-9354524-1-4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657599"/>
            <a:ext cx="2743200" cy="27432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The Kingdom of Israel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6106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The kingdom of Israel consisted of the ten tribes that broke away under Jeroboam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I</a:t>
            </a:r>
            <a:r>
              <a:rPr lang="en-US" sz="2600" dirty="0" smtClean="0">
                <a:latin typeface="Century Gothic" pitchFamily="34" charset="0"/>
              </a:rPr>
              <a:t>n the records </a:t>
            </a:r>
            <a:r>
              <a:rPr lang="en-US" sz="2600" dirty="0" smtClean="0">
                <a:latin typeface="Century Gothic" pitchFamily="34" charset="0"/>
              </a:rPr>
              <a:t>of the kings</a:t>
            </a:r>
            <a:r>
              <a:rPr lang="en-US" sz="2600" dirty="0" smtClean="0">
                <a:latin typeface="Century Gothic" pitchFamily="34" charset="0"/>
              </a:rPr>
              <a:t>, the name Israel is </a:t>
            </a:r>
            <a:r>
              <a:rPr lang="en-US" sz="2600" dirty="0" smtClean="0">
                <a:latin typeface="Century Gothic" pitchFamily="34" charset="0"/>
              </a:rPr>
              <a:t>usually used for </a:t>
            </a:r>
            <a:r>
              <a:rPr lang="en-US" sz="2600" dirty="0" smtClean="0">
                <a:latin typeface="Century Gothic" pitchFamily="34" charset="0"/>
              </a:rPr>
              <a:t>these </a:t>
            </a:r>
            <a:r>
              <a:rPr lang="en-US" sz="2600" dirty="0" smtClean="0">
                <a:latin typeface="Century Gothic" pitchFamily="34" charset="0"/>
              </a:rPr>
              <a:t>ten tribes.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H. Ahab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Ahab was one </a:t>
            </a:r>
            <a:r>
              <a:rPr lang="en-US" sz="2600" dirty="0" smtClean="0">
                <a:latin typeface="Century Gothic" pitchFamily="34" charset="0"/>
              </a:rPr>
              <a:t>of the strongest and, at the same time, one of the weakest kings.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Baal worship was introduced.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</a:t>
            </a:r>
            <a:r>
              <a:rPr lang="en-US" sz="2600" dirty="0" smtClean="0">
                <a:latin typeface="Century Gothic" pitchFamily="34" charset="0"/>
              </a:rPr>
              <a:t>verything </a:t>
            </a:r>
            <a:r>
              <a:rPr lang="en-US" sz="2600" dirty="0" smtClean="0">
                <a:latin typeface="Century Gothic" pitchFamily="34" charset="0"/>
              </a:rPr>
              <a:t>possible was done to destroy the worship of the </a:t>
            </a:r>
            <a:r>
              <a:rPr lang="en-US" sz="2600" dirty="0" smtClean="0">
                <a:latin typeface="Century Gothic" pitchFamily="34" charset="0"/>
              </a:rPr>
              <a:t>one true </a:t>
            </a:r>
            <a:r>
              <a:rPr lang="en-US" sz="2600" dirty="0" smtClean="0">
                <a:latin typeface="Century Gothic" pitchFamily="34" charset="0"/>
              </a:rPr>
              <a:t>God.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I. </a:t>
            </a:r>
            <a:r>
              <a:rPr lang="en-US" dirty="0" err="1" smtClean="0">
                <a:latin typeface="Calligraph421 BT" pitchFamily="66" charset="0"/>
              </a:rPr>
              <a:t>Ahaziah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Ahaziah</a:t>
            </a:r>
            <a:r>
              <a:rPr lang="en-US" sz="2600" dirty="0" smtClean="0">
                <a:latin typeface="Century Gothic" pitchFamily="34" charset="0"/>
              </a:rPr>
              <a:t> was a weak king and followed in the steps of his wicked parents.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During his </a:t>
            </a:r>
            <a:r>
              <a:rPr lang="en-US" sz="2600" dirty="0" smtClean="0">
                <a:latin typeface="Century Gothic" pitchFamily="34" charset="0"/>
              </a:rPr>
              <a:t>reign, the Moabites successfully rebelled.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fell from the lattice of his </a:t>
            </a:r>
            <a:r>
              <a:rPr lang="en-US" sz="2600" dirty="0" smtClean="0">
                <a:latin typeface="Century Gothic" pitchFamily="34" charset="0"/>
              </a:rPr>
              <a:t>apartment and </a:t>
            </a:r>
            <a:r>
              <a:rPr lang="en-US" sz="2600" dirty="0" smtClean="0">
                <a:latin typeface="Century Gothic" pitchFamily="34" charset="0"/>
              </a:rPr>
              <a:t>died after reigning two years.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J. </a:t>
            </a:r>
            <a:r>
              <a:rPr lang="en-US" dirty="0" err="1" smtClean="0">
                <a:latin typeface="Calligraph421 BT" pitchFamily="66" charset="0"/>
              </a:rPr>
              <a:t>Jehoram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Jehoram</a:t>
            </a:r>
            <a:r>
              <a:rPr lang="en-US" sz="2600" dirty="0" smtClean="0">
                <a:latin typeface="Century Gothic" pitchFamily="34" charset="0"/>
              </a:rPr>
              <a:t> was also called </a:t>
            </a:r>
            <a:r>
              <a:rPr lang="en-US" sz="2600" dirty="0" err="1" smtClean="0">
                <a:latin typeface="Century Gothic" pitchFamily="34" charset="0"/>
              </a:rPr>
              <a:t>Joram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Ahaziah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had no children so </a:t>
            </a:r>
            <a:r>
              <a:rPr lang="en-US" sz="2600" dirty="0" smtClean="0">
                <a:latin typeface="Century Gothic" pitchFamily="34" charset="0"/>
              </a:rPr>
              <a:t>                                   </a:t>
            </a:r>
            <a:r>
              <a:rPr lang="en-US" sz="2600" dirty="0" err="1" smtClean="0">
                <a:latin typeface="Century Gothic" pitchFamily="34" charset="0"/>
              </a:rPr>
              <a:t>Jehoram</a:t>
            </a:r>
            <a:r>
              <a:rPr lang="en-US" sz="2600" dirty="0" smtClean="0">
                <a:latin typeface="Century Gothic" pitchFamily="34" charset="0"/>
              </a:rPr>
              <a:t>, </a:t>
            </a:r>
            <a:r>
              <a:rPr lang="en-US" sz="2600" dirty="0" smtClean="0">
                <a:latin typeface="Century Gothic" pitchFamily="34" charset="0"/>
              </a:rPr>
              <a:t>his brother</a:t>
            </a:r>
            <a:r>
              <a:rPr lang="en-US" sz="2600" dirty="0" smtClean="0">
                <a:latin typeface="Century Gothic" pitchFamily="34" charset="0"/>
              </a:rPr>
              <a:t>, succeeded </a:t>
            </a:r>
            <a:r>
              <a:rPr lang="en-US" sz="2600" dirty="0" smtClean="0">
                <a:latin typeface="Century Gothic" pitchFamily="34" charset="0"/>
              </a:rPr>
              <a:t>                              him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During </a:t>
            </a:r>
            <a:r>
              <a:rPr lang="en-US" sz="2600" dirty="0" err="1" smtClean="0">
                <a:latin typeface="Century Gothic" pitchFamily="34" charset="0"/>
              </a:rPr>
              <a:t>Jehoram’s</a:t>
            </a:r>
            <a:r>
              <a:rPr lang="en-US" sz="2600" dirty="0" smtClean="0">
                <a:latin typeface="Century Gothic" pitchFamily="34" charset="0"/>
              </a:rPr>
              <a:t> reign, the </a:t>
            </a:r>
            <a:r>
              <a:rPr lang="en-US" sz="2600" dirty="0" smtClean="0">
                <a:latin typeface="Century Gothic" pitchFamily="34" charset="0"/>
              </a:rPr>
              <a:t>                                 translation </a:t>
            </a:r>
            <a:r>
              <a:rPr lang="en-US" sz="2600" dirty="0" smtClean="0">
                <a:latin typeface="Century Gothic" pitchFamily="34" charset="0"/>
              </a:rPr>
              <a:t>of Elijah </a:t>
            </a:r>
            <a:r>
              <a:rPr lang="en-US" sz="2600" dirty="0" smtClean="0">
                <a:latin typeface="Century Gothic" pitchFamily="34" charset="0"/>
              </a:rPr>
              <a:t>took place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77826" name="Picture 2" descr="http://www.specialtyinterests.net/elijah_carme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7520" y="2878636"/>
            <a:ext cx="2441680" cy="35221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J. </a:t>
            </a:r>
            <a:r>
              <a:rPr lang="en-US" dirty="0" err="1" smtClean="0">
                <a:latin typeface="Calligraph421 BT" pitchFamily="66" charset="0"/>
              </a:rPr>
              <a:t>Jehoram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king deeply respected the warnings and miracles of the prophet Elisha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healing of </a:t>
            </a:r>
            <a:r>
              <a:rPr lang="en-US" sz="2600" dirty="0" err="1" smtClean="0">
                <a:latin typeface="Century Gothic" pitchFamily="34" charset="0"/>
              </a:rPr>
              <a:t>Naaman</a:t>
            </a:r>
            <a:r>
              <a:rPr lang="en-US" sz="2600" dirty="0" smtClean="0">
                <a:latin typeface="Century Gothic" pitchFamily="34" charset="0"/>
              </a:rPr>
              <a:t> and the overthrow of the Syrian hosts also took </a:t>
            </a:r>
            <a:r>
              <a:rPr lang="en-US" sz="2600" dirty="0" smtClean="0">
                <a:latin typeface="Century Gothic" pitchFamily="34" charset="0"/>
              </a:rPr>
              <a:t>place during </a:t>
            </a:r>
            <a:r>
              <a:rPr lang="en-US" sz="2600" dirty="0" smtClean="0">
                <a:latin typeface="Century Gothic" pitchFamily="34" charset="0"/>
              </a:rPr>
              <a:t>his rule.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76802" name="Picture 2" descr="http://www.concordianews.org/kids/2011/naaman/naaman.jpg"/>
          <p:cNvPicPr>
            <a:picLocks noChangeAspect="1" noChangeArrowheads="1"/>
          </p:cNvPicPr>
          <p:nvPr/>
        </p:nvPicPr>
        <p:blipFill>
          <a:blip r:embed="rId2" cstate="print"/>
          <a:srcRect l="3765" t="3107"/>
          <a:stretch>
            <a:fillRect/>
          </a:stretch>
        </p:blipFill>
        <p:spPr bwMode="auto">
          <a:xfrm>
            <a:off x="1893853" y="3429000"/>
            <a:ext cx="2373347" cy="2895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6804" name="Picture 4" descr="http://oneyearbibleimages.com/2_chron_21_12_there_came_a_writing_from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429000"/>
            <a:ext cx="2180826" cy="2971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J. </a:t>
            </a:r>
            <a:r>
              <a:rPr lang="en-US" dirty="0" err="1" smtClean="0">
                <a:latin typeface="Calligraph421 BT" pitchFamily="66" charset="0"/>
              </a:rPr>
              <a:t>Jehoram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Jehoram</a:t>
            </a:r>
            <a:r>
              <a:rPr lang="en-US" sz="2600" dirty="0" smtClean="0">
                <a:latin typeface="Century Gothic" pitchFamily="34" charset="0"/>
              </a:rPr>
              <a:t> was wounded in battle with Syria.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Jehu </a:t>
            </a:r>
            <a:r>
              <a:rPr lang="en-US" sz="2600" dirty="0" smtClean="0">
                <a:latin typeface="Century Gothic" pitchFamily="34" charset="0"/>
              </a:rPr>
              <a:t>was anointed king by one </a:t>
            </a:r>
            <a:r>
              <a:rPr lang="en-US" sz="2600" dirty="0" smtClean="0">
                <a:latin typeface="Century Gothic" pitchFamily="34" charset="0"/>
              </a:rPr>
              <a:t>of the </a:t>
            </a:r>
            <a:r>
              <a:rPr lang="en-US" sz="2600" dirty="0" smtClean="0">
                <a:latin typeface="Century Gothic" pitchFamily="34" charset="0"/>
              </a:rPr>
              <a:t>sons of the prophets.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killed </a:t>
            </a:r>
            <a:r>
              <a:rPr lang="en-US" sz="2600" dirty="0" err="1" smtClean="0">
                <a:latin typeface="Century Gothic" pitchFamily="34" charset="0"/>
              </a:rPr>
              <a:t>Jehoram</a:t>
            </a:r>
            <a:r>
              <a:rPr lang="en-US" sz="2600" dirty="0" smtClean="0">
                <a:latin typeface="Century Gothic" pitchFamily="34" charset="0"/>
              </a:rPr>
              <a:t> on the </a:t>
            </a:r>
            <a:r>
              <a:rPr lang="en-US" sz="2600" dirty="0" smtClean="0">
                <a:latin typeface="Century Gothic" pitchFamily="34" charset="0"/>
              </a:rPr>
              <a:t>land Ahab </a:t>
            </a:r>
            <a:r>
              <a:rPr lang="en-US" sz="2600" dirty="0" smtClean="0">
                <a:latin typeface="Century Gothic" pitchFamily="34" charset="0"/>
              </a:rPr>
              <a:t>had taken from </a:t>
            </a:r>
            <a:r>
              <a:rPr lang="en-US" sz="2600" dirty="0" err="1" smtClean="0">
                <a:latin typeface="Century Gothic" pitchFamily="34" charset="0"/>
              </a:rPr>
              <a:t>Naboth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had Jezebel flung from a window, and she </a:t>
            </a:r>
            <a:r>
              <a:rPr lang="en-US" sz="2600" dirty="0" smtClean="0">
                <a:latin typeface="Century Gothic" pitchFamily="34" charset="0"/>
              </a:rPr>
              <a:t>was eaten </a:t>
            </a:r>
            <a:r>
              <a:rPr lang="en-US" sz="2600" dirty="0" smtClean="0">
                <a:latin typeface="Century Gothic" pitchFamily="34" charset="0"/>
              </a:rPr>
              <a:t>by dogs.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The Kingdom of Israel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This kingdom of Israel lasted for almost 250 </a:t>
            </a:r>
            <a:r>
              <a:rPr lang="en-US" sz="2600" dirty="0" smtClean="0">
                <a:latin typeface="Century Gothic" pitchFamily="34" charset="0"/>
              </a:rPr>
              <a:t>years.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N</a:t>
            </a:r>
            <a:r>
              <a:rPr lang="en-US" sz="2600" dirty="0" smtClean="0">
                <a:latin typeface="Century Gothic" pitchFamily="34" charset="0"/>
              </a:rPr>
              <a:t>ineteen kings reigned from nine </a:t>
            </a:r>
            <a:r>
              <a:rPr lang="en-US" sz="2600" dirty="0" smtClean="0">
                <a:latin typeface="Century Gothic" pitchFamily="34" charset="0"/>
              </a:rPr>
              <a:t>different families.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All </a:t>
            </a:r>
            <a:r>
              <a:rPr lang="en-US" sz="2600" dirty="0" smtClean="0">
                <a:latin typeface="Century Gothic" pitchFamily="34" charset="0"/>
              </a:rPr>
              <a:t>of these kings were idolaters.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It </a:t>
            </a:r>
            <a:r>
              <a:rPr lang="en-US" sz="2600" dirty="0" smtClean="0">
                <a:latin typeface="Century Gothic" pitchFamily="34" charset="0"/>
              </a:rPr>
              <a:t>was </a:t>
            </a:r>
            <a:r>
              <a:rPr lang="en-US" sz="2600" dirty="0" smtClean="0">
                <a:latin typeface="Century Gothic" pitchFamily="34" charset="0"/>
              </a:rPr>
              <a:t>not said </a:t>
            </a:r>
            <a:r>
              <a:rPr lang="en-US" sz="2600" dirty="0" smtClean="0">
                <a:latin typeface="Century Gothic" pitchFamily="34" charset="0"/>
              </a:rPr>
              <a:t>of any of these kings that they “did right in the sight of the Lord.”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The Kingdom of Israel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8956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overthrow of Israel by the Assyrians under </a:t>
            </a:r>
            <a:r>
              <a:rPr lang="en-US" sz="2600" dirty="0" err="1" smtClean="0">
                <a:latin typeface="Century Gothic" pitchFamily="34" charset="0"/>
              </a:rPr>
              <a:t>Shalmaneser</a:t>
            </a:r>
            <a:r>
              <a:rPr lang="en-US" sz="2600" dirty="0" smtClean="0">
                <a:latin typeface="Century Gothic" pitchFamily="34" charset="0"/>
              </a:rPr>
              <a:t> took place </a:t>
            </a:r>
            <a:r>
              <a:rPr lang="en-US" sz="2600" dirty="0" smtClean="0">
                <a:latin typeface="Century Gothic" pitchFamily="34" charset="0"/>
              </a:rPr>
              <a:t>about 722 </a:t>
            </a:r>
            <a:r>
              <a:rPr lang="en-US" sz="2600" dirty="0" smtClean="0">
                <a:latin typeface="Century Gothic" pitchFamily="34" charset="0"/>
              </a:rPr>
              <a:t>BC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Israelites were carried into </a:t>
            </a:r>
            <a:r>
              <a:rPr lang="en-US" sz="2600" dirty="0" smtClean="0">
                <a:latin typeface="Century Gothic" pitchFamily="34" charset="0"/>
              </a:rPr>
              <a:t>Assyria.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People </a:t>
            </a:r>
            <a:r>
              <a:rPr lang="en-US" sz="2600" dirty="0" smtClean="0">
                <a:latin typeface="Century Gothic" pitchFamily="34" charset="0"/>
              </a:rPr>
              <a:t>were brought from </a:t>
            </a:r>
            <a:r>
              <a:rPr lang="en-US" sz="2600" dirty="0" smtClean="0">
                <a:latin typeface="Century Gothic" pitchFamily="34" charset="0"/>
              </a:rPr>
              <a:t>different parts </a:t>
            </a:r>
            <a:r>
              <a:rPr lang="en-US" sz="2600" dirty="0" smtClean="0">
                <a:latin typeface="Century Gothic" pitchFamily="34" charset="0"/>
              </a:rPr>
              <a:t>of the Assyrian Empire to occupy the country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58370" name="Picture 2" descr="http://3.bp.blogspot.com/-kitGahPWuzI/TemPts5R91I/AAAAAAAABvI/RgzC-pqftjY/s1600/A00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838200"/>
            <a:ext cx="2743200" cy="20091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The Kingdom of Israel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At </a:t>
            </a:r>
            <a:r>
              <a:rPr lang="en-US" sz="2600" dirty="0" smtClean="0">
                <a:latin typeface="Century Gothic" pitchFamily="34" charset="0"/>
              </a:rPr>
              <a:t>first, they worshiped </a:t>
            </a:r>
            <a:r>
              <a:rPr lang="en-US" sz="2600" dirty="0" smtClean="0">
                <a:latin typeface="Century Gothic" pitchFamily="34" charset="0"/>
              </a:rPr>
              <a:t>idols.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L</a:t>
            </a:r>
            <a:r>
              <a:rPr lang="en-US" sz="2600" dirty="0" smtClean="0">
                <a:latin typeface="Century Gothic" pitchFamily="34" charset="0"/>
              </a:rPr>
              <a:t>ater </a:t>
            </a:r>
            <a:r>
              <a:rPr lang="en-US" sz="2600" dirty="0" smtClean="0">
                <a:latin typeface="Century Gothic" pitchFamily="34" charset="0"/>
              </a:rPr>
              <a:t>they </a:t>
            </a:r>
            <a:r>
              <a:rPr lang="en-US" sz="2600" dirty="0" smtClean="0">
                <a:latin typeface="Century Gothic" pitchFamily="34" charset="0"/>
              </a:rPr>
              <a:t>mixed the worship </a:t>
            </a:r>
            <a:r>
              <a:rPr lang="en-US" sz="2600" dirty="0" smtClean="0">
                <a:latin typeface="Century Gothic" pitchFamily="34" charset="0"/>
              </a:rPr>
              <a:t>of </a:t>
            </a:r>
            <a:r>
              <a:rPr lang="en-US" sz="2600" dirty="0" smtClean="0">
                <a:latin typeface="Century Gothic" pitchFamily="34" charset="0"/>
              </a:rPr>
              <a:t>idols with the </a:t>
            </a:r>
            <a:r>
              <a:rPr lang="en-US" sz="2600" dirty="0" smtClean="0">
                <a:latin typeface="Century Gothic" pitchFamily="34" charset="0"/>
              </a:rPr>
              <a:t>worship of Jehovah</a:t>
            </a:r>
            <a:r>
              <a:rPr lang="en-US" sz="2600" dirty="0" smtClean="0">
                <a:latin typeface="Century Gothic" pitchFamily="34" charset="0"/>
              </a:rPr>
              <a:t>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Samaritans </a:t>
            </a:r>
            <a:r>
              <a:rPr lang="en-US" sz="2600" dirty="0" smtClean="0">
                <a:latin typeface="Century Gothic" pitchFamily="34" charset="0"/>
              </a:rPr>
              <a:t>of the New Testament were descendants of this mixed </a:t>
            </a:r>
            <a:r>
              <a:rPr lang="en-US" sz="2600" dirty="0" smtClean="0">
                <a:latin typeface="Century Gothic" pitchFamily="34" charset="0"/>
              </a:rPr>
              <a:t>race.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kingdom of the ten tribes was never restored.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57346" name="Picture 2" descr="http://nearemmaus.files.wordpress.com/2011/01/assyria_statu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9701" y="152400"/>
            <a:ext cx="2681899" cy="2133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The Kings of Israel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During the history of the kingdom, there were nineteen </a:t>
            </a:r>
            <a:r>
              <a:rPr lang="en-US" sz="2600" dirty="0" smtClean="0">
                <a:latin typeface="Century Gothic" pitchFamily="34" charset="0"/>
              </a:rPr>
              <a:t>kings.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longest reign was that of Jeroboam II who reigned for </a:t>
            </a:r>
            <a:r>
              <a:rPr lang="en-US" sz="2600" dirty="0" smtClean="0">
                <a:latin typeface="Century Gothic" pitchFamily="34" charset="0"/>
              </a:rPr>
              <a:t>41 years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shortest reign was that of </a:t>
            </a:r>
            <a:r>
              <a:rPr lang="en-US" sz="2600" dirty="0" err="1" smtClean="0">
                <a:latin typeface="Century Gothic" pitchFamily="34" charset="0"/>
              </a:rPr>
              <a:t>Zimri</a:t>
            </a:r>
            <a:r>
              <a:rPr lang="en-US" sz="2600" dirty="0" smtClean="0">
                <a:latin typeface="Century Gothic" pitchFamily="34" charset="0"/>
              </a:rPr>
              <a:t> who reigned for seven days.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The Kings of Israel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28800"/>
            <a:ext cx="86106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Because of idolatrous worship, there was much violence.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 Seven </a:t>
            </a:r>
            <a:r>
              <a:rPr lang="en-US" sz="2600" dirty="0" smtClean="0">
                <a:latin typeface="Century Gothic" pitchFamily="34" charset="0"/>
              </a:rPr>
              <a:t>kings </a:t>
            </a:r>
            <a:r>
              <a:rPr lang="en-US" sz="2600" dirty="0" smtClean="0">
                <a:latin typeface="Century Gothic" pitchFamily="34" charset="0"/>
              </a:rPr>
              <a:t>met death </a:t>
            </a:r>
            <a:r>
              <a:rPr lang="en-US" sz="2600" dirty="0" smtClean="0">
                <a:latin typeface="Century Gothic" pitchFamily="34" charset="0"/>
              </a:rPr>
              <a:t>by violence: </a:t>
            </a:r>
            <a:r>
              <a:rPr lang="en-US" sz="2600" dirty="0" err="1" smtClean="0">
                <a:latin typeface="Century Gothic" pitchFamily="34" charset="0"/>
              </a:rPr>
              <a:t>Nadab</a:t>
            </a:r>
            <a:r>
              <a:rPr lang="en-US" sz="2600" dirty="0" smtClean="0">
                <a:latin typeface="Century Gothic" pitchFamily="34" charset="0"/>
              </a:rPr>
              <a:t>, </a:t>
            </a:r>
            <a:r>
              <a:rPr lang="en-US" sz="2600" dirty="0" err="1" smtClean="0">
                <a:latin typeface="Century Gothic" pitchFamily="34" charset="0"/>
              </a:rPr>
              <a:t>Elah</a:t>
            </a:r>
            <a:r>
              <a:rPr lang="en-US" sz="2600" dirty="0" smtClean="0">
                <a:latin typeface="Century Gothic" pitchFamily="34" charset="0"/>
              </a:rPr>
              <a:t>, </a:t>
            </a:r>
            <a:r>
              <a:rPr lang="en-US" sz="2600" dirty="0" err="1" smtClean="0">
                <a:latin typeface="Century Gothic" pitchFamily="34" charset="0"/>
              </a:rPr>
              <a:t>Tibni</a:t>
            </a:r>
            <a:r>
              <a:rPr lang="en-US" sz="2600" dirty="0" smtClean="0">
                <a:latin typeface="Century Gothic" pitchFamily="34" charset="0"/>
              </a:rPr>
              <a:t>, </a:t>
            </a:r>
            <a:r>
              <a:rPr lang="en-US" sz="2600" dirty="0" err="1" smtClean="0">
                <a:latin typeface="Century Gothic" pitchFamily="34" charset="0"/>
              </a:rPr>
              <a:t>Jehoram</a:t>
            </a:r>
            <a:r>
              <a:rPr lang="en-US" sz="2600" dirty="0" smtClean="0">
                <a:latin typeface="Century Gothic" pitchFamily="34" charset="0"/>
              </a:rPr>
              <a:t>, </a:t>
            </a:r>
            <a:r>
              <a:rPr lang="en-US" sz="2600" dirty="0" smtClean="0">
                <a:latin typeface="Century Gothic" pitchFamily="34" charset="0"/>
              </a:rPr>
              <a:t>Zachariah, </a:t>
            </a:r>
            <a:r>
              <a:rPr lang="en-US" sz="2600" dirty="0" err="1" smtClean="0">
                <a:latin typeface="Century Gothic" pitchFamily="34" charset="0"/>
              </a:rPr>
              <a:t>Shallum</a:t>
            </a:r>
            <a:r>
              <a:rPr lang="en-US" sz="2600" dirty="0" smtClean="0">
                <a:latin typeface="Century Gothic" pitchFamily="34" charset="0"/>
              </a:rPr>
              <a:t>, and </a:t>
            </a:r>
            <a:r>
              <a:rPr lang="en-US" sz="2600" dirty="0" err="1" smtClean="0">
                <a:latin typeface="Century Gothic" pitchFamily="34" charset="0"/>
              </a:rPr>
              <a:t>Pekahiah</a:t>
            </a:r>
            <a:r>
              <a:rPr lang="en-US" sz="2600" dirty="0" smtClean="0">
                <a:latin typeface="Century Gothic" pitchFamily="34" charset="0"/>
              </a:rPr>
              <a:t>.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(</a:t>
            </a:r>
            <a:r>
              <a:rPr lang="en-US" sz="2600" dirty="0" smtClean="0">
                <a:latin typeface="Century Gothic" pitchFamily="34" charset="0"/>
              </a:rPr>
              <a:t>see I Kings 16:21, 22</a:t>
            </a:r>
            <a:r>
              <a:rPr lang="en-US" sz="2600" dirty="0" smtClean="0">
                <a:latin typeface="Century Gothic" pitchFamily="34" charset="0"/>
              </a:rPr>
              <a:t>)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The Kings of Israel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10600" cy="495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First </a:t>
            </a:r>
            <a:r>
              <a:rPr lang="en-US" sz="2600" dirty="0" smtClean="0">
                <a:latin typeface="Century Gothic" pitchFamily="34" charset="0"/>
              </a:rPr>
              <a:t>Dynasty </a:t>
            </a:r>
            <a:r>
              <a:rPr lang="en-US" sz="2600" dirty="0" smtClean="0">
                <a:latin typeface="Century Gothic" pitchFamily="34" charset="0"/>
              </a:rPr>
              <a:t>           Jeroboam </a:t>
            </a:r>
            <a:r>
              <a:rPr lang="en-US" sz="2600" dirty="0" smtClean="0">
                <a:latin typeface="Century Gothic" pitchFamily="34" charset="0"/>
              </a:rPr>
              <a:t>I </a:t>
            </a:r>
            <a:r>
              <a:rPr lang="en-US" sz="2600" dirty="0" smtClean="0">
                <a:latin typeface="Century Gothic" pitchFamily="34" charset="0"/>
              </a:rPr>
              <a:t>                  22 years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                                     </a:t>
            </a:r>
            <a:r>
              <a:rPr lang="en-US" sz="2600" dirty="0" err="1" smtClean="0">
                <a:latin typeface="Century Gothic" pitchFamily="34" charset="0"/>
              </a:rPr>
              <a:t>Nadab</a:t>
            </a:r>
            <a:r>
              <a:rPr lang="en-US" sz="2600" dirty="0" smtClean="0">
                <a:latin typeface="Century Gothic" pitchFamily="34" charset="0"/>
              </a:rPr>
              <a:t>                        2 </a:t>
            </a:r>
            <a:r>
              <a:rPr lang="en-US" sz="2600" dirty="0" smtClean="0">
                <a:latin typeface="Century Gothic" pitchFamily="34" charset="0"/>
              </a:rPr>
              <a:t>years</a:t>
            </a: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Second Dynasty </a:t>
            </a:r>
            <a:r>
              <a:rPr lang="en-US" sz="2600" dirty="0" smtClean="0">
                <a:latin typeface="Century Gothic" pitchFamily="34" charset="0"/>
              </a:rPr>
              <a:t>        </a:t>
            </a:r>
            <a:r>
              <a:rPr lang="en-US" sz="2600" dirty="0" err="1" smtClean="0">
                <a:latin typeface="Century Gothic" pitchFamily="34" charset="0"/>
              </a:rPr>
              <a:t>Baasha</a:t>
            </a:r>
            <a:r>
              <a:rPr lang="en-US" sz="2600" dirty="0" smtClean="0">
                <a:latin typeface="Century Gothic" pitchFamily="34" charset="0"/>
              </a:rPr>
              <a:t>                     24 </a:t>
            </a:r>
            <a:r>
              <a:rPr lang="en-US" sz="2600" dirty="0" smtClean="0">
                <a:latin typeface="Century Gothic" pitchFamily="34" charset="0"/>
              </a:rPr>
              <a:t>years</a:t>
            </a: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                                        </a:t>
            </a:r>
            <a:r>
              <a:rPr lang="en-US" sz="2600" dirty="0" err="1" smtClean="0">
                <a:latin typeface="Century Gothic" pitchFamily="34" charset="0"/>
              </a:rPr>
              <a:t>Elah</a:t>
            </a:r>
            <a:r>
              <a:rPr lang="en-US" sz="2600" dirty="0" smtClean="0">
                <a:latin typeface="Century Gothic" pitchFamily="34" charset="0"/>
              </a:rPr>
              <a:t>                          2 </a:t>
            </a:r>
            <a:r>
              <a:rPr lang="en-US" sz="2600" dirty="0" smtClean="0">
                <a:latin typeface="Century Gothic" pitchFamily="34" charset="0"/>
              </a:rPr>
              <a:t>years</a:t>
            </a: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Third Dynasty </a:t>
            </a:r>
            <a:r>
              <a:rPr lang="en-US" sz="2600" dirty="0" smtClean="0">
                <a:latin typeface="Century Gothic" pitchFamily="34" charset="0"/>
              </a:rPr>
              <a:t>                </a:t>
            </a:r>
            <a:r>
              <a:rPr lang="en-US" sz="2600" dirty="0" err="1" smtClean="0">
                <a:latin typeface="Century Gothic" pitchFamily="34" charset="0"/>
              </a:rPr>
              <a:t>Zimri</a:t>
            </a:r>
            <a:r>
              <a:rPr lang="en-US" sz="2600" dirty="0" smtClean="0">
                <a:latin typeface="Century Gothic" pitchFamily="34" charset="0"/>
              </a:rPr>
              <a:t>                           7 </a:t>
            </a:r>
            <a:r>
              <a:rPr lang="en-US" sz="2600" dirty="0" smtClean="0">
                <a:latin typeface="Century Gothic" pitchFamily="34" charset="0"/>
              </a:rPr>
              <a:t>days</a:t>
            </a: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Fourth </a:t>
            </a:r>
            <a:r>
              <a:rPr lang="en-US" sz="2600" dirty="0" smtClean="0">
                <a:latin typeface="Century Gothic" pitchFamily="34" charset="0"/>
              </a:rPr>
              <a:t>Dynasty </a:t>
            </a:r>
            <a:r>
              <a:rPr lang="en-US" sz="2600" dirty="0" smtClean="0">
                <a:latin typeface="Century Gothic" pitchFamily="34" charset="0"/>
              </a:rPr>
              <a:t>             </a:t>
            </a:r>
            <a:r>
              <a:rPr lang="en-US" sz="2600" dirty="0" err="1" smtClean="0">
                <a:latin typeface="Century Gothic" pitchFamily="34" charset="0"/>
              </a:rPr>
              <a:t>Omri</a:t>
            </a:r>
            <a:r>
              <a:rPr lang="en-US" sz="2600" dirty="0" smtClean="0">
                <a:latin typeface="Century Gothic" pitchFamily="34" charset="0"/>
              </a:rPr>
              <a:t>                        12 </a:t>
            </a:r>
            <a:r>
              <a:rPr lang="en-US" sz="2600" dirty="0" smtClean="0">
                <a:latin typeface="Century Gothic" pitchFamily="34" charset="0"/>
              </a:rPr>
              <a:t>years</a:t>
            </a: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                                       Ahab                       22 </a:t>
            </a:r>
            <a:r>
              <a:rPr lang="en-US" sz="2600" dirty="0" smtClean="0">
                <a:latin typeface="Century Gothic" pitchFamily="34" charset="0"/>
              </a:rPr>
              <a:t>years</a:t>
            </a: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                                    </a:t>
            </a:r>
            <a:r>
              <a:rPr lang="en-US" sz="2600" dirty="0" err="1" smtClean="0">
                <a:latin typeface="Century Gothic" pitchFamily="34" charset="0"/>
              </a:rPr>
              <a:t>Ahaziah</a:t>
            </a:r>
            <a:r>
              <a:rPr lang="en-US" sz="2600" dirty="0" smtClean="0">
                <a:latin typeface="Century Gothic" pitchFamily="34" charset="0"/>
              </a:rPr>
              <a:t>          </a:t>
            </a:r>
            <a:r>
              <a:rPr lang="en-US" sz="2600" spc="3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            2 </a:t>
            </a:r>
            <a:r>
              <a:rPr lang="en-US" sz="2600" dirty="0" smtClean="0">
                <a:latin typeface="Century Gothic" pitchFamily="34" charset="0"/>
              </a:rPr>
              <a:t>years</a:t>
            </a: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                                   </a:t>
            </a:r>
            <a:r>
              <a:rPr lang="en-US" sz="2600" dirty="0" err="1" smtClean="0">
                <a:latin typeface="Century Gothic" pitchFamily="34" charset="0"/>
              </a:rPr>
              <a:t>Jehoram</a:t>
            </a:r>
            <a:r>
              <a:rPr lang="en-US" sz="2600" dirty="0" smtClean="0">
                <a:latin typeface="Century Gothic" pitchFamily="34" charset="0"/>
              </a:rPr>
              <a:t>                     12 years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The Kings of Israel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610600" cy="495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Fifth </a:t>
            </a:r>
            <a:r>
              <a:rPr lang="en-US" sz="2600" dirty="0" smtClean="0">
                <a:latin typeface="Century Gothic" pitchFamily="34" charset="0"/>
              </a:rPr>
              <a:t>Dynasty </a:t>
            </a:r>
            <a:r>
              <a:rPr lang="en-US" sz="2600" dirty="0" smtClean="0">
                <a:latin typeface="Century Gothic" pitchFamily="34" charset="0"/>
              </a:rPr>
              <a:t>                    Jehu                    28 </a:t>
            </a:r>
            <a:r>
              <a:rPr lang="en-US" sz="2600" dirty="0" smtClean="0">
                <a:latin typeface="Century Gothic" pitchFamily="34" charset="0"/>
              </a:rPr>
              <a:t>years</a:t>
            </a: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                                      </a:t>
            </a:r>
            <a:r>
              <a:rPr lang="en-US" sz="2600" dirty="0" err="1" smtClean="0">
                <a:latin typeface="Century Gothic" pitchFamily="34" charset="0"/>
              </a:rPr>
              <a:t>Jehoahaz</a:t>
            </a:r>
            <a:r>
              <a:rPr lang="en-US" sz="2600" dirty="0" smtClean="0">
                <a:latin typeface="Century Gothic" pitchFamily="34" charset="0"/>
              </a:rPr>
              <a:t>                17 </a:t>
            </a:r>
            <a:r>
              <a:rPr lang="en-US" sz="2600" dirty="0" smtClean="0">
                <a:latin typeface="Century Gothic" pitchFamily="34" charset="0"/>
              </a:rPr>
              <a:t>years</a:t>
            </a: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                                       </a:t>
            </a:r>
            <a:r>
              <a:rPr lang="en-US" sz="2600" dirty="0" err="1" smtClean="0">
                <a:latin typeface="Century Gothic" pitchFamily="34" charset="0"/>
              </a:rPr>
              <a:t>Jehoash</a:t>
            </a:r>
            <a:r>
              <a:rPr lang="en-US" sz="2600" dirty="0" smtClean="0">
                <a:latin typeface="Century Gothic" pitchFamily="34" charset="0"/>
              </a:rPr>
              <a:t>                  16 </a:t>
            </a:r>
            <a:r>
              <a:rPr lang="en-US" sz="2600" dirty="0" smtClean="0">
                <a:latin typeface="Century Gothic" pitchFamily="34" charset="0"/>
              </a:rPr>
              <a:t>years</a:t>
            </a: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                                     Jeroboam </a:t>
            </a:r>
            <a:r>
              <a:rPr lang="en-US" sz="2600" dirty="0" smtClean="0">
                <a:latin typeface="Century Gothic" pitchFamily="34" charset="0"/>
              </a:rPr>
              <a:t>II </a:t>
            </a:r>
            <a:r>
              <a:rPr lang="en-US" sz="2600" dirty="0" smtClean="0">
                <a:latin typeface="Century Gothic" pitchFamily="34" charset="0"/>
              </a:rPr>
              <a:t>             41 </a:t>
            </a:r>
            <a:r>
              <a:rPr lang="en-US" sz="2600" dirty="0" smtClean="0">
                <a:latin typeface="Century Gothic" pitchFamily="34" charset="0"/>
              </a:rPr>
              <a:t>years</a:t>
            </a: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                                      Zachariah      </a:t>
            </a:r>
            <a:r>
              <a:rPr lang="en-US" sz="2600" spc="-15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        6 </a:t>
            </a:r>
            <a:r>
              <a:rPr lang="en-US" sz="2600" dirty="0" smtClean="0">
                <a:latin typeface="Century Gothic" pitchFamily="34" charset="0"/>
              </a:rPr>
              <a:t>months</a:t>
            </a: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Sixth </a:t>
            </a:r>
            <a:r>
              <a:rPr lang="en-US" sz="2600" dirty="0" smtClean="0">
                <a:latin typeface="Century Gothic" pitchFamily="34" charset="0"/>
              </a:rPr>
              <a:t>Dynasty </a:t>
            </a:r>
            <a:r>
              <a:rPr lang="en-US" sz="2600" dirty="0" smtClean="0">
                <a:latin typeface="Century Gothic" pitchFamily="34" charset="0"/>
              </a:rPr>
              <a:t>                 </a:t>
            </a:r>
            <a:r>
              <a:rPr lang="en-US" sz="2600" dirty="0" err="1" smtClean="0">
                <a:latin typeface="Century Gothic" pitchFamily="34" charset="0"/>
              </a:rPr>
              <a:t>Shallum</a:t>
            </a:r>
            <a:r>
              <a:rPr lang="en-US" sz="2600" dirty="0" smtClean="0">
                <a:latin typeface="Century Gothic" pitchFamily="34" charset="0"/>
              </a:rPr>
              <a:t>                  1 </a:t>
            </a:r>
            <a:r>
              <a:rPr lang="en-US" sz="2600" dirty="0" smtClean="0">
                <a:latin typeface="Century Gothic" pitchFamily="34" charset="0"/>
              </a:rPr>
              <a:t>month</a:t>
            </a: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Seventh Dynasty </a:t>
            </a:r>
            <a:r>
              <a:rPr lang="en-US" sz="2600" dirty="0" smtClean="0">
                <a:latin typeface="Century Gothic" pitchFamily="34" charset="0"/>
              </a:rPr>
              <a:t>        </a:t>
            </a:r>
            <a:r>
              <a:rPr lang="en-US" sz="2600" dirty="0" err="1" smtClean="0">
                <a:latin typeface="Century Gothic" pitchFamily="34" charset="0"/>
              </a:rPr>
              <a:t>Menahem</a:t>
            </a:r>
            <a:r>
              <a:rPr lang="en-US" sz="2600" dirty="0" smtClean="0">
                <a:latin typeface="Century Gothic" pitchFamily="34" charset="0"/>
              </a:rPr>
              <a:t>                10 </a:t>
            </a:r>
            <a:r>
              <a:rPr lang="en-US" sz="2600" dirty="0" smtClean="0">
                <a:latin typeface="Century Gothic" pitchFamily="34" charset="0"/>
              </a:rPr>
              <a:t>years</a:t>
            </a: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                                       </a:t>
            </a:r>
            <a:r>
              <a:rPr lang="en-US" sz="2600" dirty="0" err="1" smtClean="0">
                <a:latin typeface="Century Gothic" pitchFamily="34" charset="0"/>
              </a:rPr>
              <a:t>Pekahiah</a:t>
            </a:r>
            <a:r>
              <a:rPr lang="en-US" sz="2600" dirty="0" smtClean="0">
                <a:latin typeface="Century Gothic" pitchFamily="34" charset="0"/>
              </a:rPr>
              <a:t>       </a:t>
            </a:r>
            <a:r>
              <a:rPr lang="en-US" sz="2600" spc="-15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           2 </a:t>
            </a:r>
            <a:r>
              <a:rPr lang="en-US" sz="2600" dirty="0" smtClean="0">
                <a:latin typeface="Century Gothic" pitchFamily="34" charset="0"/>
              </a:rPr>
              <a:t>years</a:t>
            </a: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Eighth Dynasty </a:t>
            </a:r>
            <a:r>
              <a:rPr lang="en-US" sz="2600" dirty="0" smtClean="0">
                <a:latin typeface="Century Gothic" pitchFamily="34" charset="0"/>
              </a:rPr>
              <a:t>               </a:t>
            </a:r>
            <a:r>
              <a:rPr lang="en-US" sz="2600" dirty="0" err="1" smtClean="0">
                <a:latin typeface="Century Gothic" pitchFamily="34" charset="0"/>
              </a:rPr>
              <a:t>Pekah</a:t>
            </a:r>
            <a:r>
              <a:rPr lang="en-US" sz="2600" dirty="0" smtClean="0">
                <a:latin typeface="Century Gothic" pitchFamily="34" charset="0"/>
              </a:rPr>
              <a:t>    </a:t>
            </a:r>
            <a:r>
              <a:rPr lang="en-US" sz="2600" spc="-150" dirty="0" smtClean="0">
                <a:latin typeface="Century Gothic" pitchFamily="34" charset="0"/>
              </a:rPr>
              <a:t>  </a:t>
            </a:r>
            <a:r>
              <a:rPr lang="en-US" sz="2600" dirty="0" smtClean="0">
                <a:latin typeface="Century Gothic" pitchFamily="34" charset="0"/>
              </a:rPr>
              <a:t>   </a:t>
            </a:r>
            <a:r>
              <a:rPr lang="en-US" sz="2600" spc="-15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          20 </a:t>
            </a:r>
            <a:r>
              <a:rPr lang="en-US" sz="2600" dirty="0" smtClean="0">
                <a:latin typeface="Century Gothic" pitchFamily="34" charset="0"/>
              </a:rPr>
              <a:t>years</a:t>
            </a: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Ninth Dynasty </a:t>
            </a:r>
            <a:r>
              <a:rPr lang="en-US" sz="2600" dirty="0" smtClean="0">
                <a:latin typeface="Century Gothic" pitchFamily="34" charset="0"/>
              </a:rPr>
              <a:t>                </a:t>
            </a:r>
            <a:r>
              <a:rPr lang="en-US" sz="2600" dirty="0" err="1" smtClean="0">
                <a:latin typeface="Century Gothic" pitchFamily="34" charset="0"/>
              </a:rPr>
              <a:t>Hoshea</a:t>
            </a:r>
            <a:r>
              <a:rPr lang="en-US" sz="2600" dirty="0" smtClean="0">
                <a:latin typeface="Century Gothic" pitchFamily="34" charset="0"/>
              </a:rPr>
              <a:t>                    9 years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7681</TotalTime>
  <Words>1209</Words>
  <Application>Microsoft Office PowerPoint</Application>
  <PresentationFormat>On-screen Show (4:3)</PresentationFormat>
  <Paragraphs>177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Apex</vt:lpstr>
      <vt:lpstr>Old  Testament History  II</vt:lpstr>
      <vt:lpstr>A. The Kingdom of Israel</vt:lpstr>
      <vt:lpstr>A. The Kingdom of Israel</vt:lpstr>
      <vt:lpstr>A. The Kingdom of Israel</vt:lpstr>
      <vt:lpstr>A. The Kingdom of Israel</vt:lpstr>
      <vt:lpstr>B. The Kings of Israel</vt:lpstr>
      <vt:lpstr>B. The Kings of Israel</vt:lpstr>
      <vt:lpstr>B. The Kings of Israel</vt:lpstr>
      <vt:lpstr>B. The Kings of Israel</vt:lpstr>
      <vt:lpstr>B. The Kings of Israel</vt:lpstr>
      <vt:lpstr>C. Jeroboam I</vt:lpstr>
      <vt:lpstr>C. Jeroboam I</vt:lpstr>
      <vt:lpstr>C. Jeroboam I</vt:lpstr>
      <vt:lpstr>D. Nadab</vt:lpstr>
      <vt:lpstr>E. Baasha</vt:lpstr>
      <vt:lpstr>F. Elah and Zimri</vt:lpstr>
      <vt:lpstr>F. Elah and Zimri</vt:lpstr>
      <vt:lpstr>G. Omri</vt:lpstr>
      <vt:lpstr>H. Ahab</vt:lpstr>
      <vt:lpstr>H. Ahab</vt:lpstr>
      <vt:lpstr>I. Ahaziah</vt:lpstr>
      <vt:lpstr>J. Jehoram</vt:lpstr>
      <vt:lpstr>J. Jehoram</vt:lpstr>
      <vt:lpstr>J. Jehoram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82</cp:revision>
  <dcterms:created xsi:type="dcterms:W3CDTF">2012-05-28T23:01:06Z</dcterms:created>
  <dcterms:modified xsi:type="dcterms:W3CDTF">2012-06-29T20:43:25Z</dcterms:modified>
</cp:coreProperties>
</file>