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80" r:id="rId3"/>
    <p:sldId id="282" r:id="rId4"/>
    <p:sldId id="283" r:id="rId5"/>
    <p:sldId id="284" r:id="rId6"/>
    <p:sldId id="285" r:id="rId7"/>
    <p:sldId id="286" r:id="rId8"/>
    <p:sldId id="289" r:id="rId9"/>
    <p:sldId id="287" r:id="rId10"/>
    <p:sldId id="288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97" r:id="rId19"/>
    <p:sldId id="298" r:id="rId20"/>
    <p:sldId id="299" r:id="rId21"/>
    <p:sldId id="300" r:id="rId22"/>
    <p:sldId id="301" r:id="rId23"/>
    <p:sldId id="302" r:id="rId24"/>
    <p:sldId id="303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67" autoAdjust="0"/>
  </p:normalViewPr>
  <p:slideViewPr>
    <p:cSldViewPr>
      <p:cViewPr>
        <p:scale>
          <a:sx n="70" d="100"/>
          <a:sy n="70" d="100"/>
        </p:scale>
        <p:origin x="-1158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4A74F1-8815-4E3B-A476-2E0E64CE8FC7}" type="datetimeFigureOut">
              <a:rPr lang="en-US" smtClean="0"/>
              <a:pPr/>
              <a:t>7/8/2012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0B4279-8111-44D5-8D3A-0267B259D0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7/8/2012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prstClr val="black"/>
              <a:schemeClr val="accent5">
                <a:tint val="45000"/>
                <a:satMod val="400000"/>
              </a:schemeClr>
            </a:duotone>
            <a:lum bright="-29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E2F5470-4BE7-49DA-A18A-4218CFDECF8C}" type="datetimeFigureOut">
              <a:rPr lang="en-US" smtClean="0"/>
              <a:pPr/>
              <a:t>7/8/2012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3962400"/>
          </a:xfrm>
        </p:spPr>
        <p:txBody>
          <a:bodyPr>
            <a:noAutofit/>
            <a:scene3d>
              <a:camera prst="orthographicFront"/>
              <a:lightRig rig="soft" dir="t">
                <a:rot lat="0" lon="0" rev="17220000"/>
              </a:lightRig>
            </a:scene3d>
            <a:sp3d extrusionH="57150" prstMaterial="softEdge">
              <a:bevelT w="38100" h="38100"/>
            </a:sp3d>
          </a:bodyPr>
          <a:lstStyle/>
          <a:p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Old </a:t>
            </a:r>
            <a:b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</a:br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Testament History </a:t>
            </a:r>
            <a:b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</a:br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II</a:t>
            </a:r>
            <a:endParaRPr lang="en-US" sz="6600" dirty="0">
              <a:ln w="635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Calligraph421 BT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6096000"/>
            <a:ext cx="9144000" cy="762000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Lesson </a:t>
            </a:r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8: </a:t>
            </a:r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The </a:t>
            </a:r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Captivity</a:t>
            </a:r>
            <a:endParaRPr lang="en-US" sz="40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5602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Global University of Theological Studies</a:t>
            </a:r>
            <a:endParaRPr lang="en-US" sz="30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4098" name="Picture 2" descr="http://kenanderson.net/bible/assets/images/scroll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45687">
            <a:off x="6262572" y="3927086"/>
            <a:ext cx="2328617" cy="24868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3800" dirty="0" smtClean="0">
                <a:latin typeface="Calligraph421 BT" pitchFamily="66" charset="0"/>
              </a:rPr>
              <a:t>B. The Judgment of God</a:t>
            </a:r>
            <a:endParaRPr lang="en-US" sz="38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0574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God’s </a:t>
            </a:r>
            <a:r>
              <a:rPr lang="en-US" sz="2600" dirty="0" smtClean="0">
                <a:latin typeface="Century Gothic" pitchFamily="34" charset="0"/>
              </a:rPr>
              <a:t>judgment came upon </a:t>
            </a:r>
            <a:r>
              <a:rPr lang="en-US" sz="2600" dirty="0" smtClean="0">
                <a:latin typeface="Century Gothic" pitchFamily="34" charset="0"/>
              </a:rPr>
              <a:t>                                      Judah.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Partly because </a:t>
            </a:r>
            <a:r>
              <a:rPr lang="en-US" sz="2600" dirty="0" smtClean="0">
                <a:latin typeface="Century Gothic" pitchFamily="34" charset="0"/>
              </a:rPr>
              <a:t>of Hezekiah’s sin, </a:t>
            </a:r>
            <a:r>
              <a:rPr lang="en-US" sz="2600" dirty="0" smtClean="0">
                <a:latin typeface="Century Gothic" pitchFamily="34" charset="0"/>
              </a:rPr>
              <a:t>and also because </a:t>
            </a:r>
            <a:r>
              <a:rPr lang="en-US" sz="2600" dirty="0" smtClean="0">
                <a:latin typeface="Century Gothic" pitchFamily="34" charset="0"/>
              </a:rPr>
              <a:t>of the idolatry </a:t>
            </a:r>
            <a:r>
              <a:rPr lang="en-US" sz="2600" dirty="0" smtClean="0">
                <a:latin typeface="Century Gothic" pitchFamily="34" charset="0"/>
              </a:rPr>
              <a:t>of the </a:t>
            </a:r>
            <a:r>
              <a:rPr lang="en-US" sz="2600" dirty="0" smtClean="0">
                <a:latin typeface="Century Gothic" pitchFamily="34" charset="0"/>
              </a:rPr>
              <a:t>wicked </a:t>
            </a:r>
            <a:r>
              <a:rPr lang="en-US" sz="2600" dirty="0" smtClean="0">
                <a:latin typeface="Century Gothic" pitchFamily="34" charset="0"/>
              </a:rPr>
              <a:t>kings.</a:t>
            </a:r>
            <a:endParaRPr lang="en-US" sz="2600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8: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Captivity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2530" name="Picture 2" descr="http://www.ellenwhite.info/images/chapt-illus/PP/PP-GoldenCalf_JM_00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304800"/>
            <a:ext cx="2514600" cy="358749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3800" dirty="0" smtClean="0">
                <a:latin typeface="Calligraph421 BT" pitchFamily="66" charset="0"/>
              </a:rPr>
              <a:t>C. Babylon’s Rise to Power</a:t>
            </a:r>
            <a:endParaRPr lang="en-US" sz="38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At this time in history, Assyria began to decline in power and became weak.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Assyria’s </a:t>
            </a:r>
            <a:r>
              <a:rPr lang="en-US" sz="2600" dirty="0" smtClean="0">
                <a:latin typeface="Century Gothic" pitchFamily="34" charset="0"/>
              </a:rPr>
              <a:t>two main cities, </a:t>
            </a:r>
            <a:r>
              <a:rPr lang="en-US" sz="2600" dirty="0" err="1" smtClean="0">
                <a:latin typeface="Century Gothic" pitchFamily="34" charset="0"/>
              </a:rPr>
              <a:t>Assur</a:t>
            </a:r>
            <a:r>
              <a:rPr lang="en-US" sz="2600" dirty="0" smtClean="0">
                <a:latin typeface="Century Gothic" pitchFamily="34" charset="0"/>
              </a:rPr>
              <a:t> and Nineveh, had fallen, and Assyria’s army </a:t>
            </a:r>
            <a:r>
              <a:rPr lang="en-US" sz="2600" dirty="0" smtClean="0">
                <a:latin typeface="Century Gothic" pitchFamily="34" charset="0"/>
              </a:rPr>
              <a:t>fled westward </a:t>
            </a:r>
            <a:r>
              <a:rPr lang="en-US" sz="2600" dirty="0" smtClean="0">
                <a:latin typeface="Century Gothic" pitchFamily="34" charset="0"/>
              </a:rPr>
              <a:t>to Haran. </a:t>
            </a:r>
            <a:endParaRPr lang="en-US" sz="2600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8: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Captivity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6626" name="Picture 2" descr="http://www.livius.org/a/1/maps/assyrian_empire_ma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3429000"/>
            <a:ext cx="4019550" cy="29622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3800" dirty="0" smtClean="0">
                <a:latin typeface="Calligraph421 BT" pitchFamily="66" charset="0"/>
              </a:rPr>
              <a:t>C. Babylon’s Rise to Power</a:t>
            </a:r>
            <a:endParaRPr lang="en-US" sz="38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1336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In </a:t>
            </a:r>
            <a:r>
              <a:rPr lang="en-US" sz="2600" dirty="0" smtClean="0">
                <a:latin typeface="Century Gothic" pitchFamily="34" charset="0"/>
              </a:rPr>
              <a:t>610 BC Haran fell to </a:t>
            </a:r>
            <a:r>
              <a:rPr lang="en-US" sz="2600" dirty="0" err="1" smtClean="0">
                <a:latin typeface="Century Gothic" pitchFamily="34" charset="0"/>
              </a:rPr>
              <a:t>Nabopolassar</a:t>
            </a:r>
            <a:r>
              <a:rPr lang="en-US" sz="2600" dirty="0" smtClean="0">
                <a:latin typeface="Century Gothic" pitchFamily="34" charset="0"/>
              </a:rPr>
              <a:t>, king of Babylon, which </a:t>
            </a:r>
            <a:r>
              <a:rPr lang="en-US" sz="2600" dirty="0" smtClean="0">
                <a:latin typeface="Century Gothic" pitchFamily="34" charset="0"/>
              </a:rPr>
              <a:t>all but </a:t>
            </a:r>
            <a:r>
              <a:rPr lang="en-US" sz="2600" dirty="0" smtClean="0">
                <a:latin typeface="Century Gothic" pitchFamily="34" charset="0"/>
              </a:rPr>
              <a:t>finished the Assyrians.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In </a:t>
            </a:r>
            <a:r>
              <a:rPr lang="en-US" sz="2600" dirty="0" smtClean="0">
                <a:latin typeface="Century Gothic" pitchFamily="34" charset="0"/>
              </a:rPr>
              <a:t>609 BC </a:t>
            </a:r>
            <a:r>
              <a:rPr lang="en-US" sz="2600" dirty="0" err="1" smtClean="0">
                <a:latin typeface="Century Gothic" pitchFamily="34" charset="0"/>
              </a:rPr>
              <a:t>Necho</a:t>
            </a:r>
            <a:r>
              <a:rPr lang="en-US" sz="2600" dirty="0" smtClean="0">
                <a:latin typeface="Century Gothic" pitchFamily="34" charset="0"/>
              </a:rPr>
              <a:t>, the king of Egypt, marched north </a:t>
            </a:r>
            <a:r>
              <a:rPr lang="en-US" sz="2600" dirty="0" smtClean="0">
                <a:latin typeface="Century Gothic" pitchFamily="34" charset="0"/>
              </a:rPr>
              <a:t>to meet </a:t>
            </a:r>
            <a:r>
              <a:rPr lang="en-US" sz="2600" dirty="0" smtClean="0">
                <a:latin typeface="Century Gothic" pitchFamily="34" charset="0"/>
              </a:rPr>
              <a:t>the Babylonians. </a:t>
            </a:r>
            <a:endParaRPr lang="en-US" sz="2600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8: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Captivity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3800" dirty="0" smtClean="0">
                <a:latin typeface="Calligraph421 BT" pitchFamily="66" charset="0"/>
              </a:rPr>
              <a:t>C. Babylon’s Rise to Power</a:t>
            </a:r>
            <a:endParaRPr lang="en-US" sz="38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did not succeed in taking Haran, but the </a:t>
            </a:r>
            <a:r>
              <a:rPr lang="en-US" sz="2600" dirty="0" smtClean="0">
                <a:latin typeface="Century Gothic" pitchFamily="34" charset="0"/>
              </a:rPr>
              <a:t>Egyptians remained </a:t>
            </a:r>
            <a:r>
              <a:rPr lang="en-US" sz="2600" dirty="0" smtClean="0">
                <a:latin typeface="Century Gothic" pitchFamily="34" charset="0"/>
              </a:rPr>
              <a:t>dominant in the West for another three years.</a:t>
            </a:r>
            <a:endParaRPr lang="en-US" sz="2600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8: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Captivity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7650" name="Picture 2" descr="http://www.ancient.eu.com/uploads/images/11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362200"/>
            <a:ext cx="5791200" cy="397928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3800" dirty="0" smtClean="0">
                <a:latin typeface="Calligraph421 BT" pitchFamily="66" charset="0"/>
              </a:rPr>
              <a:t>C. Babylon’s Rise to Power</a:t>
            </a:r>
            <a:endParaRPr lang="en-US" sz="38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Early in 605 BC, the Battle of Carchemish occurred on the Euphrates.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Babylonians </a:t>
            </a:r>
            <a:r>
              <a:rPr lang="en-US" sz="2600" dirty="0" smtClean="0">
                <a:latin typeface="Century Gothic" pitchFamily="34" charset="0"/>
              </a:rPr>
              <a:t>were under the leadership of Nebuchadnezzar, the son of </a:t>
            </a:r>
            <a:r>
              <a:rPr lang="en-US" sz="2600" dirty="0" err="1" smtClean="0">
                <a:latin typeface="Century Gothic" pitchFamily="34" charset="0"/>
              </a:rPr>
              <a:t>Nabopolassar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revealed great genius and sent the Egyptians fleeing in headlong defeat.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8: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Captivity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3800" dirty="0" smtClean="0">
                <a:latin typeface="Calligraph421 BT" pitchFamily="66" charset="0"/>
              </a:rPr>
              <a:t>C. Babylon’s Rise to Power</a:t>
            </a:r>
            <a:endParaRPr lang="en-US" sz="38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From this </a:t>
            </a:r>
            <a:r>
              <a:rPr lang="en-US" sz="2600" dirty="0" smtClean="0">
                <a:latin typeface="Century Gothic" pitchFamily="34" charset="0"/>
              </a:rPr>
              <a:t>point, Babylon became the new world leader.</a:t>
            </a:r>
            <a:endParaRPr lang="en-US" sz="2600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8: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Captivity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8674" name="Picture 2" descr="http://biblefocus.net/files/Map_Babyl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085974"/>
            <a:ext cx="6096000" cy="42386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763000" cy="944562"/>
          </a:xfrm>
        </p:spPr>
        <p:txBody>
          <a:bodyPr>
            <a:normAutofit/>
          </a:bodyPr>
          <a:lstStyle/>
          <a:p>
            <a:pPr algn="l"/>
            <a:r>
              <a:rPr lang="en-US" sz="3500" dirty="0" smtClean="0">
                <a:latin typeface="Calligraph421 BT" pitchFamily="66" charset="0"/>
              </a:rPr>
              <a:t>D. The First Phase of the Captivity -605 BC</a:t>
            </a:r>
            <a:endParaRPr lang="en-US" sz="35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err="1" smtClean="0">
                <a:latin typeface="Century Gothic" pitchFamily="34" charset="0"/>
              </a:rPr>
              <a:t>Jehoiakim</a:t>
            </a:r>
            <a:r>
              <a:rPr lang="en-US" sz="2600" dirty="0" smtClean="0">
                <a:latin typeface="Century Gothic" pitchFamily="34" charset="0"/>
              </a:rPr>
              <a:t> was appointed king of Judah by Pharaoh and reigned eleven years.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was godless and reckless.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During </a:t>
            </a:r>
            <a:r>
              <a:rPr lang="en-US" sz="2600" dirty="0" smtClean="0">
                <a:latin typeface="Century Gothic" pitchFamily="34" charset="0"/>
              </a:rPr>
              <a:t>his reign, he heard the prophecies of </a:t>
            </a:r>
            <a:r>
              <a:rPr lang="en-US" sz="2600" dirty="0" smtClean="0">
                <a:latin typeface="Century Gothic" pitchFamily="34" charset="0"/>
              </a:rPr>
              <a:t>Jeremiah warning </a:t>
            </a:r>
            <a:r>
              <a:rPr lang="en-US" sz="2600" dirty="0" smtClean="0">
                <a:latin typeface="Century Gothic" pitchFamily="34" charset="0"/>
              </a:rPr>
              <a:t>of the coming judgment. </a:t>
            </a:r>
            <a:endParaRPr lang="en-US" sz="2600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8: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Captivity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763000" cy="944562"/>
          </a:xfrm>
        </p:spPr>
        <p:txBody>
          <a:bodyPr>
            <a:normAutofit/>
          </a:bodyPr>
          <a:lstStyle/>
          <a:p>
            <a:pPr algn="l"/>
            <a:r>
              <a:rPr lang="en-US" sz="3500" dirty="0" smtClean="0">
                <a:latin typeface="Calligraph421 BT" pitchFamily="66" charset="0"/>
              </a:rPr>
              <a:t>D. The First Phase of the Captivity -605 BC</a:t>
            </a:r>
            <a:endParaRPr lang="en-US" sz="35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0386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Upon </a:t>
            </a:r>
            <a:r>
              <a:rPr lang="en-US" sz="2600" dirty="0" smtClean="0">
                <a:latin typeface="Century Gothic" pitchFamily="34" charset="0"/>
              </a:rPr>
              <a:t>one occasion, he took a knife and cut </a:t>
            </a:r>
            <a:r>
              <a:rPr lang="en-US" sz="2600" dirty="0" smtClean="0">
                <a:latin typeface="Century Gothic" pitchFamily="34" charset="0"/>
              </a:rPr>
              <a:t>the scroll </a:t>
            </a:r>
            <a:r>
              <a:rPr lang="en-US" sz="2600" dirty="0" smtClean="0">
                <a:latin typeface="Century Gothic" pitchFamily="34" charset="0"/>
              </a:rPr>
              <a:t>into pieces and threw it upon the fire.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Jeremiah </a:t>
            </a:r>
            <a:r>
              <a:rPr lang="en-US" sz="2600" dirty="0" smtClean="0">
                <a:latin typeface="Century Gothic" pitchFamily="34" charset="0"/>
              </a:rPr>
              <a:t>prophesied that he would </a:t>
            </a:r>
            <a:r>
              <a:rPr lang="en-US" sz="2600" dirty="0" smtClean="0">
                <a:latin typeface="Century Gothic" pitchFamily="34" charset="0"/>
              </a:rPr>
              <a:t>be buried </a:t>
            </a:r>
            <a:r>
              <a:rPr lang="en-US" sz="2600" dirty="0" smtClean="0">
                <a:latin typeface="Century Gothic" pitchFamily="34" charset="0"/>
              </a:rPr>
              <a:t>as an ass, and that was fulfilled.</a:t>
            </a:r>
            <a:endParaRPr lang="en-US" sz="2600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8: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Captivity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0722" name="Picture 2" descr="http://4.bp.blogspot.com/_tLPpH-a_EEE/SqEAJGckYnI/AAAAAAAAFIo/bvCKnCXDXV0/s320/jehoiakim+burns+scro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914400"/>
            <a:ext cx="2528649" cy="31242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763000" cy="944562"/>
          </a:xfrm>
        </p:spPr>
        <p:txBody>
          <a:bodyPr>
            <a:normAutofit/>
          </a:bodyPr>
          <a:lstStyle/>
          <a:p>
            <a:pPr algn="l"/>
            <a:r>
              <a:rPr lang="en-US" sz="3500" dirty="0" smtClean="0">
                <a:latin typeface="Calligraph421 BT" pitchFamily="66" charset="0"/>
              </a:rPr>
              <a:t>D. The First Phase of the Captivity -605 BC</a:t>
            </a:r>
            <a:endParaRPr lang="en-US" sz="35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When Nebuchadnezzar made great conquests in Syria, </a:t>
            </a:r>
            <a:r>
              <a:rPr lang="en-US" sz="2600" dirty="0" err="1" smtClean="0">
                <a:latin typeface="Century Gothic" pitchFamily="34" charset="0"/>
              </a:rPr>
              <a:t>Jehoiakim</a:t>
            </a:r>
            <a:r>
              <a:rPr lang="en-US" sz="2600" dirty="0" smtClean="0">
                <a:latin typeface="Century Gothic" pitchFamily="34" charset="0"/>
              </a:rPr>
              <a:t> </a:t>
            </a:r>
            <a:r>
              <a:rPr lang="en-US" sz="2600" dirty="0" smtClean="0">
                <a:latin typeface="Century Gothic" pitchFamily="34" charset="0"/>
              </a:rPr>
              <a:t>professed loyalty </a:t>
            </a:r>
            <a:r>
              <a:rPr lang="en-US" sz="2600" dirty="0" smtClean="0">
                <a:latin typeface="Century Gothic" pitchFamily="34" charset="0"/>
              </a:rPr>
              <a:t>to him.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Later </a:t>
            </a:r>
            <a:r>
              <a:rPr lang="en-US" sz="2600" dirty="0" err="1" smtClean="0">
                <a:latin typeface="Century Gothic" pitchFamily="34" charset="0"/>
              </a:rPr>
              <a:t>Jehoiakim</a:t>
            </a:r>
            <a:r>
              <a:rPr lang="en-US" sz="2600" dirty="0" smtClean="0">
                <a:latin typeface="Century Gothic" pitchFamily="34" charset="0"/>
              </a:rPr>
              <a:t> shifted his loyalty to King </a:t>
            </a:r>
            <a:r>
              <a:rPr lang="en-US" sz="2600" dirty="0" err="1" smtClean="0">
                <a:latin typeface="Century Gothic" pitchFamily="34" charset="0"/>
              </a:rPr>
              <a:t>Necho</a:t>
            </a:r>
            <a:r>
              <a:rPr lang="en-US" sz="2600" dirty="0" smtClean="0">
                <a:latin typeface="Century Gothic" pitchFamily="34" charset="0"/>
              </a:rPr>
              <a:t> of Egypt.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8: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Captivity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3794" name="Picture 2" descr="http://www.genealogy.theroyfamily.com/exhibits/necho-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61563" y="3124199"/>
            <a:ext cx="2277237" cy="323012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763000" cy="944562"/>
          </a:xfrm>
        </p:spPr>
        <p:txBody>
          <a:bodyPr>
            <a:normAutofit/>
          </a:bodyPr>
          <a:lstStyle/>
          <a:p>
            <a:pPr algn="l"/>
            <a:r>
              <a:rPr lang="en-US" sz="3500" dirty="0" smtClean="0">
                <a:latin typeface="Calligraph421 BT" pitchFamily="66" charset="0"/>
              </a:rPr>
              <a:t>D. The First Phase of the Captivity -605 BC</a:t>
            </a:r>
            <a:endParaRPr lang="en-US" sz="35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9624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Nebuchadnezzar besieged </a:t>
            </a:r>
            <a:r>
              <a:rPr lang="en-US" sz="2600" dirty="0" smtClean="0">
                <a:latin typeface="Century Gothic" pitchFamily="34" charset="0"/>
              </a:rPr>
              <a:t>Jerusalem and took many captives, including Daniel and his companions.</a:t>
            </a: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err="1" smtClean="0">
                <a:latin typeface="Century Gothic" pitchFamily="34" charset="0"/>
              </a:rPr>
              <a:t>Jehoiakim</a:t>
            </a:r>
            <a:r>
              <a:rPr lang="en-US" sz="2600" dirty="0" smtClean="0">
                <a:latin typeface="Century Gothic" pitchFamily="34" charset="0"/>
              </a:rPr>
              <a:t> </a:t>
            </a:r>
            <a:r>
              <a:rPr lang="en-US" sz="2600" dirty="0" smtClean="0">
                <a:latin typeface="Century Gothic" pitchFamily="34" charset="0"/>
              </a:rPr>
              <a:t>was taken in chains to Babylon.</a:t>
            </a:r>
            <a:endParaRPr lang="en-US" sz="2600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8: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Captivity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2770" name="Picture 2" descr="http://www.truthnet.org/TheMessiah/10_Messiah_Objections_Daniels70weeks/Jerusalem_Destruc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4540" y="914400"/>
            <a:ext cx="4985860" cy="2895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3800" dirty="0" smtClean="0">
                <a:latin typeface="Calligraph421 BT" pitchFamily="66" charset="0"/>
              </a:rPr>
              <a:t>A. </a:t>
            </a:r>
            <a:r>
              <a:rPr lang="en-US" sz="3800" dirty="0" smtClean="0">
                <a:latin typeface="Calligraph421 BT" pitchFamily="66" charset="0"/>
              </a:rPr>
              <a:t>The Captivity Foretold in Prophecy</a:t>
            </a:r>
            <a:endParaRPr lang="en-US" sz="38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953000"/>
          </a:xfrm>
        </p:spPr>
        <p:txBody>
          <a:bodyPr>
            <a:noAutofit/>
          </a:bodyPr>
          <a:lstStyle/>
          <a:p>
            <a:pPr marL="651510" indent="-514350">
              <a:buNone/>
            </a:pPr>
            <a:r>
              <a:rPr lang="en-US" sz="2600" b="1" dirty="0" smtClean="0">
                <a:latin typeface="Century Gothic" pitchFamily="34" charset="0"/>
              </a:rPr>
              <a:t>1. At </a:t>
            </a:r>
            <a:r>
              <a:rPr lang="en-US" sz="2600" b="1" dirty="0" smtClean="0">
                <a:latin typeface="Century Gothic" pitchFamily="34" charset="0"/>
              </a:rPr>
              <a:t>the Time of </a:t>
            </a:r>
            <a:r>
              <a:rPr lang="en-US" sz="2600" b="1" dirty="0" smtClean="0">
                <a:latin typeface="Century Gothic" pitchFamily="34" charset="0"/>
              </a:rPr>
              <a:t>Hezekiah</a:t>
            </a:r>
          </a:p>
          <a:p>
            <a:pPr marL="651510" indent="-514350">
              <a:buAutoNum type="arabicPeriod"/>
            </a:pPr>
            <a:endParaRPr lang="en-US" sz="800" b="1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A</a:t>
            </a:r>
            <a:r>
              <a:rPr lang="en-US" sz="2600" dirty="0" smtClean="0">
                <a:latin typeface="Century Gothic" pitchFamily="34" charset="0"/>
              </a:rPr>
              <a:t> </a:t>
            </a:r>
            <a:r>
              <a:rPr lang="en-US" sz="2600" dirty="0" smtClean="0">
                <a:latin typeface="Century Gothic" pitchFamily="34" charset="0"/>
              </a:rPr>
              <a:t>delegation from the king of Babylon came with a present for </a:t>
            </a:r>
            <a:r>
              <a:rPr lang="en-US" sz="2600" dirty="0" smtClean="0">
                <a:latin typeface="Century Gothic" pitchFamily="34" charset="0"/>
              </a:rPr>
              <a:t>Hezekiah. </a:t>
            </a: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Hezekiah was eager to make a worldly alliance.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showed them all the </a:t>
            </a:r>
            <a:r>
              <a:rPr lang="en-US" sz="2600" dirty="0" smtClean="0">
                <a:latin typeface="Century Gothic" pitchFamily="34" charset="0"/>
              </a:rPr>
              <a:t>                                       treasures of </a:t>
            </a:r>
            <a:r>
              <a:rPr lang="en-US" sz="2600" dirty="0" smtClean="0">
                <a:latin typeface="Century Gothic" pitchFamily="34" charset="0"/>
              </a:rPr>
              <a:t>his house. 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8: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Captivity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050" name="Picture 2" descr="http://2.bp.blogspot.com/_2Twzw9Dtaas/TI2X5tfjicI/AAAAAAAAJU4/Lh_Lj1sTZE0/s400/hezekiah-exhibiting-his-treasur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3657600"/>
            <a:ext cx="3200400" cy="27154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763000" cy="944562"/>
          </a:xfrm>
        </p:spPr>
        <p:txBody>
          <a:bodyPr>
            <a:normAutofit/>
          </a:bodyPr>
          <a:lstStyle/>
          <a:p>
            <a:pPr algn="l"/>
            <a:r>
              <a:rPr lang="en-US" sz="3500" dirty="0" smtClean="0">
                <a:latin typeface="Calligraph421 BT" pitchFamily="66" charset="0"/>
              </a:rPr>
              <a:t>D. The First Phase of the Captivity -605 BC</a:t>
            </a:r>
            <a:endParaRPr lang="en-US" sz="35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828800"/>
            <a:ext cx="8610600" cy="4953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  Nebuchadnezzar </a:t>
            </a:r>
            <a:r>
              <a:rPr lang="en-US" sz="2600" dirty="0" smtClean="0">
                <a:latin typeface="Century Gothic" pitchFamily="34" charset="0"/>
              </a:rPr>
              <a:t>carried off the vessels of the house of God </a:t>
            </a:r>
            <a:r>
              <a:rPr lang="en-US" sz="2600" dirty="0" smtClean="0">
                <a:latin typeface="Century Gothic" pitchFamily="34" charset="0"/>
              </a:rPr>
              <a:t>and the nobility </a:t>
            </a:r>
            <a:r>
              <a:rPr lang="en-US" sz="2600" dirty="0" smtClean="0">
                <a:latin typeface="Century Gothic" pitchFamily="34" charset="0"/>
              </a:rPr>
              <a:t>of </a:t>
            </a:r>
            <a:r>
              <a:rPr lang="en-US" sz="2600" dirty="0" smtClean="0">
                <a:latin typeface="Century Gothic" pitchFamily="34" charset="0"/>
              </a:rPr>
              <a:t>Judah. </a:t>
            </a: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  If </a:t>
            </a:r>
            <a:r>
              <a:rPr lang="en-US" sz="2600" dirty="0" err="1" smtClean="0">
                <a:latin typeface="Century Gothic" pitchFamily="34" charset="0"/>
              </a:rPr>
              <a:t>Jehoiakim</a:t>
            </a:r>
            <a:r>
              <a:rPr lang="en-US" sz="2600" dirty="0" smtClean="0">
                <a:latin typeface="Century Gothic" pitchFamily="34" charset="0"/>
              </a:rPr>
              <a:t> had taken heed to </a:t>
            </a:r>
            <a:r>
              <a:rPr lang="en-US" sz="2600" dirty="0" smtClean="0">
                <a:latin typeface="Century Gothic" pitchFamily="34" charset="0"/>
              </a:rPr>
              <a:t>the fearless </a:t>
            </a:r>
            <a:r>
              <a:rPr lang="en-US" sz="2600" dirty="0" smtClean="0">
                <a:latin typeface="Century Gothic" pitchFamily="34" charset="0"/>
              </a:rPr>
              <a:t>preaching of the prophet Jeremiah, this might not have happened.</a:t>
            </a:r>
            <a:endParaRPr lang="en-US" sz="2600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8: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Captivity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763000" cy="944562"/>
          </a:xfrm>
        </p:spPr>
        <p:txBody>
          <a:bodyPr>
            <a:normAutofit/>
          </a:bodyPr>
          <a:lstStyle/>
          <a:p>
            <a:pPr algn="l"/>
            <a:r>
              <a:rPr lang="en-US" sz="3500" dirty="0" smtClean="0">
                <a:latin typeface="Calligraph421 BT" pitchFamily="66" charset="0"/>
              </a:rPr>
              <a:t>D. The First Phase of the Captivity -605 BC</a:t>
            </a:r>
            <a:endParaRPr lang="en-US" sz="35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6868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While Nebuchadnezzar was busy in </a:t>
            </a:r>
            <a:r>
              <a:rPr lang="en-US" sz="2600" dirty="0" smtClean="0">
                <a:latin typeface="Century Gothic" pitchFamily="34" charset="0"/>
              </a:rPr>
              <a:t>his conquests</a:t>
            </a:r>
            <a:r>
              <a:rPr lang="en-US" sz="2600" dirty="0" smtClean="0">
                <a:latin typeface="Century Gothic" pitchFamily="34" charset="0"/>
              </a:rPr>
              <a:t>, he was interrupted by </a:t>
            </a:r>
            <a:r>
              <a:rPr lang="en-US" sz="2600" dirty="0" smtClean="0">
                <a:latin typeface="Century Gothic" pitchFamily="34" charset="0"/>
              </a:rPr>
              <a:t>the sudden </a:t>
            </a:r>
            <a:r>
              <a:rPr lang="en-US" sz="2600" dirty="0" smtClean="0">
                <a:latin typeface="Century Gothic" pitchFamily="34" charset="0"/>
              </a:rPr>
              <a:t>death of his father.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hurried back to Babylon to be crowned king.</a:t>
            </a:r>
            <a:endParaRPr lang="en-US" sz="2600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8: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Captivity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4818" name="Picture 2" descr="http://issachar5.files.wordpress.com/2010/03/nebuchadnezzar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3398758"/>
            <a:ext cx="4648200" cy="302859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763000" cy="944562"/>
          </a:xfrm>
        </p:spPr>
        <p:txBody>
          <a:bodyPr>
            <a:normAutofit fontScale="90000"/>
          </a:bodyPr>
          <a:lstStyle/>
          <a:p>
            <a:pPr algn="l"/>
            <a:r>
              <a:rPr lang="en-US" sz="3500" dirty="0" smtClean="0">
                <a:latin typeface="Calligraph421 BT" pitchFamily="66" charset="0"/>
              </a:rPr>
              <a:t>E. The Second Phase of the Captivity -597 BC</a:t>
            </a:r>
            <a:endParaRPr lang="en-US" sz="35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686800" cy="4953000"/>
          </a:xfrm>
        </p:spPr>
        <p:txBody>
          <a:bodyPr>
            <a:noAutofit/>
          </a:bodyPr>
          <a:lstStyle/>
          <a:p>
            <a:r>
              <a:rPr lang="en-US" sz="2600" dirty="0" err="1" smtClean="0">
                <a:latin typeface="Century Gothic" pitchFamily="34" charset="0"/>
              </a:rPr>
              <a:t>Jehoiachin</a:t>
            </a:r>
            <a:r>
              <a:rPr lang="en-US" sz="2600" dirty="0" smtClean="0">
                <a:latin typeface="Century Gothic" pitchFamily="34" charset="0"/>
              </a:rPr>
              <a:t> was the son and successor of </a:t>
            </a:r>
            <a:r>
              <a:rPr lang="en-US" sz="2600" dirty="0" err="1" smtClean="0">
                <a:latin typeface="Century Gothic" pitchFamily="34" charset="0"/>
              </a:rPr>
              <a:t>Jehoiakim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reigned for three </a:t>
            </a:r>
            <a:r>
              <a:rPr lang="en-US" sz="2600" dirty="0" smtClean="0">
                <a:latin typeface="Century Gothic" pitchFamily="34" charset="0"/>
              </a:rPr>
              <a:t>months and ten days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In 597 BC Nebuchadnezzar attacked Jerusalem again. </a:t>
            </a:r>
            <a:endParaRPr lang="en-US" sz="2600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8: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Captivity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763000" cy="944562"/>
          </a:xfrm>
        </p:spPr>
        <p:txBody>
          <a:bodyPr>
            <a:normAutofit fontScale="90000"/>
          </a:bodyPr>
          <a:lstStyle/>
          <a:p>
            <a:pPr algn="l"/>
            <a:r>
              <a:rPr lang="en-US" sz="3500" dirty="0" smtClean="0">
                <a:latin typeface="Calligraph421 BT" pitchFamily="66" charset="0"/>
              </a:rPr>
              <a:t>E. The Second Phase of the Captivity -597 BC</a:t>
            </a:r>
            <a:endParaRPr lang="en-US" sz="35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6868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H</a:t>
            </a:r>
            <a:r>
              <a:rPr lang="en-US" sz="2600" dirty="0" smtClean="0">
                <a:latin typeface="Century Gothic" pitchFamily="34" charset="0"/>
              </a:rPr>
              <a:t>e </a:t>
            </a:r>
            <a:r>
              <a:rPr lang="en-US" sz="2600" dirty="0" smtClean="0">
                <a:latin typeface="Century Gothic" pitchFamily="34" charset="0"/>
              </a:rPr>
              <a:t>took </a:t>
            </a:r>
            <a:r>
              <a:rPr lang="en-US" sz="2600" dirty="0" smtClean="0">
                <a:latin typeface="Century Gothic" pitchFamily="34" charset="0"/>
              </a:rPr>
              <a:t>captive </a:t>
            </a:r>
            <a:r>
              <a:rPr lang="en-US" sz="2600" dirty="0" err="1" smtClean="0">
                <a:latin typeface="Century Gothic" pitchFamily="34" charset="0"/>
              </a:rPr>
              <a:t>Jehoiachin</a:t>
            </a:r>
            <a:r>
              <a:rPr lang="en-US" sz="2600" dirty="0" smtClean="0">
                <a:latin typeface="Century Gothic" pitchFamily="34" charset="0"/>
              </a:rPr>
              <a:t>, his mother, his </a:t>
            </a:r>
            <a:r>
              <a:rPr lang="en-US" sz="2600" dirty="0" smtClean="0">
                <a:latin typeface="Century Gothic" pitchFamily="34" charset="0"/>
              </a:rPr>
              <a:t>wives, 3,000 </a:t>
            </a:r>
            <a:r>
              <a:rPr lang="en-US" sz="2600" dirty="0" smtClean="0">
                <a:latin typeface="Century Gothic" pitchFamily="34" charset="0"/>
              </a:rPr>
              <a:t>princes, 7,000 men of might, and </a:t>
            </a:r>
            <a:r>
              <a:rPr lang="en-US" sz="2600" dirty="0" smtClean="0">
                <a:latin typeface="Century Gothic" pitchFamily="34" charset="0"/>
              </a:rPr>
              <a:t>1,000 artisans</a:t>
            </a:r>
            <a:r>
              <a:rPr lang="en-US" sz="2600" dirty="0" smtClean="0">
                <a:latin typeface="Century Gothic" pitchFamily="34" charset="0"/>
              </a:rPr>
              <a:t>. (See II Kings </a:t>
            </a:r>
            <a:r>
              <a:rPr lang="en-US" sz="2600" dirty="0" smtClean="0">
                <a:latin typeface="Century Gothic" pitchFamily="34" charset="0"/>
              </a:rPr>
              <a:t>24:14-16) </a:t>
            </a:r>
          </a:p>
          <a:p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8: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Captivity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7890" name="Picture 2" descr="http://www.illustrationartgallery.com/acatalog/InneExi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0" y="2364640"/>
            <a:ext cx="3086100" cy="40361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763000" cy="944562"/>
          </a:xfrm>
        </p:spPr>
        <p:txBody>
          <a:bodyPr>
            <a:normAutofit fontScale="90000"/>
          </a:bodyPr>
          <a:lstStyle/>
          <a:p>
            <a:pPr algn="l"/>
            <a:r>
              <a:rPr lang="en-US" sz="3500" dirty="0" smtClean="0">
                <a:latin typeface="Calligraph421 BT" pitchFamily="66" charset="0"/>
              </a:rPr>
              <a:t>E. The Second Phase of the Captivity -597 BC</a:t>
            </a:r>
            <a:endParaRPr lang="en-US" sz="35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52600"/>
            <a:ext cx="86868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Among </a:t>
            </a:r>
            <a:r>
              <a:rPr lang="en-US" sz="2600" dirty="0" smtClean="0">
                <a:latin typeface="Century Gothic" pitchFamily="34" charset="0"/>
              </a:rPr>
              <a:t>them were Ezekiel </a:t>
            </a:r>
            <a:r>
              <a:rPr lang="en-US" sz="2600" dirty="0" smtClean="0">
                <a:latin typeface="Century Gothic" pitchFamily="34" charset="0"/>
              </a:rPr>
              <a:t>                                                and </a:t>
            </a:r>
            <a:r>
              <a:rPr lang="en-US" sz="2600" dirty="0" smtClean="0">
                <a:latin typeface="Century Gothic" pitchFamily="34" charset="0"/>
              </a:rPr>
              <a:t>Mordecai.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Jeremiah evaded </a:t>
            </a:r>
            <a:r>
              <a:rPr lang="en-US" sz="2600" dirty="0" smtClean="0">
                <a:latin typeface="Century Gothic" pitchFamily="34" charset="0"/>
              </a:rPr>
              <a:t>capture </a:t>
            </a:r>
            <a:r>
              <a:rPr lang="en-US" sz="2600" dirty="0" smtClean="0">
                <a:latin typeface="Century Gothic" pitchFamily="34" charset="0"/>
              </a:rPr>
              <a:t>                                           and </a:t>
            </a:r>
            <a:r>
              <a:rPr lang="en-US" sz="2600" dirty="0" smtClean="0">
                <a:latin typeface="Century Gothic" pitchFamily="34" charset="0"/>
              </a:rPr>
              <a:t>urged the exiles in </a:t>
            </a:r>
            <a:r>
              <a:rPr lang="en-US" sz="2600" dirty="0" smtClean="0">
                <a:latin typeface="Century Gothic" pitchFamily="34" charset="0"/>
              </a:rPr>
              <a:t>                                                        Babylon </a:t>
            </a:r>
            <a:r>
              <a:rPr lang="en-US" sz="2600" dirty="0" smtClean="0">
                <a:latin typeface="Century Gothic" pitchFamily="34" charset="0"/>
              </a:rPr>
              <a:t>to be good citizens. </a:t>
            </a:r>
            <a:r>
              <a:rPr lang="en-US" sz="2600" dirty="0" smtClean="0">
                <a:latin typeface="Century Gothic" pitchFamily="34" charset="0"/>
              </a:rPr>
              <a:t>                         (</a:t>
            </a:r>
            <a:r>
              <a:rPr lang="en-US" sz="2600" dirty="0" smtClean="0">
                <a:latin typeface="Century Gothic" pitchFamily="34" charset="0"/>
              </a:rPr>
              <a:t>See </a:t>
            </a:r>
            <a:r>
              <a:rPr lang="en-US" sz="2600" dirty="0" smtClean="0">
                <a:latin typeface="Century Gothic" pitchFamily="34" charset="0"/>
              </a:rPr>
              <a:t>Jeremiah 29:1-10)</a:t>
            </a:r>
            <a:endParaRPr lang="en-US" sz="2600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8: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Captivity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6866" name="Picture 2" descr="http://www.keyway.ca/jpg/jerl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1323974"/>
            <a:ext cx="3352800" cy="46196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3800" dirty="0" smtClean="0">
                <a:latin typeface="Calligraph421 BT" pitchFamily="66" charset="0"/>
              </a:rPr>
              <a:t>A. </a:t>
            </a:r>
            <a:r>
              <a:rPr lang="en-US" sz="3800" dirty="0" smtClean="0">
                <a:latin typeface="Calligraph421 BT" pitchFamily="66" charset="0"/>
              </a:rPr>
              <a:t>The Captivity Foretold in Prophecy</a:t>
            </a:r>
            <a:endParaRPr lang="en-US" sz="38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953000"/>
          </a:xfrm>
        </p:spPr>
        <p:txBody>
          <a:bodyPr>
            <a:noAutofit/>
          </a:bodyPr>
          <a:lstStyle/>
          <a:p>
            <a:pPr marL="651510" indent="-514350">
              <a:buNone/>
            </a:pPr>
            <a:r>
              <a:rPr lang="en-US" sz="2600" b="1" dirty="0" smtClean="0">
                <a:latin typeface="Century Gothic" pitchFamily="34" charset="0"/>
              </a:rPr>
              <a:t>1. At </a:t>
            </a:r>
            <a:r>
              <a:rPr lang="en-US" sz="2600" b="1" dirty="0" smtClean="0">
                <a:latin typeface="Century Gothic" pitchFamily="34" charset="0"/>
              </a:rPr>
              <a:t>the Time of </a:t>
            </a:r>
            <a:r>
              <a:rPr lang="en-US" sz="2600" b="1" dirty="0" smtClean="0">
                <a:latin typeface="Century Gothic" pitchFamily="34" charset="0"/>
              </a:rPr>
              <a:t>Hezekiah</a:t>
            </a:r>
          </a:p>
          <a:p>
            <a:pPr marL="651510" indent="-514350">
              <a:buAutoNum type="arabicPeriod"/>
            </a:pPr>
            <a:endParaRPr lang="en-US" sz="800" b="1" dirty="0" smtClean="0">
              <a:latin typeface="Century Gothic" pitchFamily="34" charset="0"/>
            </a:endParaRPr>
          </a:p>
          <a:p>
            <a:pPr algn="ctr"/>
            <a:r>
              <a:rPr lang="en-US" sz="2600" dirty="0" smtClean="0">
                <a:latin typeface="Century Gothic" pitchFamily="34" charset="0"/>
              </a:rPr>
              <a:t>The prophet Isaiah rebuked him and prophesied</a:t>
            </a:r>
            <a:r>
              <a:rPr lang="en-US" sz="2600" dirty="0" smtClean="0">
                <a:latin typeface="Century Gothic" pitchFamily="34" charset="0"/>
              </a:rPr>
              <a:t>:</a:t>
            </a: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   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“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Behold, the days come that all that is in </a:t>
            </a:r>
            <a:r>
              <a:rPr lang="en-US" sz="2600" i="1" dirty="0" err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thine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 house, and that which thy fathers have laid up in store unto this day, shall be carried into Babylon: nothing shall be left, </a:t>
            </a:r>
            <a:r>
              <a:rPr lang="en-US" sz="2600" i="1" dirty="0" err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saith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 the Lord. And of thy sons that shall issue from thee, which thou shalt beget, shall they take away; and they shall be eunuchs in the palace of the king of 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Babylon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.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”    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(II Kings 20:17, 18) 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8: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Captivity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3800" dirty="0" smtClean="0">
                <a:latin typeface="Calligraph421 BT" pitchFamily="66" charset="0"/>
              </a:rPr>
              <a:t>A. </a:t>
            </a:r>
            <a:r>
              <a:rPr lang="en-US" sz="3800" dirty="0" smtClean="0">
                <a:latin typeface="Calligraph421 BT" pitchFamily="66" charset="0"/>
              </a:rPr>
              <a:t>The Captivity Foretold in Prophecy</a:t>
            </a:r>
            <a:endParaRPr lang="en-US" sz="38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953000"/>
          </a:xfrm>
        </p:spPr>
        <p:txBody>
          <a:bodyPr>
            <a:noAutofit/>
          </a:bodyPr>
          <a:lstStyle/>
          <a:p>
            <a:pPr marL="651510" indent="-514350">
              <a:buNone/>
            </a:pPr>
            <a:r>
              <a:rPr lang="en-US" sz="2600" b="1" dirty="0" smtClean="0">
                <a:latin typeface="Century Gothic" pitchFamily="34" charset="0"/>
              </a:rPr>
              <a:t>1. At </a:t>
            </a:r>
            <a:r>
              <a:rPr lang="en-US" sz="2600" b="1" dirty="0" smtClean="0">
                <a:latin typeface="Century Gothic" pitchFamily="34" charset="0"/>
              </a:rPr>
              <a:t>the Time of </a:t>
            </a:r>
            <a:r>
              <a:rPr lang="en-US" sz="2600" b="1" dirty="0" smtClean="0">
                <a:latin typeface="Century Gothic" pitchFamily="34" charset="0"/>
              </a:rPr>
              <a:t>Hezekiah</a:t>
            </a:r>
          </a:p>
          <a:p>
            <a:pPr marL="651510" indent="-514350">
              <a:buAutoNum type="arabicPeriod"/>
            </a:pPr>
            <a:endParaRPr lang="en-US" sz="800" b="1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Over </a:t>
            </a:r>
            <a:r>
              <a:rPr lang="en-US" sz="2600" dirty="0" smtClean="0">
                <a:latin typeface="Century Gothic" pitchFamily="34" charset="0"/>
              </a:rPr>
              <a:t>one hundred years passed before this prophecy was fulfilled.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This </a:t>
            </a:r>
            <a:r>
              <a:rPr lang="en-US" sz="2600" dirty="0" smtClean="0">
                <a:latin typeface="Century Gothic" pitchFamily="34" charset="0"/>
              </a:rPr>
              <a:t>shows how judgment for our sins may fall upon our children.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8: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Captivity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3800" dirty="0" smtClean="0">
                <a:latin typeface="Calligraph421 BT" pitchFamily="66" charset="0"/>
              </a:rPr>
              <a:t>A. </a:t>
            </a:r>
            <a:r>
              <a:rPr lang="en-US" sz="3800" dirty="0" smtClean="0">
                <a:latin typeface="Calligraph421 BT" pitchFamily="66" charset="0"/>
              </a:rPr>
              <a:t>The Captivity Foretold in Prophecy</a:t>
            </a:r>
            <a:endParaRPr lang="en-US" sz="38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953000"/>
          </a:xfrm>
        </p:spPr>
        <p:txBody>
          <a:bodyPr>
            <a:noAutofit/>
          </a:bodyPr>
          <a:lstStyle/>
          <a:p>
            <a:pPr marL="651510" indent="-514350">
              <a:buNone/>
            </a:pPr>
            <a:r>
              <a:rPr lang="en-US" sz="2600" b="1" dirty="0" smtClean="0">
                <a:latin typeface="Century Gothic" pitchFamily="34" charset="0"/>
              </a:rPr>
              <a:t>2. The Prophet Isaiah</a:t>
            </a:r>
          </a:p>
          <a:p>
            <a:pPr marL="651510" indent="-514350">
              <a:buAutoNum type="arabicPeriod"/>
            </a:pPr>
            <a:endParaRPr lang="en-US" sz="800" b="1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This prophecy of Isaiah is recorded </a:t>
            </a:r>
            <a:r>
              <a:rPr lang="en-US" sz="2600" dirty="0" smtClean="0">
                <a:latin typeface="Century Gothic" pitchFamily="34" charset="0"/>
              </a:rPr>
              <a:t>and repeated </a:t>
            </a:r>
            <a:r>
              <a:rPr lang="en-US" sz="2600" dirty="0" smtClean="0">
                <a:latin typeface="Century Gothic" pitchFamily="34" charset="0"/>
              </a:rPr>
              <a:t>in his book of prophecy.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Also </a:t>
            </a:r>
            <a:r>
              <a:rPr lang="en-US" sz="2600" dirty="0" smtClean="0">
                <a:latin typeface="Century Gothic" pitchFamily="34" charset="0"/>
              </a:rPr>
              <a:t>see Isaiah 6:11, 12.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8: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Captivity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17410" name="Picture 2" descr="http://upload.wikimedia.org/wikipedia/commons/8/8b/Crop_Book_of_Isaiah_2006-06-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3505200"/>
            <a:ext cx="4114800" cy="2863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3800" dirty="0" smtClean="0">
                <a:latin typeface="Calligraph421 BT" pitchFamily="66" charset="0"/>
              </a:rPr>
              <a:t>A. </a:t>
            </a:r>
            <a:r>
              <a:rPr lang="en-US" sz="3800" dirty="0" smtClean="0">
                <a:latin typeface="Calligraph421 BT" pitchFamily="66" charset="0"/>
              </a:rPr>
              <a:t>The Captivity Foretold in Prophecy</a:t>
            </a:r>
            <a:endParaRPr lang="en-US" sz="38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953000"/>
          </a:xfrm>
        </p:spPr>
        <p:txBody>
          <a:bodyPr>
            <a:noAutofit/>
          </a:bodyPr>
          <a:lstStyle/>
          <a:p>
            <a:pPr marL="651510" indent="-514350">
              <a:buNone/>
            </a:pPr>
            <a:r>
              <a:rPr lang="en-US" sz="2600" b="1" dirty="0" smtClean="0">
                <a:latin typeface="Century Gothic" pitchFamily="34" charset="0"/>
              </a:rPr>
              <a:t>3. The Prophet Micah</a:t>
            </a:r>
          </a:p>
          <a:p>
            <a:pPr marL="651510" indent="-514350">
              <a:buAutoNum type="arabicPeriod"/>
            </a:pPr>
            <a:endParaRPr lang="en-US" sz="800" b="1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“And thou shalt go even to Babylon; there shalt thou be 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delivered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.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” 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(Micah 4:10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)</a:t>
            </a:r>
            <a:endParaRPr lang="en-US" sz="2600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Here </a:t>
            </a:r>
            <a:r>
              <a:rPr lang="en-US" sz="2600" dirty="0" smtClean="0">
                <a:latin typeface="Century Gothic" pitchFamily="34" charset="0"/>
              </a:rPr>
              <a:t>Micah definitely stated that the place of captivity would be Babylon.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8: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Captivity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0482" name="Picture 2" descr="http://www.theplumber.com/images/babyl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3886200"/>
            <a:ext cx="4495800" cy="251149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3800" dirty="0" smtClean="0">
                <a:latin typeface="Calligraph421 BT" pitchFamily="66" charset="0"/>
              </a:rPr>
              <a:t>A. </a:t>
            </a:r>
            <a:r>
              <a:rPr lang="en-US" sz="3800" dirty="0" smtClean="0">
                <a:latin typeface="Calligraph421 BT" pitchFamily="66" charset="0"/>
              </a:rPr>
              <a:t>The Captivity Foretold in Prophecy</a:t>
            </a:r>
            <a:endParaRPr lang="en-US" sz="38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953000"/>
          </a:xfrm>
        </p:spPr>
        <p:txBody>
          <a:bodyPr>
            <a:noAutofit/>
          </a:bodyPr>
          <a:lstStyle/>
          <a:p>
            <a:pPr marL="651510" indent="-514350">
              <a:buNone/>
            </a:pPr>
            <a:r>
              <a:rPr lang="en-US" sz="2600" b="1" dirty="0" smtClean="0">
                <a:latin typeface="Century Gothic" pitchFamily="34" charset="0"/>
              </a:rPr>
              <a:t>4. The Prophet Jeremiah</a:t>
            </a:r>
          </a:p>
          <a:p>
            <a:pPr marL="651510" indent="-514350">
              <a:buAutoNum type="arabicPeriod"/>
            </a:pPr>
            <a:endParaRPr lang="en-US" sz="800" b="1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  “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And this whole land shall be a desolation, and an astonishment; and these 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nations shall 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serve the king of Babylon seventy years. And it shall come to pass, when 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seventy years 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are accomplished, that I will punish the king of 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Babylon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.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”     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(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Jeremiah 25:11, 12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)</a:t>
            </a:r>
            <a:endParaRPr lang="en-US" sz="2600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8: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Captivity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3800" dirty="0" smtClean="0">
                <a:latin typeface="Calligraph421 BT" pitchFamily="66" charset="0"/>
              </a:rPr>
              <a:t>A. </a:t>
            </a:r>
            <a:r>
              <a:rPr lang="en-US" sz="3800" dirty="0" smtClean="0">
                <a:latin typeface="Calligraph421 BT" pitchFamily="66" charset="0"/>
              </a:rPr>
              <a:t>The Captivity Foretold in Prophecy</a:t>
            </a:r>
            <a:endParaRPr lang="en-US" sz="38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953000"/>
          </a:xfrm>
        </p:spPr>
        <p:txBody>
          <a:bodyPr>
            <a:noAutofit/>
          </a:bodyPr>
          <a:lstStyle/>
          <a:p>
            <a:pPr marL="651510" indent="-514350">
              <a:buNone/>
            </a:pPr>
            <a:r>
              <a:rPr lang="en-US" sz="2600" b="1" dirty="0" smtClean="0">
                <a:latin typeface="Century Gothic" pitchFamily="34" charset="0"/>
              </a:rPr>
              <a:t>4. The Prophet Jeremiah</a:t>
            </a:r>
          </a:p>
          <a:p>
            <a:pPr marL="651510" indent="-514350">
              <a:buNone/>
            </a:pPr>
            <a:endParaRPr lang="en-US" sz="8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Here </a:t>
            </a:r>
            <a:r>
              <a:rPr lang="en-US" sz="2600" dirty="0" smtClean="0">
                <a:latin typeface="Century Gothic" pitchFamily="34" charset="0"/>
              </a:rPr>
              <a:t>Jeremiah stated the length of time that the Jews would be in captivity.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8: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Captivity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1506" name="Picture 2" descr="http://t1.gstatic.com/images?q=tbn:ANd9GcSDA-A6pCza7IHDLtDcgN2KDjrdUpQl7FghLT05g4y4p-QIAzQh428ggJk2f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7823" y="2666999"/>
            <a:ext cx="5819777" cy="35814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3800" dirty="0" smtClean="0">
                <a:latin typeface="Calligraph421 BT" pitchFamily="66" charset="0"/>
              </a:rPr>
              <a:t>B. The Judgment of God</a:t>
            </a:r>
            <a:endParaRPr lang="en-US" sz="38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610600" cy="4953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“And the Lord gave </a:t>
            </a:r>
            <a:r>
              <a:rPr lang="en-US" sz="2600" i="1" dirty="0" err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Jehoiakim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 king of Judah into his hand, with part of the vessels 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of the 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house of 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God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.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” 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(Daniel 1:2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)</a:t>
            </a:r>
          </a:p>
          <a:p>
            <a:pPr algn="ctr">
              <a:buNone/>
            </a:pPr>
            <a:endParaRPr lang="en-US" sz="2600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We should take note of the expression “and the Lord gave.”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This </a:t>
            </a:r>
            <a:r>
              <a:rPr lang="en-US" sz="2600" dirty="0" smtClean="0">
                <a:latin typeface="Century Gothic" pitchFamily="34" charset="0"/>
              </a:rPr>
              <a:t>was an act </a:t>
            </a:r>
            <a:r>
              <a:rPr lang="en-US" sz="2600" dirty="0" smtClean="0">
                <a:latin typeface="Century Gothic" pitchFamily="34" charset="0"/>
              </a:rPr>
              <a:t>of judgment </a:t>
            </a:r>
            <a:r>
              <a:rPr lang="en-US" sz="2600" dirty="0" smtClean="0">
                <a:latin typeface="Century Gothic" pitchFamily="34" charset="0"/>
              </a:rPr>
              <a:t>upon the part of God. </a:t>
            </a:r>
            <a:endParaRPr lang="en-US" sz="2600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8: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Captivity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7926</TotalTime>
  <Words>1233</Words>
  <Application>Microsoft Office PowerPoint</Application>
  <PresentationFormat>On-screen Show (4:3)</PresentationFormat>
  <Paragraphs>141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Apex</vt:lpstr>
      <vt:lpstr>Old  Testament History  II</vt:lpstr>
      <vt:lpstr>A. The Captivity Foretold in Prophecy</vt:lpstr>
      <vt:lpstr>A. The Captivity Foretold in Prophecy</vt:lpstr>
      <vt:lpstr>A. The Captivity Foretold in Prophecy</vt:lpstr>
      <vt:lpstr>A. The Captivity Foretold in Prophecy</vt:lpstr>
      <vt:lpstr>A. The Captivity Foretold in Prophecy</vt:lpstr>
      <vt:lpstr>A. The Captivity Foretold in Prophecy</vt:lpstr>
      <vt:lpstr>A. The Captivity Foretold in Prophecy</vt:lpstr>
      <vt:lpstr>B. The Judgment of God</vt:lpstr>
      <vt:lpstr>B. The Judgment of God</vt:lpstr>
      <vt:lpstr>C. Babylon’s Rise to Power</vt:lpstr>
      <vt:lpstr>C. Babylon’s Rise to Power</vt:lpstr>
      <vt:lpstr>C. Babylon’s Rise to Power</vt:lpstr>
      <vt:lpstr>C. Babylon’s Rise to Power</vt:lpstr>
      <vt:lpstr>C. Babylon’s Rise to Power</vt:lpstr>
      <vt:lpstr>D. The First Phase of the Captivity -605 BC</vt:lpstr>
      <vt:lpstr>D. The First Phase of the Captivity -605 BC</vt:lpstr>
      <vt:lpstr>D. The First Phase of the Captivity -605 BC</vt:lpstr>
      <vt:lpstr>D. The First Phase of the Captivity -605 BC</vt:lpstr>
      <vt:lpstr>D. The First Phase of the Captivity -605 BC</vt:lpstr>
      <vt:lpstr>D. The First Phase of the Captivity -605 BC</vt:lpstr>
      <vt:lpstr>E. The Second Phase of the Captivity -597 BC</vt:lpstr>
      <vt:lpstr>E. The Second Phase of the Captivity -597 BC</vt:lpstr>
      <vt:lpstr>E. The Second Phase of the Captivity -597 BC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Old Testament History II</dc:title>
  <dc:creator>Alyssa</dc:creator>
  <cp:lastModifiedBy>Alyssa</cp:lastModifiedBy>
  <cp:revision>100</cp:revision>
  <dcterms:created xsi:type="dcterms:W3CDTF">2012-05-28T23:01:06Z</dcterms:created>
  <dcterms:modified xsi:type="dcterms:W3CDTF">2012-07-08T21:01:45Z</dcterms:modified>
</cp:coreProperties>
</file>