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303" r:id="rId3"/>
    <p:sldId id="304" r:id="rId4"/>
    <p:sldId id="305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7" autoAdjust="0"/>
  </p:normalViewPr>
  <p:slideViewPr>
    <p:cSldViewPr>
      <p:cViewPr>
        <p:scale>
          <a:sx n="80" d="100"/>
          <a:sy n="80" d="100"/>
        </p:scale>
        <p:origin x="-1662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A74F1-8815-4E3B-A476-2E0E64CE8FC7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B4279-8111-44D5-8D3A-0267B259D0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948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-2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2F5470-4BE7-49DA-A18A-4218CFDECF8C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enanderson.net/bible/assets/images/scroll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45687">
            <a:off x="6262572" y="3927086"/>
            <a:ext cx="2328617" cy="248687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143000"/>
            <a:ext cx="8229600" cy="3962400"/>
          </a:xfrm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Old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Testament History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II</a:t>
            </a:r>
            <a:endParaRPr lang="en-US" sz="66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096000"/>
            <a:ext cx="9144000" cy="762000"/>
          </a:xfrm>
        </p:spPr>
        <p:txBody>
          <a:bodyPr>
            <a:normAutofit/>
          </a:bodyPr>
          <a:lstStyle/>
          <a:p>
            <a:pPr algn="l"/>
            <a:r>
              <a:rPr lang="en-US" sz="3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Lesson 12: </a:t>
            </a:r>
            <a:r>
              <a:rPr lang="en-US" sz="3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Nehemiah Part 2</a:t>
            </a:r>
            <a:endParaRPr lang="en-US" sz="39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60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Global University of Theological Studies</a:t>
            </a:r>
            <a:endParaRPr lang="en-US" sz="3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944562"/>
          </a:xfrm>
        </p:spPr>
        <p:txBody>
          <a:bodyPr>
            <a:normAutofit/>
          </a:bodyPr>
          <a:lstStyle/>
          <a:p>
            <a:pPr algn="l"/>
            <a:r>
              <a:rPr lang="en-US" sz="3400" dirty="0" smtClean="0">
                <a:latin typeface="Calligraph421 BT" pitchFamily="66" charset="0"/>
              </a:rPr>
              <a:t>F. Old Testament History Ended With Nehemiah</a:t>
            </a:r>
            <a:endParaRPr lang="en-US" sz="34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>
                <a:latin typeface="Century Gothic" pitchFamily="34" charset="0"/>
              </a:rPr>
              <a:t>During the reign of </a:t>
            </a:r>
            <a:r>
              <a:rPr lang="en-US" sz="2600" dirty="0" smtClean="0">
                <a:latin typeface="Century Gothic" pitchFamily="34" charset="0"/>
              </a:rPr>
              <a:t>Antiochus </a:t>
            </a:r>
            <a:r>
              <a:rPr lang="en-US" sz="2600" dirty="0">
                <a:latin typeface="Century Gothic" pitchFamily="34" charset="0"/>
              </a:rPr>
              <a:t>the Great, Palestine </a:t>
            </a:r>
            <a:r>
              <a:rPr lang="en-US" sz="2600" dirty="0" smtClean="0">
                <a:latin typeface="Century Gothic" pitchFamily="34" charset="0"/>
              </a:rPr>
              <a:t>was added </a:t>
            </a:r>
            <a:r>
              <a:rPr lang="en-US" sz="2600" dirty="0">
                <a:latin typeface="Century Gothic" pitchFamily="34" charset="0"/>
              </a:rPr>
              <a:t>to the Syrian kingdom.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This was </a:t>
            </a:r>
            <a:r>
              <a:rPr lang="en-US" sz="2600" dirty="0">
                <a:latin typeface="Century Gothic" pitchFamily="34" charset="0"/>
              </a:rPr>
              <a:t>one of the darkest periods </a:t>
            </a:r>
            <a:r>
              <a:rPr lang="en-US" sz="2600" dirty="0" smtClean="0">
                <a:latin typeface="Century Gothic" pitchFamily="34" charset="0"/>
              </a:rPr>
              <a:t>in the </a:t>
            </a:r>
            <a:r>
              <a:rPr lang="en-US" sz="2600" dirty="0">
                <a:latin typeface="Century Gothic" pitchFamily="34" charset="0"/>
              </a:rPr>
              <a:t>history of the Jews.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Antiochus </a:t>
            </a:r>
            <a:r>
              <a:rPr lang="en-US" sz="2600" dirty="0" err="1">
                <a:latin typeface="Century Gothic" pitchFamily="34" charset="0"/>
              </a:rPr>
              <a:t>Epiphanes</a:t>
            </a:r>
            <a:r>
              <a:rPr lang="en-US" sz="2600" dirty="0">
                <a:latin typeface="Century Gothic" pitchFamily="34" charset="0"/>
              </a:rPr>
              <a:t> slew forty thousand Jews and sold </a:t>
            </a:r>
            <a:r>
              <a:rPr lang="en-US" sz="2600" dirty="0" smtClean="0">
                <a:latin typeface="Century Gothic" pitchFamily="34" charset="0"/>
              </a:rPr>
              <a:t>forty thousand </a:t>
            </a:r>
            <a:r>
              <a:rPr lang="en-US" sz="2600" dirty="0">
                <a:latin typeface="Century Gothic" pitchFamily="34" charset="0"/>
              </a:rPr>
              <a:t>as slaves. 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50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944562"/>
          </a:xfrm>
        </p:spPr>
        <p:txBody>
          <a:bodyPr>
            <a:normAutofit/>
          </a:bodyPr>
          <a:lstStyle/>
          <a:p>
            <a:pPr algn="l"/>
            <a:r>
              <a:rPr lang="en-US" sz="3400" dirty="0" smtClean="0">
                <a:latin typeface="Calligraph421 BT" pitchFamily="66" charset="0"/>
              </a:rPr>
              <a:t>F. Old Testament History Ended With Nehemiah</a:t>
            </a:r>
            <a:endParaRPr lang="en-US" sz="34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>
                <a:latin typeface="Century Gothic" pitchFamily="34" charset="0"/>
              </a:rPr>
              <a:t>desecrated the Temple by sacrificing a sow on the altar.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later </a:t>
            </a:r>
            <a:r>
              <a:rPr lang="en-US" sz="2600" dirty="0">
                <a:latin typeface="Century Gothic" pitchFamily="34" charset="0"/>
              </a:rPr>
              <a:t>made a terrible massacre and demolished the city and its walls.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4" t="19670" r="45922" b="42499"/>
          <a:stretch/>
        </p:blipFill>
        <p:spPr bwMode="auto">
          <a:xfrm>
            <a:off x="2362200" y="3276600"/>
            <a:ext cx="4438403" cy="308410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337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944562"/>
          </a:xfrm>
        </p:spPr>
        <p:txBody>
          <a:bodyPr>
            <a:normAutofit/>
          </a:bodyPr>
          <a:lstStyle/>
          <a:p>
            <a:pPr algn="l"/>
            <a:r>
              <a:rPr lang="en-US" sz="3400" dirty="0" smtClean="0">
                <a:latin typeface="Calligraph421 BT" pitchFamily="66" charset="0"/>
              </a:rPr>
              <a:t>F. Old Testament History Ended With Nehemiah</a:t>
            </a:r>
            <a:endParaRPr lang="en-US" sz="34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862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>
                <a:latin typeface="Century Gothic" pitchFamily="34" charset="0"/>
              </a:rPr>
              <a:t>T</a:t>
            </a:r>
            <a:r>
              <a:rPr lang="en-US" sz="2600" dirty="0" smtClean="0">
                <a:latin typeface="Century Gothic" pitchFamily="34" charset="0"/>
              </a:rPr>
              <a:t>here </a:t>
            </a:r>
            <a:r>
              <a:rPr lang="en-US" sz="2600" dirty="0">
                <a:latin typeface="Century Gothic" pitchFamily="34" charset="0"/>
              </a:rPr>
              <a:t>was glorious deliverance which came with the Maccabees.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This </a:t>
            </a:r>
            <a:r>
              <a:rPr lang="en-US" sz="2600" dirty="0">
                <a:latin typeface="Century Gothic" pitchFamily="34" charset="0"/>
              </a:rPr>
              <a:t>lasted for </a:t>
            </a:r>
            <a:r>
              <a:rPr lang="en-US" sz="2600" dirty="0" smtClean="0">
                <a:latin typeface="Century Gothic" pitchFamily="34" charset="0"/>
              </a:rPr>
              <a:t>one </a:t>
            </a:r>
            <a:r>
              <a:rPr lang="en-US" sz="2600" dirty="0">
                <a:latin typeface="Century Gothic" pitchFamily="34" charset="0"/>
              </a:rPr>
              <a:t>hundred years before Palestine was conquered </a:t>
            </a:r>
            <a:r>
              <a:rPr lang="en-US" sz="2600" dirty="0" smtClean="0">
                <a:latin typeface="Century Gothic" pitchFamily="34" charset="0"/>
              </a:rPr>
              <a:t>by the Romans.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3794" name="Picture 2" descr="http://www.santa-tizing.com/MaccabeanRevoltFrie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066800"/>
            <a:ext cx="4572000" cy="25184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74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9445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Calligraph421 BT" pitchFamily="66" charset="0"/>
              </a:rPr>
              <a:t>Questions for Review</a:t>
            </a:r>
            <a:endParaRPr lang="en-US" sz="36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57200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US" sz="2400" dirty="0" smtClean="0">
                <a:latin typeface="Century Gothic" pitchFamily="34" charset="0"/>
              </a:rPr>
              <a:t>1. What </a:t>
            </a:r>
            <a:r>
              <a:rPr lang="en-US" sz="2400" dirty="0">
                <a:latin typeface="Century Gothic" pitchFamily="34" charset="0"/>
              </a:rPr>
              <a:t>position did Nehemiah have in the royal court of </a:t>
            </a:r>
            <a:r>
              <a:rPr lang="en-US" sz="2400" dirty="0" err="1">
                <a:latin typeface="Century Gothic" pitchFamily="34" charset="0"/>
              </a:rPr>
              <a:t>Artaxerxes</a:t>
            </a:r>
            <a:r>
              <a:rPr lang="en-US" sz="2400" dirty="0" smtClean="0">
                <a:latin typeface="Century Gothic" pitchFamily="34" charset="0"/>
              </a:rPr>
              <a:t>?</a:t>
            </a:r>
          </a:p>
          <a:p>
            <a:pPr marL="594360" indent="-457200">
              <a:buAutoNum type="arabicPeriod"/>
            </a:pPr>
            <a:endParaRPr lang="en-US" sz="2400" dirty="0" smtClean="0">
              <a:latin typeface="Century Gothic" pitchFamily="34" charset="0"/>
            </a:endParaRPr>
          </a:p>
          <a:p>
            <a:pPr marL="594360" indent="-457200">
              <a:buAutoNum type="arabicPeriod"/>
            </a:pPr>
            <a:endParaRPr lang="en-US" sz="2400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400" dirty="0">
                <a:latin typeface="Century Gothic" pitchFamily="34" charset="0"/>
              </a:rPr>
              <a:t>2. What did Nehemiah request of the king? How long did Nehemiah pray </a:t>
            </a:r>
            <a:r>
              <a:rPr lang="en-US" sz="2400" dirty="0" smtClean="0">
                <a:latin typeface="Century Gothic" pitchFamily="34" charset="0"/>
              </a:rPr>
              <a:t>before he </a:t>
            </a:r>
            <a:r>
              <a:rPr lang="en-US" sz="2400" dirty="0">
                <a:latin typeface="Century Gothic" pitchFamily="34" charset="0"/>
              </a:rPr>
              <a:t>made his request known to the king</a:t>
            </a:r>
            <a:r>
              <a:rPr lang="en-US" sz="2400" dirty="0" smtClean="0">
                <a:latin typeface="Century Gothic" pitchFamily="34" charset="0"/>
              </a:rPr>
              <a:t>?</a:t>
            </a:r>
          </a:p>
          <a:p>
            <a:pPr marL="137160" indent="0">
              <a:buNone/>
            </a:pPr>
            <a:endParaRPr lang="en-US" sz="2400" dirty="0">
              <a:latin typeface="Century Gothic" pitchFamily="34" charset="0"/>
            </a:endParaRPr>
          </a:p>
          <a:p>
            <a:pPr marL="137160" indent="0">
              <a:buNone/>
            </a:pPr>
            <a:endParaRPr lang="en-US" sz="2400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400" dirty="0" smtClean="0">
                <a:latin typeface="Century Gothic" pitchFamily="34" charset="0"/>
              </a:rPr>
              <a:t>3</a:t>
            </a:r>
            <a:r>
              <a:rPr lang="en-US" sz="2400" dirty="0">
                <a:latin typeface="Century Gothic" pitchFamily="34" charset="0"/>
              </a:rPr>
              <a:t>. What was the condition of the city’s wall when Nehemiah arrived </a:t>
            </a:r>
            <a:r>
              <a:rPr lang="en-US" sz="2400" dirty="0" smtClean="0">
                <a:latin typeface="Century Gothic" pitchFamily="34" charset="0"/>
              </a:rPr>
              <a:t>in Jerusalem?</a:t>
            </a:r>
            <a:endParaRPr lang="en-US" sz="24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96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9445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Calligraph421 BT" pitchFamily="66" charset="0"/>
              </a:rPr>
              <a:t>Questions for Review</a:t>
            </a:r>
            <a:endParaRPr lang="en-US" sz="36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10600" cy="457200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US" sz="2400" dirty="0" smtClean="0">
                <a:latin typeface="Century Gothic" pitchFamily="34" charset="0"/>
              </a:rPr>
              <a:t>4</a:t>
            </a:r>
            <a:r>
              <a:rPr lang="en-US" sz="2400" dirty="0">
                <a:latin typeface="Century Gothic" pitchFamily="34" charset="0"/>
              </a:rPr>
              <a:t>. List five of Nehemiah’s reforms:</a:t>
            </a:r>
          </a:p>
          <a:p>
            <a:pPr marL="457200" lvl="1" indent="0">
              <a:buNone/>
            </a:pPr>
            <a:r>
              <a:rPr lang="en-US" sz="2000" dirty="0">
                <a:latin typeface="Century Gothic" pitchFamily="34" charset="0"/>
              </a:rPr>
              <a:t>a.</a:t>
            </a:r>
          </a:p>
          <a:p>
            <a:pPr marL="457200" lvl="1" indent="0">
              <a:buNone/>
            </a:pPr>
            <a:r>
              <a:rPr lang="en-US" sz="2000" dirty="0">
                <a:latin typeface="Century Gothic" pitchFamily="34" charset="0"/>
              </a:rPr>
              <a:t>b.</a:t>
            </a:r>
          </a:p>
          <a:p>
            <a:pPr marL="457200" lvl="1" indent="0">
              <a:buNone/>
            </a:pPr>
            <a:r>
              <a:rPr lang="en-US" sz="2000" dirty="0">
                <a:latin typeface="Century Gothic" pitchFamily="34" charset="0"/>
              </a:rPr>
              <a:t>c.</a:t>
            </a:r>
          </a:p>
          <a:p>
            <a:pPr marL="457200" lvl="1" indent="0">
              <a:buNone/>
            </a:pPr>
            <a:r>
              <a:rPr lang="en-US" sz="2000" dirty="0">
                <a:latin typeface="Century Gothic" pitchFamily="34" charset="0"/>
              </a:rPr>
              <a:t>d.</a:t>
            </a:r>
          </a:p>
          <a:p>
            <a:pPr marL="457200" lvl="1" indent="0">
              <a:buNone/>
            </a:pPr>
            <a:r>
              <a:rPr lang="en-US" sz="2000" dirty="0">
                <a:latin typeface="Century Gothic" pitchFamily="34" charset="0"/>
              </a:rPr>
              <a:t>e</a:t>
            </a:r>
            <a:r>
              <a:rPr lang="en-US" sz="2000" dirty="0" smtClean="0">
                <a:latin typeface="Century Gothic" pitchFamily="34" charset="0"/>
              </a:rPr>
              <a:t>.</a:t>
            </a:r>
          </a:p>
          <a:p>
            <a:pPr marL="457200" lvl="1" indent="0">
              <a:buNone/>
            </a:pPr>
            <a:endParaRPr lang="en-US" sz="2000" dirty="0" smtClean="0">
              <a:latin typeface="Century Gothic" pitchFamily="34" charset="0"/>
            </a:endParaRPr>
          </a:p>
          <a:p>
            <a:pPr marL="457200" lvl="1" indent="0">
              <a:buNone/>
            </a:pPr>
            <a:endParaRPr lang="en-US" sz="2000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400" dirty="0">
                <a:latin typeface="Century Gothic" pitchFamily="34" charset="0"/>
              </a:rPr>
              <a:t>5. Briefly describe what happened in secular history in the four hundred </a:t>
            </a:r>
            <a:r>
              <a:rPr lang="en-US" sz="2400" dirty="0" smtClean="0">
                <a:latin typeface="Century Gothic" pitchFamily="34" charset="0"/>
              </a:rPr>
              <a:t>years that </a:t>
            </a:r>
            <a:r>
              <a:rPr lang="en-US" sz="2400" dirty="0">
                <a:latin typeface="Century Gothic" pitchFamily="34" charset="0"/>
              </a:rPr>
              <a:t>followed the time of Nehemiah.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71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E. Nehemiah’s Work and Reform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57200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US" sz="2600" b="1" dirty="0" smtClean="0">
                <a:latin typeface="Century Gothic" pitchFamily="34" charset="0"/>
              </a:rPr>
              <a:t>6. Keeping the Sabbath</a:t>
            </a:r>
          </a:p>
          <a:p>
            <a:pPr marL="651510" indent="-514350">
              <a:buAutoNum type="arabicPeriod"/>
            </a:pPr>
            <a:endParaRPr lang="en-US" sz="1000" b="1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>
                <a:latin typeface="Century Gothic" pitchFamily="34" charset="0"/>
              </a:rPr>
              <a:t>There was much laxity in respecting the Sabbath. </a:t>
            </a:r>
            <a:endParaRPr lang="en-US" sz="2600" dirty="0" smtClean="0">
              <a:latin typeface="Century Gothic" pitchFamily="34" charset="0"/>
            </a:endParaRPr>
          </a:p>
          <a:p>
            <a:pPr marL="137160" indent="0">
              <a:buNone/>
            </a:pPr>
            <a:endParaRPr lang="en-US" sz="2600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 smtClean="0">
                <a:latin typeface="Century Gothic" pitchFamily="34" charset="0"/>
              </a:rPr>
              <a:t>Many </a:t>
            </a:r>
            <a:r>
              <a:rPr lang="en-US" sz="2600" dirty="0">
                <a:latin typeface="Century Gothic" pitchFamily="34" charset="0"/>
              </a:rPr>
              <a:t>of the Jews </a:t>
            </a:r>
            <a:r>
              <a:rPr lang="en-US" sz="2600" dirty="0" smtClean="0">
                <a:latin typeface="Century Gothic" pitchFamily="34" charset="0"/>
              </a:rPr>
              <a:t>worked and </a:t>
            </a:r>
            <a:r>
              <a:rPr lang="en-US" sz="2600" dirty="0">
                <a:latin typeface="Century Gothic" pitchFamily="34" charset="0"/>
              </a:rPr>
              <a:t>did business on the Sabbath. </a:t>
            </a:r>
            <a:endParaRPr lang="en-US" sz="2600" dirty="0" smtClean="0">
              <a:latin typeface="Century Gothic" pitchFamily="34" charset="0"/>
            </a:endParaRPr>
          </a:p>
          <a:p>
            <a:pPr marL="137160" indent="0">
              <a:buNone/>
            </a:pPr>
            <a:endParaRPr lang="en-US" sz="2600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 smtClean="0">
                <a:latin typeface="Century Gothic" pitchFamily="34" charset="0"/>
              </a:rPr>
              <a:t>Nehemiah </a:t>
            </a:r>
            <a:r>
              <a:rPr lang="en-US" sz="2600" dirty="0">
                <a:latin typeface="Century Gothic" pitchFamily="34" charset="0"/>
              </a:rPr>
              <a:t>closed the city gates and prohibited </a:t>
            </a:r>
            <a:r>
              <a:rPr lang="en-US" sz="2600" dirty="0" smtClean="0">
                <a:latin typeface="Century Gothic" pitchFamily="34" charset="0"/>
              </a:rPr>
              <a:t>all merchandising </a:t>
            </a:r>
            <a:r>
              <a:rPr lang="en-US" sz="2600" dirty="0">
                <a:latin typeface="Century Gothic" pitchFamily="34" charset="0"/>
              </a:rPr>
              <a:t>on the Sabbath Day.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44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E. Nehemiah’s Work and Reform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57200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US" sz="2600" b="1" dirty="0" smtClean="0">
                <a:latin typeface="Century Gothic" pitchFamily="34" charset="0"/>
              </a:rPr>
              <a:t>7. Mixed Marriages Ended</a:t>
            </a:r>
          </a:p>
          <a:p>
            <a:pPr marL="651510" indent="-514350">
              <a:buAutoNum type="arabicPeriod"/>
            </a:pPr>
            <a:endParaRPr lang="en-US" sz="1000" b="1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>
                <a:latin typeface="Century Gothic" pitchFamily="34" charset="0"/>
              </a:rPr>
              <a:t>In spite of Ezra’s efforts, the sin of mixed marriages still existed. </a:t>
            </a:r>
            <a:endParaRPr lang="en-US" sz="2600" dirty="0" smtClean="0">
              <a:latin typeface="Century Gothic" pitchFamily="34" charset="0"/>
            </a:endParaRPr>
          </a:p>
          <a:p>
            <a:pPr marL="137160" indent="0">
              <a:buNone/>
            </a:pPr>
            <a:endParaRPr lang="en-US" sz="2600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 smtClean="0">
                <a:latin typeface="Century Gothic" pitchFamily="34" charset="0"/>
              </a:rPr>
              <a:t>Nehemiah did not </a:t>
            </a:r>
            <a:r>
              <a:rPr lang="en-US" sz="2600" dirty="0">
                <a:latin typeface="Century Gothic" pitchFamily="34" charset="0"/>
              </a:rPr>
              <a:t>have the marriages </a:t>
            </a:r>
            <a:r>
              <a:rPr lang="en-US" sz="2600" dirty="0" smtClean="0">
                <a:latin typeface="Century Gothic" pitchFamily="34" charset="0"/>
              </a:rPr>
              <a:t>dissolved.</a:t>
            </a:r>
          </a:p>
          <a:p>
            <a:pPr marL="137160" indent="0">
              <a:buNone/>
            </a:pPr>
            <a:endParaRPr lang="en-US" sz="2600" dirty="0">
              <a:latin typeface="Century Gothic" pitchFamily="34" charset="0"/>
            </a:endParaRPr>
          </a:p>
          <a:p>
            <a:pPr marL="137160" indent="0">
              <a:buNone/>
            </a:pPr>
            <a:r>
              <a:rPr lang="en-US" sz="2600" dirty="0">
                <a:latin typeface="Century Gothic" pitchFamily="34" charset="0"/>
              </a:rPr>
              <a:t>T</a:t>
            </a:r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>
                <a:latin typeface="Century Gothic" pitchFamily="34" charset="0"/>
              </a:rPr>
              <a:t>people </a:t>
            </a:r>
            <a:r>
              <a:rPr lang="en-US" sz="2600" dirty="0" smtClean="0">
                <a:latin typeface="Century Gothic" pitchFamily="34" charset="0"/>
              </a:rPr>
              <a:t>swore </a:t>
            </a:r>
            <a:r>
              <a:rPr lang="en-US" sz="2600" dirty="0">
                <a:latin typeface="Century Gothic" pitchFamily="34" charset="0"/>
              </a:rPr>
              <a:t>that there would </a:t>
            </a:r>
            <a:r>
              <a:rPr lang="en-US" sz="2600" dirty="0" smtClean="0">
                <a:latin typeface="Century Gothic" pitchFamily="34" charset="0"/>
              </a:rPr>
              <a:t>be no </a:t>
            </a:r>
            <a:r>
              <a:rPr lang="en-US" sz="2600" dirty="0">
                <a:latin typeface="Century Gothic" pitchFamily="34" charset="0"/>
              </a:rPr>
              <a:t>more mixed marriages.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08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944562"/>
          </a:xfrm>
        </p:spPr>
        <p:txBody>
          <a:bodyPr>
            <a:normAutofit/>
          </a:bodyPr>
          <a:lstStyle/>
          <a:p>
            <a:pPr algn="l"/>
            <a:r>
              <a:rPr lang="en-US" sz="3400" dirty="0" smtClean="0">
                <a:latin typeface="Calligraph421 BT" pitchFamily="66" charset="0"/>
              </a:rPr>
              <a:t>F. Old Testament History Ended With Nehemiah</a:t>
            </a:r>
            <a:endParaRPr lang="en-US" sz="34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0386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>
                <a:latin typeface="Century Gothic" pitchFamily="34" charset="0"/>
              </a:rPr>
              <a:t>By Nehemiah’s time, seventeen centuries had passed since the call of Abraham.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>
                <a:latin typeface="Century Gothic" pitchFamily="34" charset="0"/>
              </a:rPr>
              <a:t>Old Testament records no more history after Nehemiah. 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6626" name="Picture 2" descr="http://2.bp.blogspot.com/_wRGUVPoQB8Q/TQ9dHf0SvuI/AAAAAAAACNo/_REiyv7T-Ms/s1600/c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827209"/>
            <a:ext cx="4114800" cy="30781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87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944562"/>
          </a:xfrm>
        </p:spPr>
        <p:txBody>
          <a:bodyPr>
            <a:normAutofit/>
          </a:bodyPr>
          <a:lstStyle/>
          <a:p>
            <a:pPr algn="l"/>
            <a:r>
              <a:rPr lang="en-US" sz="3400" dirty="0" smtClean="0">
                <a:latin typeface="Calligraph421 BT" pitchFamily="66" charset="0"/>
              </a:rPr>
              <a:t>F. Old Testament History Ended With Nehemiah</a:t>
            </a:r>
            <a:endParaRPr lang="en-US" sz="34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Now </a:t>
            </a:r>
            <a:r>
              <a:rPr lang="en-US" sz="2600" dirty="0">
                <a:latin typeface="Century Gothic" pitchFamily="34" charset="0"/>
              </a:rPr>
              <a:t>there are </a:t>
            </a:r>
            <a:r>
              <a:rPr lang="en-US" sz="2600" dirty="0" smtClean="0">
                <a:latin typeface="Century Gothic" pitchFamily="34" charset="0"/>
              </a:rPr>
              <a:t>four hundred </a:t>
            </a:r>
            <a:r>
              <a:rPr lang="en-US" sz="2600" dirty="0">
                <a:latin typeface="Century Gothic" pitchFamily="34" charset="0"/>
              </a:rPr>
              <a:t>silent years until the time of Christ.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>
                <a:latin typeface="Century Gothic" pitchFamily="34" charset="0"/>
              </a:rPr>
              <a:t>Old Testament closes during </a:t>
            </a:r>
            <a:r>
              <a:rPr lang="en-US" sz="2600" dirty="0" smtClean="0">
                <a:latin typeface="Century Gothic" pitchFamily="34" charset="0"/>
              </a:rPr>
              <a:t>the period </a:t>
            </a:r>
            <a:r>
              <a:rPr lang="en-US" sz="2600" dirty="0">
                <a:latin typeface="Century Gothic" pitchFamily="34" charset="0"/>
              </a:rPr>
              <a:t>of time that the Persian Empire ruled the Middle East.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5602" name="Picture 2" descr="http://www.worldmapsonline.com/images/Cram/History/persian_empi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025" y="3276600"/>
            <a:ext cx="4219575" cy="30528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49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944562"/>
          </a:xfrm>
        </p:spPr>
        <p:txBody>
          <a:bodyPr>
            <a:normAutofit/>
          </a:bodyPr>
          <a:lstStyle/>
          <a:p>
            <a:pPr algn="l"/>
            <a:r>
              <a:rPr lang="en-US" sz="3400" dirty="0" smtClean="0">
                <a:latin typeface="Calligraph421 BT" pitchFamily="66" charset="0"/>
              </a:rPr>
              <a:t>F. Old Testament History Ended With Nehemiah</a:t>
            </a:r>
            <a:endParaRPr lang="en-US" sz="34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>
                <a:latin typeface="Century Gothic" pitchFamily="34" charset="0"/>
              </a:rPr>
              <a:t>The efforts of the Persian kings to conquer Greece were never successful.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Ultimately</a:t>
            </a:r>
            <a:r>
              <a:rPr lang="en-US" sz="2600" dirty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Alexander </a:t>
            </a:r>
            <a:r>
              <a:rPr lang="en-US" sz="2600" dirty="0">
                <a:latin typeface="Century Gothic" pitchFamily="34" charset="0"/>
              </a:rPr>
              <a:t>the Great appeared on the scene.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>
                <a:latin typeface="Century Gothic" pitchFamily="34" charset="0"/>
              </a:rPr>
              <a:t>conquered </a:t>
            </a:r>
            <a:r>
              <a:rPr lang="en-US" sz="2600" dirty="0" err="1">
                <a:latin typeface="Century Gothic" pitchFamily="34" charset="0"/>
              </a:rPr>
              <a:t>Tyre</a:t>
            </a:r>
            <a:r>
              <a:rPr lang="en-US" sz="2600" dirty="0">
                <a:latin typeface="Century Gothic" pitchFamily="34" charset="0"/>
              </a:rPr>
              <a:t> and </a:t>
            </a:r>
            <a:r>
              <a:rPr lang="en-US" sz="2600" dirty="0" smtClean="0">
                <a:latin typeface="Century Gothic" pitchFamily="34" charset="0"/>
              </a:rPr>
              <a:t>took Egypt</a:t>
            </a:r>
            <a:r>
              <a:rPr lang="en-US" sz="2600" dirty="0">
                <a:latin typeface="Century Gothic" pitchFamily="34" charset="0"/>
              </a:rPr>
              <a:t>. 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6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944562"/>
          </a:xfrm>
        </p:spPr>
        <p:txBody>
          <a:bodyPr>
            <a:normAutofit/>
          </a:bodyPr>
          <a:lstStyle/>
          <a:p>
            <a:pPr algn="l"/>
            <a:r>
              <a:rPr lang="en-US" sz="3400" dirty="0" smtClean="0">
                <a:latin typeface="Calligraph421 BT" pitchFamily="66" charset="0"/>
              </a:rPr>
              <a:t>F. Old Testament History Ended With Nehemiah</a:t>
            </a:r>
            <a:endParaRPr lang="en-US" sz="34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Then </a:t>
            </a:r>
            <a:r>
              <a:rPr lang="en-US" sz="2600" dirty="0">
                <a:latin typeface="Century Gothic" pitchFamily="34" charset="0"/>
              </a:rPr>
              <a:t>he struck at the Persian Empire and won the Battle of Arbela.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</a:t>
            </a:r>
            <a:r>
              <a:rPr lang="en-US" sz="2600" dirty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empire </a:t>
            </a:r>
            <a:r>
              <a:rPr lang="en-US" sz="2600" dirty="0">
                <a:latin typeface="Century Gothic" pitchFamily="34" charset="0"/>
              </a:rPr>
              <a:t>of Cyrus lasted about two hundred years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>
                <a:latin typeface="Century Gothic" pitchFamily="34" charset="0"/>
              </a:rPr>
              <a:t>Alexander died young, and his empire was divided among four generals.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19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944562"/>
          </a:xfrm>
        </p:spPr>
        <p:txBody>
          <a:bodyPr>
            <a:normAutofit/>
          </a:bodyPr>
          <a:lstStyle/>
          <a:p>
            <a:pPr algn="l"/>
            <a:r>
              <a:rPr lang="en-US" sz="3400" dirty="0" smtClean="0">
                <a:latin typeface="Calligraph421 BT" pitchFamily="66" charset="0"/>
              </a:rPr>
              <a:t>F. Old Testament History Ended With Nehemiah</a:t>
            </a:r>
            <a:endParaRPr lang="en-US" sz="34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>
                <a:latin typeface="Century Gothic" pitchFamily="34" charset="0"/>
              </a:rPr>
              <a:t>Ptolemy was given Palestine, and the Jews fared well.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>
                <a:latin typeface="Century Gothic" pitchFamily="34" charset="0"/>
              </a:rPr>
              <a:t>translation of </a:t>
            </a:r>
            <a:r>
              <a:rPr lang="en-US" sz="2600" dirty="0" smtClean="0">
                <a:latin typeface="Century Gothic" pitchFamily="34" charset="0"/>
              </a:rPr>
              <a:t>the Scriptures </a:t>
            </a:r>
            <a:r>
              <a:rPr lang="en-US" sz="2600" dirty="0">
                <a:latin typeface="Century Gothic" pitchFamily="34" charset="0"/>
              </a:rPr>
              <a:t>into Greek was started during this time.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This </a:t>
            </a:r>
            <a:r>
              <a:rPr lang="en-US" sz="2600" dirty="0">
                <a:latin typeface="Century Gothic" pitchFamily="34" charset="0"/>
              </a:rPr>
              <a:t>version became known as </a:t>
            </a:r>
            <a:r>
              <a:rPr lang="en-US" sz="2600" dirty="0" smtClean="0">
                <a:latin typeface="Century Gothic" pitchFamily="34" charset="0"/>
              </a:rPr>
              <a:t>the Septuagint</a:t>
            </a:r>
            <a:r>
              <a:rPr lang="en-US" sz="2600" dirty="0">
                <a:latin typeface="Century Gothic" pitchFamily="34" charset="0"/>
              </a:rPr>
              <a:t>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8674" name="Picture 2" descr="http://gbgm-umc.org/umw/bible/images/septuagi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4191000"/>
            <a:ext cx="2857500" cy="22002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094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944562"/>
          </a:xfrm>
        </p:spPr>
        <p:txBody>
          <a:bodyPr>
            <a:normAutofit/>
          </a:bodyPr>
          <a:lstStyle/>
          <a:p>
            <a:pPr algn="l"/>
            <a:r>
              <a:rPr lang="en-US" sz="3400" dirty="0" smtClean="0">
                <a:latin typeface="Calligraph421 BT" pitchFamily="66" charset="0"/>
              </a:rPr>
              <a:t>F. Old Testament History Ended With Nehemiah</a:t>
            </a:r>
            <a:endParaRPr lang="en-US" sz="34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>
                <a:latin typeface="Century Gothic" pitchFamily="34" charset="0"/>
              </a:rPr>
              <a:t>Alexander’s general, Seleucia, was given Syria and soon acquired nearly all </a:t>
            </a:r>
            <a:r>
              <a:rPr lang="en-US" sz="2600" dirty="0" smtClean="0">
                <a:latin typeface="Century Gothic" pitchFamily="34" charset="0"/>
              </a:rPr>
              <a:t>of Asia</a:t>
            </a:r>
            <a:r>
              <a:rPr lang="en-US" sz="2600" dirty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>
                <a:latin typeface="Century Gothic" pitchFamily="34" charset="0"/>
              </a:rPr>
              <a:t>cities of Seleucia and Antioch were built.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12: Nehemiah     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1746" name="Picture 2" descr="http://img.artknowledgenews.com/files/SeleuciaOnTheTigr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411996"/>
            <a:ext cx="3886200" cy="29126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8" name="Picture 4" descr="http://chestofbooks.com/reference/American-Cyclopaedia-V1/images/City-of-Antio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177" y="2971800"/>
            <a:ext cx="3963423" cy="2362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19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19419</TotalTime>
  <Words>663</Words>
  <Application>Microsoft Office PowerPoint</Application>
  <PresentationFormat>On-screen Show (4:3)</PresentationFormat>
  <Paragraphs>98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Apex</vt:lpstr>
      <vt:lpstr>Old  Testament History  II</vt:lpstr>
      <vt:lpstr>E. Nehemiah’s Work and Reform</vt:lpstr>
      <vt:lpstr>E. Nehemiah’s Work and Reform</vt:lpstr>
      <vt:lpstr>F. Old Testament History Ended With Nehemiah</vt:lpstr>
      <vt:lpstr>F. Old Testament History Ended With Nehemiah</vt:lpstr>
      <vt:lpstr>F. Old Testament History Ended With Nehemiah</vt:lpstr>
      <vt:lpstr>F. Old Testament History Ended With Nehemiah</vt:lpstr>
      <vt:lpstr>F. Old Testament History Ended With Nehemiah</vt:lpstr>
      <vt:lpstr>F. Old Testament History Ended With Nehemiah</vt:lpstr>
      <vt:lpstr>F. Old Testament History Ended With Nehemiah</vt:lpstr>
      <vt:lpstr>F. Old Testament History Ended With Nehemiah</vt:lpstr>
      <vt:lpstr>F. Old Testament History Ended With Nehemiah</vt:lpstr>
      <vt:lpstr>Questions for Review</vt:lpstr>
      <vt:lpstr>Questions for Review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Testament History II</dc:title>
  <dc:creator>Alyssa</dc:creator>
  <cp:lastModifiedBy>Alyssa</cp:lastModifiedBy>
  <cp:revision>192</cp:revision>
  <dcterms:created xsi:type="dcterms:W3CDTF">2012-05-28T23:01:06Z</dcterms:created>
  <dcterms:modified xsi:type="dcterms:W3CDTF">2012-08-15T22:16:01Z</dcterms:modified>
</cp:coreProperties>
</file>