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2" autoAdjust="0"/>
    <p:restoredTop sz="94667" autoAdjust="0"/>
  </p:normalViewPr>
  <p:slideViewPr>
    <p:cSldViewPr>
      <p:cViewPr>
        <p:scale>
          <a:sx n="70" d="100"/>
          <a:sy n="70" d="100"/>
        </p:scale>
        <p:origin x="-113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4F1-8815-4E3B-A476-2E0E64CE8FC7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B4279-8111-44D5-8D3A-0267B259D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-2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F5470-4BE7-49DA-A18A-4218CFDECF8C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653C84-513D-4D6C-BBBF-00343DFAA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enanderson.net/bible/assets/images/scroll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45687">
            <a:off x="6262572" y="3927086"/>
            <a:ext cx="2328617" cy="248687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962400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Old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Testament History </a:t>
            </a:r>
            <a:b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</a:br>
            <a:r>
              <a:rPr lang="en-US" sz="6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alligraph421 BT" pitchFamily="66" charset="0"/>
              </a:rPr>
              <a:t>II</a:t>
            </a:r>
            <a:endParaRPr lang="en-US" sz="6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Calligraph421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0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Lesson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7: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The Kings of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Judah Part 2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60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itchFamily="34" charset="0"/>
              </a:rPr>
              <a:t>Global University of Theological Studies</a:t>
            </a:r>
            <a:endParaRPr lang="en-US" sz="3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N. </a:t>
            </a:r>
            <a:r>
              <a:rPr lang="en-US" dirty="0" err="1" smtClean="0">
                <a:latin typeface="Calligraph421 BT" pitchFamily="66" charset="0"/>
              </a:rPr>
              <a:t>Ahaz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7630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was a good thing that he died at the early age of </a:t>
            </a:r>
            <a:r>
              <a:rPr lang="en-US" sz="2600" dirty="0" smtClean="0">
                <a:latin typeface="Century Gothic" pitchFamily="34" charset="0"/>
              </a:rPr>
              <a:t>thirty-six.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Otherwise </a:t>
            </a:r>
            <a:r>
              <a:rPr lang="en-US" sz="2600" dirty="0" smtClean="0">
                <a:latin typeface="Century Gothic" pitchFamily="34" charset="0"/>
              </a:rPr>
              <a:t>Judah might have been taken captive at this time.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O. Hezekiah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Hezekiah carried out a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             great </a:t>
            </a:r>
            <a:r>
              <a:rPr lang="en-US" sz="2600" dirty="0" smtClean="0">
                <a:latin typeface="Century Gothic" pitchFamily="34" charset="0"/>
              </a:rPr>
              <a:t>reformation.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high places of idol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        worship were destroyed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Temple was reopened,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     and </a:t>
            </a:r>
            <a:r>
              <a:rPr lang="en-US" sz="2600" dirty="0" smtClean="0">
                <a:latin typeface="Century Gothic" pitchFamily="34" charset="0"/>
              </a:rPr>
              <a:t>the Passover was </a:t>
            </a:r>
            <a:r>
              <a:rPr lang="en-US" sz="2600" dirty="0" smtClean="0">
                <a:latin typeface="Century Gothic" pitchFamily="34" charset="0"/>
              </a:rPr>
              <a:t>                                           celebrated.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0178" name="Picture 2" descr="http://www.templestudy.com/wp-content/uploads/2009/07/Hezekiah-Reopens-the-Temple-Ducd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2285" y="1066800"/>
            <a:ext cx="3683115" cy="5181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O. Hezekiah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In </a:t>
            </a:r>
            <a:r>
              <a:rPr lang="en-US" sz="2600" dirty="0" smtClean="0">
                <a:latin typeface="Century Gothic" pitchFamily="34" charset="0"/>
              </a:rPr>
              <a:t>the fourteenth year of his reign, Hezekiah refused to pay tribute to </a:t>
            </a:r>
            <a:r>
              <a:rPr lang="en-US" sz="2600" dirty="0" smtClean="0">
                <a:latin typeface="Century Gothic" pitchFamily="34" charset="0"/>
              </a:rPr>
              <a:t>Sennacherib, king </a:t>
            </a:r>
            <a:r>
              <a:rPr lang="en-US" sz="2600" dirty="0" smtClean="0">
                <a:latin typeface="Century Gothic" pitchFamily="34" charset="0"/>
              </a:rPr>
              <a:t>of Assyria.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Sennacherib </a:t>
            </a:r>
            <a:r>
              <a:rPr lang="en-US" sz="2600" dirty="0" smtClean="0">
                <a:latin typeface="Century Gothic" pitchFamily="34" charset="0"/>
              </a:rPr>
              <a:t>prepared to invade Judah.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went into </a:t>
            </a:r>
            <a:r>
              <a:rPr lang="en-US" sz="2600" dirty="0" smtClean="0">
                <a:latin typeface="Century Gothic" pitchFamily="34" charset="0"/>
              </a:rPr>
              <a:t>Egypt to </a:t>
            </a:r>
            <a:r>
              <a:rPr lang="en-US" sz="2600" dirty="0" smtClean="0">
                <a:latin typeface="Century Gothic" pitchFamily="34" charset="0"/>
              </a:rPr>
              <a:t>wage war.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O. Hezekiah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When </a:t>
            </a:r>
            <a:r>
              <a:rPr lang="en-US" sz="2600" dirty="0" smtClean="0">
                <a:latin typeface="Century Gothic" pitchFamily="34" charset="0"/>
              </a:rPr>
              <a:t>he returned, the Lord killed 185,000 Assyrian warriors, and </a:t>
            </a:r>
            <a:r>
              <a:rPr lang="en-US" sz="2600" dirty="0" smtClean="0">
                <a:latin typeface="Century Gothic" pitchFamily="34" charset="0"/>
              </a:rPr>
              <a:t>Sennacherib retreated.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At </a:t>
            </a:r>
            <a:r>
              <a:rPr lang="en-US" sz="2600" dirty="0" smtClean="0">
                <a:latin typeface="Century Gothic" pitchFamily="34" charset="0"/>
              </a:rPr>
              <a:t>this time, Hezekiah had a </a:t>
            </a:r>
            <a:r>
              <a:rPr lang="en-US" sz="2600" dirty="0" smtClean="0">
                <a:latin typeface="Century Gothic" pitchFamily="34" charset="0"/>
              </a:rPr>
              <a:t>serious                            </a:t>
            </a:r>
            <a:r>
              <a:rPr lang="en-US" sz="2600" dirty="0" smtClean="0">
                <a:latin typeface="Century Gothic" pitchFamily="34" charset="0"/>
              </a:rPr>
              <a:t>illness.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earnestly prayed, and the </a:t>
            </a:r>
            <a:r>
              <a:rPr lang="en-US" sz="2600" dirty="0" smtClean="0">
                <a:latin typeface="Century Gothic" pitchFamily="34" charset="0"/>
              </a:rPr>
              <a:t>Lord                           added </a:t>
            </a:r>
            <a:r>
              <a:rPr lang="en-US" sz="2600" dirty="0" smtClean="0">
                <a:latin typeface="Century Gothic" pitchFamily="34" charset="0"/>
              </a:rPr>
              <a:t>fifteen years to his life.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1202" name="Picture 2" descr="http://www.ellenwhite.info/images/chapt-illus/PK/PP-HezekiahPraying_JS_0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938526"/>
            <a:ext cx="2209800" cy="32336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P. Manasseh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Manasseh was the son of Hezekiah.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born during Hezekiah’s added </a:t>
            </a:r>
            <a:r>
              <a:rPr lang="en-US" sz="2600" dirty="0" smtClean="0">
                <a:latin typeface="Century Gothic" pitchFamily="34" charset="0"/>
              </a:rPr>
              <a:t>15 years.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became king at the age of twelve and reigned for fifty-five years.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P. Manasseh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057400"/>
            <a:ext cx="87630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He destroyed </a:t>
            </a:r>
            <a:r>
              <a:rPr lang="en-US" sz="2600" dirty="0" smtClean="0">
                <a:latin typeface="Century Gothic" pitchFamily="34" charset="0"/>
              </a:rPr>
              <a:t>the faith that his godly father had </a:t>
            </a:r>
            <a:r>
              <a:rPr lang="en-US" sz="2600" dirty="0" smtClean="0">
                <a:latin typeface="Century Gothic" pitchFamily="34" charset="0"/>
              </a:rPr>
              <a:t>established.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revived all the </a:t>
            </a:r>
            <a:r>
              <a:rPr lang="en-US" sz="2600" dirty="0" smtClean="0">
                <a:latin typeface="Century Gothic" pitchFamily="34" charset="0"/>
              </a:rPr>
              <a:t>abominations his </a:t>
            </a:r>
            <a:r>
              <a:rPr lang="en-US" sz="2600" dirty="0" smtClean="0">
                <a:latin typeface="Century Gothic" pitchFamily="34" charset="0"/>
              </a:rPr>
              <a:t>father destroyed. </a:t>
            </a: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Manasseh </a:t>
            </a:r>
            <a:r>
              <a:rPr lang="en-US" sz="2600" dirty="0" smtClean="0">
                <a:latin typeface="Century Gothic" pitchFamily="34" charset="0"/>
              </a:rPr>
              <a:t>was the worst of the Jewish kings.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P. Manasseh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Black arts flourished and all forms of evil were indulged in.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Temple </a:t>
            </a:r>
            <a:r>
              <a:rPr lang="en-US" sz="2600" dirty="0" smtClean="0">
                <a:latin typeface="Century Gothic" pitchFamily="34" charset="0"/>
              </a:rPr>
              <a:t>was polluted </a:t>
            </a:r>
            <a:r>
              <a:rPr lang="en-US" sz="2600" dirty="0" smtClean="0">
                <a:latin typeface="Century Gothic" pitchFamily="34" charset="0"/>
              </a:rPr>
              <a:t>with images to Baal.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Manasseh’s </a:t>
            </a:r>
            <a:r>
              <a:rPr lang="en-US" sz="2600" dirty="0" smtClean="0">
                <a:latin typeface="Century Gothic" pitchFamily="34" charset="0"/>
              </a:rPr>
              <a:t>children were burned in honor of Baal, </a:t>
            </a:r>
            <a:r>
              <a:rPr lang="en-US" sz="2600" dirty="0" smtClean="0">
                <a:latin typeface="Century Gothic" pitchFamily="34" charset="0"/>
              </a:rPr>
              <a:t>and he </a:t>
            </a:r>
            <a:r>
              <a:rPr lang="en-US" sz="2600" dirty="0" smtClean="0">
                <a:latin typeface="Century Gothic" pitchFamily="34" charset="0"/>
              </a:rPr>
              <a:t>shed much innocent blood.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3250" name="Picture 2" descr="http://www.mikeszone.com/wp-content/uploads/2011/02/Manassah_Sacrifices_to-Moloc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191000"/>
            <a:ext cx="1981200" cy="22237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P. Manasseh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Tradition </a:t>
            </a:r>
            <a:r>
              <a:rPr lang="en-US" sz="2600" dirty="0" smtClean="0">
                <a:latin typeface="Century Gothic" pitchFamily="34" charset="0"/>
              </a:rPr>
              <a:t>states that he killed Isaiah by placing </a:t>
            </a:r>
            <a:r>
              <a:rPr lang="en-US" sz="2600" dirty="0" smtClean="0">
                <a:latin typeface="Century Gothic" pitchFamily="34" charset="0"/>
              </a:rPr>
              <a:t>him inside </a:t>
            </a:r>
            <a:r>
              <a:rPr lang="en-US" sz="2600" dirty="0" smtClean="0">
                <a:latin typeface="Century Gothic" pitchFamily="34" charset="0"/>
              </a:rPr>
              <a:t>a hollow tree and sawing him asunder. </a:t>
            </a:r>
            <a:r>
              <a:rPr lang="en-US" sz="2600" dirty="0" smtClean="0">
                <a:latin typeface="Century Gothic" pitchFamily="34" charset="0"/>
              </a:rPr>
              <a:t>  (</a:t>
            </a:r>
            <a:r>
              <a:rPr lang="en-US" sz="2600" dirty="0" smtClean="0">
                <a:latin typeface="Century Gothic" pitchFamily="34" charset="0"/>
              </a:rPr>
              <a:t>See Hebrews </a:t>
            </a:r>
            <a:r>
              <a:rPr lang="en-US" sz="2600" dirty="0" smtClean="0">
                <a:latin typeface="Century Gothic" pitchFamily="34" charset="0"/>
              </a:rPr>
              <a:t>11:37)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2226" name="Picture 2" descr="http://museumvictoria.com.au/forest/images/mr006845_m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2514600"/>
            <a:ext cx="2495550" cy="37839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P. Manasseh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was taken captive with hooks by the king of Assyria.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At </a:t>
            </a:r>
            <a:r>
              <a:rPr lang="en-US" sz="2600" dirty="0" smtClean="0">
                <a:latin typeface="Century Gothic" pitchFamily="34" charset="0"/>
              </a:rPr>
              <a:t>Babylon he </a:t>
            </a:r>
            <a:r>
              <a:rPr lang="en-US" sz="2600" dirty="0" smtClean="0">
                <a:latin typeface="Century Gothic" pitchFamily="34" charset="0"/>
              </a:rPr>
              <a:t>experienced genuine </a:t>
            </a:r>
            <a:r>
              <a:rPr lang="en-US" sz="2600" dirty="0" smtClean="0">
                <a:latin typeface="Century Gothic" pitchFamily="34" charset="0"/>
              </a:rPr>
              <a:t>repentance.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7346" name="Picture 2" descr="http://the2520.com/images/Manasseh-repe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028405"/>
            <a:ext cx="3124200" cy="33250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P. Manasseh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209800"/>
            <a:ext cx="8763000" cy="48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    He </a:t>
            </a:r>
            <a:r>
              <a:rPr lang="en-US" sz="2600" dirty="0" smtClean="0">
                <a:latin typeface="Century Gothic" pitchFamily="34" charset="0"/>
              </a:rPr>
              <a:t>was allowed to return to </a:t>
            </a:r>
            <a:r>
              <a:rPr lang="en-US" sz="2600" dirty="0" smtClean="0">
                <a:latin typeface="Century Gothic" pitchFamily="34" charset="0"/>
              </a:rPr>
              <a:t>Jerusalem. </a:t>
            </a: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endParaRPr lang="en-US" sz="26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2600" dirty="0" smtClean="0">
                <a:latin typeface="Century Gothic" pitchFamily="34" charset="0"/>
              </a:rPr>
              <a:t>H</a:t>
            </a:r>
            <a:r>
              <a:rPr lang="en-US" sz="2600" dirty="0" smtClean="0">
                <a:latin typeface="Century Gothic" pitchFamily="34" charset="0"/>
              </a:rPr>
              <a:t>e </a:t>
            </a:r>
            <a:r>
              <a:rPr lang="en-US" sz="2600" dirty="0" smtClean="0">
                <a:latin typeface="Century Gothic" pitchFamily="34" charset="0"/>
              </a:rPr>
              <a:t>tried </a:t>
            </a:r>
            <a:r>
              <a:rPr lang="en-US" sz="2600" dirty="0" smtClean="0">
                <a:latin typeface="Century Gothic" pitchFamily="34" charset="0"/>
              </a:rPr>
              <a:t>to abolish </a:t>
            </a:r>
            <a:r>
              <a:rPr lang="en-US" sz="2600" dirty="0" smtClean="0">
                <a:latin typeface="Century Gothic" pitchFamily="34" charset="0"/>
              </a:rPr>
              <a:t>idolatry, but his reform efforts were not very successful.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J. </a:t>
            </a:r>
            <a:r>
              <a:rPr lang="en-US" dirty="0" err="1" smtClean="0">
                <a:latin typeface="Calligraph421 BT" pitchFamily="66" charset="0"/>
              </a:rPr>
              <a:t>Joash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Joash</a:t>
            </a:r>
            <a:r>
              <a:rPr lang="en-US" sz="2600" dirty="0" smtClean="0">
                <a:latin typeface="Century Gothic" pitchFamily="34" charset="0"/>
              </a:rPr>
              <a:t> was also called </a:t>
            </a:r>
            <a:r>
              <a:rPr lang="en-US" sz="2600" dirty="0" err="1" smtClean="0">
                <a:latin typeface="Century Gothic" pitchFamily="34" charset="0"/>
              </a:rPr>
              <a:t>Jehoash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the son of </a:t>
            </a:r>
            <a:r>
              <a:rPr lang="en-US" sz="2600" dirty="0" err="1" smtClean="0">
                <a:latin typeface="Century Gothic" pitchFamily="34" charset="0"/>
              </a:rPr>
              <a:t>Ahaziah</a:t>
            </a:r>
            <a:r>
              <a:rPr lang="en-US" sz="2600" dirty="0" smtClean="0">
                <a:latin typeface="Century Gothic" pitchFamily="34" charset="0"/>
              </a:rPr>
              <a:t> and </a:t>
            </a:r>
            <a:r>
              <a:rPr lang="en-US" sz="2600" dirty="0" err="1" smtClean="0">
                <a:latin typeface="Century Gothic" pitchFamily="34" charset="0"/>
              </a:rPr>
              <a:t>Zibiah</a:t>
            </a:r>
            <a:r>
              <a:rPr lang="en-US" sz="2600" dirty="0" smtClean="0">
                <a:latin typeface="Century Gothic" pitchFamily="34" charset="0"/>
              </a:rPr>
              <a:t>, </a:t>
            </a:r>
            <a:r>
              <a:rPr lang="en-US" sz="2600" dirty="0" smtClean="0">
                <a:latin typeface="Century Gothic" pitchFamily="34" charset="0"/>
              </a:rPr>
              <a:t>a woman </a:t>
            </a:r>
            <a:r>
              <a:rPr lang="en-US" sz="2600" dirty="0" smtClean="0">
                <a:latin typeface="Century Gothic" pitchFamily="34" charset="0"/>
              </a:rPr>
              <a:t>of Beersheba.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Later </a:t>
            </a:r>
            <a:r>
              <a:rPr lang="en-US" sz="2600" dirty="0" smtClean="0">
                <a:latin typeface="Century Gothic" pitchFamily="34" charset="0"/>
              </a:rPr>
              <a:t>he married two wives and had several sons and </a:t>
            </a:r>
            <a:r>
              <a:rPr lang="en-US" sz="2600" dirty="0" smtClean="0">
                <a:latin typeface="Century Gothic" pitchFamily="34" charset="0"/>
              </a:rPr>
              <a:t>daughters. 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reigned for forty years.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Q. </a:t>
            </a:r>
            <a:r>
              <a:rPr lang="en-US" dirty="0" err="1" smtClean="0">
                <a:latin typeface="Calligraph421 BT" pitchFamily="66" charset="0"/>
              </a:rPr>
              <a:t>Amon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8763000" cy="48006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Amon</a:t>
            </a:r>
            <a:r>
              <a:rPr lang="en-US" sz="2600" dirty="0" smtClean="0">
                <a:latin typeface="Century Gothic" pitchFamily="34" charset="0"/>
              </a:rPr>
              <a:t> was the godless son of Manasseh.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copied all his father’s sins.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was </a:t>
            </a:r>
            <a:r>
              <a:rPr lang="en-US" sz="2600" dirty="0" smtClean="0">
                <a:latin typeface="Century Gothic" pitchFamily="34" charset="0"/>
              </a:rPr>
              <a:t>assassinated after reigning only two years.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R. Josiah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7630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Josiah became king at the age of eight.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At sixteen</a:t>
            </a:r>
            <a:r>
              <a:rPr lang="en-US" sz="2600" dirty="0" smtClean="0">
                <a:latin typeface="Century Gothic" pitchFamily="34" charset="0"/>
              </a:rPr>
              <a:t>, he devoted </a:t>
            </a:r>
            <a:r>
              <a:rPr lang="en-US" sz="2600" dirty="0" smtClean="0">
                <a:latin typeface="Century Gothic" pitchFamily="34" charset="0"/>
              </a:rPr>
              <a:t>his time </a:t>
            </a:r>
            <a:r>
              <a:rPr lang="en-US" sz="2600" dirty="0" smtClean="0">
                <a:latin typeface="Century Gothic" pitchFamily="34" charset="0"/>
              </a:rPr>
              <a:t>to the work of God and commenced reformation at </a:t>
            </a:r>
            <a:r>
              <a:rPr lang="en-US" sz="2600" dirty="0" smtClean="0">
                <a:latin typeface="Century Gothic" pitchFamily="34" charset="0"/>
              </a:rPr>
              <a:t>twenty</a:t>
            </a:r>
            <a:r>
              <a:rPr lang="en-US" sz="2600" dirty="0" smtClean="0">
                <a:latin typeface="Century Gothic" pitchFamily="34" charset="0"/>
              </a:rPr>
              <a:t>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With a hatchet</a:t>
            </a:r>
            <a:r>
              <a:rPr lang="en-US" sz="2600" dirty="0" smtClean="0">
                <a:latin typeface="Century Gothic" pitchFamily="34" charset="0"/>
              </a:rPr>
              <a:t>, he began the destruction of the images of idolatry.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9394" name="Picture 2" descr="http://s3-eu-west-1.amazonaws.com/lookandlearn-preview/M/M011/M0110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810000"/>
            <a:ext cx="1872258" cy="25908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R. Josiah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200400"/>
            <a:ext cx="8763000" cy="4800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Book of the Law </a:t>
            </a:r>
            <a:r>
              <a:rPr lang="en-US" sz="2600" dirty="0" smtClean="0">
                <a:latin typeface="Century Gothic" pitchFamily="34" charset="0"/>
              </a:rPr>
              <a:t>was discovered</a:t>
            </a:r>
            <a:r>
              <a:rPr lang="en-US" sz="2600" dirty="0" smtClean="0">
                <a:latin typeface="Century Gothic" pitchFamily="34" charset="0"/>
              </a:rPr>
              <a:t>, and Josiah had it read to the people.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Temple was cleansed and </a:t>
            </a:r>
            <a:r>
              <a:rPr lang="en-US" sz="2600" dirty="0" smtClean="0">
                <a:latin typeface="Century Gothic" pitchFamily="34" charset="0"/>
              </a:rPr>
              <a:t>a Passover </a:t>
            </a:r>
            <a:r>
              <a:rPr lang="en-US" sz="2600" dirty="0" smtClean="0">
                <a:latin typeface="Century Gothic" pitchFamily="34" charset="0"/>
              </a:rPr>
              <a:t>held.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slain in battle as he fought with Egypt.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58370" name="Picture 2" descr="http://www.ellenwhite.info/images/chapt-illus/PK/RH-ShaphanFoundScrolls_DSC_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81000"/>
            <a:ext cx="3429001" cy="26822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S. The Final Decline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28800"/>
            <a:ext cx="8763000" cy="48006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Jehoahaz</a:t>
            </a:r>
            <a:r>
              <a:rPr lang="en-US" sz="2600" dirty="0" smtClean="0">
                <a:latin typeface="Century Gothic" pitchFamily="34" charset="0"/>
              </a:rPr>
              <a:t>, son of Josiah, reigned </a:t>
            </a:r>
            <a:r>
              <a:rPr lang="en-US" sz="2600" dirty="0" smtClean="0">
                <a:latin typeface="Century Gothic" pitchFamily="34" charset="0"/>
              </a:rPr>
              <a:t>three </a:t>
            </a:r>
            <a:r>
              <a:rPr lang="en-US" sz="2600" dirty="0" smtClean="0">
                <a:latin typeface="Century Gothic" pitchFamily="34" charset="0"/>
              </a:rPr>
              <a:t>months and then was </a:t>
            </a:r>
            <a:r>
              <a:rPr lang="en-US" sz="2600" dirty="0" smtClean="0">
                <a:latin typeface="Century Gothic" pitchFamily="34" charset="0"/>
              </a:rPr>
              <a:t>carried away </a:t>
            </a:r>
            <a:r>
              <a:rPr lang="en-US" sz="2600" dirty="0" smtClean="0">
                <a:latin typeface="Century Gothic" pitchFamily="34" charset="0"/>
              </a:rPr>
              <a:t>captive into Egypt.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It </a:t>
            </a:r>
            <a:r>
              <a:rPr lang="en-US" sz="2600" dirty="0" smtClean="0">
                <a:latin typeface="Century Gothic" pitchFamily="34" charset="0"/>
              </a:rPr>
              <a:t>was during the reigns of the final </a:t>
            </a:r>
            <a:r>
              <a:rPr lang="en-US" sz="2600" dirty="0" smtClean="0">
                <a:latin typeface="Century Gothic" pitchFamily="34" charset="0"/>
              </a:rPr>
              <a:t>                            three </a:t>
            </a:r>
            <a:r>
              <a:rPr lang="en-US" sz="2600" dirty="0" smtClean="0">
                <a:latin typeface="Century Gothic" pitchFamily="34" charset="0"/>
              </a:rPr>
              <a:t>kings that the captivity took </a:t>
            </a:r>
            <a:r>
              <a:rPr lang="en-US" sz="2600" dirty="0" smtClean="0">
                <a:latin typeface="Century Gothic" pitchFamily="34" charset="0"/>
              </a:rPr>
              <a:t>                           place.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61442" name="Picture 2" descr="http://www.introducingjesus.org/images/chain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276600"/>
            <a:ext cx="2133600" cy="28536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Questions for Review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8763000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500" dirty="0" smtClean="0">
                <a:latin typeface="Century Gothic" pitchFamily="34" charset="0"/>
              </a:rPr>
              <a:t>1. The kingdom of Judah lasted almost </a:t>
            </a:r>
            <a:r>
              <a:rPr lang="en-US" sz="2500" dirty="0" smtClean="0">
                <a:latin typeface="Century Gothic" pitchFamily="34" charset="0"/>
              </a:rPr>
              <a:t>___________ </a:t>
            </a:r>
            <a:r>
              <a:rPr lang="en-US" sz="2500" dirty="0" smtClean="0">
                <a:latin typeface="Century Gothic" pitchFamily="34" charset="0"/>
              </a:rPr>
              <a:t>years, </a:t>
            </a:r>
            <a:r>
              <a:rPr lang="en-US" sz="2500" dirty="0" smtClean="0">
                <a:latin typeface="Century Gothic" pitchFamily="34" charset="0"/>
              </a:rPr>
              <a:t>or _________ </a:t>
            </a:r>
            <a:r>
              <a:rPr lang="en-US" sz="2500" dirty="0" smtClean="0">
                <a:latin typeface="Century Gothic" pitchFamily="34" charset="0"/>
              </a:rPr>
              <a:t>years longer than Israel.</a:t>
            </a:r>
          </a:p>
          <a:p>
            <a:pPr>
              <a:buNone/>
            </a:pPr>
            <a:endParaRPr lang="en-US" sz="25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500" dirty="0" smtClean="0">
                <a:latin typeface="Century Gothic" pitchFamily="34" charset="0"/>
              </a:rPr>
              <a:t>2</a:t>
            </a:r>
            <a:r>
              <a:rPr lang="en-US" sz="2500" dirty="0" smtClean="0">
                <a:latin typeface="Century Gothic" pitchFamily="34" charset="0"/>
              </a:rPr>
              <a:t>. The kings of Judah were from one </a:t>
            </a:r>
            <a:r>
              <a:rPr lang="en-US" sz="2500" dirty="0" smtClean="0">
                <a:latin typeface="Century Gothic" pitchFamily="34" charset="0"/>
              </a:rPr>
              <a:t>______________.</a:t>
            </a:r>
            <a:endParaRPr lang="en-US" sz="25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5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500" dirty="0" smtClean="0">
                <a:latin typeface="Century Gothic" pitchFamily="34" charset="0"/>
              </a:rPr>
              <a:t>3</a:t>
            </a:r>
            <a:r>
              <a:rPr lang="en-US" sz="2500" dirty="0" smtClean="0">
                <a:latin typeface="Century Gothic" pitchFamily="34" charset="0"/>
              </a:rPr>
              <a:t>. </a:t>
            </a:r>
            <a:r>
              <a:rPr lang="en-US" sz="2500" dirty="0" smtClean="0">
                <a:latin typeface="Century Gothic" pitchFamily="34" charset="0"/>
              </a:rPr>
              <a:t>________________ </a:t>
            </a:r>
            <a:r>
              <a:rPr lang="en-US" sz="2500" dirty="0" smtClean="0">
                <a:latin typeface="Century Gothic" pitchFamily="34" charset="0"/>
              </a:rPr>
              <a:t>had the longest reign, while </a:t>
            </a:r>
            <a:r>
              <a:rPr lang="en-US" sz="2500" dirty="0" smtClean="0">
                <a:latin typeface="Century Gothic" pitchFamily="34" charset="0"/>
              </a:rPr>
              <a:t>__________ had the </a:t>
            </a:r>
            <a:r>
              <a:rPr lang="en-US" sz="2500" dirty="0" smtClean="0">
                <a:latin typeface="Century Gothic" pitchFamily="34" charset="0"/>
              </a:rPr>
              <a:t>shortest.</a:t>
            </a:r>
          </a:p>
          <a:p>
            <a:pPr>
              <a:buNone/>
            </a:pPr>
            <a:endParaRPr lang="en-US" sz="25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500" dirty="0" smtClean="0">
                <a:latin typeface="Century Gothic" pitchFamily="34" charset="0"/>
              </a:rPr>
              <a:t>4</a:t>
            </a:r>
            <a:r>
              <a:rPr lang="en-US" sz="2500" dirty="0" smtClean="0">
                <a:latin typeface="Century Gothic" pitchFamily="34" charset="0"/>
              </a:rPr>
              <a:t>. Among the prophets who ministered to the nation of Judah </a:t>
            </a:r>
            <a:r>
              <a:rPr lang="en-US" sz="2500" dirty="0" smtClean="0">
                <a:latin typeface="Century Gothic" pitchFamily="34" charset="0"/>
              </a:rPr>
              <a:t>were ______________, ______________, </a:t>
            </a:r>
            <a:r>
              <a:rPr lang="en-US" sz="2500" dirty="0" smtClean="0">
                <a:latin typeface="Century Gothic" pitchFamily="34" charset="0"/>
              </a:rPr>
              <a:t>and </a:t>
            </a:r>
            <a:r>
              <a:rPr lang="en-US" sz="2500" dirty="0" smtClean="0">
                <a:latin typeface="Century Gothic" pitchFamily="34" charset="0"/>
              </a:rPr>
              <a:t>______________.</a:t>
            </a:r>
            <a:endParaRPr lang="en-US" sz="25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Questions for Review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763000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500" dirty="0" smtClean="0">
                <a:latin typeface="Century Gothic" pitchFamily="34" charset="0"/>
              </a:rPr>
              <a:t>5</a:t>
            </a:r>
            <a:r>
              <a:rPr lang="en-US" sz="2500" dirty="0" smtClean="0">
                <a:latin typeface="Century Gothic" pitchFamily="34" charset="0"/>
              </a:rPr>
              <a:t>. As long as </a:t>
            </a:r>
            <a:r>
              <a:rPr lang="en-US" sz="2500" dirty="0" err="1" smtClean="0">
                <a:latin typeface="Century Gothic" pitchFamily="34" charset="0"/>
              </a:rPr>
              <a:t>Jehoiada</a:t>
            </a:r>
            <a:r>
              <a:rPr lang="en-US" sz="2500" dirty="0" smtClean="0">
                <a:latin typeface="Century Gothic" pitchFamily="34" charset="0"/>
              </a:rPr>
              <a:t>, the high priest, lived</a:t>
            </a:r>
            <a:r>
              <a:rPr lang="en-US" sz="2500" dirty="0" smtClean="0">
                <a:latin typeface="Century Gothic" pitchFamily="34" charset="0"/>
              </a:rPr>
              <a:t>, ___________ </a:t>
            </a:r>
            <a:r>
              <a:rPr lang="en-US" sz="2500" dirty="0" smtClean="0">
                <a:latin typeface="Century Gothic" pitchFamily="34" charset="0"/>
              </a:rPr>
              <a:t>did </a:t>
            </a:r>
            <a:r>
              <a:rPr lang="en-US" sz="2500" dirty="0" smtClean="0">
                <a:latin typeface="Century Gothic" pitchFamily="34" charset="0"/>
              </a:rPr>
              <a:t>that which </a:t>
            </a:r>
            <a:r>
              <a:rPr lang="en-US" sz="2500" dirty="0" smtClean="0">
                <a:latin typeface="Century Gothic" pitchFamily="34" charset="0"/>
              </a:rPr>
              <a:t>was right</a:t>
            </a:r>
            <a:r>
              <a:rPr lang="en-US" sz="25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25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500" dirty="0" smtClean="0">
                <a:latin typeface="Century Gothic" pitchFamily="34" charset="0"/>
              </a:rPr>
              <a:t>6. </a:t>
            </a:r>
            <a:r>
              <a:rPr lang="en-US" sz="2500" dirty="0" smtClean="0">
                <a:latin typeface="Century Gothic" pitchFamily="34" charset="0"/>
              </a:rPr>
              <a:t>____________ </a:t>
            </a:r>
            <a:r>
              <a:rPr lang="en-US" sz="2500" dirty="0" smtClean="0">
                <a:latin typeface="Century Gothic" pitchFamily="34" charset="0"/>
              </a:rPr>
              <a:t>tried to offer incense on the golden altar and was </a:t>
            </a:r>
            <a:r>
              <a:rPr lang="en-US" sz="2500" dirty="0" smtClean="0">
                <a:latin typeface="Century Gothic" pitchFamily="34" charset="0"/>
              </a:rPr>
              <a:t>stricken with ___________ </a:t>
            </a:r>
            <a:r>
              <a:rPr lang="en-US" sz="2500" dirty="0" smtClean="0">
                <a:latin typeface="Century Gothic" pitchFamily="34" charset="0"/>
              </a:rPr>
              <a:t>as a judgment from God</a:t>
            </a:r>
            <a:r>
              <a:rPr lang="en-US" sz="25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25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500" dirty="0" smtClean="0">
                <a:latin typeface="Century Gothic" pitchFamily="34" charset="0"/>
              </a:rPr>
              <a:t>7. </a:t>
            </a:r>
            <a:r>
              <a:rPr lang="en-US" sz="2500" dirty="0" smtClean="0">
                <a:latin typeface="Century Gothic" pitchFamily="34" charset="0"/>
              </a:rPr>
              <a:t>__________ </a:t>
            </a:r>
            <a:r>
              <a:rPr lang="en-US" sz="2500" dirty="0" smtClean="0">
                <a:latin typeface="Century Gothic" pitchFamily="34" charset="0"/>
              </a:rPr>
              <a:t>carried out a great spiritual reformation and God </a:t>
            </a:r>
            <a:r>
              <a:rPr lang="en-US" sz="2500" dirty="0" smtClean="0">
                <a:latin typeface="Century Gothic" pitchFamily="34" charset="0"/>
              </a:rPr>
              <a:t>added __________ </a:t>
            </a:r>
            <a:r>
              <a:rPr lang="en-US" sz="2500" dirty="0" smtClean="0">
                <a:latin typeface="Century Gothic" pitchFamily="34" charset="0"/>
              </a:rPr>
              <a:t>years to his life</a:t>
            </a:r>
            <a:r>
              <a:rPr lang="en-US" sz="2500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sz="25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2500" dirty="0" smtClean="0">
                <a:latin typeface="Century Gothic" pitchFamily="34" charset="0"/>
              </a:rPr>
              <a:t>8. The law of God was found in the </a:t>
            </a:r>
            <a:r>
              <a:rPr lang="en-US" sz="2500" dirty="0" smtClean="0">
                <a:latin typeface="Century Gothic" pitchFamily="34" charset="0"/>
              </a:rPr>
              <a:t>___________ </a:t>
            </a:r>
            <a:r>
              <a:rPr lang="en-US" sz="2500" dirty="0" smtClean="0">
                <a:latin typeface="Century Gothic" pitchFamily="34" charset="0"/>
              </a:rPr>
              <a:t>during the reign </a:t>
            </a:r>
            <a:r>
              <a:rPr lang="en-US" sz="2500" dirty="0" smtClean="0">
                <a:latin typeface="Century Gothic" pitchFamily="34" charset="0"/>
              </a:rPr>
              <a:t>of_______________.</a:t>
            </a:r>
            <a:endParaRPr lang="en-US" sz="25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J. </a:t>
            </a:r>
            <a:r>
              <a:rPr lang="en-US" dirty="0" err="1" smtClean="0">
                <a:latin typeface="Calligraph421 BT" pitchFamily="66" charset="0"/>
              </a:rPr>
              <a:t>Joash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The </a:t>
            </a:r>
            <a:r>
              <a:rPr lang="en-US" sz="2600" dirty="0" smtClean="0">
                <a:latin typeface="Century Gothic" pitchFamily="34" charset="0"/>
              </a:rPr>
              <a:t>high priest, </a:t>
            </a:r>
            <a:r>
              <a:rPr lang="en-US" sz="2600" dirty="0" err="1" smtClean="0">
                <a:latin typeface="Century Gothic" pitchFamily="34" charset="0"/>
              </a:rPr>
              <a:t>Jehoiada</a:t>
            </a:r>
            <a:r>
              <a:rPr lang="en-US" sz="2600" dirty="0" smtClean="0">
                <a:latin typeface="Century Gothic" pitchFamily="34" charset="0"/>
              </a:rPr>
              <a:t>, was his guardian.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As </a:t>
            </a:r>
            <a:r>
              <a:rPr lang="en-US" sz="2600" dirty="0" smtClean="0">
                <a:latin typeface="Century Gothic" pitchFamily="34" charset="0"/>
              </a:rPr>
              <a:t>long </a:t>
            </a:r>
            <a:r>
              <a:rPr lang="en-US" sz="2600" dirty="0" smtClean="0">
                <a:latin typeface="Century Gothic" pitchFamily="34" charset="0"/>
              </a:rPr>
              <a:t>as the </a:t>
            </a:r>
            <a:r>
              <a:rPr lang="en-US" sz="2600" dirty="0" smtClean="0">
                <a:latin typeface="Century Gothic" pitchFamily="34" charset="0"/>
              </a:rPr>
              <a:t>priest lived, </a:t>
            </a:r>
            <a:r>
              <a:rPr lang="en-US" sz="2600" dirty="0" err="1" smtClean="0">
                <a:latin typeface="Century Gothic" pitchFamily="34" charset="0"/>
              </a:rPr>
              <a:t>Joash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                                   did </a:t>
            </a:r>
            <a:r>
              <a:rPr lang="en-US" sz="2600" dirty="0" smtClean="0">
                <a:latin typeface="Century Gothic" pitchFamily="34" charset="0"/>
              </a:rPr>
              <a:t>what was right.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After </a:t>
            </a:r>
            <a:r>
              <a:rPr lang="en-US" sz="2600" dirty="0" err="1" smtClean="0">
                <a:latin typeface="Century Gothic" pitchFamily="34" charset="0"/>
              </a:rPr>
              <a:t>Jehoiada’s</a:t>
            </a:r>
            <a:r>
              <a:rPr lang="en-US" sz="2600" dirty="0" smtClean="0">
                <a:latin typeface="Century Gothic" pitchFamily="34" charset="0"/>
              </a:rPr>
              <a:t> death, he lapsed into </a:t>
            </a:r>
            <a:r>
              <a:rPr lang="en-US" sz="2600" dirty="0" smtClean="0">
                <a:latin typeface="Century Gothic" pitchFamily="34" charset="0"/>
              </a:rPr>
              <a:t>idolatry.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1986" name="Picture 2" descr="http://oneyearbibleimages.com/2_chron_21_12_there_came_a_writing_from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9085" y="1828800"/>
            <a:ext cx="2670115" cy="36385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J. </a:t>
            </a:r>
            <a:r>
              <a:rPr lang="en-US" dirty="0" err="1" smtClean="0">
                <a:latin typeface="Calligraph421 BT" pitchFamily="66" charset="0"/>
              </a:rPr>
              <a:t>Joash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5814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bribed </a:t>
            </a:r>
            <a:r>
              <a:rPr lang="en-US" sz="2600" dirty="0" err="1" smtClean="0">
                <a:latin typeface="Century Gothic" pitchFamily="34" charset="0"/>
              </a:rPr>
              <a:t>Hazael</a:t>
            </a:r>
            <a:r>
              <a:rPr lang="en-US" sz="2600" dirty="0" smtClean="0">
                <a:latin typeface="Century Gothic" pitchFamily="34" charset="0"/>
              </a:rPr>
              <a:t> with treasures from the house of the Lord.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Finally </a:t>
            </a:r>
            <a:r>
              <a:rPr lang="en-US" sz="2600" dirty="0" smtClean="0">
                <a:latin typeface="Century Gothic" pitchFamily="34" charset="0"/>
              </a:rPr>
              <a:t>he was </a:t>
            </a:r>
            <a:r>
              <a:rPr lang="en-US" sz="2600" dirty="0" smtClean="0">
                <a:latin typeface="Century Gothic" pitchFamily="34" charset="0"/>
              </a:rPr>
              <a:t>murdered in </a:t>
            </a:r>
            <a:r>
              <a:rPr lang="en-US" sz="2600" dirty="0" smtClean="0">
                <a:latin typeface="Century Gothic" pitchFamily="34" charset="0"/>
              </a:rPr>
              <a:t>bed by one of his own servants.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0962" name="Picture 2" descr="http://oneyearbibleimages.com/hazael20bringing20presents20to20elisha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04800"/>
            <a:ext cx="3800475" cy="32004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K. </a:t>
            </a:r>
            <a:r>
              <a:rPr lang="en-US" dirty="0" err="1" smtClean="0">
                <a:latin typeface="Calligraph421 BT" pitchFamily="66" charset="0"/>
              </a:rPr>
              <a:t>Amaziah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Amaziah</a:t>
            </a:r>
            <a:r>
              <a:rPr lang="en-US" sz="2600" dirty="0" smtClean="0">
                <a:latin typeface="Century Gothic" pitchFamily="34" charset="0"/>
              </a:rPr>
              <a:t> was the son of </a:t>
            </a:r>
            <a:r>
              <a:rPr lang="en-US" sz="2600" dirty="0" err="1" smtClean="0">
                <a:latin typeface="Century Gothic" pitchFamily="34" charset="0"/>
              </a:rPr>
              <a:t>Joash</a:t>
            </a:r>
            <a:r>
              <a:rPr lang="en-US" sz="2600" dirty="0" smtClean="0">
                <a:latin typeface="Century Gothic" pitchFamily="34" charset="0"/>
              </a:rPr>
              <a:t> and reigned </a:t>
            </a:r>
            <a:r>
              <a:rPr lang="en-US" sz="2600" dirty="0" smtClean="0">
                <a:latin typeface="Century Gothic" pitchFamily="34" charset="0"/>
              </a:rPr>
              <a:t>29 </a:t>
            </a:r>
            <a:r>
              <a:rPr lang="en-US" sz="2600" dirty="0" smtClean="0">
                <a:latin typeface="Century Gothic" pitchFamily="34" charset="0"/>
              </a:rPr>
              <a:t>years.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began </a:t>
            </a:r>
            <a:r>
              <a:rPr lang="en-US" sz="2600" dirty="0" smtClean="0">
                <a:latin typeface="Century Gothic" pitchFamily="34" charset="0"/>
              </a:rPr>
              <a:t>well but </a:t>
            </a:r>
            <a:r>
              <a:rPr lang="en-US" sz="2600" dirty="0" smtClean="0">
                <a:latin typeface="Century Gothic" pitchFamily="34" charset="0"/>
              </a:rPr>
              <a:t>ended badly.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defeated the </a:t>
            </a:r>
            <a:r>
              <a:rPr lang="en-US" sz="2600" dirty="0" err="1" smtClean="0">
                <a:latin typeface="Century Gothic" pitchFamily="34" charset="0"/>
              </a:rPr>
              <a:t>Edomites</a:t>
            </a:r>
            <a:r>
              <a:rPr lang="en-US" sz="2600" dirty="0" smtClean="0">
                <a:latin typeface="Century Gothic" pitchFamily="34" charset="0"/>
              </a:rPr>
              <a:t> but carried home their </a:t>
            </a:r>
            <a:r>
              <a:rPr lang="en-US" sz="2600" dirty="0" smtClean="0">
                <a:latin typeface="Century Gothic" pitchFamily="34" charset="0"/>
              </a:rPr>
              <a:t>gods</a:t>
            </a:r>
            <a:r>
              <a:rPr lang="en-US" sz="2600" dirty="0" smtClean="0">
                <a:latin typeface="Century Gothic" pitchFamily="34" charset="0"/>
              </a:rPr>
              <a:t> </a:t>
            </a:r>
            <a:r>
              <a:rPr lang="en-US" sz="2600" dirty="0" smtClean="0">
                <a:latin typeface="Century Gothic" pitchFamily="34" charset="0"/>
              </a:rPr>
              <a:t>and worshipped them.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assassinated.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L. </a:t>
            </a:r>
            <a:r>
              <a:rPr lang="en-US" dirty="0" err="1" smtClean="0">
                <a:latin typeface="Calligraph421 BT" pitchFamily="66" charset="0"/>
              </a:rPr>
              <a:t>Uzziah</a:t>
            </a:r>
            <a:r>
              <a:rPr lang="en-US" dirty="0" smtClean="0">
                <a:latin typeface="Calligraph421 BT" pitchFamily="66" charset="0"/>
              </a:rPr>
              <a:t> (</a:t>
            </a:r>
            <a:r>
              <a:rPr lang="en-US" dirty="0" err="1" smtClean="0">
                <a:latin typeface="Calligraph421 BT" pitchFamily="66" charset="0"/>
              </a:rPr>
              <a:t>Azariah</a:t>
            </a:r>
            <a:r>
              <a:rPr lang="en-US" dirty="0" smtClean="0">
                <a:latin typeface="Calligraph421 BT" pitchFamily="66" charset="0"/>
              </a:rPr>
              <a:t>)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Uzziah</a:t>
            </a:r>
            <a:r>
              <a:rPr lang="en-US" sz="2600" dirty="0" smtClean="0">
                <a:latin typeface="Century Gothic" pitchFamily="34" charset="0"/>
              </a:rPr>
              <a:t> came to the throne when he was sixteen and reigned for fifty-two years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was a capable administrator </a:t>
            </a:r>
            <a:r>
              <a:rPr lang="en-US" sz="2600" dirty="0" smtClean="0">
                <a:latin typeface="Century Gothic" pitchFamily="34" charset="0"/>
              </a:rPr>
              <a:t>                              and </a:t>
            </a:r>
            <a:r>
              <a:rPr lang="en-US" sz="2600" dirty="0" smtClean="0">
                <a:latin typeface="Century Gothic" pitchFamily="34" charset="0"/>
              </a:rPr>
              <a:t>was talented in engineering.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tried to </a:t>
            </a:r>
            <a:r>
              <a:rPr lang="en-US" sz="2600" dirty="0" smtClean="0">
                <a:latin typeface="Century Gothic" pitchFamily="34" charset="0"/>
              </a:rPr>
              <a:t>assume the </a:t>
            </a:r>
            <a:r>
              <a:rPr lang="en-US" sz="2600" dirty="0" smtClean="0">
                <a:latin typeface="Century Gothic" pitchFamily="34" charset="0"/>
              </a:rPr>
              <a:t>ministry of </a:t>
            </a:r>
            <a:r>
              <a:rPr lang="en-US" sz="2600" dirty="0" smtClean="0">
                <a:latin typeface="Century Gothic" pitchFamily="34" charset="0"/>
              </a:rPr>
              <a:t>                                        the </a:t>
            </a:r>
            <a:r>
              <a:rPr lang="en-US" sz="2600" dirty="0" smtClean="0">
                <a:latin typeface="Century Gothic" pitchFamily="34" charset="0"/>
              </a:rPr>
              <a:t>priest by offering incense on </a:t>
            </a:r>
            <a:r>
              <a:rPr lang="en-US" sz="2600" dirty="0" smtClean="0">
                <a:latin typeface="Century Gothic" pitchFamily="34" charset="0"/>
              </a:rPr>
              <a:t>                                       the </a:t>
            </a:r>
            <a:r>
              <a:rPr lang="en-US" sz="2600" dirty="0" smtClean="0">
                <a:latin typeface="Century Gothic" pitchFamily="34" charset="0"/>
              </a:rPr>
              <a:t>golden altar. 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4034" name="Picture 2" descr="http://jesusfootprints.files.wordpress.com/2011/05/14026015_c15_-_2_chronicles_26_15_-_uzziah_offers_incense_to_the_lord_in_the_te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1863" y="2286000"/>
            <a:ext cx="2587337" cy="32004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L. </a:t>
            </a:r>
            <a:r>
              <a:rPr lang="en-US" dirty="0" err="1" smtClean="0">
                <a:latin typeface="Calligraph421 BT" pitchFamily="66" charset="0"/>
              </a:rPr>
              <a:t>Uzziah</a:t>
            </a:r>
            <a:r>
              <a:rPr lang="en-US" dirty="0" smtClean="0">
                <a:latin typeface="Calligraph421 BT" pitchFamily="66" charset="0"/>
              </a:rPr>
              <a:t> (</a:t>
            </a:r>
            <a:r>
              <a:rPr lang="en-US" dirty="0" err="1" smtClean="0">
                <a:latin typeface="Calligraph421 BT" pitchFamily="66" charset="0"/>
              </a:rPr>
              <a:t>Azariah</a:t>
            </a:r>
            <a:r>
              <a:rPr lang="en-US" dirty="0" smtClean="0">
                <a:latin typeface="Calligraph421 BT" pitchFamily="66" charset="0"/>
              </a:rPr>
              <a:t>)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9530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was stricken </a:t>
            </a:r>
            <a:r>
              <a:rPr lang="en-US" sz="2600" dirty="0" smtClean="0">
                <a:latin typeface="Century Gothic" pitchFamily="34" charset="0"/>
              </a:rPr>
              <a:t>with leprosy </a:t>
            </a:r>
            <a:r>
              <a:rPr lang="en-US" sz="2600" dirty="0" smtClean="0">
                <a:latin typeface="Century Gothic" pitchFamily="34" charset="0"/>
              </a:rPr>
              <a:t>and spent his last years in seclusion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 prophet Isaiah received his call during the year of </a:t>
            </a:r>
            <a:r>
              <a:rPr lang="en-US" sz="2600" dirty="0" err="1" smtClean="0">
                <a:latin typeface="Century Gothic" pitchFamily="34" charset="0"/>
              </a:rPr>
              <a:t>Uzziah’s</a:t>
            </a:r>
            <a:r>
              <a:rPr lang="en-US" sz="2600" dirty="0" smtClean="0">
                <a:latin typeface="Century Gothic" pitchFamily="34" charset="0"/>
              </a:rPr>
              <a:t> death.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3010" name="Picture 2" descr="http://godcenteredmom.files.wordpress.com/2011/07/110_05_0209_biblepaintin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500764"/>
            <a:ext cx="3581400" cy="24428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3012" name="Picture 4" descr="http://upload.wikimedia.org/wikipedia/commons/thumb/5/50/Isaiah_(Bible_Card).jpg/250px-Isaiah_(Bible_Card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5950" y="3886200"/>
            <a:ext cx="2305050" cy="25724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M. </a:t>
            </a:r>
            <a:r>
              <a:rPr lang="en-US" dirty="0" err="1" smtClean="0">
                <a:latin typeface="Calligraph421 BT" pitchFamily="66" charset="0"/>
              </a:rPr>
              <a:t>Jotham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Jotham’s</a:t>
            </a:r>
            <a:r>
              <a:rPr lang="en-US" sz="2600" dirty="0" smtClean="0">
                <a:latin typeface="Century Gothic" pitchFamily="34" charset="0"/>
              </a:rPr>
              <a:t> record is clean.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There </a:t>
            </a:r>
            <a:r>
              <a:rPr lang="en-US" sz="2600" dirty="0" smtClean="0">
                <a:latin typeface="Century Gothic" pitchFamily="34" charset="0"/>
              </a:rPr>
              <a:t>was no sin laid to his charge.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reigned </a:t>
            </a:r>
            <a:r>
              <a:rPr lang="en-US" sz="2600" dirty="0" smtClean="0">
                <a:latin typeface="Century Gothic" pitchFamily="34" charset="0"/>
              </a:rPr>
              <a:t>16 years</a:t>
            </a:r>
            <a:r>
              <a:rPr lang="en-US" sz="2600" dirty="0" smtClean="0">
                <a:latin typeface="Century Gothic" pitchFamily="34" charset="0"/>
              </a:rPr>
              <a:t>, and the kingdom prospered</a:t>
            </a:r>
            <a:r>
              <a:rPr lang="en-US" sz="2600" dirty="0" smtClean="0">
                <a:latin typeface="Century Gothic" pitchFamily="34" charset="0"/>
              </a:rPr>
              <a:t>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Isaiah and Micah prophesied during his reign.</a:t>
            </a:r>
            <a:endParaRPr lang="en-US" sz="26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pPr algn="l"/>
            <a:r>
              <a:rPr lang="en-US" dirty="0" smtClean="0">
                <a:latin typeface="Calligraph421 BT" pitchFamily="66" charset="0"/>
              </a:rPr>
              <a:t>N. </a:t>
            </a:r>
            <a:r>
              <a:rPr lang="en-US" dirty="0" err="1" smtClean="0">
                <a:latin typeface="Calligraph421 BT" pitchFamily="66" charset="0"/>
              </a:rPr>
              <a:t>Ahaz</a:t>
            </a:r>
            <a:endParaRPr lang="en-US" dirty="0">
              <a:latin typeface="Calligraph421 B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4953000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latin typeface="Century Gothic" pitchFamily="34" charset="0"/>
              </a:rPr>
              <a:t>Ahaz</a:t>
            </a:r>
            <a:r>
              <a:rPr lang="en-US" sz="2600" dirty="0" smtClean="0">
                <a:latin typeface="Century Gothic" pitchFamily="34" charset="0"/>
              </a:rPr>
              <a:t> reigned sixteen </a:t>
            </a:r>
            <a:r>
              <a:rPr lang="en-US" sz="2600" dirty="0" smtClean="0">
                <a:latin typeface="Century Gothic" pitchFamily="34" charset="0"/>
              </a:rPr>
              <a:t>years.</a:t>
            </a: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had the reputation of being the most </a:t>
            </a:r>
            <a:r>
              <a:rPr lang="en-US" sz="2600" dirty="0" smtClean="0">
                <a:latin typeface="Century Gothic" pitchFamily="34" charset="0"/>
              </a:rPr>
              <a:t>wicked and </a:t>
            </a:r>
            <a:r>
              <a:rPr lang="en-US" sz="2600" dirty="0" smtClean="0">
                <a:latin typeface="Century Gothic" pitchFamily="34" charset="0"/>
              </a:rPr>
              <a:t>idolatrous of all the kings of Judah. </a:t>
            </a:r>
            <a:endParaRPr lang="en-US" sz="2600" dirty="0" smtClean="0">
              <a:latin typeface="Century Gothic" pitchFamily="34" charset="0"/>
            </a:endParaRPr>
          </a:p>
          <a:p>
            <a:endParaRPr lang="en-US" sz="2600" dirty="0" smtClean="0">
              <a:latin typeface="Century Gothic" pitchFamily="34" charset="0"/>
            </a:endParaRPr>
          </a:p>
          <a:p>
            <a:r>
              <a:rPr lang="en-US" sz="2600" dirty="0" smtClean="0">
                <a:latin typeface="Century Gothic" pitchFamily="34" charset="0"/>
              </a:rPr>
              <a:t>He </a:t>
            </a:r>
            <a:r>
              <a:rPr lang="en-US" sz="2600" dirty="0" smtClean="0">
                <a:latin typeface="Century Gothic" pitchFamily="34" charset="0"/>
              </a:rPr>
              <a:t>burned his own children as sacrifices </a:t>
            </a:r>
            <a:r>
              <a:rPr lang="en-US" sz="2600" dirty="0" smtClean="0">
                <a:latin typeface="Century Gothic" pitchFamily="34" charset="0"/>
              </a:rPr>
              <a:t>in his </a:t>
            </a:r>
            <a:r>
              <a:rPr lang="en-US" sz="2600" dirty="0" smtClean="0">
                <a:latin typeface="Century Gothic" pitchFamily="34" charset="0"/>
              </a:rPr>
              <a:t>idolatrous worship. </a:t>
            </a:r>
            <a:endParaRPr lang="en-US" sz="2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2600" dirty="0" smtClean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Lesson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7: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The Kings of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Judah           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ligraph421 BT" pitchFamily="66" charset="0"/>
              </a:rPr>
              <a:t>Global University of Theological Studies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Calligraph421 BT" pitchFamily="66" charset="0"/>
            </a:endParaRPr>
          </a:p>
        </p:txBody>
      </p:sp>
      <p:pic>
        <p:nvPicPr>
          <p:cNvPr id="47106" name="Picture 2" descr="http://3.bp.blogspot.com/-iof1mMPFB8k/TsqenIS2VdI/AAAAAAAABNQ/SP8kECM-a2g/s1600/king__aha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810000"/>
            <a:ext cx="1905000" cy="25479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7108" name="Picture 4" descr="http://www.ellenwhite.info/images/chapt-illus/PK/PP-Ahaz_JS_0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810000"/>
            <a:ext cx="1849515" cy="25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7110" name="Picture 6" descr="http://www.readingscripture.org/wp-content/uploads/2011/05/King-Ahaz-turns-to-idols-2-Chron28-210x255px.jpg"/>
          <p:cNvPicPr>
            <a:picLocks noChangeAspect="1" noChangeArrowheads="1"/>
          </p:cNvPicPr>
          <p:nvPr/>
        </p:nvPicPr>
        <p:blipFill>
          <a:blip r:embed="rId4" cstate="print"/>
          <a:srcRect b="15294"/>
          <a:stretch>
            <a:fillRect/>
          </a:stretch>
        </p:blipFill>
        <p:spPr bwMode="auto">
          <a:xfrm>
            <a:off x="990600" y="4190999"/>
            <a:ext cx="2209800" cy="22729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7993</TotalTime>
  <Words>1208</Words>
  <Application>Microsoft Office PowerPoint</Application>
  <PresentationFormat>On-screen Show (4:3)</PresentationFormat>
  <Paragraphs>186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Apex</vt:lpstr>
      <vt:lpstr>Old  Testament History  II</vt:lpstr>
      <vt:lpstr>J. Joash</vt:lpstr>
      <vt:lpstr>J. Joash</vt:lpstr>
      <vt:lpstr>J. Joash</vt:lpstr>
      <vt:lpstr>K. Amaziah</vt:lpstr>
      <vt:lpstr>L. Uzziah (Azariah)</vt:lpstr>
      <vt:lpstr>L. Uzziah (Azariah)</vt:lpstr>
      <vt:lpstr>M. Jotham</vt:lpstr>
      <vt:lpstr>N. Ahaz</vt:lpstr>
      <vt:lpstr>N. Ahaz</vt:lpstr>
      <vt:lpstr>O. Hezekiah</vt:lpstr>
      <vt:lpstr>O. Hezekiah</vt:lpstr>
      <vt:lpstr>O. Hezekiah</vt:lpstr>
      <vt:lpstr>P. Manasseh</vt:lpstr>
      <vt:lpstr>P. Manasseh</vt:lpstr>
      <vt:lpstr>P. Manasseh</vt:lpstr>
      <vt:lpstr>P. Manasseh</vt:lpstr>
      <vt:lpstr>P. Manasseh</vt:lpstr>
      <vt:lpstr>P. Manasseh</vt:lpstr>
      <vt:lpstr>Q. Amon</vt:lpstr>
      <vt:lpstr>R. Josiah</vt:lpstr>
      <vt:lpstr>R. Josiah</vt:lpstr>
      <vt:lpstr>S. The Final Decline</vt:lpstr>
      <vt:lpstr>Questions for Review</vt:lpstr>
      <vt:lpstr>Questions for Review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Testament History II</dc:title>
  <dc:creator>Alyssa</dc:creator>
  <cp:lastModifiedBy>Alyssa</cp:lastModifiedBy>
  <cp:revision>98</cp:revision>
  <dcterms:created xsi:type="dcterms:W3CDTF">2012-05-28T23:01:06Z</dcterms:created>
  <dcterms:modified xsi:type="dcterms:W3CDTF">2012-07-08T03:30:11Z</dcterms:modified>
</cp:coreProperties>
</file>