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67" autoAdjust="0"/>
  </p:normalViewPr>
  <p:slideViewPr>
    <p:cSldViewPr>
      <p:cViewPr>
        <p:scale>
          <a:sx n="70" d="100"/>
          <a:sy n="70" d="100"/>
        </p:scale>
        <p:origin x="-1158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prstClr val="black"/>
              <a:schemeClr val="accent5">
                <a:tint val="45000"/>
                <a:satMod val="400000"/>
              </a:schemeClr>
            </a:duotone>
            <a:lum bright="-29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3962400"/>
          </a:xfrm>
        </p:spPr>
        <p:txBody>
          <a:bodyPr>
            <a:noAutofit/>
            <a:scene3d>
              <a:camera prst="orthographicFront"/>
              <a:lightRig rig="soft" dir="t">
                <a:rot lat="0" lon="0" rev="17220000"/>
              </a:lightRig>
            </a:scene3d>
            <a:sp3d extrusionH="57150" prstMaterial="softEdge">
              <a:bevelT w="38100" h="38100"/>
            </a:sp3d>
          </a:bodyPr>
          <a:lstStyle/>
          <a:p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Old </a:t>
            </a:r>
            <a:b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</a:br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Testament History </a:t>
            </a:r>
            <a:b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</a:br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II</a:t>
            </a:r>
            <a:endParaRPr lang="en-US" sz="6600" dirty="0">
              <a:ln w="635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Calligraph421 BT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6096000"/>
            <a:ext cx="9144000" cy="762000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Lesson </a:t>
            </a:r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5: Elisha</a:t>
            </a:r>
            <a:endParaRPr lang="en-US" sz="4000" dirty="0">
              <a:solidFill>
                <a:schemeClr val="accent1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5602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Global University of Theological Studies</a:t>
            </a:r>
            <a:endParaRPr lang="en-US" sz="3000" dirty="0">
              <a:solidFill>
                <a:schemeClr val="accent1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4098" name="Picture 2" descr="http://kenanderson.net/bible/assets/images/scroll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45687">
            <a:off x="6262572" y="3927086"/>
            <a:ext cx="2328617" cy="24868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B. Elisha’s Call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458200" cy="43434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7 </a:t>
            </a:r>
            <a:r>
              <a:rPr lang="en-US" sz="2600" dirty="0" smtClean="0">
                <a:latin typeface="Century Gothic" pitchFamily="34" charset="0"/>
              </a:rPr>
              <a:t>or </a:t>
            </a:r>
            <a:r>
              <a:rPr lang="en-US" sz="2600" dirty="0" smtClean="0">
                <a:latin typeface="Century Gothic" pitchFamily="34" charset="0"/>
              </a:rPr>
              <a:t>8 </a:t>
            </a:r>
            <a:r>
              <a:rPr lang="en-US" sz="2600" dirty="0" smtClean="0">
                <a:latin typeface="Century Gothic" pitchFamily="34" charset="0"/>
              </a:rPr>
              <a:t>years passed before Elijah’s translation.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During </a:t>
            </a:r>
            <a:r>
              <a:rPr lang="en-US" sz="2600" dirty="0" smtClean="0">
                <a:latin typeface="Century Gothic" pitchFamily="34" charset="0"/>
              </a:rPr>
              <a:t>that </a:t>
            </a:r>
            <a:r>
              <a:rPr lang="en-US" sz="2600" dirty="0" smtClean="0">
                <a:latin typeface="Century Gothic" pitchFamily="34" charset="0"/>
              </a:rPr>
              <a:t>time Elisha </a:t>
            </a:r>
            <a:r>
              <a:rPr lang="en-US" sz="2600" dirty="0" smtClean="0">
                <a:latin typeface="Century Gothic" pitchFamily="34" charset="0"/>
              </a:rPr>
              <a:t>was </a:t>
            </a:r>
            <a:r>
              <a:rPr lang="en-US" sz="2600" dirty="0" smtClean="0">
                <a:latin typeface="Century Gothic" pitchFamily="34" charset="0"/>
              </a:rPr>
              <a:t>Elijah’s minister.    (</a:t>
            </a:r>
            <a:r>
              <a:rPr lang="en-US" sz="2600" dirty="0" smtClean="0">
                <a:latin typeface="Century Gothic" pitchFamily="34" charset="0"/>
              </a:rPr>
              <a:t>See II Kings </a:t>
            </a:r>
            <a:r>
              <a:rPr lang="en-US" sz="2600" dirty="0" smtClean="0">
                <a:latin typeface="Century Gothic" pitchFamily="34" charset="0"/>
              </a:rPr>
              <a:t>3:11)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</a:t>
            </a:r>
            <a:r>
              <a:rPr lang="en-US" sz="2600" dirty="0" smtClean="0">
                <a:latin typeface="Century Gothic" pitchFamily="34" charset="0"/>
              </a:rPr>
              <a:t>e </a:t>
            </a:r>
            <a:r>
              <a:rPr lang="en-US" sz="2600" dirty="0" smtClean="0">
                <a:latin typeface="Century Gothic" pitchFamily="34" charset="0"/>
              </a:rPr>
              <a:t>was also Elijah’s disciple, </a:t>
            </a:r>
            <a:r>
              <a:rPr lang="en-US" sz="2600" dirty="0" smtClean="0">
                <a:latin typeface="Century Gothic" pitchFamily="34" charset="0"/>
              </a:rPr>
              <a:t>learning and </a:t>
            </a:r>
            <a:r>
              <a:rPr lang="en-US" sz="2600" dirty="0" smtClean="0">
                <a:latin typeface="Century Gothic" pitchFamily="34" charset="0"/>
              </a:rPr>
              <a:t>helping Elijah in every way.</a:t>
            </a:r>
            <a:endParaRPr lang="en-US" sz="2600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5: Elisha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2530" name="Picture 2" descr="http://ak8.picdn.net/shutterstock/videos/897208/preview/stock-footage-servant-pouring-water-into-han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2971800"/>
            <a:ext cx="3946070" cy="2209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B. Elisha’s Call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057400"/>
            <a:ext cx="8458200" cy="43434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   It </a:t>
            </a:r>
            <a:r>
              <a:rPr lang="en-US" sz="2600" dirty="0" smtClean="0">
                <a:latin typeface="Century Gothic" pitchFamily="34" charset="0"/>
              </a:rPr>
              <a:t>was revealed that Elijah was going to be caught </a:t>
            </a:r>
            <a:r>
              <a:rPr lang="en-US" sz="2600" dirty="0" smtClean="0">
                <a:latin typeface="Century Gothic" pitchFamily="34" charset="0"/>
              </a:rPr>
              <a:t>away. </a:t>
            </a: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   Elisha refused to </a:t>
            </a:r>
            <a:r>
              <a:rPr lang="en-US" sz="2600" dirty="0" smtClean="0">
                <a:latin typeface="Century Gothic" pitchFamily="34" charset="0"/>
              </a:rPr>
              <a:t>be discouraged by those who tried to tell him that he was following Elijah in vain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5: Elisha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B. Elisha’s Call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458200" cy="43434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accompanied Elijah from </a:t>
            </a:r>
            <a:r>
              <a:rPr lang="en-US" sz="2600" dirty="0" err="1" smtClean="0">
                <a:latin typeface="Century Gothic" pitchFamily="34" charset="0"/>
              </a:rPr>
              <a:t>Gilgal</a:t>
            </a:r>
            <a:r>
              <a:rPr lang="en-US" sz="2600" dirty="0" smtClean="0">
                <a:latin typeface="Century Gothic" pitchFamily="34" charset="0"/>
              </a:rPr>
              <a:t> to Bethel, to Jericho and to the banks of the Jordan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Elijah smote the waters with his mantle, and the two walked across on </a:t>
            </a:r>
            <a:r>
              <a:rPr lang="en-US" sz="2600" dirty="0" smtClean="0">
                <a:latin typeface="Century Gothic" pitchFamily="34" charset="0"/>
              </a:rPr>
              <a:t>dry ground</a:t>
            </a:r>
            <a:r>
              <a:rPr lang="en-US" sz="2600" dirty="0" smtClean="0">
                <a:latin typeface="Century Gothic" pitchFamily="34" charset="0"/>
              </a:rPr>
              <a:t>.</a:t>
            </a:r>
            <a:endParaRPr lang="en-US" sz="2600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5: Elisha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3554" name="Picture 2" descr="http://st-takla.org/Gallery/var/albums/Bible/Illustrations/Story-of-the-Bible/3-Old-Testament-3/www-St-Takla-org--elijah-strikes-the-water-with-his-mantle.jpg?m=1312587634"/>
          <p:cNvPicPr>
            <a:picLocks noChangeAspect="1" noChangeArrowheads="1"/>
          </p:cNvPicPr>
          <p:nvPr/>
        </p:nvPicPr>
        <p:blipFill>
          <a:blip r:embed="rId2" cstate="print"/>
          <a:srcRect t="11435" b="5378"/>
          <a:stretch>
            <a:fillRect/>
          </a:stretch>
        </p:blipFill>
        <p:spPr bwMode="auto">
          <a:xfrm>
            <a:off x="3229304" y="3429000"/>
            <a:ext cx="2561896" cy="2971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B. Elisha’s Call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10600" cy="43434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A </a:t>
            </a:r>
            <a:r>
              <a:rPr lang="en-US" sz="2600" dirty="0" smtClean="0">
                <a:latin typeface="Century Gothic" pitchFamily="34" charset="0"/>
              </a:rPr>
              <a:t>double portion of Elijah’s </a:t>
            </a:r>
            <a:r>
              <a:rPr lang="en-US" sz="2600" dirty="0" smtClean="0">
                <a:latin typeface="Century Gothic" pitchFamily="34" charset="0"/>
              </a:rPr>
              <a:t>                                             spirit </a:t>
            </a:r>
            <a:r>
              <a:rPr lang="en-US" sz="2600" dirty="0" smtClean="0">
                <a:latin typeface="Century Gothic" pitchFamily="34" charset="0"/>
              </a:rPr>
              <a:t>was given </a:t>
            </a:r>
            <a:r>
              <a:rPr lang="en-US" sz="2600" dirty="0" smtClean="0">
                <a:latin typeface="Century Gothic" pitchFamily="34" charset="0"/>
              </a:rPr>
              <a:t>to Elisha.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 smtClean="0">
                <a:latin typeface="Century Gothic" pitchFamily="34" charset="0"/>
              </a:rPr>
              <a:t>mantle fell on Elisha, and </a:t>
            </a:r>
            <a:r>
              <a:rPr lang="en-US" sz="2600" dirty="0" smtClean="0">
                <a:latin typeface="Century Gothic" pitchFamily="34" charset="0"/>
              </a:rPr>
              <a:t>he also smote the waters of the Jordan.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</a:t>
            </a:r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sons of the prophets saw </a:t>
            </a:r>
            <a:r>
              <a:rPr lang="en-US" sz="2600" dirty="0" smtClean="0">
                <a:latin typeface="Century Gothic" pitchFamily="34" charset="0"/>
              </a:rPr>
              <a:t>it</a:t>
            </a:r>
            <a:r>
              <a:rPr lang="en-US" sz="2600" dirty="0" smtClean="0">
                <a:latin typeface="Century Gothic" pitchFamily="34" charset="0"/>
              </a:rPr>
              <a:t> </a:t>
            </a:r>
            <a:r>
              <a:rPr lang="en-US" sz="2600" dirty="0" smtClean="0">
                <a:latin typeface="Century Gothic" pitchFamily="34" charset="0"/>
              </a:rPr>
              <a:t>and </a:t>
            </a:r>
            <a:r>
              <a:rPr lang="en-US" sz="2600" dirty="0" smtClean="0">
                <a:latin typeface="Century Gothic" pitchFamily="34" charset="0"/>
              </a:rPr>
              <a:t>exclaimed</a:t>
            </a:r>
            <a:r>
              <a:rPr lang="en-US" sz="2600" dirty="0" smtClean="0">
                <a:latin typeface="Century Gothic" pitchFamily="34" charset="0"/>
              </a:rPr>
              <a:t>,</a:t>
            </a: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 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“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The spirit of Elijah doth rest on Elisha.”</a:t>
            </a:r>
            <a:endParaRPr lang="en-US" sz="2600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5: Elisha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5602" name="Picture 2" descr="http://biblelessonsite.org/flash/images51/slides/p_0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304800"/>
            <a:ext cx="3200400" cy="265822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B. Elisha’s Call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610600" cy="43434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  Each </a:t>
            </a:r>
            <a:r>
              <a:rPr lang="en-US" sz="2600" dirty="0" smtClean="0">
                <a:latin typeface="Century Gothic" pitchFamily="34" charset="0"/>
              </a:rPr>
              <a:t>one of us should ask whether or not we are among the spectators </a:t>
            </a:r>
            <a:r>
              <a:rPr lang="en-US" sz="2600" dirty="0" smtClean="0">
                <a:latin typeface="Century Gothic" pitchFamily="34" charset="0"/>
              </a:rPr>
              <a:t>of God’s </a:t>
            </a:r>
            <a:r>
              <a:rPr lang="en-US" sz="2600" dirty="0" smtClean="0">
                <a:latin typeface="Century Gothic" pitchFamily="34" charset="0"/>
              </a:rPr>
              <a:t>power or whether we are where the action is. </a:t>
            </a: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    Are </a:t>
            </a:r>
            <a:r>
              <a:rPr lang="en-US" sz="2600" dirty="0" smtClean="0">
                <a:latin typeface="Century Gothic" pitchFamily="34" charset="0"/>
              </a:rPr>
              <a:t>we among the sons of </a:t>
            </a:r>
            <a:r>
              <a:rPr lang="en-US" sz="2600" dirty="0" smtClean="0">
                <a:latin typeface="Century Gothic" pitchFamily="34" charset="0"/>
              </a:rPr>
              <a:t>the prophets </a:t>
            </a:r>
            <a:r>
              <a:rPr lang="en-US" sz="2600" dirty="0" smtClean="0">
                <a:latin typeface="Century Gothic" pitchFamily="34" charset="0"/>
              </a:rPr>
              <a:t>looking on from a distance, or are we receiving our portion of God’s spirit?</a:t>
            </a:r>
            <a:endParaRPr lang="en-US" sz="2600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5: Elisha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B. Elisha’s Call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610600" cy="43434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Another question </a:t>
            </a:r>
            <a:r>
              <a:rPr lang="en-US" sz="2600" dirty="0" smtClean="0">
                <a:latin typeface="Century Gothic" pitchFamily="34" charset="0"/>
              </a:rPr>
              <a:t>that might </a:t>
            </a:r>
            <a:r>
              <a:rPr lang="en-US" sz="2600" dirty="0" smtClean="0">
                <a:latin typeface="Century Gothic" pitchFamily="34" charset="0"/>
              </a:rPr>
              <a:t>be asked </a:t>
            </a:r>
            <a:r>
              <a:rPr lang="en-US" sz="2600" dirty="0" smtClean="0">
                <a:latin typeface="Century Gothic" pitchFamily="34" charset="0"/>
              </a:rPr>
              <a:t>today is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“</a:t>
            </a:r>
            <a:r>
              <a:rPr lang="en-US" sz="2600" dirty="0" smtClean="0">
                <a:latin typeface="Century Gothic" pitchFamily="34" charset="0"/>
              </a:rPr>
              <a:t>Where are the </a:t>
            </a:r>
            <a:r>
              <a:rPr lang="en-US" sz="2600" dirty="0" err="1" smtClean="0">
                <a:latin typeface="Century Gothic" pitchFamily="34" charset="0"/>
              </a:rPr>
              <a:t>Elijahs</a:t>
            </a:r>
            <a:r>
              <a:rPr lang="en-US" sz="2600" dirty="0" smtClean="0">
                <a:latin typeface="Century Gothic" pitchFamily="34" charset="0"/>
              </a:rPr>
              <a:t> of </a:t>
            </a:r>
            <a:r>
              <a:rPr lang="en-US" sz="2600" dirty="0" smtClean="0">
                <a:latin typeface="Century Gothic" pitchFamily="34" charset="0"/>
              </a:rPr>
              <a:t>the Lord God?”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We </a:t>
            </a:r>
            <a:r>
              <a:rPr lang="en-US" sz="2600" dirty="0" smtClean="0">
                <a:latin typeface="Century Gothic" pitchFamily="34" charset="0"/>
              </a:rPr>
              <a:t>certainly need true prophets of God today.</a:t>
            </a:r>
            <a:endParaRPr lang="en-US" sz="2600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5: Elisha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C. </a:t>
            </a:r>
            <a:r>
              <a:rPr lang="en-US" dirty="0" smtClean="0">
                <a:latin typeface="Calligraph421 BT" pitchFamily="66" charset="0"/>
              </a:rPr>
              <a:t>The School of the Prophets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10600" cy="43434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One of Elisha’s main interests was the training of young prophets.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Elijah had likely </a:t>
            </a:r>
            <a:r>
              <a:rPr lang="en-US" sz="2600" dirty="0" smtClean="0">
                <a:latin typeface="Century Gothic" pitchFamily="34" charset="0"/>
              </a:rPr>
              <a:t>established schools at </a:t>
            </a:r>
            <a:r>
              <a:rPr lang="en-US" sz="2600" dirty="0" err="1" smtClean="0">
                <a:latin typeface="Century Gothic" pitchFamily="34" charset="0"/>
              </a:rPr>
              <a:t>Gilgal</a:t>
            </a:r>
            <a:r>
              <a:rPr lang="en-US" sz="2600" dirty="0" smtClean="0">
                <a:latin typeface="Century Gothic" pitchFamily="34" charset="0"/>
              </a:rPr>
              <a:t>, Bethel, and Jericho. </a:t>
            </a:r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5: Elisha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7650" name="Picture 2" descr="http://www.israel-a-history-of.com/images/JerichoBiblicalSettin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3429000"/>
            <a:ext cx="4119463" cy="293076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C. </a:t>
            </a:r>
            <a:r>
              <a:rPr lang="en-US" dirty="0" smtClean="0">
                <a:latin typeface="Calligraph421 BT" pitchFamily="66" charset="0"/>
              </a:rPr>
              <a:t>The School of the Prophets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10600" cy="43434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Elisha </a:t>
            </a:r>
            <a:r>
              <a:rPr lang="en-US" sz="2600" dirty="0" smtClean="0">
                <a:latin typeface="Century Gothic" pitchFamily="34" charset="0"/>
              </a:rPr>
              <a:t>expanded this ministry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His purpose was to train dedicated men to be true </a:t>
            </a:r>
            <a:r>
              <a:rPr lang="en-US" sz="2600" dirty="0" smtClean="0">
                <a:latin typeface="Century Gothic" pitchFamily="34" charset="0"/>
              </a:rPr>
              <a:t>prophets.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True prophets were greatly </a:t>
            </a:r>
            <a:r>
              <a:rPr lang="en-US" sz="2600" dirty="0" smtClean="0">
                <a:latin typeface="Century Gothic" pitchFamily="34" charset="0"/>
              </a:rPr>
              <a:t>needed in sinful, idolatrous Israel.</a:t>
            </a:r>
            <a:endParaRPr lang="en-US" sz="2600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5: Elisha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C. </a:t>
            </a:r>
            <a:r>
              <a:rPr lang="en-US" dirty="0" smtClean="0">
                <a:latin typeface="Calligraph421 BT" pitchFamily="66" charset="0"/>
              </a:rPr>
              <a:t>The School of the Prophets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8763000" cy="42672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   Emphasis </a:t>
            </a:r>
            <a:r>
              <a:rPr lang="en-US" sz="2600" dirty="0" smtClean="0">
                <a:latin typeface="Century Gothic" pitchFamily="34" charset="0"/>
              </a:rPr>
              <a:t>may be placed today upon the same ministry. </a:t>
            </a: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  There </a:t>
            </a:r>
            <a:r>
              <a:rPr lang="en-US" sz="2600" dirty="0" smtClean="0">
                <a:latin typeface="Century Gothic" pitchFamily="34" charset="0"/>
              </a:rPr>
              <a:t>is </a:t>
            </a:r>
            <a:r>
              <a:rPr lang="en-US" sz="2600" dirty="0" smtClean="0">
                <a:latin typeface="Century Gothic" pitchFamily="34" charset="0"/>
              </a:rPr>
              <a:t>nothing greater </a:t>
            </a:r>
            <a:r>
              <a:rPr lang="en-US" sz="2600" dirty="0" smtClean="0">
                <a:latin typeface="Century Gothic" pitchFamily="34" charset="0"/>
              </a:rPr>
              <a:t>than the work of Bible schools training young ministers.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5: Elisha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0722" name="Picture 2" descr="http://cdn.eurweb.com/wp-content/uploads/2011/10/Bible-Religion-School-Classroom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81275" y="3581400"/>
            <a:ext cx="4200525" cy="278717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D. The Miracles of Elisha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8610600" cy="42672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In the record of Elisha’s ministry, there is a total of some eighteen incidents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Eight of these miracles will be studied here.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5: Elisha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A. The Prophet </a:t>
            </a:r>
            <a:r>
              <a:rPr lang="en-US" dirty="0" smtClean="0">
                <a:latin typeface="Calligraph421 BT" pitchFamily="66" charset="0"/>
              </a:rPr>
              <a:t>Elisha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458200" cy="54102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Elisha was the son of </a:t>
            </a:r>
            <a:r>
              <a:rPr lang="en-US" sz="2600" dirty="0" err="1" smtClean="0">
                <a:latin typeface="Century Gothic" pitchFamily="34" charset="0"/>
              </a:rPr>
              <a:t>Shaphat</a:t>
            </a:r>
            <a:r>
              <a:rPr lang="en-US" sz="2600" dirty="0" smtClean="0">
                <a:latin typeface="Century Gothic" pitchFamily="34" charset="0"/>
              </a:rPr>
              <a:t> of </a:t>
            </a:r>
            <a:r>
              <a:rPr lang="en-US" sz="2600" dirty="0" err="1" smtClean="0">
                <a:latin typeface="Century Gothic" pitchFamily="34" charset="0"/>
              </a:rPr>
              <a:t>Abelmeholah</a:t>
            </a:r>
            <a:r>
              <a:rPr lang="en-US" sz="2600" dirty="0" smtClean="0">
                <a:latin typeface="Century Gothic" pitchFamily="34" charset="0"/>
              </a:rPr>
              <a:t>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His </a:t>
            </a:r>
            <a:r>
              <a:rPr lang="en-US" sz="2600" dirty="0" smtClean="0">
                <a:latin typeface="Century Gothic" pitchFamily="34" charset="0"/>
              </a:rPr>
              <a:t>father was a farmer </a:t>
            </a:r>
            <a:r>
              <a:rPr lang="en-US" sz="2600" dirty="0" smtClean="0">
                <a:latin typeface="Century Gothic" pitchFamily="34" charset="0"/>
              </a:rPr>
              <a:t>and appeared </a:t>
            </a:r>
            <a:r>
              <a:rPr lang="en-US" sz="2600" dirty="0" smtClean="0">
                <a:latin typeface="Century Gothic" pitchFamily="34" charset="0"/>
              </a:rPr>
              <a:t>to be quite </a:t>
            </a:r>
            <a:r>
              <a:rPr lang="en-US" sz="2600" dirty="0" smtClean="0">
                <a:latin typeface="Century Gothic" pitchFamily="34" charset="0"/>
              </a:rPr>
              <a:t>wealthy.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</a:t>
            </a:r>
            <a:r>
              <a:rPr lang="en-US" sz="2600" dirty="0" smtClean="0">
                <a:latin typeface="Century Gothic" pitchFamily="34" charset="0"/>
              </a:rPr>
              <a:t>e </a:t>
            </a:r>
            <a:r>
              <a:rPr lang="en-US" sz="2600" dirty="0" smtClean="0">
                <a:latin typeface="Century Gothic" pitchFamily="34" charset="0"/>
              </a:rPr>
              <a:t>had twelve yoke of oxen plowing in the field </a:t>
            </a:r>
            <a:r>
              <a:rPr lang="en-US" sz="2600" dirty="0" smtClean="0">
                <a:latin typeface="Century Gothic" pitchFamily="34" charset="0"/>
              </a:rPr>
              <a:t>at one </a:t>
            </a:r>
            <a:r>
              <a:rPr lang="en-US" sz="2600" dirty="0" smtClean="0">
                <a:latin typeface="Century Gothic" pitchFamily="34" charset="0"/>
              </a:rPr>
              <a:t>time.</a:t>
            </a:r>
            <a:endParaRPr lang="en-US" sz="2600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5: Elisha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D. The Miracles of Elisha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648200"/>
          </a:xfrm>
        </p:spPr>
        <p:txBody>
          <a:bodyPr>
            <a:noAutofit/>
          </a:bodyPr>
          <a:lstStyle/>
          <a:p>
            <a:pPr marL="651510" indent="-514350">
              <a:buNone/>
            </a:pPr>
            <a:r>
              <a:rPr lang="en-US" sz="2600" b="1" dirty="0" smtClean="0">
                <a:latin typeface="Century Gothic" pitchFamily="34" charset="0"/>
              </a:rPr>
              <a:t>1. The </a:t>
            </a:r>
            <a:r>
              <a:rPr lang="en-US" sz="2600" b="1" dirty="0" smtClean="0">
                <a:latin typeface="Century Gothic" pitchFamily="34" charset="0"/>
              </a:rPr>
              <a:t>Cursing of the Children (II Kings 2:23</a:t>
            </a:r>
            <a:r>
              <a:rPr lang="en-US" sz="2600" b="1" dirty="0" smtClean="0">
                <a:latin typeface="Century Gothic" pitchFamily="34" charset="0"/>
              </a:rPr>
              <a:t>)</a:t>
            </a:r>
          </a:p>
          <a:p>
            <a:pPr marL="651510" indent="-514350">
              <a:buAutoNum type="arabicPeriod"/>
            </a:pPr>
            <a:endParaRPr lang="en-US" sz="800" b="1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As Elisha went to Bethel, some children made fun of his baldness.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Elisha </a:t>
            </a:r>
            <a:r>
              <a:rPr lang="en-US" sz="2600" dirty="0" smtClean="0">
                <a:latin typeface="Century Gothic" pitchFamily="34" charset="0"/>
              </a:rPr>
              <a:t>cursed them in the name of the Lord.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Two female </a:t>
            </a:r>
            <a:r>
              <a:rPr lang="en-US" sz="2600" dirty="0" smtClean="0">
                <a:latin typeface="Century Gothic" pitchFamily="34" charset="0"/>
              </a:rPr>
              <a:t>bears came out </a:t>
            </a:r>
            <a:r>
              <a:rPr lang="en-US" sz="2600" dirty="0" smtClean="0">
                <a:latin typeface="Century Gothic" pitchFamily="34" charset="0"/>
              </a:rPr>
              <a:t>                                            of </a:t>
            </a:r>
            <a:r>
              <a:rPr lang="en-US" sz="2600" dirty="0" smtClean="0">
                <a:latin typeface="Century Gothic" pitchFamily="34" charset="0"/>
              </a:rPr>
              <a:t>the forest and attacked </a:t>
            </a:r>
            <a:r>
              <a:rPr lang="en-US" sz="2600" dirty="0" smtClean="0">
                <a:latin typeface="Century Gothic" pitchFamily="34" charset="0"/>
              </a:rPr>
              <a:t>                                         them</a:t>
            </a:r>
            <a:r>
              <a:rPr lang="en-US" sz="2600" dirty="0" smtClean="0">
                <a:latin typeface="Century Gothic" pitchFamily="34" charset="0"/>
              </a:rPr>
              <a:t>. 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5: Elisha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2770" name="Picture 2" descr="http://eteacherbiblical.com/sites/default/files/images/two%20bears.jpg"/>
          <p:cNvPicPr>
            <a:picLocks noChangeAspect="1" noChangeArrowheads="1"/>
          </p:cNvPicPr>
          <p:nvPr/>
        </p:nvPicPr>
        <p:blipFill>
          <a:blip r:embed="rId2" cstate="print"/>
          <a:srcRect t="14465" b="11740"/>
          <a:stretch>
            <a:fillRect/>
          </a:stretch>
        </p:blipFill>
        <p:spPr bwMode="auto">
          <a:xfrm>
            <a:off x="5715000" y="3478807"/>
            <a:ext cx="2971800" cy="292199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D. The Miracles of Elisha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648200"/>
          </a:xfrm>
        </p:spPr>
        <p:txBody>
          <a:bodyPr>
            <a:noAutofit/>
          </a:bodyPr>
          <a:lstStyle/>
          <a:p>
            <a:pPr marL="651510" indent="-514350">
              <a:buNone/>
            </a:pPr>
            <a:r>
              <a:rPr lang="en-US" sz="2600" b="1" dirty="0" smtClean="0">
                <a:latin typeface="Century Gothic" pitchFamily="34" charset="0"/>
              </a:rPr>
              <a:t>1. The </a:t>
            </a:r>
            <a:r>
              <a:rPr lang="en-US" sz="2600" b="1" dirty="0" smtClean="0">
                <a:latin typeface="Century Gothic" pitchFamily="34" charset="0"/>
              </a:rPr>
              <a:t>Cursing of the Children (II Kings 2:23</a:t>
            </a:r>
            <a:r>
              <a:rPr lang="en-US" sz="2600" b="1" dirty="0" smtClean="0">
                <a:latin typeface="Century Gothic" pitchFamily="34" charset="0"/>
              </a:rPr>
              <a:t>)</a:t>
            </a:r>
          </a:p>
          <a:p>
            <a:pPr marL="651510" indent="-514350">
              <a:buAutoNum type="arabicPeriod"/>
            </a:pPr>
            <a:endParaRPr lang="en-US" sz="800" b="1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Bible does not state </a:t>
            </a:r>
            <a:r>
              <a:rPr lang="en-US" sz="2600" dirty="0" smtClean="0">
                <a:latin typeface="Century Gothic" pitchFamily="34" charset="0"/>
              </a:rPr>
              <a:t>that the </a:t>
            </a:r>
            <a:r>
              <a:rPr lang="en-US" sz="2600" dirty="0" smtClean="0">
                <a:latin typeface="Century Gothic" pitchFamily="34" charset="0"/>
              </a:rPr>
              <a:t>children were killed, but they were clawed and torn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There is much disrespect shown today.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P</a:t>
            </a:r>
            <a:r>
              <a:rPr lang="en-US" sz="2600" dirty="0" smtClean="0">
                <a:latin typeface="Century Gothic" pitchFamily="34" charset="0"/>
              </a:rPr>
              <a:t>roper </a:t>
            </a:r>
            <a:r>
              <a:rPr lang="en-US" sz="2600" dirty="0" smtClean="0">
                <a:latin typeface="Century Gothic" pitchFamily="34" charset="0"/>
              </a:rPr>
              <a:t>respect </a:t>
            </a:r>
            <a:r>
              <a:rPr lang="en-US" sz="2600" dirty="0" smtClean="0">
                <a:latin typeface="Century Gothic" pitchFamily="34" charset="0"/>
              </a:rPr>
              <a:t>must always be shown to </a:t>
            </a:r>
            <a:r>
              <a:rPr lang="en-US" sz="2600" dirty="0" smtClean="0">
                <a:latin typeface="Century Gothic" pitchFamily="34" charset="0"/>
              </a:rPr>
              <a:t>men of God.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5: Elisha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D. The Miracles of Elisha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648200"/>
          </a:xfrm>
        </p:spPr>
        <p:txBody>
          <a:bodyPr>
            <a:noAutofit/>
          </a:bodyPr>
          <a:lstStyle/>
          <a:p>
            <a:pPr marL="651510" indent="-514350">
              <a:buNone/>
            </a:pPr>
            <a:r>
              <a:rPr lang="en-US" sz="2600" b="1" dirty="0" smtClean="0">
                <a:latin typeface="Century Gothic" pitchFamily="34" charset="0"/>
              </a:rPr>
              <a:t>2. Widow’s Oil Increased (II Kings 4:1-7)</a:t>
            </a:r>
          </a:p>
          <a:p>
            <a:r>
              <a:rPr lang="en-US" sz="2600" dirty="0" smtClean="0">
                <a:latin typeface="Century Gothic" pitchFamily="34" charset="0"/>
              </a:rPr>
              <a:t>This miracle teaches some important lessons in receiving the Holy Ghost.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Oil is </a:t>
            </a:r>
            <a:r>
              <a:rPr lang="en-US" sz="2600" dirty="0" smtClean="0">
                <a:latin typeface="Century Gothic" pitchFamily="34" charset="0"/>
              </a:rPr>
              <a:t>a symbol of the Holy Ghost.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 smtClean="0">
                <a:latin typeface="Century Gothic" pitchFamily="34" charset="0"/>
              </a:rPr>
              <a:t>oil met this woman’s need and paid her debts</a:t>
            </a:r>
            <a:r>
              <a:rPr lang="en-US" sz="2600" dirty="0" smtClean="0">
                <a:latin typeface="Century Gothic" pitchFamily="34" charset="0"/>
              </a:rPr>
              <a:t>.</a:t>
            </a:r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5: Elisha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6866" name="Picture 2" descr="http://sphotos.xx.fbcdn.net/hphotos-snc7/37720_120330221346825_597045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4343400"/>
            <a:ext cx="2971800" cy="210254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D. The Miracles of Elisha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953000"/>
          </a:xfrm>
        </p:spPr>
        <p:txBody>
          <a:bodyPr>
            <a:noAutofit/>
          </a:bodyPr>
          <a:lstStyle/>
          <a:p>
            <a:pPr marL="651510" indent="-514350">
              <a:buNone/>
            </a:pPr>
            <a:r>
              <a:rPr lang="en-US" sz="2600" b="1" dirty="0" smtClean="0">
                <a:latin typeface="Century Gothic" pitchFamily="34" charset="0"/>
              </a:rPr>
              <a:t>2. Widow’s Oil Increased (II Kings 4:1-7)</a:t>
            </a:r>
          </a:p>
          <a:p>
            <a:r>
              <a:rPr lang="en-US" sz="2500" dirty="0" smtClean="0">
                <a:latin typeface="Century Gothic" pitchFamily="34" charset="0"/>
              </a:rPr>
              <a:t>She </a:t>
            </a:r>
            <a:r>
              <a:rPr lang="en-US" sz="2500" dirty="0" smtClean="0">
                <a:latin typeface="Century Gothic" pitchFamily="34" charset="0"/>
              </a:rPr>
              <a:t>understood her great need and was greatly burdened </a:t>
            </a:r>
            <a:r>
              <a:rPr lang="en-US" sz="2500" dirty="0" smtClean="0">
                <a:latin typeface="Century Gothic" pitchFamily="34" charset="0"/>
              </a:rPr>
              <a:t>and concerned.</a:t>
            </a:r>
          </a:p>
          <a:p>
            <a:endParaRPr lang="en-US" sz="2500" dirty="0" smtClean="0">
              <a:latin typeface="Century Gothic" pitchFamily="34" charset="0"/>
            </a:endParaRPr>
          </a:p>
          <a:p>
            <a:r>
              <a:rPr lang="en-US" sz="2500" dirty="0" smtClean="0">
                <a:latin typeface="Century Gothic" pitchFamily="34" charset="0"/>
              </a:rPr>
              <a:t>She </a:t>
            </a:r>
            <a:r>
              <a:rPr lang="en-US" sz="2500" dirty="0" smtClean="0">
                <a:latin typeface="Century Gothic" pitchFamily="34" charset="0"/>
              </a:rPr>
              <a:t>went to the man of God for help</a:t>
            </a:r>
            <a:r>
              <a:rPr lang="en-US" sz="2500" dirty="0" smtClean="0">
                <a:latin typeface="Century Gothic" pitchFamily="34" charset="0"/>
              </a:rPr>
              <a:t>.</a:t>
            </a:r>
          </a:p>
          <a:p>
            <a:endParaRPr lang="en-US" sz="2500" dirty="0" smtClean="0">
              <a:latin typeface="Century Gothic" pitchFamily="34" charset="0"/>
            </a:endParaRPr>
          </a:p>
          <a:p>
            <a:r>
              <a:rPr lang="en-US" sz="2500" dirty="0" smtClean="0">
                <a:latin typeface="Century Gothic" pitchFamily="34" charset="0"/>
              </a:rPr>
              <a:t>She </a:t>
            </a:r>
            <a:r>
              <a:rPr lang="en-US" sz="2500" dirty="0" smtClean="0">
                <a:latin typeface="Century Gothic" pitchFamily="34" charset="0"/>
              </a:rPr>
              <a:t>obeyed explicitly</a:t>
            </a:r>
            <a:r>
              <a:rPr lang="en-US" sz="2500" dirty="0" smtClean="0">
                <a:latin typeface="Century Gothic" pitchFamily="34" charset="0"/>
              </a:rPr>
              <a:t>.</a:t>
            </a:r>
          </a:p>
          <a:p>
            <a:endParaRPr lang="en-US" sz="24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5: Elisha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5842" name="Picture 2" descr="http://www.free-stories.net/images/elishaandthewido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4717" y="3352800"/>
            <a:ext cx="2522483" cy="304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D. The Miracles of Elisha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953000"/>
          </a:xfrm>
        </p:spPr>
        <p:txBody>
          <a:bodyPr>
            <a:noAutofit/>
          </a:bodyPr>
          <a:lstStyle/>
          <a:p>
            <a:pPr marL="651510" indent="-514350">
              <a:buNone/>
            </a:pPr>
            <a:r>
              <a:rPr lang="en-US" sz="2600" b="1" dirty="0" smtClean="0">
                <a:latin typeface="Century Gothic" pitchFamily="34" charset="0"/>
              </a:rPr>
              <a:t>2. Widow’s Oil Increased (II Kings 4:1-7)</a:t>
            </a:r>
          </a:p>
          <a:p>
            <a:r>
              <a:rPr lang="en-US" sz="2400" dirty="0" smtClean="0">
                <a:latin typeface="Century Gothic" pitchFamily="34" charset="0"/>
              </a:rPr>
              <a:t>She </a:t>
            </a:r>
            <a:r>
              <a:rPr lang="en-US" sz="2400" dirty="0" smtClean="0">
                <a:latin typeface="Century Gothic" pitchFamily="34" charset="0"/>
              </a:rPr>
              <a:t>took empty vessels. There is no room for oil if there is </a:t>
            </a:r>
            <a:r>
              <a:rPr lang="en-US" sz="2400" dirty="0" smtClean="0">
                <a:latin typeface="Century Gothic" pitchFamily="34" charset="0"/>
              </a:rPr>
              <a:t>something else </a:t>
            </a:r>
            <a:r>
              <a:rPr lang="en-US" sz="2400" dirty="0" smtClean="0">
                <a:latin typeface="Century Gothic" pitchFamily="34" charset="0"/>
              </a:rPr>
              <a:t>in the vessels. </a:t>
            </a:r>
            <a:endParaRPr lang="en-US" sz="2400" dirty="0" smtClean="0">
              <a:latin typeface="Century Gothic" pitchFamily="34" charset="0"/>
            </a:endParaRPr>
          </a:p>
          <a:p>
            <a:endParaRPr lang="en-US" sz="2400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She </a:t>
            </a:r>
            <a:r>
              <a:rPr lang="en-US" sz="2400" dirty="0" smtClean="0">
                <a:latin typeface="Century Gothic" pitchFamily="34" charset="0"/>
              </a:rPr>
              <a:t>shut the door. Thus the world was shut out</a:t>
            </a:r>
            <a:r>
              <a:rPr lang="en-US" sz="2400" dirty="0" smtClean="0">
                <a:latin typeface="Century Gothic" pitchFamily="34" charset="0"/>
              </a:rPr>
              <a:t>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5: Elisha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4818" name="Picture 2" descr="http://4.bp.blogspot.com/-iTl-6WmWcA4/Ta4I0FECiVI/AAAAAAAAC_Q/esePPe_CIOY/s1600/Elisha+Revealed+Gods+Power_f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3200400"/>
            <a:ext cx="2514600" cy="321253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A. The Prophet </a:t>
            </a:r>
            <a:r>
              <a:rPr lang="en-US" dirty="0" smtClean="0">
                <a:latin typeface="Calligraph421 BT" pitchFamily="66" charset="0"/>
              </a:rPr>
              <a:t>Elisha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458200" cy="54102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He began his ministry during the reign of </a:t>
            </a:r>
            <a:r>
              <a:rPr lang="en-US" sz="2600" dirty="0" err="1" smtClean="0">
                <a:latin typeface="Century Gothic" pitchFamily="34" charset="0"/>
              </a:rPr>
              <a:t>Jehoram</a:t>
            </a:r>
            <a:r>
              <a:rPr lang="en-US" sz="2600" dirty="0" smtClean="0">
                <a:latin typeface="Century Gothic" pitchFamily="34" charset="0"/>
              </a:rPr>
              <a:t> and continued through </a:t>
            </a:r>
            <a:r>
              <a:rPr lang="en-US" sz="2600" dirty="0" smtClean="0">
                <a:latin typeface="Century Gothic" pitchFamily="34" charset="0"/>
              </a:rPr>
              <a:t>the reigns </a:t>
            </a:r>
            <a:r>
              <a:rPr lang="en-US" sz="2600" dirty="0" smtClean="0">
                <a:latin typeface="Century Gothic" pitchFamily="34" charset="0"/>
              </a:rPr>
              <a:t>of Jehu and </a:t>
            </a:r>
            <a:r>
              <a:rPr lang="en-US" sz="2600" dirty="0" err="1" smtClean="0">
                <a:latin typeface="Century Gothic" pitchFamily="34" charset="0"/>
              </a:rPr>
              <a:t>Jehoahaz</a:t>
            </a:r>
            <a:r>
              <a:rPr lang="en-US" sz="2600" dirty="0" smtClean="0">
                <a:latin typeface="Century Gothic" pitchFamily="34" charset="0"/>
              </a:rPr>
              <a:t>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died during the reign of </a:t>
            </a:r>
            <a:r>
              <a:rPr lang="en-US" sz="2600" dirty="0" err="1" smtClean="0">
                <a:latin typeface="Century Gothic" pitchFamily="34" charset="0"/>
              </a:rPr>
              <a:t>Joash</a:t>
            </a:r>
            <a:r>
              <a:rPr lang="en-US" sz="2600" dirty="0" smtClean="0">
                <a:latin typeface="Century Gothic" pitchFamily="34" charset="0"/>
              </a:rPr>
              <a:t>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was </a:t>
            </a:r>
            <a:r>
              <a:rPr lang="en-US" sz="2600" dirty="0" smtClean="0">
                <a:latin typeface="Century Gothic" pitchFamily="34" charset="0"/>
              </a:rPr>
              <a:t>God’s prophet </a:t>
            </a:r>
            <a:r>
              <a:rPr lang="en-US" sz="2600" dirty="0" smtClean="0">
                <a:latin typeface="Century Gothic" pitchFamily="34" charset="0"/>
              </a:rPr>
              <a:t>for Israel for a period of fifty years. </a:t>
            </a:r>
            <a:endParaRPr lang="en-US" sz="2600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5: Elisha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A. The Prophet </a:t>
            </a:r>
            <a:r>
              <a:rPr lang="en-US" dirty="0" smtClean="0">
                <a:latin typeface="Calligraph421 BT" pitchFamily="66" charset="0"/>
              </a:rPr>
              <a:t>Elisha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458200" cy="54102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Elisha </a:t>
            </a:r>
            <a:r>
              <a:rPr lang="en-US" sz="2600" dirty="0" smtClean="0">
                <a:latin typeface="Century Gothic" pitchFamily="34" charset="0"/>
              </a:rPr>
              <a:t>was gentle and diplomatic.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While Elijah </a:t>
            </a:r>
            <a:r>
              <a:rPr lang="en-US" sz="2600" dirty="0" smtClean="0">
                <a:latin typeface="Century Gothic" pitchFamily="34" charset="0"/>
              </a:rPr>
              <a:t>was a man of the wilderness, Elisha lived in the cities and dressed like </a:t>
            </a:r>
            <a:r>
              <a:rPr lang="en-US" sz="2600" dirty="0" smtClean="0">
                <a:latin typeface="Century Gothic" pitchFamily="34" charset="0"/>
              </a:rPr>
              <a:t>other people</a:t>
            </a:r>
            <a:r>
              <a:rPr lang="en-US" sz="2600" dirty="0" smtClean="0">
                <a:latin typeface="Century Gothic" pitchFamily="34" charset="0"/>
              </a:rPr>
              <a:t>.</a:t>
            </a:r>
            <a:endParaRPr lang="en-US" sz="2600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5: Elisha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1028" name="Picture 4" descr="http://bp3.blogger.com/_U7Emw1biZlk/SBetywjvS2I/AAAAAAAAC1Q/fDcxbHTvA98/s400/Picture+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0513" y="2971800"/>
            <a:ext cx="2746887" cy="3429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A. The Prophet </a:t>
            </a:r>
            <a:r>
              <a:rPr lang="en-US" dirty="0" smtClean="0">
                <a:latin typeface="Calligraph421 BT" pitchFamily="66" charset="0"/>
              </a:rPr>
              <a:t>Elisha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458200" cy="54102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Elijah was a man of moods, but Elisha was self-controlled and even tempered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was interested in the needs of the </a:t>
            </a:r>
            <a:r>
              <a:rPr lang="en-US" sz="2600" dirty="0" smtClean="0">
                <a:latin typeface="Century Gothic" pitchFamily="34" charset="0"/>
              </a:rPr>
              <a:t>people.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Many of </a:t>
            </a:r>
            <a:r>
              <a:rPr lang="en-US" sz="2600" dirty="0" smtClean="0">
                <a:latin typeface="Century Gothic" pitchFamily="34" charset="0"/>
              </a:rPr>
              <a:t>his miracles were to </a:t>
            </a:r>
            <a:r>
              <a:rPr lang="en-US" sz="2600" dirty="0" smtClean="0">
                <a:latin typeface="Century Gothic" pitchFamily="34" charset="0"/>
              </a:rPr>
              <a:t>                                    heal and help people.</a:t>
            </a:r>
            <a:endParaRPr lang="en-US" sz="2600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5: Elisha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17410" name="Picture 2" descr="http://2.bp.blogspot.com/-RX6zJEeIqVw/TzOvD8YzLMI/AAAAAAAACfI/qpcB3UVDly8/s1600/Heal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3429000"/>
            <a:ext cx="2971800" cy="29718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A. The Prophet </a:t>
            </a:r>
            <a:r>
              <a:rPr lang="en-US" dirty="0" smtClean="0">
                <a:latin typeface="Calligraph421 BT" pitchFamily="66" charset="0"/>
              </a:rPr>
              <a:t>Elisha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8458200" cy="5410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Elisha requested </a:t>
            </a:r>
            <a:r>
              <a:rPr lang="en-US" sz="2600" dirty="0" smtClean="0">
                <a:latin typeface="Century Gothic" pitchFamily="34" charset="0"/>
              </a:rPr>
              <a:t>that he might have a double portion of Elijah’s </a:t>
            </a:r>
            <a:r>
              <a:rPr lang="en-US" sz="2600" dirty="0" smtClean="0">
                <a:latin typeface="Century Gothic" pitchFamily="34" charset="0"/>
              </a:rPr>
              <a:t>spirit.</a:t>
            </a: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T</a:t>
            </a:r>
            <a:r>
              <a:rPr lang="en-US" sz="2600" dirty="0" smtClean="0">
                <a:latin typeface="Century Gothic" pitchFamily="34" charset="0"/>
              </a:rPr>
              <a:t>here </a:t>
            </a:r>
            <a:r>
              <a:rPr lang="en-US" sz="2600" dirty="0" smtClean="0">
                <a:latin typeface="Century Gothic" pitchFamily="34" charset="0"/>
              </a:rPr>
              <a:t>are </a:t>
            </a:r>
            <a:r>
              <a:rPr lang="en-US" sz="2600" dirty="0" smtClean="0">
                <a:latin typeface="Century Gothic" pitchFamily="34" charset="0"/>
              </a:rPr>
              <a:t>twice </a:t>
            </a:r>
            <a:r>
              <a:rPr lang="en-US" sz="2600" dirty="0" smtClean="0">
                <a:latin typeface="Century Gothic" pitchFamily="34" charset="0"/>
              </a:rPr>
              <a:t>as many miracles recorded under his </a:t>
            </a:r>
            <a:r>
              <a:rPr lang="en-US" sz="2600" dirty="0" smtClean="0">
                <a:latin typeface="Century Gothic" pitchFamily="34" charset="0"/>
              </a:rPr>
              <a:t>ministry as </a:t>
            </a:r>
            <a:r>
              <a:rPr lang="en-US" sz="2600" dirty="0" smtClean="0">
                <a:latin typeface="Century Gothic" pitchFamily="34" charset="0"/>
              </a:rPr>
              <a:t>Elijah’s.</a:t>
            </a:r>
            <a:endParaRPr lang="en-US" sz="2600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5: Elisha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A. The Prophet </a:t>
            </a:r>
            <a:r>
              <a:rPr lang="en-US" dirty="0" smtClean="0">
                <a:latin typeface="Calligraph421 BT" pitchFamily="66" charset="0"/>
              </a:rPr>
              <a:t>Elisha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458200" cy="38100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During his ministry, Elisha witnessed the worship of Baal coming to an end </a:t>
            </a:r>
            <a:r>
              <a:rPr lang="en-US" sz="2600" dirty="0" smtClean="0">
                <a:latin typeface="Century Gothic" pitchFamily="34" charset="0"/>
              </a:rPr>
              <a:t>in Israel</a:t>
            </a:r>
            <a:r>
              <a:rPr lang="en-US" sz="2600" dirty="0" smtClean="0">
                <a:latin typeface="Century Gothic" pitchFamily="34" charset="0"/>
              </a:rPr>
              <a:t>.</a:t>
            </a:r>
            <a:endParaRPr lang="en-US" sz="2600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5: Elisha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18434" name="Picture 2" descr="http://www.eborg2.com/BibleAnimated/BaalWorshi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438400"/>
            <a:ext cx="3200400" cy="368418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8436" name="Picture 4" descr="http://graceofourlord.files.wordpress.com/2012/04/gideon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352800"/>
            <a:ext cx="4114800" cy="280688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B. Elisha’s Call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458200" cy="38862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At </a:t>
            </a:r>
            <a:r>
              <a:rPr lang="en-US" sz="2600" dirty="0" err="1" smtClean="0">
                <a:latin typeface="Century Gothic" pitchFamily="34" charset="0"/>
              </a:rPr>
              <a:t>Horeb</a:t>
            </a:r>
            <a:r>
              <a:rPr lang="en-US" sz="2600" dirty="0" smtClean="0">
                <a:latin typeface="Century Gothic" pitchFamily="34" charset="0"/>
              </a:rPr>
              <a:t>, God directed Elijah to anoint Elisha as his successor.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found Elisha </a:t>
            </a:r>
            <a:r>
              <a:rPr lang="en-US" sz="2600" dirty="0" smtClean="0">
                <a:latin typeface="Century Gothic" pitchFamily="34" charset="0"/>
              </a:rPr>
              <a:t>plowing with a </a:t>
            </a:r>
            <a:r>
              <a:rPr lang="en-US" sz="2600" dirty="0" smtClean="0">
                <a:latin typeface="Century Gothic" pitchFamily="34" charset="0"/>
              </a:rPr>
              <a:t>                                   yoke </a:t>
            </a:r>
            <a:r>
              <a:rPr lang="en-US" sz="2600" dirty="0" smtClean="0">
                <a:latin typeface="Century Gothic" pitchFamily="34" charset="0"/>
              </a:rPr>
              <a:t>of oxen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Elijah </a:t>
            </a:r>
            <a:r>
              <a:rPr lang="en-US" sz="2600" dirty="0" smtClean="0">
                <a:latin typeface="Century Gothic" pitchFamily="34" charset="0"/>
              </a:rPr>
              <a:t>threw his rough mantle </a:t>
            </a:r>
            <a:r>
              <a:rPr lang="en-US" sz="2600" dirty="0" smtClean="0">
                <a:latin typeface="Century Gothic" pitchFamily="34" charset="0"/>
              </a:rPr>
              <a:t>                                         over </a:t>
            </a:r>
            <a:r>
              <a:rPr lang="en-US" sz="2600" dirty="0" smtClean="0">
                <a:latin typeface="Century Gothic" pitchFamily="34" charset="0"/>
              </a:rPr>
              <a:t>Elisha’s </a:t>
            </a:r>
            <a:r>
              <a:rPr lang="en-US" sz="2600" dirty="0" smtClean="0">
                <a:latin typeface="Century Gothic" pitchFamily="34" charset="0"/>
              </a:rPr>
              <a:t>shoulders and                                       </a:t>
            </a:r>
            <a:r>
              <a:rPr lang="en-US" sz="2600" dirty="0" smtClean="0">
                <a:latin typeface="Century Gothic" pitchFamily="34" charset="0"/>
              </a:rPr>
              <a:t>strode on. </a:t>
            </a:r>
            <a:endParaRPr lang="en-US" sz="2600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5: Elisha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1506" name="Picture 2" descr="http://jesusfootprints.files.wordpress.com/2011/08/pp-callofelisha_js_00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2133600"/>
            <a:ext cx="2857500" cy="41052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B. Elisha’s Call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458200" cy="43434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Elisha </a:t>
            </a:r>
            <a:r>
              <a:rPr lang="en-US" sz="2600" dirty="0" smtClean="0">
                <a:latin typeface="Century Gothic" pitchFamily="34" charset="0"/>
              </a:rPr>
              <a:t>delayed </a:t>
            </a:r>
            <a:r>
              <a:rPr lang="en-US" sz="2600" dirty="0" smtClean="0">
                <a:latin typeface="Century Gothic" pitchFamily="34" charset="0"/>
              </a:rPr>
              <a:t>to </a:t>
            </a:r>
            <a:r>
              <a:rPr lang="en-US" sz="2600" dirty="0" smtClean="0">
                <a:latin typeface="Century Gothic" pitchFamily="34" charset="0"/>
              </a:rPr>
              <a:t>give </a:t>
            </a:r>
            <a:r>
              <a:rPr lang="en-US" sz="2600" dirty="0" smtClean="0">
                <a:latin typeface="Century Gothic" pitchFamily="34" charset="0"/>
              </a:rPr>
              <a:t>his parents </a:t>
            </a:r>
            <a:r>
              <a:rPr lang="en-US" sz="2600" dirty="0" smtClean="0">
                <a:latin typeface="Century Gothic" pitchFamily="34" charset="0"/>
              </a:rPr>
              <a:t>a farewell kiss and preside over a feast with his people.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slaughtered </a:t>
            </a:r>
            <a:r>
              <a:rPr lang="en-US" sz="2600" dirty="0" smtClean="0">
                <a:latin typeface="Century Gothic" pitchFamily="34" charset="0"/>
              </a:rPr>
              <a:t>the oxen </a:t>
            </a:r>
            <a:r>
              <a:rPr lang="en-US" sz="2600" dirty="0" smtClean="0">
                <a:latin typeface="Century Gothic" pitchFamily="34" charset="0"/>
              </a:rPr>
              <a:t>and used his plow for fuel to cook the meat.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cut the ties that </a:t>
            </a:r>
            <a:r>
              <a:rPr lang="en-US" sz="2600" dirty="0" smtClean="0">
                <a:latin typeface="Century Gothic" pitchFamily="34" charset="0"/>
              </a:rPr>
              <a:t>bound him </a:t>
            </a:r>
            <a:r>
              <a:rPr lang="en-US" sz="2600" dirty="0" smtClean="0">
                <a:latin typeface="Century Gothic" pitchFamily="34" charset="0"/>
              </a:rPr>
              <a:t>to his former life.</a:t>
            </a:r>
            <a:endParaRPr lang="en-US" sz="2600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5: Elisha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0482" name="Picture 2" descr="http://www.angiecorsini.com/08pics/cuttingties.jpg"/>
          <p:cNvPicPr>
            <a:picLocks noChangeAspect="1" noChangeArrowheads="1"/>
          </p:cNvPicPr>
          <p:nvPr/>
        </p:nvPicPr>
        <p:blipFill>
          <a:blip r:embed="rId2" cstate="print"/>
          <a:srcRect t="8000"/>
          <a:stretch>
            <a:fillRect/>
          </a:stretch>
        </p:blipFill>
        <p:spPr bwMode="auto">
          <a:xfrm>
            <a:off x="3352800" y="4419600"/>
            <a:ext cx="2133600" cy="19629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4685</TotalTime>
  <Words>1149</Words>
  <Application>Microsoft Office PowerPoint</Application>
  <PresentationFormat>On-screen Show (4:3)</PresentationFormat>
  <Paragraphs>168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Apex</vt:lpstr>
      <vt:lpstr>Old  Testament History  II</vt:lpstr>
      <vt:lpstr>A. The Prophet Elisha</vt:lpstr>
      <vt:lpstr>A. The Prophet Elisha</vt:lpstr>
      <vt:lpstr>A. The Prophet Elisha</vt:lpstr>
      <vt:lpstr>A. The Prophet Elisha</vt:lpstr>
      <vt:lpstr>A. The Prophet Elisha</vt:lpstr>
      <vt:lpstr>A. The Prophet Elisha</vt:lpstr>
      <vt:lpstr>B. Elisha’s Call</vt:lpstr>
      <vt:lpstr>B. Elisha’s Call</vt:lpstr>
      <vt:lpstr>B. Elisha’s Call</vt:lpstr>
      <vt:lpstr>B. Elisha’s Call</vt:lpstr>
      <vt:lpstr>B. Elisha’s Call</vt:lpstr>
      <vt:lpstr>B. Elisha’s Call</vt:lpstr>
      <vt:lpstr>B. Elisha’s Call</vt:lpstr>
      <vt:lpstr>B. Elisha’s Call</vt:lpstr>
      <vt:lpstr>C. The School of the Prophets</vt:lpstr>
      <vt:lpstr>C. The School of the Prophets</vt:lpstr>
      <vt:lpstr>C. The School of the Prophets</vt:lpstr>
      <vt:lpstr>D. The Miracles of Elisha</vt:lpstr>
      <vt:lpstr>D. The Miracles of Elisha</vt:lpstr>
      <vt:lpstr>D. The Miracles of Elisha</vt:lpstr>
      <vt:lpstr>D. The Miracles of Elisha</vt:lpstr>
      <vt:lpstr>D. The Miracles of Elisha</vt:lpstr>
      <vt:lpstr>D. The Miracles of Elisha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Old Testament History II</dc:title>
  <dc:creator>Alyssa</dc:creator>
  <cp:lastModifiedBy>Alyssa</cp:lastModifiedBy>
  <cp:revision>64</cp:revision>
  <dcterms:created xsi:type="dcterms:W3CDTF">2012-05-28T23:01:06Z</dcterms:created>
  <dcterms:modified xsi:type="dcterms:W3CDTF">2012-06-27T18:47:07Z</dcterms:modified>
</cp:coreProperties>
</file>