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>
        <p:scale>
          <a:sx n="80" d="100"/>
          <a:sy n="80" d="100"/>
        </p:scale>
        <p:origin x="-166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4F1-8815-4E3B-A476-2E0E64CE8FC7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B4279-8111-44D5-8D3A-0267B259D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948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1430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3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12: Nehemiah</a:t>
            </a:r>
            <a:endParaRPr lang="en-US" sz="39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Building the Walls of Jerusalem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962400"/>
            <a:ext cx="8763000" cy="4572000"/>
          </a:xfrm>
        </p:spPr>
        <p:txBody>
          <a:bodyPr>
            <a:noAutofit/>
          </a:bodyPr>
          <a:lstStyle/>
          <a:p>
            <a:r>
              <a:rPr lang="en-US" sz="2600" dirty="0">
                <a:latin typeface="Century Gothic" pitchFamily="34" charset="0"/>
              </a:rPr>
              <a:t>I</a:t>
            </a:r>
            <a:r>
              <a:rPr lang="en-US" sz="2600" dirty="0" smtClean="0">
                <a:latin typeface="Century Gothic" pitchFamily="34" charset="0"/>
              </a:rPr>
              <a:t>n </a:t>
            </a:r>
            <a:r>
              <a:rPr lang="en-US" sz="2600" dirty="0">
                <a:latin typeface="Century Gothic" pitchFamily="34" charset="0"/>
              </a:rPr>
              <a:t>Jerusalem, Nehemiah found the walls in rubble, completely dilapidated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>
                <a:latin typeface="Century Gothic" pitchFamily="34" charset="0"/>
              </a:rPr>
              <a:t>He spent three nights inspecting the walls so that he might acquaint </a:t>
            </a:r>
            <a:r>
              <a:rPr lang="en-US" sz="2600" dirty="0" smtClean="0">
                <a:latin typeface="Century Gothic" pitchFamily="34" charset="0"/>
              </a:rPr>
              <a:t>himself with </a:t>
            </a:r>
            <a:r>
              <a:rPr lang="en-US" sz="2600" dirty="0">
                <a:latin typeface="Century Gothic" pitchFamily="34" charset="0"/>
              </a:rPr>
              <a:t>the true condition. 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9218" name="Picture 2" descr="http://bibledaily.files.wordpress.com/2011/08/nehemiah-w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990600"/>
            <a:ext cx="3657600" cy="2743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97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Building the Walls of Jerusalem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When </a:t>
            </a:r>
            <a:r>
              <a:rPr lang="en-US" sz="2600" dirty="0">
                <a:latin typeface="Century Gothic" pitchFamily="34" charset="0"/>
              </a:rPr>
              <a:t>he had all the facts, he met with the Jerusalem </a:t>
            </a:r>
            <a:r>
              <a:rPr lang="en-US" sz="2600" dirty="0" smtClean="0">
                <a:latin typeface="Century Gothic" pitchFamily="34" charset="0"/>
              </a:rPr>
              <a:t>leaders and </a:t>
            </a:r>
            <a:r>
              <a:rPr lang="en-US" sz="2600" dirty="0">
                <a:latin typeface="Century Gothic" pitchFamily="34" charset="0"/>
              </a:rPr>
              <a:t>presented his plans.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There </a:t>
            </a:r>
            <a:r>
              <a:rPr lang="en-US" sz="2600" dirty="0">
                <a:latin typeface="Century Gothic" pitchFamily="34" charset="0"/>
              </a:rPr>
              <a:t>was a good response.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Workers </a:t>
            </a:r>
            <a:r>
              <a:rPr lang="en-US" sz="2600" dirty="0">
                <a:latin typeface="Century Gothic" pitchFamily="34" charset="0"/>
              </a:rPr>
              <a:t>were recruited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   from both </a:t>
            </a:r>
            <a:r>
              <a:rPr lang="en-US" sz="2600" dirty="0">
                <a:latin typeface="Century Gothic" pitchFamily="34" charset="0"/>
              </a:rPr>
              <a:t>inside and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  outside </a:t>
            </a:r>
            <a:r>
              <a:rPr lang="en-US" sz="2600" dirty="0">
                <a:latin typeface="Century Gothic" pitchFamily="34" charset="0"/>
              </a:rPr>
              <a:t>Jerusalem. 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8194" name="Picture 2" descr="http://www.jesus-is-savior.com/Believer's%20Corner/nehemiah_building_w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695700"/>
            <a:ext cx="3505200" cy="2628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09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Building the Walls of Jerusalem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>
                <a:latin typeface="Century Gothic" pitchFamily="34" charset="0"/>
              </a:rPr>
              <a:t>The work moved forward rapidly, but severe opposition arose.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>
                <a:latin typeface="Century Gothic" pitchFamily="34" charset="0"/>
              </a:rPr>
              <a:t>other </a:t>
            </a:r>
            <a:r>
              <a:rPr lang="en-US" sz="2600" dirty="0" smtClean="0">
                <a:latin typeface="Century Gothic" pitchFamily="34" charset="0"/>
              </a:rPr>
              <a:t>nations who </a:t>
            </a:r>
            <a:r>
              <a:rPr lang="en-US" sz="2600" dirty="0">
                <a:latin typeface="Century Gothic" pitchFamily="34" charset="0"/>
              </a:rPr>
              <a:t>lived nearby, especially Samaria, benefited from Judah’s weakness.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>
                <a:latin typeface="Century Gothic" pitchFamily="34" charset="0"/>
              </a:rPr>
              <a:t>leaders </a:t>
            </a:r>
            <a:r>
              <a:rPr lang="en-US" sz="2600" dirty="0" smtClean="0">
                <a:latin typeface="Century Gothic" pitchFamily="34" charset="0"/>
              </a:rPr>
              <a:t>of this </a:t>
            </a:r>
            <a:r>
              <a:rPr lang="en-US" sz="2600" dirty="0">
                <a:latin typeface="Century Gothic" pitchFamily="34" charset="0"/>
              </a:rPr>
              <a:t>opposition were </a:t>
            </a:r>
            <a:r>
              <a:rPr lang="en-US" sz="2600" dirty="0" err="1">
                <a:latin typeface="Century Gothic" pitchFamily="34" charset="0"/>
              </a:rPr>
              <a:t>Sanballat</a:t>
            </a:r>
            <a:r>
              <a:rPr lang="en-US" sz="2600" dirty="0">
                <a:latin typeface="Century Gothic" pitchFamily="34" charset="0"/>
              </a:rPr>
              <a:t>, </a:t>
            </a:r>
            <a:r>
              <a:rPr lang="en-US" sz="2600" dirty="0" err="1">
                <a:latin typeface="Century Gothic" pitchFamily="34" charset="0"/>
              </a:rPr>
              <a:t>Tobiah</a:t>
            </a:r>
            <a:r>
              <a:rPr lang="en-US" sz="2600" dirty="0">
                <a:latin typeface="Century Gothic" pitchFamily="34" charset="0"/>
              </a:rPr>
              <a:t>, and </a:t>
            </a:r>
            <a:r>
              <a:rPr lang="en-US" sz="2600" dirty="0" err="1">
                <a:latin typeface="Century Gothic" pitchFamily="34" charset="0"/>
              </a:rPr>
              <a:t>Geshem</a:t>
            </a:r>
            <a:r>
              <a:rPr lang="en-US" sz="2600" dirty="0">
                <a:latin typeface="Century Gothic" pitchFamily="34" charset="0"/>
              </a:rPr>
              <a:t>. 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63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Building the Walls of Jerusalem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Nehemiah </a:t>
            </a:r>
            <a:r>
              <a:rPr lang="en-US" sz="2600" dirty="0">
                <a:latin typeface="Century Gothic" pitchFamily="34" charset="0"/>
              </a:rPr>
              <a:t>divided the </a:t>
            </a:r>
            <a:r>
              <a:rPr lang="en-US" sz="2600" dirty="0" smtClean="0">
                <a:latin typeface="Century Gothic" pitchFamily="34" charset="0"/>
              </a:rPr>
              <a:t>workers into </a:t>
            </a:r>
            <a:r>
              <a:rPr lang="en-US" sz="2600" dirty="0">
                <a:latin typeface="Century Gothic" pitchFamily="34" charset="0"/>
              </a:rPr>
              <a:t>two groups.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One </a:t>
            </a:r>
            <a:r>
              <a:rPr lang="en-US" sz="2600" dirty="0">
                <a:latin typeface="Century Gothic" pitchFamily="34" charset="0"/>
              </a:rPr>
              <a:t>group worked at building the walls; the other group bore arms.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1266" name="Picture 2" descr="http://3.bp.blogspot.com/_xb-ElL7Jlvs/TANhgKYVFjI/AAAAAAAABcI/h1vcwRvZHKs/s1600/wal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978815"/>
            <a:ext cx="5266582" cy="34219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16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Building the Walls of Jerusalem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>
                <a:latin typeface="Century Gothic" pitchFamily="34" charset="0"/>
              </a:rPr>
              <a:t>Each night a heavy guard was posted.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0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>
                <a:latin typeface="Century Gothic" pitchFamily="34" charset="0"/>
              </a:rPr>
              <a:t>wall was completed in fifty-two </a:t>
            </a:r>
            <a:r>
              <a:rPr lang="en-US" sz="2600" dirty="0" smtClean="0">
                <a:latin typeface="Century Gothic" pitchFamily="34" charset="0"/>
              </a:rPr>
              <a:t>days. </a:t>
            </a:r>
          </a:p>
          <a:p>
            <a:endParaRPr lang="en-US" sz="20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Jerusalem </a:t>
            </a:r>
            <a:r>
              <a:rPr lang="en-US" sz="2600" dirty="0">
                <a:latin typeface="Century Gothic" pitchFamily="34" charset="0"/>
              </a:rPr>
              <a:t>was once again a fortified city 142 years after it had been </a:t>
            </a:r>
            <a:r>
              <a:rPr lang="en-US" sz="2600" dirty="0" smtClean="0">
                <a:latin typeface="Century Gothic" pitchFamily="34" charset="0"/>
              </a:rPr>
              <a:t>destroyed.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3314" name="Picture 2" descr="http://www.ritmeyer.com/wp-content/uploads/2011/05/posterA3_nehemiah_city%20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733800"/>
            <a:ext cx="3810000" cy="26955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21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D. Nehemiah’s Second Turn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>
                <a:latin typeface="Century Gothic" pitchFamily="34" charset="0"/>
              </a:rPr>
              <a:t>Nehemiah served as governor in Jerusalem during two terms.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governor the </a:t>
            </a:r>
            <a:r>
              <a:rPr lang="en-US" sz="2600" dirty="0">
                <a:latin typeface="Century Gothic" pitchFamily="34" charset="0"/>
              </a:rPr>
              <a:t>first time for twelve </a:t>
            </a:r>
            <a:r>
              <a:rPr lang="en-US" sz="2600" dirty="0" smtClean="0">
                <a:latin typeface="Century Gothic" pitchFamily="34" charset="0"/>
              </a:rPr>
              <a:t>years.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hen </a:t>
            </a:r>
            <a:r>
              <a:rPr lang="en-US" sz="2600" dirty="0">
                <a:latin typeface="Century Gothic" pitchFamily="34" charset="0"/>
              </a:rPr>
              <a:t>he returned to his former position in </a:t>
            </a:r>
            <a:r>
              <a:rPr lang="en-US" sz="2600" dirty="0" smtClean="0">
                <a:latin typeface="Century Gothic" pitchFamily="34" charset="0"/>
              </a:rPr>
              <a:t>the Persian </a:t>
            </a:r>
            <a:r>
              <a:rPr lang="en-US" sz="2600" dirty="0">
                <a:latin typeface="Century Gothic" pitchFamily="34" charset="0"/>
              </a:rPr>
              <a:t>Court. 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17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D. Nehemiah’s Second Turn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was </a:t>
            </a:r>
            <a:r>
              <a:rPr lang="en-US" sz="2600" dirty="0">
                <a:latin typeface="Century Gothic" pitchFamily="34" charset="0"/>
              </a:rPr>
              <a:t>in the Persian capital for a short </a:t>
            </a:r>
            <a:r>
              <a:rPr lang="en-US" sz="2600" dirty="0" smtClean="0">
                <a:latin typeface="Century Gothic" pitchFamily="34" charset="0"/>
              </a:rPr>
              <a:t>time. </a:t>
            </a: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e </a:t>
            </a:r>
            <a:r>
              <a:rPr lang="en-US" sz="2600" dirty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commissioned a </a:t>
            </a:r>
            <a:r>
              <a:rPr lang="en-US" sz="2600" dirty="0">
                <a:latin typeface="Century Gothic" pitchFamily="34" charset="0"/>
              </a:rPr>
              <a:t>second time to be the governor at Jerusalem.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There is no record </a:t>
            </a:r>
            <a:r>
              <a:rPr lang="en-US" sz="2600" dirty="0">
                <a:latin typeface="Century Gothic" pitchFamily="34" charset="0"/>
              </a:rPr>
              <a:t>stating just how long Nehemiah served this second time.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65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E. Nehemiah’s Work and Reform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600" b="1" dirty="0" smtClean="0">
                <a:latin typeface="Century Gothic" pitchFamily="34" charset="0"/>
              </a:rPr>
              <a:t>1. Security</a:t>
            </a:r>
          </a:p>
          <a:p>
            <a:pPr marL="651510" indent="-514350">
              <a:buAutoNum type="arabicPeriod"/>
            </a:pPr>
            <a:endParaRPr lang="en-US" sz="1000" b="1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>
                <a:latin typeface="Century Gothic" pitchFamily="34" charset="0"/>
              </a:rPr>
              <a:t>After the wall was completed, Nehemiah placed </a:t>
            </a:r>
            <a:r>
              <a:rPr lang="en-US" sz="2600" dirty="0" err="1">
                <a:latin typeface="Century Gothic" pitchFamily="34" charset="0"/>
              </a:rPr>
              <a:t>Hananiah</a:t>
            </a:r>
            <a:r>
              <a:rPr lang="en-US" sz="2600" dirty="0">
                <a:latin typeface="Century Gothic" pitchFamily="34" charset="0"/>
              </a:rPr>
              <a:t> in charge of security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>
                <a:latin typeface="Century Gothic" pitchFamily="34" charset="0"/>
              </a:rPr>
              <a:t>He had one-tenth of the population move to Jerusalem. </a:t>
            </a:r>
            <a:endParaRPr lang="en-US" sz="2600" dirty="0" smtClean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This </a:t>
            </a:r>
            <a:r>
              <a:rPr lang="en-US" sz="2600" dirty="0">
                <a:latin typeface="Century Gothic" pitchFamily="34" charset="0"/>
              </a:rPr>
              <a:t>gave Jerusalem </a:t>
            </a:r>
            <a:r>
              <a:rPr lang="en-US" sz="2600" dirty="0" smtClean="0">
                <a:latin typeface="Century Gothic" pitchFamily="34" charset="0"/>
              </a:rPr>
              <a:t>greater security</a:t>
            </a:r>
            <a:r>
              <a:rPr lang="en-US" sz="2600" dirty="0">
                <a:latin typeface="Century Gothic" pitchFamily="34" charset="0"/>
              </a:rPr>
              <a:t>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4338" name="Picture 2" descr="http://mitechtechnology.com/blog/wp-content/uploads/2012/03/home-security-syste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77000" y="4629150"/>
            <a:ext cx="2362200" cy="17716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55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E. Nehemiah’s Work and Reform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600" b="1" dirty="0" smtClean="0">
                <a:latin typeface="Century Gothic" pitchFamily="34" charset="0"/>
              </a:rPr>
              <a:t>2. Remission of Debts</a:t>
            </a:r>
          </a:p>
          <a:p>
            <a:pPr marL="651510" indent="-514350">
              <a:buAutoNum type="arabicPeriod"/>
            </a:pPr>
            <a:endParaRPr lang="en-US" sz="1000" b="1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>
                <a:latin typeface="Century Gothic" pitchFamily="34" charset="0"/>
              </a:rPr>
              <a:t>Nehemiah took action to remit the debts of the poor people. </a:t>
            </a:r>
            <a:endParaRPr lang="en-US" sz="2600" dirty="0" smtClean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Some </a:t>
            </a:r>
            <a:r>
              <a:rPr lang="en-US" sz="2600" dirty="0">
                <a:latin typeface="Century Gothic" pitchFamily="34" charset="0"/>
              </a:rPr>
              <a:t>of </a:t>
            </a:r>
            <a:r>
              <a:rPr lang="en-US" sz="2600" dirty="0" smtClean="0">
                <a:latin typeface="Century Gothic" pitchFamily="34" charset="0"/>
              </a:rPr>
              <a:t>the wealthy </a:t>
            </a:r>
            <a:r>
              <a:rPr lang="en-US" sz="2600" dirty="0">
                <a:latin typeface="Century Gothic" pitchFamily="34" charset="0"/>
              </a:rPr>
              <a:t>took advantage of the heavy Persian taxes and poor </a:t>
            </a:r>
            <a:r>
              <a:rPr lang="en-US" sz="2600" dirty="0" smtClean="0">
                <a:latin typeface="Century Gothic" pitchFamily="34" charset="0"/>
              </a:rPr>
              <a:t>crops. </a:t>
            </a: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They loaned </a:t>
            </a:r>
            <a:r>
              <a:rPr lang="en-US" sz="2600" dirty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poor money.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8434" name="Picture 2" descr="http://usepaydayloans.com/images/California-Payday-Loa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733800"/>
            <a:ext cx="2590800" cy="26011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77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E. Nehemiah’s Work and Reform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600" b="1" dirty="0" smtClean="0">
                <a:latin typeface="Century Gothic" pitchFamily="34" charset="0"/>
              </a:rPr>
              <a:t>2. Remission of Debts</a:t>
            </a:r>
          </a:p>
          <a:p>
            <a:pPr marL="651510" indent="-514350">
              <a:buAutoNum type="arabicPeriod"/>
            </a:pPr>
            <a:endParaRPr lang="en-US" sz="1000" b="1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Soon </a:t>
            </a:r>
            <a:r>
              <a:rPr lang="en-US" sz="2600" dirty="0">
                <a:latin typeface="Century Gothic" pitchFamily="34" charset="0"/>
              </a:rPr>
              <a:t>they could not pay their </a:t>
            </a:r>
            <a:r>
              <a:rPr lang="en-US" sz="2600" dirty="0" smtClean="0">
                <a:latin typeface="Century Gothic" pitchFamily="34" charset="0"/>
              </a:rPr>
              <a:t>debts. </a:t>
            </a: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>
                <a:latin typeface="Century Gothic" pitchFamily="34" charset="0"/>
              </a:rPr>
              <a:t>wealthy then took possession </a:t>
            </a:r>
            <a:r>
              <a:rPr lang="en-US" sz="2600" dirty="0" smtClean="0">
                <a:latin typeface="Century Gothic" pitchFamily="34" charset="0"/>
              </a:rPr>
              <a:t>of their </a:t>
            </a:r>
            <a:r>
              <a:rPr lang="en-US" sz="2600" dirty="0">
                <a:latin typeface="Century Gothic" pitchFamily="34" charset="0"/>
              </a:rPr>
              <a:t>property. </a:t>
            </a:r>
            <a:endParaRPr lang="en-US" sz="2600" dirty="0" smtClean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7410" name="Picture 2" descr="http://2.bp.blogspot.com/-mN14McE3jp8/UAP2xGxovLI/AAAAAAAAAAM/k3-z1T55oLE/s1600/repossessed-hous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3390900"/>
            <a:ext cx="666750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94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A. </a:t>
            </a:r>
            <a:r>
              <a:rPr lang="en-US" sz="4000" dirty="0" smtClean="0">
                <a:latin typeface="Calligraph421 BT" pitchFamily="66" charset="0"/>
              </a:rPr>
              <a:t>Nehemiah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8956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>
                <a:latin typeface="Century Gothic" pitchFamily="34" charset="0"/>
              </a:rPr>
              <a:t>Nehemiah was a cupbearer to King </a:t>
            </a:r>
            <a:r>
              <a:rPr lang="en-US" sz="2600" dirty="0" err="1" smtClean="0">
                <a:latin typeface="Century Gothic" pitchFamily="34" charset="0"/>
              </a:rPr>
              <a:t>Artaxerxes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>
                <a:latin typeface="Century Gothic" pitchFamily="34" charset="0"/>
              </a:rPr>
              <a:t>reigned as king of </a:t>
            </a:r>
            <a:r>
              <a:rPr lang="en-US" sz="2600" dirty="0" smtClean="0">
                <a:latin typeface="Century Gothic" pitchFamily="34" charset="0"/>
              </a:rPr>
              <a:t>Persia from 465-425 BC. </a:t>
            </a: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Nehemiah </a:t>
            </a:r>
            <a:r>
              <a:rPr lang="en-US" sz="2600" dirty="0">
                <a:latin typeface="Century Gothic" pitchFamily="34" charset="0"/>
              </a:rPr>
              <a:t>was a trusted official.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026" name="Picture 2" descr="http://imgc.allpostersimages.com/images/P-473-488-90/13/1349/28AS000Z/posters/artaxerxes-ii-circa-404-358-bc-king-of-persi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" t="9388" r="4734" b="10390"/>
          <a:stretch/>
        </p:blipFill>
        <p:spPr bwMode="auto">
          <a:xfrm>
            <a:off x="4911989" y="228600"/>
            <a:ext cx="2250811" cy="2667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E. Nehemiah’s Work and Reform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600" b="1" dirty="0" smtClean="0">
                <a:latin typeface="Century Gothic" pitchFamily="34" charset="0"/>
              </a:rPr>
              <a:t>2. Remission of Debts</a:t>
            </a:r>
          </a:p>
          <a:p>
            <a:pPr marL="651510" indent="-514350">
              <a:buAutoNum type="arabicPeriod"/>
            </a:pPr>
            <a:endParaRPr lang="en-US" sz="1000" b="1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Nehemiah </a:t>
            </a:r>
            <a:r>
              <a:rPr lang="en-US" sz="2600" dirty="0">
                <a:latin typeface="Century Gothic" pitchFamily="34" charset="0"/>
              </a:rPr>
              <a:t>appealed to the people to stop this practice and </a:t>
            </a:r>
            <a:r>
              <a:rPr lang="en-US" sz="2600" dirty="0" smtClean="0">
                <a:latin typeface="Century Gothic" pitchFamily="34" charset="0"/>
              </a:rPr>
              <a:t>restore what </a:t>
            </a:r>
            <a:r>
              <a:rPr lang="en-US" sz="2600" dirty="0">
                <a:latin typeface="Century Gothic" pitchFamily="34" charset="0"/>
              </a:rPr>
              <a:t>they had taken. </a:t>
            </a:r>
            <a:endParaRPr lang="en-US" sz="2600" dirty="0" smtClean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He set </a:t>
            </a:r>
            <a:r>
              <a:rPr lang="en-US" sz="2600" dirty="0">
                <a:latin typeface="Century Gothic" pitchFamily="34" charset="0"/>
              </a:rPr>
              <a:t>a personal example by refusing to accept </a:t>
            </a:r>
            <a:r>
              <a:rPr lang="en-US" sz="2600" dirty="0" smtClean="0">
                <a:latin typeface="Century Gothic" pitchFamily="34" charset="0"/>
              </a:rPr>
              <a:t>a salary </a:t>
            </a:r>
            <a:r>
              <a:rPr lang="en-US" sz="2600" dirty="0">
                <a:latin typeface="Century Gothic" pitchFamily="34" charset="0"/>
              </a:rPr>
              <a:t>for being governor.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38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E. Nehemiah’s Work and Reform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600" b="1" dirty="0" smtClean="0">
                <a:latin typeface="Century Gothic" pitchFamily="34" charset="0"/>
              </a:rPr>
              <a:t>3. Reading God’s Law</a:t>
            </a:r>
          </a:p>
          <a:p>
            <a:pPr marL="651510" indent="-514350">
              <a:buAutoNum type="arabicPeriod"/>
            </a:pPr>
            <a:endParaRPr lang="en-US" sz="1000" b="1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>
                <a:latin typeface="Century Gothic" pitchFamily="34" charset="0"/>
              </a:rPr>
              <a:t>Nehemiah encouraged the people to assemble to hear God’s Word read. </a:t>
            </a:r>
            <a:endParaRPr lang="en-US" sz="2600" dirty="0" smtClean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This was </a:t>
            </a:r>
            <a:r>
              <a:rPr lang="en-US" sz="2600" dirty="0">
                <a:latin typeface="Century Gothic" pitchFamily="34" charset="0"/>
              </a:rPr>
              <a:t>done by Ezra. 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1508" name="Picture 4" descr="http://www.ellenwhite.info/images/chapt-illus/PK/RH-Ezra_DSC_00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3733800"/>
            <a:ext cx="4286250" cy="25527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07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E. Nehemiah’s Work and Reform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600" b="1" dirty="0" smtClean="0">
                <a:latin typeface="Century Gothic" pitchFamily="34" charset="0"/>
              </a:rPr>
              <a:t>3. Reading God’s Law</a:t>
            </a:r>
          </a:p>
          <a:p>
            <a:pPr marL="651510" indent="-514350">
              <a:buAutoNum type="arabicPeriod"/>
            </a:pPr>
            <a:endParaRPr lang="en-US" sz="1000" b="1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>
                <a:latin typeface="Century Gothic" pitchFamily="34" charset="0"/>
              </a:rPr>
              <a:t>Feast of Tabernacles was kept, followed by a public </a:t>
            </a:r>
            <a:r>
              <a:rPr lang="en-US" sz="2600" dirty="0" smtClean="0">
                <a:latin typeface="Century Gothic" pitchFamily="34" charset="0"/>
              </a:rPr>
              <a:t>confession of </a:t>
            </a:r>
            <a:r>
              <a:rPr lang="en-US" sz="2600" dirty="0">
                <a:latin typeface="Century Gothic" pitchFamily="34" charset="0"/>
              </a:rPr>
              <a:t>sin. </a:t>
            </a:r>
            <a:endParaRPr lang="en-US" sz="2600" dirty="0" smtClean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A </a:t>
            </a:r>
            <a:r>
              <a:rPr lang="en-US" sz="2600" dirty="0">
                <a:latin typeface="Century Gothic" pitchFamily="34" charset="0"/>
              </a:rPr>
              <a:t>covenant to keep God’s law was signed by Nehemiah and the leaders.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" name="Picture 2" descr="http://dragonflyscrolls.files.wordpress.com/2011/03/quill_and_scrol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710" y="4008018"/>
            <a:ext cx="3020290" cy="24142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44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E. Nehemiah’s Work and Reform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600" b="1" dirty="0" smtClean="0">
                <a:latin typeface="Century Gothic" pitchFamily="34" charset="0"/>
              </a:rPr>
              <a:t>4. Dedication of the Walls</a:t>
            </a:r>
          </a:p>
          <a:p>
            <a:pPr marL="651510" indent="-514350">
              <a:buAutoNum type="arabicPeriod"/>
            </a:pPr>
            <a:endParaRPr lang="en-US" sz="1000" b="1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>
                <a:latin typeface="Century Gothic" pitchFamily="34" charset="0"/>
              </a:rPr>
              <a:t>The walls were formally dedicated. </a:t>
            </a:r>
            <a:endParaRPr lang="en-US" sz="2600" dirty="0" smtClean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>
                <a:latin typeface="Century Gothic" pitchFamily="34" charset="0"/>
              </a:rPr>
              <a:t>people formed two processions </a:t>
            </a:r>
            <a:r>
              <a:rPr lang="en-US" sz="2600" dirty="0" smtClean="0">
                <a:latin typeface="Century Gothic" pitchFamily="34" charset="0"/>
              </a:rPr>
              <a:t>and marched </a:t>
            </a:r>
            <a:r>
              <a:rPr lang="en-US" sz="2600" dirty="0">
                <a:latin typeface="Century Gothic" pitchFamily="34" charset="0"/>
              </a:rPr>
              <a:t>in opposite directions around the walls, meeting </a:t>
            </a:r>
            <a:r>
              <a:rPr lang="en-US" sz="2600" dirty="0" smtClean="0">
                <a:latin typeface="Century Gothic" pitchFamily="34" charset="0"/>
              </a:rPr>
              <a:t>at </a:t>
            </a:r>
            <a:r>
              <a:rPr lang="en-US" sz="2600" dirty="0">
                <a:latin typeface="Century Gothic" pitchFamily="34" charset="0"/>
              </a:rPr>
              <a:t>the Temple.</a:t>
            </a:r>
          </a:p>
          <a:p>
            <a:pPr marL="137160" indent="0">
              <a:buNone/>
            </a:pP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23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E. Nehemiah’s Work and Reform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600" b="1" dirty="0" smtClean="0">
                <a:latin typeface="Century Gothic" pitchFamily="34" charset="0"/>
              </a:rPr>
              <a:t>4. Dedication of the Walls</a:t>
            </a:r>
          </a:p>
          <a:p>
            <a:pPr marL="651510" indent="-514350">
              <a:buAutoNum type="arabicPeriod"/>
            </a:pPr>
            <a:endParaRPr lang="en-US" sz="1000" b="1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>
                <a:latin typeface="Century Gothic" pitchFamily="34" charset="0"/>
              </a:rPr>
              <a:t>singing and praises to God could be heard for a great distance.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3554" name="Picture 2" descr="http://www.gvaofg.org/clientimages/37218/handsrais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667000"/>
            <a:ext cx="4876800" cy="3657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13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E. Nehemiah’s Work and Reform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600" b="1" dirty="0" smtClean="0">
                <a:latin typeface="Century Gothic" pitchFamily="34" charset="0"/>
              </a:rPr>
              <a:t>5. Collection of Tithes</a:t>
            </a:r>
          </a:p>
          <a:p>
            <a:pPr marL="651510" indent="-514350">
              <a:buAutoNum type="arabicPeriod"/>
            </a:pPr>
            <a:endParaRPr lang="en-US" sz="1000" b="1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>
                <a:latin typeface="Century Gothic" pitchFamily="34" charset="0"/>
              </a:rPr>
              <a:t>Nehemiah insisted that the people tithe. </a:t>
            </a:r>
            <a:endParaRPr lang="en-US" sz="2600" dirty="0" smtClean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Certain </a:t>
            </a:r>
            <a:r>
              <a:rPr lang="en-US" sz="2600" dirty="0">
                <a:latin typeface="Century Gothic" pitchFamily="34" charset="0"/>
              </a:rPr>
              <a:t>rooms were set apart </a:t>
            </a:r>
            <a:r>
              <a:rPr lang="en-US" sz="2600" dirty="0" smtClean="0">
                <a:latin typeface="Century Gothic" pitchFamily="34" charset="0"/>
              </a:rPr>
              <a:t>to receive </a:t>
            </a:r>
            <a:r>
              <a:rPr lang="en-US" sz="2600" dirty="0">
                <a:latin typeface="Century Gothic" pitchFamily="34" charset="0"/>
              </a:rPr>
              <a:t>the tithes. </a:t>
            </a:r>
            <a:endParaRPr lang="en-US" sz="2600" dirty="0" smtClean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>
                <a:latin typeface="Century Gothic" pitchFamily="34" charset="0"/>
              </a:rPr>
              <a:t>ordered that the tithes would be brought with great care.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2530" name="Picture 2" descr="http://img.ehowcdn.com/article-new/ehow/images/a07/1f/md/ideas-love-offering-tithe-basket-1.1-800x8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9" b="5109"/>
          <a:stretch/>
        </p:blipFill>
        <p:spPr bwMode="auto">
          <a:xfrm>
            <a:off x="2971800" y="4177087"/>
            <a:ext cx="3124200" cy="21567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44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A. </a:t>
            </a:r>
            <a:r>
              <a:rPr lang="en-US" sz="4000" dirty="0" smtClean="0">
                <a:latin typeface="Calligraph421 BT" pitchFamily="66" charset="0"/>
              </a:rPr>
              <a:t>Nehemiah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There </a:t>
            </a:r>
            <a:r>
              <a:rPr lang="en-US" sz="2600" dirty="0">
                <a:latin typeface="Century Gothic" pitchFamily="34" charset="0"/>
              </a:rPr>
              <a:t>is very </a:t>
            </a:r>
            <a:r>
              <a:rPr lang="en-US" sz="2600" dirty="0" smtClean="0">
                <a:latin typeface="Century Gothic" pitchFamily="34" charset="0"/>
              </a:rPr>
              <a:t>little recorded </a:t>
            </a:r>
            <a:r>
              <a:rPr lang="en-US" sz="2600" dirty="0">
                <a:latin typeface="Century Gothic" pitchFamily="34" charset="0"/>
              </a:rPr>
              <a:t>about him apart from the book that bears his name. </a:t>
            </a:r>
            <a:endParaRPr lang="en-US" sz="2600" dirty="0" smtClean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>
                <a:latin typeface="Century Gothic" pitchFamily="34" charset="0"/>
              </a:rPr>
              <a:t>was a man </a:t>
            </a:r>
            <a:r>
              <a:rPr lang="en-US" sz="2600" dirty="0" smtClean="0">
                <a:latin typeface="Century Gothic" pitchFamily="34" charset="0"/>
              </a:rPr>
              <a:t>of prayer</a:t>
            </a:r>
            <a:r>
              <a:rPr lang="en-US" sz="2600" dirty="0">
                <a:latin typeface="Century Gothic" pitchFamily="34" charset="0"/>
              </a:rPr>
              <a:t>, courage, and perseverance.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050" name="Picture 2" descr="http://www.blackchristiannews.com/news/Book_of_Nehemia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401758"/>
            <a:ext cx="4362450" cy="29228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2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A. </a:t>
            </a:r>
            <a:r>
              <a:rPr lang="en-US" sz="4000" dirty="0" smtClean="0">
                <a:latin typeface="Calligraph421 BT" pitchFamily="66" charset="0"/>
              </a:rPr>
              <a:t>Nehemiah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Nehemiah’s brother, </a:t>
            </a:r>
            <a:r>
              <a:rPr lang="en-US" sz="2600" dirty="0" err="1">
                <a:latin typeface="Century Gothic" pitchFamily="34" charset="0"/>
              </a:rPr>
              <a:t>Hanani</a:t>
            </a:r>
            <a:r>
              <a:rPr lang="en-US" sz="2600" dirty="0">
                <a:latin typeface="Century Gothic" pitchFamily="34" charset="0"/>
              </a:rPr>
              <a:t>, brought word of the ruined condition </a:t>
            </a:r>
            <a:r>
              <a:rPr lang="en-US" sz="2600" dirty="0" smtClean="0">
                <a:latin typeface="Century Gothic" pitchFamily="34" charset="0"/>
              </a:rPr>
              <a:t>of Jerusalem</a:t>
            </a:r>
            <a:r>
              <a:rPr lang="en-US" sz="2600" dirty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Hanani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>
                <a:latin typeface="Century Gothic" pitchFamily="34" charset="0"/>
              </a:rPr>
              <a:t>believed that Nehemiah could </a:t>
            </a:r>
            <a:r>
              <a:rPr lang="en-US" sz="2600" dirty="0" smtClean="0">
                <a:latin typeface="Century Gothic" pitchFamily="34" charset="0"/>
              </a:rPr>
              <a:t>help.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>
                <a:latin typeface="Century Gothic" pitchFamily="34" charset="0"/>
              </a:rPr>
              <a:t>A</a:t>
            </a:r>
            <a:r>
              <a:rPr lang="en-US" sz="2600" dirty="0" smtClean="0">
                <a:latin typeface="Century Gothic" pitchFamily="34" charset="0"/>
              </a:rPr>
              <a:t>uthority </a:t>
            </a:r>
            <a:r>
              <a:rPr lang="en-US" sz="2600" dirty="0">
                <a:latin typeface="Century Gothic" pitchFamily="34" charset="0"/>
              </a:rPr>
              <a:t>was needed from the king to overcome the local opposition.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80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A. </a:t>
            </a:r>
            <a:r>
              <a:rPr lang="en-US" sz="4000" dirty="0" smtClean="0">
                <a:latin typeface="Calligraph421 BT" pitchFamily="66" charset="0"/>
              </a:rPr>
              <a:t>Nehemiah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Ezra had been </a:t>
            </a:r>
            <a:r>
              <a:rPr lang="en-US" sz="2600" dirty="0">
                <a:latin typeface="Century Gothic" pitchFamily="34" charset="0"/>
              </a:rPr>
              <a:t>in Jerusalem for thirteen </a:t>
            </a:r>
            <a:r>
              <a:rPr lang="en-US" sz="2600" dirty="0" smtClean="0">
                <a:latin typeface="Century Gothic" pitchFamily="34" charset="0"/>
              </a:rPr>
              <a:t>years. </a:t>
            </a: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e </a:t>
            </a:r>
            <a:r>
              <a:rPr lang="en-US" sz="2600" dirty="0">
                <a:latin typeface="Century Gothic" pitchFamily="34" charset="0"/>
              </a:rPr>
              <a:t>was mainly occupied as a priest, </a:t>
            </a:r>
            <a:r>
              <a:rPr lang="en-US" sz="2600" dirty="0" smtClean="0">
                <a:latin typeface="Century Gothic" pitchFamily="34" charset="0"/>
              </a:rPr>
              <a:t>teaching the </a:t>
            </a:r>
            <a:r>
              <a:rPr lang="en-US" sz="2600" dirty="0">
                <a:latin typeface="Century Gothic" pitchFamily="34" charset="0"/>
              </a:rPr>
              <a:t>people.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074" name="Picture 2" descr="http://www.openmyeyeslord.net/Extra%20Image%20Folder/godsrest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3030858"/>
            <a:ext cx="4219575" cy="32175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48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A. </a:t>
            </a:r>
            <a:r>
              <a:rPr lang="en-US" sz="4000" dirty="0" smtClean="0">
                <a:latin typeface="Calligraph421 BT" pitchFamily="66" charset="0"/>
              </a:rPr>
              <a:t>Nehemiah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>
                <a:latin typeface="Century Gothic" pitchFamily="34" charset="0"/>
              </a:rPr>
              <a:t>Nehemiah was overcome </a:t>
            </a:r>
            <a:r>
              <a:rPr lang="en-US" sz="2600" dirty="0" smtClean="0">
                <a:latin typeface="Century Gothic" pitchFamily="34" charset="0"/>
              </a:rPr>
              <a:t>                                    with </a:t>
            </a:r>
            <a:r>
              <a:rPr lang="en-US" sz="2600" dirty="0">
                <a:latin typeface="Century Gothic" pitchFamily="34" charset="0"/>
              </a:rPr>
              <a:t>grief and immediately </a:t>
            </a:r>
            <a:r>
              <a:rPr lang="en-US" sz="2600" dirty="0" smtClean="0">
                <a:latin typeface="Century Gothic" pitchFamily="34" charset="0"/>
              </a:rPr>
              <a:t>                                        went </a:t>
            </a:r>
            <a:r>
              <a:rPr lang="en-US" sz="2600" dirty="0">
                <a:latin typeface="Century Gothic" pitchFamily="34" charset="0"/>
              </a:rPr>
              <a:t>to pray</a:t>
            </a:r>
            <a:r>
              <a:rPr lang="en-US" sz="2600" dirty="0" smtClean="0">
                <a:latin typeface="Century Gothic" pitchFamily="34" charset="0"/>
              </a:rPr>
              <a:t>. </a:t>
            </a: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>
                <a:latin typeface="Century Gothic" pitchFamily="34" charset="0"/>
              </a:rPr>
              <a:t>spent four months in prayer before he made his </a:t>
            </a:r>
            <a:r>
              <a:rPr lang="en-US" sz="2600" dirty="0" smtClean="0">
                <a:latin typeface="Century Gothic" pitchFamily="34" charset="0"/>
              </a:rPr>
              <a:t>request known </a:t>
            </a:r>
            <a:r>
              <a:rPr lang="en-US" sz="2600" dirty="0">
                <a:latin typeface="Century Gothic" pitchFamily="34" charset="0"/>
              </a:rPr>
              <a:t>to the king.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>
                <a:latin typeface="Century Gothic" pitchFamily="34" charset="0"/>
              </a:rPr>
              <a:t>waited for the right opportunity to approach the king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6146" name="Picture 2" descr="http://jesusfootprints.files.wordpress.com/2012/06/1600100120c1120-20nehemiah20120120-20nehemiah_s20praye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700" y="249699"/>
            <a:ext cx="2619500" cy="29507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18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A. </a:t>
            </a:r>
            <a:r>
              <a:rPr lang="en-US" sz="4000" dirty="0" smtClean="0">
                <a:latin typeface="Calligraph421 BT" pitchFamily="66" charset="0"/>
              </a:rPr>
              <a:t>Nehemiah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In the spring </a:t>
            </a:r>
            <a:r>
              <a:rPr lang="en-US" sz="2600" dirty="0">
                <a:latin typeface="Century Gothic" pitchFamily="34" charset="0"/>
              </a:rPr>
              <a:t>of 444 BC the opportunity came.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Artaxerxes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>
                <a:latin typeface="Century Gothic" pitchFamily="34" charset="0"/>
              </a:rPr>
              <a:t>noticed the sadness of </a:t>
            </a:r>
            <a:r>
              <a:rPr lang="en-US" sz="2600" dirty="0" smtClean="0">
                <a:latin typeface="Century Gothic" pitchFamily="34" charset="0"/>
              </a:rPr>
              <a:t>Nehemiah and </a:t>
            </a:r>
            <a:r>
              <a:rPr lang="en-US" sz="2600" dirty="0">
                <a:latin typeface="Century Gothic" pitchFamily="34" charset="0"/>
              </a:rPr>
              <a:t>asked the reason.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122" name="Picture 2" descr="http://reformedtheology.ca/wp-content/uploads/2011/06/nehemia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971800"/>
            <a:ext cx="4572000" cy="3429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15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A. </a:t>
            </a:r>
            <a:r>
              <a:rPr lang="en-US" sz="4000" dirty="0" smtClean="0">
                <a:latin typeface="Calligraph421 BT" pitchFamily="66" charset="0"/>
              </a:rPr>
              <a:t>Nehemiah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Nehemiah </a:t>
            </a:r>
            <a:r>
              <a:rPr lang="en-US" sz="2600" dirty="0">
                <a:latin typeface="Century Gothic" pitchFamily="34" charset="0"/>
              </a:rPr>
              <a:t>told him of the condition at Jerusalem and </a:t>
            </a:r>
            <a:r>
              <a:rPr lang="en-US" sz="2600" dirty="0" smtClean="0">
                <a:latin typeface="Century Gothic" pitchFamily="34" charset="0"/>
              </a:rPr>
              <a:t>asked permission </a:t>
            </a:r>
            <a:r>
              <a:rPr lang="en-US" sz="2600" dirty="0">
                <a:latin typeface="Century Gothic" pitchFamily="34" charset="0"/>
              </a:rPr>
              <a:t>to go to help.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>
                <a:latin typeface="Century Gothic" pitchFamily="34" charset="0"/>
              </a:rPr>
              <a:t>king not only granted his request but assigned </a:t>
            </a:r>
            <a:r>
              <a:rPr lang="en-US" sz="2600" dirty="0" smtClean="0">
                <a:latin typeface="Century Gothic" pitchFamily="34" charset="0"/>
              </a:rPr>
              <a:t>soldiers to </a:t>
            </a:r>
            <a:r>
              <a:rPr lang="en-US" sz="2600" dirty="0">
                <a:latin typeface="Century Gothic" pitchFamily="34" charset="0"/>
              </a:rPr>
              <a:t>accompany Nehemiah.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61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B. The Third Return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Many Jews returned </a:t>
            </a:r>
            <a:r>
              <a:rPr lang="en-US" sz="2600" dirty="0">
                <a:latin typeface="Century Gothic" pitchFamily="34" charset="0"/>
              </a:rPr>
              <a:t>with Nehemiah, </a:t>
            </a:r>
            <a:r>
              <a:rPr lang="en-US" sz="2600" dirty="0" smtClean="0">
                <a:latin typeface="Century Gothic" pitchFamily="34" charset="0"/>
              </a:rPr>
              <a:t>during the 20th </a:t>
            </a:r>
            <a:r>
              <a:rPr lang="en-US" sz="2600" dirty="0">
                <a:latin typeface="Century Gothic" pitchFamily="34" charset="0"/>
              </a:rPr>
              <a:t>year of </a:t>
            </a:r>
            <a:r>
              <a:rPr lang="en-US" sz="2600" dirty="0" err="1">
                <a:latin typeface="Century Gothic" pitchFamily="34" charset="0"/>
              </a:rPr>
              <a:t>Artaxerxes’s</a:t>
            </a:r>
            <a:r>
              <a:rPr lang="en-US" sz="2600" dirty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reign, 444 BC.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There </a:t>
            </a:r>
            <a:r>
              <a:rPr lang="en-US" sz="2600" dirty="0">
                <a:latin typeface="Century Gothic" pitchFamily="34" charset="0"/>
              </a:rPr>
              <a:t>is no record </a:t>
            </a:r>
            <a:r>
              <a:rPr lang="en-US" sz="2600" dirty="0" smtClean="0">
                <a:latin typeface="Century Gothic" pitchFamily="34" charset="0"/>
              </a:rPr>
              <a:t>of </a:t>
            </a:r>
            <a:r>
              <a:rPr lang="en-US" sz="2600" dirty="0">
                <a:latin typeface="Century Gothic" pitchFamily="34" charset="0"/>
              </a:rPr>
              <a:t>how many </a:t>
            </a:r>
            <a:r>
              <a:rPr lang="en-US" sz="2600" dirty="0" smtClean="0">
                <a:latin typeface="Century Gothic" pitchFamily="34" charset="0"/>
              </a:rPr>
              <a:t>Jews returned.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here </a:t>
            </a:r>
            <a:r>
              <a:rPr lang="en-US" sz="2600" dirty="0">
                <a:latin typeface="Century Gothic" pitchFamily="34" charset="0"/>
              </a:rPr>
              <a:t>was a large number, although </a:t>
            </a:r>
            <a:r>
              <a:rPr lang="en-US" sz="2600" dirty="0" smtClean="0">
                <a:latin typeface="Century Gothic" pitchFamily="34" charset="0"/>
              </a:rPr>
              <a:t>not as </a:t>
            </a:r>
            <a:r>
              <a:rPr lang="en-US" sz="2600" dirty="0">
                <a:latin typeface="Century Gothic" pitchFamily="34" charset="0"/>
              </a:rPr>
              <a:t>large as the two former migrations.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6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19248</TotalTime>
  <Words>1087</Words>
  <Application>Microsoft Office PowerPoint</Application>
  <PresentationFormat>On-screen Show (4:3)</PresentationFormat>
  <Paragraphs>175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Apex</vt:lpstr>
      <vt:lpstr>Old  Testament History  II</vt:lpstr>
      <vt:lpstr>A. Nehemiah</vt:lpstr>
      <vt:lpstr>A. Nehemiah</vt:lpstr>
      <vt:lpstr>A. Nehemiah</vt:lpstr>
      <vt:lpstr>A. Nehemiah</vt:lpstr>
      <vt:lpstr>A. Nehemiah</vt:lpstr>
      <vt:lpstr>A. Nehemiah</vt:lpstr>
      <vt:lpstr>A. Nehemiah</vt:lpstr>
      <vt:lpstr>B. The Third Return</vt:lpstr>
      <vt:lpstr>C. Building the Walls of Jerusalem</vt:lpstr>
      <vt:lpstr>C. Building the Walls of Jerusalem</vt:lpstr>
      <vt:lpstr>C. Building the Walls of Jerusalem</vt:lpstr>
      <vt:lpstr>C. Building the Walls of Jerusalem</vt:lpstr>
      <vt:lpstr>C. Building the Walls of Jerusalem</vt:lpstr>
      <vt:lpstr>D. Nehemiah’s Second Turn</vt:lpstr>
      <vt:lpstr>D. Nehemiah’s Second Turn</vt:lpstr>
      <vt:lpstr>E. Nehemiah’s Work and Reform</vt:lpstr>
      <vt:lpstr>E. Nehemiah’s Work and Reform</vt:lpstr>
      <vt:lpstr>E. Nehemiah’s Work and Reform</vt:lpstr>
      <vt:lpstr>E. Nehemiah’s Work and Reform</vt:lpstr>
      <vt:lpstr>E. Nehemiah’s Work and Reform</vt:lpstr>
      <vt:lpstr>E. Nehemiah’s Work and Reform</vt:lpstr>
      <vt:lpstr>E. Nehemiah’s Work and Reform</vt:lpstr>
      <vt:lpstr>E. Nehemiah’s Work and Reform</vt:lpstr>
      <vt:lpstr>E. Nehemiah’s Work and Reform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181</cp:revision>
  <dcterms:created xsi:type="dcterms:W3CDTF">2012-05-28T23:01:06Z</dcterms:created>
  <dcterms:modified xsi:type="dcterms:W3CDTF">2012-08-15T19:24:51Z</dcterms:modified>
</cp:coreProperties>
</file>