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256" r:id="rId2"/>
    <p:sldId id="280" r:id="rId3"/>
    <p:sldId id="281" r:id="rId4"/>
    <p:sldId id="282" r:id="rId5"/>
    <p:sldId id="283" r:id="rId6"/>
    <p:sldId id="285" r:id="rId7"/>
    <p:sldId id="284" r:id="rId8"/>
    <p:sldId id="286" r:id="rId9"/>
    <p:sldId id="287" r:id="rId10"/>
    <p:sldId id="288" r:id="rId11"/>
    <p:sldId id="289" r:id="rId12"/>
    <p:sldId id="290" r:id="rId13"/>
    <p:sldId id="291" r:id="rId14"/>
    <p:sldId id="292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94667" autoAdjust="0"/>
  </p:normalViewPr>
  <p:slideViewPr>
    <p:cSldViewPr>
      <p:cViewPr>
        <p:scale>
          <a:sx n="70" d="100"/>
          <a:sy n="70" d="100"/>
        </p:scale>
        <p:origin x="-1158" y="-19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4A74F1-8815-4E3B-A476-2E0E64CE8FC7}" type="datetimeFigureOut">
              <a:rPr lang="en-US" smtClean="0"/>
              <a:t>6/27/2012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0B4279-8111-44D5-8D3A-0267B259D0A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F5470-4BE7-49DA-A18A-4218CFDECF8C}" type="datetimeFigureOut">
              <a:rPr lang="en-US" smtClean="0"/>
              <a:pPr/>
              <a:t>6/27/2012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53C84-513D-4D6C-BBBF-00343DFAAF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F5470-4BE7-49DA-A18A-4218CFDECF8C}" type="datetimeFigureOut">
              <a:rPr lang="en-US" smtClean="0"/>
              <a:pPr/>
              <a:t>6/27/2012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53C84-513D-4D6C-BBBF-00343DFAAF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F5470-4BE7-49DA-A18A-4218CFDECF8C}" type="datetimeFigureOut">
              <a:rPr lang="en-US" smtClean="0"/>
              <a:pPr/>
              <a:t>6/27/2012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53C84-513D-4D6C-BBBF-00343DFAAF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F5470-4BE7-49DA-A18A-4218CFDECF8C}" type="datetimeFigureOut">
              <a:rPr lang="en-US" smtClean="0"/>
              <a:pPr/>
              <a:t>6/27/2012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53C84-513D-4D6C-BBBF-00343DFAAF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F5470-4BE7-49DA-A18A-4218CFDECF8C}" type="datetimeFigureOut">
              <a:rPr lang="en-US" smtClean="0"/>
              <a:pPr/>
              <a:t>6/27/2012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31653C84-513D-4D6C-BBBF-00343DFAAF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F5470-4BE7-49DA-A18A-4218CFDECF8C}" type="datetimeFigureOut">
              <a:rPr lang="en-US" smtClean="0"/>
              <a:pPr/>
              <a:t>6/27/2012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53C84-513D-4D6C-BBBF-00343DFAAF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F5470-4BE7-49DA-A18A-4218CFDECF8C}" type="datetimeFigureOut">
              <a:rPr lang="en-US" smtClean="0"/>
              <a:pPr/>
              <a:t>6/27/2012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53C84-513D-4D6C-BBBF-00343DFAAF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F5470-4BE7-49DA-A18A-4218CFDECF8C}" type="datetimeFigureOut">
              <a:rPr lang="en-US" smtClean="0"/>
              <a:pPr/>
              <a:t>6/27/2012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53C84-513D-4D6C-BBBF-00343DFAAF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F5470-4BE7-49DA-A18A-4218CFDECF8C}" type="datetimeFigureOut">
              <a:rPr lang="en-US" smtClean="0"/>
              <a:pPr/>
              <a:t>6/27/2012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53C84-513D-4D6C-BBBF-00343DFAAF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F5470-4BE7-49DA-A18A-4218CFDECF8C}" type="datetimeFigureOut">
              <a:rPr lang="en-US" smtClean="0"/>
              <a:pPr/>
              <a:t>6/27/2012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53C84-513D-4D6C-BBBF-00343DFAAF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F5470-4BE7-49DA-A18A-4218CFDECF8C}" type="datetimeFigureOut">
              <a:rPr lang="en-US" smtClean="0"/>
              <a:pPr/>
              <a:t>6/27/2012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53C84-513D-4D6C-BBBF-00343DFAAF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duotone>
              <a:prstClr val="black"/>
              <a:schemeClr val="accent5">
                <a:tint val="45000"/>
                <a:satMod val="400000"/>
              </a:schemeClr>
            </a:duotone>
            <a:lum bright="-29000"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E2F5470-4BE7-49DA-A18A-4218CFDECF8C}" type="datetimeFigureOut">
              <a:rPr lang="en-US" smtClean="0"/>
              <a:pPr/>
              <a:t>6/27/2012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31653C84-513D-4D6C-BBBF-00343DFAAF3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kenanderson.net/bible/assets/images/scroll-1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045687">
            <a:off x="6262572" y="3927086"/>
            <a:ext cx="2328617" cy="2486874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3962400"/>
          </a:xfrm>
        </p:spPr>
        <p:txBody>
          <a:bodyPr>
            <a:noAutofit/>
            <a:scene3d>
              <a:camera prst="orthographicFront"/>
              <a:lightRig rig="soft" dir="t">
                <a:rot lat="0" lon="0" rev="17220000"/>
              </a:lightRig>
            </a:scene3d>
            <a:sp3d extrusionH="57150" prstMaterial="softEdge">
              <a:bevelT w="38100" h="38100"/>
            </a:sp3d>
          </a:bodyPr>
          <a:lstStyle/>
          <a:p>
            <a:r>
              <a:rPr lang="en-US" sz="6600" dirty="0" smtClean="0">
                <a:ln w="6350"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latin typeface="Calligraph421 BT" pitchFamily="66" charset="0"/>
              </a:rPr>
              <a:t>Old </a:t>
            </a:r>
            <a:br>
              <a:rPr lang="en-US" sz="6600" dirty="0" smtClean="0">
                <a:ln w="6350"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latin typeface="Calligraph421 BT" pitchFamily="66" charset="0"/>
              </a:rPr>
            </a:br>
            <a:r>
              <a:rPr lang="en-US" sz="6600" dirty="0" smtClean="0">
                <a:ln w="6350"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latin typeface="Calligraph421 BT" pitchFamily="66" charset="0"/>
              </a:rPr>
              <a:t>Testament History </a:t>
            </a:r>
            <a:br>
              <a:rPr lang="en-US" sz="6600" dirty="0" smtClean="0">
                <a:ln w="6350"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latin typeface="Calligraph421 BT" pitchFamily="66" charset="0"/>
              </a:rPr>
            </a:br>
            <a:r>
              <a:rPr lang="en-US" sz="6600" dirty="0" smtClean="0">
                <a:ln w="6350"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latin typeface="Calligraph421 BT" pitchFamily="66" charset="0"/>
              </a:rPr>
              <a:t>II</a:t>
            </a:r>
            <a:endParaRPr lang="en-US" sz="6600" dirty="0">
              <a:ln w="6350">
                <a:solidFill>
                  <a:schemeClr val="accent1">
                    <a:lumMod val="50000"/>
                  </a:schemeClr>
                </a:solidFill>
              </a:ln>
              <a:solidFill>
                <a:schemeClr val="accent1">
                  <a:lumMod val="75000"/>
                </a:schemeClr>
              </a:solidFill>
              <a:latin typeface="Calligraph421 BT" pitchFamily="66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" y="6096000"/>
            <a:ext cx="9144000" cy="762000"/>
          </a:xfrm>
        </p:spPr>
        <p:txBody>
          <a:bodyPr>
            <a:normAutofit/>
          </a:bodyPr>
          <a:lstStyle/>
          <a:p>
            <a:pPr algn="l"/>
            <a:r>
              <a:rPr lang="en-US" sz="4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entury Gothic" pitchFamily="34" charset="0"/>
              </a:rPr>
              <a:t>Lesson </a:t>
            </a:r>
            <a:r>
              <a:rPr lang="en-US" sz="4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entury Gothic" pitchFamily="34" charset="0"/>
              </a:rPr>
              <a:t>6: The Kings of Israel Part 2</a:t>
            </a:r>
            <a:endParaRPr lang="en-US" sz="4000" dirty="0">
              <a:solidFill>
                <a:schemeClr val="accent1">
                  <a:lumMod val="60000"/>
                  <a:lumOff val="40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55602"/>
            <a:ext cx="91440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entury Gothic" pitchFamily="34" charset="0"/>
              </a:rPr>
              <a:t>Global University of Theological Studies</a:t>
            </a:r>
            <a:endParaRPr lang="en-US" sz="3000" dirty="0">
              <a:solidFill>
                <a:schemeClr val="accent1">
                  <a:lumMod val="60000"/>
                  <a:lumOff val="40000"/>
                </a:schemeClr>
              </a:solidFill>
              <a:latin typeface="Century Gothic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44562"/>
          </a:xfrm>
        </p:spPr>
        <p:txBody>
          <a:bodyPr/>
          <a:lstStyle/>
          <a:p>
            <a:pPr algn="l"/>
            <a:r>
              <a:rPr lang="en-US" dirty="0" smtClean="0">
                <a:latin typeface="Calligraph421 BT" pitchFamily="66" charset="0"/>
              </a:rPr>
              <a:t>O. The Final Reigns</a:t>
            </a:r>
            <a:endParaRPr lang="en-US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524000"/>
            <a:ext cx="8610600" cy="4953000"/>
          </a:xfrm>
        </p:spPr>
        <p:txBody>
          <a:bodyPr>
            <a:noAutofit/>
          </a:bodyPr>
          <a:lstStyle/>
          <a:p>
            <a:r>
              <a:rPr lang="en-US" sz="2600" dirty="0" smtClean="0">
                <a:latin typeface="Century Gothic" pitchFamily="34" charset="0"/>
              </a:rPr>
              <a:t>A state of anarchy followed the death of Jeroboam II. </a:t>
            </a:r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One </a:t>
            </a:r>
            <a:r>
              <a:rPr lang="en-US" sz="2600" dirty="0" smtClean="0">
                <a:latin typeface="Century Gothic" pitchFamily="34" charset="0"/>
              </a:rPr>
              <a:t>king after </a:t>
            </a:r>
            <a:r>
              <a:rPr lang="en-US" sz="2600" dirty="0" smtClean="0">
                <a:latin typeface="Century Gothic" pitchFamily="34" charset="0"/>
              </a:rPr>
              <a:t>another was </a:t>
            </a:r>
            <a:r>
              <a:rPr lang="en-US" sz="2600" dirty="0" smtClean="0">
                <a:latin typeface="Century Gothic" pitchFamily="34" charset="0"/>
              </a:rPr>
              <a:t>murdered</a:t>
            </a:r>
            <a:r>
              <a:rPr lang="en-US" sz="2600" dirty="0" smtClean="0">
                <a:latin typeface="Century Gothic" pitchFamily="34" charset="0"/>
              </a:rPr>
              <a:t>.</a:t>
            </a:r>
          </a:p>
          <a:p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err="1" smtClean="0">
                <a:latin typeface="Century Gothic" pitchFamily="34" charset="0"/>
              </a:rPr>
              <a:t>Hoshea</a:t>
            </a:r>
            <a:r>
              <a:rPr lang="en-US" sz="2600" dirty="0" smtClean="0">
                <a:latin typeface="Century Gothic" pitchFamily="34" charset="0"/>
              </a:rPr>
              <a:t> was the last king. </a:t>
            </a:r>
            <a:endParaRPr lang="en-US" sz="2600" b="1" i="1" dirty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6: The Kings of Israel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         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44562"/>
          </a:xfrm>
        </p:spPr>
        <p:txBody>
          <a:bodyPr/>
          <a:lstStyle/>
          <a:p>
            <a:pPr algn="l"/>
            <a:r>
              <a:rPr lang="en-US" dirty="0" smtClean="0">
                <a:latin typeface="Calligraph421 BT" pitchFamily="66" charset="0"/>
              </a:rPr>
              <a:t>O. The Final Reigns</a:t>
            </a:r>
            <a:endParaRPr lang="en-US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3352800"/>
            <a:ext cx="8610600" cy="4953000"/>
          </a:xfrm>
        </p:spPr>
        <p:txBody>
          <a:bodyPr>
            <a:noAutofit/>
          </a:bodyPr>
          <a:lstStyle/>
          <a:p>
            <a:r>
              <a:rPr lang="en-US" sz="2600" dirty="0" err="1" smtClean="0">
                <a:latin typeface="Century Gothic" pitchFamily="34" charset="0"/>
              </a:rPr>
              <a:t>Shalmaneser</a:t>
            </a:r>
            <a:r>
              <a:rPr lang="en-US" sz="2600" dirty="0" smtClean="0">
                <a:latin typeface="Century Gothic" pitchFamily="34" charset="0"/>
              </a:rPr>
              <a:t>, the Assyrian king, threatened Israel</a:t>
            </a:r>
            <a:r>
              <a:rPr lang="en-US" sz="2600" dirty="0" smtClean="0">
                <a:latin typeface="Century Gothic" pitchFamily="34" charset="0"/>
              </a:rPr>
              <a:t>.</a:t>
            </a: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err="1" smtClean="0">
                <a:latin typeface="Century Gothic" pitchFamily="34" charset="0"/>
              </a:rPr>
              <a:t>Hoshea</a:t>
            </a:r>
            <a:r>
              <a:rPr lang="en-US" sz="2600" dirty="0" smtClean="0">
                <a:latin typeface="Century Gothic" pitchFamily="34" charset="0"/>
              </a:rPr>
              <a:t> agreed to pay him tribute. </a:t>
            </a:r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After </a:t>
            </a:r>
            <a:r>
              <a:rPr lang="en-US" sz="2600" dirty="0" smtClean="0">
                <a:latin typeface="Century Gothic" pitchFamily="34" charset="0"/>
              </a:rPr>
              <a:t>a time, the tribute was withheld and </a:t>
            </a:r>
            <a:r>
              <a:rPr lang="en-US" sz="2600" dirty="0" err="1" smtClean="0">
                <a:latin typeface="Century Gothic" pitchFamily="34" charset="0"/>
              </a:rPr>
              <a:t>Hoshea</a:t>
            </a:r>
            <a:r>
              <a:rPr lang="en-US" sz="2600" dirty="0" smtClean="0">
                <a:latin typeface="Century Gothic" pitchFamily="34" charset="0"/>
              </a:rPr>
              <a:t> looked </a:t>
            </a:r>
            <a:r>
              <a:rPr lang="en-US" sz="2600" dirty="0" smtClean="0">
                <a:latin typeface="Century Gothic" pitchFamily="34" charset="0"/>
              </a:rPr>
              <a:t>to Egypt for </a:t>
            </a:r>
            <a:r>
              <a:rPr lang="en-US" sz="2600" dirty="0" smtClean="0">
                <a:latin typeface="Century Gothic" pitchFamily="34" charset="0"/>
              </a:rPr>
              <a:t>help.</a:t>
            </a:r>
            <a:endParaRPr lang="en-US" sz="2600" b="1" i="1" dirty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6: The Kings of Israel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         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  <p:pic>
        <p:nvPicPr>
          <p:cNvPr id="88066" name="Picture 2" descr="http://theosophical.files.wordpress.com/2011/08/sargon-inscription1.jpg"/>
          <p:cNvPicPr>
            <a:picLocks noChangeAspect="1" noChangeArrowheads="1"/>
          </p:cNvPicPr>
          <p:nvPr/>
        </p:nvPicPr>
        <p:blipFill>
          <a:blip r:embed="rId2" cstate="print"/>
          <a:srcRect b="4526"/>
          <a:stretch>
            <a:fillRect/>
          </a:stretch>
        </p:blipFill>
        <p:spPr bwMode="auto">
          <a:xfrm>
            <a:off x="3488565" y="903386"/>
            <a:ext cx="2074035" cy="244941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44562"/>
          </a:xfrm>
        </p:spPr>
        <p:txBody>
          <a:bodyPr/>
          <a:lstStyle/>
          <a:p>
            <a:pPr algn="l"/>
            <a:r>
              <a:rPr lang="en-US" dirty="0" smtClean="0">
                <a:latin typeface="Calligraph421 BT" pitchFamily="66" charset="0"/>
              </a:rPr>
              <a:t>O. The Final Reigns</a:t>
            </a:r>
            <a:endParaRPr lang="en-US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0600"/>
            <a:ext cx="8610600" cy="4953000"/>
          </a:xfrm>
        </p:spPr>
        <p:txBody>
          <a:bodyPr>
            <a:noAutofit/>
          </a:bodyPr>
          <a:lstStyle/>
          <a:p>
            <a:r>
              <a:rPr lang="en-US" sz="2600" dirty="0" err="1" smtClean="0">
                <a:latin typeface="Century Gothic" pitchFamily="34" charset="0"/>
              </a:rPr>
              <a:t>Shalmaneser</a:t>
            </a:r>
            <a:r>
              <a:rPr lang="en-US" sz="2600" dirty="0" smtClean="0">
                <a:latin typeface="Century Gothic" pitchFamily="34" charset="0"/>
              </a:rPr>
              <a:t> </a:t>
            </a:r>
            <a:r>
              <a:rPr lang="en-US" sz="2600" dirty="0" smtClean="0">
                <a:latin typeface="Century Gothic" pitchFamily="34" charset="0"/>
              </a:rPr>
              <a:t>invaded and ravaged the land</a:t>
            </a:r>
            <a:r>
              <a:rPr lang="en-US" sz="2600" dirty="0" smtClean="0">
                <a:latin typeface="Century Gothic" pitchFamily="34" charset="0"/>
              </a:rPr>
              <a:t>.</a:t>
            </a:r>
          </a:p>
          <a:p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The Israelites were </a:t>
            </a:r>
            <a:r>
              <a:rPr lang="en-US" sz="2600" dirty="0" smtClean="0">
                <a:latin typeface="Century Gothic" pitchFamily="34" charset="0"/>
              </a:rPr>
              <a:t>taken captive.</a:t>
            </a:r>
            <a:endParaRPr lang="en-US" sz="2600" b="1" i="1" dirty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6: The Kings of Israel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         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  <p:pic>
        <p:nvPicPr>
          <p:cNvPr id="87042" name="Picture 2" descr="http://dwellingintheword.files.wordpress.com/2011/03/lawrencesamari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" y="1905000"/>
            <a:ext cx="4762500" cy="3486151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87044" name="Picture 4" descr="http://2.bp.blogspot.com/-G4bGQ7cs5w8/T716fNeYCDI/AAAAAAAAEU8/Z-30tdD9NAQ/s1600/PP-AssyrianCaptivity_JS_003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9800" y="1898904"/>
            <a:ext cx="2514600" cy="358749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44562"/>
          </a:xfrm>
        </p:spPr>
        <p:txBody>
          <a:bodyPr/>
          <a:lstStyle/>
          <a:p>
            <a:pPr algn="l"/>
            <a:r>
              <a:rPr lang="en-US" dirty="0" smtClean="0">
                <a:latin typeface="Calligraph421 BT" pitchFamily="66" charset="0"/>
              </a:rPr>
              <a:t>Questions for Review</a:t>
            </a:r>
            <a:endParaRPr lang="en-US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19200"/>
            <a:ext cx="8610600" cy="4953000"/>
          </a:xfrm>
        </p:spPr>
        <p:txBody>
          <a:bodyPr>
            <a:noAutofit/>
          </a:bodyPr>
          <a:lstStyle/>
          <a:p>
            <a:pPr marL="594360" indent="-457200">
              <a:buNone/>
            </a:pPr>
            <a:r>
              <a:rPr lang="en-US" sz="2200" dirty="0" smtClean="0">
                <a:latin typeface="Century Gothic" pitchFamily="34" charset="0"/>
              </a:rPr>
              <a:t>1. The </a:t>
            </a:r>
            <a:r>
              <a:rPr lang="en-US" sz="2200" dirty="0" smtClean="0">
                <a:latin typeface="Century Gothic" pitchFamily="34" charset="0"/>
              </a:rPr>
              <a:t>kingdom of Israel consisted of the </a:t>
            </a:r>
            <a:r>
              <a:rPr lang="en-US" sz="2200" dirty="0" smtClean="0">
                <a:latin typeface="Century Gothic" pitchFamily="34" charset="0"/>
              </a:rPr>
              <a:t>______ </a:t>
            </a:r>
            <a:r>
              <a:rPr lang="en-US" sz="2200" dirty="0" smtClean="0">
                <a:latin typeface="Century Gothic" pitchFamily="34" charset="0"/>
              </a:rPr>
              <a:t>tribes which revolted </a:t>
            </a:r>
            <a:r>
              <a:rPr lang="en-US" sz="2200" dirty="0" smtClean="0">
                <a:latin typeface="Century Gothic" pitchFamily="34" charset="0"/>
              </a:rPr>
              <a:t>against King ___________________.</a:t>
            </a:r>
          </a:p>
          <a:p>
            <a:pPr marL="594360" indent="-457200">
              <a:buAutoNum type="arabicPeriod"/>
            </a:pPr>
            <a:endParaRPr lang="en-US" sz="1400" dirty="0" smtClean="0">
              <a:latin typeface="Century Gothic" pitchFamily="34" charset="0"/>
            </a:endParaRPr>
          </a:p>
          <a:p>
            <a:pPr>
              <a:buNone/>
            </a:pPr>
            <a:r>
              <a:rPr lang="en-US" sz="2200" dirty="0" smtClean="0">
                <a:latin typeface="Century Gothic" pitchFamily="34" charset="0"/>
              </a:rPr>
              <a:t>2. The kingdom of Israel lasted almost </a:t>
            </a:r>
            <a:r>
              <a:rPr lang="en-US" sz="2200" dirty="0" smtClean="0">
                <a:latin typeface="Century Gothic" pitchFamily="34" charset="0"/>
              </a:rPr>
              <a:t>_________ </a:t>
            </a:r>
            <a:r>
              <a:rPr lang="en-US" sz="2200" dirty="0" smtClean="0">
                <a:latin typeface="Century Gothic" pitchFamily="34" charset="0"/>
              </a:rPr>
              <a:t>years</a:t>
            </a:r>
            <a:r>
              <a:rPr lang="en-US" sz="2200" dirty="0" smtClean="0">
                <a:latin typeface="Century Gothic" pitchFamily="34" charset="0"/>
              </a:rPr>
              <a:t>.</a:t>
            </a:r>
          </a:p>
          <a:p>
            <a:pPr>
              <a:buNone/>
            </a:pPr>
            <a:endParaRPr lang="en-US" sz="1400" dirty="0" smtClean="0">
              <a:latin typeface="Century Gothic" pitchFamily="34" charset="0"/>
            </a:endParaRPr>
          </a:p>
          <a:p>
            <a:pPr>
              <a:buNone/>
            </a:pPr>
            <a:r>
              <a:rPr lang="en-US" sz="2200" dirty="0" smtClean="0">
                <a:latin typeface="Century Gothic" pitchFamily="34" charset="0"/>
              </a:rPr>
              <a:t>3. The kingdom was overthrown by </a:t>
            </a:r>
            <a:r>
              <a:rPr lang="en-US" sz="2200" dirty="0" smtClean="0">
                <a:latin typeface="Century Gothic" pitchFamily="34" charset="0"/>
              </a:rPr>
              <a:t>___________, </a:t>
            </a:r>
            <a:r>
              <a:rPr lang="en-US" sz="2200" dirty="0" smtClean="0">
                <a:latin typeface="Century Gothic" pitchFamily="34" charset="0"/>
              </a:rPr>
              <a:t>king of </a:t>
            </a:r>
            <a:r>
              <a:rPr lang="en-US" sz="2200" dirty="0" smtClean="0">
                <a:latin typeface="Century Gothic" pitchFamily="34" charset="0"/>
              </a:rPr>
              <a:t>_____ in ___</a:t>
            </a:r>
            <a:r>
              <a:rPr lang="en-US" sz="2200" u="sng" dirty="0" smtClean="0">
                <a:latin typeface="Century Gothic" pitchFamily="34" charset="0"/>
              </a:rPr>
              <a:t> </a:t>
            </a:r>
            <a:r>
              <a:rPr lang="en-US" sz="2200" dirty="0" smtClean="0">
                <a:latin typeface="Century Gothic" pitchFamily="34" charset="0"/>
              </a:rPr>
              <a:t>__.</a:t>
            </a:r>
          </a:p>
          <a:p>
            <a:pPr>
              <a:buNone/>
            </a:pPr>
            <a:endParaRPr lang="en-US" sz="1400" dirty="0" smtClean="0">
              <a:latin typeface="Century Gothic" pitchFamily="34" charset="0"/>
            </a:endParaRPr>
          </a:p>
          <a:p>
            <a:pPr>
              <a:buNone/>
            </a:pPr>
            <a:r>
              <a:rPr lang="en-US" sz="2200" dirty="0" smtClean="0">
                <a:latin typeface="Century Gothic" pitchFamily="34" charset="0"/>
              </a:rPr>
              <a:t>4. The Samaritans were descendants of a mixed race of a Jewish remnant </a:t>
            </a:r>
            <a:r>
              <a:rPr lang="en-US" sz="2200" dirty="0" smtClean="0">
                <a:latin typeface="Century Gothic" pitchFamily="34" charset="0"/>
              </a:rPr>
              <a:t>of Israel </a:t>
            </a:r>
            <a:r>
              <a:rPr lang="en-US" sz="2200" dirty="0" smtClean="0">
                <a:latin typeface="Century Gothic" pitchFamily="34" charset="0"/>
              </a:rPr>
              <a:t>and </a:t>
            </a:r>
            <a:r>
              <a:rPr lang="en-US" sz="2200" dirty="0" smtClean="0">
                <a:latin typeface="Century Gothic" pitchFamily="34" charset="0"/>
              </a:rPr>
              <a:t>________________.</a:t>
            </a:r>
          </a:p>
          <a:p>
            <a:pPr>
              <a:buNone/>
            </a:pPr>
            <a:endParaRPr lang="en-US" sz="1400" dirty="0" smtClean="0">
              <a:latin typeface="Century Gothic" pitchFamily="34" charset="0"/>
            </a:endParaRPr>
          </a:p>
          <a:p>
            <a:pPr>
              <a:buNone/>
            </a:pPr>
            <a:r>
              <a:rPr lang="en-US" sz="2200" dirty="0" smtClean="0">
                <a:latin typeface="Century Gothic" pitchFamily="34" charset="0"/>
              </a:rPr>
              <a:t>5. Israel had </a:t>
            </a:r>
            <a:r>
              <a:rPr lang="en-US" sz="2200" dirty="0" smtClean="0">
                <a:latin typeface="Century Gothic" pitchFamily="34" charset="0"/>
              </a:rPr>
              <a:t>______ </a:t>
            </a:r>
            <a:r>
              <a:rPr lang="en-US" sz="2200" dirty="0" smtClean="0">
                <a:latin typeface="Century Gothic" pitchFamily="34" charset="0"/>
              </a:rPr>
              <a:t>kings which belonged to </a:t>
            </a:r>
            <a:r>
              <a:rPr lang="en-US" sz="2200" dirty="0" smtClean="0">
                <a:latin typeface="Century Gothic" pitchFamily="34" charset="0"/>
              </a:rPr>
              <a:t>_____ </a:t>
            </a:r>
            <a:r>
              <a:rPr lang="en-US" sz="2200" dirty="0" smtClean="0">
                <a:latin typeface="Century Gothic" pitchFamily="34" charset="0"/>
              </a:rPr>
              <a:t>dynasties</a:t>
            </a:r>
            <a:r>
              <a:rPr lang="en-US" sz="2200" dirty="0" smtClean="0">
                <a:latin typeface="Century Gothic" pitchFamily="34" charset="0"/>
              </a:rPr>
              <a:t>.</a:t>
            </a:r>
          </a:p>
          <a:p>
            <a:pPr>
              <a:buNone/>
            </a:pPr>
            <a:endParaRPr lang="en-US" sz="1400" dirty="0" smtClean="0">
              <a:latin typeface="Century Gothic" pitchFamily="34" charset="0"/>
            </a:endParaRPr>
          </a:p>
          <a:p>
            <a:pPr>
              <a:buNone/>
            </a:pPr>
            <a:r>
              <a:rPr lang="en-US" sz="2200" dirty="0" smtClean="0">
                <a:latin typeface="Century Gothic" pitchFamily="34" charset="0"/>
              </a:rPr>
              <a:t>6. Jeroboam I was a religious </a:t>
            </a:r>
            <a:r>
              <a:rPr lang="en-US" sz="2200" dirty="0" smtClean="0">
                <a:latin typeface="Century Gothic" pitchFamily="34" charset="0"/>
              </a:rPr>
              <a:t>________________.</a:t>
            </a:r>
            <a:endParaRPr lang="en-US" sz="2200" dirty="0" smtClean="0">
              <a:latin typeface="Century Gothic" pitchFamily="34" charset="0"/>
            </a:endParaRPr>
          </a:p>
          <a:p>
            <a:pPr>
              <a:buNone/>
            </a:pPr>
            <a:endParaRPr lang="en-US" sz="2200" b="1" i="1" dirty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6: The Kings of Israel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         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44562"/>
          </a:xfrm>
        </p:spPr>
        <p:txBody>
          <a:bodyPr/>
          <a:lstStyle/>
          <a:p>
            <a:pPr algn="l"/>
            <a:r>
              <a:rPr lang="en-US" dirty="0" smtClean="0">
                <a:latin typeface="Calligraph421 BT" pitchFamily="66" charset="0"/>
              </a:rPr>
              <a:t>Questions for Review</a:t>
            </a:r>
            <a:endParaRPr lang="en-US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066800"/>
            <a:ext cx="8610600" cy="49530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2400" dirty="0" smtClean="0">
                <a:latin typeface="Century Gothic" pitchFamily="34" charset="0"/>
              </a:rPr>
              <a:t>7</a:t>
            </a:r>
            <a:r>
              <a:rPr lang="en-US" sz="2400" dirty="0" smtClean="0">
                <a:latin typeface="Century Gothic" pitchFamily="34" charset="0"/>
              </a:rPr>
              <a:t>. </a:t>
            </a:r>
            <a:r>
              <a:rPr lang="en-US" sz="2400" dirty="0" err="1" smtClean="0">
                <a:latin typeface="Century Gothic" pitchFamily="34" charset="0"/>
              </a:rPr>
              <a:t>Omri</a:t>
            </a:r>
            <a:r>
              <a:rPr lang="en-US" sz="2400" dirty="0" smtClean="0">
                <a:latin typeface="Century Gothic" pitchFamily="34" charset="0"/>
              </a:rPr>
              <a:t> did ____________ than all the kings before him and moved the capital </a:t>
            </a:r>
            <a:r>
              <a:rPr lang="en-US" sz="2400" dirty="0" smtClean="0">
                <a:latin typeface="Century Gothic" pitchFamily="34" charset="0"/>
              </a:rPr>
              <a:t>to ___________________.</a:t>
            </a:r>
          </a:p>
          <a:p>
            <a:pPr>
              <a:buNone/>
            </a:pPr>
            <a:endParaRPr lang="en-US" sz="2400" dirty="0" smtClean="0">
              <a:latin typeface="Century Gothic" pitchFamily="34" charset="0"/>
            </a:endParaRPr>
          </a:p>
          <a:p>
            <a:pPr>
              <a:buNone/>
            </a:pPr>
            <a:r>
              <a:rPr lang="en-US" sz="2400" dirty="0" smtClean="0">
                <a:latin typeface="Century Gothic" pitchFamily="34" charset="0"/>
              </a:rPr>
              <a:t>8. Ahab was married to </a:t>
            </a:r>
            <a:r>
              <a:rPr lang="en-US" sz="2400" dirty="0" smtClean="0">
                <a:latin typeface="Century Gothic" pitchFamily="34" charset="0"/>
              </a:rPr>
              <a:t>____________, </a:t>
            </a:r>
            <a:r>
              <a:rPr lang="en-US" sz="2400" dirty="0" smtClean="0">
                <a:latin typeface="Century Gothic" pitchFamily="34" charset="0"/>
              </a:rPr>
              <a:t>a woman from </a:t>
            </a:r>
            <a:r>
              <a:rPr lang="en-US" sz="2400" dirty="0" smtClean="0">
                <a:latin typeface="Century Gothic" pitchFamily="34" charset="0"/>
              </a:rPr>
              <a:t>_______________.</a:t>
            </a:r>
          </a:p>
          <a:p>
            <a:pPr>
              <a:buNone/>
            </a:pPr>
            <a:endParaRPr lang="en-US" sz="2400" dirty="0" smtClean="0">
              <a:latin typeface="Century Gothic" pitchFamily="34" charset="0"/>
            </a:endParaRPr>
          </a:p>
          <a:p>
            <a:pPr>
              <a:buNone/>
            </a:pPr>
            <a:r>
              <a:rPr lang="en-US" sz="2400" dirty="0" smtClean="0">
                <a:latin typeface="Century Gothic" pitchFamily="34" charset="0"/>
              </a:rPr>
              <a:t>9. Jehu’s </a:t>
            </a:r>
            <a:r>
              <a:rPr lang="en-US" sz="2400" dirty="0" smtClean="0">
                <a:latin typeface="Century Gothic" pitchFamily="34" charset="0"/>
              </a:rPr>
              <a:t>________ </a:t>
            </a:r>
            <a:r>
              <a:rPr lang="en-US" sz="2400" dirty="0" smtClean="0">
                <a:latin typeface="Century Gothic" pitchFamily="34" charset="0"/>
              </a:rPr>
              <a:t>driving characterized his personality</a:t>
            </a:r>
            <a:r>
              <a:rPr lang="en-US" sz="2400" dirty="0" smtClean="0">
                <a:latin typeface="Century Gothic" pitchFamily="34" charset="0"/>
              </a:rPr>
              <a:t>.</a:t>
            </a:r>
          </a:p>
          <a:p>
            <a:pPr>
              <a:buNone/>
            </a:pPr>
            <a:endParaRPr lang="en-US" sz="2400" dirty="0" smtClean="0">
              <a:latin typeface="Century Gothic" pitchFamily="34" charset="0"/>
            </a:endParaRPr>
          </a:p>
          <a:p>
            <a:pPr>
              <a:buNone/>
            </a:pPr>
            <a:r>
              <a:rPr lang="en-US" sz="2400" dirty="0" smtClean="0">
                <a:latin typeface="Century Gothic" pitchFamily="34" charset="0"/>
              </a:rPr>
              <a:t>10. Elisha gave </a:t>
            </a:r>
            <a:r>
              <a:rPr lang="en-US" sz="2400" dirty="0" smtClean="0">
                <a:latin typeface="Century Gothic" pitchFamily="34" charset="0"/>
              </a:rPr>
              <a:t>__________ </a:t>
            </a:r>
            <a:r>
              <a:rPr lang="en-US" sz="2400" dirty="0" smtClean="0">
                <a:latin typeface="Century Gothic" pitchFamily="34" charset="0"/>
              </a:rPr>
              <a:t>the object lesson of the arrows</a:t>
            </a:r>
            <a:r>
              <a:rPr lang="en-US" sz="2400" dirty="0" smtClean="0">
                <a:latin typeface="Century Gothic" pitchFamily="34" charset="0"/>
              </a:rPr>
              <a:t>.</a:t>
            </a:r>
          </a:p>
          <a:p>
            <a:pPr>
              <a:buNone/>
            </a:pPr>
            <a:endParaRPr lang="en-US" sz="2400" dirty="0" smtClean="0">
              <a:latin typeface="Century Gothic" pitchFamily="34" charset="0"/>
            </a:endParaRPr>
          </a:p>
          <a:p>
            <a:pPr>
              <a:buNone/>
            </a:pPr>
            <a:r>
              <a:rPr lang="en-US" sz="2400" dirty="0" smtClean="0">
                <a:latin typeface="Century Gothic" pitchFamily="34" charset="0"/>
              </a:rPr>
              <a:t>11. </a:t>
            </a:r>
            <a:r>
              <a:rPr lang="en-US" sz="2400" dirty="0" smtClean="0">
                <a:latin typeface="Century Gothic" pitchFamily="34" charset="0"/>
              </a:rPr>
              <a:t>________________ </a:t>
            </a:r>
            <a:r>
              <a:rPr lang="en-US" sz="2400" dirty="0" smtClean="0">
                <a:latin typeface="Century Gothic" pitchFamily="34" charset="0"/>
              </a:rPr>
              <a:t>was the last king of Israel.</a:t>
            </a:r>
            <a:endParaRPr lang="en-US" sz="2600" b="1" i="1" dirty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6: The Kings of Israel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         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44562"/>
          </a:xfrm>
        </p:spPr>
        <p:txBody>
          <a:bodyPr/>
          <a:lstStyle/>
          <a:p>
            <a:pPr algn="l"/>
            <a:r>
              <a:rPr lang="en-US" dirty="0" smtClean="0">
                <a:latin typeface="Calligraph421 BT" pitchFamily="66" charset="0"/>
              </a:rPr>
              <a:t>K. Jehu</a:t>
            </a:r>
            <a:endParaRPr lang="en-US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19200"/>
            <a:ext cx="8610600" cy="4800600"/>
          </a:xfrm>
        </p:spPr>
        <p:txBody>
          <a:bodyPr>
            <a:noAutofit/>
          </a:bodyPr>
          <a:lstStyle/>
          <a:p>
            <a:r>
              <a:rPr lang="en-US" sz="2600" dirty="0" smtClean="0">
                <a:latin typeface="Century Gothic" pitchFamily="34" charset="0"/>
              </a:rPr>
              <a:t>Throughout Jehu’s twenty-eight year reign, he was a bloody king. </a:t>
            </a:r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His character was </a:t>
            </a:r>
            <a:r>
              <a:rPr lang="en-US" sz="2600" dirty="0" smtClean="0">
                <a:latin typeface="Century Gothic" pitchFamily="34" charset="0"/>
              </a:rPr>
              <a:t>revealed </a:t>
            </a:r>
            <a:r>
              <a:rPr lang="en-US" sz="2600" dirty="0" smtClean="0">
                <a:latin typeface="Century Gothic" pitchFamily="34" charset="0"/>
              </a:rPr>
              <a:t>                                               by </a:t>
            </a:r>
            <a:r>
              <a:rPr lang="en-US" sz="2600" dirty="0" smtClean="0">
                <a:latin typeface="Century Gothic" pitchFamily="34" charset="0"/>
              </a:rPr>
              <a:t>the way he drove. </a:t>
            </a:r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He </a:t>
            </a:r>
            <a:r>
              <a:rPr lang="en-US" sz="2600" dirty="0" smtClean="0">
                <a:latin typeface="Century Gothic" pitchFamily="34" charset="0"/>
              </a:rPr>
              <a:t>was a furious driver and </a:t>
            </a:r>
            <a:r>
              <a:rPr lang="en-US" sz="2600" dirty="0" smtClean="0">
                <a:latin typeface="Century Gothic" pitchFamily="34" charset="0"/>
              </a:rPr>
              <a:t>                                            a </a:t>
            </a:r>
            <a:r>
              <a:rPr lang="en-US" sz="2600" dirty="0" smtClean="0">
                <a:latin typeface="Century Gothic" pitchFamily="34" charset="0"/>
              </a:rPr>
              <a:t>ferocious man.</a:t>
            </a:r>
          </a:p>
          <a:p>
            <a:endParaRPr lang="en-US" sz="2600" b="1" i="1" dirty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6: The Kings of Israel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         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  <p:pic>
        <p:nvPicPr>
          <p:cNvPr id="34820" name="Picture 4" descr="http://www.finaltrump.com/wp-content/uploads/jehu-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10200" y="3106882"/>
            <a:ext cx="3390900" cy="323677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44562"/>
          </a:xfrm>
        </p:spPr>
        <p:txBody>
          <a:bodyPr/>
          <a:lstStyle/>
          <a:p>
            <a:pPr algn="l"/>
            <a:r>
              <a:rPr lang="en-US" dirty="0" smtClean="0">
                <a:latin typeface="Calligraph421 BT" pitchFamily="66" charset="0"/>
              </a:rPr>
              <a:t>K. Jehu</a:t>
            </a:r>
            <a:endParaRPr lang="en-US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0600"/>
            <a:ext cx="8610600" cy="4953000"/>
          </a:xfrm>
        </p:spPr>
        <p:txBody>
          <a:bodyPr>
            <a:noAutofit/>
          </a:bodyPr>
          <a:lstStyle/>
          <a:p>
            <a:r>
              <a:rPr lang="en-US" sz="2600" dirty="0" smtClean="0">
                <a:latin typeface="Century Gothic" pitchFamily="34" charset="0"/>
              </a:rPr>
              <a:t>He </a:t>
            </a:r>
            <a:r>
              <a:rPr lang="en-US" sz="2600" dirty="0" smtClean="0">
                <a:latin typeface="Century Gothic" pitchFamily="34" charset="0"/>
              </a:rPr>
              <a:t>abolished the worship of Baal but allowed the worship of golden calves to continue</a:t>
            </a:r>
            <a:r>
              <a:rPr lang="en-US" sz="2600" dirty="0" smtClean="0">
                <a:latin typeface="Century Gothic" pitchFamily="34" charset="0"/>
              </a:rPr>
              <a:t>.</a:t>
            </a: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His purge of </a:t>
            </a:r>
            <a:r>
              <a:rPr lang="en-US" sz="2600" dirty="0" err="1" smtClean="0">
                <a:latin typeface="Century Gothic" pitchFamily="34" charset="0"/>
              </a:rPr>
              <a:t>Baalism</a:t>
            </a:r>
            <a:r>
              <a:rPr lang="en-US" sz="2600" dirty="0" smtClean="0">
                <a:latin typeface="Century Gothic" pitchFamily="34" charset="0"/>
              </a:rPr>
              <a:t> created serious political problems with the Phoenicians. </a:t>
            </a:r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He was </a:t>
            </a:r>
            <a:r>
              <a:rPr lang="en-US" sz="2600" dirty="0" smtClean="0">
                <a:latin typeface="Century Gothic" pitchFamily="34" charset="0"/>
              </a:rPr>
              <a:t>forced to pay tribute to the Assyrian king.</a:t>
            </a:r>
            <a:endParaRPr lang="en-US" sz="2600" b="1" i="1" dirty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6: The Kings of Israel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         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  <p:pic>
        <p:nvPicPr>
          <p:cNvPr id="79874" name="Picture 2" descr="http://fontes.lstc.edu/~rklein/images/blackob.jpg"/>
          <p:cNvPicPr>
            <a:picLocks noChangeAspect="1" noChangeArrowheads="1"/>
          </p:cNvPicPr>
          <p:nvPr/>
        </p:nvPicPr>
        <p:blipFill>
          <a:blip r:embed="rId2" cstate="print"/>
          <a:srcRect b="4047"/>
          <a:stretch>
            <a:fillRect/>
          </a:stretch>
        </p:blipFill>
        <p:spPr bwMode="auto">
          <a:xfrm>
            <a:off x="2743200" y="4267200"/>
            <a:ext cx="3790950" cy="217803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44562"/>
          </a:xfrm>
        </p:spPr>
        <p:txBody>
          <a:bodyPr/>
          <a:lstStyle/>
          <a:p>
            <a:pPr algn="l"/>
            <a:r>
              <a:rPr lang="en-US" dirty="0" smtClean="0">
                <a:latin typeface="Calligraph421 BT" pitchFamily="66" charset="0"/>
              </a:rPr>
              <a:t>L. </a:t>
            </a:r>
            <a:r>
              <a:rPr lang="en-US" dirty="0" err="1" smtClean="0">
                <a:latin typeface="Calligraph421 BT" pitchFamily="66" charset="0"/>
              </a:rPr>
              <a:t>Jehoahaz</a:t>
            </a:r>
            <a:endParaRPr lang="en-US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143000"/>
            <a:ext cx="8610600" cy="4953000"/>
          </a:xfrm>
        </p:spPr>
        <p:txBody>
          <a:bodyPr>
            <a:noAutofit/>
          </a:bodyPr>
          <a:lstStyle/>
          <a:p>
            <a:r>
              <a:rPr lang="en-US" sz="2600" dirty="0" smtClean="0">
                <a:latin typeface="Century Gothic" pitchFamily="34" charset="0"/>
              </a:rPr>
              <a:t>Jehu was succeeded by his son, </a:t>
            </a:r>
            <a:r>
              <a:rPr lang="en-US" sz="2600" dirty="0" err="1" smtClean="0">
                <a:latin typeface="Century Gothic" pitchFamily="34" charset="0"/>
              </a:rPr>
              <a:t>Jehoahaz</a:t>
            </a:r>
            <a:r>
              <a:rPr lang="en-US" sz="2600" dirty="0" smtClean="0">
                <a:latin typeface="Century Gothic" pitchFamily="34" charset="0"/>
              </a:rPr>
              <a:t>.</a:t>
            </a:r>
          </a:p>
          <a:p>
            <a:endParaRPr lang="en-US" sz="14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During </a:t>
            </a:r>
            <a:r>
              <a:rPr lang="en-US" sz="2600" dirty="0" smtClean="0">
                <a:latin typeface="Century Gothic" pitchFamily="34" charset="0"/>
              </a:rPr>
              <a:t>his reign, </a:t>
            </a:r>
            <a:r>
              <a:rPr lang="en-US" sz="2600" dirty="0" err="1" smtClean="0">
                <a:latin typeface="Century Gothic" pitchFamily="34" charset="0"/>
              </a:rPr>
              <a:t>Hazael</a:t>
            </a:r>
            <a:r>
              <a:rPr lang="en-US" sz="2600" dirty="0" smtClean="0">
                <a:latin typeface="Century Gothic" pitchFamily="34" charset="0"/>
              </a:rPr>
              <a:t> of </a:t>
            </a:r>
            <a:r>
              <a:rPr lang="en-US" sz="2600" dirty="0" smtClean="0">
                <a:latin typeface="Century Gothic" pitchFamily="34" charset="0"/>
              </a:rPr>
              <a:t>Syria reduced </a:t>
            </a:r>
            <a:r>
              <a:rPr lang="en-US" sz="2600" dirty="0" smtClean="0">
                <a:latin typeface="Century Gothic" pitchFamily="34" charset="0"/>
              </a:rPr>
              <a:t>Israel to </a:t>
            </a:r>
            <a:r>
              <a:rPr lang="en-US" sz="2600" dirty="0" smtClean="0">
                <a:latin typeface="Century Gothic" pitchFamily="34" charset="0"/>
              </a:rPr>
              <a:t>the </a:t>
            </a:r>
            <a:r>
              <a:rPr lang="en-US" sz="2600" dirty="0" smtClean="0">
                <a:latin typeface="Century Gothic" pitchFamily="34" charset="0"/>
              </a:rPr>
              <a:t>hill country of Ephraim. </a:t>
            </a:r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endParaRPr lang="en-US" sz="1400" dirty="0" smtClean="0">
              <a:latin typeface="Century Gothic" pitchFamily="34" charset="0"/>
            </a:endParaRPr>
          </a:p>
          <a:p>
            <a:r>
              <a:rPr lang="en-US" sz="2600" dirty="0" err="1" smtClean="0">
                <a:latin typeface="Century Gothic" pitchFamily="34" charset="0"/>
              </a:rPr>
              <a:t>Jehoahaz</a:t>
            </a:r>
            <a:r>
              <a:rPr lang="en-US" sz="2600" dirty="0" smtClean="0">
                <a:latin typeface="Century Gothic" pitchFamily="34" charset="0"/>
              </a:rPr>
              <a:t> </a:t>
            </a:r>
            <a:r>
              <a:rPr lang="en-US" sz="2600" dirty="0" smtClean="0">
                <a:latin typeface="Century Gothic" pitchFamily="34" charset="0"/>
              </a:rPr>
              <a:t>prayed unto God for </a:t>
            </a:r>
            <a:r>
              <a:rPr lang="en-US" sz="2600" dirty="0" smtClean="0">
                <a:latin typeface="Century Gothic" pitchFamily="34" charset="0"/>
              </a:rPr>
              <a:t>help. </a:t>
            </a:r>
          </a:p>
          <a:p>
            <a:endParaRPr lang="en-US" sz="14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God </a:t>
            </a:r>
            <a:r>
              <a:rPr lang="en-US" sz="2600" dirty="0" smtClean="0">
                <a:latin typeface="Century Gothic" pitchFamily="34" charset="0"/>
              </a:rPr>
              <a:t>promised deliverance which came during </a:t>
            </a:r>
            <a:r>
              <a:rPr lang="en-US" sz="2600" dirty="0" smtClean="0">
                <a:latin typeface="Century Gothic" pitchFamily="34" charset="0"/>
              </a:rPr>
              <a:t>his son’s reign</a:t>
            </a:r>
            <a:r>
              <a:rPr lang="en-US" sz="2600" dirty="0" smtClean="0">
                <a:latin typeface="Century Gothic" pitchFamily="34" charset="0"/>
              </a:rPr>
              <a:t>.</a:t>
            </a:r>
            <a:r>
              <a:rPr lang="en-US" sz="2600" dirty="0" smtClean="0">
                <a:latin typeface="Century Gothic" pitchFamily="34" charset="0"/>
              </a:rPr>
              <a:t> </a:t>
            </a:r>
            <a:r>
              <a:rPr lang="en-US" sz="2600" dirty="0" smtClean="0">
                <a:latin typeface="Century Gothic" pitchFamily="34" charset="0"/>
              </a:rPr>
              <a:t>(II Kings 13:4, 5</a:t>
            </a:r>
            <a:r>
              <a:rPr lang="en-US" sz="2600" dirty="0" smtClean="0">
                <a:latin typeface="Century Gothic" pitchFamily="34" charset="0"/>
              </a:rPr>
              <a:t>)</a:t>
            </a:r>
            <a:endParaRPr lang="en-US" sz="2600" b="1" i="1" dirty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6: The Kings of Israel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         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44562"/>
          </a:xfrm>
        </p:spPr>
        <p:txBody>
          <a:bodyPr/>
          <a:lstStyle/>
          <a:p>
            <a:pPr algn="l"/>
            <a:r>
              <a:rPr lang="en-US" dirty="0" smtClean="0">
                <a:latin typeface="Calligraph421 BT" pitchFamily="66" charset="0"/>
              </a:rPr>
              <a:t>M. </a:t>
            </a:r>
            <a:r>
              <a:rPr lang="en-US" dirty="0" err="1" smtClean="0">
                <a:latin typeface="Calligraph421 BT" pitchFamily="66" charset="0"/>
              </a:rPr>
              <a:t>Jehoash</a:t>
            </a:r>
            <a:endParaRPr lang="en-US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4114800"/>
            <a:ext cx="8610600" cy="4953000"/>
          </a:xfrm>
        </p:spPr>
        <p:txBody>
          <a:bodyPr>
            <a:noAutofit/>
          </a:bodyPr>
          <a:lstStyle/>
          <a:p>
            <a:r>
              <a:rPr lang="en-US" sz="2600" dirty="0" err="1" smtClean="0">
                <a:latin typeface="Century Gothic" pitchFamily="34" charset="0"/>
              </a:rPr>
              <a:t>Jehoash</a:t>
            </a:r>
            <a:r>
              <a:rPr lang="en-US" sz="2600" dirty="0" smtClean="0">
                <a:latin typeface="Century Gothic" pitchFamily="34" charset="0"/>
              </a:rPr>
              <a:t> is also called </a:t>
            </a:r>
            <a:r>
              <a:rPr lang="en-US" sz="2600" dirty="0" err="1" smtClean="0">
                <a:latin typeface="Century Gothic" pitchFamily="34" charset="0"/>
              </a:rPr>
              <a:t>Joash</a:t>
            </a:r>
            <a:r>
              <a:rPr lang="en-US" sz="2600" dirty="0" smtClean="0">
                <a:latin typeface="Century Gothic" pitchFamily="34" charset="0"/>
              </a:rPr>
              <a:t>. </a:t>
            </a:r>
            <a:endParaRPr lang="en-US" sz="2600" dirty="0" smtClean="0">
              <a:latin typeface="Century Gothic" pitchFamily="34" charset="0"/>
            </a:endParaRPr>
          </a:p>
          <a:p>
            <a:pPr>
              <a:buNone/>
            </a:pPr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He </a:t>
            </a:r>
            <a:r>
              <a:rPr lang="en-US" sz="2600" dirty="0" smtClean="0">
                <a:latin typeface="Century Gothic" pitchFamily="34" charset="0"/>
              </a:rPr>
              <a:t>attacked Syria and regained the cities </a:t>
            </a:r>
            <a:r>
              <a:rPr lang="en-US" sz="2600" dirty="0" smtClean="0">
                <a:latin typeface="Century Gothic" pitchFamily="34" charset="0"/>
              </a:rPr>
              <a:t>that had </a:t>
            </a:r>
            <a:r>
              <a:rPr lang="en-US" sz="2600" dirty="0" smtClean="0">
                <a:latin typeface="Century Gothic" pitchFamily="34" charset="0"/>
              </a:rPr>
              <a:t>been lost by his father</a:t>
            </a:r>
            <a:r>
              <a:rPr lang="en-US" sz="2600" dirty="0" smtClean="0">
                <a:latin typeface="Century Gothic" pitchFamily="34" charset="0"/>
              </a:rPr>
              <a:t>.</a:t>
            </a:r>
          </a:p>
          <a:p>
            <a:endParaRPr lang="en-US" sz="2600" dirty="0" smtClean="0"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6: The Kings of Israel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         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  <p:pic>
        <p:nvPicPr>
          <p:cNvPr id="82946" name="Picture 2" descr="http://4.bp.blogspot.com/-16qIzygGsZE/TcjTy_seXGI/AAAAAAAAADc/eXdzVMmAlEc/s1600/Joash-kin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2800" y="533400"/>
            <a:ext cx="2728557" cy="35052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44562"/>
          </a:xfrm>
        </p:spPr>
        <p:txBody>
          <a:bodyPr/>
          <a:lstStyle/>
          <a:p>
            <a:pPr algn="l"/>
            <a:r>
              <a:rPr lang="en-US" dirty="0" smtClean="0">
                <a:latin typeface="Calligraph421 BT" pitchFamily="66" charset="0"/>
              </a:rPr>
              <a:t>M. </a:t>
            </a:r>
            <a:r>
              <a:rPr lang="en-US" dirty="0" err="1" smtClean="0">
                <a:latin typeface="Calligraph421 BT" pitchFamily="66" charset="0"/>
              </a:rPr>
              <a:t>Jehoash</a:t>
            </a:r>
            <a:endParaRPr lang="en-US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143000"/>
            <a:ext cx="8610600" cy="4953000"/>
          </a:xfrm>
        </p:spPr>
        <p:txBody>
          <a:bodyPr>
            <a:noAutofit/>
          </a:bodyPr>
          <a:lstStyle/>
          <a:p>
            <a:r>
              <a:rPr lang="en-US" sz="2600" dirty="0" smtClean="0">
                <a:latin typeface="Century Gothic" pitchFamily="34" charset="0"/>
              </a:rPr>
              <a:t>He </a:t>
            </a:r>
            <a:r>
              <a:rPr lang="en-US" sz="2600" dirty="0" smtClean="0">
                <a:latin typeface="Century Gothic" pitchFamily="34" charset="0"/>
              </a:rPr>
              <a:t>respected Elisha and paid respect to him during his final illness. </a:t>
            </a:r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It </a:t>
            </a:r>
            <a:r>
              <a:rPr lang="en-US" sz="2600" dirty="0" smtClean="0">
                <a:latin typeface="Century Gothic" pitchFamily="34" charset="0"/>
              </a:rPr>
              <a:t>was </a:t>
            </a:r>
            <a:r>
              <a:rPr lang="en-US" sz="2600" dirty="0" smtClean="0">
                <a:latin typeface="Century Gothic" pitchFamily="34" charset="0"/>
              </a:rPr>
              <a:t>at this </a:t>
            </a:r>
            <a:r>
              <a:rPr lang="en-US" sz="2600" dirty="0" smtClean="0">
                <a:latin typeface="Century Gothic" pitchFamily="34" charset="0"/>
              </a:rPr>
              <a:t>time that Elisha gave him an object lesson with the arrows</a:t>
            </a:r>
            <a:r>
              <a:rPr lang="en-US" sz="2600" dirty="0" smtClean="0">
                <a:latin typeface="Century Gothic" pitchFamily="34" charset="0"/>
              </a:rPr>
              <a:t>.</a:t>
            </a:r>
            <a:endParaRPr lang="en-US" sz="2600" dirty="0" smtClean="0"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6: The Kings of Israel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         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  <p:pic>
        <p:nvPicPr>
          <p:cNvPr id="80898" name="Picture 2" descr="http://2.bp.blogspot.com/-sQEtpmHWEgA/T-DLrnyc3dI/AAAAAAAABtM/wmudHdWnJ1c/s1600/-joash-king-of-israel-shooting-arrows-at-the-command-of-the-dying-elisha.jpg"/>
          <p:cNvPicPr>
            <a:picLocks noChangeAspect="1" noChangeArrowheads="1"/>
          </p:cNvPicPr>
          <p:nvPr/>
        </p:nvPicPr>
        <p:blipFill>
          <a:blip r:embed="rId2" cstate="print"/>
          <a:srcRect l="4734" t="5333" r="7692" b="11111"/>
          <a:stretch>
            <a:fillRect/>
          </a:stretch>
        </p:blipFill>
        <p:spPr bwMode="auto">
          <a:xfrm>
            <a:off x="3276601" y="3496964"/>
            <a:ext cx="2285999" cy="290383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44562"/>
          </a:xfrm>
        </p:spPr>
        <p:txBody>
          <a:bodyPr/>
          <a:lstStyle/>
          <a:p>
            <a:pPr algn="l"/>
            <a:r>
              <a:rPr lang="en-US" dirty="0" smtClean="0">
                <a:latin typeface="Calligraph421 BT" pitchFamily="66" charset="0"/>
              </a:rPr>
              <a:t>M. </a:t>
            </a:r>
            <a:r>
              <a:rPr lang="en-US" dirty="0" err="1" smtClean="0">
                <a:latin typeface="Calligraph421 BT" pitchFamily="66" charset="0"/>
              </a:rPr>
              <a:t>Jehoash</a:t>
            </a:r>
            <a:endParaRPr lang="en-US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143000"/>
            <a:ext cx="8610600" cy="495300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n-US" sz="2600" dirty="0" smtClean="0">
                <a:latin typeface="Century Gothic" pitchFamily="34" charset="0"/>
              </a:rPr>
              <a:t>   During </a:t>
            </a:r>
            <a:r>
              <a:rPr lang="en-US" sz="2600" dirty="0" smtClean="0">
                <a:latin typeface="Century Gothic" pitchFamily="34" charset="0"/>
              </a:rPr>
              <a:t>the last years of his reign, he attacked </a:t>
            </a:r>
            <a:r>
              <a:rPr lang="en-US" sz="2600" dirty="0" err="1" smtClean="0">
                <a:latin typeface="Century Gothic" pitchFamily="34" charset="0"/>
              </a:rPr>
              <a:t>Amaziah</a:t>
            </a:r>
            <a:r>
              <a:rPr lang="en-US" sz="2600" dirty="0" smtClean="0">
                <a:latin typeface="Century Gothic" pitchFamily="34" charset="0"/>
              </a:rPr>
              <a:t> of Judah, </a:t>
            </a:r>
            <a:r>
              <a:rPr lang="en-US" sz="2600" dirty="0" smtClean="0">
                <a:latin typeface="Century Gothic" pitchFamily="34" charset="0"/>
              </a:rPr>
              <a:t>plundered Jerusalem </a:t>
            </a:r>
            <a:r>
              <a:rPr lang="en-US" sz="2600" dirty="0" smtClean="0">
                <a:latin typeface="Century Gothic" pitchFamily="34" charset="0"/>
              </a:rPr>
              <a:t>and the Temple, and carried off palace treasures.</a:t>
            </a:r>
            <a:endParaRPr lang="en-US" sz="2600" b="1" i="1" dirty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6: The Kings of Israel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         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  <p:pic>
        <p:nvPicPr>
          <p:cNvPr id="81922" name="Picture 2" descr="http://s4.goodsalt.com/thumbs_small/prcas100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3220995"/>
            <a:ext cx="1676400" cy="226540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81924" name="Picture 4" descr="http://graigflach.files.wordpress.com/2012/06/joash-repairs-temple.jpg?w=195&amp;h=24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52800" y="4038600"/>
            <a:ext cx="1857375" cy="227647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81926" name="Picture 6" descr="http://pearlsofthesantamargarita.files.wordpress.com/2008/05/treasur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71353" y="2743200"/>
            <a:ext cx="2939247" cy="1943101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44562"/>
          </a:xfrm>
        </p:spPr>
        <p:txBody>
          <a:bodyPr/>
          <a:lstStyle/>
          <a:p>
            <a:pPr algn="l"/>
            <a:r>
              <a:rPr lang="en-US" dirty="0" smtClean="0">
                <a:latin typeface="Calligraph421 BT" pitchFamily="66" charset="0"/>
              </a:rPr>
              <a:t>N. Jeroboam II</a:t>
            </a:r>
            <a:endParaRPr lang="en-US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95400"/>
            <a:ext cx="8610600" cy="4953000"/>
          </a:xfrm>
        </p:spPr>
        <p:txBody>
          <a:bodyPr>
            <a:noAutofit/>
          </a:bodyPr>
          <a:lstStyle/>
          <a:p>
            <a:r>
              <a:rPr lang="en-US" sz="2600" dirty="0" smtClean="0">
                <a:latin typeface="Century Gothic" pitchFamily="34" charset="0"/>
              </a:rPr>
              <a:t>Jeroboam II, the thirteenth king, was the son of </a:t>
            </a:r>
            <a:r>
              <a:rPr lang="en-US" sz="2600" dirty="0" err="1" smtClean="0">
                <a:latin typeface="Century Gothic" pitchFamily="34" charset="0"/>
              </a:rPr>
              <a:t>Joash</a:t>
            </a:r>
            <a:r>
              <a:rPr lang="en-US" sz="2600" dirty="0" smtClean="0">
                <a:latin typeface="Century Gothic" pitchFamily="34" charset="0"/>
              </a:rPr>
              <a:t>. </a:t>
            </a:r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He </a:t>
            </a:r>
            <a:r>
              <a:rPr lang="en-US" sz="2600" dirty="0" smtClean="0">
                <a:latin typeface="Century Gothic" pitchFamily="34" charset="0"/>
              </a:rPr>
              <a:t>regained the </a:t>
            </a:r>
            <a:r>
              <a:rPr lang="en-US" sz="2600" dirty="0" smtClean="0">
                <a:latin typeface="Century Gothic" pitchFamily="34" charset="0"/>
              </a:rPr>
              <a:t>territory lost </a:t>
            </a:r>
            <a:r>
              <a:rPr lang="en-US" sz="2600" dirty="0" smtClean="0">
                <a:latin typeface="Century Gothic" pitchFamily="34" charset="0"/>
              </a:rPr>
              <a:t>to </a:t>
            </a:r>
            <a:r>
              <a:rPr lang="en-US" sz="2600" dirty="0" smtClean="0">
                <a:latin typeface="Century Gothic" pitchFamily="34" charset="0"/>
              </a:rPr>
              <a:t>                                      the </a:t>
            </a:r>
            <a:r>
              <a:rPr lang="en-US" sz="2600" dirty="0" smtClean="0">
                <a:latin typeface="Century Gothic" pitchFamily="34" charset="0"/>
              </a:rPr>
              <a:t>Syrians. </a:t>
            </a:r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His </a:t>
            </a:r>
            <a:r>
              <a:rPr lang="en-US" sz="2600" dirty="0" smtClean="0">
                <a:latin typeface="Century Gothic" pitchFamily="34" charset="0"/>
              </a:rPr>
              <a:t>reign was one of expansion </a:t>
            </a:r>
            <a:r>
              <a:rPr lang="en-US" sz="2600" dirty="0" smtClean="0">
                <a:latin typeface="Century Gothic" pitchFamily="34" charset="0"/>
              </a:rPr>
              <a:t>                                and </a:t>
            </a:r>
            <a:r>
              <a:rPr lang="en-US" sz="2600" dirty="0" smtClean="0">
                <a:latin typeface="Century Gothic" pitchFamily="34" charset="0"/>
              </a:rPr>
              <a:t>prosperity</a:t>
            </a:r>
            <a:r>
              <a:rPr lang="en-US" sz="2600" dirty="0" smtClean="0">
                <a:latin typeface="Century Gothic" pitchFamily="34" charset="0"/>
              </a:rPr>
              <a:t>.</a:t>
            </a:r>
          </a:p>
          <a:p>
            <a:endParaRPr lang="en-US" sz="2600" dirty="0" smtClean="0"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6: The Kings of Israel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         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  <p:pic>
        <p:nvPicPr>
          <p:cNvPr id="84994" name="Picture 2" descr="http://bleon1.files.wordpress.com/2011/10/16-jeroboamii-and-uzziah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3600" y="1905000"/>
            <a:ext cx="2875660" cy="386228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44562"/>
          </a:xfrm>
        </p:spPr>
        <p:txBody>
          <a:bodyPr/>
          <a:lstStyle/>
          <a:p>
            <a:pPr algn="l"/>
            <a:r>
              <a:rPr lang="en-US" dirty="0" smtClean="0">
                <a:latin typeface="Calligraph421 BT" pitchFamily="66" charset="0"/>
              </a:rPr>
              <a:t>N. Jeroboam II</a:t>
            </a:r>
            <a:endParaRPr lang="en-US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143000"/>
            <a:ext cx="8610600" cy="4953000"/>
          </a:xfrm>
        </p:spPr>
        <p:txBody>
          <a:bodyPr>
            <a:noAutofit/>
          </a:bodyPr>
          <a:lstStyle/>
          <a:p>
            <a:r>
              <a:rPr lang="en-US" sz="2600" dirty="0" smtClean="0">
                <a:latin typeface="Century Gothic" pitchFamily="34" charset="0"/>
              </a:rPr>
              <a:t>During </a:t>
            </a:r>
            <a:r>
              <a:rPr lang="en-US" sz="2600" dirty="0" smtClean="0">
                <a:latin typeface="Century Gothic" pitchFamily="34" charset="0"/>
              </a:rPr>
              <a:t>his reign, both Amos and Hosea prophesied that Israel would be </a:t>
            </a:r>
            <a:r>
              <a:rPr lang="en-US" sz="2600" dirty="0" smtClean="0">
                <a:latin typeface="Century Gothic" pitchFamily="34" charset="0"/>
              </a:rPr>
              <a:t>taken into </a:t>
            </a:r>
            <a:r>
              <a:rPr lang="en-US" sz="2600" dirty="0" smtClean="0">
                <a:latin typeface="Century Gothic" pitchFamily="34" charset="0"/>
              </a:rPr>
              <a:t>captivity.</a:t>
            </a:r>
            <a:endParaRPr lang="en-US" sz="2600" b="1" i="1" dirty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6: The Kings of Israel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         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  <p:pic>
        <p:nvPicPr>
          <p:cNvPr id="86018" name="Picture 2" descr="http://1.bp.blogspot.com/_198-q3xQzto/TDXmzco066I/AAAAAAAAAvU/povNev4FbYg/s1600/Amos-prophet_C-104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2590800"/>
            <a:ext cx="2743200" cy="3648457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86020" name="Picture 4" descr="http://static.artbible.info/large/hosea_tisso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51882" y="2071073"/>
            <a:ext cx="2039518" cy="4405927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7804</TotalTime>
  <Words>670</Words>
  <Application>Microsoft Office PowerPoint</Application>
  <PresentationFormat>On-screen Show (4:3)</PresentationFormat>
  <Paragraphs>109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Apex</vt:lpstr>
      <vt:lpstr>Old  Testament History  II</vt:lpstr>
      <vt:lpstr>K. Jehu</vt:lpstr>
      <vt:lpstr>K. Jehu</vt:lpstr>
      <vt:lpstr>L. Jehoahaz</vt:lpstr>
      <vt:lpstr>M. Jehoash</vt:lpstr>
      <vt:lpstr>M. Jehoash</vt:lpstr>
      <vt:lpstr>M. Jehoash</vt:lpstr>
      <vt:lpstr>N. Jeroboam II</vt:lpstr>
      <vt:lpstr>N. Jeroboam II</vt:lpstr>
      <vt:lpstr>O. The Final Reigns</vt:lpstr>
      <vt:lpstr>O. The Final Reigns</vt:lpstr>
      <vt:lpstr>O. The Final Reigns</vt:lpstr>
      <vt:lpstr>Questions for Review</vt:lpstr>
      <vt:lpstr>Questions for Review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Old Testament History II</dc:title>
  <dc:creator>Alyssa</dc:creator>
  <cp:lastModifiedBy>Alyssa</cp:lastModifiedBy>
  <cp:revision>89</cp:revision>
  <dcterms:created xsi:type="dcterms:W3CDTF">2012-05-28T23:01:06Z</dcterms:created>
  <dcterms:modified xsi:type="dcterms:W3CDTF">2012-06-29T22:46:10Z</dcterms:modified>
</cp:coreProperties>
</file>