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4: Elijah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Brook </a:t>
            </a:r>
            <a:r>
              <a:rPr lang="en-US" dirty="0" err="1" smtClean="0">
                <a:latin typeface="Calligraph421 BT" pitchFamily="66" charset="0"/>
              </a:rPr>
              <a:t>Cherith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105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God </a:t>
            </a:r>
            <a:r>
              <a:rPr lang="en-US" sz="2600" dirty="0" smtClean="0">
                <a:latin typeface="Century Gothic" pitchFamily="34" charset="0"/>
              </a:rPr>
              <a:t>sent ravens with bread and meat to feed him.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Throughout </a:t>
            </a:r>
            <a:r>
              <a:rPr lang="en-US" sz="2600" dirty="0" smtClean="0">
                <a:latin typeface="Century Gothic" pitchFamily="34" charset="0"/>
              </a:rPr>
              <a:t>Israel </a:t>
            </a:r>
            <a:r>
              <a:rPr lang="en-US" sz="2600" dirty="0" smtClean="0">
                <a:latin typeface="Century Gothic" pitchFamily="34" charset="0"/>
              </a:rPr>
              <a:t>there was drought and famine.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fed </a:t>
            </a:r>
            <a:r>
              <a:rPr lang="en-US" sz="2600" dirty="0" smtClean="0">
                <a:latin typeface="Century Gothic" pitchFamily="34" charset="0"/>
              </a:rPr>
              <a:t>until </a:t>
            </a:r>
            <a:r>
              <a:rPr lang="en-US" sz="2600" dirty="0" smtClean="0">
                <a:latin typeface="Century Gothic" pitchFamily="34" charset="0"/>
              </a:rPr>
              <a:t>the brook </a:t>
            </a:r>
            <a:r>
              <a:rPr lang="en-US" sz="2600" dirty="0" smtClean="0">
                <a:latin typeface="Century Gothic" pitchFamily="34" charset="0"/>
              </a:rPr>
              <a:t>dried up.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www.freebibleimages.org/storydata/photos/FB_Elijah_Ravens/overview_images/010-elijah-fed-by-ravens.jpg?1329761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86200"/>
            <a:ext cx="3327400" cy="24955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510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Elijah had hid from Ahab during the forty-two months of the drought.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Ahab hunted </a:t>
            </a:r>
            <a:r>
              <a:rPr lang="en-US" sz="2600" dirty="0" smtClean="0">
                <a:latin typeface="Century Gothic" pitchFamily="34" charset="0"/>
              </a:rPr>
              <a:t>for him everywhere, even in foreign countries. (See I Kings </a:t>
            </a:r>
            <a:r>
              <a:rPr lang="en-US" sz="2600" dirty="0" smtClean="0">
                <a:latin typeface="Century Gothic" pitchFamily="34" charset="0"/>
              </a:rPr>
              <a:t>18:10)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648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smtClean="0">
                <a:latin typeface="Century Gothic" pitchFamily="34" charset="0"/>
              </a:rPr>
              <a:t>the Brook </a:t>
            </a:r>
            <a:r>
              <a:rPr lang="en-US" sz="2600" dirty="0" err="1" smtClean="0">
                <a:latin typeface="Century Gothic" pitchFamily="34" charset="0"/>
              </a:rPr>
              <a:t>Cherith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dried </a:t>
            </a:r>
            <a:r>
              <a:rPr lang="en-US" sz="2600" dirty="0" smtClean="0">
                <a:latin typeface="Century Gothic" pitchFamily="34" charset="0"/>
              </a:rPr>
              <a:t>up, God told Elijah to go to </a:t>
            </a:r>
            <a:r>
              <a:rPr lang="en-US" sz="2600" dirty="0" err="1" smtClean="0">
                <a:latin typeface="Century Gothic" pitchFamily="34" charset="0"/>
              </a:rPr>
              <a:t>Zarephath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a </a:t>
            </a:r>
            <a:r>
              <a:rPr lang="en-US" sz="2600" dirty="0" smtClean="0">
                <a:latin typeface="Century Gothic" pitchFamily="34" charset="0"/>
              </a:rPr>
              <a:t>widow would sustain him.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Zarephath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was a Phoenician town situated between </a:t>
            </a:r>
            <a:r>
              <a:rPr lang="en-US" sz="2600" dirty="0" err="1" smtClean="0">
                <a:latin typeface="Century Gothic" pitchFamily="34" charset="0"/>
              </a:rPr>
              <a:t>Tyre</a:t>
            </a:r>
            <a:r>
              <a:rPr lang="en-US" sz="2600" dirty="0" smtClean="0">
                <a:latin typeface="Century Gothic" pitchFamily="34" charset="0"/>
              </a:rPr>
              <a:t> and </a:t>
            </a:r>
            <a:r>
              <a:rPr lang="en-US" sz="2600" dirty="0" smtClean="0">
                <a:latin typeface="Century Gothic" pitchFamily="34" charset="0"/>
              </a:rPr>
              <a:t>Sidon.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4578" name="Picture 2" descr="http://rectorjonathan.files.wordpress.com/2010/06/zarephath-and-nain.jpg?w=264&amp;h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66800"/>
            <a:ext cx="4572000" cy="5160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510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The </a:t>
            </a:r>
            <a:r>
              <a:rPr lang="en-US" sz="2600" dirty="0" smtClean="0">
                <a:latin typeface="Century Gothic" pitchFamily="34" charset="0"/>
              </a:rPr>
              <a:t>last place to expect Elijah to find safety would be in </a:t>
            </a:r>
            <a:r>
              <a:rPr lang="en-US" sz="2600" dirty="0" smtClean="0">
                <a:latin typeface="Century Gothic" pitchFamily="34" charset="0"/>
              </a:rPr>
              <a:t>Phoenicia.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Jezebel was a native of Phoenicia 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F</a:t>
            </a:r>
            <a:r>
              <a:rPr lang="en-US" sz="2600" dirty="0" smtClean="0">
                <a:latin typeface="Century Gothic" pitchFamily="34" charset="0"/>
              </a:rPr>
              <a:t>rom here </a:t>
            </a:r>
            <a:r>
              <a:rPr lang="en-US" sz="2600" dirty="0" smtClean="0">
                <a:latin typeface="Century Gothic" pitchFamily="34" charset="0"/>
              </a:rPr>
              <a:t>the idolatrous worship of Baal came.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800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widow woman was apparently an Israelite who believed in God.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She was extremely </a:t>
            </a:r>
            <a:r>
              <a:rPr lang="en-US" sz="2600" dirty="0" smtClean="0">
                <a:latin typeface="Century Gothic" pitchFamily="34" charset="0"/>
              </a:rPr>
              <a:t>poor and lived alone with her son.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found her gathering a </a:t>
            </a:r>
            <a:r>
              <a:rPr lang="en-US" sz="2600" dirty="0" smtClean="0">
                <a:latin typeface="Century Gothic" pitchFamily="34" charset="0"/>
              </a:rPr>
              <a:t>few                                                  sticks to </a:t>
            </a:r>
            <a:r>
              <a:rPr lang="en-US" sz="2600" dirty="0" smtClean="0">
                <a:latin typeface="Century Gothic" pitchFamily="34" charset="0"/>
              </a:rPr>
              <a:t>make a fire to prepare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  her </a:t>
            </a:r>
            <a:r>
              <a:rPr lang="en-US" sz="2600" dirty="0" smtClean="0">
                <a:latin typeface="Century Gothic" pitchFamily="34" charset="0"/>
              </a:rPr>
              <a:t>last meal. 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7650" name="Picture 2" descr="http://www.eborg3.com/Graphics/Bible/11-1%20Kings/01/1%20Kings%2017%20Elijah-Widow%20Gathering%20Sti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971800"/>
            <a:ext cx="2484628" cy="3419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648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smtClean="0">
                <a:latin typeface="Century Gothic" pitchFamily="34" charset="0"/>
              </a:rPr>
              <a:t>Elijah’s request, she </a:t>
            </a:r>
            <a:r>
              <a:rPr lang="en-US" sz="2600" dirty="0" smtClean="0">
                <a:latin typeface="Century Gothic" pitchFamily="34" charset="0"/>
              </a:rPr>
              <a:t>provided                                            </a:t>
            </a:r>
            <a:r>
              <a:rPr lang="en-US" sz="2600" dirty="0" smtClean="0">
                <a:latin typeface="Century Gothic" pitchFamily="34" charset="0"/>
              </a:rPr>
              <a:t>for </a:t>
            </a:r>
            <a:r>
              <a:rPr lang="en-US" sz="2600" dirty="0" smtClean="0">
                <a:latin typeface="Century Gothic" pitchFamily="34" charset="0"/>
              </a:rPr>
              <a:t>Elijah first.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miracle of the meal and oil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being </a:t>
            </a:r>
            <a:r>
              <a:rPr lang="en-US" sz="2600" dirty="0" smtClean="0">
                <a:latin typeface="Century Gothic" pitchFamily="34" charset="0"/>
              </a:rPr>
              <a:t>replenished took place.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As </a:t>
            </a:r>
            <a:r>
              <a:rPr lang="en-US" sz="2600" dirty="0" smtClean="0">
                <a:latin typeface="Century Gothic" pitchFamily="34" charset="0"/>
              </a:rPr>
              <a:t>long as </a:t>
            </a:r>
            <a:r>
              <a:rPr lang="en-US" sz="2600" dirty="0" smtClean="0">
                <a:latin typeface="Century Gothic" pitchFamily="34" charset="0"/>
              </a:rPr>
              <a:t>Elijah remained </a:t>
            </a:r>
            <a:r>
              <a:rPr lang="en-US" sz="2600" dirty="0" smtClean="0">
                <a:latin typeface="Century Gothic" pitchFamily="34" charset="0"/>
              </a:rPr>
              <a:t>there, the widow and her son had food to eat.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www.eborg3.com/Graphics/Bible/11-1%20Kings/01/1%20Kings%2017%20Elijah-Widows%20F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838200"/>
            <a:ext cx="2547112" cy="3505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648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While Elijah was in her home, another miracle took place.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son became </a:t>
            </a:r>
            <a:r>
              <a:rPr lang="en-US" sz="2600" dirty="0" smtClean="0">
                <a:latin typeface="Century Gothic" pitchFamily="34" charset="0"/>
              </a:rPr>
              <a:t>ill and </a:t>
            </a:r>
            <a:r>
              <a:rPr lang="en-US" sz="2600" dirty="0" smtClean="0">
                <a:latin typeface="Century Gothic" pitchFamily="34" charset="0"/>
              </a:rPr>
              <a:t>died.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prayed and stretched himself upon him three times.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prayed </a:t>
            </a:r>
            <a:r>
              <a:rPr lang="en-US" sz="2600" dirty="0" smtClean="0">
                <a:latin typeface="Century Gothic" pitchFamily="34" charset="0"/>
              </a:rPr>
              <a:t>again and </a:t>
            </a:r>
            <a:r>
              <a:rPr lang="en-US" sz="2600" dirty="0" smtClean="0">
                <a:latin typeface="Century Gothic" pitchFamily="34" charset="0"/>
              </a:rPr>
              <a:t>the son revived. </a:t>
            </a:r>
            <a:r>
              <a:rPr lang="en-US" sz="2600" dirty="0" smtClean="0">
                <a:latin typeface="Century Gothic" pitchFamily="34" charset="0"/>
              </a:rPr>
              <a:t>                           (</a:t>
            </a:r>
            <a:r>
              <a:rPr lang="en-US" sz="2600" dirty="0" smtClean="0">
                <a:latin typeface="Century Gothic" pitchFamily="34" charset="0"/>
              </a:rPr>
              <a:t>See I Kings </a:t>
            </a:r>
            <a:r>
              <a:rPr lang="en-US" sz="2600" dirty="0" smtClean="0">
                <a:latin typeface="Century Gothic" pitchFamily="34" charset="0"/>
              </a:rPr>
              <a:t>17:17)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The Widow Of </a:t>
            </a:r>
            <a:r>
              <a:rPr lang="en-US" dirty="0" err="1" smtClean="0">
                <a:latin typeface="Calligraph421 BT" pitchFamily="66" charset="0"/>
              </a:rPr>
              <a:t>Zarephath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22" name="Picture 2" descr="http://www.eborg3.com/Graphics/Bible/11-1%20Kings/01/1%20Kings%2017%20Elijah-Boy%20Dea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2879344" cy="3962400"/>
          </a:xfrm>
          <a:prstGeom prst="rect">
            <a:avLst/>
          </a:prstGeom>
          <a:noFill/>
        </p:spPr>
      </p:pic>
      <p:pic>
        <p:nvPicPr>
          <p:cNvPr id="30724" name="Picture 4" descr="http://www.eborg3.com/Graphics/Bible/11-1%20Kings/01/1%20Kings%2017%20Elijah-Boy%20Dea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00200"/>
            <a:ext cx="2879344" cy="3962400"/>
          </a:xfrm>
          <a:prstGeom prst="rect">
            <a:avLst/>
          </a:prstGeom>
          <a:noFill/>
        </p:spPr>
      </p:pic>
      <p:pic>
        <p:nvPicPr>
          <p:cNvPr id="30726" name="Picture 6" descr="http://www.eborg3.com/Graphics/Bible/11-1%20Kings/01/1%20Kings%2017%20Elijah-Little%20B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3516" y="1596705"/>
            <a:ext cx="2881884" cy="3965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4419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Because of </a:t>
            </a: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drought </a:t>
            </a:r>
            <a:r>
              <a:rPr lang="en-US" sz="2600" dirty="0" smtClean="0">
                <a:latin typeface="Century Gothic" pitchFamily="34" charset="0"/>
              </a:rPr>
              <a:t>there was </a:t>
            </a:r>
            <a:r>
              <a:rPr lang="en-US" sz="2600" dirty="0" smtClean="0">
                <a:latin typeface="Century Gothic" pitchFamily="34" charset="0"/>
              </a:rPr>
              <a:t>little vegetation.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King Ahab </a:t>
            </a:r>
            <a:r>
              <a:rPr lang="en-US" sz="2600" dirty="0" smtClean="0">
                <a:latin typeface="Century Gothic" pitchFamily="34" charset="0"/>
              </a:rPr>
              <a:t>and his steward, Obadiah, were searching for grass when Elijah </a:t>
            </a:r>
            <a:r>
              <a:rPr lang="en-US" sz="2600" dirty="0" smtClean="0">
                <a:latin typeface="Century Gothic" pitchFamily="34" charset="0"/>
              </a:rPr>
              <a:t>appeared </a:t>
            </a:r>
            <a:r>
              <a:rPr lang="en-US" sz="2600" dirty="0" smtClean="0">
                <a:latin typeface="Century Gothic" pitchFamily="34" charset="0"/>
              </a:rPr>
              <a:t>to Obadiah.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9698" name="Picture 2" descr="http://www.eborg3.com/Graphics/Bible/11-1%20Kings/01/1%20Kings%2018%20Elijah-Obadia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048000"/>
            <a:ext cx="2438400" cy="33555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The Prophet Elijah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Elijah was one of the most remarkable characters of the Old Testament.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entire </a:t>
            </a:r>
            <a:r>
              <a:rPr lang="en-US" sz="2600" dirty="0" smtClean="0">
                <a:latin typeface="Century Gothic" pitchFamily="34" charset="0"/>
              </a:rPr>
              <a:t>story is </a:t>
            </a:r>
            <a:r>
              <a:rPr lang="en-US" sz="2600" dirty="0" smtClean="0">
                <a:latin typeface="Century Gothic" pitchFamily="34" charset="0"/>
              </a:rPr>
              <a:t>fascinating.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Little </a:t>
            </a:r>
            <a:r>
              <a:rPr lang="en-US" sz="2600" dirty="0" smtClean="0">
                <a:latin typeface="Century Gothic" pitchFamily="34" charset="0"/>
              </a:rPr>
              <a:t>is given of his background except </a:t>
            </a:r>
            <a:r>
              <a:rPr lang="en-US" sz="2600" dirty="0" smtClean="0">
                <a:latin typeface="Century Gothic" pitchFamily="34" charset="0"/>
              </a:rPr>
              <a:t>what is </a:t>
            </a:r>
            <a:r>
              <a:rPr lang="en-US" sz="2600" dirty="0" smtClean="0">
                <a:latin typeface="Century Gothic" pitchFamily="34" charset="0"/>
              </a:rPr>
              <a:t>stated in I Kings 17:1: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“Elijah the </a:t>
            </a:r>
            <a:r>
              <a:rPr lang="en-US" sz="2600" i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Tishbite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who was of the inhabitants of Gilead.”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Obadiah </a:t>
            </a:r>
            <a:r>
              <a:rPr lang="en-US" sz="2600" dirty="0" smtClean="0">
                <a:latin typeface="Century Gothic" pitchFamily="34" charset="0"/>
              </a:rPr>
              <a:t>was a believer in God and had supported a </a:t>
            </a:r>
            <a:r>
              <a:rPr lang="en-US" sz="2600" dirty="0" smtClean="0">
                <a:latin typeface="Century Gothic" pitchFamily="34" charset="0"/>
              </a:rPr>
              <a:t>hundred young </a:t>
            </a:r>
            <a:r>
              <a:rPr lang="en-US" sz="2600" dirty="0" smtClean="0">
                <a:latin typeface="Century Gothic" pitchFamily="34" charset="0"/>
              </a:rPr>
              <a:t>prophets in hiding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Obadiah </a:t>
            </a:r>
            <a:r>
              <a:rPr lang="en-US" sz="2600" dirty="0" smtClean="0">
                <a:latin typeface="Century Gothic" pitchFamily="34" charset="0"/>
              </a:rPr>
              <a:t>was persuaded to tell Ahab that Elijah had appeared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 descr="http://www.eborg3.com/Graphics/Bible/11-1%20Kings/01/1%20Kings%2018%20Elijah-Obadiah2.jpg"/>
          <p:cNvPicPr>
            <a:picLocks noChangeAspect="1" noChangeArrowheads="1"/>
          </p:cNvPicPr>
          <p:nvPr/>
        </p:nvPicPr>
        <p:blipFill>
          <a:blip r:embed="rId2" cstate="print"/>
          <a:srcRect b="8000"/>
          <a:stretch>
            <a:fillRect/>
          </a:stretch>
        </p:blipFill>
        <p:spPr bwMode="auto">
          <a:xfrm>
            <a:off x="457200" y="3048000"/>
            <a:ext cx="2648226" cy="3352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267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king and the prophet met and Elijah proposed a contest to see </a:t>
            </a:r>
            <a:r>
              <a:rPr lang="en-US" sz="2600" dirty="0" smtClean="0">
                <a:latin typeface="Century Gothic" pitchFamily="34" charset="0"/>
              </a:rPr>
              <a:t>whether Baal </a:t>
            </a:r>
            <a:r>
              <a:rPr lang="en-US" sz="2600" dirty="0" smtClean="0">
                <a:latin typeface="Century Gothic" pitchFamily="34" charset="0"/>
              </a:rPr>
              <a:t>or God was the true God.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www.eborg3.com/Graphics/Bible/11-1%20Kings/01/1%20Kings%2018%20Elijah-Ahab%20after%20Fam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2861056" cy="39372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267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contest took place on Mt. Carmel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450 prophets of Baal and 400 prophets </a:t>
            </a:r>
            <a:r>
              <a:rPr lang="en-US" sz="2600" dirty="0" smtClean="0">
                <a:latin typeface="Century Gothic" pitchFamily="34" charset="0"/>
              </a:rPr>
              <a:t>of the groves were on one </a:t>
            </a:r>
            <a:r>
              <a:rPr lang="en-US" sz="2600" dirty="0" smtClean="0">
                <a:latin typeface="Century Gothic" pitchFamily="34" charset="0"/>
              </a:rPr>
              <a:t>side.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was alone </a:t>
            </a:r>
            <a:r>
              <a:rPr lang="en-US" sz="2600" dirty="0" smtClean="0">
                <a:latin typeface="Century Gothic" pitchFamily="34" charset="0"/>
              </a:rPr>
              <a:t>on </a:t>
            </a:r>
            <a:r>
              <a:rPr lang="en-US" sz="2600" dirty="0" smtClean="0">
                <a:latin typeface="Century Gothic" pitchFamily="34" charset="0"/>
              </a:rPr>
              <a:t>the other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267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challenged the people to accept the God who could answer by fire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Throughout the day, the Baal worshipers called frantically on their god, but to no avail.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24375" t="18000" r="26875" b="17000"/>
          <a:stretch>
            <a:fillRect/>
          </a:stretch>
        </p:blipFill>
        <p:spPr bwMode="auto">
          <a:xfrm>
            <a:off x="2667000" y="3429000"/>
            <a:ext cx="356616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505200"/>
            <a:ext cx="8610600" cy="4267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When </a:t>
            </a:r>
            <a:r>
              <a:rPr lang="en-US" sz="2600" dirty="0" smtClean="0">
                <a:latin typeface="Century Gothic" pitchFamily="34" charset="0"/>
              </a:rPr>
              <a:t>it came Elijah’s turn, he took some very simple steps in preparing </a:t>
            </a:r>
            <a:r>
              <a:rPr lang="en-US" sz="2600" dirty="0" smtClean="0">
                <a:latin typeface="Century Gothic" pitchFamily="34" charset="0"/>
              </a:rPr>
              <a:t>the altar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These are </a:t>
            </a:r>
            <a:r>
              <a:rPr lang="en-US" sz="2600" dirty="0" smtClean="0">
                <a:latin typeface="Century Gothic" pitchFamily="34" charset="0"/>
              </a:rPr>
              <a:t>the same steps </a:t>
            </a:r>
            <a:r>
              <a:rPr lang="en-US" sz="2600" dirty="0" smtClean="0">
                <a:latin typeface="Century Gothic" pitchFamily="34" charset="0"/>
              </a:rPr>
              <a:t>that need </a:t>
            </a:r>
            <a:r>
              <a:rPr lang="en-US" sz="2600" dirty="0" smtClean="0">
                <a:latin typeface="Century Gothic" pitchFamily="34" charset="0"/>
              </a:rPr>
              <a:t>to be taken to bring revival in any </a:t>
            </a:r>
            <a:r>
              <a:rPr lang="en-US" sz="2600" dirty="0" smtClean="0">
                <a:latin typeface="Century Gothic" pitchFamily="34" charset="0"/>
              </a:rPr>
              <a:t>generation.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30625" t="19000" r="27500" b="26000"/>
          <a:stretch>
            <a:fillRect/>
          </a:stretch>
        </p:blipFill>
        <p:spPr bwMode="auto">
          <a:xfrm>
            <a:off x="3125585" y="914400"/>
            <a:ext cx="2970415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1. The altar of the Lord was </a:t>
            </a:r>
            <a:r>
              <a:rPr lang="en-US" sz="2600" dirty="0" smtClean="0">
                <a:latin typeface="Century Gothic" pitchFamily="34" charset="0"/>
              </a:rPr>
              <a:t>repaired—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PRAYER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2. The altar was built with twelve </a:t>
            </a:r>
            <a:r>
              <a:rPr lang="en-US" sz="2600" dirty="0" smtClean="0">
                <a:latin typeface="Century Gothic" pitchFamily="34" charset="0"/>
              </a:rPr>
              <a:t>stones—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UNITY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3. He called upon the name of the Lord</a:t>
            </a:r>
            <a:r>
              <a:rPr lang="en-US" sz="2600" dirty="0" smtClean="0">
                <a:latin typeface="Century Gothic" pitchFamily="34" charset="0"/>
              </a:rPr>
              <a:t>—                        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NAME OF JESUS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IS ESSENTIAL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4</a:t>
            </a:r>
            <a:r>
              <a:rPr lang="en-US" sz="2600" dirty="0" smtClean="0">
                <a:latin typeface="Century Gothic" pitchFamily="34" charset="0"/>
              </a:rPr>
              <a:t>. He dug a trench around the altar—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SEPARATION FROM THE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WORLD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5</a:t>
            </a:r>
            <a:r>
              <a:rPr lang="en-US" sz="2600" dirty="0" smtClean="0">
                <a:latin typeface="Century Gothic" pitchFamily="34" charset="0"/>
              </a:rPr>
              <a:t>. Wood was placed in </a:t>
            </a:r>
            <a:r>
              <a:rPr lang="en-US" sz="2600" dirty="0" smtClean="0">
                <a:latin typeface="Century Gothic" pitchFamily="34" charset="0"/>
              </a:rPr>
              <a:t>order—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CALVARY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6. A bullock was placed on the altar</a:t>
            </a:r>
            <a:r>
              <a:rPr lang="en-US" sz="2600" dirty="0" smtClean="0">
                <a:latin typeface="Century Gothic" pitchFamily="34" charset="0"/>
              </a:rPr>
              <a:t>—       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SACRIFICE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AND SHEDDING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OF BLOOD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7. Twelve barrels of water were poured on the altar</a:t>
            </a:r>
            <a:r>
              <a:rPr lang="en-US" sz="2600" dirty="0" smtClean="0">
                <a:latin typeface="Century Gothic" pitchFamily="34" charset="0"/>
              </a:rPr>
              <a:t>—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WATER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BAPTISM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After a </a:t>
            </a:r>
            <a:r>
              <a:rPr lang="en-US" sz="2600" dirty="0" smtClean="0">
                <a:latin typeface="Century Gothic" pitchFamily="34" charset="0"/>
              </a:rPr>
              <a:t>short, majestic prayer </a:t>
            </a:r>
            <a:r>
              <a:rPr lang="en-US" sz="2600" dirty="0" smtClean="0">
                <a:latin typeface="Century Gothic" pitchFamily="34" charset="0"/>
              </a:rPr>
              <a:t>the                                          fire fell to </a:t>
            </a:r>
            <a:r>
              <a:rPr lang="en-US" sz="2600" dirty="0" smtClean="0">
                <a:latin typeface="Century Gothic" pitchFamily="34" charset="0"/>
              </a:rPr>
              <a:t>consume the sacrifice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people were convinced and </a:t>
            </a:r>
            <a:r>
              <a:rPr lang="en-US" sz="2600" dirty="0" smtClean="0">
                <a:latin typeface="Century Gothic" pitchFamily="34" charset="0"/>
              </a:rPr>
              <a:t>                               cried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The Lord, He is God.” 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At Elijah’s command, the </a:t>
            </a:r>
            <a:r>
              <a:rPr lang="en-US" sz="2600" dirty="0" smtClean="0">
                <a:latin typeface="Century Gothic" pitchFamily="34" charset="0"/>
              </a:rPr>
              <a:t>prophets were taken to the foot of the mountain and slain.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6866" name="Picture 2" descr="http://www.eborg3.com/Graphics/Bible/11-1%20Kings/02/1%20Kings%2018%20Elijah-Mt%20Carmel%20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838200"/>
            <a:ext cx="2521712" cy="34702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Elijah now prayed for rain.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sent his servant to look for </a:t>
            </a:r>
            <a:r>
              <a:rPr lang="en-US" sz="2600" dirty="0" smtClean="0">
                <a:latin typeface="Century Gothic" pitchFamily="34" charset="0"/>
              </a:rPr>
              <a:t>                                      clouds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seventh time </a:t>
            </a: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servant                                    </a:t>
            </a:r>
            <a:r>
              <a:rPr lang="en-US" sz="2600" dirty="0" smtClean="0">
                <a:latin typeface="Century Gothic" pitchFamily="34" charset="0"/>
              </a:rPr>
              <a:t>reported a cloud like a man’s </a:t>
            </a:r>
            <a:r>
              <a:rPr lang="en-US" sz="2600" dirty="0" smtClean="0">
                <a:latin typeface="Century Gothic" pitchFamily="34" charset="0"/>
              </a:rPr>
              <a:t>                               hand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1986" name="Picture 2" descr="http://www.eborg3.com/Graphics/Bible/11-1%20Kings/02/1%20Kings%2018%20Small%20Clo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3236" y="3657600"/>
            <a:ext cx="1993392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1988" name="Picture 4" descr="http://www.eborg3.com/Graphics/Bible/11-1%20Kings/02/1%20Kings%2018%20Elijah-Praying%20Carm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6244" y="838200"/>
            <a:ext cx="1949556" cy="2682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Contest on Mt. Carmel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sent his servant to </a:t>
            </a:r>
            <a:r>
              <a:rPr lang="en-US" sz="2600" dirty="0" smtClean="0">
                <a:latin typeface="Century Gothic" pitchFamily="34" charset="0"/>
              </a:rPr>
              <a:t>warn Ahab </a:t>
            </a:r>
            <a:r>
              <a:rPr lang="en-US" sz="2600" dirty="0" smtClean="0">
                <a:latin typeface="Century Gothic" pitchFamily="34" charset="0"/>
              </a:rPr>
              <a:t>to hasten back to </a:t>
            </a:r>
            <a:r>
              <a:rPr lang="en-US" sz="2600" dirty="0" err="1" smtClean="0">
                <a:latin typeface="Century Gothic" pitchFamily="34" charset="0"/>
              </a:rPr>
              <a:t>Jezreel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girded up his </a:t>
            </a:r>
            <a:r>
              <a:rPr lang="en-US" sz="2600" dirty="0" smtClean="0">
                <a:latin typeface="Century Gothic" pitchFamily="34" charset="0"/>
              </a:rPr>
              <a:t>gown and </a:t>
            </a:r>
            <a:r>
              <a:rPr lang="en-US" sz="2600" dirty="0" smtClean="0">
                <a:latin typeface="Century Gothic" pitchFamily="34" charset="0"/>
              </a:rPr>
              <a:t>ran before the chariot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err="1" smtClean="0">
                <a:latin typeface="Century Gothic" pitchFamily="34" charset="0"/>
              </a:rPr>
              <a:t>Jezreel</a:t>
            </a:r>
            <a:r>
              <a:rPr lang="en-US" sz="2600" dirty="0" smtClean="0">
                <a:latin typeface="Century Gothic" pitchFamily="34" charset="0"/>
              </a:rPr>
              <a:t>, a distance of about </a:t>
            </a:r>
            <a:r>
              <a:rPr lang="en-US" sz="2600" dirty="0" smtClean="0">
                <a:latin typeface="Century Gothic" pitchFamily="34" charset="0"/>
              </a:rPr>
              <a:t>16 </a:t>
            </a:r>
            <a:r>
              <a:rPr lang="en-US" sz="2600" dirty="0" smtClean="0">
                <a:latin typeface="Century Gothic" pitchFamily="34" charset="0"/>
              </a:rPr>
              <a:t>miles.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0962" name="Picture 2" descr="http://www.eborg3.com/Graphics/Bible/11-1%20Kings/02/1%20Kings%2018%20Elijah-Running%20in%20Storm.jpg"/>
          <p:cNvPicPr>
            <a:picLocks noChangeAspect="1" noChangeArrowheads="1"/>
          </p:cNvPicPr>
          <p:nvPr/>
        </p:nvPicPr>
        <p:blipFill>
          <a:blip r:embed="rId2" cstate="print"/>
          <a:srcRect t="4762"/>
          <a:stretch>
            <a:fillRect/>
          </a:stretch>
        </p:blipFill>
        <p:spPr bwMode="auto">
          <a:xfrm>
            <a:off x="3389376" y="3352800"/>
            <a:ext cx="2325624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The Prophet Elijah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Gilead was the country east of the Jordan River, a high plateau of </a:t>
            </a:r>
            <a:r>
              <a:rPr lang="en-US" sz="2600" dirty="0" smtClean="0">
                <a:latin typeface="Century Gothic" pitchFamily="34" charset="0"/>
              </a:rPr>
              <a:t>2,000 feet high.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</a:t>
            </a:r>
            <a:r>
              <a:rPr lang="en-US" sz="2600" dirty="0" smtClean="0">
                <a:latin typeface="Century Gothic" pitchFamily="34" charset="0"/>
              </a:rPr>
              <a:t>n </a:t>
            </a:r>
            <a:r>
              <a:rPr lang="en-US" sz="2600" dirty="0" smtClean="0">
                <a:latin typeface="Century Gothic" pitchFamily="34" charset="0"/>
              </a:rPr>
              <a:t>the wild hills and ravines of </a:t>
            </a:r>
            <a:r>
              <a:rPr lang="en-US" sz="2600" dirty="0" smtClean="0">
                <a:latin typeface="Century Gothic" pitchFamily="34" charset="0"/>
              </a:rPr>
              <a:t>Gilead Elijah’s prophetic ministry was nurtured.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www.bibleplaces.com/images12/Gilead-mountains-west-of-Ajlun,-tb031701141-biblepla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95500"/>
            <a:ext cx="4114800" cy="3086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The Prophet Elijah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105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It is claimed that his clothing consisted of a girdle of skin around his loins.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also </a:t>
            </a:r>
            <a:r>
              <a:rPr lang="en-US" sz="2600" dirty="0" smtClean="0">
                <a:latin typeface="Century Gothic" pitchFamily="34" charset="0"/>
              </a:rPr>
              <a:t>wore a mantle or cape of sheepskin and his long hair hung down his back.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6386" name="Picture 2" descr="http://hookedonthebook.com/wp-content/uploads/2012/05/Elijah_Fed_by_Ravens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9556" y="3352800"/>
            <a:ext cx="2531644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The Prophet Elijah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5105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His sudden appearance to King Ahab must have been somewhat frightening.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dramatically prophesied of </a:t>
            </a:r>
            <a:r>
              <a:rPr lang="en-US" sz="2600" dirty="0" smtClean="0">
                <a:latin typeface="Century Gothic" pitchFamily="34" charset="0"/>
              </a:rPr>
              <a:t>drought.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There shall not be dew nor rain these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years, but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according to my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word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(I Kings 17:1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Idolatry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5105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the time of Elijah, Israel was wholly given to idolatry.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King </a:t>
            </a:r>
            <a:r>
              <a:rPr lang="en-US" sz="2600" dirty="0" smtClean="0">
                <a:latin typeface="Century Gothic" pitchFamily="34" charset="0"/>
              </a:rPr>
              <a:t>Ahab had </a:t>
            </a:r>
            <a:r>
              <a:rPr lang="en-US" sz="2600" dirty="0" smtClean="0">
                <a:latin typeface="Century Gothic" pitchFamily="34" charset="0"/>
              </a:rPr>
              <a:t>married a                                   Phoenician </a:t>
            </a:r>
            <a:r>
              <a:rPr lang="en-US" sz="2600" dirty="0" smtClean="0">
                <a:latin typeface="Century Gothic" pitchFamily="34" charset="0"/>
              </a:rPr>
              <a:t>wife, </a:t>
            </a:r>
            <a:r>
              <a:rPr lang="en-US" sz="2600" dirty="0" smtClean="0">
                <a:latin typeface="Century Gothic" pitchFamily="34" charset="0"/>
              </a:rPr>
              <a:t>Jezebel.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She was a champion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         foreign culture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t3.gstatic.com/images?q=tbn:ANd9GcR5BvKfbsKjYJS6YgiHd_xeff_0MpjWI8TUFRUzuhDFM94ZOta9vYhi_jQx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0"/>
            <a:ext cx="2895600" cy="32082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Idolatry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458200" cy="510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Jezebel had the altars of Jehovah torn down and heathen ones built.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She was responsible </a:t>
            </a:r>
            <a:r>
              <a:rPr lang="en-US" sz="2600" dirty="0" smtClean="0">
                <a:latin typeface="Century Gothic" pitchFamily="34" charset="0"/>
              </a:rPr>
              <a:t>for the hatred and persecution of the true prophets.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Idolatry Of Israel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Jezebel introduced the </a:t>
            </a:r>
            <a:r>
              <a:rPr lang="en-US" sz="2600" dirty="0" smtClean="0">
                <a:latin typeface="Century Gothic" pitchFamily="34" charset="0"/>
              </a:rPr>
              <a:t>idolatrous worship of Baal into Israel and the licentious orgies of the </a:t>
            </a:r>
            <a:r>
              <a:rPr lang="en-US" sz="2600" dirty="0" smtClean="0">
                <a:latin typeface="Century Gothic" pitchFamily="34" charset="0"/>
              </a:rPr>
              <a:t>goddess Ashtoreth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a very dark hour for Israel.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24375" t="22000" r="28125" b="18000"/>
          <a:stretch>
            <a:fillRect/>
          </a:stretch>
        </p:blipFill>
        <p:spPr bwMode="auto">
          <a:xfrm>
            <a:off x="2743200" y="3428999"/>
            <a:ext cx="3733800" cy="29477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Brook </a:t>
            </a:r>
            <a:r>
              <a:rPr lang="en-US" dirty="0" err="1" smtClean="0">
                <a:latin typeface="Calligraph421 BT" pitchFamily="66" charset="0"/>
              </a:rPr>
              <a:t>Cherith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86200"/>
            <a:ext cx="8458200" cy="2438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It was to be expected that Ahab would seek to take Elijah’s life.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Lord instructed </a:t>
            </a:r>
            <a:r>
              <a:rPr lang="en-US" sz="2600" dirty="0" smtClean="0">
                <a:latin typeface="Century Gothic" pitchFamily="34" charset="0"/>
              </a:rPr>
              <a:t>Elijah to go eastward to the Brook </a:t>
            </a:r>
            <a:r>
              <a:rPr lang="en-US" sz="2600" dirty="0" err="1" smtClean="0">
                <a:latin typeface="Century Gothic" pitchFamily="34" charset="0"/>
              </a:rPr>
              <a:t>Cherith</a:t>
            </a:r>
            <a:r>
              <a:rPr lang="en-US" sz="2600" dirty="0" smtClean="0">
                <a:latin typeface="Century Gothic" pitchFamily="34" charset="0"/>
              </a:rPr>
              <a:t> to hide. 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www.specialtyinterests.net/elf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462" y="838200"/>
            <a:ext cx="2711938" cy="2961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4586</TotalTime>
  <Words>1311</Words>
  <Application>Microsoft Office PowerPoint</Application>
  <PresentationFormat>On-screen Show (4:3)</PresentationFormat>
  <Paragraphs>190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Apex</vt:lpstr>
      <vt:lpstr>Old  Testament History  II</vt:lpstr>
      <vt:lpstr>A. The Prophet Elijah</vt:lpstr>
      <vt:lpstr>A. The Prophet Elijah</vt:lpstr>
      <vt:lpstr>A. The Prophet Elijah</vt:lpstr>
      <vt:lpstr>A. The Prophet Elijah</vt:lpstr>
      <vt:lpstr>B. The Idolatry Of Israel</vt:lpstr>
      <vt:lpstr>B. The Idolatry Of Israel</vt:lpstr>
      <vt:lpstr>B. The Idolatry Of Israel</vt:lpstr>
      <vt:lpstr>C. The Brook Cherith</vt:lpstr>
      <vt:lpstr>C. The Brook Cherith</vt:lpstr>
      <vt:lpstr>D. The Widow Of Zarephath</vt:lpstr>
      <vt:lpstr>D. The Widow Of Zarephath</vt:lpstr>
      <vt:lpstr>D. The Widow Of Zarephath</vt:lpstr>
      <vt:lpstr>D. The Widow Of Zarephath</vt:lpstr>
      <vt:lpstr>D. The Widow Of Zarephath</vt:lpstr>
      <vt:lpstr>D. The Widow Of Zarephath</vt:lpstr>
      <vt:lpstr>D. The Widow Of Zarephath</vt:lpstr>
      <vt:lpstr>D. The Widow Of Zarephath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  <vt:lpstr>E. Contest on Mt. Carmel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44</cp:revision>
  <dcterms:created xsi:type="dcterms:W3CDTF">2012-05-28T23:01:06Z</dcterms:created>
  <dcterms:modified xsi:type="dcterms:W3CDTF">2012-06-25T19:15:39Z</dcterms:modified>
</cp:coreProperties>
</file>