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9" r:id="rId3"/>
    <p:sldId id="258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18" autoAdjust="0"/>
    <p:restoredTop sz="94660"/>
  </p:normalViewPr>
  <p:slideViewPr>
    <p:cSldViewPr>
      <p:cViewPr>
        <p:scale>
          <a:sx n="79" d="100"/>
          <a:sy n="79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107B04-2B23-470C-B3D9-9564309A80C7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2AA70-7DD6-47DC-8F31-36B18C211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2AA70-7DD6-47DC-8F31-36B18C211DB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urning-Bush.jpg"/>
          <p:cNvPicPr>
            <a:picLocks noChangeAspect="1"/>
          </p:cNvPicPr>
          <p:nvPr/>
        </p:nvPicPr>
        <p:blipFill>
          <a:blip r:embed="rId3" cstate="print"/>
          <a:srcRect l="11538" t="14103" r="31731" b="5128"/>
          <a:stretch>
            <a:fillRect/>
          </a:stretch>
        </p:blipFill>
        <p:spPr>
          <a:xfrm>
            <a:off x="2362200" y="990600"/>
            <a:ext cx="4495800" cy="4800600"/>
          </a:xfrm>
          <a:prstGeom prst="roundRect">
            <a:avLst>
              <a:gd name="adj" fmla="val 11511"/>
            </a:avLst>
          </a:prstGeom>
          <a:ln>
            <a:noFill/>
          </a:ln>
          <a:effectLst>
            <a:outerShdw blurRad="50800" dist="50800" dir="5400000" algn="ctr" rotWithShape="0">
              <a:srgbClr val="000000">
                <a:alpha val="86000"/>
              </a:srgbClr>
            </a:outerShdw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066800"/>
            <a:ext cx="8229600" cy="4572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l"/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Old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en-US" sz="10000" spc="-15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Testament</a:t>
            </a: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History I</a:t>
            </a:r>
            <a:endParaRPr lang="en-US" sz="10000" spc="0" dirty="0">
              <a:ln w="1016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990600" y="58674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Lesson </a:t>
            </a:r>
            <a:r>
              <a:rPr lang="en-US" sz="3600" dirty="0" smtClean="0">
                <a:solidFill>
                  <a:schemeClr val="bg1"/>
                </a:solidFill>
              </a:rPr>
              <a:t>11: King David Part 2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304800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Global University of  Theological Studies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D. A Man Of War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600200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King David was very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               successful </a:t>
            </a:r>
            <a:r>
              <a:rPr lang="en-US" sz="2400" dirty="0" smtClean="0">
                <a:solidFill>
                  <a:schemeClr val="bg1"/>
                </a:solidFill>
              </a:rPr>
              <a:t>in warfare.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defeated the Philistines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      on the west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Then </a:t>
            </a:r>
            <a:r>
              <a:rPr lang="en-US" sz="2400" dirty="0" smtClean="0">
                <a:solidFill>
                  <a:schemeClr val="bg1"/>
                </a:solidFill>
              </a:rPr>
              <a:t>he turned east and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defeated </a:t>
            </a:r>
            <a:r>
              <a:rPr lang="en-US" sz="2400" dirty="0" smtClean="0">
                <a:solidFill>
                  <a:schemeClr val="bg1"/>
                </a:solidFill>
              </a:rPr>
              <a:t>Moab, Edom,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           the </a:t>
            </a:r>
            <a:r>
              <a:rPr lang="en-US" sz="2400" dirty="0" smtClean="0">
                <a:solidFill>
                  <a:schemeClr val="bg1"/>
                </a:solidFill>
              </a:rPr>
              <a:t>Ammonites, and </a:t>
            </a:r>
            <a:r>
              <a:rPr lang="en-US" sz="2400" dirty="0" smtClean="0">
                <a:solidFill>
                  <a:schemeClr val="bg1"/>
                </a:solidFill>
              </a:rPr>
              <a:t>the                                            </a:t>
            </a:r>
            <a:r>
              <a:rPr lang="en-US" sz="2400" dirty="0" err="1" smtClean="0">
                <a:solidFill>
                  <a:schemeClr val="bg1"/>
                </a:solidFill>
              </a:rPr>
              <a:t>Amalekites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6562" name="Picture 2" descr="http://www.mideastweb.org/dav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946243"/>
            <a:ext cx="3060831" cy="50735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D. A Man Of War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548348"/>
            <a:ext cx="7239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He extended </a:t>
            </a:r>
            <a:r>
              <a:rPr lang="en-US" sz="2400" dirty="0" smtClean="0">
                <a:solidFill>
                  <a:schemeClr val="bg1"/>
                </a:solidFill>
              </a:rPr>
              <a:t>his kingdom in the north as far as the </a:t>
            </a:r>
            <a:r>
              <a:rPr lang="en-US" sz="2400" dirty="0" smtClean="0">
                <a:solidFill>
                  <a:schemeClr val="bg1"/>
                </a:solidFill>
              </a:rPr>
              <a:t>Euphrates River</a:t>
            </a:r>
            <a:r>
              <a:rPr lang="en-US" sz="2400" dirty="0" smtClean="0">
                <a:solidFill>
                  <a:schemeClr val="bg1"/>
                </a:solidFill>
              </a:rPr>
              <a:t>, subduing the Syrians and their allies.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brought into his dominion </a:t>
            </a:r>
            <a:r>
              <a:rPr lang="en-US" sz="2400" dirty="0" smtClean="0">
                <a:solidFill>
                  <a:schemeClr val="bg1"/>
                </a:solidFill>
              </a:rPr>
              <a:t>a large </a:t>
            </a:r>
            <a:r>
              <a:rPr lang="en-US" sz="2400" dirty="0" smtClean="0">
                <a:solidFill>
                  <a:schemeClr val="bg1"/>
                </a:solidFill>
              </a:rPr>
              <a:t>tract of country.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Now the </a:t>
            </a:r>
            <a:r>
              <a:rPr lang="en-US" sz="2400" dirty="0" smtClean="0">
                <a:solidFill>
                  <a:schemeClr val="bg1"/>
                </a:solidFill>
              </a:rPr>
              <a:t>Hebrew territory filled up the whole </a:t>
            </a:r>
            <a:r>
              <a:rPr lang="en-US" sz="2400" dirty="0" smtClean="0">
                <a:solidFill>
                  <a:schemeClr val="bg1"/>
                </a:solidFill>
              </a:rPr>
              <a:t>outline originally </a:t>
            </a:r>
            <a:r>
              <a:rPr lang="en-US" sz="2400" dirty="0" smtClean="0">
                <a:solidFill>
                  <a:schemeClr val="bg1"/>
                </a:solidFill>
              </a:rPr>
              <a:t>traced in the promise to Abraham. </a:t>
            </a:r>
            <a:r>
              <a:rPr lang="en-US" sz="2400" dirty="0" smtClean="0">
                <a:solidFill>
                  <a:schemeClr val="bg1"/>
                </a:solidFill>
              </a:rPr>
              <a:t>          (</a:t>
            </a:r>
            <a:r>
              <a:rPr lang="en-US" sz="2400" dirty="0" smtClean="0">
                <a:solidFill>
                  <a:schemeClr val="bg1"/>
                </a:solidFill>
              </a:rPr>
              <a:t>See Genesis </a:t>
            </a:r>
            <a:r>
              <a:rPr lang="en-US" sz="2400" dirty="0" smtClean="0">
                <a:solidFill>
                  <a:schemeClr val="bg1"/>
                </a:solidFill>
              </a:rPr>
              <a:t>15:18)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David’s Sin With Bathsheba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868025"/>
            <a:ext cx="7239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darkest blot on David’s record concerned the sin of adultery and murder.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While </a:t>
            </a:r>
            <a:r>
              <a:rPr lang="en-US" sz="2400" dirty="0" err="1" smtClean="0">
                <a:solidFill>
                  <a:schemeClr val="bg1"/>
                </a:solidFill>
              </a:rPr>
              <a:t>Joab</a:t>
            </a:r>
            <a:r>
              <a:rPr lang="en-US" sz="2400" dirty="0" smtClean="0">
                <a:solidFill>
                  <a:schemeClr val="bg1"/>
                </a:solidFill>
              </a:rPr>
              <a:t> led his army in </a:t>
            </a:r>
            <a:r>
              <a:rPr lang="en-US" sz="2400" dirty="0" smtClean="0">
                <a:solidFill>
                  <a:schemeClr val="bg1"/>
                </a:solidFill>
              </a:rPr>
              <a:t>battle with </a:t>
            </a:r>
            <a:r>
              <a:rPr lang="en-US" sz="2400" dirty="0" smtClean="0">
                <a:solidFill>
                  <a:schemeClr val="bg1"/>
                </a:solidFill>
              </a:rPr>
              <a:t>the Ammonites</a:t>
            </a:r>
            <a:r>
              <a:rPr lang="en-US" sz="2400" dirty="0" smtClean="0">
                <a:solidFill>
                  <a:schemeClr val="bg1"/>
                </a:solidFill>
              </a:rPr>
              <a:t>, David </a:t>
            </a:r>
            <a:r>
              <a:rPr lang="en-US" sz="2400" dirty="0" smtClean="0">
                <a:solidFill>
                  <a:schemeClr val="bg1"/>
                </a:solidFill>
              </a:rPr>
              <a:t>rested at home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saw Bathsheba washing herself as he looked from a palace window.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desired </a:t>
            </a:r>
            <a:r>
              <a:rPr lang="en-US" sz="2400" dirty="0" smtClean="0">
                <a:solidFill>
                  <a:schemeClr val="bg1"/>
                </a:solidFill>
              </a:rPr>
              <a:t>her, sent for her, and committed adultery with her. </a:t>
            </a:r>
          </a:p>
        </p:txBody>
      </p:sp>
      <p:pic>
        <p:nvPicPr>
          <p:cNvPr id="70658" name="Picture 2" descr="http://www.barewalls.com/i/c/541787_David-Sees-BathSheba-Bath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505200"/>
            <a:ext cx="2514600" cy="1837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David’s Sin With Bathsheba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126153"/>
            <a:ext cx="7239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Bathsheba informed him that she was expecting a child.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 </a:t>
            </a:r>
            <a:r>
              <a:rPr lang="en-US" sz="2400" dirty="0" smtClean="0">
                <a:solidFill>
                  <a:schemeClr val="bg1"/>
                </a:solidFill>
              </a:rPr>
              <a:t>had Uriah, Bathsheba’s husband, brought </a:t>
            </a:r>
            <a:r>
              <a:rPr lang="en-US" sz="2400" dirty="0" smtClean="0">
                <a:solidFill>
                  <a:schemeClr val="bg1"/>
                </a:solidFill>
              </a:rPr>
              <a:t>home to be with his </a:t>
            </a:r>
            <a:r>
              <a:rPr lang="en-US" sz="2400" dirty="0" smtClean="0">
                <a:solidFill>
                  <a:schemeClr val="bg1"/>
                </a:solidFill>
              </a:rPr>
              <a:t>wife.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When Uriah </a:t>
            </a:r>
            <a:r>
              <a:rPr lang="en-US" sz="2400" dirty="0" smtClean="0">
                <a:solidFill>
                  <a:schemeClr val="bg1"/>
                </a:solidFill>
              </a:rPr>
              <a:t>would not </a:t>
            </a:r>
            <a:r>
              <a:rPr lang="en-US" sz="2400" dirty="0" smtClean="0">
                <a:solidFill>
                  <a:schemeClr val="bg1"/>
                </a:solidFill>
              </a:rPr>
              <a:t>come David </a:t>
            </a:r>
            <a:r>
              <a:rPr lang="en-US" sz="2400" dirty="0" smtClean="0">
                <a:solidFill>
                  <a:schemeClr val="bg1"/>
                </a:solidFill>
              </a:rPr>
              <a:t>assigned him a deadly position at the battlefront.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After Uriah was killed David </a:t>
            </a:r>
            <a:r>
              <a:rPr lang="en-US" sz="2400" dirty="0" smtClean="0">
                <a:solidFill>
                  <a:schemeClr val="bg1"/>
                </a:solidFill>
              </a:rPr>
              <a:t>took Bathsheba as his wife.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For </a:t>
            </a:r>
            <a:r>
              <a:rPr lang="en-US" sz="2400" dirty="0" smtClean="0">
                <a:solidFill>
                  <a:schemeClr val="bg1"/>
                </a:solidFill>
              </a:rPr>
              <a:t>this </a:t>
            </a:r>
            <a:r>
              <a:rPr lang="en-US" sz="2400" dirty="0" smtClean="0">
                <a:solidFill>
                  <a:schemeClr val="bg1"/>
                </a:solidFill>
              </a:rPr>
              <a:t>serious sin</a:t>
            </a:r>
            <a:r>
              <a:rPr lang="en-US" sz="2400" dirty="0" smtClean="0">
                <a:solidFill>
                  <a:schemeClr val="bg1"/>
                </a:solidFill>
              </a:rPr>
              <a:t>, David was severely punished.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David’s Sin With Bathsheba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600200"/>
            <a:ext cx="7239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David accepted the rebuke from the prophet Nathan, humbled himself, </a:t>
            </a:r>
            <a:r>
              <a:rPr lang="en-US" sz="2400" dirty="0" smtClean="0">
                <a:solidFill>
                  <a:schemeClr val="bg1"/>
                </a:solidFill>
              </a:rPr>
              <a:t>and repented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rebuke brought him to the lowest depths of penitence.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David’s salvation at </a:t>
            </a:r>
            <a:r>
              <a:rPr lang="en-US" sz="2400" dirty="0" smtClean="0">
                <a:solidFill>
                  <a:schemeClr val="bg1"/>
                </a:solidFill>
              </a:rPr>
              <a:t>this time was in the fact that he was able to humble himself, confess, and </a:t>
            </a:r>
            <a:r>
              <a:rPr lang="en-US" sz="2400" dirty="0" smtClean="0">
                <a:solidFill>
                  <a:schemeClr val="bg1"/>
                </a:solidFill>
              </a:rPr>
              <a:t>truly repent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David’s Sin With Bathsheba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239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This did not save him, however, from the judgment of God.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child born of Bathsheba </a:t>
            </a:r>
            <a:r>
              <a:rPr lang="en-US" sz="2400" dirty="0" smtClean="0">
                <a:solidFill>
                  <a:schemeClr val="bg1"/>
                </a:solidFill>
              </a:rPr>
              <a:t>died.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Also </a:t>
            </a:r>
            <a:r>
              <a:rPr lang="en-US" sz="2400" dirty="0" smtClean="0">
                <a:solidFill>
                  <a:schemeClr val="bg1"/>
                </a:solidFill>
              </a:rPr>
              <a:t>the sword never departed from </a:t>
            </a:r>
            <a:r>
              <a:rPr lang="en-US" sz="2400" dirty="0" smtClean="0">
                <a:solidFill>
                  <a:schemeClr val="bg1"/>
                </a:solidFill>
              </a:rPr>
              <a:t>David’s house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All </a:t>
            </a:r>
            <a:r>
              <a:rPr lang="en-US" sz="2400" dirty="0" smtClean="0">
                <a:solidFill>
                  <a:schemeClr val="bg1"/>
                </a:solidFill>
              </a:rPr>
              <a:t>his days, David’s heart was torn by domestic trial and tragedy.</a:t>
            </a:r>
          </a:p>
        </p:txBody>
      </p:sp>
      <p:pic>
        <p:nvPicPr>
          <p:cNvPr id="71682" name="Picture 2" descr="http://4.bp.blogspot.com/_tLPpH-a_EEE/SeSVuqlPHnI/AAAAAAAAEGk/bryVx7llHCA/s320/David's+Grief+Over+Absalom+-+Artist+Unknown+-+early+20th+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6635" y="4038599"/>
            <a:ext cx="1919765" cy="2209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David’s Sin With Bathsheba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143000"/>
            <a:ext cx="7239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There are a few lessons </a:t>
            </a:r>
            <a:r>
              <a:rPr lang="en-US" sz="2400" dirty="0" smtClean="0">
                <a:solidFill>
                  <a:schemeClr val="bg1"/>
                </a:solidFill>
              </a:rPr>
              <a:t>to learn </a:t>
            </a:r>
            <a:r>
              <a:rPr lang="en-US" sz="2400" dirty="0" smtClean="0">
                <a:solidFill>
                  <a:schemeClr val="bg1"/>
                </a:solidFill>
              </a:rPr>
              <a:t>from this tragic episode </a:t>
            </a:r>
            <a:r>
              <a:rPr lang="en-US" sz="2400" dirty="0" smtClean="0">
                <a:solidFill>
                  <a:schemeClr val="bg1"/>
                </a:solidFill>
              </a:rPr>
              <a:t>in David’s </a:t>
            </a:r>
            <a:r>
              <a:rPr lang="en-US" sz="2400" dirty="0" smtClean="0">
                <a:solidFill>
                  <a:schemeClr val="bg1"/>
                </a:solidFill>
              </a:rPr>
              <a:t>life</a:t>
            </a:r>
            <a:r>
              <a:rPr lang="en-US" sz="2400" dirty="0" smtClean="0">
                <a:solidFill>
                  <a:schemeClr val="bg1"/>
                </a:solidFill>
              </a:rPr>
              <a:t>:</a:t>
            </a:r>
          </a:p>
          <a:p>
            <a:endParaRPr lang="en-US" sz="900" dirty="0" smtClean="0">
              <a:solidFill>
                <a:schemeClr val="bg1"/>
              </a:solidFill>
            </a:endParaRPr>
          </a:p>
          <a:p>
            <a:endParaRPr lang="en-US" sz="900" dirty="0" smtClean="0">
              <a:solidFill>
                <a:schemeClr val="bg1"/>
              </a:solidFill>
            </a:endParaRPr>
          </a:p>
          <a:p>
            <a:endParaRPr lang="en-US" sz="900" dirty="0" smtClean="0">
              <a:solidFill>
                <a:schemeClr val="bg1"/>
              </a:solidFill>
            </a:endParaRPr>
          </a:p>
          <a:p>
            <a:endParaRPr lang="en-US" sz="9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One </a:t>
            </a:r>
            <a:r>
              <a:rPr lang="en-US" sz="2400" dirty="0" smtClean="0">
                <a:solidFill>
                  <a:schemeClr val="bg1"/>
                </a:solidFill>
              </a:rPr>
              <a:t>sin generally leads to another. The sin of murder took place </a:t>
            </a:r>
            <a:r>
              <a:rPr lang="en-US" sz="2400" dirty="0" smtClean="0">
                <a:solidFill>
                  <a:schemeClr val="bg1"/>
                </a:solidFill>
              </a:rPr>
              <a:t>as David </a:t>
            </a:r>
            <a:r>
              <a:rPr lang="en-US" sz="2400" dirty="0" smtClean="0">
                <a:solidFill>
                  <a:schemeClr val="bg1"/>
                </a:solidFill>
              </a:rPr>
              <a:t>tried to cover up the sin of adultery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 marL="457200" indent="-457200">
              <a:buAutoNum type="arabicPeriod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No sin can be covered. The Bible says, “Be sure your sin will find you out” (Numbers 32:23).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David’s Sin With Bathsheba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175058"/>
            <a:ext cx="7239000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There are a few lessons </a:t>
            </a:r>
            <a:r>
              <a:rPr lang="en-US" sz="2400" dirty="0" smtClean="0">
                <a:solidFill>
                  <a:schemeClr val="bg1"/>
                </a:solidFill>
              </a:rPr>
              <a:t>to learn </a:t>
            </a:r>
            <a:r>
              <a:rPr lang="en-US" sz="2400" dirty="0" smtClean="0">
                <a:solidFill>
                  <a:schemeClr val="bg1"/>
                </a:solidFill>
              </a:rPr>
              <a:t>from this tragic episode </a:t>
            </a:r>
            <a:r>
              <a:rPr lang="en-US" sz="2400" dirty="0" smtClean="0">
                <a:solidFill>
                  <a:schemeClr val="bg1"/>
                </a:solidFill>
              </a:rPr>
              <a:t>in David’s </a:t>
            </a:r>
            <a:r>
              <a:rPr lang="en-US" sz="2400" dirty="0" smtClean="0">
                <a:solidFill>
                  <a:schemeClr val="bg1"/>
                </a:solidFill>
              </a:rPr>
              <a:t>life</a:t>
            </a:r>
            <a:r>
              <a:rPr lang="en-US" sz="2400" dirty="0" smtClean="0">
                <a:solidFill>
                  <a:schemeClr val="bg1"/>
                </a:solidFill>
              </a:rPr>
              <a:t>:</a:t>
            </a:r>
          </a:p>
          <a:p>
            <a:endParaRPr lang="en-US" sz="900" dirty="0" smtClean="0">
              <a:solidFill>
                <a:schemeClr val="bg1"/>
              </a:solidFill>
            </a:endParaRPr>
          </a:p>
          <a:p>
            <a:endParaRPr lang="en-US" sz="900" dirty="0" smtClean="0">
              <a:solidFill>
                <a:schemeClr val="bg1"/>
              </a:solidFill>
            </a:endParaRPr>
          </a:p>
          <a:p>
            <a:endParaRPr lang="en-US" sz="9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 startAt="3"/>
            </a:pPr>
            <a:r>
              <a:rPr lang="en-US" sz="2400" dirty="0" smtClean="0">
                <a:solidFill>
                  <a:schemeClr val="bg1"/>
                </a:solidFill>
              </a:rPr>
              <a:t>This </a:t>
            </a:r>
            <a:r>
              <a:rPr lang="en-US" sz="2400" dirty="0" smtClean="0">
                <a:solidFill>
                  <a:schemeClr val="bg1"/>
                </a:solidFill>
              </a:rPr>
              <a:t>sin took place because David was at home, idle. He should have been at the battlefront, leading his army. It does not pay to be idle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 marL="457200" indent="-457200">
              <a:buAutoNum type="arabicPeriod" startAt="3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 startAt="3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457200" indent="-457200"/>
            <a:r>
              <a:rPr lang="en-US" sz="2400" dirty="0" smtClean="0">
                <a:solidFill>
                  <a:schemeClr val="bg1"/>
                </a:solidFill>
              </a:rPr>
              <a:t>4.   David’s </a:t>
            </a:r>
            <a:r>
              <a:rPr lang="en-US" sz="2400" dirty="0" smtClean="0">
                <a:solidFill>
                  <a:schemeClr val="bg1"/>
                </a:solidFill>
              </a:rPr>
              <a:t>sin took place because he looked upon Bathsheba. We must be very careful what we look upon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David’s Sin With Bathsheba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175058"/>
            <a:ext cx="7239000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There are a few lessons </a:t>
            </a:r>
            <a:r>
              <a:rPr lang="en-US" sz="2400" dirty="0" smtClean="0">
                <a:solidFill>
                  <a:schemeClr val="bg1"/>
                </a:solidFill>
              </a:rPr>
              <a:t>to learn </a:t>
            </a:r>
            <a:r>
              <a:rPr lang="en-US" sz="2400" dirty="0" smtClean="0">
                <a:solidFill>
                  <a:schemeClr val="bg1"/>
                </a:solidFill>
              </a:rPr>
              <a:t>from this tragic episode </a:t>
            </a:r>
            <a:r>
              <a:rPr lang="en-US" sz="2400" dirty="0" smtClean="0">
                <a:solidFill>
                  <a:schemeClr val="bg1"/>
                </a:solidFill>
              </a:rPr>
              <a:t>in David’s </a:t>
            </a:r>
            <a:r>
              <a:rPr lang="en-US" sz="2400" dirty="0" smtClean="0">
                <a:solidFill>
                  <a:schemeClr val="bg1"/>
                </a:solidFill>
              </a:rPr>
              <a:t>life</a:t>
            </a:r>
            <a:r>
              <a:rPr lang="en-US" sz="2400" dirty="0" smtClean="0">
                <a:solidFill>
                  <a:schemeClr val="bg1"/>
                </a:solidFill>
              </a:rPr>
              <a:t>: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5.   All </a:t>
            </a:r>
            <a:r>
              <a:rPr lang="en-US" sz="2400" dirty="0" smtClean="0">
                <a:solidFill>
                  <a:schemeClr val="bg1"/>
                </a:solidFill>
              </a:rPr>
              <a:t>sin must be judged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6</a:t>
            </a:r>
            <a:r>
              <a:rPr lang="en-US" sz="2400" dirty="0" smtClean="0">
                <a:solidFill>
                  <a:schemeClr val="bg1"/>
                </a:solidFill>
              </a:rPr>
              <a:t>.  </a:t>
            </a:r>
            <a:r>
              <a:rPr lang="en-US" sz="2400" dirty="0" smtClean="0">
                <a:solidFill>
                  <a:schemeClr val="bg1"/>
                </a:solidFill>
              </a:rPr>
              <a:t>There must be heartfelt confession and </a:t>
            </a:r>
            <a:r>
              <a:rPr lang="en-US" sz="2400" dirty="0" smtClean="0">
                <a:solidFill>
                  <a:schemeClr val="bg1"/>
                </a:solidFill>
              </a:rPr>
              <a:t>repentance   before </a:t>
            </a:r>
            <a:r>
              <a:rPr lang="en-US" sz="2400" dirty="0" smtClean="0">
                <a:solidFill>
                  <a:schemeClr val="bg1"/>
                </a:solidFill>
              </a:rPr>
              <a:t>there can </a:t>
            </a:r>
            <a:r>
              <a:rPr lang="en-US" sz="2400" dirty="0" smtClean="0">
                <a:solidFill>
                  <a:schemeClr val="bg1"/>
                </a:solidFill>
              </a:rPr>
              <a:t>be forgiveness.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David’s Sin With Bathsheba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175058"/>
            <a:ext cx="72390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There are a few lessons </a:t>
            </a:r>
            <a:r>
              <a:rPr lang="en-US" sz="2400" dirty="0" smtClean="0">
                <a:solidFill>
                  <a:schemeClr val="bg1"/>
                </a:solidFill>
              </a:rPr>
              <a:t>to learn </a:t>
            </a:r>
            <a:r>
              <a:rPr lang="en-US" sz="2400" dirty="0" smtClean="0">
                <a:solidFill>
                  <a:schemeClr val="bg1"/>
                </a:solidFill>
              </a:rPr>
              <a:t>from this tragic episode </a:t>
            </a:r>
            <a:r>
              <a:rPr lang="en-US" sz="2400" dirty="0" smtClean="0">
                <a:solidFill>
                  <a:schemeClr val="bg1"/>
                </a:solidFill>
              </a:rPr>
              <a:t>in David’s </a:t>
            </a:r>
            <a:r>
              <a:rPr lang="en-US" sz="2400" dirty="0" smtClean="0">
                <a:solidFill>
                  <a:schemeClr val="bg1"/>
                </a:solidFill>
              </a:rPr>
              <a:t>life</a:t>
            </a:r>
            <a:r>
              <a:rPr lang="en-US" sz="2400" dirty="0" smtClean="0">
                <a:solidFill>
                  <a:schemeClr val="bg1"/>
                </a:solidFill>
              </a:rPr>
              <a:t>: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7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r>
              <a:rPr lang="en-US" sz="2400" dirty="0" smtClean="0">
                <a:solidFill>
                  <a:schemeClr val="bg1"/>
                </a:solidFill>
              </a:rPr>
              <a:t> Our </a:t>
            </a:r>
            <a:r>
              <a:rPr lang="en-US" sz="2400" dirty="0" smtClean="0">
                <a:solidFill>
                  <a:schemeClr val="bg1"/>
                </a:solidFill>
              </a:rPr>
              <a:t>sins generally affect others. The results of sin are far reaching, </a:t>
            </a:r>
            <a:r>
              <a:rPr lang="en-US" sz="2400" dirty="0" smtClean="0">
                <a:solidFill>
                  <a:schemeClr val="bg1"/>
                </a:solidFill>
              </a:rPr>
              <a:t>and others </a:t>
            </a:r>
            <a:r>
              <a:rPr lang="en-US" sz="2400" dirty="0" smtClean="0">
                <a:solidFill>
                  <a:schemeClr val="bg1"/>
                </a:solidFill>
              </a:rPr>
              <a:t>suffer as well as the one who commits the transgression.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The Capture Of Jerusalem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126153"/>
            <a:ext cx="716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When David became king of the united nation, he began to look for an </a:t>
            </a:r>
            <a:r>
              <a:rPr lang="en-US" sz="2400" dirty="0" smtClean="0">
                <a:solidFill>
                  <a:schemeClr val="bg1"/>
                </a:solidFill>
              </a:rPr>
              <a:t>appropriate capital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David’s </a:t>
            </a:r>
            <a:r>
              <a:rPr lang="en-US" sz="2400" dirty="0" smtClean="0">
                <a:solidFill>
                  <a:schemeClr val="bg1"/>
                </a:solidFill>
              </a:rPr>
              <a:t>choice was </a:t>
            </a:r>
            <a:r>
              <a:rPr lang="en-US" sz="2400" dirty="0" smtClean="0">
                <a:solidFill>
                  <a:schemeClr val="bg1"/>
                </a:solidFill>
              </a:rPr>
              <a:t>Jerusalem.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However Jerusalem </a:t>
            </a:r>
            <a:r>
              <a:rPr lang="en-US" sz="2400" dirty="0" smtClean="0">
                <a:solidFill>
                  <a:schemeClr val="bg1"/>
                </a:solidFill>
              </a:rPr>
              <a:t>was still held by the </a:t>
            </a:r>
            <a:r>
              <a:rPr lang="en-US" sz="2400" dirty="0" err="1" smtClean="0">
                <a:solidFill>
                  <a:schemeClr val="bg1"/>
                </a:solidFill>
              </a:rPr>
              <a:t>Jebusites</a:t>
            </a:r>
            <a:r>
              <a:rPr lang="en-US" sz="2400" dirty="0" smtClean="0">
                <a:solidFill>
                  <a:schemeClr val="bg1"/>
                </a:solidFill>
              </a:rPr>
              <a:t> and </a:t>
            </a:r>
            <a:r>
              <a:rPr lang="en-US" sz="2400" dirty="0" smtClean="0">
                <a:solidFill>
                  <a:schemeClr val="bg1"/>
                </a:solidFill>
              </a:rPr>
              <a:t>was called </a:t>
            </a:r>
            <a:r>
              <a:rPr lang="en-US" sz="2400" dirty="0" err="1" smtClean="0">
                <a:solidFill>
                  <a:schemeClr val="bg1"/>
                </a:solidFill>
              </a:rPr>
              <a:t>Jebus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city had never been completely in the possession of </a:t>
            </a:r>
            <a:r>
              <a:rPr lang="en-US" sz="2400" dirty="0" smtClean="0">
                <a:solidFill>
                  <a:schemeClr val="bg1"/>
                </a:solidFill>
              </a:rPr>
              <a:t>the Hebrews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Absalom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548348"/>
            <a:ext cx="7239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One of David’s greatest trials transpired through a conspiracy led by his </a:t>
            </a:r>
            <a:r>
              <a:rPr lang="en-US" sz="2400" dirty="0" smtClean="0">
                <a:solidFill>
                  <a:schemeClr val="bg1"/>
                </a:solidFill>
              </a:rPr>
              <a:t>own son</a:t>
            </a:r>
            <a:r>
              <a:rPr lang="en-US" sz="2400" dirty="0" smtClean="0">
                <a:solidFill>
                  <a:schemeClr val="bg1"/>
                </a:solidFill>
              </a:rPr>
              <a:t>, Absalom.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Absalom </a:t>
            </a:r>
            <a:r>
              <a:rPr lang="en-US" sz="2400" dirty="0" smtClean="0">
                <a:solidFill>
                  <a:schemeClr val="bg1"/>
                </a:solidFill>
              </a:rPr>
              <a:t>was David’s third son.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His </a:t>
            </a:r>
            <a:r>
              <a:rPr lang="en-US" sz="2400" dirty="0" smtClean="0">
                <a:solidFill>
                  <a:schemeClr val="bg1"/>
                </a:solidFill>
              </a:rPr>
              <a:t>mother’s name was </a:t>
            </a:r>
            <a:r>
              <a:rPr lang="en-US" sz="2400" dirty="0" err="1" smtClean="0">
                <a:solidFill>
                  <a:schemeClr val="bg1"/>
                </a:solidFill>
              </a:rPr>
              <a:t>Maacah</a:t>
            </a:r>
            <a:r>
              <a:rPr lang="en-US" sz="2400" dirty="0" smtClean="0">
                <a:solidFill>
                  <a:schemeClr val="bg1"/>
                </a:solidFill>
              </a:rPr>
              <a:t> (</a:t>
            </a:r>
            <a:r>
              <a:rPr lang="en-US" sz="2400" dirty="0" smtClean="0">
                <a:solidFill>
                  <a:schemeClr val="bg1"/>
                </a:solidFill>
              </a:rPr>
              <a:t>II Samuel </a:t>
            </a:r>
            <a:r>
              <a:rPr lang="en-US" sz="2400" dirty="0" smtClean="0">
                <a:solidFill>
                  <a:schemeClr val="bg1"/>
                </a:solidFill>
              </a:rPr>
              <a:t>3:3).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Absalom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239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Amnon</a:t>
            </a:r>
            <a:r>
              <a:rPr lang="en-US" sz="2400" dirty="0" smtClean="0">
                <a:solidFill>
                  <a:schemeClr val="bg1"/>
                </a:solidFill>
              </a:rPr>
              <a:t> was the eldest son of King David.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had defiled his own sister, </a:t>
            </a:r>
            <a:r>
              <a:rPr lang="en-US" sz="2400" dirty="0" smtClean="0">
                <a:solidFill>
                  <a:schemeClr val="bg1"/>
                </a:solidFill>
              </a:rPr>
              <a:t>Tamar, and </a:t>
            </a:r>
            <a:r>
              <a:rPr lang="en-US" sz="2400" dirty="0" smtClean="0">
                <a:solidFill>
                  <a:schemeClr val="bg1"/>
                </a:solidFill>
              </a:rPr>
              <a:t>for this Absalom slew </a:t>
            </a:r>
            <a:r>
              <a:rPr lang="en-US" sz="2400" dirty="0" err="1" smtClean="0">
                <a:solidFill>
                  <a:schemeClr val="bg1"/>
                </a:solidFill>
              </a:rPr>
              <a:t>Amnon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It </a:t>
            </a:r>
            <a:r>
              <a:rPr lang="en-US" sz="2400" dirty="0" smtClean="0">
                <a:solidFill>
                  <a:schemeClr val="bg1"/>
                </a:solidFill>
              </a:rPr>
              <a:t>was probably at this time that the idea of taking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the throne presented itself to Absalom. </a:t>
            </a:r>
          </a:p>
        </p:txBody>
      </p:sp>
      <p:pic>
        <p:nvPicPr>
          <p:cNvPr id="74754" name="Picture 2" descr="http://www.free-stories.net/images/storyofdavidandabsal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657600"/>
            <a:ext cx="3352800" cy="2571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Absalom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407616"/>
            <a:ext cx="7239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Following </a:t>
            </a:r>
            <a:r>
              <a:rPr lang="en-US" sz="2400" dirty="0" smtClean="0">
                <a:solidFill>
                  <a:schemeClr val="bg1"/>
                </a:solidFill>
              </a:rPr>
              <a:t>the murder of </a:t>
            </a:r>
            <a:r>
              <a:rPr lang="en-US" sz="2400" dirty="0" err="1" smtClean="0">
                <a:solidFill>
                  <a:schemeClr val="bg1"/>
                </a:solidFill>
              </a:rPr>
              <a:t>Amnon</a:t>
            </a:r>
            <a:r>
              <a:rPr lang="en-US" sz="2400" dirty="0" smtClean="0">
                <a:solidFill>
                  <a:schemeClr val="bg1"/>
                </a:solidFill>
              </a:rPr>
              <a:t>, Absalom </a:t>
            </a:r>
            <a:r>
              <a:rPr lang="en-US" sz="2400" dirty="0" smtClean="0">
                <a:solidFill>
                  <a:schemeClr val="bg1"/>
                </a:solidFill>
              </a:rPr>
              <a:t>fled to </a:t>
            </a:r>
            <a:r>
              <a:rPr lang="en-US" sz="2400" dirty="0" err="1" smtClean="0">
                <a:solidFill>
                  <a:schemeClr val="bg1"/>
                </a:solidFill>
              </a:rPr>
              <a:t>Geshur</a:t>
            </a:r>
            <a:r>
              <a:rPr lang="en-US" sz="2400" dirty="0" smtClean="0">
                <a:solidFill>
                  <a:schemeClr val="bg1"/>
                </a:solidFill>
              </a:rPr>
              <a:t> where his mother’s father, </a:t>
            </a:r>
            <a:r>
              <a:rPr lang="en-US" sz="2400" dirty="0" err="1" smtClean="0">
                <a:solidFill>
                  <a:schemeClr val="bg1"/>
                </a:solidFill>
              </a:rPr>
              <a:t>Talmai</a:t>
            </a:r>
            <a:r>
              <a:rPr lang="en-US" sz="2400" dirty="0" smtClean="0">
                <a:solidFill>
                  <a:schemeClr val="bg1"/>
                </a:solidFill>
              </a:rPr>
              <a:t>, lived.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After </a:t>
            </a:r>
            <a:r>
              <a:rPr lang="en-US" sz="2400" dirty="0" smtClean="0">
                <a:solidFill>
                  <a:schemeClr val="bg1"/>
                </a:solidFill>
              </a:rPr>
              <a:t>three years </a:t>
            </a:r>
            <a:r>
              <a:rPr lang="en-US" sz="2400" dirty="0" err="1" smtClean="0">
                <a:solidFill>
                  <a:schemeClr val="bg1"/>
                </a:solidFill>
              </a:rPr>
              <a:t>Joab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persuaded David </a:t>
            </a:r>
            <a:r>
              <a:rPr lang="en-US" sz="2400" dirty="0" smtClean="0">
                <a:solidFill>
                  <a:schemeClr val="bg1"/>
                </a:solidFill>
              </a:rPr>
              <a:t>to permit </a:t>
            </a:r>
            <a:r>
              <a:rPr lang="en-US" sz="2400" dirty="0" err="1" smtClean="0">
                <a:solidFill>
                  <a:schemeClr val="bg1"/>
                </a:solidFill>
              </a:rPr>
              <a:t>Absalom’s</a:t>
            </a:r>
            <a:r>
              <a:rPr lang="en-US" sz="2400" dirty="0" smtClean="0">
                <a:solidFill>
                  <a:schemeClr val="bg1"/>
                </a:solidFill>
              </a:rPr>
              <a:t> return to Jerusalem.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(</a:t>
            </a:r>
            <a:r>
              <a:rPr lang="en-US" sz="2400" dirty="0" smtClean="0">
                <a:solidFill>
                  <a:schemeClr val="bg1"/>
                </a:solidFill>
              </a:rPr>
              <a:t>See II Samuel 14:1-24.)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However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smtClean="0">
                <a:solidFill>
                  <a:schemeClr val="bg1"/>
                </a:solidFill>
              </a:rPr>
              <a:t>it two </a:t>
            </a:r>
            <a:r>
              <a:rPr lang="en-US" sz="2400" dirty="0" smtClean="0">
                <a:solidFill>
                  <a:schemeClr val="bg1"/>
                </a:solidFill>
              </a:rPr>
              <a:t>years </a:t>
            </a:r>
            <a:r>
              <a:rPr lang="en-US" sz="2400" dirty="0" smtClean="0">
                <a:solidFill>
                  <a:schemeClr val="bg1"/>
                </a:solidFill>
              </a:rPr>
              <a:t>passed </a:t>
            </a:r>
            <a:r>
              <a:rPr lang="en-US" sz="2400" dirty="0" smtClean="0">
                <a:solidFill>
                  <a:schemeClr val="bg1"/>
                </a:solidFill>
              </a:rPr>
              <a:t>before David consented to see him </a:t>
            </a:r>
            <a:r>
              <a:rPr lang="en-US" sz="2400" dirty="0" smtClean="0">
                <a:solidFill>
                  <a:schemeClr val="bg1"/>
                </a:solidFill>
              </a:rPr>
              <a:t>and to </a:t>
            </a:r>
            <a:r>
              <a:rPr lang="en-US" sz="2400" dirty="0" smtClean="0">
                <a:solidFill>
                  <a:schemeClr val="bg1"/>
                </a:solidFill>
              </a:rPr>
              <a:t>forgive him.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Absalom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407616"/>
            <a:ext cx="7239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Absalom was a handsome man, and many people were attracted to him.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moved </a:t>
            </a:r>
            <a:r>
              <a:rPr lang="en-US" sz="2400" dirty="0" smtClean="0">
                <a:solidFill>
                  <a:schemeClr val="bg1"/>
                </a:solidFill>
              </a:rPr>
              <a:t>through the country with chariots and fifty attendants.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pretended to take </a:t>
            </a:r>
            <a:r>
              <a:rPr lang="en-US" sz="2400" dirty="0" smtClean="0">
                <a:solidFill>
                  <a:schemeClr val="bg1"/>
                </a:solidFill>
              </a:rPr>
              <a:t>a great </a:t>
            </a:r>
            <a:r>
              <a:rPr lang="en-US" sz="2400" dirty="0" smtClean="0">
                <a:solidFill>
                  <a:schemeClr val="bg1"/>
                </a:solidFill>
              </a:rPr>
              <a:t>interest in people by meeting those with problems.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was clever and </a:t>
            </a:r>
            <a:r>
              <a:rPr lang="en-US" sz="2400" dirty="0" smtClean="0">
                <a:solidFill>
                  <a:schemeClr val="bg1"/>
                </a:solidFill>
              </a:rPr>
              <a:t>convincing, and </a:t>
            </a:r>
            <a:r>
              <a:rPr lang="en-US" sz="2400" dirty="0" smtClean="0">
                <a:solidFill>
                  <a:schemeClr val="bg1"/>
                </a:solidFill>
              </a:rPr>
              <a:t>these efforts caused many people to favor him.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Absalom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49953"/>
            <a:ext cx="7239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After </a:t>
            </a:r>
            <a:r>
              <a:rPr lang="en-US" sz="2400" dirty="0" smtClean="0">
                <a:solidFill>
                  <a:schemeClr val="bg1"/>
                </a:solidFill>
              </a:rPr>
              <a:t>four years, </a:t>
            </a:r>
            <a:r>
              <a:rPr lang="en-US" sz="2400" dirty="0" smtClean="0">
                <a:solidFill>
                  <a:schemeClr val="bg1"/>
                </a:solidFill>
              </a:rPr>
              <a:t>Absalom had </a:t>
            </a:r>
            <a:r>
              <a:rPr lang="en-US" sz="2400" dirty="0" smtClean="0">
                <a:solidFill>
                  <a:schemeClr val="bg1"/>
                </a:solidFill>
              </a:rPr>
              <a:t>sufficient goodwill to take the decisive step.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went to Hebron, assembled </a:t>
            </a:r>
            <a:r>
              <a:rPr lang="en-US" sz="2400" dirty="0" smtClean="0">
                <a:solidFill>
                  <a:schemeClr val="bg1"/>
                </a:solidFill>
              </a:rPr>
              <a:t>his followers</a:t>
            </a:r>
            <a:r>
              <a:rPr lang="en-US" sz="2400" dirty="0" smtClean="0">
                <a:solidFill>
                  <a:schemeClr val="bg1"/>
                </a:solidFill>
              </a:rPr>
              <a:t>, and had himself anointed king. (See II Samuel </a:t>
            </a:r>
            <a:r>
              <a:rPr lang="en-US" sz="2400" dirty="0" smtClean="0">
                <a:solidFill>
                  <a:schemeClr val="bg1"/>
                </a:solidFill>
              </a:rPr>
              <a:t>15:7-12)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With </a:t>
            </a:r>
            <a:r>
              <a:rPr lang="en-US" sz="2400" dirty="0" smtClean="0">
                <a:solidFill>
                  <a:schemeClr val="bg1"/>
                </a:solidFill>
              </a:rPr>
              <a:t>a </a:t>
            </a:r>
            <a:r>
              <a:rPr lang="en-US" sz="2400" dirty="0" smtClean="0">
                <a:solidFill>
                  <a:schemeClr val="bg1"/>
                </a:solidFill>
              </a:rPr>
              <a:t>considerable force </a:t>
            </a:r>
            <a:r>
              <a:rPr lang="en-US" sz="2400" dirty="0" smtClean="0">
                <a:solidFill>
                  <a:schemeClr val="bg1"/>
                </a:solidFill>
              </a:rPr>
              <a:t>of men, he marched north against his father.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 </a:t>
            </a:r>
            <a:r>
              <a:rPr lang="en-US" sz="2400" dirty="0" smtClean="0">
                <a:solidFill>
                  <a:schemeClr val="bg1"/>
                </a:solidFill>
              </a:rPr>
              <a:t>had to flee.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Absalom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689080"/>
            <a:ext cx="7239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 battle was fought in an area called the “wood of Ephraim.” (See II </a:t>
            </a:r>
            <a:r>
              <a:rPr lang="en-US" sz="2400" dirty="0" smtClean="0">
                <a:solidFill>
                  <a:schemeClr val="bg1"/>
                </a:solidFill>
              </a:rPr>
              <a:t>Samuel 18:1-18)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Absalom </a:t>
            </a:r>
            <a:r>
              <a:rPr lang="en-US" sz="2400" dirty="0" smtClean="0">
                <a:solidFill>
                  <a:schemeClr val="bg1"/>
                </a:solidFill>
              </a:rPr>
              <a:t>had gathered </a:t>
            </a:r>
            <a:r>
              <a:rPr lang="en-US" sz="2400" dirty="0" smtClean="0">
                <a:solidFill>
                  <a:schemeClr val="bg1"/>
                </a:solidFill>
              </a:rPr>
              <a:t>more </a:t>
            </a:r>
            <a:r>
              <a:rPr lang="en-US" sz="2400" dirty="0" smtClean="0">
                <a:solidFill>
                  <a:schemeClr val="bg1"/>
                </a:solidFill>
              </a:rPr>
              <a:t>troops </a:t>
            </a:r>
            <a:r>
              <a:rPr lang="en-US" sz="2400" dirty="0" smtClean="0">
                <a:solidFill>
                  <a:schemeClr val="bg1"/>
                </a:solidFill>
              </a:rPr>
              <a:t>than </a:t>
            </a:r>
            <a:r>
              <a:rPr lang="en-US" sz="2400" dirty="0" smtClean="0">
                <a:solidFill>
                  <a:schemeClr val="bg1"/>
                </a:solidFill>
              </a:rPr>
              <a:t>David.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However</a:t>
            </a:r>
            <a:r>
              <a:rPr lang="en-US" sz="2400" dirty="0" smtClean="0">
                <a:solidFill>
                  <a:schemeClr val="bg1"/>
                </a:solidFill>
              </a:rPr>
              <a:t>, David’s men were </a:t>
            </a:r>
            <a:r>
              <a:rPr lang="en-US" sz="2400" dirty="0" smtClean="0">
                <a:solidFill>
                  <a:schemeClr val="bg1"/>
                </a:solidFill>
              </a:rPr>
              <a:t>more superior </a:t>
            </a:r>
            <a:r>
              <a:rPr lang="en-US" sz="2400" dirty="0" smtClean="0">
                <a:solidFill>
                  <a:schemeClr val="bg1"/>
                </a:solidFill>
              </a:rPr>
              <a:t>to </a:t>
            </a:r>
            <a:r>
              <a:rPr lang="en-US" sz="2400" dirty="0" err="1" smtClean="0">
                <a:solidFill>
                  <a:schemeClr val="bg1"/>
                </a:solidFill>
              </a:rPr>
              <a:t>Absalom’s</a:t>
            </a:r>
            <a:r>
              <a:rPr lang="en-US" sz="2400" dirty="0" smtClean="0">
                <a:solidFill>
                  <a:schemeClr val="bg1"/>
                </a:solidFill>
              </a:rPr>
              <a:t> hastily gathered soldiers.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David’s </a:t>
            </a:r>
            <a:r>
              <a:rPr lang="en-US" sz="2400" dirty="0" smtClean="0">
                <a:solidFill>
                  <a:schemeClr val="bg1"/>
                </a:solidFill>
              </a:rPr>
              <a:t>men won a </a:t>
            </a:r>
            <a:r>
              <a:rPr lang="en-US" sz="2400" dirty="0" smtClean="0">
                <a:solidFill>
                  <a:schemeClr val="bg1"/>
                </a:solidFill>
              </a:rPr>
              <a:t>decisive victory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Absalom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3418344"/>
            <a:ext cx="7239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After the battle, </a:t>
            </a:r>
            <a:r>
              <a:rPr lang="en-US" sz="2400" dirty="0" err="1" smtClean="0">
                <a:solidFill>
                  <a:schemeClr val="bg1"/>
                </a:solidFill>
              </a:rPr>
              <a:t>Joab</a:t>
            </a:r>
            <a:r>
              <a:rPr lang="en-US" sz="2400" dirty="0" smtClean="0">
                <a:solidFill>
                  <a:schemeClr val="bg1"/>
                </a:solidFill>
              </a:rPr>
              <a:t> killed Absalom who had become ensnared in </a:t>
            </a:r>
            <a:r>
              <a:rPr lang="en-US" sz="2400" dirty="0" smtClean="0">
                <a:solidFill>
                  <a:schemeClr val="bg1"/>
                </a:solidFill>
              </a:rPr>
              <a:t>a tree </a:t>
            </a:r>
            <a:r>
              <a:rPr lang="en-US" sz="2400" dirty="0" smtClean="0">
                <a:solidFill>
                  <a:schemeClr val="bg1"/>
                </a:solidFill>
              </a:rPr>
              <a:t>by his long hair.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 grieved over </a:t>
            </a:r>
            <a:r>
              <a:rPr lang="en-US" sz="2400" dirty="0" err="1" smtClean="0">
                <a:solidFill>
                  <a:schemeClr val="bg1"/>
                </a:solidFill>
              </a:rPr>
              <a:t>Absalom’s</a:t>
            </a:r>
            <a:r>
              <a:rPr lang="en-US" sz="2400" dirty="0" smtClean="0">
                <a:solidFill>
                  <a:schemeClr val="bg1"/>
                </a:solidFill>
              </a:rPr>
              <a:t> death.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err="1" smtClean="0">
                <a:solidFill>
                  <a:schemeClr val="bg1"/>
                </a:solidFill>
              </a:rPr>
              <a:t>Absalom’s</a:t>
            </a:r>
            <a:r>
              <a:rPr lang="en-US" sz="2400" dirty="0" smtClean="0">
                <a:solidFill>
                  <a:schemeClr val="bg1"/>
                </a:solidFill>
              </a:rPr>
              <a:t> death </a:t>
            </a:r>
            <a:r>
              <a:rPr lang="en-US" sz="2400" dirty="0" smtClean="0">
                <a:solidFill>
                  <a:schemeClr val="bg1"/>
                </a:solidFill>
              </a:rPr>
              <a:t>finished the revolt and David was able to return to Jerusalem.</a:t>
            </a:r>
          </a:p>
        </p:txBody>
      </p:sp>
      <p:pic>
        <p:nvPicPr>
          <p:cNvPr id="80898" name="Picture 2" descr="http://1.bp.blogspot.com/_91s-Zkod9Gc/SkVzSWQkY4I/AAAAAAAAFyE/Q-lYsZugDBs/s400/absal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762000"/>
            <a:ext cx="4183529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The Capture Of Jerusalem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752600"/>
            <a:ext cx="7162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Jerusalem was well suited </a:t>
            </a:r>
            <a:r>
              <a:rPr lang="en-US" sz="2400" dirty="0" smtClean="0">
                <a:solidFill>
                  <a:schemeClr val="bg1"/>
                </a:solidFill>
              </a:rPr>
              <a:t>to be the capital of the </a:t>
            </a:r>
            <a:r>
              <a:rPr lang="en-US" sz="2400" dirty="0" smtClean="0">
                <a:solidFill>
                  <a:schemeClr val="bg1"/>
                </a:solidFill>
              </a:rPr>
              <a:t>kingdom: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It was centrally </a:t>
            </a:r>
            <a:r>
              <a:rPr lang="en-US" sz="2200" dirty="0" smtClean="0">
                <a:solidFill>
                  <a:schemeClr val="bg1"/>
                </a:solidFill>
              </a:rPr>
              <a:t>located</a:t>
            </a:r>
          </a:p>
          <a:p>
            <a:pPr lvl="1">
              <a:buFont typeface="Arial" pitchFamily="34" charset="0"/>
              <a:buChar char="•"/>
            </a:pPr>
            <a:endParaRPr lang="en-US" sz="2200" dirty="0" smtClean="0">
              <a:solidFill>
                <a:schemeClr val="bg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It lay </a:t>
            </a:r>
            <a:r>
              <a:rPr lang="en-US" sz="2200" dirty="0" smtClean="0">
                <a:solidFill>
                  <a:schemeClr val="bg1"/>
                </a:solidFill>
              </a:rPr>
              <a:t>on </a:t>
            </a:r>
            <a:r>
              <a:rPr lang="en-US" sz="2200" dirty="0" smtClean="0">
                <a:solidFill>
                  <a:schemeClr val="bg1"/>
                </a:solidFill>
              </a:rPr>
              <a:t>the border </a:t>
            </a:r>
            <a:r>
              <a:rPr lang="en-US" sz="2200" dirty="0" smtClean="0">
                <a:solidFill>
                  <a:schemeClr val="bg1"/>
                </a:solidFill>
              </a:rPr>
              <a:t>between Judah and </a:t>
            </a:r>
            <a:r>
              <a:rPr lang="en-US" sz="2200" dirty="0" smtClean="0">
                <a:solidFill>
                  <a:schemeClr val="bg1"/>
                </a:solidFill>
              </a:rPr>
              <a:t>Israel </a:t>
            </a:r>
          </a:p>
          <a:p>
            <a:pPr lvl="1">
              <a:buFont typeface="Arial" pitchFamily="34" charset="0"/>
              <a:buChar char="•"/>
            </a:pPr>
            <a:endParaRPr lang="en-US" sz="2200" dirty="0" smtClean="0">
              <a:solidFill>
                <a:schemeClr val="bg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It </a:t>
            </a:r>
            <a:r>
              <a:rPr lang="en-US" sz="2200" dirty="0" smtClean="0">
                <a:solidFill>
                  <a:schemeClr val="bg1"/>
                </a:solidFill>
              </a:rPr>
              <a:t>had a good water </a:t>
            </a:r>
            <a:r>
              <a:rPr lang="en-US" sz="2200" dirty="0" smtClean="0">
                <a:solidFill>
                  <a:schemeClr val="bg1"/>
                </a:solidFill>
              </a:rPr>
              <a:t>supply </a:t>
            </a:r>
          </a:p>
          <a:p>
            <a:pPr lvl="1">
              <a:buFont typeface="Arial" pitchFamily="34" charset="0"/>
              <a:buChar char="•"/>
            </a:pPr>
            <a:endParaRPr lang="en-US" sz="2200" dirty="0" smtClean="0">
              <a:solidFill>
                <a:schemeClr val="bg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It was a good </a:t>
            </a:r>
            <a:r>
              <a:rPr lang="en-US" sz="2200" dirty="0" smtClean="0">
                <a:solidFill>
                  <a:schemeClr val="bg1"/>
                </a:solidFill>
              </a:rPr>
              <a:t>stronghold. </a:t>
            </a:r>
            <a:endParaRPr lang="en-US" sz="22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The Capture Of Jerusalem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4373940"/>
            <a:ext cx="7162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capture of this city was difficult but </a:t>
            </a:r>
            <a:r>
              <a:rPr lang="en-US" sz="2400" dirty="0" smtClean="0">
                <a:solidFill>
                  <a:schemeClr val="bg1"/>
                </a:solidFill>
              </a:rPr>
              <a:t>successful.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 </a:t>
            </a:r>
            <a:r>
              <a:rPr lang="en-US" sz="2400" dirty="0" smtClean="0">
                <a:solidFill>
                  <a:schemeClr val="bg1"/>
                </a:solidFill>
              </a:rPr>
              <a:t>desired to make Jerusalem </a:t>
            </a:r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political </a:t>
            </a:r>
            <a:r>
              <a:rPr lang="en-US" sz="2400" dirty="0" smtClean="0">
                <a:solidFill>
                  <a:schemeClr val="bg1"/>
                </a:solidFill>
              </a:rPr>
              <a:t>and religious capital </a:t>
            </a:r>
            <a:r>
              <a:rPr lang="en-US" sz="2400" dirty="0" smtClean="0">
                <a:solidFill>
                  <a:schemeClr val="bg1"/>
                </a:solidFill>
              </a:rPr>
              <a:t>of the nation.</a:t>
            </a:r>
          </a:p>
        </p:txBody>
      </p:sp>
      <p:pic>
        <p:nvPicPr>
          <p:cNvPr id="60418" name="Picture 2" descr="http://upload.wikimedia.org/wikipedia/commons/thumb/1/16/David_King_Over_All_Israel.jpg/521px-David_King_Over_All_Isra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0736" y="838200"/>
            <a:ext cx="3127664" cy="3600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B. The Ark Placed On Mount Zion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600200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David soon desired to bring the ark to Jerusalem.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It </a:t>
            </a:r>
            <a:r>
              <a:rPr lang="en-US" sz="2400" dirty="0" smtClean="0">
                <a:solidFill>
                  <a:schemeClr val="bg1"/>
                </a:solidFill>
              </a:rPr>
              <a:t>had been at </a:t>
            </a:r>
            <a:r>
              <a:rPr lang="en-US" sz="2400" dirty="0" err="1" smtClean="0">
                <a:solidFill>
                  <a:schemeClr val="bg1"/>
                </a:solidFill>
              </a:rPr>
              <a:t>Kirjath-jearim</a:t>
            </a:r>
            <a:r>
              <a:rPr lang="en-US" sz="2400" dirty="0" smtClean="0">
                <a:solidFill>
                  <a:schemeClr val="bg1"/>
                </a:solidFill>
              </a:rPr>
              <a:t> for </a:t>
            </a:r>
            <a:r>
              <a:rPr lang="en-US" sz="2400" dirty="0" smtClean="0">
                <a:solidFill>
                  <a:schemeClr val="bg1"/>
                </a:solidFill>
              </a:rPr>
              <a:t>seventy years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His </a:t>
            </a:r>
            <a:r>
              <a:rPr lang="en-US" sz="2400" dirty="0" smtClean="0">
                <a:solidFill>
                  <a:schemeClr val="bg1"/>
                </a:solidFill>
              </a:rPr>
              <a:t>first attempt was a failure due to a disregard of God’s Word.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B. The Ark Placed On Mount Zion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1621"/>
            <a:ext cx="716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Rather than </a:t>
            </a:r>
            <a:r>
              <a:rPr lang="en-US" sz="2400" dirty="0" smtClean="0">
                <a:solidFill>
                  <a:schemeClr val="bg1"/>
                </a:solidFill>
              </a:rPr>
              <a:t>have it carried by the Levites, it was put on a </a:t>
            </a:r>
            <a:r>
              <a:rPr lang="en-US" sz="2400" dirty="0" smtClean="0">
                <a:solidFill>
                  <a:schemeClr val="bg1"/>
                </a:solidFill>
              </a:rPr>
              <a:t>cart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err="1" smtClean="0">
                <a:solidFill>
                  <a:schemeClr val="bg1"/>
                </a:solidFill>
              </a:rPr>
              <a:t>Uzzah</a:t>
            </a:r>
            <a:r>
              <a:rPr lang="en-US" sz="2400" dirty="0" smtClean="0">
                <a:solidFill>
                  <a:schemeClr val="bg1"/>
                </a:solidFill>
              </a:rPr>
              <a:t>, who touched </a:t>
            </a:r>
            <a:r>
              <a:rPr lang="en-US" sz="2400" dirty="0" smtClean="0">
                <a:solidFill>
                  <a:schemeClr val="bg1"/>
                </a:solidFill>
              </a:rPr>
              <a:t>it, died.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</a:t>
            </a:r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ark was left for three months in the home of </a:t>
            </a:r>
            <a:r>
              <a:rPr lang="en-US" sz="2400" dirty="0" err="1" smtClean="0">
                <a:solidFill>
                  <a:schemeClr val="bg1"/>
                </a:solidFill>
              </a:rPr>
              <a:t>Obed-edom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His household was </a:t>
            </a:r>
            <a:r>
              <a:rPr lang="en-US" sz="2400" dirty="0" smtClean="0">
                <a:solidFill>
                  <a:schemeClr val="bg1"/>
                </a:solidFill>
              </a:rPr>
              <a:t>greatly blessed by God as a result. </a:t>
            </a:r>
          </a:p>
        </p:txBody>
      </p:sp>
      <p:pic>
        <p:nvPicPr>
          <p:cNvPr id="62466" name="Picture 2" descr="http://veritasdomain.files.wordpress.com/2012/05/uzza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0150" y="1524000"/>
            <a:ext cx="2533650" cy="2895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B. The Ark Placed On Mount Zion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524000"/>
            <a:ext cx="716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After </a:t>
            </a:r>
            <a:r>
              <a:rPr lang="en-US" sz="2400" dirty="0" smtClean="0">
                <a:solidFill>
                  <a:schemeClr val="bg1"/>
                </a:solidFill>
              </a:rPr>
              <a:t>this, David brought the ark up </a:t>
            </a:r>
            <a:r>
              <a:rPr lang="en-US" sz="2400" dirty="0" smtClean="0">
                <a:solidFill>
                  <a:schemeClr val="bg1"/>
                </a:solidFill>
              </a:rPr>
              <a:t>to Jerusalem </a:t>
            </a:r>
            <a:r>
              <a:rPr lang="en-US" sz="2400" dirty="0" smtClean="0">
                <a:solidFill>
                  <a:schemeClr val="bg1"/>
                </a:solidFill>
              </a:rPr>
              <a:t>in the proper manner.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Amidst </a:t>
            </a:r>
            <a:r>
              <a:rPr lang="en-US" sz="2400" dirty="0" smtClean="0">
                <a:solidFill>
                  <a:schemeClr val="bg1"/>
                </a:solidFill>
              </a:rPr>
              <a:t>great rejoicing and offering of sacrifices, </a:t>
            </a:r>
            <a:r>
              <a:rPr lang="en-US" sz="2400" dirty="0" smtClean="0">
                <a:solidFill>
                  <a:schemeClr val="bg1"/>
                </a:solidFill>
              </a:rPr>
              <a:t>he placed </a:t>
            </a:r>
            <a:r>
              <a:rPr lang="en-US" sz="2400" dirty="0" smtClean="0">
                <a:solidFill>
                  <a:schemeClr val="bg1"/>
                </a:solidFill>
              </a:rPr>
              <a:t>the ark in a tent he had </a:t>
            </a:r>
            <a:r>
              <a:rPr lang="en-US" sz="2400" dirty="0" smtClean="0">
                <a:solidFill>
                  <a:schemeClr val="bg1"/>
                </a:solidFill>
              </a:rPr>
              <a:t>prepared.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work of God must be done God’s way and according to His instructions.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David’s Desire To Build A Temple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16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David built a fine palace for </a:t>
            </a:r>
            <a:r>
              <a:rPr lang="en-US" sz="2400" dirty="0" smtClean="0">
                <a:solidFill>
                  <a:schemeClr val="bg1"/>
                </a:solidFill>
              </a:rPr>
              <a:t>himself.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</a:t>
            </a:r>
            <a:r>
              <a:rPr lang="en-US" sz="2400" dirty="0" smtClean="0">
                <a:solidFill>
                  <a:schemeClr val="bg1"/>
                </a:solidFill>
              </a:rPr>
              <a:t>e </a:t>
            </a:r>
            <a:r>
              <a:rPr lang="en-US" sz="2400" dirty="0" smtClean="0">
                <a:solidFill>
                  <a:schemeClr val="bg1"/>
                </a:solidFill>
              </a:rPr>
              <a:t>was not happy because the ark </a:t>
            </a:r>
            <a:r>
              <a:rPr lang="en-US" sz="2400" dirty="0" smtClean="0">
                <a:solidFill>
                  <a:schemeClr val="bg1"/>
                </a:solidFill>
              </a:rPr>
              <a:t>of God </a:t>
            </a:r>
            <a:r>
              <a:rPr lang="en-US" sz="2400" dirty="0" smtClean="0">
                <a:solidFill>
                  <a:schemeClr val="bg1"/>
                </a:solidFill>
              </a:rPr>
              <a:t>rested in a tent.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wanted </a:t>
            </a:r>
            <a:r>
              <a:rPr lang="en-US" sz="2400" dirty="0" smtClean="0">
                <a:solidFill>
                  <a:schemeClr val="bg1"/>
                </a:solidFill>
              </a:rPr>
              <a:t>to build a permanent Temple for the ark, but </a:t>
            </a:r>
            <a:r>
              <a:rPr lang="en-US" sz="2400" dirty="0" smtClean="0">
                <a:solidFill>
                  <a:schemeClr val="bg1"/>
                </a:solidFill>
              </a:rPr>
              <a:t>God did </a:t>
            </a:r>
            <a:r>
              <a:rPr lang="en-US" sz="2400" dirty="0" smtClean="0">
                <a:solidFill>
                  <a:schemeClr val="bg1"/>
                </a:solidFill>
              </a:rPr>
              <a:t>not permit him to do this.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prophet Nathan told him that this honor would </a:t>
            </a:r>
            <a:r>
              <a:rPr lang="en-US" sz="2400" dirty="0" smtClean="0">
                <a:solidFill>
                  <a:schemeClr val="bg1"/>
                </a:solidFill>
              </a:rPr>
              <a:t>be given </a:t>
            </a:r>
            <a:r>
              <a:rPr lang="en-US" sz="2400" dirty="0" smtClean="0">
                <a:solidFill>
                  <a:schemeClr val="bg1"/>
                </a:solidFill>
              </a:rPr>
              <a:t>to his son since David was a man of war.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David’s Desire To Build A Temple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676400"/>
            <a:ext cx="7162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David’s </a:t>
            </a:r>
            <a:r>
              <a:rPr lang="en-US" sz="2400" dirty="0" smtClean="0">
                <a:solidFill>
                  <a:schemeClr val="bg1"/>
                </a:solidFill>
              </a:rPr>
              <a:t>reaction to these </a:t>
            </a:r>
            <a:r>
              <a:rPr lang="en-US" sz="2400" dirty="0" smtClean="0">
                <a:solidFill>
                  <a:schemeClr val="bg1"/>
                </a:solidFill>
              </a:rPr>
              <a:t>disappointing words </a:t>
            </a:r>
            <a:r>
              <a:rPr lang="en-US" sz="2400" dirty="0" smtClean="0">
                <a:solidFill>
                  <a:schemeClr val="bg1"/>
                </a:solidFill>
              </a:rPr>
              <a:t>was to voice a prayer of submission and thanksgiving before God.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then proceeded </a:t>
            </a:r>
            <a:r>
              <a:rPr lang="en-US" sz="2400" dirty="0" smtClean="0">
                <a:solidFill>
                  <a:schemeClr val="bg1"/>
                </a:solidFill>
              </a:rPr>
              <a:t>to gather substantial quantities of material in preparation for the </a:t>
            </a:r>
            <a:r>
              <a:rPr lang="en-US" sz="2400" dirty="0" smtClean="0">
                <a:solidFill>
                  <a:schemeClr val="bg1"/>
                </a:solidFill>
              </a:rPr>
              <a:t>time when </a:t>
            </a:r>
            <a:r>
              <a:rPr lang="en-US" sz="2400" dirty="0" smtClean="0">
                <a:solidFill>
                  <a:schemeClr val="bg1"/>
                </a:solidFill>
              </a:rPr>
              <a:t>his son would build the Temple.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6266</TotalTime>
  <Words>1588</Words>
  <Application>Microsoft Office PowerPoint</Application>
  <PresentationFormat>On-screen Show (4:3)</PresentationFormat>
  <Paragraphs>242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Paper</vt:lpstr>
      <vt:lpstr>Old     Testament         History I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Alyssa</cp:lastModifiedBy>
  <cp:revision>139</cp:revision>
  <dcterms:created xsi:type="dcterms:W3CDTF">2012-01-18T02:51:03Z</dcterms:created>
  <dcterms:modified xsi:type="dcterms:W3CDTF">2012-05-22T03:33:53Z</dcterms:modified>
</cp:coreProperties>
</file>