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9: Samuel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Faithful To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352800"/>
            <a:ext cx="7391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knew the corrupt atmosphere of the Tabernacle and the religious need of the people.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also knew the low morals that existed everywhere.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However, Samuel had a courageous heart, full of faith in God. </a:t>
            </a:r>
          </a:p>
        </p:txBody>
      </p:sp>
      <p:pic>
        <p:nvPicPr>
          <p:cNvPr id="25602" name="Picture 2" descr="http://north27worshipcenter.files.wordpress.com/2011/09/tabernacle_encampment1872jo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838200"/>
            <a:ext cx="3200400" cy="2452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Faithful To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39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moved into his work with ability and strength.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priests and Levites in their widely distributed cities had to be encouraged.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images of Baal and Ashtoreth had to be destroyed.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people had to return to the worship of the true God.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The Victorious Battle of </a:t>
            </a:r>
            <a:r>
              <a:rPr lang="en-US" sz="3600" dirty="0" err="1" smtClean="0">
                <a:solidFill>
                  <a:schemeClr val="bg1"/>
                </a:solidFill>
              </a:rPr>
              <a:t>Mizpeh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led a revival at </a:t>
            </a:r>
            <a:r>
              <a:rPr lang="en-US" sz="2400" dirty="0" err="1" smtClean="0">
                <a:solidFill>
                  <a:schemeClr val="bg1"/>
                </a:solidFill>
              </a:rPr>
              <a:t>Mizpeh</a:t>
            </a:r>
            <a:r>
              <a:rPr lang="en-US" sz="2400" dirty="0" smtClean="0">
                <a:solidFill>
                  <a:schemeClr val="bg1"/>
                </a:solidFill>
              </a:rPr>
              <a:t> in Benjamin.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Philistines, hearing of the assembly, went to battle.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answer to Samuel’s earnest intercession, God sent a thunder storm.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Philistines became easy prey to the Israelites.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Samuel’s weapon was prayer.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Theocracy </a:t>
            </a:r>
            <a:r>
              <a:rPr lang="en-US" sz="3600" dirty="0" smtClean="0">
                <a:solidFill>
                  <a:schemeClr val="bg1"/>
                </a:solidFill>
              </a:rPr>
              <a:t>Rejected By The People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430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had blessed the work of Samuel.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</a:t>
            </a:r>
            <a:r>
              <a:rPr lang="en-US" sz="2400" dirty="0" smtClean="0">
                <a:solidFill>
                  <a:schemeClr val="bg1"/>
                </a:solidFill>
              </a:rPr>
              <a:t>ollowing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Mizpeh</a:t>
            </a:r>
            <a:r>
              <a:rPr lang="en-US" sz="2400" dirty="0" smtClean="0">
                <a:solidFill>
                  <a:schemeClr val="bg1"/>
                </a:solidFill>
              </a:rPr>
              <a:t> victory, </a:t>
            </a:r>
            <a:r>
              <a:rPr lang="en-US" sz="2400" dirty="0" smtClean="0">
                <a:solidFill>
                  <a:schemeClr val="bg1"/>
                </a:solidFill>
              </a:rPr>
              <a:t>the priests </a:t>
            </a:r>
            <a:r>
              <a:rPr lang="en-US" sz="2400" dirty="0" smtClean="0">
                <a:solidFill>
                  <a:schemeClr val="bg1"/>
                </a:solidFill>
              </a:rPr>
              <a:t>and Levites were now doing their </a:t>
            </a:r>
            <a:r>
              <a:rPr lang="en-US" sz="2400" dirty="0" smtClean="0">
                <a:solidFill>
                  <a:schemeClr val="bg1"/>
                </a:solidFill>
              </a:rPr>
              <a:t>work effectively.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</a:t>
            </a:r>
            <a:r>
              <a:rPr lang="en-US" sz="2400" dirty="0" smtClean="0">
                <a:solidFill>
                  <a:schemeClr val="bg1"/>
                </a:solidFill>
              </a:rPr>
              <a:t>ear </a:t>
            </a:r>
            <a:r>
              <a:rPr lang="en-US" sz="2400" dirty="0" smtClean="0">
                <a:solidFill>
                  <a:schemeClr val="bg1"/>
                </a:solidFill>
              </a:rPr>
              <a:t>Beersheba, Samuel installed his two sons, Joel and </a:t>
            </a:r>
            <a:r>
              <a:rPr lang="en-US" sz="2400" dirty="0" err="1" smtClean="0">
                <a:solidFill>
                  <a:schemeClr val="bg1"/>
                </a:solidFill>
              </a:rPr>
              <a:t>Abiah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as judges.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sons took bribes </a:t>
            </a:r>
            <a:r>
              <a:rPr lang="en-US" sz="2400" dirty="0" smtClean="0">
                <a:solidFill>
                  <a:schemeClr val="bg1"/>
                </a:solidFill>
              </a:rPr>
              <a:t>in perversion of justice.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zastavki.com/pictures/1024x768/2009/The_financial_crisis_Wallpaper_Gold_Bag_of_gold_01394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1200" y="4495800"/>
            <a:ext cx="238760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Theocracy </a:t>
            </a:r>
            <a:r>
              <a:rPr lang="en-US" sz="3600" dirty="0" smtClean="0">
                <a:solidFill>
                  <a:schemeClr val="bg1"/>
                </a:solidFill>
              </a:rPr>
              <a:t>Rejected By The People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954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Joel and </a:t>
            </a:r>
            <a:r>
              <a:rPr lang="en-US" sz="2400" dirty="0" err="1" smtClean="0">
                <a:solidFill>
                  <a:schemeClr val="bg1"/>
                </a:solidFill>
              </a:rPr>
              <a:t>Abiah’s</a:t>
            </a:r>
            <a:r>
              <a:rPr lang="en-US" sz="2400" dirty="0" smtClean="0">
                <a:solidFill>
                  <a:schemeClr val="bg1"/>
                </a:solidFill>
              </a:rPr>
              <a:t> poor conduct and the desire of the people to be like </a:t>
            </a:r>
            <a:r>
              <a:rPr lang="en-US" sz="2400" dirty="0" smtClean="0">
                <a:solidFill>
                  <a:schemeClr val="bg1"/>
                </a:solidFill>
              </a:rPr>
              <a:t>other nations </a:t>
            </a:r>
            <a:r>
              <a:rPr lang="en-US" sz="2400" dirty="0" smtClean="0">
                <a:solidFill>
                  <a:schemeClr val="bg1"/>
                </a:solidFill>
              </a:rPr>
              <a:t>stirred the </a:t>
            </a:r>
            <a:r>
              <a:rPr lang="en-US" sz="2400" dirty="0" smtClean="0">
                <a:solidFill>
                  <a:schemeClr val="bg1"/>
                </a:solidFill>
              </a:rPr>
              <a:t>people..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asked that they be given a king.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took the request as a </a:t>
            </a:r>
            <a:r>
              <a:rPr lang="en-US" sz="2400" dirty="0" smtClean="0">
                <a:solidFill>
                  <a:schemeClr val="bg1"/>
                </a:solidFill>
              </a:rPr>
              <a:t>personal affront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request from the people seemed an indication of a </a:t>
            </a:r>
            <a:r>
              <a:rPr lang="en-US" sz="2400" dirty="0" smtClean="0">
                <a:solidFill>
                  <a:schemeClr val="bg1"/>
                </a:solidFill>
              </a:rPr>
              <a:t>lack of </a:t>
            </a:r>
            <a:r>
              <a:rPr lang="en-US" sz="2400" dirty="0" smtClean="0">
                <a:solidFill>
                  <a:schemeClr val="bg1"/>
                </a:solidFill>
              </a:rPr>
              <a:t>confidence in him.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Theocracy </a:t>
            </a:r>
            <a:r>
              <a:rPr lang="en-US" sz="3600" dirty="0" smtClean="0">
                <a:solidFill>
                  <a:schemeClr val="bg1"/>
                </a:solidFill>
              </a:rPr>
              <a:t>Rejected By The People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90685"/>
            <a:ext cx="7239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told him that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affront </a:t>
            </a:r>
            <a:r>
              <a:rPr lang="en-US" sz="2400" dirty="0" smtClean="0">
                <a:solidFill>
                  <a:schemeClr val="bg1"/>
                </a:solidFill>
              </a:rPr>
              <a:t>was really </a:t>
            </a:r>
            <a:r>
              <a:rPr lang="en-US" sz="2400" dirty="0" smtClean="0">
                <a:solidFill>
                  <a:schemeClr val="bg1"/>
                </a:solidFill>
              </a:rPr>
              <a:t>against Himself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God that they were rejecting.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had given them </a:t>
            </a:r>
            <a:r>
              <a:rPr lang="en-US" sz="2400" dirty="0" smtClean="0">
                <a:solidFill>
                  <a:schemeClr val="bg1"/>
                </a:solidFill>
              </a:rPr>
              <a:t>a theocratic </a:t>
            </a:r>
            <a:r>
              <a:rPr lang="en-US" sz="2400" dirty="0" smtClean="0">
                <a:solidFill>
                  <a:schemeClr val="bg1"/>
                </a:solidFill>
              </a:rPr>
              <a:t>form </a:t>
            </a:r>
            <a:r>
              <a:rPr lang="en-US" sz="2400" dirty="0" smtClean="0">
                <a:solidFill>
                  <a:schemeClr val="bg1"/>
                </a:solidFill>
              </a:rPr>
              <a:t>of government.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rejected </a:t>
            </a:r>
            <a:r>
              <a:rPr lang="en-US" sz="2400" dirty="0" smtClean="0">
                <a:solidFill>
                  <a:schemeClr val="bg1"/>
                </a:solidFill>
              </a:rPr>
              <a:t>it and </a:t>
            </a:r>
            <a:r>
              <a:rPr lang="en-US" sz="2400" dirty="0" smtClean="0">
                <a:solidFill>
                  <a:schemeClr val="bg1"/>
                </a:solidFill>
              </a:rPr>
              <a:t>desired </a:t>
            </a:r>
            <a:r>
              <a:rPr lang="en-US" sz="2400" dirty="0" smtClean="0">
                <a:solidFill>
                  <a:schemeClr val="bg1"/>
                </a:solidFill>
              </a:rPr>
              <a:t>a king.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told </a:t>
            </a:r>
            <a:r>
              <a:rPr lang="en-US" sz="2400" dirty="0" smtClean="0">
                <a:solidFill>
                  <a:schemeClr val="bg1"/>
                </a:solidFill>
              </a:rPr>
              <a:t>Samuel to comply with the people’s request.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28674" name="Picture 2" descr="http://www.neuschwanstein.de/englisch/children/bilder/kr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505200"/>
            <a:ext cx="1866900" cy="16802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Theocracy </a:t>
            </a:r>
            <a:r>
              <a:rPr lang="en-US" sz="3600" dirty="0" smtClean="0">
                <a:solidFill>
                  <a:schemeClr val="bg1"/>
                </a:solidFill>
              </a:rPr>
              <a:t>Rejected By The People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239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was true to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obeyed and anointed                                                Saul as king.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</a:t>
            </a:r>
            <a:r>
              <a:rPr lang="en-US" sz="2400" dirty="0" smtClean="0">
                <a:solidFill>
                  <a:schemeClr val="bg1"/>
                </a:solidFill>
              </a:rPr>
              <a:t>knew </a:t>
            </a:r>
            <a:r>
              <a:rPr lang="en-US" sz="2400" dirty="0" smtClean="0">
                <a:solidFill>
                  <a:schemeClr val="bg1"/>
                </a:solidFill>
              </a:rPr>
              <a:t>his place </a:t>
            </a:r>
            <a:r>
              <a:rPr lang="en-US" sz="2400" dirty="0" smtClean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responsibility.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endeavored to lift Saul to the same level of </a:t>
            </a:r>
            <a:r>
              <a:rPr lang="en-US" sz="2400" dirty="0" smtClean="0">
                <a:solidFill>
                  <a:schemeClr val="bg1"/>
                </a:solidFill>
              </a:rPr>
              <a:t>spirituality that </a:t>
            </a:r>
            <a:r>
              <a:rPr lang="en-US" sz="2400" dirty="0" smtClean="0">
                <a:solidFill>
                  <a:schemeClr val="bg1"/>
                </a:solidFill>
              </a:rPr>
              <a:t>he himself had reached.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</a:t>
            </a:r>
            <a:r>
              <a:rPr lang="en-US" sz="2400" dirty="0" smtClean="0">
                <a:solidFill>
                  <a:schemeClr val="bg1"/>
                </a:solidFill>
              </a:rPr>
              <a:t>e never shirked </a:t>
            </a:r>
            <a:r>
              <a:rPr lang="en-US" sz="2400" dirty="0" smtClean="0">
                <a:solidFill>
                  <a:schemeClr val="bg1"/>
                </a:solidFill>
              </a:rPr>
              <a:t>his duty because </a:t>
            </a:r>
            <a:r>
              <a:rPr lang="en-US" sz="2400" dirty="0" smtClean="0">
                <a:solidFill>
                  <a:schemeClr val="bg1"/>
                </a:solidFill>
              </a:rPr>
              <a:t>God allowed </a:t>
            </a:r>
            <a:r>
              <a:rPr lang="en-US" sz="2400" dirty="0" smtClean="0">
                <a:solidFill>
                  <a:schemeClr val="bg1"/>
                </a:solidFill>
              </a:rPr>
              <a:t>the people to have a king.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30722" name="Picture 2" descr="http://www.avikatz.net/bible/samuel-a/shmuel-a10a-saul-anoin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455">
            <a:off x="5099422" y="941349"/>
            <a:ext cx="3066275" cy="2182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A Prophet-Priest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24000"/>
            <a:ext cx="723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As prophet, Samuel represented God to the people; as priest, he </a:t>
            </a:r>
            <a:r>
              <a:rPr lang="en-US" sz="2400" dirty="0" smtClean="0">
                <a:solidFill>
                  <a:schemeClr val="bg1"/>
                </a:solidFill>
              </a:rPr>
              <a:t>represented the </a:t>
            </a:r>
            <a:r>
              <a:rPr lang="en-US" sz="2400" dirty="0" smtClean="0">
                <a:solidFill>
                  <a:schemeClr val="bg1"/>
                </a:solidFill>
              </a:rPr>
              <a:t>people to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Not </a:t>
            </a:r>
            <a:r>
              <a:rPr lang="en-US" sz="2400" dirty="0" smtClean="0">
                <a:solidFill>
                  <a:schemeClr val="bg1"/>
                </a:solidFill>
              </a:rPr>
              <a:t>only did he deliver the Word of the Lord to them, he </a:t>
            </a:r>
            <a:r>
              <a:rPr lang="en-US" sz="2400" dirty="0" smtClean="0">
                <a:solidFill>
                  <a:schemeClr val="bg1"/>
                </a:solidFill>
              </a:rPr>
              <a:t>interceded to </a:t>
            </a:r>
            <a:r>
              <a:rPr lang="en-US" sz="2400" dirty="0" smtClean="0">
                <a:solidFill>
                  <a:schemeClr val="bg1"/>
                </a:solidFill>
              </a:rPr>
              <a:t>God for them.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Israel </a:t>
            </a:r>
            <a:r>
              <a:rPr lang="en-US" sz="2400" dirty="0" smtClean="0">
                <a:solidFill>
                  <a:schemeClr val="bg1"/>
                </a:solidFill>
              </a:rPr>
              <a:t>needed this prophet-priest, for soon the young king </a:t>
            </a:r>
            <a:r>
              <a:rPr lang="en-US" sz="2400" dirty="0" smtClean="0">
                <a:solidFill>
                  <a:schemeClr val="bg1"/>
                </a:solidFill>
              </a:rPr>
              <a:t>began </a:t>
            </a:r>
            <a:r>
              <a:rPr lang="en-US" sz="2400" dirty="0" smtClean="0">
                <a:solidFill>
                  <a:schemeClr val="bg1"/>
                </a:solidFill>
              </a:rPr>
              <a:t>to defy the Word of God.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A Prophet-Priest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239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Saul was unexcused for intruding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into </a:t>
            </a:r>
            <a:r>
              <a:rPr lang="en-US" sz="2400" dirty="0" smtClean="0">
                <a:solidFill>
                  <a:schemeClr val="bg1"/>
                </a:solidFill>
              </a:rPr>
              <a:t>the priest’s office.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excuse was </a:t>
            </a:r>
            <a:r>
              <a:rPr lang="en-US" sz="2400" dirty="0" smtClean="0">
                <a:solidFill>
                  <a:schemeClr val="bg1"/>
                </a:solidFill>
              </a:rPr>
              <a:t>his fear </a:t>
            </a:r>
            <a:r>
              <a:rPr lang="en-US" sz="2400" dirty="0" smtClean="0">
                <a:solidFill>
                  <a:schemeClr val="bg1"/>
                </a:solidFill>
              </a:rPr>
              <a:t>of the Philistines; his reason was his pride and impatience.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pronounced the </a:t>
            </a:r>
            <a:r>
              <a:rPr lang="en-US" sz="2400" dirty="0" smtClean="0">
                <a:solidFill>
                  <a:schemeClr val="bg1"/>
                </a:solidFill>
              </a:rPr>
              <a:t>rejection of Saul and foretold God’s choice of David to be king.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(</a:t>
            </a:r>
            <a:r>
              <a:rPr lang="en-US" sz="2400" dirty="0" smtClean="0">
                <a:solidFill>
                  <a:schemeClr val="bg1"/>
                </a:solidFill>
              </a:rPr>
              <a:t>See I </a:t>
            </a:r>
            <a:r>
              <a:rPr lang="en-US" sz="2400" dirty="0" smtClean="0">
                <a:solidFill>
                  <a:schemeClr val="bg1"/>
                </a:solidFill>
              </a:rPr>
              <a:t>Samuel 13:14) </a:t>
            </a:r>
          </a:p>
        </p:txBody>
      </p:sp>
      <p:pic>
        <p:nvPicPr>
          <p:cNvPr id="32770" name="Picture 2" descr="http://bp2.blogger.com/_U7Emw1biZlk/R9BAD4zRiKI/AAAAAAAACV8/CYyOxRyeNj0/s400/King_Saul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6571">
            <a:off x="5791448" y="430867"/>
            <a:ext cx="1822599" cy="2486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G. A Prophet-Priest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8298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Samuel is remembered for his fearlessness, his prayerfulness, his </a:t>
            </a:r>
            <a:r>
              <a:rPr lang="en-US" sz="2400" dirty="0" smtClean="0">
                <a:solidFill>
                  <a:schemeClr val="bg1"/>
                </a:solidFill>
              </a:rPr>
              <a:t>compassion, his </a:t>
            </a:r>
            <a:r>
              <a:rPr lang="en-US" sz="2400" dirty="0" smtClean="0">
                <a:solidFill>
                  <a:schemeClr val="bg1"/>
                </a:solidFill>
              </a:rPr>
              <a:t>devoted love for God and his service to his people. 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Undoubtedly</a:t>
            </a:r>
            <a:r>
              <a:rPr lang="en-US" sz="2400" dirty="0" smtClean="0">
                <a:solidFill>
                  <a:schemeClr val="bg1"/>
                </a:solidFill>
              </a:rPr>
              <a:t>, much </a:t>
            </a:r>
            <a:r>
              <a:rPr lang="en-US" sz="2400" dirty="0" smtClean="0">
                <a:solidFill>
                  <a:schemeClr val="bg1"/>
                </a:solidFill>
              </a:rPr>
              <a:t>of this </a:t>
            </a:r>
            <a:r>
              <a:rPr lang="en-US" sz="2400" dirty="0" smtClean="0">
                <a:solidFill>
                  <a:schemeClr val="bg1"/>
                </a:solidFill>
              </a:rPr>
              <a:t>was due to the prayers and dedication of his saintly mother.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Asked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95400"/>
            <a:ext cx="7010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One of the outstanding men of the Old Testament was Samuel. </a:t>
            </a: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was called a judge, but he was also a prophet and a priest.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was the son of a Levite, </a:t>
            </a:r>
            <a:r>
              <a:rPr lang="en-US" sz="2400" dirty="0" err="1" smtClean="0">
                <a:solidFill>
                  <a:schemeClr val="bg1"/>
                </a:solidFill>
              </a:rPr>
              <a:t>Elkanah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Samuel’s mother was Hannah, one of </a:t>
            </a:r>
            <a:r>
              <a:rPr lang="en-US" sz="2400" dirty="0" err="1" smtClean="0">
                <a:solidFill>
                  <a:schemeClr val="bg1"/>
                </a:solidFill>
              </a:rPr>
              <a:t>Elkanah’s</a:t>
            </a:r>
            <a:r>
              <a:rPr lang="en-US" sz="2400" dirty="0" smtClean="0">
                <a:solidFill>
                  <a:schemeClr val="bg1"/>
                </a:solidFill>
              </a:rPr>
              <a:t> two wives.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Questions For Review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38510"/>
            <a:ext cx="71628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1. Define </a:t>
            </a:r>
            <a:r>
              <a:rPr lang="en-US" sz="2400" i="1" dirty="0" smtClean="0">
                <a:solidFill>
                  <a:schemeClr val="bg1"/>
                </a:solidFill>
              </a:rPr>
              <a:t>Theocracy</a:t>
            </a:r>
            <a:r>
              <a:rPr lang="en-US" sz="2400" i="1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2000" i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2. Why did the people reject theocracy</a:t>
            </a:r>
            <a:r>
              <a:rPr lang="en-US" sz="2400" dirty="0" smtClean="0">
                <a:solidFill>
                  <a:schemeClr val="bg1"/>
                </a:solidFill>
              </a:rPr>
              <a:t>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3. How was Samuel “asked of God</a:t>
            </a:r>
            <a:r>
              <a:rPr lang="en-US" sz="2400" dirty="0" smtClean="0">
                <a:solidFill>
                  <a:schemeClr val="bg1"/>
                </a:solidFill>
              </a:rPr>
              <a:t>”?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4. How was Samuel “given to God</a:t>
            </a:r>
            <a:r>
              <a:rPr lang="en-US" sz="2400" dirty="0" smtClean="0">
                <a:solidFill>
                  <a:schemeClr val="bg1"/>
                </a:solidFill>
              </a:rPr>
              <a:t>”?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5. How was Samuel “called of God</a:t>
            </a:r>
            <a:r>
              <a:rPr lang="en-US" sz="2400" dirty="0" smtClean="0">
                <a:solidFill>
                  <a:schemeClr val="bg1"/>
                </a:solidFill>
              </a:rPr>
              <a:t>”?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6. How was Samuel a prophet</a:t>
            </a:r>
            <a:r>
              <a:rPr lang="en-US" sz="2400" dirty="0" smtClean="0">
                <a:solidFill>
                  <a:schemeClr val="bg1"/>
                </a:solidFill>
              </a:rPr>
              <a:t>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7. How was Samuel a priest</a:t>
            </a:r>
            <a:r>
              <a:rPr lang="en-US" sz="2400" dirty="0" smtClean="0">
                <a:solidFill>
                  <a:schemeClr val="bg1"/>
                </a:solidFill>
              </a:rPr>
              <a:t>?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8. How did Samuel fail?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Asked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01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Prior to Samuel’s birth, Hannah had been barren.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She prayed for a son while at                                                 the house of God in Shiloh.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priest Eli saw her and                                        thought she was drunk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because of her intense burden.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heard her prayer, and Samuel was born.</a:t>
            </a:r>
          </a:p>
        </p:txBody>
      </p:sp>
      <p:pic>
        <p:nvPicPr>
          <p:cNvPr id="1026" name="Picture 2" descr="http://hannahstears.net/files/2012/01/hann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4605">
            <a:off x="5576950" y="2275180"/>
            <a:ext cx="1732158" cy="23387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www.un.org/en/globalissues/children/images/children_20834_2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83713" flipH="1">
            <a:off x="1287997" y="1047693"/>
            <a:ext cx="2312002" cy="17340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436" name="Picture 4" descr="http://www.cowanfirstbaptist.org/clientimages/54847/childr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9207">
            <a:off x="5981814" y="569527"/>
            <a:ext cx="2135339" cy="2085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Asked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3049012"/>
            <a:ext cx="7391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Children are the heritage of the Lord. (see Psalm 127:3)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Young women, when they marry, should desire to     bear children.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Every child has a divine right to be wanted.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name Samuel means </a:t>
            </a:r>
            <a:r>
              <a:rPr lang="en-US" sz="2400" i="1" dirty="0" smtClean="0">
                <a:solidFill>
                  <a:schemeClr val="bg1"/>
                </a:solidFill>
              </a:rPr>
              <a:t>“asked of God.”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8434" name="Picture 2" descr="http://dcf.wisconsin.gov/bcs/images/childre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5323" y="998423"/>
            <a:ext cx="2740677" cy="18475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Given To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391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Samuel was weaned, he                                                    was brought to the Tabernacle.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was given to the Lord for                                                            service.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Since God had given Samuel to Hannah, she gave Samuel back to the Lord.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example of Hannah is a great inspiration to all godly parents, even today.</a:t>
            </a:r>
          </a:p>
        </p:txBody>
      </p:sp>
      <p:pic>
        <p:nvPicPr>
          <p:cNvPr id="19458" name="Picture 2" descr="http://scripturelady.com/wp-content/uploads/2010/12/Hannah-gives-Sam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45326">
            <a:off x="5366487" y="442888"/>
            <a:ext cx="2383506" cy="313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Called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called Samuel while he was still just a boy, ministering in the Tabernacle.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Conditions at the Tabernacle were not good and were getting worse.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call of God came to Samuel one night.                              (See I Samuel 3:3)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At this time God seldom spoke to                                         His people.</a:t>
            </a:r>
          </a:p>
        </p:txBody>
      </p:sp>
      <p:pic>
        <p:nvPicPr>
          <p:cNvPr id="20482" name="Picture 2" descr="http://1.bp.blogspot.com/_zf1xcLdg8IA/THhRzIUapBI/AAAAAAAAApk/6OTzY4n7IGA/s1600/Hannah+samuel+hearing+c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96631">
            <a:off x="5739028" y="3732954"/>
            <a:ext cx="1852622" cy="2406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Called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 this occasion God called Samuel three times.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first three times, he thought it was Eli.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Eli instructed him how to answer on the fourth.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2530" name="Picture 2" descr="http://www.mgb-home.de/EliSamuel.jpg"/>
          <p:cNvPicPr>
            <a:picLocks noChangeAspect="1" noChangeArrowheads="1"/>
          </p:cNvPicPr>
          <p:nvPr/>
        </p:nvPicPr>
        <p:blipFill>
          <a:blip r:embed="rId2" cstate="print"/>
          <a:srcRect l="4000" t="1616" r="4000" b="11111"/>
          <a:stretch>
            <a:fillRect/>
          </a:stretch>
        </p:blipFill>
        <p:spPr bwMode="auto">
          <a:xfrm>
            <a:off x="3076222" y="2882348"/>
            <a:ext cx="2867378" cy="3366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Called Of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39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Samuel answered the Lord, “Speak; for thy servant </a:t>
            </a:r>
            <a:r>
              <a:rPr lang="en-US" sz="2400" dirty="0" err="1" smtClean="0">
                <a:solidFill>
                  <a:schemeClr val="bg1"/>
                </a:solidFill>
              </a:rPr>
              <a:t>heareth</a:t>
            </a:r>
            <a:r>
              <a:rPr lang="en-US" sz="2400" dirty="0" smtClean="0">
                <a:solidFill>
                  <a:schemeClr val="bg1"/>
                </a:solidFill>
              </a:rPr>
              <a:t>.”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received his call from God.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also confided in him the judgment that was to befall Eli and the nation.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judgment was because of the sins of Eli’s sons.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was Samuel’s responsibility to carry this message to the aged priest.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Faithful To God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9: Samuel          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43000"/>
            <a:ext cx="7391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Eli died, Samuel was thrust into the position of Israel’s leader.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was about twenty-five years of age.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Samuel had already achieved a                                         reputation as a prophet of God                                                   among the people.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(See I Samuel 3:20)</a:t>
            </a:r>
          </a:p>
        </p:txBody>
      </p:sp>
      <p:pic>
        <p:nvPicPr>
          <p:cNvPr id="23554" name="Picture 2" descr="http://www.joyceimages.com/media/ji/thumbnails/small_Samuel_Prop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5160">
            <a:off x="5375546" y="2655799"/>
            <a:ext cx="2214488" cy="3521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4481</TotalTime>
  <Words>1223</Words>
  <Application>Microsoft Office PowerPoint</Application>
  <PresentationFormat>On-screen Show (4:3)</PresentationFormat>
  <Paragraphs>198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95</cp:revision>
  <dcterms:created xsi:type="dcterms:W3CDTF">2012-01-18T02:51:03Z</dcterms:created>
  <dcterms:modified xsi:type="dcterms:W3CDTF">2012-05-15T01:37:17Z</dcterms:modified>
</cp:coreProperties>
</file>