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1" r:id="rId9"/>
    <p:sldId id="263" r:id="rId10"/>
    <p:sldId id="264" r:id="rId11"/>
    <p:sldId id="265" r:id="rId12"/>
    <p:sldId id="266" r:id="rId13"/>
    <p:sldId id="267" r:id="rId14"/>
    <p:sldId id="268" r:id="rId15"/>
    <p:sldId id="280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7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43000" y="57912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Lesson 1: Before The Conquest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810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C. The Sin </a:t>
            </a:r>
            <a:r>
              <a:rPr lang="en-US" sz="3100" spc="-150" dirty="0" smtClean="0">
                <a:solidFill>
                  <a:schemeClr val="bg1"/>
                </a:solidFill>
              </a:rPr>
              <a:t>Of</a:t>
            </a:r>
            <a:r>
              <a:rPr lang="en-US" sz="3100" dirty="0" smtClean="0">
                <a:solidFill>
                  <a:schemeClr val="bg1"/>
                </a:solidFill>
              </a:rPr>
              <a:t> Striking The Rock The Second Time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49953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At </a:t>
            </a:r>
            <a:r>
              <a:rPr lang="en-US" sz="2400" dirty="0" err="1" smtClean="0">
                <a:solidFill>
                  <a:schemeClr val="bg1"/>
                </a:solidFill>
              </a:rPr>
              <a:t>Kadesh</a:t>
            </a:r>
            <a:r>
              <a:rPr lang="en-US" sz="2400" dirty="0" smtClean="0">
                <a:solidFill>
                  <a:schemeClr val="bg1"/>
                </a:solidFill>
              </a:rPr>
              <a:t> the people lacked </a:t>
            </a:r>
            <a:r>
              <a:rPr lang="en-US" sz="2400" dirty="0" smtClean="0">
                <a:solidFill>
                  <a:schemeClr val="bg1"/>
                </a:solidFill>
              </a:rPr>
              <a:t>water                                                            </a:t>
            </a:r>
            <a:r>
              <a:rPr lang="en-US" sz="2400" dirty="0" smtClean="0">
                <a:solidFill>
                  <a:schemeClr val="bg1"/>
                </a:solidFill>
              </a:rPr>
              <a:t>once more.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they complained </a:t>
            </a:r>
            <a:r>
              <a:rPr lang="en-US" sz="2400" dirty="0" smtClean="0">
                <a:solidFill>
                  <a:schemeClr val="bg1"/>
                </a:solidFill>
              </a:rPr>
              <a:t>to Moses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he </a:t>
            </a:r>
            <a:r>
              <a:rPr lang="en-US" sz="2400" dirty="0" smtClean="0">
                <a:solidFill>
                  <a:schemeClr val="bg1"/>
                </a:solidFill>
              </a:rPr>
              <a:t>took the matter to God.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Moses </a:t>
            </a:r>
            <a:r>
              <a:rPr lang="en-US" sz="2400" dirty="0" smtClean="0">
                <a:solidFill>
                  <a:schemeClr val="bg1"/>
                </a:solidFill>
              </a:rPr>
              <a:t>was instructed to bring water from the </a:t>
            </a:r>
            <a:r>
              <a:rPr lang="en-US" sz="2400" dirty="0" smtClean="0">
                <a:solidFill>
                  <a:schemeClr val="bg1"/>
                </a:solidFill>
              </a:rPr>
              <a:t>rock as </a:t>
            </a:r>
            <a:r>
              <a:rPr lang="en-US" sz="2400" dirty="0" smtClean="0">
                <a:solidFill>
                  <a:schemeClr val="bg1"/>
                </a:solidFill>
              </a:rPr>
              <a:t>he had done at </a:t>
            </a:r>
            <a:r>
              <a:rPr lang="en-US" sz="2400" dirty="0" err="1" smtClean="0">
                <a:solidFill>
                  <a:schemeClr val="bg1"/>
                </a:solidFill>
              </a:rPr>
              <a:t>Rephidim</a:t>
            </a:r>
            <a:r>
              <a:rPr lang="en-US" sz="2400" dirty="0" smtClean="0">
                <a:solidFill>
                  <a:schemeClr val="bg1"/>
                </a:solidFill>
              </a:rPr>
              <a:t>. (See Exodus </a:t>
            </a:r>
            <a:r>
              <a:rPr lang="en-US" sz="2400" dirty="0" smtClean="0">
                <a:solidFill>
                  <a:schemeClr val="bg1"/>
                </a:solidFill>
              </a:rPr>
              <a:t>17:1-16)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this time he </a:t>
            </a:r>
            <a:r>
              <a:rPr lang="en-US" sz="2400" dirty="0" smtClean="0">
                <a:solidFill>
                  <a:schemeClr val="bg1"/>
                </a:solidFill>
              </a:rPr>
              <a:t>was instructed </a:t>
            </a:r>
            <a:r>
              <a:rPr lang="en-US" sz="2400" dirty="0" smtClean="0">
                <a:solidFill>
                  <a:schemeClr val="bg1"/>
                </a:solidFill>
              </a:rPr>
              <a:t>to speak to the </a:t>
            </a:r>
            <a:r>
              <a:rPr lang="en-US" sz="2400" dirty="0" smtClean="0">
                <a:solidFill>
                  <a:schemeClr val="bg1"/>
                </a:solidFill>
              </a:rPr>
              <a:t>rock.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</a:t>
            </a:r>
            <a:r>
              <a:rPr lang="en-US" sz="2400" dirty="0" smtClean="0">
                <a:solidFill>
                  <a:schemeClr val="bg1"/>
                </a:solidFill>
              </a:rPr>
              <a:t>othing </a:t>
            </a:r>
            <a:r>
              <a:rPr lang="en-US" sz="2400" dirty="0" smtClean="0">
                <a:solidFill>
                  <a:schemeClr val="bg1"/>
                </a:solidFill>
              </a:rPr>
              <a:t>was said about striking it.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8" name="Picture 7" descr="drinking-wa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428">
            <a:off x="5791200" y="914400"/>
            <a:ext cx="2381250" cy="2266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810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C. The Sin </a:t>
            </a:r>
            <a:r>
              <a:rPr lang="en-US" sz="3100" spc="-150" dirty="0" smtClean="0">
                <a:solidFill>
                  <a:schemeClr val="bg1"/>
                </a:solidFill>
              </a:rPr>
              <a:t>Of</a:t>
            </a:r>
            <a:r>
              <a:rPr lang="en-US" sz="3100" dirty="0" smtClean="0">
                <a:solidFill>
                  <a:schemeClr val="bg1"/>
                </a:solidFill>
              </a:rPr>
              <a:t> Striking The Rock The Second Time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Apparently the patience of Moses was </a:t>
            </a:r>
            <a:r>
              <a:rPr lang="en-US" sz="2400" dirty="0" smtClean="0">
                <a:solidFill>
                  <a:schemeClr val="bg1"/>
                </a:solidFill>
              </a:rPr>
              <a:t>being exhausted</a:t>
            </a:r>
            <a:r>
              <a:rPr lang="en-US" sz="2400" dirty="0" smtClean="0">
                <a:solidFill>
                  <a:schemeClr val="bg1"/>
                </a:solidFill>
              </a:rPr>
              <a:t>, for he did a very </a:t>
            </a:r>
            <a:r>
              <a:rPr lang="en-US" sz="2400" dirty="0" smtClean="0">
                <a:solidFill>
                  <a:schemeClr val="bg1"/>
                </a:solidFill>
              </a:rPr>
              <a:t>foolish thing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Instead </a:t>
            </a:r>
            <a:r>
              <a:rPr lang="en-US" sz="2400" dirty="0" smtClean="0">
                <a:solidFill>
                  <a:schemeClr val="bg1"/>
                </a:solidFill>
              </a:rPr>
              <a:t>of speaking to the rock, 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struck </a:t>
            </a:r>
            <a:r>
              <a:rPr lang="en-US" sz="2400" dirty="0" smtClean="0">
                <a:solidFill>
                  <a:schemeClr val="bg1"/>
                </a:solidFill>
              </a:rPr>
              <a:t>the rock twice and cried out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to the </a:t>
            </a:r>
            <a:r>
              <a:rPr lang="en-US" sz="2400" dirty="0" smtClean="0">
                <a:solidFill>
                  <a:schemeClr val="bg1"/>
                </a:solidFill>
              </a:rPr>
              <a:t>people, “Shall we bring you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forth </a:t>
            </a:r>
            <a:r>
              <a:rPr lang="en-US" sz="2400" dirty="0" smtClean="0">
                <a:solidFill>
                  <a:schemeClr val="bg1"/>
                </a:solidFill>
              </a:rPr>
              <a:t>water out of this rock?”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this act he </a:t>
            </a:r>
            <a:r>
              <a:rPr lang="en-US" sz="2400" dirty="0" smtClean="0">
                <a:solidFill>
                  <a:schemeClr val="bg1"/>
                </a:solidFill>
              </a:rPr>
              <a:t>greatly displeased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Lord</a:t>
            </a:r>
            <a:r>
              <a:rPr lang="en-US" sz="2400" dirty="0" smtClean="0">
                <a:solidFill>
                  <a:schemeClr val="bg1"/>
                </a:solidFill>
              </a:rPr>
              <a:t>, and God pronounced, in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judgment</a:t>
            </a:r>
            <a:r>
              <a:rPr lang="en-US" sz="2400" dirty="0" smtClean="0">
                <a:solidFill>
                  <a:schemeClr val="bg1"/>
                </a:solidFill>
              </a:rPr>
              <a:t>, that he would not be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permitted to </a:t>
            </a:r>
            <a:r>
              <a:rPr lang="en-US" sz="2400" dirty="0" smtClean="0">
                <a:solidFill>
                  <a:schemeClr val="bg1"/>
                </a:solidFill>
              </a:rPr>
              <a:t>enter the Promised Land.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MoseStrikesRock250x3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2654">
            <a:off x="5782162" y="2061092"/>
            <a:ext cx="238125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810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C. The Sin </a:t>
            </a:r>
            <a:r>
              <a:rPr lang="en-US" sz="3100" spc="-150" dirty="0" smtClean="0">
                <a:solidFill>
                  <a:schemeClr val="bg1"/>
                </a:solidFill>
              </a:rPr>
              <a:t>Of</a:t>
            </a:r>
            <a:r>
              <a:rPr lang="en-US" sz="3100" dirty="0" smtClean="0">
                <a:solidFill>
                  <a:schemeClr val="bg1"/>
                </a:solidFill>
              </a:rPr>
              <a:t> Striking The Rock The Second Time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03042"/>
            <a:ext cx="7162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this act </a:t>
            </a:r>
            <a:r>
              <a:rPr lang="en-US" sz="2400" dirty="0" smtClean="0">
                <a:solidFill>
                  <a:schemeClr val="bg1"/>
                </a:solidFill>
              </a:rPr>
              <a:t>he was guilty of the following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1. He </a:t>
            </a:r>
            <a:r>
              <a:rPr lang="en-US" sz="2400" dirty="0" smtClean="0">
                <a:solidFill>
                  <a:schemeClr val="bg1"/>
                </a:solidFill>
              </a:rPr>
              <a:t>disobeyed God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2. He had made it appear as if he had produced water through his </a:t>
            </a:r>
            <a:r>
              <a:rPr lang="en-US" sz="2400" dirty="0" smtClean="0">
                <a:solidFill>
                  <a:schemeClr val="bg1"/>
                </a:solidFill>
              </a:rPr>
              <a:t>own human </a:t>
            </a:r>
            <a:r>
              <a:rPr lang="en-US" sz="2400" dirty="0" smtClean="0">
                <a:solidFill>
                  <a:schemeClr val="bg1"/>
                </a:solidFill>
              </a:rPr>
              <a:t>efforts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3. He broke the type. Christ as the Rock (see I Corinthians 10:4) was </a:t>
            </a:r>
            <a:r>
              <a:rPr lang="en-US" sz="2400" dirty="0" smtClean="0">
                <a:solidFill>
                  <a:schemeClr val="bg1"/>
                </a:solidFill>
              </a:rPr>
              <a:t>smitten only </a:t>
            </a:r>
            <a:r>
              <a:rPr lang="en-US" sz="2400" dirty="0" smtClean="0">
                <a:solidFill>
                  <a:schemeClr val="bg1"/>
                </a:solidFill>
              </a:rPr>
              <a:t>once at Calvary. Now one needs only to speak to Him </a:t>
            </a:r>
            <a:r>
              <a:rPr lang="en-US" sz="2400" dirty="0" smtClean="0">
                <a:solidFill>
                  <a:schemeClr val="bg1"/>
                </a:solidFill>
              </a:rPr>
              <a:t>to receive </a:t>
            </a:r>
            <a:r>
              <a:rPr lang="en-US" sz="2400" dirty="0" smtClean="0">
                <a:solidFill>
                  <a:schemeClr val="bg1"/>
                </a:solidFill>
              </a:rPr>
              <a:t>the water of life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We should remember that it is possible to commit a similar sin today (</a:t>
            </a:r>
            <a:r>
              <a:rPr lang="en-US" sz="2400" dirty="0" smtClean="0">
                <a:solidFill>
                  <a:schemeClr val="bg1"/>
                </a:solidFill>
              </a:rPr>
              <a:t>Hebrews 6:4-6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D. The Request To Pass Through Edom Denied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8382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At </a:t>
            </a:r>
            <a:r>
              <a:rPr lang="en-US" sz="2400" dirty="0" err="1" smtClean="0">
                <a:solidFill>
                  <a:schemeClr val="bg1"/>
                </a:solidFill>
              </a:rPr>
              <a:t>Kadesh</a:t>
            </a:r>
            <a:r>
              <a:rPr lang="en-US" sz="2400" dirty="0" smtClean="0">
                <a:solidFill>
                  <a:schemeClr val="bg1"/>
                </a:solidFill>
              </a:rPr>
              <a:t>, Moses sent messengers to the king of Edom, asking permission </a:t>
            </a:r>
            <a:r>
              <a:rPr lang="en-US" sz="2400" dirty="0" smtClean="0">
                <a:solidFill>
                  <a:schemeClr val="bg1"/>
                </a:solidFill>
              </a:rPr>
              <a:t>to travel </a:t>
            </a:r>
            <a:r>
              <a:rPr lang="en-US" sz="2400" dirty="0" smtClean="0">
                <a:solidFill>
                  <a:schemeClr val="bg1"/>
                </a:solidFill>
              </a:rPr>
              <a:t>through his land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plan was to go around the southern end of the Dead </a:t>
            </a:r>
            <a:r>
              <a:rPr lang="en-US" sz="2400" dirty="0" smtClean="0">
                <a:solidFill>
                  <a:schemeClr val="bg1"/>
                </a:solidFill>
              </a:rPr>
              <a:t>Sea and </a:t>
            </a:r>
            <a:r>
              <a:rPr lang="en-US" sz="2400" dirty="0" smtClean="0">
                <a:solidFill>
                  <a:schemeClr val="bg1"/>
                </a:solidFill>
              </a:rPr>
              <a:t>march north to the east side of the Jordan River.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Moses </a:t>
            </a:r>
            <a:r>
              <a:rPr lang="en-US" sz="2400" dirty="0" smtClean="0">
                <a:solidFill>
                  <a:schemeClr val="bg1"/>
                </a:solidFill>
              </a:rPr>
              <a:t>promised to travel </a:t>
            </a:r>
            <a:r>
              <a:rPr lang="en-US" sz="2400" dirty="0" smtClean="0">
                <a:solidFill>
                  <a:schemeClr val="bg1"/>
                </a:solidFill>
              </a:rPr>
              <a:t>on the </a:t>
            </a:r>
            <a:r>
              <a:rPr lang="en-US" sz="2400" dirty="0" smtClean="0">
                <a:solidFill>
                  <a:schemeClr val="bg1"/>
                </a:solidFill>
              </a:rPr>
              <a:t>King’s Highway, a well-known, ancient road.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was an easier 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shorter route</a:t>
            </a:r>
            <a:r>
              <a:rPr lang="en-US" sz="2400" dirty="0" smtClean="0">
                <a:solidFill>
                  <a:schemeClr val="bg1"/>
                </a:solidFill>
              </a:rPr>
              <a:t>, but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king </a:t>
            </a:r>
            <a:r>
              <a:rPr lang="en-US" sz="2400" dirty="0" smtClean="0">
                <a:solidFill>
                  <a:schemeClr val="bg1"/>
                </a:solidFill>
              </a:rPr>
              <a:t>of Edom refused. 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kings-highway-0002.jpg"/>
          <p:cNvPicPr>
            <a:picLocks noChangeAspect="1"/>
          </p:cNvPicPr>
          <p:nvPr/>
        </p:nvPicPr>
        <p:blipFill>
          <a:blip r:embed="rId2" cstate="print"/>
          <a:srcRect b="8331"/>
          <a:stretch>
            <a:fillRect/>
          </a:stretch>
        </p:blipFill>
        <p:spPr>
          <a:xfrm>
            <a:off x="4191000" y="4114800"/>
            <a:ext cx="3628922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D. The Request To Pass Through Edom Denied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09221"/>
            <a:ext cx="716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Because </a:t>
            </a:r>
            <a:r>
              <a:rPr lang="en-US" sz="2400" dirty="0" smtClean="0">
                <a:solidFill>
                  <a:schemeClr val="bg1"/>
                </a:solidFill>
              </a:rPr>
              <a:t>of his refusal, Israel had to travel </a:t>
            </a:r>
            <a:r>
              <a:rPr lang="en-US" sz="2400" dirty="0" smtClean="0">
                <a:solidFill>
                  <a:schemeClr val="bg1"/>
                </a:solidFill>
              </a:rPr>
              <a:t>south and </a:t>
            </a:r>
            <a:r>
              <a:rPr lang="en-US" sz="2400" dirty="0" smtClean="0">
                <a:solidFill>
                  <a:schemeClr val="bg1"/>
                </a:solidFill>
              </a:rPr>
              <a:t>then north.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is estimated that the  </a:t>
            </a:r>
            <a:r>
              <a:rPr lang="en-US" sz="2400" dirty="0" smtClean="0">
                <a:solidFill>
                  <a:schemeClr val="bg1"/>
                </a:solidFill>
              </a:rPr>
              <a:t>children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Israel traveled some </a:t>
            </a:r>
            <a:r>
              <a:rPr lang="en-US" sz="2400" dirty="0" smtClean="0">
                <a:solidFill>
                  <a:schemeClr val="bg1"/>
                </a:solidFill>
              </a:rPr>
              <a:t>180 </a:t>
            </a:r>
            <a:r>
              <a:rPr lang="en-US" sz="2400" dirty="0" smtClean="0">
                <a:solidFill>
                  <a:schemeClr val="bg1"/>
                </a:solidFill>
              </a:rPr>
              <a:t>extra miles.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exodus_route%20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883597"/>
            <a:ext cx="4648200" cy="328860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D. The Request To Pass Through Edom Denied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970544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Moses </a:t>
            </a:r>
            <a:r>
              <a:rPr lang="en-US" sz="2400" dirty="0" smtClean="0">
                <a:solidFill>
                  <a:schemeClr val="bg1"/>
                </a:solidFill>
              </a:rPr>
              <a:t>did not interfere  </a:t>
            </a:r>
            <a:r>
              <a:rPr lang="en-US" sz="2400" dirty="0" smtClean="0">
                <a:solidFill>
                  <a:schemeClr val="bg1"/>
                </a:solidFill>
              </a:rPr>
              <a:t>with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Edomites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spc="-150" dirty="0" smtClean="0">
                <a:solidFill>
                  <a:schemeClr val="bg1"/>
                </a:solidFill>
              </a:rPr>
              <a:t>and</a:t>
            </a:r>
            <a:r>
              <a:rPr lang="en-US" sz="2400" dirty="0" smtClean="0">
                <a:solidFill>
                  <a:schemeClr val="bg1"/>
                </a:solidFill>
              </a:rPr>
              <a:t> traveled around </a:t>
            </a:r>
            <a:r>
              <a:rPr lang="en-US" sz="2400" dirty="0" smtClean="0">
                <a:solidFill>
                  <a:schemeClr val="bg1"/>
                </a:solidFill>
              </a:rPr>
              <a:t>their territory.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also skirted the land of Moab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Moses then requested permission to travel across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kingdom of </a:t>
            </a:r>
            <a:r>
              <a:rPr lang="en-US" sz="2400" dirty="0" err="1" smtClean="0">
                <a:solidFill>
                  <a:schemeClr val="bg1"/>
                </a:solidFill>
              </a:rPr>
              <a:t>Sihon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D. The Request To Pass Through Edom Denied</a:t>
            </a:r>
            <a:endParaRPr lang="en-US" sz="31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483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the king of </a:t>
            </a:r>
            <a:r>
              <a:rPr lang="en-US" sz="2400" dirty="0" err="1" smtClean="0">
                <a:solidFill>
                  <a:schemeClr val="bg1"/>
                </a:solidFill>
              </a:rPr>
              <a:t>Sihon</a:t>
            </a:r>
            <a:r>
              <a:rPr lang="en-US" sz="2400" dirty="0" smtClean="0">
                <a:solidFill>
                  <a:schemeClr val="bg1"/>
                </a:solidFill>
              </a:rPr>
              <a:t> refused, Moses defeated him </a:t>
            </a:r>
            <a:r>
              <a:rPr lang="en-US" sz="2400" dirty="0" smtClean="0">
                <a:solidFill>
                  <a:schemeClr val="bg1"/>
                </a:solidFill>
              </a:rPr>
              <a:t>and occupied </a:t>
            </a:r>
            <a:r>
              <a:rPr lang="en-US" sz="2400" dirty="0" smtClean="0">
                <a:solidFill>
                  <a:schemeClr val="bg1"/>
                </a:solidFill>
              </a:rPr>
              <a:t>this territory to the </a:t>
            </a:r>
            <a:r>
              <a:rPr lang="en-US" sz="2400" dirty="0" err="1" smtClean="0">
                <a:solidFill>
                  <a:schemeClr val="bg1"/>
                </a:solidFill>
              </a:rPr>
              <a:t>Jabbok</a:t>
            </a:r>
            <a:r>
              <a:rPr lang="en-US" sz="2400" dirty="0" smtClean="0">
                <a:solidFill>
                  <a:schemeClr val="bg1"/>
                </a:solidFill>
              </a:rPr>
              <a:t> River.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Moses </a:t>
            </a:r>
            <a:r>
              <a:rPr lang="en-US" sz="2400" dirty="0" smtClean="0">
                <a:solidFill>
                  <a:schemeClr val="bg1"/>
                </a:solidFill>
              </a:rPr>
              <a:t>then took the offensive </a:t>
            </a:r>
            <a:r>
              <a:rPr lang="en-US" sz="2400" dirty="0" smtClean="0">
                <a:solidFill>
                  <a:schemeClr val="bg1"/>
                </a:solidFill>
              </a:rPr>
              <a:t>and defeated </a:t>
            </a:r>
            <a:r>
              <a:rPr lang="en-US" sz="2400" dirty="0" err="1" smtClean="0">
                <a:solidFill>
                  <a:schemeClr val="bg1"/>
                </a:solidFill>
              </a:rPr>
              <a:t>Og</a:t>
            </a:r>
            <a:r>
              <a:rPr lang="en-US" sz="2400" dirty="0" smtClean="0">
                <a:solidFill>
                  <a:schemeClr val="bg1"/>
                </a:solidFill>
              </a:rPr>
              <a:t>, king of Bashan, who ruled as far north as Mt. </a:t>
            </a:r>
            <a:r>
              <a:rPr lang="en-US" sz="2400" dirty="0" err="1" smtClean="0">
                <a:solidFill>
                  <a:schemeClr val="bg1"/>
                </a:solidFill>
              </a:rPr>
              <a:t>Hermon</a:t>
            </a:r>
            <a:r>
              <a:rPr lang="en-US" sz="2400" dirty="0" smtClean="0">
                <a:solidFill>
                  <a:schemeClr val="bg1"/>
                </a:solidFill>
              </a:rPr>
              <a:t>, and slew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These </a:t>
            </a:r>
            <a:r>
              <a:rPr lang="en-US" sz="2400" dirty="0" smtClean="0">
                <a:solidFill>
                  <a:schemeClr val="bg1"/>
                </a:solidFill>
              </a:rPr>
              <a:t>defeats gave Israel control of most of the land east of the Jordan River, </a:t>
            </a:r>
            <a:r>
              <a:rPr lang="en-US" sz="2400" dirty="0" smtClean="0">
                <a:solidFill>
                  <a:schemeClr val="bg1"/>
                </a:solidFill>
              </a:rPr>
              <a:t>from Moab </a:t>
            </a:r>
            <a:r>
              <a:rPr lang="en-US" sz="2400" dirty="0" smtClean="0">
                <a:solidFill>
                  <a:schemeClr val="bg1"/>
                </a:solidFill>
              </a:rPr>
              <a:t>in the south to Mt. </a:t>
            </a:r>
            <a:r>
              <a:rPr lang="en-US" sz="2400" dirty="0" err="1" smtClean="0">
                <a:solidFill>
                  <a:schemeClr val="bg1"/>
                </a:solidFill>
              </a:rPr>
              <a:t>Hermon</a:t>
            </a:r>
            <a:r>
              <a:rPr lang="en-US" sz="2400" dirty="0" smtClean="0">
                <a:solidFill>
                  <a:schemeClr val="bg1"/>
                </a:solidFill>
              </a:rPr>
              <a:t> in the north, a distance of 130 miles.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Balaam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With these victories, Moses assembled Israel near the Jordan River </a:t>
            </a:r>
            <a:r>
              <a:rPr lang="en-US" sz="2400" dirty="0" smtClean="0">
                <a:solidFill>
                  <a:schemeClr val="bg1"/>
                </a:solidFill>
              </a:rPr>
              <a:t>across from </a:t>
            </a:r>
            <a:r>
              <a:rPr lang="en-US" sz="2400" dirty="0" smtClean="0">
                <a:solidFill>
                  <a:schemeClr val="bg1"/>
                </a:solidFill>
              </a:rPr>
              <a:t>Jericho.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Balak</a:t>
            </a:r>
            <a:r>
              <a:rPr lang="en-US" sz="2400" dirty="0" smtClean="0">
                <a:solidFill>
                  <a:schemeClr val="bg1"/>
                </a:solidFill>
              </a:rPr>
              <a:t>, king of Moab, became concerned and sent messengers to </a:t>
            </a:r>
            <a:r>
              <a:rPr lang="en-US" sz="2400" dirty="0" smtClean="0">
                <a:solidFill>
                  <a:schemeClr val="bg1"/>
                </a:solidFill>
              </a:rPr>
              <a:t>Balaam, a                                              prophet </a:t>
            </a:r>
            <a:r>
              <a:rPr lang="en-US" sz="2400" dirty="0" smtClean="0">
                <a:solidFill>
                  <a:schemeClr val="bg1"/>
                </a:solidFill>
              </a:rPr>
              <a:t>who lived in the far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north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requested Balaam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come </a:t>
            </a:r>
            <a:r>
              <a:rPr lang="en-US" sz="2400" dirty="0" smtClean="0">
                <a:solidFill>
                  <a:schemeClr val="bg1"/>
                </a:solidFill>
              </a:rPr>
              <a:t>south </a:t>
            </a:r>
            <a:r>
              <a:rPr lang="en-US" sz="2400" dirty="0" smtClean="0">
                <a:solidFill>
                  <a:schemeClr val="bg1"/>
                </a:solidFill>
              </a:rPr>
              <a:t>and curse </a:t>
            </a:r>
            <a:r>
              <a:rPr lang="en-US" sz="2400" dirty="0" smtClean="0">
                <a:solidFill>
                  <a:schemeClr val="bg1"/>
                </a:solidFill>
              </a:rPr>
              <a:t>Israel.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balaam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31740">
            <a:off x="4948923" y="2659535"/>
            <a:ext cx="2892237" cy="345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Balaam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906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Balaam first refused to go but was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finally </a:t>
            </a:r>
            <a:r>
              <a:rPr lang="en-US" sz="2400" dirty="0" smtClean="0">
                <a:solidFill>
                  <a:schemeClr val="bg1"/>
                </a:solidFill>
              </a:rPr>
              <a:t>persuaded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instead of </a:t>
            </a:r>
            <a:r>
              <a:rPr lang="en-US" sz="2400" dirty="0" smtClean="0">
                <a:solidFill>
                  <a:schemeClr val="bg1"/>
                </a:solidFill>
              </a:rPr>
              <a:t>cursing God’s                                            people</a:t>
            </a:r>
            <a:r>
              <a:rPr lang="en-US" sz="2400" dirty="0" smtClean="0">
                <a:solidFill>
                  <a:schemeClr val="bg1"/>
                </a:solidFill>
              </a:rPr>
              <a:t>, Balaam blessed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Balaam could not curse Israel,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he advised </a:t>
            </a:r>
            <a:r>
              <a:rPr lang="en-US" sz="2400" dirty="0" err="1" smtClean="0">
                <a:solidFill>
                  <a:schemeClr val="bg1"/>
                </a:solidFill>
              </a:rPr>
              <a:t>Balak</a:t>
            </a:r>
            <a:r>
              <a:rPr lang="en-US" sz="2400" dirty="0" smtClean="0">
                <a:solidFill>
                  <a:schemeClr val="bg1"/>
                </a:solidFill>
              </a:rPr>
              <a:t> how the nation could be defiled and weakened.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Through </a:t>
            </a:r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advice the </a:t>
            </a:r>
            <a:r>
              <a:rPr lang="en-US" sz="2400" dirty="0" smtClean="0">
                <a:solidFill>
                  <a:schemeClr val="bg1"/>
                </a:solidFill>
              </a:rPr>
              <a:t>Israelites were ensnared in the cult worship of Baal-</a:t>
            </a:r>
            <a:r>
              <a:rPr lang="en-US" sz="2400" dirty="0" err="1" smtClean="0">
                <a:solidFill>
                  <a:schemeClr val="bg1"/>
                </a:solidFill>
              </a:rPr>
              <a:t>peor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bala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5491">
            <a:off x="5731408" y="415751"/>
            <a:ext cx="2266802" cy="3302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Balaam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As a result God </a:t>
            </a:r>
            <a:r>
              <a:rPr lang="en-US" sz="2400" dirty="0" smtClean="0">
                <a:solidFill>
                  <a:schemeClr val="bg1"/>
                </a:solidFill>
              </a:rPr>
              <a:t>punished Israel </a:t>
            </a:r>
            <a:r>
              <a:rPr lang="en-US" sz="2400" dirty="0" smtClean="0">
                <a:solidFill>
                  <a:schemeClr val="bg1"/>
                </a:solidFill>
              </a:rPr>
              <a:t>by sending a plague that took 24,000 lives.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plague was stopped </a:t>
            </a:r>
            <a:r>
              <a:rPr lang="en-US" sz="2400" dirty="0" smtClean="0">
                <a:solidFill>
                  <a:schemeClr val="bg1"/>
                </a:solidFill>
              </a:rPr>
              <a:t>only when </a:t>
            </a:r>
            <a:r>
              <a:rPr lang="en-US" sz="2400" dirty="0" err="1" smtClean="0">
                <a:solidFill>
                  <a:schemeClr val="bg1"/>
                </a:solidFill>
              </a:rPr>
              <a:t>Phinehas</a:t>
            </a:r>
            <a:r>
              <a:rPr lang="en-US" sz="2400" dirty="0" smtClean="0">
                <a:solidFill>
                  <a:schemeClr val="bg1"/>
                </a:solidFill>
              </a:rPr>
              <a:t>, son of the high priest </a:t>
            </a:r>
            <a:r>
              <a:rPr lang="en-US" sz="2400" dirty="0" err="1" smtClean="0">
                <a:solidFill>
                  <a:schemeClr val="bg1"/>
                </a:solidFill>
              </a:rPr>
              <a:t>Eleazar</a:t>
            </a:r>
            <a:r>
              <a:rPr lang="en-US" sz="2400" dirty="0" smtClean="0">
                <a:solidFill>
                  <a:schemeClr val="bg1"/>
                </a:solidFill>
              </a:rPr>
              <a:t>, slew an Israelite man and a </a:t>
            </a:r>
            <a:r>
              <a:rPr lang="en-US" sz="2400" dirty="0" err="1" smtClean="0">
                <a:solidFill>
                  <a:schemeClr val="bg1"/>
                </a:solidFill>
              </a:rPr>
              <a:t>Midianite</a:t>
            </a:r>
            <a:r>
              <a:rPr lang="en-US" sz="2400" dirty="0" smtClean="0">
                <a:solidFill>
                  <a:schemeClr val="bg1"/>
                </a:solidFill>
              </a:rPr>
              <a:t> woman </a:t>
            </a:r>
            <a:r>
              <a:rPr lang="en-US" sz="2400" dirty="0" smtClean="0">
                <a:solidFill>
                  <a:schemeClr val="bg1"/>
                </a:solidFill>
              </a:rPr>
              <a:t>in a tent. (See Numbers </a:t>
            </a:r>
            <a:r>
              <a:rPr lang="en-US" sz="2400" dirty="0" smtClean="0">
                <a:solidFill>
                  <a:schemeClr val="bg1"/>
                </a:solidFill>
              </a:rPr>
              <a:t>25:8)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Moses </a:t>
            </a:r>
            <a:r>
              <a:rPr lang="en-US" sz="2400" dirty="0" smtClean="0">
                <a:solidFill>
                  <a:schemeClr val="bg1"/>
                </a:solidFill>
              </a:rPr>
              <a:t>then sent an army of 12,000 men who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defeated the </a:t>
            </a:r>
            <a:r>
              <a:rPr lang="en-US" sz="2400" dirty="0" err="1" smtClean="0">
                <a:solidFill>
                  <a:schemeClr val="bg1"/>
                </a:solidFill>
              </a:rPr>
              <a:t>Midianites</a:t>
            </a:r>
            <a:r>
              <a:rPr lang="en-US" sz="2400" dirty="0" smtClean="0">
                <a:solidFill>
                  <a:schemeClr val="bg1"/>
                </a:solidFill>
              </a:rPr>
              <a:t>, and Balaam himself was killed.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8" name="Picture 7" descr="MoeyaertClaesCornelisz_MosesOrderingtheSlaughteroftheMidianitic-1650-500x3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260799"/>
            <a:ext cx="2819400" cy="2063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A. </a:t>
            </a:r>
            <a:r>
              <a:rPr lang="en-US" sz="4000" dirty="0" smtClean="0">
                <a:solidFill>
                  <a:schemeClr val="bg1"/>
                </a:solidFill>
              </a:rPr>
              <a:t>At </a:t>
            </a:r>
            <a:r>
              <a:rPr lang="en-US" sz="4000" dirty="0" err="1" smtClean="0">
                <a:solidFill>
                  <a:schemeClr val="bg1"/>
                </a:solidFill>
              </a:rPr>
              <a:t>Kadesh-Barnea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13430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>
                <a:solidFill>
                  <a:schemeClr val="bg1"/>
                </a:solidFill>
              </a:rPr>
              <a:t>the children of Israel first arrived at </a:t>
            </a:r>
            <a:r>
              <a:rPr lang="en-US" sz="2400" dirty="0" err="1" smtClean="0">
                <a:solidFill>
                  <a:schemeClr val="bg1"/>
                </a:solidFill>
              </a:rPr>
              <a:t>Kadesh-Barnea</a:t>
            </a:r>
            <a:r>
              <a:rPr lang="en-US" sz="2400" dirty="0">
                <a:solidFill>
                  <a:schemeClr val="bg1"/>
                </a:solidFill>
              </a:rPr>
              <a:t>, God </a:t>
            </a:r>
            <a:r>
              <a:rPr lang="en-US" sz="2400" dirty="0" smtClean="0">
                <a:solidFill>
                  <a:schemeClr val="bg1"/>
                </a:solidFill>
              </a:rPr>
              <a:t>instructed Moses </a:t>
            </a:r>
            <a:r>
              <a:rPr lang="en-US" sz="2400" dirty="0">
                <a:solidFill>
                  <a:schemeClr val="bg1"/>
                </a:solidFill>
              </a:rPr>
              <a:t>to send twelve men, one from each tribe, to spy out the Promised Land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These twelve spies spent forty days going as far north as </a:t>
            </a:r>
            <a:r>
              <a:rPr lang="en-US" sz="2400" dirty="0" err="1">
                <a:solidFill>
                  <a:schemeClr val="bg1"/>
                </a:solidFill>
              </a:rPr>
              <a:t>Rehob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ll </a:t>
            </a:r>
            <a:r>
              <a:rPr lang="en-US" sz="2400" dirty="0">
                <a:solidFill>
                  <a:schemeClr val="bg1"/>
                </a:solidFill>
              </a:rPr>
              <a:t>agreed that the land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was </a:t>
            </a:r>
            <a:r>
              <a:rPr lang="en-US" sz="2400" dirty="0">
                <a:solidFill>
                  <a:schemeClr val="bg1"/>
                </a:solidFill>
              </a:rPr>
              <a:t>fertile, but only Caleb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and </a:t>
            </a:r>
            <a:r>
              <a:rPr lang="en-US" sz="2400" dirty="0">
                <a:solidFill>
                  <a:schemeClr val="bg1"/>
                </a:solidFill>
              </a:rPr>
              <a:t>Joshua asserted </a:t>
            </a:r>
            <a:r>
              <a:rPr lang="en-US" sz="2400" dirty="0" smtClean="0">
                <a:solidFill>
                  <a:schemeClr val="bg1"/>
                </a:solidFill>
              </a:rPr>
              <a:t>that                                                                 Israel </a:t>
            </a:r>
            <a:r>
              <a:rPr lang="en-US" sz="2400" dirty="0">
                <a:solidFill>
                  <a:schemeClr val="bg1"/>
                </a:solidFill>
              </a:rPr>
              <a:t>could take Canaan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with </a:t>
            </a:r>
            <a:r>
              <a:rPr lang="en-US" sz="2400" dirty="0">
                <a:solidFill>
                  <a:schemeClr val="bg1"/>
                </a:solidFill>
              </a:rPr>
              <a:t>God’s help.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3750" t="28000" r="26250" b="15000"/>
          <a:stretch>
            <a:fillRect/>
          </a:stretch>
        </p:blipFill>
        <p:spPr bwMode="auto">
          <a:xfrm>
            <a:off x="4541253" y="3657600"/>
            <a:ext cx="342231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Balaam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following New Testament verses can be applied to Balaam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Error </a:t>
            </a:r>
            <a:r>
              <a:rPr lang="en-US" sz="2400" dirty="0" smtClean="0">
                <a:solidFill>
                  <a:schemeClr val="bg1"/>
                </a:solidFill>
              </a:rPr>
              <a:t>of Balaam (see Jude 11): This speaks of the </a:t>
            </a:r>
            <a:r>
              <a:rPr lang="en-US" sz="2400" dirty="0" smtClean="0">
                <a:solidFill>
                  <a:schemeClr val="bg1"/>
                </a:solidFill>
              </a:rPr>
              <a:t>sin of </a:t>
            </a:r>
            <a:r>
              <a:rPr lang="en-US" sz="2400" dirty="0" smtClean="0">
                <a:solidFill>
                  <a:schemeClr val="bg1"/>
                </a:solidFill>
              </a:rPr>
              <a:t>using the gift </a:t>
            </a:r>
            <a:r>
              <a:rPr lang="en-US" sz="2400" dirty="0" smtClean="0">
                <a:solidFill>
                  <a:schemeClr val="bg1"/>
                </a:solidFill>
              </a:rPr>
              <a:t>of God </a:t>
            </a:r>
            <a:r>
              <a:rPr lang="en-US" sz="2400" dirty="0" smtClean="0">
                <a:solidFill>
                  <a:schemeClr val="bg1"/>
                </a:solidFill>
              </a:rPr>
              <a:t>for material gain, of selling God’s gift, and of becoming a </a:t>
            </a:r>
            <a:r>
              <a:rPr lang="en-US" sz="2400" dirty="0" smtClean="0">
                <a:solidFill>
                  <a:schemeClr val="bg1"/>
                </a:solidFill>
              </a:rPr>
              <a:t>hireling.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Doctrine </a:t>
            </a:r>
            <a:r>
              <a:rPr lang="en-US" sz="2400" dirty="0" smtClean="0">
                <a:solidFill>
                  <a:schemeClr val="bg1"/>
                </a:solidFill>
              </a:rPr>
              <a:t>of Balaam (see Revelation 2:14): This </a:t>
            </a:r>
            <a:r>
              <a:rPr lang="en-US" sz="2400" dirty="0" smtClean="0">
                <a:solidFill>
                  <a:schemeClr val="bg1"/>
                </a:solidFill>
              </a:rPr>
              <a:t>speaks </a:t>
            </a:r>
            <a:r>
              <a:rPr lang="en-US" sz="2400" dirty="0" smtClean="0">
                <a:solidFill>
                  <a:schemeClr val="bg1"/>
                </a:solidFill>
              </a:rPr>
              <a:t>of the sin </a:t>
            </a:r>
            <a:r>
              <a:rPr lang="en-US" sz="2400" dirty="0" smtClean="0">
                <a:solidFill>
                  <a:schemeClr val="bg1"/>
                </a:solidFill>
              </a:rPr>
              <a:t>of enticing </a:t>
            </a:r>
            <a:r>
              <a:rPr lang="en-US" sz="2400" dirty="0" smtClean="0">
                <a:solidFill>
                  <a:schemeClr val="bg1"/>
                </a:solidFill>
              </a:rPr>
              <a:t>God’s children to commit fornication.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 Request Granted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land east of Jordan </a:t>
            </a:r>
            <a:r>
              <a:rPr lang="en-US" sz="2400" dirty="0" smtClean="0">
                <a:solidFill>
                  <a:schemeClr val="bg1"/>
                </a:solidFill>
              </a:rPr>
              <a:t>was                                          conquered </a:t>
            </a:r>
            <a:r>
              <a:rPr lang="en-US" sz="2400" dirty="0" smtClean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was found </a:t>
            </a:r>
            <a:r>
              <a:rPr lang="en-US" sz="2400" dirty="0" smtClean="0">
                <a:solidFill>
                  <a:schemeClr val="bg1"/>
                </a:solidFill>
              </a:rPr>
              <a:t>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be </a:t>
            </a:r>
            <a:r>
              <a:rPr lang="en-US" sz="2400" dirty="0" smtClean="0">
                <a:solidFill>
                  <a:schemeClr val="bg1"/>
                </a:solidFill>
              </a:rPr>
              <a:t>good pasture </a:t>
            </a:r>
            <a:r>
              <a:rPr lang="en-US" sz="2400" dirty="0" smtClean="0">
                <a:solidFill>
                  <a:schemeClr val="bg1"/>
                </a:solidFill>
              </a:rPr>
              <a:t>land.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tribes of Reuben and Gad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(</a:t>
            </a:r>
            <a:r>
              <a:rPr lang="en-US" sz="2400" dirty="0" smtClean="0">
                <a:solidFill>
                  <a:schemeClr val="bg1"/>
                </a:solidFill>
              </a:rPr>
              <a:t>and later half of Manasseh)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asked </a:t>
            </a:r>
            <a:r>
              <a:rPr lang="en-US" sz="2400" dirty="0" smtClean="0">
                <a:solidFill>
                  <a:schemeClr val="bg1"/>
                </a:solidFill>
              </a:rPr>
              <a:t>permission to </a:t>
            </a:r>
            <a:r>
              <a:rPr lang="en-US" sz="2400" dirty="0" smtClean="0">
                <a:solidFill>
                  <a:schemeClr val="bg1"/>
                </a:solidFill>
              </a:rPr>
              <a:t>settle there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At </a:t>
            </a:r>
            <a:r>
              <a:rPr lang="en-US" sz="2400" dirty="0" smtClean="0">
                <a:solidFill>
                  <a:schemeClr val="bg1"/>
                </a:solidFill>
              </a:rPr>
              <a:t>first Moses did not agree.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these tribes assured him that their men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would fight for the conquest of Canaan, he consented. 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Girl-Tending-A-Cow-In-Pasture,-18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97224">
            <a:off x="5138858" y="822587"/>
            <a:ext cx="3285017" cy="2701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A Request Granted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970544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made it clear that all </a:t>
            </a:r>
            <a:r>
              <a:rPr lang="en-US" sz="2400" dirty="0" smtClean="0">
                <a:solidFill>
                  <a:schemeClr val="bg1"/>
                </a:solidFill>
              </a:rPr>
              <a:t>men of </a:t>
            </a:r>
            <a:r>
              <a:rPr lang="en-US" sz="2400" dirty="0" smtClean="0">
                <a:solidFill>
                  <a:schemeClr val="bg1"/>
                </a:solidFill>
              </a:rPr>
              <a:t>military age would have to cross over and help in occupying the Promised Land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the agreement was reached, they began preparing the land for their </a:t>
            </a:r>
            <a:r>
              <a:rPr lang="en-US" sz="2400" dirty="0" smtClean="0">
                <a:solidFill>
                  <a:schemeClr val="bg1"/>
                </a:solidFill>
              </a:rPr>
              <a:t>families while </a:t>
            </a:r>
            <a:r>
              <a:rPr lang="en-US" sz="2400" dirty="0" smtClean="0">
                <a:solidFill>
                  <a:schemeClr val="bg1"/>
                </a:solidFill>
              </a:rPr>
              <a:t>the men were away fighting.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Preparing For The Conquest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preparation for the conquest, Moses had a second census taken. (</a:t>
            </a:r>
            <a:r>
              <a:rPr lang="en-US" sz="2400" dirty="0" smtClean="0">
                <a:solidFill>
                  <a:schemeClr val="bg1"/>
                </a:solidFill>
              </a:rPr>
              <a:t>See Numbers 26)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first census had been taken thirty-nine years before at Mt. Sinai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During these thirty-nine years some 1,200,000 deaths had </a:t>
            </a:r>
            <a:r>
              <a:rPr lang="en-US" sz="2400" dirty="0" smtClean="0">
                <a:solidFill>
                  <a:schemeClr val="bg1"/>
                </a:solidFill>
              </a:rPr>
              <a:t>occurred.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There </a:t>
            </a:r>
            <a:r>
              <a:rPr lang="en-US" sz="2400" dirty="0" smtClean="0">
                <a:solidFill>
                  <a:schemeClr val="bg1"/>
                </a:solidFill>
              </a:rPr>
              <a:t>was </a:t>
            </a:r>
            <a:r>
              <a:rPr lang="en-US" sz="2400" dirty="0" smtClean="0">
                <a:solidFill>
                  <a:schemeClr val="bg1"/>
                </a:solidFill>
              </a:rPr>
              <a:t>a need </a:t>
            </a:r>
            <a:r>
              <a:rPr lang="en-US" sz="2400" dirty="0" smtClean="0">
                <a:solidFill>
                  <a:schemeClr val="bg1"/>
                </a:solidFill>
              </a:rPr>
              <a:t>to know Israel’s strength as she faced the challenge of Canaan.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census revealed </a:t>
            </a:r>
            <a:r>
              <a:rPr lang="en-US" sz="2400" dirty="0" smtClean="0">
                <a:solidFill>
                  <a:schemeClr val="bg1"/>
                </a:solidFill>
              </a:rPr>
              <a:t>there were 601,730 men twenty years and older.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Preparing For The Conquest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9728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these thirty-nine years, seven tribes had grown in number while five </a:t>
            </a:r>
            <a:r>
              <a:rPr lang="en-US" sz="2400" dirty="0" smtClean="0">
                <a:solidFill>
                  <a:schemeClr val="bg1"/>
                </a:solidFill>
              </a:rPr>
              <a:t>tribes were </a:t>
            </a:r>
            <a:r>
              <a:rPr lang="en-US" sz="2400" dirty="0" smtClean="0">
                <a:solidFill>
                  <a:schemeClr val="bg1"/>
                </a:solidFill>
              </a:rPr>
              <a:t>now smaller.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tribe that increased the most was Manasseh, which </a:t>
            </a:r>
            <a:r>
              <a:rPr lang="en-US" sz="2400" dirty="0" smtClean="0">
                <a:solidFill>
                  <a:schemeClr val="bg1"/>
                </a:solidFill>
              </a:rPr>
              <a:t>had grown </a:t>
            </a:r>
            <a:r>
              <a:rPr lang="en-US" sz="2400" dirty="0" smtClean="0">
                <a:solidFill>
                  <a:schemeClr val="bg1"/>
                </a:solidFill>
              </a:rPr>
              <a:t>from 32,200 to </a:t>
            </a:r>
            <a:r>
              <a:rPr lang="en-US" sz="2400" dirty="0" smtClean="0">
                <a:solidFill>
                  <a:schemeClr val="bg1"/>
                </a:solidFill>
              </a:rPr>
              <a:t>52,700.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tribe that decreased the most was Simeon, which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had gone from 59,300 to 22,200.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8" name="Picture 7" descr="moses reading scrol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762000"/>
            <a:ext cx="2183393" cy="2338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Preparing For The Conquest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97340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No person could have been more than fifty-eight or fifty-nine years of </a:t>
            </a:r>
            <a:r>
              <a:rPr lang="en-US" sz="2400" dirty="0" smtClean="0">
                <a:solidFill>
                  <a:schemeClr val="bg1"/>
                </a:solidFill>
              </a:rPr>
              <a:t>age except </a:t>
            </a:r>
            <a:r>
              <a:rPr lang="en-US" sz="2400" dirty="0" smtClean="0">
                <a:solidFill>
                  <a:schemeClr val="bg1"/>
                </a:solidFill>
              </a:rPr>
              <a:t>Caleb (seventy-nine years old), Joshua (possibly ninety years old), and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Moses (120 years old).</a:t>
            </a:r>
            <a:endParaRPr lang="en-US" sz="2300" b="1" dirty="0">
              <a:solidFill>
                <a:schemeClr val="bg1"/>
              </a:solidFill>
            </a:endParaRPr>
          </a:p>
        </p:txBody>
      </p:sp>
      <p:pic>
        <p:nvPicPr>
          <p:cNvPr id="8" name="Picture 7" descr="mosesHeston2703_468x6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1762" y="2590800"/>
            <a:ext cx="2715638" cy="3545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aleb.jpg"/>
          <p:cNvPicPr>
            <a:picLocks noChangeAspect="1"/>
          </p:cNvPicPr>
          <p:nvPr/>
        </p:nvPicPr>
        <p:blipFill>
          <a:blip r:embed="rId3" cstate="print"/>
          <a:srcRect t="6857" r="47766"/>
          <a:stretch>
            <a:fillRect/>
          </a:stretch>
        </p:blipFill>
        <p:spPr>
          <a:xfrm rot="21160444">
            <a:off x="1367700" y="2534798"/>
            <a:ext cx="1752600" cy="37588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Joshua_Renewing_the_Covenant_with_Israel_(Bible_Card).jpg"/>
          <p:cNvPicPr>
            <a:picLocks noChangeAspect="1"/>
          </p:cNvPicPr>
          <p:nvPr/>
        </p:nvPicPr>
        <p:blipFill>
          <a:blip r:embed="rId4" cstate="print"/>
          <a:srcRect l="21328" r="13165"/>
          <a:stretch>
            <a:fillRect/>
          </a:stretch>
        </p:blipFill>
        <p:spPr>
          <a:xfrm rot="582258">
            <a:off x="5905904" y="2438621"/>
            <a:ext cx="2248119" cy="37998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A. </a:t>
            </a:r>
            <a:r>
              <a:rPr lang="en-US" sz="4000" dirty="0" smtClean="0">
                <a:solidFill>
                  <a:schemeClr val="bg1"/>
                </a:solidFill>
              </a:rPr>
              <a:t>At </a:t>
            </a:r>
            <a:r>
              <a:rPr lang="en-US" sz="4000" dirty="0" err="1" smtClean="0">
                <a:solidFill>
                  <a:schemeClr val="bg1"/>
                </a:solidFill>
              </a:rPr>
              <a:t>Kadesh-Barnea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7007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The other ten spies claimed that it </a:t>
            </a:r>
            <a:r>
              <a:rPr lang="en-US" sz="2400" dirty="0" smtClean="0">
                <a:solidFill>
                  <a:schemeClr val="bg1"/>
                </a:solidFill>
              </a:rPr>
              <a:t>would be impossible </a:t>
            </a:r>
            <a:r>
              <a:rPr lang="en-US" sz="2400" dirty="0">
                <a:solidFill>
                  <a:schemeClr val="bg1"/>
                </a:solidFill>
              </a:rPr>
              <a:t>to possess the land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When the people listened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and </a:t>
            </a:r>
            <a:r>
              <a:rPr lang="en-US" sz="2400" dirty="0">
                <a:solidFill>
                  <a:schemeClr val="bg1"/>
                </a:solidFill>
              </a:rPr>
              <a:t>believed the report of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the </a:t>
            </a:r>
            <a:r>
              <a:rPr lang="en-US" sz="2400" dirty="0">
                <a:solidFill>
                  <a:schemeClr val="bg1"/>
                </a:solidFill>
              </a:rPr>
              <a:t>ten spies, </a:t>
            </a:r>
            <a:r>
              <a:rPr lang="en-US" sz="2400" dirty="0" smtClean="0">
                <a:solidFill>
                  <a:schemeClr val="bg1"/>
                </a:solidFill>
              </a:rPr>
              <a:t>God threatened                                             to </a:t>
            </a:r>
            <a:r>
              <a:rPr lang="en-US" sz="2400" dirty="0">
                <a:solidFill>
                  <a:schemeClr val="bg1"/>
                </a:solidFill>
              </a:rPr>
              <a:t>annihilate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Moses </a:t>
            </a:r>
            <a:r>
              <a:rPr lang="en-US" sz="2400" dirty="0">
                <a:solidFill>
                  <a:schemeClr val="bg1"/>
                </a:solidFill>
              </a:rPr>
              <a:t>interceded, however,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and </a:t>
            </a:r>
            <a:r>
              <a:rPr lang="en-US" sz="2400" dirty="0">
                <a:solidFill>
                  <a:schemeClr val="bg1"/>
                </a:solidFill>
              </a:rPr>
              <a:t>God changed </a:t>
            </a:r>
            <a:r>
              <a:rPr lang="en-US" sz="2400" dirty="0" smtClean="0">
                <a:solidFill>
                  <a:schemeClr val="bg1"/>
                </a:solidFill>
              </a:rPr>
              <a:t>the nature </a:t>
            </a:r>
            <a:r>
              <a:rPr lang="en-US" sz="2400" dirty="0">
                <a:solidFill>
                  <a:schemeClr val="bg1"/>
                </a:solidFill>
              </a:rPr>
              <a:t>of the punishment.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4375" t="26000" r="26250" b="13000"/>
          <a:stretch>
            <a:fillRect/>
          </a:stretch>
        </p:blipFill>
        <p:spPr bwMode="auto">
          <a:xfrm>
            <a:off x="5026702" y="2438400"/>
            <a:ext cx="3202898" cy="2473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A. </a:t>
            </a:r>
            <a:r>
              <a:rPr lang="en-US" sz="4000" dirty="0" smtClean="0">
                <a:solidFill>
                  <a:schemeClr val="bg1"/>
                </a:solidFill>
              </a:rPr>
              <a:t>At </a:t>
            </a:r>
            <a:r>
              <a:rPr lang="en-US" sz="4000" dirty="0" err="1" smtClean="0">
                <a:solidFill>
                  <a:schemeClr val="bg1"/>
                </a:solidFill>
              </a:rPr>
              <a:t>Kadesh-Barnea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743200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God stated that the entire nation would remain in </a:t>
            </a:r>
            <a:r>
              <a:rPr lang="en-US" sz="2400" dirty="0" smtClean="0">
                <a:solidFill>
                  <a:schemeClr val="bg1"/>
                </a:solidFill>
              </a:rPr>
              <a:t>the wilderness </a:t>
            </a:r>
            <a:r>
              <a:rPr lang="en-US" sz="2400" dirty="0">
                <a:solidFill>
                  <a:schemeClr val="bg1"/>
                </a:solidFill>
              </a:rPr>
              <a:t>for a total of forty </a:t>
            </a:r>
            <a:r>
              <a:rPr lang="en-US" sz="2400" dirty="0" smtClean="0">
                <a:solidFill>
                  <a:schemeClr val="bg1"/>
                </a:solidFill>
              </a:rPr>
              <a:t>years.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O</a:t>
            </a:r>
            <a:r>
              <a:rPr lang="en-US" sz="2400" dirty="0" smtClean="0">
                <a:solidFill>
                  <a:schemeClr val="bg1"/>
                </a:solidFill>
              </a:rPr>
              <a:t>ne </a:t>
            </a:r>
            <a:r>
              <a:rPr lang="en-US" sz="2400" dirty="0">
                <a:solidFill>
                  <a:schemeClr val="bg1"/>
                </a:solidFill>
              </a:rPr>
              <a:t>year for each day that the spies spent </a:t>
            </a:r>
            <a:r>
              <a:rPr lang="en-US" sz="2400" dirty="0" smtClean="0">
                <a:solidFill>
                  <a:schemeClr val="bg1"/>
                </a:solidFill>
              </a:rPr>
              <a:t>in Canaan.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N</a:t>
            </a:r>
            <a:r>
              <a:rPr lang="en-US" sz="2400" dirty="0" smtClean="0">
                <a:solidFill>
                  <a:schemeClr val="bg1"/>
                </a:solidFill>
              </a:rPr>
              <a:t>o </a:t>
            </a:r>
            <a:r>
              <a:rPr lang="en-US" sz="2400" dirty="0">
                <a:solidFill>
                  <a:schemeClr val="bg1"/>
                </a:solidFill>
              </a:rPr>
              <a:t>Israelite, twenty years or older, with the exception of Caleb </a:t>
            </a:r>
            <a:r>
              <a:rPr lang="en-US" sz="2400" dirty="0" smtClean="0">
                <a:solidFill>
                  <a:schemeClr val="bg1"/>
                </a:solidFill>
              </a:rPr>
              <a:t>and Joshua</a:t>
            </a:r>
            <a:r>
              <a:rPr lang="en-US" sz="2400" dirty="0">
                <a:solidFill>
                  <a:schemeClr val="bg1"/>
                </a:solidFill>
              </a:rPr>
              <a:t>, would enter the Promised Land. (See Numbers </a:t>
            </a:r>
            <a:r>
              <a:rPr lang="en-US" sz="2400" dirty="0" smtClean="0">
                <a:solidFill>
                  <a:schemeClr val="bg1"/>
                </a:solidFill>
              </a:rPr>
              <a:t>14:20-35)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 descr="Wildern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0496">
            <a:off x="5636718" y="440659"/>
            <a:ext cx="2674016" cy="2278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A. </a:t>
            </a:r>
            <a:r>
              <a:rPr lang="en-US" sz="4000" dirty="0" smtClean="0">
                <a:solidFill>
                  <a:schemeClr val="bg1"/>
                </a:solidFill>
              </a:rPr>
              <a:t>At </a:t>
            </a:r>
            <a:r>
              <a:rPr lang="en-US" sz="4000" dirty="0" err="1" smtClean="0">
                <a:solidFill>
                  <a:schemeClr val="bg1"/>
                </a:solidFill>
              </a:rPr>
              <a:t>Kadesh-Barnea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solidFill>
                  <a:schemeClr val="bg1"/>
                </a:solidFill>
              </a:rPr>
              <a:t>Israel then began wandering in the desert for thirty-seven and a half years</a:t>
            </a:r>
            <a:r>
              <a:rPr lang="en-US" sz="2300" dirty="0" smtClean="0">
                <a:solidFill>
                  <a:schemeClr val="bg1"/>
                </a:solidFill>
              </a:rPr>
              <a:t>.</a:t>
            </a: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T</a:t>
            </a:r>
            <a:r>
              <a:rPr lang="en-US" sz="2300" dirty="0" smtClean="0">
                <a:solidFill>
                  <a:schemeClr val="bg1"/>
                </a:solidFill>
              </a:rPr>
              <a:t>hey </a:t>
            </a:r>
            <a:r>
              <a:rPr lang="en-US" sz="2300" dirty="0" smtClean="0">
                <a:solidFill>
                  <a:schemeClr val="bg1"/>
                </a:solidFill>
              </a:rPr>
              <a:t>moved about in a confined area, going as far south as </a:t>
            </a:r>
            <a:r>
              <a:rPr lang="en-US" sz="2300" dirty="0" smtClean="0">
                <a:solidFill>
                  <a:schemeClr val="bg1"/>
                </a:solidFill>
              </a:rPr>
              <a:t>the northern </a:t>
            </a:r>
            <a:r>
              <a:rPr lang="en-US" sz="2300" dirty="0" smtClean="0">
                <a:solidFill>
                  <a:schemeClr val="bg1"/>
                </a:solidFill>
              </a:rPr>
              <a:t>tip of the Gulf of Aqaba, about eighty-five miles in distance.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Sixteen stopping </a:t>
            </a:r>
            <a:r>
              <a:rPr lang="en-US" sz="2300" dirty="0" smtClean="0">
                <a:solidFill>
                  <a:schemeClr val="bg1"/>
                </a:solidFill>
              </a:rPr>
              <a:t>places are listed within this area.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It </a:t>
            </a:r>
            <a:r>
              <a:rPr lang="en-US" sz="2300" dirty="0" smtClean="0">
                <a:solidFill>
                  <a:schemeClr val="bg1"/>
                </a:solidFill>
              </a:rPr>
              <a:t>is likely that much of the time was </a:t>
            </a:r>
            <a:r>
              <a:rPr lang="en-US" sz="2300" dirty="0" smtClean="0">
                <a:solidFill>
                  <a:schemeClr val="bg1"/>
                </a:solidFill>
              </a:rPr>
              <a:t>spent at </a:t>
            </a:r>
            <a:r>
              <a:rPr lang="en-US" sz="2300" dirty="0" err="1" smtClean="0">
                <a:solidFill>
                  <a:schemeClr val="bg1"/>
                </a:solidFill>
              </a:rPr>
              <a:t>Kadesh-Barnea</a:t>
            </a:r>
            <a:r>
              <a:rPr lang="en-US" sz="2300" dirty="0" smtClean="0">
                <a:solidFill>
                  <a:schemeClr val="bg1"/>
                </a:solidFill>
              </a:rPr>
              <a:t>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A</a:t>
            </a:r>
            <a:r>
              <a:rPr lang="en-US" sz="2300" dirty="0" smtClean="0">
                <a:solidFill>
                  <a:schemeClr val="bg1"/>
                </a:solidFill>
              </a:rPr>
              <a:t>t </a:t>
            </a:r>
            <a:r>
              <a:rPr lang="en-US" sz="2300" dirty="0" smtClean="0">
                <a:solidFill>
                  <a:schemeClr val="bg1"/>
                </a:solidFill>
              </a:rPr>
              <a:t>the beginning of the </a:t>
            </a:r>
            <a:r>
              <a:rPr lang="en-US" sz="2300" dirty="0" smtClean="0">
                <a:solidFill>
                  <a:schemeClr val="bg1"/>
                </a:solidFill>
              </a:rPr>
              <a:t>fortieth year</a:t>
            </a:r>
            <a:r>
              <a:rPr lang="en-US" sz="2300" dirty="0" smtClean="0">
                <a:solidFill>
                  <a:schemeClr val="bg1"/>
                </a:solidFill>
              </a:rPr>
              <a:t>, for it was </a:t>
            </a:r>
            <a:r>
              <a:rPr lang="en-US" sz="2300" dirty="0" smtClean="0">
                <a:solidFill>
                  <a:schemeClr val="bg1"/>
                </a:solidFill>
              </a:rPr>
              <a:t>at </a:t>
            </a:r>
            <a:r>
              <a:rPr lang="en-US" sz="2300" dirty="0" err="1" smtClean="0">
                <a:solidFill>
                  <a:schemeClr val="bg1"/>
                </a:solidFill>
              </a:rPr>
              <a:t>Kadesh-Barnea</a:t>
            </a:r>
            <a:r>
              <a:rPr lang="en-US" sz="2300" dirty="0" smtClean="0">
                <a:solidFill>
                  <a:schemeClr val="bg1"/>
                </a:solidFill>
              </a:rPr>
              <a:t> where </a:t>
            </a:r>
            <a:r>
              <a:rPr lang="en-US" sz="2300" dirty="0" smtClean="0">
                <a:solidFill>
                  <a:schemeClr val="bg1"/>
                </a:solidFill>
              </a:rPr>
              <a:t>Miriam died. (See Numbers </a:t>
            </a:r>
            <a:r>
              <a:rPr lang="en-US" sz="2300" dirty="0" smtClean="0">
                <a:solidFill>
                  <a:schemeClr val="bg1"/>
                </a:solidFill>
              </a:rPr>
              <a:t>20:1)</a:t>
            </a:r>
            <a:endParaRPr lang="en-US" sz="23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A. </a:t>
            </a:r>
            <a:r>
              <a:rPr lang="en-US" sz="4000" dirty="0" smtClean="0">
                <a:solidFill>
                  <a:schemeClr val="bg1"/>
                </a:solidFill>
              </a:rPr>
              <a:t>At </a:t>
            </a:r>
            <a:r>
              <a:rPr lang="en-US" sz="4000" dirty="0" err="1" smtClean="0">
                <a:solidFill>
                  <a:schemeClr val="bg1"/>
                </a:solidFill>
              </a:rPr>
              <a:t>Kadesh-Barnea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0490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During this period of wandering, 1,200,000 men and women had to </a:t>
            </a:r>
            <a:r>
              <a:rPr lang="en-US" sz="2400" dirty="0" smtClean="0">
                <a:solidFill>
                  <a:schemeClr val="bg1"/>
                </a:solidFill>
              </a:rPr>
              <a:t>die (600,000 </a:t>
            </a:r>
            <a:r>
              <a:rPr lang="en-US" sz="2400" dirty="0" smtClean="0">
                <a:solidFill>
                  <a:schemeClr val="bg1"/>
                </a:solidFill>
              </a:rPr>
              <a:t>thousand of both men and women).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hey </a:t>
            </a:r>
            <a:r>
              <a:rPr lang="en-US" sz="2400" dirty="0" smtClean="0">
                <a:solidFill>
                  <a:schemeClr val="bg1"/>
                </a:solidFill>
              </a:rPr>
              <a:t>averaged </a:t>
            </a:r>
            <a:r>
              <a:rPr lang="en-US" sz="2400" dirty="0" smtClean="0">
                <a:solidFill>
                  <a:schemeClr val="bg1"/>
                </a:solidFill>
              </a:rPr>
              <a:t>eighty-five funerals </a:t>
            </a:r>
            <a:r>
              <a:rPr lang="en-US" sz="2400" dirty="0" smtClean="0">
                <a:solidFill>
                  <a:schemeClr val="bg1"/>
                </a:solidFill>
              </a:rPr>
              <a:t>per day.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hey </a:t>
            </a:r>
            <a:r>
              <a:rPr lang="en-US" sz="2400" dirty="0" smtClean="0">
                <a:solidFill>
                  <a:schemeClr val="bg1"/>
                </a:solidFill>
              </a:rPr>
              <a:t>were constantly reminded of the judgment of God </a:t>
            </a:r>
            <a:r>
              <a:rPr lang="en-US" sz="2400" dirty="0" smtClean="0">
                <a:solidFill>
                  <a:schemeClr val="bg1"/>
                </a:solidFill>
              </a:rPr>
              <a:t>upon them </a:t>
            </a:r>
            <a:r>
              <a:rPr lang="en-US" sz="2400" dirty="0" smtClean="0">
                <a:solidFill>
                  <a:schemeClr val="bg1"/>
                </a:solidFill>
              </a:rPr>
              <a:t>because of unbelief.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Israel-Wildernes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914400"/>
            <a:ext cx="3217334" cy="217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077200" cy="1143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B. The Deaths Of Miriam And Aaron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905000"/>
            <a:ext cx="7162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solidFill>
                  <a:schemeClr val="bg1"/>
                </a:solidFill>
              </a:rPr>
              <a:t>In passing judgment upon </a:t>
            </a:r>
            <a:r>
              <a:rPr lang="en-US" sz="2300" dirty="0" smtClean="0">
                <a:solidFill>
                  <a:schemeClr val="bg1"/>
                </a:solidFill>
              </a:rPr>
              <a:t>                                        Israel</a:t>
            </a:r>
            <a:r>
              <a:rPr lang="en-US" sz="2300" dirty="0" smtClean="0">
                <a:solidFill>
                  <a:schemeClr val="bg1"/>
                </a:solidFill>
              </a:rPr>
              <a:t>, God </a:t>
            </a:r>
            <a:r>
              <a:rPr lang="en-US" sz="2300" dirty="0" smtClean="0">
                <a:solidFill>
                  <a:schemeClr val="bg1"/>
                </a:solidFill>
              </a:rPr>
              <a:t>made exception                                             for </a:t>
            </a:r>
            <a:r>
              <a:rPr lang="en-US" sz="2300" dirty="0" smtClean="0">
                <a:solidFill>
                  <a:schemeClr val="bg1"/>
                </a:solidFill>
              </a:rPr>
              <a:t>only Caleb </a:t>
            </a:r>
            <a:r>
              <a:rPr lang="en-US" sz="2300" dirty="0" smtClean="0">
                <a:solidFill>
                  <a:schemeClr val="bg1"/>
                </a:solidFill>
              </a:rPr>
              <a:t>and Joshua</a:t>
            </a:r>
            <a:r>
              <a:rPr lang="en-US" sz="2300" dirty="0" smtClean="0">
                <a:solidFill>
                  <a:schemeClr val="bg1"/>
                </a:solidFill>
              </a:rPr>
              <a:t>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This </a:t>
            </a:r>
            <a:r>
              <a:rPr lang="en-US" sz="2300" dirty="0" smtClean="0">
                <a:solidFill>
                  <a:schemeClr val="bg1"/>
                </a:solidFill>
              </a:rPr>
              <a:t>meant that even the </a:t>
            </a:r>
            <a:r>
              <a:rPr lang="en-US" sz="2300" dirty="0" smtClean="0">
                <a:solidFill>
                  <a:schemeClr val="bg1"/>
                </a:solidFill>
              </a:rPr>
              <a:t>                                                        members </a:t>
            </a:r>
            <a:r>
              <a:rPr lang="en-US" sz="2300" dirty="0" smtClean="0">
                <a:solidFill>
                  <a:schemeClr val="bg1"/>
                </a:solidFill>
              </a:rPr>
              <a:t>of the head </a:t>
            </a:r>
            <a:r>
              <a:rPr lang="en-US" sz="2300" dirty="0" smtClean="0">
                <a:solidFill>
                  <a:schemeClr val="bg1"/>
                </a:solidFill>
              </a:rPr>
              <a:t>                                                             family </a:t>
            </a:r>
            <a:r>
              <a:rPr lang="en-US" sz="2300" dirty="0" smtClean="0">
                <a:solidFill>
                  <a:schemeClr val="bg1"/>
                </a:solidFill>
              </a:rPr>
              <a:t>had to die </a:t>
            </a:r>
            <a:r>
              <a:rPr lang="en-US" sz="2300" dirty="0" smtClean="0">
                <a:solidFill>
                  <a:schemeClr val="bg1"/>
                </a:solidFill>
              </a:rPr>
              <a:t>before                                                        Canaan </a:t>
            </a:r>
            <a:r>
              <a:rPr lang="en-US" sz="2300" dirty="0" smtClean="0">
                <a:solidFill>
                  <a:schemeClr val="bg1"/>
                </a:solidFill>
              </a:rPr>
              <a:t>could be possessed. </a:t>
            </a:r>
            <a:endParaRPr lang="en-US" sz="23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moses_views_promised_land.jpg"/>
          <p:cNvPicPr>
            <a:picLocks noChangeAspect="1"/>
          </p:cNvPicPr>
          <p:nvPr/>
        </p:nvPicPr>
        <p:blipFill>
          <a:blip r:embed="rId2" cstate="print"/>
          <a:srcRect r="4319"/>
          <a:stretch>
            <a:fillRect/>
          </a:stretch>
        </p:blipFill>
        <p:spPr>
          <a:xfrm rot="230332">
            <a:off x="4727767" y="1681354"/>
            <a:ext cx="3460833" cy="3617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077200" cy="1143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B. The Deaths Of Miriam And Aaron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72264"/>
            <a:ext cx="7162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solidFill>
                  <a:schemeClr val="bg1"/>
                </a:solidFill>
              </a:rPr>
              <a:t>Miriam</a:t>
            </a:r>
            <a:r>
              <a:rPr lang="en-US" sz="2300" dirty="0" smtClean="0">
                <a:solidFill>
                  <a:schemeClr val="bg1"/>
                </a:solidFill>
              </a:rPr>
              <a:t>, Aaron, and Moses, however, were permitted </a:t>
            </a:r>
            <a:r>
              <a:rPr lang="en-US" sz="2300" dirty="0" smtClean="0">
                <a:solidFill>
                  <a:schemeClr val="bg1"/>
                </a:solidFill>
              </a:rPr>
              <a:t>to live </a:t>
            </a:r>
            <a:r>
              <a:rPr lang="en-US" sz="2300" dirty="0" smtClean="0">
                <a:solidFill>
                  <a:schemeClr val="bg1"/>
                </a:solidFill>
              </a:rPr>
              <a:t>until the final year of wandering in the wilderness</a:t>
            </a:r>
            <a:r>
              <a:rPr lang="en-US" sz="2300" dirty="0" smtClean="0">
                <a:solidFill>
                  <a:schemeClr val="bg1"/>
                </a:solidFill>
              </a:rPr>
              <a:t>.</a:t>
            </a: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Miriam died in the first </a:t>
            </a:r>
            <a:r>
              <a:rPr lang="en-US" sz="2300" dirty="0" smtClean="0">
                <a:solidFill>
                  <a:schemeClr val="bg1"/>
                </a:solidFill>
              </a:rPr>
              <a:t>month of </a:t>
            </a:r>
            <a:r>
              <a:rPr lang="en-US" sz="2300" dirty="0" smtClean="0">
                <a:solidFill>
                  <a:schemeClr val="bg1"/>
                </a:solidFill>
              </a:rPr>
              <a:t>the fortieth year while at </a:t>
            </a:r>
            <a:r>
              <a:rPr lang="en-US" sz="2300" dirty="0" err="1" smtClean="0">
                <a:solidFill>
                  <a:schemeClr val="bg1"/>
                </a:solidFill>
              </a:rPr>
              <a:t>Kadesh-Barnea</a:t>
            </a:r>
            <a:r>
              <a:rPr lang="en-US" sz="2300" dirty="0" smtClean="0">
                <a:solidFill>
                  <a:schemeClr val="bg1"/>
                </a:solidFill>
              </a:rPr>
              <a:t>. </a:t>
            </a:r>
            <a:r>
              <a:rPr lang="en-US" sz="2300" dirty="0" smtClean="0">
                <a:solidFill>
                  <a:schemeClr val="bg1"/>
                </a:solidFill>
              </a:rPr>
              <a:t>(Numbers </a:t>
            </a:r>
            <a:r>
              <a:rPr lang="en-US" sz="2300" dirty="0" smtClean="0">
                <a:solidFill>
                  <a:schemeClr val="bg1"/>
                </a:solidFill>
              </a:rPr>
              <a:t>20:1)</a:t>
            </a: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Aaron </a:t>
            </a:r>
            <a:r>
              <a:rPr lang="en-US" sz="2300" dirty="0" smtClean="0">
                <a:solidFill>
                  <a:schemeClr val="bg1"/>
                </a:solidFill>
              </a:rPr>
              <a:t>died </a:t>
            </a:r>
            <a:r>
              <a:rPr lang="en-US" sz="2300" dirty="0" smtClean="0">
                <a:solidFill>
                  <a:schemeClr val="bg1"/>
                </a:solidFill>
              </a:rPr>
              <a:t>five months </a:t>
            </a:r>
            <a:r>
              <a:rPr lang="en-US" sz="2300" dirty="0" smtClean="0">
                <a:solidFill>
                  <a:schemeClr val="bg1"/>
                </a:solidFill>
              </a:rPr>
              <a:t>later at Mount </a:t>
            </a:r>
            <a:r>
              <a:rPr lang="en-US" sz="2300" dirty="0" err="1" smtClean="0">
                <a:solidFill>
                  <a:schemeClr val="bg1"/>
                </a:solidFill>
              </a:rPr>
              <a:t>Hor</a:t>
            </a:r>
            <a:r>
              <a:rPr lang="en-US" sz="2300" dirty="0" smtClean="0">
                <a:solidFill>
                  <a:schemeClr val="bg1"/>
                </a:solidFill>
              </a:rPr>
              <a:t> at the age of 123 years. (See Numbers </a:t>
            </a:r>
            <a:r>
              <a:rPr lang="en-US" sz="2300" dirty="0" smtClean="0">
                <a:solidFill>
                  <a:schemeClr val="bg1"/>
                </a:solidFill>
              </a:rPr>
              <a:t>33:38)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RH-MosesInBaske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00085">
            <a:off x="5501443" y="3598295"/>
            <a:ext cx="1749913" cy="251404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8750" t="33000" r="53750" b="28000"/>
          <a:stretch>
            <a:fillRect/>
          </a:stretch>
        </p:blipFill>
        <p:spPr bwMode="auto">
          <a:xfrm rot="20966526">
            <a:off x="1567138" y="3907590"/>
            <a:ext cx="164123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077200" cy="1143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B. The Deaths Of Miriam And Aaron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92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Conquest         Global 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instructed </a:t>
            </a:r>
            <a:r>
              <a:rPr lang="en-US" sz="2400" dirty="0" smtClean="0">
                <a:solidFill>
                  <a:schemeClr val="bg1"/>
                </a:solidFill>
              </a:rPr>
              <a:t>Moses to accompany Aaron and </a:t>
            </a:r>
            <a:r>
              <a:rPr lang="en-US" sz="2400" dirty="0" err="1" smtClean="0">
                <a:solidFill>
                  <a:schemeClr val="bg1"/>
                </a:solidFill>
              </a:rPr>
              <a:t>Eleazar</a:t>
            </a:r>
            <a:r>
              <a:rPr lang="en-US" sz="2400" dirty="0" smtClean="0">
                <a:solidFill>
                  <a:schemeClr val="bg1"/>
                </a:solidFill>
              </a:rPr>
              <a:t>, Aaron’s son and successor, </a:t>
            </a:r>
            <a:r>
              <a:rPr lang="en-US" sz="2400" dirty="0" smtClean="0">
                <a:solidFill>
                  <a:schemeClr val="bg1"/>
                </a:solidFill>
              </a:rPr>
              <a:t>to the </a:t>
            </a:r>
            <a:r>
              <a:rPr lang="en-US" sz="2400" dirty="0" smtClean="0">
                <a:solidFill>
                  <a:schemeClr val="bg1"/>
                </a:solidFill>
              </a:rPr>
              <a:t>top of the mountain.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took Aaron’s clothes and placed them upon </a:t>
            </a:r>
            <a:r>
              <a:rPr lang="en-US" sz="2400" dirty="0" err="1" smtClean="0">
                <a:solidFill>
                  <a:schemeClr val="bg1"/>
                </a:solidFill>
              </a:rPr>
              <a:t>Eleazar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hey </a:t>
            </a:r>
            <a:r>
              <a:rPr lang="en-US" sz="2400" dirty="0" smtClean="0">
                <a:solidFill>
                  <a:schemeClr val="bg1"/>
                </a:solidFill>
              </a:rPr>
              <a:t>came down the mountain alone.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Aaron </a:t>
            </a:r>
            <a:r>
              <a:rPr lang="en-US" sz="2400" dirty="0" smtClean="0">
                <a:solidFill>
                  <a:schemeClr val="bg1"/>
                </a:solidFill>
              </a:rPr>
              <a:t>died on the top of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mountain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people </a:t>
            </a:r>
            <a:r>
              <a:rPr lang="en-US" sz="2400" dirty="0" smtClean="0">
                <a:solidFill>
                  <a:schemeClr val="bg1"/>
                </a:solidFill>
              </a:rPr>
              <a:t>mourned for Aaron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for </a:t>
            </a:r>
            <a:r>
              <a:rPr lang="en-US" sz="2400" dirty="0" smtClean="0">
                <a:solidFill>
                  <a:schemeClr val="bg1"/>
                </a:solidFill>
              </a:rPr>
              <a:t>thirty days.</a:t>
            </a:r>
            <a:endParaRPr lang="en-US" sz="2300" dirty="0">
              <a:solidFill>
                <a:schemeClr val="bg1"/>
              </a:solidFill>
            </a:endParaRPr>
          </a:p>
        </p:txBody>
      </p:sp>
      <p:pic>
        <p:nvPicPr>
          <p:cNvPr id="6" name="Picture 5" descr="Tomb of Aaron Summit of Mount Hor March 11th.jpg"/>
          <p:cNvPicPr>
            <a:picLocks noChangeAspect="1"/>
          </p:cNvPicPr>
          <p:nvPr/>
        </p:nvPicPr>
        <p:blipFill>
          <a:blip r:embed="rId2" cstate="print"/>
          <a:srcRect l="2624" t="3655" r="2902" b="4971"/>
          <a:stretch>
            <a:fillRect/>
          </a:stretch>
        </p:blipFill>
        <p:spPr>
          <a:xfrm rot="251948">
            <a:off x="5176969" y="4028168"/>
            <a:ext cx="2971800" cy="206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</TotalTime>
  <Words>1826</Words>
  <Application>Microsoft Office PowerPoint</Application>
  <PresentationFormat>On-screen Show (4:3)</PresentationFormat>
  <Paragraphs>193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19</cp:revision>
  <dcterms:created xsi:type="dcterms:W3CDTF">2012-01-18T02:51:03Z</dcterms:created>
  <dcterms:modified xsi:type="dcterms:W3CDTF">2012-01-19T03:11:18Z</dcterms:modified>
</cp:coreProperties>
</file>