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8" autoAdjust="0"/>
    <p:restoredTop sz="94660"/>
  </p:normalViewPr>
  <p:slideViewPr>
    <p:cSldViewPr>
      <p:cViewPr>
        <p:scale>
          <a:sx n="79" d="100"/>
          <a:sy n="7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5/20/2012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11: King David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96863"/>
            <a:ext cx="7162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next moved to the region of </a:t>
            </a:r>
            <a:r>
              <a:rPr lang="en-US" sz="2400" dirty="0" err="1" smtClean="0">
                <a:solidFill>
                  <a:schemeClr val="bg1"/>
                </a:solidFill>
              </a:rPr>
              <a:t>Maon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sought food for his men </a:t>
            </a:r>
            <a:r>
              <a:rPr lang="en-US" sz="2400" dirty="0" smtClean="0">
                <a:solidFill>
                  <a:schemeClr val="bg1"/>
                </a:solidFill>
              </a:rPr>
              <a:t>from </a:t>
            </a:r>
            <a:r>
              <a:rPr lang="en-US" sz="2400" dirty="0" err="1" smtClean="0">
                <a:solidFill>
                  <a:schemeClr val="bg1"/>
                </a:solidFill>
              </a:rPr>
              <a:t>Nabal</a:t>
            </a:r>
            <a:r>
              <a:rPr lang="en-US" sz="2400" dirty="0" smtClean="0">
                <a:solidFill>
                  <a:schemeClr val="bg1"/>
                </a:solidFill>
              </a:rPr>
              <a:t>, a wealthy </a:t>
            </a:r>
            <a:r>
              <a:rPr lang="en-US" sz="2400" dirty="0" smtClean="0">
                <a:solidFill>
                  <a:schemeClr val="bg1"/>
                </a:solidFill>
              </a:rPr>
              <a:t>landowner. 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Nabal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was a surly person </a:t>
            </a:r>
            <a:r>
              <a:rPr lang="en-US" sz="2400" dirty="0" smtClean="0">
                <a:solidFill>
                  <a:schemeClr val="bg1"/>
                </a:solidFill>
              </a:rPr>
              <a:t>and refused </a:t>
            </a:r>
            <a:r>
              <a:rPr lang="en-US" sz="2400" dirty="0" smtClean="0">
                <a:solidFill>
                  <a:schemeClr val="bg1"/>
                </a:solidFill>
              </a:rPr>
              <a:t>to help him.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Nabal’s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wife, Abigail, </a:t>
            </a:r>
            <a:r>
              <a:rPr lang="en-US" sz="2400" dirty="0" smtClean="0">
                <a:solidFill>
                  <a:schemeClr val="bg1"/>
                </a:solidFill>
              </a:rPr>
              <a:t>intervened and </a:t>
            </a:r>
            <a:r>
              <a:rPr lang="en-US" sz="2400" dirty="0" smtClean="0">
                <a:solidFill>
                  <a:schemeClr val="bg1"/>
                </a:solidFill>
              </a:rPr>
              <a:t>supplied food.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err="1" smtClean="0">
                <a:solidFill>
                  <a:schemeClr val="bg1"/>
                </a:solidFill>
              </a:rPr>
              <a:t>Nabal</a:t>
            </a:r>
            <a:r>
              <a:rPr lang="en-US" sz="2400" dirty="0" smtClean="0">
                <a:solidFill>
                  <a:schemeClr val="bg1"/>
                </a:solidFill>
              </a:rPr>
              <a:t> died David </a:t>
            </a:r>
            <a:r>
              <a:rPr lang="en-US" sz="2400" dirty="0" smtClean="0">
                <a:solidFill>
                  <a:schemeClr val="bg1"/>
                </a:solidFill>
              </a:rPr>
              <a:t>took Abigail </a:t>
            </a:r>
            <a:r>
              <a:rPr lang="en-US" sz="2400" dirty="0" smtClean="0">
                <a:solidFill>
                  <a:schemeClr val="bg1"/>
                </a:solidFill>
              </a:rPr>
              <a:t>as his </a:t>
            </a:r>
            <a:r>
              <a:rPr lang="en-US" sz="2400" dirty="0" smtClean="0">
                <a:solidFill>
                  <a:schemeClr val="bg1"/>
                </a:solidFill>
              </a:rPr>
              <a:t>own wife.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Ziphites</a:t>
            </a:r>
            <a:r>
              <a:rPr lang="en-US" sz="2400" dirty="0" smtClean="0">
                <a:solidFill>
                  <a:schemeClr val="bg1"/>
                </a:solidFill>
              </a:rPr>
              <a:t> told Saul of David’s hiding place, and Saul came.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 smtClean="0">
                <a:solidFill>
                  <a:schemeClr val="bg1"/>
                </a:solidFill>
              </a:rPr>
              <a:t>second </a:t>
            </a:r>
            <a:r>
              <a:rPr lang="en-US" sz="2400" dirty="0" smtClean="0">
                <a:solidFill>
                  <a:schemeClr val="bg1"/>
                </a:solidFill>
              </a:rPr>
              <a:t>time David </a:t>
            </a:r>
            <a:r>
              <a:rPr lang="en-US" sz="2400" dirty="0" smtClean="0">
                <a:solidFill>
                  <a:schemeClr val="bg1"/>
                </a:solidFill>
              </a:rPr>
              <a:t>spared his life.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</a:t>
            </a:r>
            <a:r>
              <a:rPr lang="en-US" sz="2400" dirty="0" smtClean="0">
                <a:solidFill>
                  <a:schemeClr val="bg1"/>
                </a:solidFill>
              </a:rPr>
              <a:t>, accompanied by </a:t>
            </a:r>
            <a:r>
              <a:rPr lang="en-US" sz="2400" dirty="0" err="1" smtClean="0">
                <a:solidFill>
                  <a:schemeClr val="bg1"/>
                </a:solidFill>
              </a:rPr>
              <a:t>Abishai</a:t>
            </a:r>
            <a:r>
              <a:rPr lang="en-US" sz="2400" dirty="0" smtClean="0">
                <a:solidFill>
                  <a:schemeClr val="bg1"/>
                </a:solidFill>
              </a:rPr>
              <a:t>, went to where Saul </a:t>
            </a:r>
            <a:r>
              <a:rPr lang="en-US" sz="2400" dirty="0" smtClean="0">
                <a:solidFill>
                  <a:schemeClr val="bg1"/>
                </a:solidFill>
              </a:rPr>
              <a:t>slept under </a:t>
            </a:r>
            <a:r>
              <a:rPr lang="en-US" sz="2400" dirty="0" smtClean="0">
                <a:solidFill>
                  <a:schemeClr val="bg1"/>
                </a:solidFill>
              </a:rPr>
              <a:t>the guard of Abner and the army.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657600"/>
            <a:ext cx="716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took away Saul’s own spear and jug of water.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next day David showed Saul the articles.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repented and promised </a:t>
            </a:r>
            <a:r>
              <a:rPr lang="en-US" sz="2400" dirty="0" smtClean="0">
                <a:solidFill>
                  <a:schemeClr val="bg1"/>
                </a:solidFill>
              </a:rPr>
              <a:t>not to </a:t>
            </a:r>
            <a:r>
              <a:rPr lang="en-US" sz="2400" dirty="0" smtClean="0">
                <a:solidFill>
                  <a:schemeClr val="bg1"/>
                </a:solidFill>
              </a:rPr>
              <a:t>pursue David any longer.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8130" name="Picture 2" descr="http://www.photobible.info/photobible.info-English/Web%20English/2-title%20(279-647)/637-%20Takes%20his%20spear%20and%20water%20bottle.%20(1%20Samuel%2026;%2012-19).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199" y="914400"/>
            <a:ext cx="2926079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600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Next David </a:t>
            </a:r>
            <a:r>
              <a:rPr lang="en-US" sz="2400" dirty="0" smtClean="0">
                <a:solidFill>
                  <a:schemeClr val="bg1"/>
                </a:solidFill>
              </a:rPr>
              <a:t>moved to the land of the </a:t>
            </a:r>
            <a:r>
              <a:rPr lang="en-US" sz="2400" dirty="0" smtClean="0">
                <a:solidFill>
                  <a:schemeClr val="bg1"/>
                </a:solidFill>
              </a:rPr>
              <a:t>Philistines.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king gave him the city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err="1" smtClean="0">
                <a:solidFill>
                  <a:schemeClr val="bg1"/>
                </a:solidFill>
              </a:rPr>
              <a:t>Ziklag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Here </a:t>
            </a:r>
            <a:r>
              <a:rPr lang="en-US" sz="2400" dirty="0" smtClean="0">
                <a:solidFill>
                  <a:schemeClr val="bg1"/>
                </a:solidFill>
              </a:rPr>
              <a:t>he served the Philistine king as a </a:t>
            </a:r>
            <a:r>
              <a:rPr lang="en-US" sz="2400" dirty="0" smtClean="0">
                <a:solidFill>
                  <a:schemeClr val="bg1"/>
                </a:solidFill>
              </a:rPr>
              <a:t>mercenary.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attacked </a:t>
            </a:r>
            <a:r>
              <a:rPr lang="en-US" sz="2400" dirty="0" smtClean="0">
                <a:solidFill>
                  <a:schemeClr val="bg1"/>
                </a:solidFill>
              </a:rPr>
              <a:t>the foreign </a:t>
            </a:r>
            <a:r>
              <a:rPr lang="en-US" sz="2400" dirty="0" smtClean="0">
                <a:solidFill>
                  <a:schemeClr val="bg1"/>
                </a:solidFill>
              </a:rPr>
              <a:t>tribes to </a:t>
            </a:r>
            <a:r>
              <a:rPr lang="en-US" sz="2400" dirty="0" smtClean="0">
                <a:solidFill>
                  <a:schemeClr val="bg1"/>
                </a:solidFill>
              </a:rPr>
              <a:t>the south.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245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the Philistines were to fight Israel, David found himself in difficulty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However, he was </a:t>
            </a:r>
            <a:r>
              <a:rPr lang="en-US" sz="2400" dirty="0" smtClean="0">
                <a:solidFill>
                  <a:schemeClr val="bg1"/>
                </a:solidFill>
              </a:rPr>
              <a:t>soon saved </a:t>
            </a:r>
            <a:r>
              <a:rPr lang="en-US" sz="2400" dirty="0" smtClean="0">
                <a:solidFill>
                  <a:schemeClr val="bg1"/>
                </a:solidFill>
              </a:rPr>
              <a:t>from the embarrassing </a:t>
            </a:r>
            <a:r>
              <a:rPr lang="en-US" sz="2400" dirty="0" smtClean="0">
                <a:solidFill>
                  <a:schemeClr val="bg1"/>
                </a:solidFill>
              </a:rPr>
              <a:t>position.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Philistines themselves </a:t>
            </a:r>
            <a:r>
              <a:rPr lang="en-US" sz="2400" dirty="0" smtClean="0">
                <a:solidFill>
                  <a:schemeClr val="bg1"/>
                </a:solidFill>
              </a:rPr>
              <a:t>objected to his presence and sent him back to </a:t>
            </a:r>
            <a:r>
              <a:rPr lang="en-US" sz="2400" dirty="0" err="1" smtClean="0">
                <a:solidFill>
                  <a:schemeClr val="bg1"/>
                </a:solidFill>
              </a:rPr>
              <a:t>Ziklag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245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Back at </a:t>
            </a:r>
            <a:r>
              <a:rPr lang="en-US" sz="2400" dirty="0" err="1" smtClean="0">
                <a:solidFill>
                  <a:schemeClr val="bg1"/>
                </a:solidFill>
              </a:rPr>
              <a:t>Ziklag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 had destroyed the </a:t>
            </a:r>
            <a:r>
              <a:rPr lang="en-US" sz="2400" dirty="0" smtClean="0">
                <a:solidFill>
                  <a:schemeClr val="bg1"/>
                </a:solidFill>
              </a:rPr>
              <a:t>town and </a:t>
            </a:r>
            <a:r>
              <a:rPr lang="en-US" sz="2400" dirty="0" smtClean="0">
                <a:solidFill>
                  <a:schemeClr val="bg1"/>
                </a:solidFill>
              </a:rPr>
              <a:t>taken </a:t>
            </a:r>
            <a:r>
              <a:rPr lang="en-US" sz="2400" dirty="0" smtClean="0">
                <a:solidFill>
                  <a:schemeClr val="bg1"/>
                </a:solidFill>
              </a:rPr>
              <a:t>all the wives and booty.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David’s </a:t>
            </a:r>
            <a:r>
              <a:rPr lang="en-US" sz="2400" dirty="0" smtClean="0">
                <a:solidFill>
                  <a:schemeClr val="bg1"/>
                </a:solidFill>
              </a:rPr>
              <a:t>men </a:t>
            </a:r>
            <a:r>
              <a:rPr lang="en-US" sz="2400" dirty="0" smtClean="0">
                <a:solidFill>
                  <a:schemeClr val="bg1"/>
                </a:solidFill>
              </a:rPr>
              <a:t>came near </a:t>
            </a:r>
            <a:r>
              <a:rPr lang="en-US" sz="2400" dirty="0" smtClean="0">
                <a:solidFill>
                  <a:schemeClr val="bg1"/>
                </a:solidFill>
              </a:rPr>
              <a:t>mutiny.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But David quickly found </a:t>
            </a:r>
            <a:r>
              <a:rPr lang="en-US" sz="2400" dirty="0" smtClean="0">
                <a:solidFill>
                  <a:schemeClr val="bg1"/>
                </a:solidFill>
              </a:rPr>
              <a:t>out </a:t>
            </a:r>
            <a:r>
              <a:rPr lang="en-US" sz="2400" dirty="0" smtClean="0">
                <a:solidFill>
                  <a:schemeClr val="bg1"/>
                </a:solidFill>
              </a:rPr>
              <a:t>their location.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attacked them and recovered </a:t>
            </a:r>
            <a:r>
              <a:rPr lang="en-US" sz="2400" dirty="0" smtClean="0">
                <a:solidFill>
                  <a:schemeClr val="bg1"/>
                </a:solidFill>
              </a:rPr>
              <a:t>everything.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remained with the </a:t>
            </a:r>
            <a:r>
              <a:rPr lang="en-US" sz="2400" dirty="0" smtClean="0">
                <a:solidFill>
                  <a:schemeClr val="bg1"/>
                </a:solidFill>
              </a:rPr>
              <a:t>Philistines for </a:t>
            </a:r>
            <a:r>
              <a:rPr lang="en-US" sz="2400" dirty="0" smtClean="0">
                <a:solidFill>
                  <a:schemeClr val="bg1"/>
                </a:solidFill>
              </a:rPr>
              <a:t>16 </a:t>
            </a:r>
            <a:r>
              <a:rPr lang="en-US" sz="2400" dirty="0" smtClean="0">
                <a:solidFill>
                  <a:schemeClr val="bg1"/>
                </a:solidFill>
              </a:rPr>
              <a:t>months.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240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Upon the death of Saul, the outlaw life of David came to an end.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During </a:t>
            </a:r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life as </a:t>
            </a:r>
            <a:r>
              <a:rPr lang="en-US" sz="2400" dirty="0" smtClean="0">
                <a:solidFill>
                  <a:schemeClr val="bg1"/>
                </a:solidFill>
              </a:rPr>
              <a:t>a fugitive, David had many bitter </a:t>
            </a:r>
            <a:r>
              <a:rPr lang="en-US" sz="2400" dirty="0" smtClean="0">
                <a:solidFill>
                  <a:schemeClr val="bg1"/>
                </a:solidFill>
              </a:rPr>
              <a:t>experiences.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U</a:t>
            </a:r>
            <a:r>
              <a:rPr lang="en-US" sz="2400" dirty="0" smtClean="0">
                <a:solidFill>
                  <a:schemeClr val="bg1"/>
                </a:solidFill>
              </a:rPr>
              <a:t>ndoubtedly </a:t>
            </a:r>
            <a:r>
              <a:rPr lang="en-US" sz="2400" dirty="0" smtClean="0">
                <a:solidFill>
                  <a:schemeClr val="bg1"/>
                </a:solidFill>
              </a:rPr>
              <a:t>these trials </a:t>
            </a:r>
            <a:r>
              <a:rPr lang="en-US" sz="2400" dirty="0" smtClean="0">
                <a:solidFill>
                  <a:schemeClr val="bg1"/>
                </a:solidFill>
              </a:rPr>
              <a:t>taught him                           </a:t>
            </a:r>
            <a:r>
              <a:rPr lang="en-US" sz="2400" dirty="0" smtClean="0">
                <a:solidFill>
                  <a:schemeClr val="bg1"/>
                </a:solidFill>
              </a:rPr>
              <a:t>many profitable lessons which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caused </a:t>
            </a:r>
            <a:r>
              <a:rPr lang="en-US" sz="2400" dirty="0" smtClean="0">
                <a:solidFill>
                  <a:schemeClr val="bg1"/>
                </a:solidFill>
              </a:rPr>
              <a:t>him to be a greater 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nobler </a:t>
            </a:r>
            <a:r>
              <a:rPr lang="en-US" sz="2400" dirty="0" smtClean="0">
                <a:solidFill>
                  <a:schemeClr val="bg1"/>
                </a:solidFill>
              </a:rPr>
              <a:t>king.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51202" name="Picture 2" descr="http://sharingknowledge.org/pictures/kingdavid1.jpg"/>
          <p:cNvPicPr>
            <a:picLocks noChangeAspect="1" noChangeArrowheads="1"/>
          </p:cNvPicPr>
          <p:nvPr/>
        </p:nvPicPr>
        <p:blipFill>
          <a:blip r:embed="rId2" cstate="print"/>
          <a:srcRect l="19749" t="14414" r="21002" b="17117"/>
          <a:stretch>
            <a:fillRect/>
          </a:stretch>
        </p:blipFill>
        <p:spPr bwMode="auto">
          <a:xfrm rot="246850">
            <a:off x="5900442" y="3065825"/>
            <a:ext cx="1967995" cy="3115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King Of Judah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Saul was killed, David sought God’s </a:t>
            </a:r>
            <a:r>
              <a:rPr lang="en-US" sz="2400" dirty="0" smtClean="0">
                <a:solidFill>
                  <a:schemeClr val="bg1"/>
                </a:solidFill>
              </a:rPr>
              <a:t>guidance and returned to </a:t>
            </a:r>
            <a:r>
              <a:rPr lang="en-US" sz="2400" dirty="0" smtClean="0">
                <a:solidFill>
                  <a:schemeClr val="bg1"/>
                </a:solidFill>
              </a:rPr>
              <a:t>Hebron.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Here </a:t>
            </a:r>
            <a:r>
              <a:rPr lang="en-US" sz="2400" dirty="0" smtClean="0">
                <a:solidFill>
                  <a:schemeClr val="bg1"/>
                </a:solidFill>
              </a:rPr>
              <a:t>he was anointed king by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the </a:t>
            </a:r>
            <a:r>
              <a:rPr lang="en-US" sz="2400" dirty="0" smtClean="0">
                <a:solidFill>
                  <a:schemeClr val="bg1"/>
                </a:solidFill>
              </a:rPr>
              <a:t>people of Judah.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was quite </a:t>
            </a:r>
            <a:r>
              <a:rPr lang="en-US" sz="2400" dirty="0" smtClean="0">
                <a:solidFill>
                  <a:schemeClr val="bg1"/>
                </a:solidFill>
              </a:rPr>
              <a:t>logical, for </a:t>
            </a:r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was </a:t>
            </a:r>
            <a:r>
              <a:rPr lang="en-US" sz="2400" dirty="0" smtClean="0">
                <a:solidFill>
                  <a:schemeClr val="bg1"/>
                </a:solidFill>
              </a:rPr>
              <a:t>well known in Judah.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Many </a:t>
            </a:r>
            <a:r>
              <a:rPr lang="en-US" sz="2400" dirty="0" smtClean="0">
                <a:solidFill>
                  <a:schemeClr val="bg1"/>
                </a:solidFill>
              </a:rPr>
              <a:t>of his men came from Judah, and he </a:t>
            </a:r>
            <a:r>
              <a:rPr lang="en-US" sz="2400" dirty="0" smtClean="0">
                <a:solidFill>
                  <a:schemeClr val="bg1"/>
                </a:solidFill>
              </a:rPr>
              <a:t>had been </a:t>
            </a:r>
            <a:r>
              <a:rPr lang="en-US" sz="2400" dirty="0" smtClean="0">
                <a:solidFill>
                  <a:schemeClr val="bg1"/>
                </a:solidFill>
              </a:rPr>
              <a:t>their champion for many years.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55298" name="Picture 2" descr="http://2.bp.blogspot.com/_tLPpH-a_EEE/SdoD7YX8wsI/AAAAAAAAD_Q/Q3-jEotbhCs/s320/David+Anointed+King+in+Heb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3340">
            <a:off x="5682362" y="2027720"/>
            <a:ext cx="2209800" cy="264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King Of Judah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They were familiar with his ability, leadership, and warfare and were glad to make him king.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was one in whom they could place confidence.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was crowned king of Judah at Hebron in the year 1014 BC.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ruled over Judah for seven and one-half years.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King Of Israel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</a:t>
            </a:r>
            <a:r>
              <a:rPr lang="en-US" sz="2400" dirty="0" smtClean="0">
                <a:solidFill>
                  <a:schemeClr val="bg1"/>
                </a:solidFill>
              </a:rPr>
              <a:t>Saul died, </a:t>
            </a:r>
            <a:r>
              <a:rPr lang="en-US" sz="2400" dirty="0" smtClean="0">
                <a:solidFill>
                  <a:schemeClr val="bg1"/>
                </a:solidFill>
              </a:rPr>
              <a:t>Abner, captain of the host, encouraged </a:t>
            </a:r>
            <a:r>
              <a:rPr lang="en-US" sz="2400" dirty="0" smtClean="0">
                <a:solidFill>
                  <a:schemeClr val="bg1"/>
                </a:solidFill>
              </a:rPr>
              <a:t>Saul’s son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Ish-bosheth</a:t>
            </a:r>
            <a:r>
              <a:rPr lang="en-US" sz="2400" dirty="0" smtClean="0">
                <a:solidFill>
                  <a:schemeClr val="bg1"/>
                </a:solidFill>
              </a:rPr>
              <a:t>, to </a:t>
            </a:r>
            <a:r>
              <a:rPr lang="en-US" sz="2400" dirty="0" smtClean="0">
                <a:solidFill>
                  <a:schemeClr val="bg1"/>
                </a:solidFill>
              </a:rPr>
              <a:t>become king.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was crowned king </a:t>
            </a:r>
            <a:r>
              <a:rPr lang="en-US" sz="2400" dirty="0" smtClean="0">
                <a:solidFill>
                  <a:schemeClr val="bg1"/>
                </a:solidFill>
              </a:rPr>
              <a:t>of the </a:t>
            </a:r>
            <a:r>
              <a:rPr lang="en-US" sz="2400" dirty="0" smtClean="0">
                <a:solidFill>
                  <a:schemeClr val="bg1"/>
                </a:solidFill>
              </a:rPr>
              <a:t>northern and eastern tribes.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capital was in Gilead, but Abner was the </a:t>
            </a:r>
            <a:r>
              <a:rPr lang="en-US" sz="2400" dirty="0" smtClean="0">
                <a:solidFill>
                  <a:schemeClr val="bg1"/>
                </a:solidFill>
              </a:rPr>
              <a:t>actual ruler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Civil </a:t>
            </a:r>
            <a:r>
              <a:rPr lang="en-US" sz="2400" dirty="0" smtClean="0">
                <a:solidFill>
                  <a:schemeClr val="bg1"/>
                </a:solidFill>
              </a:rPr>
              <a:t>war between Israel and Judah resulted, </a:t>
            </a:r>
            <a:r>
              <a:rPr lang="en-US" sz="2400" dirty="0" smtClean="0">
                <a:solidFill>
                  <a:schemeClr val="bg1"/>
                </a:solidFill>
              </a:rPr>
              <a:t>but </a:t>
            </a:r>
            <a:r>
              <a:rPr lang="en-US" sz="2400" dirty="0" smtClean="0">
                <a:solidFill>
                  <a:schemeClr val="bg1"/>
                </a:solidFill>
              </a:rPr>
              <a:t>Judah always prevailed.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149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David fled from Saul, he became a </a:t>
            </a:r>
            <a:r>
              <a:rPr lang="en-US" sz="2400" dirty="0" smtClean="0">
                <a:solidFill>
                  <a:schemeClr val="bg1"/>
                </a:solidFill>
              </a:rPr>
              <a:t>fugitive.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went first to Nob where </a:t>
            </a:r>
            <a:r>
              <a:rPr lang="en-US" sz="2400" dirty="0" err="1" smtClean="0">
                <a:solidFill>
                  <a:schemeClr val="bg1"/>
                </a:solidFill>
              </a:rPr>
              <a:t>Ahimelech</a:t>
            </a:r>
            <a:r>
              <a:rPr lang="en-US" sz="2400" dirty="0" smtClean="0">
                <a:solidFill>
                  <a:schemeClr val="bg1"/>
                </a:solidFill>
              </a:rPr>
              <a:t> served </a:t>
            </a:r>
            <a:r>
              <a:rPr lang="en-US" sz="2400" dirty="0" smtClean="0">
                <a:solidFill>
                  <a:schemeClr val="bg1"/>
                </a:solidFill>
              </a:rPr>
              <a:t>as high </a:t>
            </a:r>
            <a:r>
              <a:rPr lang="en-US" sz="2400" dirty="0" smtClean="0">
                <a:solidFill>
                  <a:schemeClr val="bg1"/>
                </a:solidFill>
              </a:rPr>
              <a:t>priest.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received </a:t>
            </a:r>
            <a:r>
              <a:rPr lang="en-US" sz="2400" dirty="0" smtClean="0">
                <a:solidFill>
                  <a:schemeClr val="bg1"/>
                </a:solidFill>
              </a:rPr>
              <a:t>sacred bread </a:t>
            </a:r>
            <a:r>
              <a:rPr lang="en-US" sz="2400" dirty="0" smtClean="0">
                <a:solidFill>
                  <a:schemeClr val="bg1"/>
                </a:solidFill>
              </a:rPr>
              <a:t>for food,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Goliath’s </a:t>
            </a:r>
            <a:r>
              <a:rPr lang="en-US" sz="2400" dirty="0" smtClean="0">
                <a:solidFill>
                  <a:schemeClr val="bg1"/>
                </a:solidFill>
              </a:rPr>
              <a:t>sword for a weapon,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and </a:t>
            </a:r>
            <a:r>
              <a:rPr lang="en-US" sz="2400" dirty="0" smtClean="0">
                <a:solidFill>
                  <a:schemeClr val="bg1"/>
                </a:solidFill>
              </a:rPr>
              <a:t>an indication through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</a:t>
            </a:r>
            <a:r>
              <a:rPr lang="en-US" sz="2400" dirty="0" err="1" smtClean="0">
                <a:solidFill>
                  <a:schemeClr val="bg1"/>
                </a:solidFill>
              </a:rPr>
              <a:t>Ahimelech</a:t>
            </a:r>
            <a:r>
              <a:rPr lang="en-US" sz="2400" dirty="0" smtClean="0">
                <a:solidFill>
                  <a:schemeClr val="bg1"/>
                </a:solidFill>
              </a:rPr>
              <a:t> of </a:t>
            </a:r>
            <a:r>
              <a:rPr lang="en-US" sz="2400" dirty="0" smtClean="0">
                <a:solidFill>
                  <a:schemeClr val="bg1"/>
                </a:solidFill>
              </a:rPr>
              <a:t>God’s will.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052" name="Picture 4" descr="http://sharingknowledge.org/pictures/david3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5397">
            <a:off x="4937773" y="3318941"/>
            <a:ext cx="2960290" cy="2960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King Of Israel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192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Finally, Abner </a:t>
            </a:r>
            <a:r>
              <a:rPr lang="en-US" sz="2400" dirty="0" smtClean="0">
                <a:solidFill>
                  <a:schemeClr val="bg1"/>
                </a:solidFill>
              </a:rPr>
              <a:t>deserted </a:t>
            </a:r>
            <a:r>
              <a:rPr lang="en-US" sz="2400" dirty="0" err="1" smtClean="0">
                <a:solidFill>
                  <a:schemeClr val="bg1"/>
                </a:solidFill>
              </a:rPr>
              <a:t>Ish-bosheth</a:t>
            </a:r>
            <a:r>
              <a:rPr lang="en-US" sz="2400" dirty="0" smtClean="0">
                <a:solidFill>
                  <a:schemeClr val="bg1"/>
                </a:solidFill>
              </a:rPr>
              <a:t> and joined </a:t>
            </a:r>
            <a:r>
              <a:rPr lang="en-US" sz="2400" dirty="0" smtClean="0">
                <a:solidFill>
                  <a:schemeClr val="bg1"/>
                </a:solidFill>
              </a:rPr>
              <a:t>David.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However, </a:t>
            </a:r>
            <a:r>
              <a:rPr lang="en-US" sz="2400" dirty="0" err="1" smtClean="0">
                <a:solidFill>
                  <a:schemeClr val="bg1"/>
                </a:solidFill>
              </a:rPr>
              <a:t>Joab</a:t>
            </a:r>
            <a:r>
              <a:rPr lang="en-US" sz="2400" dirty="0" smtClean="0">
                <a:solidFill>
                  <a:schemeClr val="bg1"/>
                </a:solidFill>
              </a:rPr>
              <a:t> murdered him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Ish-bosheth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then murdered </a:t>
            </a:r>
            <a:r>
              <a:rPr lang="en-US" sz="2400" dirty="0" smtClean="0">
                <a:solidFill>
                  <a:schemeClr val="bg1"/>
                </a:solidFill>
              </a:rPr>
              <a:t>by two of his </a:t>
            </a:r>
            <a:r>
              <a:rPr lang="en-US" sz="2400" dirty="0" smtClean="0">
                <a:solidFill>
                  <a:schemeClr val="bg1"/>
                </a:solidFill>
              </a:rPr>
              <a:t>servants.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58370" name="Picture 2" descr="http://t0.gstatic.com/images?q=tbn:ANd9GcQjeWh9Meck7H1qH97kx9Hj88uJ_csTbp8Y4V2UHuS_RsStufG-mLNw-X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1832" y="1905000"/>
            <a:ext cx="1790968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King Of Israel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Then David </a:t>
            </a:r>
            <a:r>
              <a:rPr lang="en-US" sz="2400" dirty="0" smtClean="0">
                <a:solidFill>
                  <a:schemeClr val="bg1"/>
                </a:solidFill>
              </a:rPr>
              <a:t>was anointed king over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civil war ended </a:t>
            </a:r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David became </a:t>
            </a:r>
            <a:r>
              <a:rPr lang="en-US" sz="2400" dirty="0" smtClean="0">
                <a:solidFill>
                  <a:schemeClr val="bg1"/>
                </a:solidFill>
              </a:rPr>
              <a:t>king over </a:t>
            </a:r>
            <a:r>
              <a:rPr lang="en-US" sz="2400" dirty="0" smtClean="0">
                <a:solidFill>
                  <a:schemeClr val="bg1"/>
                </a:solidFill>
              </a:rPr>
              <a:t>the united kingdom.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ruled for thirty-three years over </a:t>
            </a:r>
            <a:r>
              <a:rPr lang="en-US" sz="2400" dirty="0" smtClean="0">
                <a:solidFill>
                  <a:schemeClr val="bg1"/>
                </a:solidFill>
              </a:rPr>
              <a:t>Israel.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total he reigned for </a:t>
            </a:r>
            <a:r>
              <a:rPr lang="en-US" sz="2400" dirty="0" smtClean="0">
                <a:solidFill>
                  <a:schemeClr val="bg1"/>
                </a:solidFill>
              </a:rPr>
              <a:t>forty and one-half years.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Questions For Review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1. Describe </a:t>
            </a:r>
            <a:r>
              <a:rPr lang="en-US" sz="2400" dirty="0" smtClean="0">
                <a:solidFill>
                  <a:schemeClr val="bg1"/>
                </a:solidFill>
              </a:rPr>
              <a:t>the size and strength of Goliath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2. Write a character sketch of Jonathan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3. Fill in the blanks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a. David was the __________ son of Jesse.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b. Samuel’s headquarters was at ___________________.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c. David was about ___________ years of age when he was anointed.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d. David’s victory over Goliath took place in the valley of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____________.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e. After </a:t>
            </a:r>
            <a:r>
              <a:rPr lang="en-US" sz="2000" dirty="0" err="1" smtClean="0">
                <a:solidFill>
                  <a:schemeClr val="bg1"/>
                </a:solidFill>
              </a:rPr>
              <a:t>Nabal’s</a:t>
            </a:r>
            <a:r>
              <a:rPr lang="en-US" sz="2000" dirty="0" smtClean="0">
                <a:solidFill>
                  <a:schemeClr val="bg1"/>
                </a:solidFill>
              </a:rPr>
              <a:t> death, David married ___________________.</a:t>
            </a:r>
          </a:p>
          <a:p>
            <a:pPr lvl="1"/>
            <a:r>
              <a:rPr lang="en-US" sz="2000" dirty="0" smtClean="0">
                <a:solidFill>
                  <a:schemeClr val="bg1"/>
                </a:solidFill>
              </a:rPr>
              <a:t>f. David reigned for a total of ____________ years.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21140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then went to the Philistine city of Gath.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recognized </a:t>
            </a:r>
            <a:r>
              <a:rPr lang="en-US" sz="2400" dirty="0" smtClean="0">
                <a:solidFill>
                  <a:schemeClr val="bg1"/>
                </a:solidFill>
              </a:rPr>
              <a:t>and feigned </a:t>
            </a:r>
            <a:r>
              <a:rPr lang="en-US" sz="2400" dirty="0" smtClean="0">
                <a:solidFill>
                  <a:schemeClr val="bg1"/>
                </a:solidFill>
              </a:rPr>
              <a:t>madness that he might escape harm.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0962" name="Picture 2" descr="http://1.bp.blogspot.com/-tJzghNFN2sk/T0gNhP4ueMI/AAAAAAAAAe0/aVzZx3plBAQ/s1600/David%2Bfeigns%2Bmadness-716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820" y="2533650"/>
            <a:ext cx="2451980" cy="3714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600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took </a:t>
            </a:r>
            <a:r>
              <a:rPr lang="en-US" sz="2400" dirty="0" smtClean="0">
                <a:solidFill>
                  <a:schemeClr val="bg1"/>
                </a:solidFill>
              </a:rPr>
              <a:t>up residence in a cave near </a:t>
            </a:r>
            <a:r>
              <a:rPr lang="en-US" sz="2400" dirty="0" err="1" smtClean="0">
                <a:solidFill>
                  <a:schemeClr val="bg1"/>
                </a:solidFill>
              </a:rPr>
              <a:t>Adullam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began gathering a protective force of men.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within ten miles of </a:t>
            </a:r>
            <a:r>
              <a:rPr lang="en-US" sz="2400" dirty="0" smtClean="0">
                <a:solidFill>
                  <a:schemeClr val="bg1"/>
                </a:solidFill>
              </a:rPr>
              <a:t>his home </a:t>
            </a:r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Bethlehem.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made known </a:t>
            </a:r>
            <a:r>
              <a:rPr lang="en-US" sz="2400" dirty="0" smtClean="0">
                <a:solidFill>
                  <a:schemeClr val="bg1"/>
                </a:solidFill>
              </a:rPr>
              <a:t>his desire that men should </a:t>
            </a:r>
            <a:r>
              <a:rPr lang="en-US" sz="2400" dirty="0" smtClean="0">
                <a:solidFill>
                  <a:schemeClr val="bg1"/>
                </a:solidFill>
              </a:rPr>
              <a:t>join him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733800"/>
            <a:ext cx="716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Four </a:t>
            </a:r>
            <a:r>
              <a:rPr lang="en-US" sz="2400" dirty="0" smtClean="0">
                <a:solidFill>
                  <a:schemeClr val="bg1"/>
                </a:solidFill>
              </a:rPr>
              <a:t>hundred men </a:t>
            </a:r>
            <a:r>
              <a:rPr lang="en-US" sz="2400" dirty="0" smtClean="0">
                <a:solidFill>
                  <a:schemeClr val="bg1"/>
                </a:solidFill>
              </a:rPr>
              <a:t>responded.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men were described </a:t>
            </a:r>
            <a:r>
              <a:rPr lang="en-US" sz="2400" dirty="0" smtClean="0">
                <a:solidFill>
                  <a:schemeClr val="bg1"/>
                </a:solidFill>
              </a:rPr>
              <a:t>as being in distress, in </a:t>
            </a:r>
            <a:r>
              <a:rPr lang="en-US" sz="2400" dirty="0" smtClean="0">
                <a:solidFill>
                  <a:schemeClr val="bg1"/>
                </a:solidFill>
              </a:rPr>
              <a:t>debt, and </a:t>
            </a:r>
            <a:r>
              <a:rPr lang="en-US" sz="2400" dirty="0" smtClean="0">
                <a:solidFill>
                  <a:schemeClr val="bg1"/>
                </a:solidFill>
              </a:rPr>
              <a:t>discontented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Undoubtedly</a:t>
            </a:r>
            <a:r>
              <a:rPr lang="en-US" sz="2400" dirty="0" smtClean="0">
                <a:solidFill>
                  <a:schemeClr val="bg1"/>
                </a:solidFill>
              </a:rPr>
              <a:t>, many were political refugees.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1986" name="Picture 2" descr="http://www.cowart.info/Monthly%20Features/Hope%204%20Cavemen/images/clip_image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838201"/>
            <a:ext cx="4953000" cy="291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668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Then David </a:t>
            </a:r>
            <a:r>
              <a:rPr lang="en-US" sz="2400" dirty="0" smtClean="0">
                <a:solidFill>
                  <a:schemeClr val="bg1"/>
                </a:solidFill>
              </a:rPr>
              <a:t>moved east to Moab, </a:t>
            </a:r>
            <a:r>
              <a:rPr lang="en-US" sz="2400" dirty="0" smtClean="0">
                <a:solidFill>
                  <a:schemeClr val="bg1"/>
                </a:solidFill>
              </a:rPr>
              <a:t>with his parents.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learned that the Philistines were attacking the inhabitants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err="1" smtClean="0">
                <a:solidFill>
                  <a:schemeClr val="bg1"/>
                </a:solidFill>
              </a:rPr>
              <a:t>Keilah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went to </a:t>
            </a:r>
            <a:r>
              <a:rPr lang="en-US" sz="2400" dirty="0" err="1" smtClean="0">
                <a:solidFill>
                  <a:schemeClr val="bg1"/>
                </a:solidFill>
              </a:rPr>
              <a:t>Keilah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and helped defeat </a:t>
            </a:r>
            <a:r>
              <a:rPr lang="en-US" sz="2400" dirty="0" smtClean="0">
                <a:solidFill>
                  <a:schemeClr val="bg1"/>
                </a:solidFill>
              </a:rPr>
              <a:t>the Philistines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the people of </a:t>
            </a:r>
            <a:r>
              <a:rPr lang="en-US" sz="2400" dirty="0" err="1" smtClean="0">
                <a:solidFill>
                  <a:schemeClr val="bg1"/>
                </a:solidFill>
              </a:rPr>
              <a:t>Keilah</a:t>
            </a:r>
            <a:r>
              <a:rPr lang="en-US" sz="2400" dirty="0" smtClean="0">
                <a:solidFill>
                  <a:schemeClr val="bg1"/>
                </a:solidFill>
              </a:rPr>
              <a:t> were going to turn him over to Saul.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David then moved southward to the region of </a:t>
            </a:r>
            <a:r>
              <a:rPr lang="en-US" sz="2400" dirty="0" err="1" smtClean="0">
                <a:solidFill>
                  <a:schemeClr val="bg1"/>
                </a:solidFill>
              </a:rPr>
              <a:t>Ziph</a:t>
            </a:r>
            <a:r>
              <a:rPr lang="en-US" sz="2400" dirty="0" smtClean="0">
                <a:solidFill>
                  <a:schemeClr val="bg1"/>
                </a:solidFill>
              </a:rPr>
              <a:t>, below Hebron.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Here Saul made </a:t>
            </a:r>
            <a:r>
              <a:rPr lang="en-US" sz="2400" dirty="0" smtClean="0">
                <a:solidFill>
                  <a:schemeClr val="bg1"/>
                </a:solidFill>
              </a:rPr>
              <a:t>his first attempt to seize David.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</a:t>
            </a:r>
            <a:r>
              <a:rPr lang="en-US" sz="2400" dirty="0" smtClean="0">
                <a:solidFill>
                  <a:schemeClr val="bg1"/>
                </a:solidFill>
              </a:rPr>
              <a:t>then moved east to </a:t>
            </a:r>
            <a:r>
              <a:rPr lang="en-US" sz="2400" dirty="0" err="1" smtClean="0">
                <a:solidFill>
                  <a:schemeClr val="bg1"/>
                </a:solidFill>
              </a:rPr>
              <a:t>Engedi</a:t>
            </a:r>
            <a:r>
              <a:rPr lang="en-US" sz="2400" dirty="0" smtClean="0">
                <a:solidFill>
                  <a:schemeClr val="bg1"/>
                </a:solidFill>
              </a:rPr>
              <a:t>, on the shore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of the Dead Sea, where Saul again pursued him.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4034" name="Picture 2" descr="http://georgehawke.files.wordpress.com/2011/11/david-map-4.png?w=400&amp;h=3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05826"/>
            <a:ext cx="5334000" cy="5267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David’s Life As A Fugitive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11: </a:t>
            </a:r>
            <a:r>
              <a:rPr lang="en-US" sz="2000" dirty="0" smtClean="0">
                <a:solidFill>
                  <a:schemeClr val="bg1"/>
                </a:solidFill>
              </a:rPr>
              <a:t>King </a:t>
            </a:r>
            <a:r>
              <a:rPr lang="en-US" sz="2000" dirty="0" smtClean="0">
                <a:solidFill>
                  <a:schemeClr val="bg1"/>
                </a:solidFill>
              </a:rPr>
              <a:t>David</a:t>
            </a:r>
            <a:r>
              <a:rPr lang="en-US" sz="2000" dirty="0" smtClean="0">
                <a:solidFill>
                  <a:schemeClr val="bg1"/>
                </a:solidFill>
              </a:rPr>
              <a:t>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at </a:t>
            </a:r>
            <a:r>
              <a:rPr lang="en-US" sz="2400" dirty="0" err="1" smtClean="0">
                <a:solidFill>
                  <a:schemeClr val="bg1"/>
                </a:solidFill>
              </a:rPr>
              <a:t>Engedi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that David spared </a:t>
            </a:r>
            <a:r>
              <a:rPr lang="en-US" sz="2400" dirty="0" smtClean="0">
                <a:solidFill>
                  <a:schemeClr val="bg1"/>
                </a:solidFill>
              </a:rPr>
              <a:t>Saul’s life </a:t>
            </a:r>
            <a:r>
              <a:rPr lang="en-US" sz="2400" dirty="0" smtClean="0">
                <a:solidFill>
                  <a:schemeClr val="bg1"/>
                </a:solidFill>
              </a:rPr>
              <a:t>for the first time.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had entered the cave where David was </a:t>
            </a:r>
            <a:r>
              <a:rPr lang="en-US" sz="2400" dirty="0" smtClean="0">
                <a:solidFill>
                  <a:schemeClr val="bg1"/>
                </a:solidFill>
              </a:rPr>
              <a:t>hiding.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David could </a:t>
            </a:r>
            <a:r>
              <a:rPr lang="en-US" sz="2400" dirty="0" smtClean="0">
                <a:solidFill>
                  <a:schemeClr val="bg1"/>
                </a:solidFill>
              </a:rPr>
              <a:t>have killed </a:t>
            </a:r>
            <a:r>
              <a:rPr lang="en-US" sz="2400" dirty="0" smtClean="0">
                <a:solidFill>
                  <a:schemeClr val="bg1"/>
                </a:solidFill>
              </a:rPr>
              <a:t>him.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Instead</a:t>
            </a:r>
            <a:r>
              <a:rPr lang="en-US" sz="2400" dirty="0" smtClean="0">
                <a:solidFill>
                  <a:schemeClr val="bg1"/>
                </a:solidFill>
              </a:rPr>
              <a:t>, he merely cut off part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of </a:t>
            </a:r>
            <a:r>
              <a:rPr lang="en-US" sz="2400" dirty="0" smtClean="0">
                <a:solidFill>
                  <a:schemeClr val="bg1"/>
                </a:solidFill>
              </a:rPr>
              <a:t>Saul’s clothing for </a:t>
            </a:r>
            <a:r>
              <a:rPr lang="en-US" sz="2400" dirty="0" smtClean="0">
                <a:solidFill>
                  <a:schemeClr val="bg1"/>
                </a:solidFill>
              </a:rPr>
              <a:t>evidence                                               of </a:t>
            </a:r>
            <a:r>
              <a:rPr lang="en-US" sz="2400" dirty="0" smtClean="0">
                <a:solidFill>
                  <a:schemeClr val="bg1"/>
                </a:solidFill>
              </a:rPr>
              <a:t>his nearness.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6082" name="Picture 2" descr="http://dtcwee.files.wordpress.com/2010/09/david_robe5b3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6772">
            <a:off x="5037904" y="3211598"/>
            <a:ext cx="3000023" cy="2992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6207</TotalTime>
  <Words>1248</Words>
  <Application>Microsoft Office PowerPoint</Application>
  <PresentationFormat>On-screen Show (4:3)</PresentationFormat>
  <Paragraphs>210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130</cp:revision>
  <dcterms:created xsi:type="dcterms:W3CDTF">2012-01-18T02:51:03Z</dcterms:created>
  <dcterms:modified xsi:type="dcterms:W3CDTF">2012-05-22T02:34:44Z</dcterms:modified>
</cp:coreProperties>
</file>