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67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80" r:id="rId24"/>
    <p:sldId id="279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8" autoAdjust="0"/>
    <p:restoredTop sz="94660"/>
  </p:normalViewPr>
  <p:slideViewPr>
    <p:cSldViewPr>
      <p:cViewPr>
        <p:scale>
          <a:sx n="79" d="100"/>
          <a:sy n="7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lookandlearn.com/history-images/A005269/The-Story-of-David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58674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Lesson </a:t>
            </a:r>
            <a:r>
              <a:rPr lang="en-US" sz="3600" dirty="0" smtClean="0">
                <a:solidFill>
                  <a:schemeClr val="bg1"/>
                </a:solidFill>
              </a:rPr>
              <a:t>11: King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26153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challenged the Israelites to send forth their </a:t>
            </a:r>
            <a:r>
              <a:rPr lang="en-US" sz="2400" dirty="0" smtClean="0">
                <a:solidFill>
                  <a:schemeClr val="bg1"/>
                </a:solidFill>
              </a:rPr>
              <a:t>champion.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practice of </a:t>
            </a:r>
            <a:r>
              <a:rPr lang="en-US" sz="2400" dirty="0" smtClean="0">
                <a:solidFill>
                  <a:schemeClr val="bg1"/>
                </a:solidFill>
              </a:rPr>
              <a:t>champions was </a:t>
            </a:r>
            <a:r>
              <a:rPr lang="en-US" sz="2400" dirty="0" smtClean="0">
                <a:solidFill>
                  <a:schemeClr val="bg1"/>
                </a:solidFill>
              </a:rPr>
              <a:t>common in ancient days.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2" descr="http://files.safe-children-site.webnode.com/system_preview_detail_200000014-af662b0603/Goliath%20challenges%20the%20Israeli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524000"/>
            <a:ext cx="2743200" cy="3673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Goliath was a member of the </a:t>
            </a:r>
            <a:r>
              <a:rPr lang="en-US" sz="2400" dirty="0" err="1" smtClean="0">
                <a:solidFill>
                  <a:schemeClr val="bg1"/>
                </a:solidFill>
              </a:rPr>
              <a:t>Anakim</a:t>
            </a:r>
            <a:r>
              <a:rPr lang="en-US" sz="2400" dirty="0" smtClean="0">
                <a:solidFill>
                  <a:schemeClr val="bg1"/>
                </a:solidFill>
              </a:rPr>
              <a:t> race of giants.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</a:t>
            </a:r>
            <a:r>
              <a:rPr lang="en-US" sz="2400" dirty="0" smtClean="0">
                <a:solidFill>
                  <a:schemeClr val="bg1"/>
                </a:solidFill>
              </a:rPr>
              <a:t>nine and one-half </a:t>
            </a:r>
            <a:r>
              <a:rPr lang="en-US" sz="2400" dirty="0" smtClean="0">
                <a:solidFill>
                  <a:schemeClr val="bg1"/>
                </a:solidFill>
              </a:rPr>
              <a:t>feet tall.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wore a coat of mail weighing 157 pounds.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challenged Israel for forty days.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On </a:t>
            </a:r>
            <a:r>
              <a:rPr lang="en-US" sz="2400" dirty="0" smtClean="0">
                <a:solidFill>
                  <a:schemeClr val="bg1"/>
                </a:solidFill>
              </a:rPr>
              <a:t>the fortieth </a:t>
            </a:r>
            <a:r>
              <a:rPr lang="en-US" sz="2400" dirty="0" smtClean="0">
                <a:solidFill>
                  <a:schemeClr val="bg1"/>
                </a:solidFill>
              </a:rPr>
              <a:t>day, David </a:t>
            </a:r>
            <a:r>
              <a:rPr lang="en-US" sz="2400" dirty="0" smtClean="0">
                <a:solidFill>
                  <a:schemeClr val="bg1"/>
                </a:solidFill>
              </a:rPr>
              <a:t>heard his challenging words.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had come to visit his three oldest </a:t>
            </a:r>
            <a:r>
              <a:rPr lang="en-US" sz="2400" dirty="0" smtClean="0">
                <a:solidFill>
                  <a:schemeClr val="bg1"/>
                </a:solidFill>
              </a:rPr>
              <a:t>brothers and </a:t>
            </a:r>
            <a:r>
              <a:rPr lang="en-US" sz="2400" dirty="0" smtClean="0">
                <a:solidFill>
                  <a:schemeClr val="bg1"/>
                </a:solidFill>
              </a:rPr>
              <a:t>to bring them food.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he heard the insulting words of Goliath, he was </a:t>
            </a:r>
            <a:r>
              <a:rPr lang="en-US" sz="2400" dirty="0" smtClean="0">
                <a:solidFill>
                  <a:schemeClr val="bg1"/>
                </a:solidFill>
              </a:rPr>
              <a:t>astonished.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cried </a:t>
            </a:r>
            <a:r>
              <a:rPr lang="en-US" sz="2400" dirty="0" smtClean="0">
                <a:solidFill>
                  <a:schemeClr val="bg1"/>
                </a:solidFill>
              </a:rPr>
              <a:t>out, </a:t>
            </a:r>
            <a:r>
              <a:rPr lang="en-US" sz="2400" i="1" dirty="0" smtClean="0">
                <a:solidFill>
                  <a:schemeClr val="bg1"/>
                </a:solidFill>
              </a:rPr>
              <a:t>“Who is this uncircumcised Philistine, that he should defy </a:t>
            </a:r>
            <a:r>
              <a:rPr lang="en-US" sz="2400" i="1" dirty="0" smtClean="0">
                <a:solidFill>
                  <a:schemeClr val="bg1"/>
                </a:solidFill>
              </a:rPr>
              <a:t>the armies </a:t>
            </a:r>
            <a:r>
              <a:rPr lang="en-US" sz="2400" i="1" dirty="0" smtClean="0">
                <a:solidFill>
                  <a:schemeClr val="bg1"/>
                </a:solidFill>
              </a:rPr>
              <a:t>of the living God?” </a:t>
            </a:r>
            <a:endParaRPr lang="en-US" sz="2400" i="1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5602" name="Picture 2" descr="David, picture, image, illustrati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086225"/>
            <a:ext cx="2183499" cy="216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21140"/>
            <a:ext cx="716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Saul heard these words, he sent for David.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convinced </a:t>
            </a:r>
            <a:r>
              <a:rPr lang="en-US" sz="2400" dirty="0" smtClean="0">
                <a:solidFill>
                  <a:schemeClr val="bg1"/>
                </a:solidFill>
              </a:rPr>
              <a:t>the king that his exploits with the bear and lion </a:t>
            </a:r>
            <a:r>
              <a:rPr lang="en-US" sz="2400" dirty="0" smtClean="0">
                <a:solidFill>
                  <a:schemeClr val="bg1"/>
                </a:solidFill>
              </a:rPr>
              <a:t>made </a:t>
            </a:r>
            <a:r>
              <a:rPr lang="en-US" sz="2400" dirty="0" smtClean="0">
                <a:solidFill>
                  <a:schemeClr val="bg1"/>
                </a:solidFill>
              </a:rPr>
              <a:t>him </a:t>
            </a:r>
            <a:r>
              <a:rPr lang="en-US" sz="2400" dirty="0" smtClean="0">
                <a:solidFill>
                  <a:schemeClr val="bg1"/>
                </a:solidFill>
              </a:rPr>
              <a:t>ready to fight Goliath.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 l="26875" t="16000" r="28750" b="29538"/>
          <a:stretch>
            <a:fillRect/>
          </a:stretch>
        </p:blipFill>
        <p:spPr bwMode="auto">
          <a:xfrm>
            <a:off x="2286000" y="2590799"/>
            <a:ext cx="4724400" cy="3623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342144"/>
            <a:ext cx="716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choose his staff </a:t>
            </a:r>
            <a:r>
              <a:rPr lang="en-US" sz="2400" dirty="0" smtClean="0">
                <a:solidFill>
                  <a:schemeClr val="bg1"/>
                </a:solidFill>
              </a:rPr>
              <a:t>and </a:t>
            </a:r>
            <a:r>
              <a:rPr lang="en-US" sz="2400" dirty="0" smtClean="0">
                <a:solidFill>
                  <a:schemeClr val="bg1"/>
                </a:solidFill>
              </a:rPr>
              <a:t>sling over King Saul’s armor.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chose five smooth stones from the brook.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Then he </a:t>
            </a:r>
            <a:r>
              <a:rPr lang="en-US" sz="2400" dirty="0" smtClean="0">
                <a:solidFill>
                  <a:schemeClr val="bg1"/>
                </a:solidFill>
              </a:rPr>
              <a:t>went forth to meet the Philistine. </a:t>
            </a: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 l="26875" t="27000" r="28750" b="12000"/>
          <a:stretch>
            <a:fillRect/>
          </a:stretch>
        </p:blipFill>
        <p:spPr bwMode="auto">
          <a:xfrm>
            <a:off x="1974954" y="838200"/>
            <a:ext cx="2749446" cy="236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 l="26875" t="18000" r="28750" b="21000"/>
          <a:stretch>
            <a:fillRect/>
          </a:stretch>
        </p:blipFill>
        <p:spPr bwMode="auto">
          <a:xfrm>
            <a:off x="4724400" y="843567"/>
            <a:ext cx="2743200" cy="23568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Goliath was </a:t>
            </a:r>
            <a:r>
              <a:rPr lang="en-US" sz="2400" dirty="0" smtClean="0">
                <a:solidFill>
                  <a:schemeClr val="bg1"/>
                </a:solidFill>
              </a:rPr>
              <a:t>insulted when he saw </a:t>
            </a:r>
            <a:r>
              <a:rPr lang="en-US" sz="2400" dirty="0" smtClean="0">
                <a:solidFill>
                  <a:schemeClr val="bg1"/>
                </a:solidFill>
              </a:rPr>
              <a:t>David.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appeared to be such an unlikely </a:t>
            </a:r>
            <a:r>
              <a:rPr lang="en-US" sz="2400" dirty="0" smtClean="0">
                <a:solidFill>
                  <a:schemeClr val="bg1"/>
                </a:solidFill>
              </a:rPr>
              <a:t>opponent.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Goliath </a:t>
            </a:r>
            <a:r>
              <a:rPr lang="en-US" sz="2400" dirty="0" smtClean="0">
                <a:solidFill>
                  <a:schemeClr val="bg1"/>
                </a:solidFill>
              </a:rPr>
              <a:t>was covered with armor from head to foot and had a shield bearer before him.</a:t>
            </a:r>
          </a:p>
        </p:txBody>
      </p:sp>
      <p:pic>
        <p:nvPicPr>
          <p:cNvPr id="29698" name="Picture 2" descr="http://www.bibleprobe.com/david.jpg?w=300&amp;h=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352800"/>
            <a:ext cx="2133600" cy="2904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5568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went forth, however, not in his own strength but in the name of the Lord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“</a:t>
            </a:r>
            <a:r>
              <a:rPr lang="en-US" sz="2400" i="1" dirty="0" smtClean="0">
                <a:solidFill>
                  <a:schemeClr val="bg1"/>
                </a:solidFill>
              </a:rPr>
              <a:t>I come to thee in the name of the Lord of hosts, the God of the armies </a:t>
            </a:r>
            <a:r>
              <a:rPr lang="en-US" sz="2400" i="1" dirty="0" smtClean="0">
                <a:solidFill>
                  <a:schemeClr val="bg1"/>
                </a:solidFill>
              </a:rPr>
              <a:t>of Israel </a:t>
            </a:r>
            <a:r>
              <a:rPr lang="en-US" sz="2400" i="1" dirty="0" smtClean="0">
                <a:solidFill>
                  <a:schemeClr val="bg1"/>
                </a:solidFill>
              </a:rPr>
              <a:t>. . . that all the earth may know that there is a God in </a:t>
            </a:r>
            <a:r>
              <a:rPr lang="en-US" sz="2400" i="1" dirty="0" smtClean="0">
                <a:solidFill>
                  <a:schemeClr val="bg1"/>
                </a:solidFill>
              </a:rPr>
              <a:t>Israel.”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(</a:t>
            </a:r>
            <a:r>
              <a:rPr lang="en-US" sz="2400" dirty="0" smtClean="0">
                <a:solidFill>
                  <a:schemeClr val="bg1"/>
                </a:solidFill>
              </a:rPr>
              <a:t>I Samuel </a:t>
            </a:r>
            <a:r>
              <a:rPr lang="en-US" sz="2400" dirty="0" smtClean="0">
                <a:solidFill>
                  <a:schemeClr val="bg1"/>
                </a:solidFill>
              </a:rPr>
              <a:t>17:45-46)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One </a:t>
            </a:r>
            <a:r>
              <a:rPr lang="en-US" sz="2400" dirty="0" smtClean="0">
                <a:solidFill>
                  <a:schemeClr val="bg1"/>
                </a:solidFill>
              </a:rPr>
              <a:t>stone was all that David needed.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struck Goliath in the one </a:t>
            </a:r>
            <a:r>
              <a:rPr lang="en-US" sz="2400" dirty="0" smtClean="0">
                <a:solidFill>
                  <a:schemeClr val="bg1"/>
                </a:solidFill>
              </a:rPr>
              <a:t>open                                       place on his </a:t>
            </a:r>
            <a:r>
              <a:rPr lang="en-US" sz="2400" dirty="0" smtClean="0">
                <a:solidFill>
                  <a:schemeClr val="bg1"/>
                </a:solidFill>
              </a:rPr>
              <a:t>forehead.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fell to the ground, </a:t>
            </a:r>
            <a:r>
              <a:rPr lang="en-US" sz="2400" dirty="0" smtClean="0">
                <a:solidFill>
                  <a:schemeClr val="bg1"/>
                </a:solidFill>
              </a:rPr>
              <a:t>stunned.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quickly killed him, cutting </a:t>
            </a:r>
            <a:r>
              <a:rPr lang="en-US" sz="2400" dirty="0" smtClean="0">
                <a:solidFill>
                  <a:schemeClr val="bg1"/>
                </a:solidFill>
              </a:rPr>
              <a:t>off his </a:t>
            </a:r>
            <a:r>
              <a:rPr lang="en-US" sz="2400" dirty="0" smtClean="0">
                <a:solidFill>
                  <a:schemeClr val="bg1"/>
                </a:solidFill>
              </a:rPr>
              <a:t>head with his own sword.</a:t>
            </a:r>
          </a:p>
        </p:txBody>
      </p:sp>
      <p:pic>
        <p:nvPicPr>
          <p:cNvPr id="31746" name="Picture 2" descr="http://ubdavid.org/youthworld/winners2/graphics/13_david-goliath.jpg"/>
          <p:cNvPicPr>
            <a:picLocks noChangeAspect="1" noChangeArrowheads="1"/>
          </p:cNvPicPr>
          <p:nvPr/>
        </p:nvPicPr>
        <p:blipFill>
          <a:blip r:embed="rId2" cstate="print"/>
          <a:srcRect t="8000" b="10000"/>
          <a:stretch>
            <a:fillRect/>
          </a:stretch>
        </p:blipFill>
        <p:spPr bwMode="auto">
          <a:xfrm rot="218265">
            <a:off x="5504198" y="1447634"/>
            <a:ext cx="2593580" cy="2126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cache2.artprintimages.com/lrg/38/3844/YQKYF00Z.jpg"/>
          <p:cNvPicPr>
            <a:picLocks noChangeAspect="1" noChangeArrowheads="1"/>
          </p:cNvPicPr>
          <p:nvPr/>
        </p:nvPicPr>
        <p:blipFill>
          <a:blip r:embed="rId3" cstate="print"/>
          <a:srcRect l="6000" t="10667" r="15167" b="14667"/>
          <a:stretch>
            <a:fillRect/>
          </a:stretch>
        </p:blipFill>
        <p:spPr bwMode="auto">
          <a:xfrm>
            <a:off x="3048000" y="3962400"/>
            <a:ext cx="3276600" cy="2327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was a day of defeat for the Philistines and a tremendous victory for Israel.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had been accomplished in the name of the Lord of hosts.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Victories</a:t>
            </a:r>
            <a:r>
              <a:rPr lang="en-US" sz="2400" dirty="0" smtClean="0">
                <a:solidFill>
                  <a:schemeClr val="bg1"/>
                </a:solidFill>
              </a:rPr>
              <a:t>, even today, </a:t>
            </a:r>
            <a:r>
              <a:rPr lang="en-US" sz="2400" dirty="0" smtClean="0">
                <a:solidFill>
                  <a:schemeClr val="bg1"/>
                </a:solidFill>
              </a:rPr>
              <a:t>are won </a:t>
            </a:r>
            <a:r>
              <a:rPr lang="en-US" sz="2400" dirty="0" smtClean="0">
                <a:solidFill>
                  <a:schemeClr val="bg1"/>
                </a:solidFill>
              </a:rPr>
              <a:t>in the name of Jesus.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Saul’s Jealousy Of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049012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As a young man, David had ministered to Saul as a minstrel.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had </a:t>
            </a:r>
            <a:r>
              <a:rPr lang="en-US" sz="2400" dirty="0" smtClean="0">
                <a:solidFill>
                  <a:schemeClr val="bg1"/>
                </a:solidFill>
              </a:rPr>
              <a:t>frequent times </a:t>
            </a:r>
            <a:r>
              <a:rPr lang="en-US" sz="2400" dirty="0" smtClean="0">
                <a:solidFill>
                  <a:schemeClr val="bg1"/>
                </a:solidFill>
              </a:rPr>
              <a:t>of great depression and melancholy.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was </a:t>
            </a:r>
            <a:r>
              <a:rPr lang="en-US" sz="2400" dirty="0" smtClean="0">
                <a:solidFill>
                  <a:schemeClr val="bg1"/>
                </a:solidFill>
              </a:rPr>
              <a:t>known </a:t>
            </a:r>
            <a:r>
              <a:rPr lang="en-US" sz="2400" dirty="0" smtClean="0">
                <a:solidFill>
                  <a:schemeClr val="bg1"/>
                </a:solidFill>
              </a:rPr>
              <a:t>for his </a:t>
            </a:r>
            <a:r>
              <a:rPr lang="en-US" sz="2400" dirty="0" smtClean="0">
                <a:solidFill>
                  <a:schemeClr val="bg1"/>
                </a:solidFill>
              </a:rPr>
              <a:t>ability to </a:t>
            </a:r>
            <a:r>
              <a:rPr lang="en-US" sz="2400" dirty="0" smtClean="0">
                <a:solidFill>
                  <a:schemeClr val="bg1"/>
                </a:solidFill>
              </a:rPr>
              <a:t>play the harp and sing.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33794" name="Picture 2" descr="http://www.1st-art-gallery.com/thumbnail/237547/1/David-Playing-On-The-Harp-Before-Sa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838200"/>
            <a:ext cx="3124200" cy="2275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His Background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66885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was the eighth and youngest son of Jesse, of the tribe of Judah.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Jesse was </a:t>
            </a:r>
            <a:r>
              <a:rPr lang="en-US" sz="2400" dirty="0" smtClean="0">
                <a:solidFill>
                  <a:schemeClr val="bg1"/>
                </a:solidFill>
              </a:rPr>
              <a:t>the grandson of Boaz and Ruth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was born about 1080 BC in </a:t>
            </a:r>
            <a:r>
              <a:rPr lang="en-US" sz="2400" dirty="0" smtClean="0">
                <a:solidFill>
                  <a:schemeClr val="bg1"/>
                </a:solidFill>
              </a:rPr>
              <a:t>Bethlehem.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Ramah</a:t>
            </a:r>
            <a:r>
              <a:rPr lang="en-US" sz="2400" dirty="0" smtClean="0">
                <a:solidFill>
                  <a:schemeClr val="bg1"/>
                </a:solidFill>
              </a:rPr>
              <a:t>, Samuel’s </a:t>
            </a:r>
            <a:r>
              <a:rPr lang="en-US" sz="2400" dirty="0" smtClean="0">
                <a:solidFill>
                  <a:schemeClr val="bg1"/>
                </a:solidFill>
              </a:rPr>
              <a:t>headquarters, was </a:t>
            </a:r>
            <a:r>
              <a:rPr lang="en-US" sz="2400" dirty="0" smtClean="0">
                <a:solidFill>
                  <a:schemeClr val="bg1"/>
                </a:solidFill>
              </a:rPr>
              <a:t>only a few miles from </a:t>
            </a:r>
            <a:r>
              <a:rPr lang="en-US" sz="2400" dirty="0" smtClean="0">
                <a:solidFill>
                  <a:schemeClr val="bg1"/>
                </a:solidFill>
              </a:rPr>
              <a:t>Bethlehem.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Samuel’s character and </a:t>
            </a:r>
            <a:r>
              <a:rPr lang="en-US" sz="2400" dirty="0" smtClean="0">
                <a:solidFill>
                  <a:schemeClr val="bg1"/>
                </a:solidFill>
              </a:rPr>
              <a:t>teaching had influenced this area.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Saul’s Jealousy Of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 smtClean="0">
                <a:solidFill>
                  <a:schemeClr val="bg1"/>
                </a:solidFill>
              </a:rPr>
              <a:t>the beginning he was fond of </a:t>
            </a:r>
            <a:r>
              <a:rPr lang="en-US" sz="2400" dirty="0" smtClean="0">
                <a:solidFill>
                  <a:schemeClr val="bg1"/>
                </a:solidFill>
              </a:rPr>
              <a:t>David.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became very jealous of </a:t>
            </a:r>
            <a:r>
              <a:rPr lang="en-US" sz="2400" dirty="0" smtClean="0">
                <a:solidFill>
                  <a:schemeClr val="bg1"/>
                </a:solidFill>
              </a:rPr>
              <a:t>David following </a:t>
            </a:r>
            <a:r>
              <a:rPr lang="en-US" sz="2400" dirty="0" smtClean="0">
                <a:solidFill>
                  <a:schemeClr val="bg1"/>
                </a:solidFill>
              </a:rPr>
              <a:t>the slaying of Goliath.</a:t>
            </a:r>
          </a:p>
        </p:txBody>
      </p:sp>
      <p:pic>
        <p:nvPicPr>
          <p:cNvPr id="32770" name="Picture 2" descr="http://bp1.blogger.com/_U7Emw1biZlk/R9bLhcC0W6I/AAAAAAAACYQ/iv66-QsmlSI/s400/David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590800"/>
            <a:ext cx="2667000" cy="366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Saul’s Jealousy Of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362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 the victory over the Philistines, the women came out of the cities, </a:t>
            </a:r>
            <a:r>
              <a:rPr lang="en-US" sz="2400" dirty="0" smtClean="0">
                <a:solidFill>
                  <a:schemeClr val="bg1"/>
                </a:solidFill>
              </a:rPr>
              <a:t>singing and </a:t>
            </a:r>
            <a:r>
              <a:rPr lang="en-US" sz="2400" dirty="0" smtClean="0">
                <a:solidFill>
                  <a:schemeClr val="bg1"/>
                </a:solidFill>
              </a:rPr>
              <a:t>dancing, to meet King Saul.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sang</a:t>
            </a:r>
            <a:r>
              <a:rPr lang="en-US" sz="2400" dirty="0" smtClean="0">
                <a:solidFill>
                  <a:schemeClr val="bg1"/>
                </a:solidFill>
              </a:rPr>
              <a:t>, “</a:t>
            </a:r>
            <a:r>
              <a:rPr lang="en-US" sz="2400" dirty="0" smtClean="0">
                <a:solidFill>
                  <a:schemeClr val="bg1"/>
                </a:solidFill>
              </a:rPr>
              <a:t>Saul has slain his thousands, and David his ten thousands.”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Saul’s </a:t>
            </a:r>
            <a:r>
              <a:rPr lang="en-US" sz="2400" dirty="0" smtClean="0">
                <a:solidFill>
                  <a:schemeClr val="bg1"/>
                </a:solidFill>
              </a:rPr>
              <a:t>jealousy of </a:t>
            </a:r>
            <a:r>
              <a:rPr lang="en-US" sz="2400" dirty="0" smtClean="0">
                <a:solidFill>
                  <a:schemeClr val="bg1"/>
                </a:solidFill>
              </a:rPr>
              <a:t>David began that day.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Saul’s Jealousy Of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478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sought to kill him on every occasion.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made at </a:t>
            </a:r>
            <a:r>
              <a:rPr lang="en-US" sz="2400" dirty="0" smtClean="0">
                <a:solidFill>
                  <a:schemeClr val="bg1"/>
                </a:solidFill>
              </a:rPr>
              <a:t>least five attempts to kill David while he was connected with his court.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Finally David </a:t>
            </a:r>
            <a:r>
              <a:rPr lang="en-US" sz="2400" dirty="0" smtClean="0">
                <a:solidFill>
                  <a:schemeClr val="bg1"/>
                </a:solidFill>
              </a:rPr>
              <a:t>had to flee for his life and became a fugitive.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Jonathan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won the friendship and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love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smtClean="0">
                <a:solidFill>
                  <a:schemeClr val="bg1"/>
                </a:solidFill>
              </a:rPr>
              <a:t>Jonathan.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Jonathan </a:t>
            </a:r>
            <a:r>
              <a:rPr lang="en-US" sz="2400" dirty="0" smtClean="0">
                <a:solidFill>
                  <a:schemeClr val="bg1"/>
                </a:solidFill>
              </a:rPr>
              <a:t>did all he could </a:t>
            </a:r>
            <a:r>
              <a:rPr lang="en-US" sz="2400" dirty="0" smtClean="0">
                <a:solidFill>
                  <a:schemeClr val="bg1"/>
                </a:solidFill>
              </a:rPr>
              <a:t>to                                                soften </a:t>
            </a:r>
            <a:r>
              <a:rPr lang="en-US" sz="2400" dirty="0" smtClean="0">
                <a:solidFill>
                  <a:schemeClr val="bg1"/>
                </a:solidFill>
              </a:rPr>
              <a:t>Saul’s jealousy of </a:t>
            </a:r>
            <a:r>
              <a:rPr lang="en-US" sz="2400" dirty="0" smtClean="0">
                <a:solidFill>
                  <a:schemeClr val="bg1"/>
                </a:solidFill>
              </a:rPr>
              <a:t>David.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tried </a:t>
            </a:r>
            <a:r>
              <a:rPr lang="en-US" sz="2400" dirty="0" smtClean="0">
                <a:solidFill>
                  <a:schemeClr val="bg1"/>
                </a:solidFill>
              </a:rPr>
              <a:t>to dissuade Saul from his murderous plot </a:t>
            </a:r>
            <a:r>
              <a:rPr lang="en-US" sz="2400" dirty="0" smtClean="0">
                <a:solidFill>
                  <a:schemeClr val="bg1"/>
                </a:solidFill>
              </a:rPr>
              <a:t>to kill </a:t>
            </a:r>
            <a:r>
              <a:rPr lang="en-US" sz="2400" dirty="0" smtClean="0">
                <a:solidFill>
                  <a:schemeClr val="bg1"/>
                </a:solidFill>
              </a:rPr>
              <a:t>David.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37890" name="Picture 2" descr="http://lavistachurchofchrist.org/Pictures/Standard%20Bible%20Story%20Reader,%20Book%20Three/images/scan0036_t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1848">
            <a:off x="5318918" y="1218519"/>
            <a:ext cx="2658031" cy="319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Jonathan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1621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he failed, he entered into a covenant with David to protect </a:t>
            </a:r>
            <a:r>
              <a:rPr lang="en-US" sz="2400" dirty="0" smtClean="0">
                <a:solidFill>
                  <a:schemeClr val="bg1"/>
                </a:solidFill>
              </a:rPr>
              <a:t>him.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informed </a:t>
            </a:r>
            <a:r>
              <a:rPr lang="en-US" sz="2400" dirty="0" smtClean="0">
                <a:solidFill>
                  <a:schemeClr val="bg1"/>
                </a:solidFill>
              </a:rPr>
              <a:t>him of Saul’s secret movements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Jonathan </a:t>
            </a:r>
            <a:r>
              <a:rPr lang="en-US" sz="2400" dirty="0" smtClean="0">
                <a:solidFill>
                  <a:schemeClr val="bg1"/>
                </a:solidFill>
              </a:rPr>
              <a:t>asked nothing of </a:t>
            </a:r>
            <a:r>
              <a:rPr lang="en-US" sz="2400" dirty="0" smtClean="0">
                <a:solidFill>
                  <a:schemeClr val="bg1"/>
                </a:solidFill>
              </a:rPr>
              <a:t>David except that </a:t>
            </a:r>
            <a:r>
              <a:rPr lang="en-US" sz="2400" dirty="0" smtClean="0">
                <a:solidFill>
                  <a:schemeClr val="bg1"/>
                </a:solidFill>
              </a:rPr>
              <a:t>he would be kind to all his </a:t>
            </a:r>
            <a:r>
              <a:rPr lang="en-US" sz="2400" dirty="0" smtClean="0">
                <a:solidFill>
                  <a:schemeClr val="bg1"/>
                </a:solidFill>
              </a:rPr>
              <a:t>kindred.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38914" name="Picture 2" descr="http://fellowshipbatesville.org/wordpress/wp-content/uploads/2011/06/20110605-DavidJonath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872234"/>
            <a:ext cx="3581400" cy="2471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Jonathan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076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friendship must have had an effect upon </a:t>
            </a:r>
            <a:r>
              <a:rPr lang="en-US" sz="2400" dirty="0" smtClean="0">
                <a:solidFill>
                  <a:schemeClr val="bg1"/>
                </a:solidFill>
              </a:rPr>
              <a:t>David.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</a:t>
            </a:r>
            <a:r>
              <a:rPr lang="en-US" sz="2400" dirty="0" smtClean="0">
                <a:solidFill>
                  <a:schemeClr val="bg1"/>
                </a:solidFill>
              </a:rPr>
              <a:t>t </a:t>
            </a:r>
            <a:r>
              <a:rPr lang="en-US" sz="2400" dirty="0" smtClean="0">
                <a:solidFill>
                  <a:schemeClr val="bg1"/>
                </a:solidFill>
              </a:rPr>
              <a:t>showed him </a:t>
            </a:r>
            <a:r>
              <a:rPr lang="en-US" sz="2400" dirty="0" smtClean="0">
                <a:solidFill>
                  <a:schemeClr val="bg1"/>
                </a:solidFill>
              </a:rPr>
              <a:t>how noble </a:t>
            </a:r>
            <a:r>
              <a:rPr lang="en-US" sz="2400" dirty="0" smtClean="0">
                <a:solidFill>
                  <a:schemeClr val="bg1"/>
                </a:solidFill>
              </a:rPr>
              <a:t>a king would </a:t>
            </a:r>
            <a:r>
              <a:rPr lang="en-US" sz="2400" dirty="0" smtClean="0">
                <a:solidFill>
                  <a:schemeClr val="bg1"/>
                </a:solidFill>
              </a:rPr>
              <a:t>have succeeded </a:t>
            </a:r>
            <a:r>
              <a:rPr lang="en-US" sz="2400" dirty="0" smtClean="0">
                <a:solidFill>
                  <a:schemeClr val="bg1"/>
                </a:solidFill>
              </a:rPr>
              <a:t>Saul in ordinary course.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must have </a:t>
            </a:r>
            <a:r>
              <a:rPr lang="en-US" sz="2400" dirty="0" smtClean="0">
                <a:solidFill>
                  <a:schemeClr val="bg1"/>
                </a:solidFill>
              </a:rPr>
              <a:t>inspired him </a:t>
            </a:r>
            <a:r>
              <a:rPr lang="en-US" sz="2400" dirty="0" smtClean="0">
                <a:solidFill>
                  <a:schemeClr val="bg1"/>
                </a:solidFill>
              </a:rPr>
              <a:t>to be a man as good, or greater, than Jonathan.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His Background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2896612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David’s job as a boy was tending his father’s sheep.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became known for </a:t>
            </a:r>
            <a:r>
              <a:rPr lang="en-US" sz="2400" dirty="0" smtClean="0">
                <a:solidFill>
                  <a:schemeClr val="bg1"/>
                </a:solidFill>
              </a:rPr>
              <a:t>his skill </a:t>
            </a:r>
            <a:r>
              <a:rPr lang="en-US" sz="2400" dirty="0" smtClean="0">
                <a:solidFill>
                  <a:schemeClr val="bg1"/>
                </a:solidFill>
              </a:rPr>
              <a:t>as a shepherd boy and a musician with a harp.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background taught him </a:t>
            </a:r>
            <a:r>
              <a:rPr lang="en-US" sz="2400" dirty="0" smtClean="0">
                <a:solidFill>
                  <a:schemeClr val="bg1"/>
                </a:solidFill>
              </a:rPr>
              <a:t>to have </a:t>
            </a:r>
            <a:r>
              <a:rPr lang="en-US" sz="2400" dirty="0" smtClean="0">
                <a:solidFill>
                  <a:schemeClr val="bg1"/>
                </a:solidFill>
              </a:rPr>
              <a:t>a love of </a:t>
            </a:r>
            <a:r>
              <a:rPr lang="en-US" sz="2400" dirty="0" smtClean="0">
                <a:solidFill>
                  <a:schemeClr val="bg1"/>
                </a:solidFill>
              </a:rPr>
              <a:t>nature.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brought him into fellowship with God.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http://youthtalk.files.wordpress.com/2006/10/illus-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762000"/>
            <a:ext cx="2590800" cy="2225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His Background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was ruddy </a:t>
            </a:r>
            <a:r>
              <a:rPr lang="en-US" sz="2400" dirty="0" smtClean="0">
                <a:solidFill>
                  <a:schemeClr val="bg1"/>
                </a:solidFill>
              </a:rPr>
              <a:t>and had beautiful eyes.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had a pleasing personality and won the hearts of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others.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As </a:t>
            </a:r>
            <a:r>
              <a:rPr lang="en-US" sz="2400" dirty="0" smtClean="0">
                <a:solidFill>
                  <a:schemeClr val="bg1"/>
                </a:solidFill>
              </a:rPr>
              <a:t>he grew up, he became a man of God—bold,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patient, talented, and skilled in war.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a great king, a great warrior, a great </a:t>
            </a:r>
            <a:r>
              <a:rPr lang="en-US" sz="2400" dirty="0" smtClean="0">
                <a:solidFill>
                  <a:schemeClr val="bg1"/>
                </a:solidFill>
              </a:rPr>
              <a:t>poet, and </a:t>
            </a:r>
            <a:r>
              <a:rPr lang="en-US" sz="2400" dirty="0" smtClean="0">
                <a:solidFill>
                  <a:schemeClr val="bg1"/>
                </a:solidFill>
              </a:rPr>
              <a:t>a great religious reformer.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The Anointing Of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Saul was rejected by God, Samuel was given instructions to </a:t>
            </a:r>
            <a:r>
              <a:rPr lang="en-US" sz="2400" dirty="0" smtClean="0">
                <a:solidFill>
                  <a:schemeClr val="bg1"/>
                </a:solidFill>
              </a:rPr>
              <a:t>anoint another </a:t>
            </a:r>
            <a:r>
              <a:rPr lang="en-US" sz="2400" dirty="0" smtClean="0">
                <a:solidFill>
                  <a:schemeClr val="bg1"/>
                </a:solidFill>
              </a:rPr>
              <a:t>man to take his place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to go to Bethlehem and anoint a son of Jesse.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Jesse </a:t>
            </a:r>
            <a:r>
              <a:rPr lang="en-US" sz="2400" dirty="0" smtClean="0">
                <a:solidFill>
                  <a:schemeClr val="bg1"/>
                </a:solidFill>
              </a:rPr>
              <a:t>brought his sons before him, and God refused each.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9458" name="Picture 2" descr="http://fullhomelydivinity.org/articles/Advent%20Calendar/Tissot_sons_of_jes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475719"/>
            <a:ext cx="3276600" cy="2696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The Anointing Of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478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had </a:t>
            </a:r>
            <a:r>
              <a:rPr lang="en-US" sz="2400" dirty="0" smtClean="0">
                <a:solidFill>
                  <a:schemeClr val="bg1"/>
                </a:solidFill>
              </a:rPr>
              <a:t>been left to care for the family sheep.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</a:t>
            </a:r>
            <a:r>
              <a:rPr lang="en-US" sz="2400" dirty="0" smtClean="0">
                <a:solidFill>
                  <a:schemeClr val="bg1"/>
                </a:solidFill>
              </a:rPr>
              <a:t>insisted that he </a:t>
            </a:r>
            <a:r>
              <a:rPr lang="en-US" sz="2400" dirty="0" smtClean="0">
                <a:solidFill>
                  <a:schemeClr val="bg1"/>
                </a:solidFill>
              </a:rPr>
              <a:t>be brought</a:t>
            </a:r>
            <a:r>
              <a:rPr lang="en-US" sz="2400" dirty="0" smtClean="0">
                <a:solidFill>
                  <a:schemeClr val="bg1"/>
                </a:solidFill>
              </a:rPr>
              <a:t>, and God showed him that this was the one.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Jesse </a:t>
            </a:r>
            <a:r>
              <a:rPr lang="en-US" sz="2400" dirty="0" smtClean="0">
                <a:solidFill>
                  <a:schemeClr val="bg1"/>
                </a:solidFill>
              </a:rPr>
              <a:t>and </a:t>
            </a:r>
            <a:r>
              <a:rPr lang="en-US" sz="2400" dirty="0" smtClean="0">
                <a:solidFill>
                  <a:schemeClr val="bg1"/>
                </a:solidFill>
              </a:rPr>
              <a:t>his sons watched as                                     Samuel </a:t>
            </a:r>
            <a:r>
              <a:rPr lang="en-US" sz="2400" dirty="0" smtClean="0">
                <a:solidFill>
                  <a:schemeClr val="bg1"/>
                </a:solidFill>
              </a:rPr>
              <a:t>anointed David to be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Israel’s </a:t>
            </a:r>
            <a:r>
              <a:rPr lang="en-US" sz="2400" dirty="0" smtClean="0">
                <a:solidFill>
                  <a:schemeClr val="bg1"/>
                </a:solidFill>
              </a:rPr>
              <a:t>second king.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was fifteen years old at                                      this time.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8434" name="Picture 2" descr="http://lavistachurchofchrist.org/Pictures/United%20Kingdom%20Artwork/images/samuel_bringing_god's_message_to_a_boy_of_bethleh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74421">
            <a:off x="5048996" y="2697737"/>
            <a:ext cx="2819400" cy="3438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The Anointing Of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appearance of David contrasted sharply with that of his </a:t>
            </a:r>
            <a:r>
              <a:rPr lang="en-US" sz="2400" dirty="0" smtClean="0">
                <a:solidFill>
                  <a:schemeClr val="bg1"/>
                </a:solidFill>
              </a:rPr>
              <a:t>brothers.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“</a:t>
            </a:r>
            <a:r>
              <a:rPr lang="en-US" sz="2400" i="1" dirty="0" smtClean="0">
                <a:solidFill>
                  <a:schemeClr val="bg1"/>
                </a:solidFill>
              </a:rPr>
              <a:t>Look not on his </a:t>
            </a:r>
            <a:r>
              <a:rPr lang="en-US" sz="2400" i="1" dirty="0" smtClean="0">
                <a:solidFill>
                  <a:schemeClr val="bg1"/>
                </a:solidFill>
              </a:rPr>
              <a:t>countenance, or </a:t>
            </a:r>
            <a:r>
              <a:rPr lang="en-US" sz="2400" i="1" dirty="0" smtClean="0">
                <a:solidFill>
                  <a:schemeClr val="bg1"/>
                </a:solidFill>
              </a:rPr>
              <a:t>on the height of his stature . . . for the Lord </a:t>
            </a:r>
            <a:r>
              <a:rPr lang="en-US" sz="2400" i="1" dirty="0" err="1" smtClean="0">
                <a:solidFill>
                  <a:schemeClr val="bg1"/>
                </a:solidFill>
              </a:rPr>
              <a:t>seeth</a:t>
            </a:r>
            <a:r>
              <a:rPr lang="en-US" sz="2400" i="1" dirty="0" smtClean="0">
                <a:solidFill>
                  <a:schemeClr val="bg1"/>
                </a:solidFill>
              </a:rPr>
              <a:t> not as man </a:t>
            </a:r>
            <a:r>
              <a:rPr lang="en-US" sz="2400" i="1" dirty="0" err="1" smtClean="0">
                <a:solidFill>
                  <a:schemeClr val="bg1"/>
                </a:solidFill>
              </a:rPr>
              <a:t>seeth</a:t>
            </a:r>
            <a:r>
              <a:rPr lang="en-US" sz="2400" i="1" dirty="0" smtClean="0">
                <a:solidFill>
                  <a:schemeClr val="bg1"/>
                </a:solidFill>
              </a:rPr>
              <a:t>; </a:t>
            </a:r>
            <a:r>
              <a:rPr lang="en-US" sz="2400" i="1" dirty="0" smtClean="0">
                <a:solidFill>
                  <a:schemeClr val="bg1"/>
                </a:solidFill>
              </a:rPr>
              <a:t>for man </a:t>
            </a:r>
            <a:r>
              <a:rPr lang="en-US" sz="2400" i="1" dirty="0" err="1" smtClean="0">
                <a:solidFill>
                  <a:schemeClr val="bg1"/>
                </a:solidFill>
              </a:rPr>
              <a:t>looketh</a:t>
            </a:r>
            <a:r>
              <a:rPr lang="en-US" sz="2400" i="1" dirty="0" smtClean="0">
                <a:solidFill>
                  <a:schemeClr val="bg1"/>
                </a:solidFill>
              </a:rPr>
              <a:t> on the out-ward appearance, but the Lord </a:t>
            </a:r>
            <a:r>
              <a:rPr lang="en-US" sz="2400" i="1" dirty="0" err="1" smtClean="0">
                <a:solidFill>
                  <a:schemeClr val="bg1"/>
                </a:solidFill>
              </a:rPr>
              <a:t>looketh</a:t>
            </a:r>
            <a:r>
              <a:rPr lang="en-US" sz="2400" i="1" dirty="0" smtClean="0">
                <a:solidFill>
                  <a:schemeClr val="bg1"/>
                </a:solidFill>
              </a:rPr>
              <a:t> on the heart” </a:t>
            </a:r>
            <a:endParaRPr lang="en-US" sz="2400" i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(I Samuel </a:t>
            </a:r>
            <a:r>
              <a:rPr lang="en-US" sz="2400" dirty="0" smtClean="0">
                <a:solidFill>
                  <a:schemeClr val="bg1"/>
                </a:solidFill>
              </a:rPr>
              <a:t>16:7</a:t>
            </a:r>
            <a:r>
              <a:rPr lang="en-US" sz="2400" dirty="0" smtClean="0">
                <a:solidFill>
                  <a:schemeClr val="bg1"/>
                </a:solidFill>
              </a:rPr>
              <a:t>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is good </a:t>
            </a:r>
            <a:r>
              <a:rPr lang="en-US" sz="2400" dirty="0" smtClean="0">
                <a:solidFill>
                  <a:schemeClr val="bg1"/>
                </a:solidFill>
              </a:rPr>
              <a:t>to know that God sees both the outer and inner appearance of a man.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The Anointing Of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was not only anointed by oil, but also by the Holy Ghost.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Spirit </a:t>
            </a:r>
            <a:r>
              <a:rPr lang="en-US" sz="2400" dirty="0" smtClean="0">
                <a:solidFill>
                  <a:schemeClr val="bg1"/>
                </a:solidFill>
              </a:rPr>
              <a:t>of the </a:t>
            </a:r>
            <a:r>
              <a:rPr lang="en-US" sz="2400" dirty="0" smtClean="0">
                <a:solidFill>
                  <a:schemeClr val="bg1"/>
                </a:solidFill>
              </a:rPr>
              <a:t>Lord came upon David from that day forward (I Samuel 16:13).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1506" name="Picture 2" descr="http://christianimagesource.com/david_and_samuel__image_2_jpg13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5808" y="2971800"/>
            <a:ext cx="3136392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Goliath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764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David’s </a:t>
            </a:r>
            <a:r>
              <a:rPr lang="en-US" sz="2400" dirty="0" smtClean="0">
                <a:solidFill>
                  <a:schemeClr val="bg1"/>
                </a:solidFill>
              </a:rPr>
              <a:t>victory over Goliath took place in the valley of </a:t>
            </a:r>
            <a:r>
              <a:rPr lang="en-US" sz="2400" dirty="0" err="1" smtClean="0">
                <a:solidFill>
                  <a:schemeClr val="bg1"/>
                </a:solidFill>
              </a:rPr>
              <a:t>Elah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15 miles </a:t>
            </a:r>
            <a:r>
              <a:rPr lang="en-US" sz="2400" dirty="0" smtClean="0">
                <a:solidFill>
                  <a:schemeClr val="bg1"/>
                </a:solidFill>
              </a:rPr>
              <a:t>southwest of Jerusalem.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Philistines had invaded Israel.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giant Goliath </a:t>
            </a:r>
            <a:r>
              <a:rPr lang="en-US" sz="2400" dirty="0" smtClean="0">
                <a:solidFill>
                  <a:schemeClr val="bg1"/>
                </a:solidFill>
              </a:rPr>
              <a:t>had come forth </a:t>
            </a:r>
            <a:r>
              <a:rPr lang="en-US" sz="2400" dirty="0" smtClean="0">
                <a:solidFill>
                  <a:schemeClr val="bg1"/>
                </a:solidFill>
              </a:rPr>
              <a:t>as the champion for  </a:t>
            </a:r>
            <a:r>
              <a:rPr lang="en-US" sz="2400" dirty="0" smtClean="0">
                <a:solidFill>
                  <a:schemeClr val="bg1"/>
                </a:solidFill>
              </a:rPr>
              <a:t>the Philistines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4693</TotalTime>
  <Words>1375</Words>
  <Application>Microsoft Office PowerPoint</Application>
  <PresentationFormat>On-screen Show (4:3)</PresentationFormat>
  <Paragraphs>221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125</cp:revision>
  <dcterms:created xsi:type="dcterms:W3CDTF">2012-01-18T02:51:03Z</dcterms:created>
  <dcterms:modified xsi:type="dcterms:W3CDTF">2012-05-21T01:20:28Z</dcterms:modified>
</cp:coreProperties>
</file>