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7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04800" y="5867400"/>
            <a:ext cx="8839200" cy="114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Lesson </a:t>
            </a:r>
            <a:r>
              <a:rPr lang="en-US" sz="3600" dirty="0" smtClean="0">
                <a:solidFill>
                  <a:schemeClr val="bg1"/>
                </a:solidFill>
              </a:rPr>
              <a:t>3: The Conquests Of Joshua    Part 2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</a:rPr>
              <a:t>G. Defeat Of The Northern Confederacy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31416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Defeat of the northern confederacy completed the conquest of </a:t>
            </a:r>
            <a:r>
              <a:rPr lang="en-US" sz="2400" dirty="0" smtClean="0">
                <a:solidFill>
                  <a:schemeClr val="bg1"/>
                </a:solidFill>
              </a:rPr>
              <a:t>Canaan.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One principle region escaped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Joshua’s </a:t>
            </a:r>
            <a:r>
              <a:rPr lang="en-US" sz="2400" dirty="0" smtClean="0">
                <a:solidFill>
                  <a:schemeClr val="bg1"/>
                </a:solidFill>
              </a:rPr>
              <a:t>forces; that was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Mediterranean </a:t>
            </a:r>
            <a:r>
              <a:rPr lang="en-US" sz="2400" dirty="0" smtClean="0">
                <a:solidFill>
                  <a:schemeClr val="bg1"/>
                </a:solidFill>
              </a:rPr>
              <a:t>coastline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For the most part, the coastal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territory </a:t>
            </a:r>
            <a:r>
              <a:rPr lang="en-US" sz="2400" dirty="0" smtClean="0">
                <a:solidFill>
                  <a:schemeClr val="bg1"/>
                </a:solidFill>
              </a:rPr>
              <a:t>remained untouched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and </a:t>
            </a:r>
            <a:r>
              <a:rPr lang="en-US" sz="2400" dirty="0" smtClean="0">
                <a:solidFill>
                  <a:schemeClr val="bg1"/>
                </a:solidFill>
              </a:rPr>
              <a:t>was not </a:t>
            </a:r>
            <a:r>
              <a:rPr lang="en-US" sz="2400" dirty="0" smtClean="0">
                <a:solidFill>
                  <a:schemeClr val="bg1"/>
                </a:solidFill>
              </a:rPr>
              <a:t>completely subdued                                    until </a:t>
            </a:r>
            <a:r>
              <a:rPr lang="en-US" sz="2400" dirty="0" smtClean="0">
                <a:solidFill>
                  <a:schemeClr val="bg1"/>
                </a:solidFill>
              </a:rPr>
              <a:t>conquered by David.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kingdavid1.jpg"/>
          <p:cNvPicPr>
            <a:picLocks noChangeAspect="1"/>
          </p:cNvPicPr>
          <p:nvPr/>
        </p:nvPicPr>
        <p:blipFill>
          <a:blip r:embed="rId2" cstate="print"/>
          <a:srcRect l="16883" t="14455" r="16883" b="14455"/>
          <a:stretch>
            <a:fillRect/>
          </a:stretch>
        </p:blipFill>
        <p:spPr>
          <a:xfrm rot="363815">
            <a:off x="5522068" y="1875278"/>
            <a:ext cx="2518931" cy="3704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</a:rPr>
              <a:t>Questions For Review 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896064"/>
            <a:ext cx="7162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Fill in the blanks with the words below</a:t>
            </a:r>
            <a:r>
              <a:rPr lang="en-US" sz="2200" dirty="0" smtClean="0">
                <a:solidFill>
                  <a:schemeClr val="bg1"/>
                </a:solidFill>
              </a:rPr>
              <a:t>: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Hezekiah </a:t>
            </a:r>
            <a:r>
              <a:rPr lang="en-US" sz="2100" dirty="0" smtClean="0">
                <a:solidFill>
                  <a:schemeClr val="bg1"/>
                </a:solidFill>
              </a:rPr>
              <a:t>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Gibeonites</a:t>
            </a:r>
            <a:r>
              <a:rPr lang="en-US" sz="2100" dirty="0" smtClean="0">
                <a:solidFill>
                  <a:schemeClr val="bg1"/>
                </a:solidFill>
              </a:rPr>
              <a:t>     Jericho           Ai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Jordan </a:t>
            </a:r>
            <a:r>
              <a:rPr lang="en-US" sz="2100" dirty="0" smtClean="0">
                <a:solidFill>
                  <a:schemeClr val="bg1"/>
                </a:solidFill>
              </a:rPr>
              <a:t>     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Hazor</a:t>
            </a:r>
            <a:r>
              <a:rPr lang="en-US" sz="2100" dirty="0" smtClean="0">
                <a:solidFill>
                  <a:schemeClr val="bg1"/>
                </a:solidFill>
              </a:rPr>
              <a:t>             Egypt             Canaan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Babylonian </a:t>
            </a:r>
            <a:r>
              <a:rPr lang="en-US" sz="2100" dirty="0" smtClean="0">
                <a:solidFill>
                  <a:schemeClr val="bg1"/>
                </a:solidFill>
              </a:rPr>
              <a:t>           </a:t>
            </a:r>
            <a:r>
              <a:rPr lang="en-US" sz="2100" dirty="0" err="1" smtClean="0">
                <a:solidFill>
                  <a:schemeClr val="bg1"/>
                </a:solidFill>
              </a:rPr>
              <a:t>Rahab</a:t>
            </a:r>
            <a:r>
              <a:rPr lang="en-US" sz="2100" dirty="0" smtClean="0">
                <a:solidFill>
                  <a:schemeClr val="bg1"/>
                </a:solidFill>
              </a:rPr>
              <a:t>             </a:t>
            </a:r>
            <a:r>
              <a:rPr lang="en-US" sz="2100" dirty="0" err="1" smtClean="0">
                <a:solidFill>
                  <a:schemeClr val="bg1"/>
                </a:solidFill>
              </a:rPr>
              <a:t>Eglon</a:t>
            </a:r>
            <a:r>
              <a:rPr lang="en-US" sz="2100" dirty="0" smtClean="0">
                <a:solidFill>
                  <a:schemeClr val="bg1"/>
                </a:solidFill>
              </a:rPr>
              <a:t>             </a:t>
            </a:r>
            <a:r>
              <a:rPr lang="en-US" sz="2100" dirty="0" err="1" smtClean="0">
                <a:solidFill>
                  <a:schemeClr val="bg1"/>
                </a:solidFill>
              </a:rPr>
              <a:t>Kadesh-Barnea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err="1" smtClean="0">
                <a:solidFill>
                  <a:schemeClr val="bg1"/>
                </a:solidFill>
              </a:rPr>
              <a:t>Jabin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        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Merom</a:t>
            </a:r>
            <a:r>
              <a:rPr lang="en-US" sz="2100" dirty="0" smtClean="0">
                <a:solidFill>
                  <a:schemeClr val="bg1"/>
                </a:solidFill>
              </a:rPr>
              <a:t>           thirteen         Twenty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200" dirty="0" smtClean="0">
                <a:solidFill>
                  <a:schemeClr val="bg1"/>
                </a:solidFill>
              </a:rPr>
              <a:t>1.  ____________ </a:t>
            </a:r>
            <a:r>
              <a:rPr lang="en-US" sz="2200" dirty="0" smtClean="0">
                <a:solidFill>
                  <a:schemeClr val="bg1"/>
                </a:solidFill>
              </a:rPr>
              <a:t>covered an area of about eight acres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AutoNum type="arabicPeriod"/>
            </a:pPr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2. Israel was defeated at __________ because of sin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3. Israel was deceived by the </a:t>
            </a:r>
            <a:r>
              <a:rPr lang="en-US" sz="2200" dirty="0" smtClean="0">
                <a:solidFill>
                  <a:schemeClr val="bg1"/>
                </a:solidFill>
              </a:rPr>
              <a:t>___________________</a:t>
            </a:r>
            <a:r>
              <a:rPr lang="en-US" sz="23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4. The shadow on the sundial went back forty minutes for </a:t>
            </a:r>
            <a:r>
              <a:rPr lang="en-US" sz="2200" dirty="0" smtClean="0">
                <a:solidFill>
                  <a:schemeClr val="bg1"/>
                </a:solidFill>
              </a:rPr>
              <a:t>_______________.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5. The city of __________________ was burned by Joshua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6. The land of _____________ was an area of city states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  <a:endParaRPr lang="en-US" sz="2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</a:rPr>
              <a:t>Questions For Review 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897553"/>
            <a:ext cx="71628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Fill in the blanks with the words below</a:t>
            </a:r>
            <a:r>
              <a:rPr lang="en-US" sz="2200" dirty="0" smtClean="0">
                <a:solidFill>
                  <a:schemeClr val="bg1"/>
                </a:solidFill>
              </a:rPr>
              <a:t>: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Hezekiah </a:t>
            </a:r>
            <a:r>
              <a:rPr lang="en-US" sz="2100" dirty="0" smtClean="0">
                <a:solidFill>
                  <a:schemeClr val="bg1"/>
                </a:solidFill>
              </a:rPr>
              <a:t>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Gibeonites</a:t>
            </a:r>
            <a:r>
              <a:rPr lang="en-US" sz="2100" dirty="0" smtClean="0">
                <a:solidFill>
                  <a:schemeClr val="bg1"/>
                </a:solidFill>
              </a:rPr>
              <a:t>     Jericho           Ai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Jordan </a:t>
            </a:r>
            <a:r>
              <a:rPr lang="en-US" sz="2100" dirty="0" smtClean="0">
                <a:solidFill>
                  <a:schemeClr val="bg1"/>
                </a:solidFill>
              </a:rPr>
              <a:t>     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Hazor</a:t>
            </a:r>
            <a:r>
              <a:rPr lang="en-US" sz="2100" dirty="0" smtClean="0">
                <a:solidFill>
                  <a:schemeClr val="bg1"/>
                </a:solidFill>
              </a:rPr>
              <a:t>             Egypt             Canaan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Babylonian </a:t>
            </a:r>
            <a:r>
              <a:rPr lang="en-US" sz="2100" dirty="0" smtClean="0">
                <a:solidFill>
                  <a:schemeClr val="bg1"/>
                </a:solidFill>
              </a:rPr>
              <a:t>           </a:t>
            </a:r>
            <a:r>
              <a:rPr lang="en-US" sz="2100" dirty="0" err="1" smtClean="0">
                <a:solidFill>
                  <a:schemeClr val="bg1"/>
                </a:solidFill>
              </a:rPr>
              <a:t>Rahab</a:t>
            </a:r>
            <a:r>
              <a:rPr lang="en-US" sz="2100" dirty="0" smtClean="0">
                <a:solidFill>
                  <a:schemeClr val="bg1"/>
                </a:solidFill>
              </a:rPr>
              <a:t>             </a:t>
            </a:r>
            <a:r>
              <a:rPr lang="en-US" sz="2100" dirty="0" err="1" smtClean="0">
                <a:solidFill>
                  <a:schemeClr val="bg1"/>
                </a:solidFill>
              </a:rPr>
              <a:t>Eglon</a:t>
            </a:r>
            <a:r>
              <a:rPr lang="en-US" sz="2100" dirty="0" smtClean="0">
                <a:solidFill>
                  <a:schemeClr val="bg1"/>
                </a:solidFill>
              </a:rPr>
              <a:t>             </a:t>
            </a:r>
            <a:r>
              <a:rPr lang="en-US" sz="2100" dirty="0" err="1" smtClean="0">
                <a:solidFill>
                  <a:schemeClr val="bg1"/>
                </a:solidFill>
              </a:rPr>
              <a:t>Kadesh-Barnea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err="1" smtClean="0">
                <a:solidFill>
                  <a:schemeClr val="bg1"/>
                </a:solidFill>
              </a:rPr>
              <a:t>Jabin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        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Merom</a:t>
            </a:r>
            <a:r>
              <a:rPr lang="en-US" sz="2100" dirty="0" smtClean="0">
                <a:solidFill>
                  <a:schemeClr val="bg1"/>
                </a:solidFill>
              </a:rPr>
              <a:t>           thirteen         Twenty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7. ____________ was nominal overlord of Canaan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8. Jericho was located five miles from </a:t>
            </a:r>
            <a:r>
              <a:rPr lang="en-US" sz="2200" dirty="0" smtClean="0">
                <a:solidFill>
                  <a:schemeClr val="bg1"/>
                </a:solidFill>
              </a:rPr>
              <a:t>________________.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9. Everyone in Jericho was killed except _____________ and her family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10. The King of ______ was one who marched against Gibeon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11. The army of Joshua reached as far as </a:t>
            </a:r>
            <a:r>
              <a:rPr lang="en-US" sz="2200" dirty="0" smtClean="0">
                <a:solidFill>
                  <a:schemeClr val="bg1"/>
                </a:solidFill>
              </a:rPr>
              <a:t>______________.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12. </a:t>
            </a:r>
            <a:r>
              <a:rPr lang="en-US" sz="2200" dirty="0" err="1" smtClean="0">
                <a:solidFill>
                  <a:schemeClr val="bg1"/>
                </a:solidFill>
              </a:rPr>
              <a:t>Achan</a:t>
            </a:r>
            <a:r>
              <a:rPr lang="en-US" sz="2200" dirty="0" smtClean="0">
                <a:solidFill>
                  <a:schemeClr val="bg1"/>
                </a:solidFill>
              </a:rPr>
              <a:t> took a ________________ garment.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</a:rPr>
              <a:t>Questions For Review 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04012"/>
            <a:ext cx="7162800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Fill in the blanks with the words below</a:t>
            </a:r>
            <a:r>
              <a:rPr lang="en-US" sz="2200" dirty="0" smtClean="0">
                <a:solidFill>
                  <a:schemeClr val="bg1"/>
                </a:solidFill>
              </a:rPr>
              <a:t>: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Hezekiah </a:t>
            </a:r>
            <a:r>
              <a:rPr lang="en-US" sz="2100" dirty="0" smtClean="0">
                <a:solidFill>
                  <a:schemeClr val="bg1"/>
                </a:solidFill>
              </a:rPr>
              <a:t>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Gibeonites</a:t>
            </a:r>
            <a:r>
              <a:rPr lang="en-US" sz="2100" dirty="0" smtClean="0">
                <a:solidFill>
                  <a:schemeClr val="bg1"/>
                </a:solidFill>
              </a:rPr>
              <a:t>     Jericho           Ai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Jordan </a:t>
            </a:r>
            <a:r>
              <a:rPr lang="en-US" sz="2100" dirty="0" smtClean="0">
                <a:solidFill>
                  <a:schemeClr val="bg1"/>
                </a:solidFill>
              </a:rPr>
              <a:t>     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Hazor</a:t>
            </a:r>
            <a:r>
              <a:rPr lang="en-US" sz="2100" dirty="0" smtClean="0">
                <a:solidFill>
                  <a:schemeClr val="bg1"/>
                </a:solidFill>
              </a:rPr>
              <a:t>             Egypt             Canaan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smtClean="0">
                <a:solidFill>
                  <a:schemeClr val="bg1"/>
                </a:solidFill>
              </a:rPr>
              <a:t>Babylonian </a:t>
            </a:r>
            <a:r>
              <a:rPr lang="en-US" sz="2100" dirty="0" smtClean="0">
                <a:solidFill>
                  <a:schemeClr val="bg1"/>
                </a:solidFill>
              </a:rPr>
              <a:t>           </a:t>
            </a:r>
            <a:r>
              <a:rPr lang="en-US" sz="2100" dirty="0" err="1" smtClean="0">
                <a:solidFill>
                  <a:schemeClr val="bg1"/>
                </a:solidFill>
              </a:rPr>
              <a:t>Rahab</a:t>
            </a:r>
            <a:r>
              <a:rPr lang="en-US" sz="2100" dirty="0" smtClean="0">
                <a:solidFill>
                  <a:schemeClr val="bg1"/>
                </a:solidFill>
              </a:rPr>
              <a:t>             </a:t>
            </a:r>
            <a:r>
              <a:rPr lang="en-US" sz="2100" dirty="0" err="1" smtClean="0">
                <a:solidFill>
                  <a:schemeClr val="bg1"/>
                </a:solidFill>
              </a:rPr>
              <a:t>Eglon</a:t>
            </a:r>
            <a:r>
              <a:rPr lang="en-US" sz="2100" dirty="0" smtClean="0">
                <a:solidFill>
                  <a:schemeClr val="bg1"/>
                </a:solidFill>
              </a:rPr>
              <a:t>             </a:t>
            </a:r>
            <a:r>
              <a:rPr lang="en-US" sz="2100" dirty="0" err="1" smtClean="0">
                <a:solidFill>
                  <a:schemeClr val="bg1"/>
                </a:solidFill>
              </a:rPr>
              <a:t>Kadesh-Barnea</a:t>
            </a:r>
            <a:endParaRPr lang="en-US" sz="2100" dirty="0" smtClean="0">
              <a:solidFill>
                <a:schemeClr val="bg1"/>
              </a:solidFill>
            </a:endParaRPr>
          </a:p>
          <a:p>
            <a:r>
              <a:rPr lang="en-US" sz="2100" dirty="0" err="1" smtClean="0">
                <a:solidFill>
                  <a:schemeClr val="bg1"/>
                </a:solidFill>
              </a:rPr>
              <a:t>Jabin</a:t>
            </a:r>
            <a:r>
              <a:rPr lang="en-US" sz="2100" dirty="0" smtClean="0">
                <a:solidFill>
                  <a:schemeClr val="bg1"/>
                </a:solidFill>
              </a:rPr>
              <a:t> </a:t>
            </a:r>
            <a:r>
              <a:rPr lang="en-US" sz="2100" dirty="0" smtClean="0">
                <a:solidFill>
                  <a:schemeClr val="bg1"/>
                </a:solidFill>
              </a:rPr>
              <a:t>                      </a:t>
            </a:r>
            <a:r>
              <a:rPr lang="en-US" sz="2100" dirty="0" err="1" smtClean="0">
                <a:solidFill>
                  <a:schemeClr val="bg1"/>
                </a:solidFill>
              </a:rPr>
              <a:t>Merom</a:t>
            </a:r>
            <a:r>
              <a:rPr lang="en-US" sz="2100" dirty="0" smtClean="0">
                <a:solidFill>
                  <a:schemeClr val="bg1"/>
                </a:solidFill>
              </a:rPr>
              <a:t>           thirteen         Twenty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13. The northern armies gathered near the waters of </a:t>
            </a:r>
            <a:r>
              <a:rPr lang="en-US" sz="2200" dirty="0" smtClean="0">
                <a:solidFill>
                  <a:schemeClr val="bg1"/>
                </a:solidFill>
              </a:rPr>
              <a:t>_________.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14. The Israelites march around Jericho _______________ times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15. Joshua’s long day was twenty-three hours and _____________ minutes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200" dirty="0" smtClean="0">
                <a:solidFill>
                  <a:schemeClr val="bg1"/>
                </a:solidFill>
              </a:rPr>
              <a:t>16. ______________ formed the northern confederacy against Joshua.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The Southern Campaign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news of the capitulation of Gibeon reached the other cities in the </a:t>
            </a:r>
            <a:r>
              <a:rPr lang="en-US" sz="2400" dirty="0" smtClean="0">
                <a:solidFill>
                  <a:schemeClr val="bg1"/>
                </a:solidFill>
              </a:rPr>
              <a:t>south, an </a:t>
            </a:r>
            <a:r>
              <a:rPr lang="en-US" sz="2400" dirty="0" smtClean="0">
                <a:solidFill>
                  <a:schemeClr val="bg1"/>
                </a:solidFill>
              </a:rPr>
              <a:t>alliance was made to resist Israel by first attacking Gibeon.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Five </a:t>
            </a:r>
            <a:r>
              <a:rPr lang="en-US" sz="2400" dirty="0" smtClean="0">
                <a:solidFill>
                  <a:schemeClr val="bg1"/>
                </a:solidFill>
              </a:rPr>
              <a:t>kings formed </a:t>
            </a:r>
            <a:r>
              <a:rPr lang="en-US" sz="2400" dirty="0" smtClean="0">
                <a:solidFill>
                  <a:schemeClr val="bg1"/>
                </a:solidFill>
              </a:rPr>
              <a:t>the alliance </a:t>
            </a:r>
            <a:r>
              <a:rPr lang="en-US" sz="2400" dirty="0" smtClean="0">
                <a:solidFill>
                  <a:schemeClr val="bg1"/>
                </a:solidFill>
              </a:rPr>
              <a:t>and marched against Gibeon.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were Jerusalem, Hebron, </a:t>
            </a:r>
            <a:r>
              <a:rPr lang="en-US" sz="2400" dirty="0" err="1" smtClean="0">
                <a:solidFill>
                  <a:schemeClr val="bg1"/>
                </a:solidFill>
              </a:rPr>
              <a:t>Jarmuth</a:t>
            </a:r>
            <a:r>
              <a:rPr lang="en-US" sz="2400" dirty="0" smtClean="0">
                <a:solidFill>
                  <a:schemeClr val="bg1"/>
                </a:solidFill>
              </a:rPr>
              <a:t>, Lachish</a:t>
            </a:r>
            <a:r>
              <a:rPr lang="en-US" sz="2400" dirty="0" smtClean="0">
                <a:solidFill>
                  <a:schemeClr val="bg1"/>
                </a:solidFill>
              </a:rPr>
              <a:t>, and </a:t>
            </a:r>
            <a:r>
              <a:rPr lang="en-US" sz="2400" dirty="0" err="1" smtClean="0">
                <a:solidFill>
                  <a:schemeClr val="bg1"/>
                </a:solidFill>
              </a:rPr>
              <a:t>Eglon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9" name="Picture 8" descr="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2601" y="3886200"/>
            <a:ext cx="3149599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The Southern Campaign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err="1" smtClean="0">
                <a:solidFill>
                  <a:schemeClr val="bg1"/>
                </a:solidFill>
              </a:rPr>
              <a:t>Gibeonites</a:t>
            </a:r>
            <a:r>
              <a:rPr lang="en-US" sz="2400" dirty="0" smtClean="0">
                <a:solidFill>
                  <a:schemeClr val="bg1"/>
                </a:solidFill>
              </a:rPr>
              <a:t> appealed to </a:t>
            </a:r>
            <a:r>
              <a:rPr lang="en-US" sz="2400" dirty="0" smtClean="0">
                <a:solidFill>
                  <a:schemeClr val="bg1"/>
                </a:solidFill>
              </a:rPr>
              <a:t>Joshua for help, and his troops marched </a:t>
            </a:r>
            <a:r>
              <a:rPr lang="en-US" sz="2400" dirty="0" smtClean="0">
                <a:solidFill>
                  <a:schemeClr val="bg1"/>
                </a:solidFill>
              </a:rPr>
              <a:t>the twenty-four mile distance to Gibeon in one night.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took </a:t>
            </a:r>
            <a:r>
              <a:rPr lang="en-US" sz="2400" dirty="0" smtClean="0">
                <a:solidFill>
                  <a:schemeClr val="bg1"/>
                </a:solidFill>
              </a:rPr>
              <a:t>the attackers </a:t>
            </a:r>
            <a:r>
              <a:rPr lang="en-US" sz="2400" dirty="0" smtClean="0">
                <a:solidFill>
                  <a:schemeClr val="bg1"/>
                </a:solidFill>
              </a:rPr>
              <a:t>by surprise, routed them, and pursued after them.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armies of the </a:t>
            </a:r>
            <a:r>
              <a:rPr lang="en-US" sz="2400" dirty="0" smtClean="0">
                <a:solidFill>
                  <a:schemeClr val="bg1"/>
                </a:solidFill>
              </a:rPr>
              <a:t>southern kings </a:t>
            </a:r>
            <a:r>
              <a:rPr lang="en-US" sz="2400" dirty="0" smtClean="0">
                <a:solidFill>
                  <a:schemeClr val="bg1"/>
                </a:solidFill>
              </a:rPr>
              <a:t>fled down the hills and God rained hailstones upon them.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More </a:t>
            </a:r>
            <a:r>
              <a:rPr lang="en-US" sz="2400" dirty="0" smtClean="0">
                <a:solidFill>
                  <a:schemeClr val="bg1"/>
                </a:solidFill>
              </a:rPr>
              <a:t>died </a:t>
            </a:r>
            <a:r>
              <a:rPr lang="en-US" sz="2400" dirty="0" smtClean="0">
                <a:solidFill>
                  <a:schemeClr val="bg1"/>
                </a:solidFill>
              </a:rPr>
              <a:t>from these </a:t>
            </a:r>
            <a:r>
              <a:rPr lang="en-US" sz="2400" dirty="0" smtClean="0">
                <a:solidFill>
                  <a:schemeClr val="bg1"/>
                </a:solidFill>
              </a:rPr>
              <a:t>stones than by the swords of the Israelites.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five kings were captured </a:t>
            </a:r>
            <a:r>
              <a:rPr lang="en-US" sz="2400" dirty="0" smtClean="0">
                <a:solidFill>
                  <a:schemeClr val="bg1"/>
                </a:solidFill>
              </a:rPr>
              <a:t>and beheaded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The Southern Campaign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483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With this battle won,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Joshua </a:t>
            </a:r>
            <a:r>
              <a:rPr lang="en-US" sz="2400" dirty="0" smtClean="0">
                <a:solidFill>
                  <a:schemeClr val="bg1"/>
                </a:solidFill>
              </a:rPr>
              <a:t>continued south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subdue </a:t>
            </a:r>
            <a:r>
              <a:rPr lang="en-US" sz="2400" dirty="0" smtClean="0">
                <a:solidFill>
                  <a:schemeClr val="bg1"/>
                </a:solidFill>
              </a:rPr>
              <a:t>all the lower part </a:t>
            </a:r>
            <a:r>
              <a:rPr lang="en-US" sz="2400" dirty="0" smtClean="0">
                <a:solidFill>
                  <a:schemeClr val="bg1"/>
                </a:solidFill>
              </a:rPr>
              <a:t>of                                                             the </a:t>
            </a:r>
            <a:r>
              <a:rPr lang="en-US" sz="2400" dirty="0" smtClean="0">
                <a:solidFill>
                  <a:schemeClr val="bg1"/>
                </a:solidFill>
              </a:rPr>
              <a:t>land.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His </a:t>
            </a:r>
            <a:r>
              <a:rPr lang="en-US" sz="2400" dirty="0" smtClean="0">
                <a:solidFill>
                  <a:schemeClr val="bg1"/>
                </a:solidFill>
              </a:rPr>
              <a:t>army even reached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</a:t>
            </a:r>
            <a:r>
              <a:rPr lang="en-US" sz="2400" dirty="0" err="1" smtClean="0">
                <a:solidFill>
                  <a:schemeClr val="bg1"/>
                </a:solidFill>
              </a:rPr>
              <a:t>Kadesh-Barnea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Finally</a:t>
            </a:r>
            <a:r>
              <a:rPr lang="en-US" sz="2400" dirty="0" smtClean="0">
                <a:solidFill>
                  <a:schemeClr val="bg1"/>
                </a:solidFill>
              </a:rPr>
              <a:t>, Joshua returned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Gibeon where </a:t>
            </a:r>
            <a:r>
              <a:rPr lang="en-US" sz="2400" dirty="0" smtClean="0">
                <a:solidFill>
                  <a:schemeClr val="bg1"/>
                </a:solidFill>
              </a:rPr>
              <a:t>the campaign had started.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joshua_entrance_campai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5261">
            <a:off x="4775287" y="1497149"/>
            <a:ext cx="3429000" cy="33518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The Southern Campaign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47800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extensive campaign must have occupied several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months.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cities had fallen with comparative ease.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However</a:t>
            </a:r>
            <a:r>
              <a:rPr lang="en-US" sz="2400" dirty="0" smtClean="0">
                <a:solidFill>
                  <a:schemeClr val="bg1"/>
                </a:solidFill>
              </a:rPr>
              <a:t>, one city was </a:t>
            </a:r>
            <a:r>
              <a:rPr lang="en-US" sz="2400" dirty="0" smtClean="0">
                <a:solidFill>
                  <a:schemeClr val="bg1"/>
                </a:solidFill>
              </a:rPr>
              <a:t>not conquered </a:t>
            </a:r>
            <a:r>
              <a:rPr lang="en-US" sz="2400" dirty="0" smtClean="0">
                <a:solidFill>
                  <a:schemeClr val="bg1"/>
                </a:solidFill>
              </a:rPr>
              <a:t>at this time and that was the city of Jerusalem.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was not conquered </a:t>
            </a:r>
            <a:r>
              <a:rPr lang="en-US" sz="2400" dirty="0" smtClean="0">
                <a:solidFill>
                  <a:schemeClr val="bg1"/>
                </a:solidFill>
              </a:rPr>
              <a:t>until David </a:t>
            </a:r>
            <a:r>
              <a:rPr lang="en-US" sz="2400" dirty="0" smtClean="0">
                <a:solidFill>
                  <a:schemeClr val="bg1"/>
                </a:solidFill>
              </a:rPr>
              <a:t>seized it much later, then making it the capital.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Joshua’s Long Day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2668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As Joshua stood on a hill watching the enemy flee before his troops, he </a:t>
            </a:r>
            <a:r>
              <a:rPr lang="en-US" sz="2400" dirty="0" smtClean="0">
                <a:solidFill>
                  <a:schemeClr val="bg1"/>
                </a:solidFill>
              </a:rPr>
              <a:t>feared that </a:t>
            </a:r>
            <a:r>
              <a:rPr lang="en-US" sz="2400" dirty="0" smtClean="0">
                <a:solidFill>
                  <a:schemeClr val="bg1"/>
                </a:solidFill>
              </a:rPr>
              <a:t>the Canaanites might escape.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therefore commanded the sun </a:t>
            </a:r>
            <a:r>
              <a:rPr lang="en-US" sz="2400" dirty="0" smtClean="0">
                <a:solidFill>
                  <a:schemeClr val="bg1"/>
                </a:solidFill>
              </a:rPr>
              <a:t>and                         the moon to </a:t>
            </a:r>
            <a:r>
              <a:rPr lang="en-US" sz="2400" dirty="0" smtClean="0">
                <a:solidFill>
                  <a:schemeClr val="bg1"/>
                </a:solidFill>
              </a:rPr>
              <a:t>stand still.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obeyed until the conquest was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complete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some way God controlled the light </a:t>
            </a:r>
            <a:r>
              <a:rPr lang="en-US" sz="2400" dirty="0" smtClean="0">
                <a:solidFill>
                  <a:schemeClr val="bg1"/>
                </a:solidFill>
              </a:rPr>
              <a:t>and permitted </a:t>
            </a:r>
            <a:r>
              <a:rPr lang="en-US" sz="2400" dirty="0" smtClean="0">
                <a:solidFill>
                  <a:schemeClr val="bg1"/>
                </a:solidFill>
              </a:rPr>
              <a:t>Joshua to have a long day.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4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68759">
            <a:off x="6140021" y="2041496"/>
            <a:ext cx="1913990" cy="2909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Joshua’s Long Day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is thought that the </a:t>
            </a:r>
            <a:r>
              <a:rPr lang="en-US" sz="2400" dirty="0" smtClean="0">
                <a:solidFill>
                  <a:schemeClr val="bg1"/>
                </a:solidFill>
              </a:rPr>
              <a:t>miracle                                               of </a:t>
            </a:r>
            <a:r>
              <a:rPr lang="en-US" sz="2400" dirty="0" smtClean="0">
                <a:solidFill>
                  <a:schemeClr val="bg1"/>
                </a:solidFill>
              </a:rPr>
              <a:t>the shadow on the sundial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going </a:t>
            </a:r>
            <a:r>
              <a:rPr lang="en-US" sz="2400" dirty="0" smtClean="0">
                <a:solidFill>
                  <a:schemeClr val="bg1"/>
                </a:solidFill>
              </a:rPr>
              <a:t>back ten degrees for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Hezekiah</a:t>
            </a:r>
            <a:r>
              <a:rPr lang="en-US" sz="2400" dirty="0" smtClean="0">
                <a:solidFill>
                  <a:schemeClr val="bg1"/>
                </a:solidFill>
              </a:rPr>
              <a:t>, as recorded in </a:t>
            </a:r>
            <a:r>
              <a:rPr lang="en-US" sz="2400" dirty="0" smtClean="0">
                <a:solidFill>
                  <a:schemeClr val="bg1"/>
                </a:solidFill>
              </a:rPr>
              <a:t>II                                                Kings </a:t>
            </a:r>
            <a:r>
              <a:rPr lang="en-US" sz="2400" dirty="0" smtClean="0">
                <a:solidFill>
                  <a:schemeClr val="bg1"/>
                </a:solidFill>
              </a:rPr>
              <a:t>20, equaled forty minutes and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that </a:t>
            </a:r>
            <a:r>
              <a:rPr lang="en-US" sz="2400" dirty="0" smtClean="0">
                <a:solidFill>
                  <a:schemeClr val="bg1"/>
                </a:solidFill>
              </a:rPr>
              <a:t>Joshua’s long day was twenty-three </a:t>
            </a:r>
            <a:r>
              <a:rPr lang="en-US" sz="2400" dirty="0" smtClean="0">
                <a:solidFill>
                  <a:schemeClr val="bg1"/>
                </a:solidFill>
              </a:rPr>
              <a:t>hours and </a:t>
            </a:r>
            <a:r>
              <a:rPr lang="en-US" sz="2400" dirty="0" smtClean="0">
                <a:solidFill>
                  <a:schemeClr val="bg1"/>
                </a:solidFill>
              </a:rPr>
              <a:t>twenty minutes.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If </a:t>
            </a:r>
            <a:r>
              <a:rPr lang="en-US" sz="2400" dirty="0" smtClean="0">
                <a:solidFill>
                  <a:schemeClr val="bg1"/>
                </a:solidFill>
              </a:rPr>
              <a:t>so, the two miracles would total twenty-four hours or a </a:t>
            </a:r>
            <a:r>
              <a:rPr lang="en-US" sz="2400" dirty="0" smtClean="0">
                <a:solidFill>
                  <a:schemeClr val="bg1"/>
                </a:solidFill>
              </a:rPr>
              <a:t>whole day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Science </a:t>
            </a:r>
            <a:r>
              <a:rPr lang="en-US" sz="2400" dirty="0" smtClean="0">
                <a:solidFill>
                  <a:schemeClr val="bg1"/>
                </a:solidFill>
              </a:rPr>
              <a:t>confirms the fact that there is a day that cannot be accounted </a:t>
            </a:r>
            <a:r>
              <a:rPr lang="en-US" sz="2400" dirty="0" smtClean="0">
                <a:solidFill>
                  <a:schemeClr val="bg1"/>
                </a:solidFill>
              </a:rPr>
              <a:t>for except </a:t>
            </a:r>
            <a:r>
              <a:rPr lang="en-US" sz="2400" dirty="0" smtClean="0">
                <a:solidFill>
                  <a:schemeClr val="bg1"/>
                </a:solidFill>
              </a:rPr>
              <a:t>by the miracles that took place for Joshua and Hezekiah.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11_22_1---Sun-Dial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73477" flipH="1">
            <a:off x="5207209" y="457999"/>
            <a:ext cx="2974275" cy="1982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</a:rPr>
              <a:t>G. Defeat Of The Northern Confederacy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90685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northern or Galilean district remained to be subdued.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News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Joshua’s remarkable </a:t>
            </a:r>
            <a:r>
              <a:rPr lang="en-US" sz="2400" dirty="0" smtClean="0">
                <a:solidFill>
                  <a:schemeClr val="bg1"/>
                </a:solidFill>
              </a:rPr>
              <a:t>conquest of the south traveled north and reached the ears of </a:t>
            </a:r>
            <a:r>
              <a:rPr lang="en-US" sz="2400" dirty="0" err="1" smtClean="0">
                <a:solidFill>
                  <a:schemeClr val="bg1"/>
                </a:solidFill>
              </a:rPr>
              <a:t>Jabin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powerful king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err="1" smtClean="0">
                <a:solidFill>
                  <a:schemeClr val="bg1"/>
                </a:solidFill>
              </a:rPr>
              <a:t>Hazor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err="1" smtClean="0">
                <a:solidFill>
                  <a:schemeClr val="bg1"/>
                </a:solidFill>
              </a:rPr>
              <a:t>Jabin</a:t>
            </a:r>
            <a:r>
              <a:rPr lang="en-US" sz="2400" dirty="0" smtClean="0">
                <a:solidFill>
                  <a:schemeClr val="bg1"/>
                </a:solidFill>
              </a:rPr>
              <a:t>, fearing an attack on his region, formed a confederacy.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planned </a:t>
            </a:r>
            <a:r>
              <a:rPr lang="en-US" sz="2400" dirty="0" smtClean="0">
                <a:solidFill>
                  <a:schemeClr val="bg1"/>
                </a:solidFill>
              </a:rPr>
              <a:t>to do better than the southern alliance by gathering a greater force.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400" dirty="0" smtClean="0">
                <a:solidFill>
                  <a:schemeClr val="bg1"/>
                </a:solidFill>
              </a:rPr>
              <a:t>G. Defeat Of The Northern Confederacy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22929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3: The Conquests Of Joshua     </a:t>
            </a:r>
            <a:r>
              <a:rPr lang="en-US" sz="20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confederacy </a:t>
            </a:r>
            <a:r>
              <a:rPr lang="en-US" sz="2400" dirty="0" smtClean="0">
                <a:solidFill>
                  <a:schemeClr val="bg1"/>
                </a:solidFill>
              </a:rPr>
              <a:t>grouped its forces in the vicinity of the waters of </a:t>
            </a:r>
            <a:r>
              <a:rPr lang="en-US" sz="2400" dirty="0" err="1" smtClean="0">
                <a:solidFill>
                  <a:schemeClr val="bg1"/>
                </a:solidFill>
              </a:rPr>
              <a:t>Merom</a:t>
            </a:r>
            <a:r>
              <a:rPr lang="en-US" sz="2400" dirty="0" smtClean="0">
                <a:solidFill>
                  <a:schemeClr val="bg1"/>
                </a:solidFill>
              </a:rPr>
              <a:t>, and the </a:t>
            </a:r>
            <a:r>
              <a:rPr lang="en-US" sz="2400" dirty="0" smtClean="0">
                <a:solidFill>
                  <a:schemeClr val="bg1"/>
                </a:solidFill>
              </a:rPr>
              <a:t>host numbered </a:t>
            </a:r>
            <a:r>
              <a:rPr lang="en-US" sz="2400" dirty="0" smtClean="0">
                <a:solidFill>
                  <a:schemeClr val="bg1"/>
                </a:solidFill>
              </a:rPr>
              <a:t>like the sand that is on the seashore. (See Joshua 11:4.)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moved north</a:t>
            </a:r>
            <a:r>
              <a:rPr lang="en-US" sz="2400" dirty="0" smtClean="0">
                <a:solidFill>
                  <a:schemeClr val="bg1"/>
                </a:solidFill>
              </a:rPr>
              <a:t>, attacked, and surprised them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huge enemy army was routed and chased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far to the west.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</a:t>
            </a:r>
            <a:r>
              <a:rPr lang="en-US" sz="2400" dirty="0" smtClean="0">
                <a:solidFill>
                  <a:schemeClr val="bg1"/>
                </a:solidFill>
              </a:rPr>
              <a:t>followed up this triumph by smiting them with the edge of </a:t>
            </a:r>
            <a:r>
              <a:rPr lang="en-US" sz="2400" dirty="0" smtClean="0">
                <a:solidFill>
                  <a:schemeClr val="bg1"/>
                </a:solidFill>
              </a:rPr>
              <a:t>the sword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then returned to the city of </a:t>
            </a:r>
            <a:r>
              <a:rPr lang="en-US" sz="2400" dirty="0" err="1" smtClean="0">
                <a:solidFill>
                  <a:schemeClr val="bg1"/>
                </a:solidFill>
              </a:rPr>
              <a:t>Hazor</a:t>
            </a:r>
            <a:r>
              <a:rPr lang="en-US" sz="2400" dirty="0" smtClean="0">
                <a:solidFill>
                  <a:schemeClr val="bg1"/>
                </a:solidFill>
              </a:rPr>
              <a:t> and burned it, something he did not </a:t>
            </a:r>
            <a:r>
              <a:rPr lang="en-US" sz="2400" dirty="0" smtClean="0">
                <a:solidFill>
                  <a:schemeClr val="bg1"/>
                </a:solidFill>
              </a:rPr>
              <a:t>do to </a:t>
            </a:r>
            <a:r>
              <a:rPr lang="en-US" sz="2400" dirty="0" smtClean="0">
                <a:solidFill>
                  <a:schemeClr val="bg1"/>
                </a:solidFill>
              </a:rPr>
              <a:t>the other cities.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2233</TotalTime>
  <Words>1017</Words>
  <Application>Microsoft Office PowerPoint</Application>
  <PresentationFormat>On-screen Show (4:3)</PresentationFormat>
  <Paragraphs>139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31</cp:revision>
  <dcterms:created xsi:type="dcterms:W3CDTF">2012-01-18T02:51:03Z</dcterms:created>
  <dcterms:modified xsi:type="dcterms:W3CDTF">2012-01-28T23:29:06Z</dcterms:modified>
</cp:coreProperties>
</file>