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76" autoAdjust="0"/>
    <p:restoredTop sz="94660"/>
  </p:normalViewPr>
  <p:slideViewPr>
    <p:cSldViewPr>
      <p:cViewPr varScale="1">
        <p:scale>
          <a:sx n="79" d="100"/>
          <a:sy n="79" d="100"/>
        </p:scale>
        <p:origin x="-9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107B04-2B23-470C-B3D9-9564309A80C7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2AA70-7DD6-47DC-8F31-36B18C211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2AA70-7DD6-47DC-8F31-36B18C211DB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13AA-00BF-420B-9642-1BAAF875B469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75113AA-00BF-420B-9642-1BAAF875B469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73646E2-436A-4512-905D-16279587D7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urning-Bush.jpg"/>
          <p:cNvPicPr>
            <a:picLocks noChangeAspect="1"/>
          </p:cNvPicPr>
          <p:nvPr/>
        </p:nvPicPr>
        <p:blipFill>
          <a:blip r:embed="rId3" cstate="print"/>
          <a:srcRect l="11538" t="14103" r="31731" b="5128"/>
          <a:stretch>
            <a:fillRect/>
          </a:stretch>
        </p:blipFill>
        <p:spPr>
          <a:xfrm>
            <a:off x="2362200" y="990600"/>
            <a:ext cx="4495800" cy="4800600"/>
          </a:xfrm>
          <a:prstGeom prst="roundRect">
            <a:avLst>
              <a:gd name="adj" fmla="val 11511"/>
            </a:avLst>
          </a:prstGeom>
          <a:ln>
            <a:noFill/>
          </a:ln>
          <a:effectLst>
            <a:outerShdw blurRad="50800" dist="50800" dir="5400000" algn="ctr" rotWithShape="0">
              <a:srgbClr val="000000">
                <a:alpha val="86000"/>
              </a:srgbClr>
            </a:outerShdw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066800"/>
            <a:ext cx="8229600" cy="4572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l"/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Old </a:t>
            </a:r>
            <a:b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r>
              <a:rPr lang="en-US" sz="10000" spc="-15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Testament</a:t>
            </a: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b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10000" spc="0" dirty="0" smtClean="0">
                <a:ln w="1016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    History I</a:t>
            </a:r>
            <a:endParaRPr lang="en-US" sz="10000" spc="0" dirty="0">
              <a:ln w="1016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143000" y="5791200"/>
            <a:ext cx="8305800" cy="1143000"/>
          </a:xfrm>
        </p:spPr>
        <p:txBody>
          <a:bodyPr/>
          <a:lstStyle/>
          <a:p>
            <a:pPr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Lesson </a:t>
            </a:r>
            <a:r>
              <a:rPr lang="en-US" sz="4000" dirty="0" smtClean="0">
                <a:solidFill>
                  <a:schemeClr val="bg1"/>
                </a:solidFill>
              </a:rPr>
              <a:t>2: Joshua               Part 2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304800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Global University of  Theological Studies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Questions For Review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of </a:t>
            </a:r>
            <a:r>
              <a:rPr lang="en-US" sz="2000" dirty="0" smtClean="0">
                <a:solidFill>
                  <a:schemeClr val="bg1"/>
                </a:solidFill>
              </a:rPr>
              <a:t>Theological </a:t>
            </a:r>
            <a:r>
              <a:rPr lang="en-US" sz="2000" dirty="0" smtClean="0">
                <a:solidFill>
                  <a:schemeClr val="bg1"/>
                </a:solidFill>
              </a:rPr>
              <a:t>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49953"/>
            <a:ext cx="7239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en-US" sz="2600" dirty="0" smtClean="0">
                <a:solidFill>
                  <a:schemeClr val="bg1"/>
                </a:solidFill>
              </a:rPr>
              <a:t>1. Write </a:t>
            </a:r>
            <a:r>
              <a:rPr lang="en-US" sz="2600" dirty="0" smtClean="0">
                <a:solidFill>
                  <a:schemeClr val="bg1"/>
                </a:solidFill>
              </a:rPr>
              <a:t>a character sketch of Joshua</a:t>
            </a:r>
            <a:r>
              <a:rPr lang="en-US" sz="2600" dirty="0" smtClean="0">
                <a:solidFill>
                  <a:schemeClr val="bg1"/>
                </a:solidFill>
              </a:rPr>
              <a:t>.</a:t>
            </a:r>
          </a:p>
          <a:p>
            <a:pPr marL="514350" indent="-514350">
              <a:buAutoNum type="arabicPeriod"/>
            </a:pPr>
            <a:endParaRPr lang="en-US" sz="2600" dirty="0" smtClean="0">
              <a:solidFill>
                <a:schemeClr val="bg1"/>
              </a:solidFill>
            </a:endParaRPr>
          </a:p>
          <a:p>
            <a:r>
              <a:rPr lang="en-US" sz="2600" dirty="0" smtClean="0">
                <a:solidFill>
                  <a:schemeClr val="bg1"/>
                </a:solidFill>
              </a:rPr>
              <a:t>2. How is Joshua a type of Jesus</a:t>
            </a:r>
            <a:r>
              <a:rPr lang="en-US" sz="2600" dirty="0" smtClean="0">
                <a:solidFill>
                  <a:schemeClr val="bg1"/>
                </a:solidFill>
              </a:rPr>
              <a:t>?</a:t>
            </a:r>
          </a:p>
          <a:p>
            <a:endParaRPr lang="en-US" sz="2600" dirty="0" smtClean="0">
              <a:solidFill>
                <a:schemeClr val="bg1"/>
              </a:solidFill>
            </a:endParaRPr>
          </a:p>
          <a:p>
            <a:r>
              <a:rPr lang="en-US" sz="2600" dirty="0" smtClean="0">
                <a:solidFill>
                  <a:schemeClr val="bg1"/>
                </a:solidFill>
              </a:rPr>
              <a:t>3. Describe fully the two memorials erected to remember the crossing of </a:t>
            </a:r>
            <a:r>
              <a:rPr lang="en-US" sz="2600" dirty="0" smtClean="0">
                <a:solidFill>
                  <a:schemeClr val="bg1"/>
                </a:solidFill>
              </a:rPr>
              <a:t>the Jordan.</a:t>
            </a:r>
          </a:p>
          <a:p>
            <a:endParaRPr lang="en-US" sz="2600" dirty="0" smtClean="0">
              <a:solidFill>
                <a:schemeClr val="bg1"/>
              </a:solidFill>
            </a:endParaRPr>
          </a:p>
          <a:p>
            <a:r>
              <a:rPr lang="en-US" sz="2600" dirty="0" smtClean="0">
                <a:solidFill>
                  <a:schemeClr val="bg1"/>
                </a:solidFill>
              </a:rPr>
              <a:t>4. What was the significance of the rite of circumcision</a:t>
            </a:r>
            <a:r>
              <a:rPr lang="en-US" sz="2600" dirty="0" smtClean="0">
                <a:solidFill>
                  <a:schemeClr val="bg1"/>
                </a:solidFill>
              </a:rPr>
              <a:t>?</a:t>
            </a:r>
          </a:p>
          <a:p>
            <a:endParaRPr lang="en-US" sz="2600" dirty="0" smtClean="0">
              <a:solidFill>
                <a:schemeClr val="bg1"/>
              </a:solidFill>
            </a:endParaRPr>
          </a:p>
          <a:p>
            <a:r>
              <a:rPr lang="en-US" sz="2600" dirty="0" smtClean="0">
                <a:solidFill>
                  <a:schemeClr val="bg1"/>
                </a:solidFill>
              </a:rPr>
              <a:t>5. What has taken the place of circumcision in the New Testament church?</a:t>
            </a:r>
            <a:endParaRPr lang="en-US" sz="26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Crossing The Jordan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of </a:t>
            </a:r>
            <a:r>
              <a:rPr lang="en-US" sz="2000" dirty="0" smtClean="0">
                <a:solidFill>
                  <a:schemeClr val="bg1"/>
                </a:solidFill>
              </a:rPr>
              <a:t>Theological </a:t>
            </a:r>
            <a:r>
              <a:rPr lang="en-US" sz="2000" dirty="0" smtClean="0">
                <a:solidFill>
                  <a:schemeClr val="bg1"/>
                </a:solidFill>
              </a:rPr>
              <a:t>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14400"/>
            <a:ext cx="7162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next morning after the return of the </a:t>
            </a:r>
            <a:r>
              <a:rPr lang="en-US" sz="2400" dirty="0" smtClean="0">
                <a:solidFill>
                  <a:schemeClr val="bg1"/>
                </a:solidFill>
              </a:rPr>
              <a:t>spies, Joshua </a:t>
            </a:r>
            <a:r>
              <a:rPr lang="en-US" sz="2400" dirty="0" smtClean="0">
                <a:solidFill>
                  <a:schemeClr val="bg1"/>
                </a:solidFill>
              </a:rPr>
              <a:t>ordered the people </a:t>
            </a:r>
            <a:r>
              <a:rPr lang="en-US" sz="2400" dirty="0" smtClean="0">
                <a:solidFill>
                  <a:schemeClr val="bg1"/>
                </a:solidFill>
              </a:rPr>
              <a:t>to move </a:t>
            </a:r>
            <a:r>
              <a:rPr lang="en-US" sz="2400" dirty="0" smtClean="0">
                <a:solidFill>
                  <a:schemeClr val="bg1"/>
                </a:solidFill>
              </a:rPr>
              <a:t>to the bank of the Jordan River.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Here </a:t>
            </a:r>
            <a:r>
              <a:rPr lang="en-US" sz="2400" dirty="0" smtClean="0">
                <a:solidFill>
                  <a:schemeClr val="bg1"/>
                </a:solidFill>
              </a:rPr>
              <a:t>they camped for three days while they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received final instructions.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 smtClean="0">
                <a:solidFill>
                  <a:schemeClr val="bg1"/>
                </a:solidFill>
              </a:rPr>
              <a:t>river was at flood stage, making it most difficult to cross.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8" name="Picture 7" descr="jordan_river_at_flood_stage-300x19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4038600"/>
            <a:ext cx="3200400" cy="21229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Crossing The Jordan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of </a:t>
            </a:r>
            <a:r>
              <a:rPr lang="en-US" sz="2000" dirty="0" smtClean="0">
                <a:solidFill>
                  <a:schemeClr val="bg1"/>
                </a:solidFill>
              </a:rPr>
              <a:t>Theological </a:t>
            </a:r>
            <a:r>
              <a:rPr lang="en-US" sz="2000" dirty="0" smtClean="0">
                <a:solidFill>
                  <a:schemeClr val="bg1"/>
                </a:solidFill>
              </a:rPr>
              <a:t>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371600"/>
            <a:ext cx="7162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When all was ready, the ark, carried by the Levites, went ahead.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Two thousand cubits </a:t>
            </a:r>
            <a:r>
              <a:rPr lang="en-US" sz="2400" dirty="0" smtClean="0">
                <a:solidFill>
                  <a:schemeClr val="bg1"/>
                </a:solidFill>
              </a:rPr>
              <a:t>(3,000 feet) separated the people from the </a:t>
            </a:r>
            <a:r>
              <a:rPr lang="en-US" sz="2400" dirty="0" smtClean="0">
                <a:solidFill>
                  <a:schemeClr val="bg1"/>
                </a:solidFill>
              </a:rPr>
              <a:t>ark, permitting a large number of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people to see it going ahead.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As </a:t>
            </a:r>
            <a:r>
              <a:rPr lang="en-US" sz="2400" dirty="0" smtClean="0">
                <a:solidFill>
                  <a:schemeClr val="bg1"/>
                </a:solidFill>
              </a:rPr>
              <a:t>soon as the feet of the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priests </a:t>
            </a:r>
            <a:r>
              <a:rPr lang="en-US" sz="2400" dirty="0" smtClean="0">
                <a:solidFill>
                  <a:schemeClr val="bg1"/>
                </a:solidFill>
              </a:rPr>
              <a:t>touched the water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      of Jordan</a:t>
            </a:r>
            <a:r>
              <a:rPr lang="en-US" sz="2400" dirty="0" smtClean="0">
                <a:solidFill>
                  <a:schemeClr val="bg1"/>
                </a:solidFill>
              </a:rPr>
              <a:t>, a great miracle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            occurred.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6" name="Picture 5" descr="800-Joshua-03-Ark%20Ri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56525">
            <a:off x="4663414" y="3542894"/>
            <a:ext cx="3441104" cy="2580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Crossing The Jordan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of </a:t>
            </a:r>
            <a:r>
              <a:rPr lang="en-US" sz="2000" dirty="0" smtClean="0">
                <a:solidFill>
                  <a:schemeClr val="bg1"/>
                </a:solidFill>
              </a:rPr>
              <a:t>Theological </a:t>
            </a:r>
            <a:r>
              <a:rPr lang="en-US" sz="2000" dirty="0" smtClean="0">
                <a:solidFill>
                  <a:schemeClr val="bg1"/>
                </a:solidFill>
              </a:rPr>
              <a:t>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676400"/>
            <a:ext cx="7162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Every </a:t>
            </a:r>
            <a:r>
              <a:rPr lang="en-US" sz="2400" dirty="0" smtClean="0">
                <a:solidFill>
                  <a:schemeClr val="bg1"/>
                </a:solidFill>
              </a:rPr>
              <a:t>drop of water at a </a:t>
            </a:r>
            <a:r>
              <a:rPr lang="en-US" sz="2400" dirty="0" smtClean="0">
                <a:solidFill>
                  <a:schemeClr val="bg1"/>
                </a:solidFill>
              </a:rPr>
              <a:t>given                                            </a:t>
            </a:r>
            <a:r>
              <a:rPr lang="en-US" sz="2400" dirty="0" smtClean="0">
                <a:solidFill>
                  <a:schemeClr val="bg1"/>
                </a:solidFill>
              </a:rPr>
              <a:t>point quit </a:t>
            </a:r>
            <a:r>
              <a:rPr lang="en-US" sz="2400" dirty="0" smtClean="0">
                <a:solidFill>
                  <a:schemeClr val="bg1"/>
                </a:solidFill>
              </a:rPr>
              <a:t>flowing and </a:t>
            </a:r>
            <a:r>
              <a:rPr lang="en-US" sz="2400" dirty="0" smtClean="0">
                <a:solidFill>
                  <a:schemeClr val="bg1"/>
                </a:solidFill>
              </a:rPr>
              <a:t>banked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up </a:t>
            </a:r>
            <a:r>
              <a:rPr lang="en-US" sz="2400" dirty="0" smtClean="0">
                <a:solidFill>
                  <a:schemeClr val="bg1"/>
                </a:solidFill>
              </a:rPr>
              <a:t>in a great heap while the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water </a:t>
            </a:r>
            <a:r>
              <a:rPr lang="en-US" sz="2400" dirty="0" smtClean="0">
                <a:solidFill>
                  <a:schemeClr val="bg1"/>
                </a:solidFill>
              </a:rPr>
              <a:t>below flowed on toward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 the Dead Sea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God’s </a:t>
            </a:r>
            <a:r>
              <a:rPr lang="en-US" sz="2400" dirty="0" smtClean="0">
                <a:solidFill>
                  <a:schemeClr val="bg1"/>
                </a:solidFill>
              </a:rPr>
              <a:t>invisible dam was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stronger </a:t>
            </a:r>
            <a:r>
              <a:rPr lang="en-US" sz="2400" dirty="0" smtClean="0">
                <a:solidFill>
                  <a:schemeClr val="bg1"/>
                </a:solidFill>
              </a:rPr>
              <a:t>than any built by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     man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 descr="Ark Jord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78943">
            <a:off x="5108660" y="1571233"/>
            <a:ext cx="32004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Crossing The Jordan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of </a:t>
            </a:r>
            <a:r>
              <a:rPr lang="en-US" sz="2000" dirty="0" smtClean="0">
                <a:solidFill>
                  <a:schemeClr val="bg1"/>
                </a:solidFill>
              </a:rPr>
              <a:t>Theological </a:t>
            </a:r>
            <a:r>
              <a:rPr lang="en-US" sz="2000" dirty="0" smtClean="0">
                <a:solidFill>
                  <a:schemeClr val="bg1"/>
                </a:solidFill>
              </a:rPr>
              <a:t>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066800"/>
            <a:ext cx="7239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priests halted midway in the river.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They </a:t>
            </a:r>
            <a:r>
              <a:rPr lang="en-US" sz="2400" dirty="0" smtClean="0">
                <a:solidFill>
                  <a:schemeClr val="bg1"/>
                </a:solidFill>
              </a:rPr>
              <a:t>stood holding the ark of the </a:t>
            </a:r>
            <a:r>
              <a:rPr lang="en-US" sz="2400" dirty="0" smtClean="0">
                <a:solidFill>
                  <a:schemeClr val="bg1"/>
                </a:solidFill>
              </a:rPr>
              <a:t>Lord until </a:t>
            </a:r>
            <a:r>
              <a:rPr lang="en-US" sz="2400" dirty="0" smtClean="0">
                <a:solidFill>
                  <a:schemeClr val="bg1"/>
                </a:solidFill>
              </a:rPr>
              <a:t>all the people had passed over.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spc="-150" dirty="0" smtClean="0">
                <a:solidFill>
                  <a:schemeClr val="bg1"/>
                </a:solidFill>
              </a:rPr>
              <a:t>The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Lord’s name was </a:t>
            </a:r>
            <a:r>
              <a:rPr lang="en-US" sz="2400" spc="-150" dirty="0" smtClean="0">
                <a:solidFill>
                  <a:schemeClr val="bg1"/>
                </a:solidFill>
              </a:rPr>
              <a:t>in</a:t>
            </a:r>
            <a:r>
              <a:rPr lang="en-US" sz="2400" dirty="0" smtClean="0">
                <a:solidFill>
                  <a:schemeClr val="bg1"/>
                </a:solidFill>
              </a:rPr>
              <a:t> His ark. (See I </a:t>
            </a:r>
            <a:r>
              <a:rPr lang="en-US" sz="2400" dirty="0" smtClean="0">
                <a:solidFill>
                  <a:schemeClr val="bg1"/>
                </a:solidFill>
              </a:rPr>
              <a:t>Chronicles 13:6)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Here </a:t>
            </a:r>
            <a:r>
              <a:rPr lang="en-US" sz="2400" dirty="0" smtClean="0">
                <a:solidFill>
                  <a:schemeClr val="bg1"/>
                </a:solidFill>
              </a:rPr>
              <a:t>the new generation born in the wilderness was baptized.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Like the older </a:t>
            </a:r>
            <a:r>
              <a:rPr lang="en-US" sz="2400" dirty="0" smtClean="0">
                <a:solidFill>
                  <a:schemeClr val="bg1"/>
                </a:solidFill>
              </a:rPr>
              <a:t>generation baptized by the crossing of the Red Sea, this younger </a:t>
            </a:r>
            <a:r>
              <a:rPr lang="en-US" sz="2400" dirty="0" smtClean="0">
                <a:solidFill>
                  <a:schemeClr val="bg1"/>
                </a:solidFill>
              </a:rPr>
              <a:t>generation had </a:t>
            </a:r>
            <a:r>
              <a:rPr lang="en-US" sz="2400" dirty="0" smtClean="0">
                <a:solidFill>
                  <a:schemeClr val="bg1"/>
                </a:solidFill>
              </a:rPr>
              <a:t>to go through the water (in the name of the Lord).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Crossing The Jordan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of </a:t>
            </a:r>
            <a:r>
              <a:rPr lang="en-US" sz="2000" dirty="0" smtClean="0">
                <a:solidFill>
                  <a:schemeClr val="bg1"/>
                </a:solidFill>
              </a:rPr>
              <a:t>Theological </a:t>
            </a:r>
            <a:r>
              <a:rPr lang="en-US" sz="2000" dirty="0" smtClean="0">
                <a:solidFill>
                  <a:schemeClr val="bg1"/>
                </a:solidFill>
              </a:rPr>
              <a:t>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14400"/>
            <a:ext cx="7239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Two memorials of this crossing were </a:t>
            </a:r>
            <a:r>
              <a:rPr lang="en-US" sz="2400" dirty="0" smtClean="0">
                <a:solidFill>
                  <a:schemeClr val="bg1"/>
                </a:solidFill>
              </a:rPr>
              <a:t>created.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O</a:t>
            </a:r>
            <a:r>
              <a:rPr lang="en-US" sz="2400" dirty="0" smtClean="0">
                <a:solidFill>
                  <a:schemeClr val="bg1"/>
                </a:solidFill>
              </a:rPr>
              <a:t>ne </a:t>
            </a:r>
            <a:r>
              <a:rPr lang="en-US" sz="2400" dirty="0" smtClean="0">
                <a:solidFill>
                  <a:schemeClr val="bg1"/>
                </a:solidFill>
              </a:rPr>
              <a:t>was in the Jordan and </a:t>
            </a:r>
            <a:r>
              <a:rPr lang="en-US" sz="2400" dirty="0" smtClean="0">
                <a:solidFill>
                  <a:schemeClr val="bg1"/>
                </a:solidFill>
              </a:rPr>
              <a:t>the other </a:t>
            </a:r>
            <a:r>
              <a:rPr lang="en-US" sz="2400" dirty="0" smtClean="0">
                <a:solidFill>
                  <a:schemeClr val="bg1"/>
                </a:solidFill>
              </a:rPr>
              <a:t>across at </a:t>
            </a:r>
            <a:r>
              <a:rPr lang="en-US" sz="2400" dirty="0" err="1" smtClean="0">
                <a:solidFill>
                  <a:schemeClr val="bg1"/>
                </a:solidFill>
              </a:rPr>
              <a:t>Gilgal</a:t>
            </a:r>
            <a:r>
              <a:rPr lang="en-US" sz="2400" dirty="0" smtClean="0">
                <a:solidFill>
                  <a:schemeClr val="bg1"/>
                </a:solidFill>
              </a:rPr>
              <a:t> where the people encamped. (See Joshua </a:t>
            </a:r>
            <a:r>
              <a:rPr lang="en-US" sz="2400" dirty="0" smtClean="0">
                <a:solidFill>
                  <a:schemeClr val="bg1"/>
                </a:solidFill>
              </a:rPr>
              <a:t>4:1-24)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Twelve men</a:t>
            </a:r>
            <a:r>
              <a:rPr lang="en-US" sz="2400" dirty="0" smtClean="0">
                <a:solidFill>
                  <a:schemeClr val="bg1"/>
                </a:solidFill>
              </a:rPr>
              <a:t>, one from each tribe,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    took </a:t>
            </a:r>
            <a:r>
              <a:rPr lang="en-US" sz="2400" dirty="0" smtClean="0">
                <a:solidFill>
                  <a:schemeClr val="bg1"/>
                </a:solidFill>
              </a:rPr>
              <a:t>one stone each from the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    Jordan</a:t>
            </a:r>
            <a:r>
              <a:rPr lang="en-US" sz="2400" dirty="0" smtClean="0">
                <a:solidFill>
                  <a:schemeClr val="bg1"/>
                </a:solidFill>
              </a:rPr>
              <a:t>, near where </a:t>
            </a:r>
            <a:r>
              <a:rPr lang="en-US" sz="2400" dirty="0" smtClean="0">
                <a:solidFill>
                  <a:schemeClr val="bg1"/>
                </a:solidFill>
              </a:rPr>
              <a:t>the priests                                      stood</a:t>
            </a:r>
            <a:r>
              <a:rPr lang="en-US" sz="2400" dirty="0" smtClean="0">
                <a:solidFill>
                  <a:schemeClr val="bg1"/>
                </a:solidFill>
              </a:rPr>
              <a:t>, and carried them to the </a:t>
            </a:r>
            <a:r>
              <a:rPr lang="en-US" sz="2400" dirty="0" smtClean="0">
                <a:solidFill>
                  <a:schemeClr val="bg1"/>
                </a:solidFill>
              </a:rPr>
              <a:t>                                            place </a:t>
            </a:r>
            <a:r>
              <a:rPr lang="en-US" sz="2400" dirty="0" smtClean="0">
                <a:solidFill>
                  <a:schemeClr val="bg1"/>
                </a:solidFill>
              </a:rPr>
              <a:t>of encampment.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Joshua </a:t>
            </a:r>
            <a:r>
              <a:rPr lang="en-US" sz="2400" dirty="0" smtClean="0">
                <a:solidFill>
                  <a:schemeClr val="bg1"/>
                </a:solidFill>
              </a:rPr>
              <a:t>then set </a:t>
            </a:r>
            <a:r>
              <a:rPr lang="en-US" sz="2400" dirty="0" smtClean="0">
                <a:solidFill>
                  <a:schemeClr val="bg1"/>
                </a:solidFill>
              </a:rPr>
              <a:t>up twelve </a:t>
            </a:r>
            <a:r>
              <a:rPr lang="en-US" sz="2400" dirty="0" smtClean="0">
                <a:solidFill>
                  <a:schemeClr val="bg1"/>
                </a:solidFill>
              </a:rPr>
              <a:t>stones in the middle of the river at the spot from which the other stones had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been taken.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 descr="800-Joshua-04-Take%20Ston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48018">
            <a:off x="5401147" y="2758141"/>
            <a:ext cx="2814107" cy="2110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E. Crossing The Jordan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of </a:t>
            </a:r>
            <a:r>
              <a:rPr lang="en-US" sz="2000" dirty="0" smtClean="0">
                <a:solidFill>
                  <a:schemeClr val="bg1"/>
                </a:solidFill>
              </a:rPr>
              <a:t>Theological </a:t>
            </a:r>
            <a:r>
              <a:rPr lang="en-US" sz="2000" dirty="0" smtClean="0">
                <a:solidFill>
                  <a:schemeClr val="bg1"/>
                </a:solidFill>
              </a:rPr>
              <a:t>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14400"/>
            <a:ext cx="7239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priests bearing the ark then moved across the river to the bank, and </a:t>
            </a:r>
            <a:r>
              <a:rPr lang="en-US" sz="2400" dirty="0" smtClean="0">
                <a:solidFill>
                  <a:schemeClr val="bg1"/>
                </a:solidFill>
              </a:rPr>
              <a:t>the river </a:t>
            </a:r>
            <a:r>
              <a:rPr lang="en-US" sz="2400" dirty="0" smtClean="0">
                <a:solidFill>
                  <a:schemeClr val="bg1"/>
                </a:solidFill>
              </a:rPr>
              <a:t>once again flowed downstream.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When </a:t>
            </a:r>
            <a:r>
              <a:rPr lang="en-US" sz="2400" dirty="0" smtClean="0">
                <a:solidFill>
                  <a:schemeClr val="bg1"/>
                </a:solidFill>
              </a:rPr>
              <a:t>all the people had arrived at </a:t>
            </a:r>
            <a:r>
              <a:rPr lang="en-US" sz="2400" dirty="0" err="1" smtClean="0">
                <a:solidFill>
                  <a:schemeClr val="bg1"/>
                </a:solidFill>
              </a:rPr>
              <a:t>Gilgal</a:t>
            </a:r>
            <a:r>
              <a:rPr lang="en-US" sz="2400" dirty="0" smtClean="0">
                <a:solidFill>
                  <a:schemeClr val="bg1"/>
                </a:solidFill>
              </a:rPr>
              <a:t>, Joshua </a:t>
            </a:r>
            <a:r>
              <a:rPr lang="en-US" sz="2400" dirty="0" smtClean="0">
                <a:solidFill>
                  <a:schemeClr val="bg1"/>
                </a:solidFill>
              </a:rPr>
              <a:t>made the second pillar from the stones carried from the river.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8" name="Picture 7" descr="Joshua 4 - stone memorial.JPG"/>
          <p:cNvPicPr>
            <a:picLocks noChangeAspect="1"/>
          </p:cNvPicPr>
          <p:nvPr/>
        </p:nvPicPr>
        <p:blipFill>
          <a:blip r:embed="rId2" cstate="print"/>
          <a:srcRect t="13333" b="16667"/>
          <a:stretch>
            <a:fillRect/>
          </a:stretch>
        </p:blipFill>
        <p:spPr>
          <a:xfrm>
            <a:off x="2286000" y="3265002"/>
            <a:ext cx="4724400" cy="2983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Circumcision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of </a:t>
            </a:r>
            <a:r>
              <a:rPr lang="en-US" sz="2000" dirty="0" smtClean="0">
                <a:solidFill>
                  <a:schemeClr val="bg1"/>
                </a:solidFill>
              </a:rPr>
              <a:t>Theological </a:t>
            </a:r>
            <a:r>
              <a:rPr lang="en-US" sz="2000" dirty="0" smtClean="0">
                <a:solidFill>
                  <a:schemeClr val="bg1"/>
                </a:solidFill>
              </a:rPr>
              <a:t>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407616"/>
            <a:ext cx="7239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generation that had been born in the wilderness had not been </a:t>
            </a:r>
            <a:r>
              <a:rPr lang="en-US" sz="2400" dirty="0" smtClean="0">
                <a:solidFill>
                  <a:schemeClr val="bg1"/>
                </a:solidFill>
              </a:rPr>
              <a:t>circumcised.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But </a:t>
            </a:r>
            <a:r>
              <a:rPr lang="en-US" sz="2400" dirty="0" smtClean="0">
                <a:solidFill>
                  <a:schemeClr val="bg1"/>
                </a:solidFill>
              </a:rPr>
              <a:t>at </a:t>
            </a:r>
            <a:r>
              <a:rPr lang="en-US" sz="2400" dirty="0" err="1" smtClean="0">
                <a:solidFill>
                  <a:schemeClr val="bg1"/>
                </a:solidFill>
              </a:rPr>
              <a:t>Gilgal</a:t>
            </a:r>
            <a:r>
              <a:rPr lang="en-US" sz="2400" dirty="0" smtClean="0">
                <a:solidFill>
                  <a:schemeClr val="bg1"/>
                </a:solidFill>
              </a:rPr>
              <a:t>, after Jordan had been crossed, Joshua commanded that they </a:t>
            </a:r>
            <a:r>
              <a:rPr lang="en-US" sz="2400" dirty="0" smtClean="0">
                <a:solidFill>
                  <a:schemeClr val="bg1"/>
                </a:solidFill>
              </a:rPr>
              <a:t>all should </a:t>
            </a:r>
            <a:r>
              <a:rPr lang="en-US" sz="2400" dirty="0" smtClean="0">
                <a:solidFill>
                  <a:schemeClr val="bg1"/>
                </a:solidFill>
              </a:rPr>
              <a:t>be.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This </a:t>
            </a:r>
            <a:r>
              <a:rPr lang="en-US" sz="2400" dirty="0" smtClean="0">
                <a:solidFill>
                  <a:schemeClr val="bg1"/>
                </a:solidFill>
              </a:rPr>
              <a:t>rite had been given to Abraham and now was commanded as a </a:t>
            </a:r>
            <a:r>
              <a:rPr lang="en-US" sz="2400" dirty="0" smtClean="0">
                <a:solidFill>
                  <a:schemeClr val="bg1"/>
                </a:solidFill>
              </a:rPr>
              <a:t>sign of </a:t>
            </a:r>
            <a:r>
              <a:rPr lang="en-US" sz="2400" dirty="0" smtClean="0">
                <a:solidFill>
                  <a:schemeClr val="bg1"/>
                </a:solidFill>
              </a:rPr>
              <a:t>separation between the Israelites and their new neighbors.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It </a:t>
            </a:r>
            <a:r>
              <a:rPr lang="en-US" sz="2400" dirty="0" smtClean="0">
                <a:solidFill>
                  <a:schemeClr val="bg1"/>
                </a:solidFill>
              </a:rPr>
              <a:t>also symbolized </a:t>
            </a:r>
            <a:r>
              <a:rPr lang="en-US" sz="2400" dirty="0" smtClean="0">
                <a:solidFill>
                  <a:schemeClr val="bg1"/>
                </a:solidFill>
              </a:rPr>
              <a:t>the removal </a:t>
            </a:r>
            <a:r>
              <a:rPr lang="en-US" sz="2400" dirty="0" smtClean="0">
                <a:solidFill>
                  <a:schemeClr val="bg1"/>
                </a:solidFill>
              </a:rPr>
              <a:t>of Israel’s reproach.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228600"/>
            <a:ext cx="83058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F. Circumcision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622929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Lesson </a:t>
            </a:r>
            <a:r>
              <a:rPr lang="en-US" sz="2000" dirty="0" smtClean="0">
                <a:solidFill>
                  <a:schemeClr val="bg1"/>
                </a:solidFill>
              </a:rPr>
              <a:t>2: Joshua           Global </a:t>
            </a:r>
            <a:r>
              <a:rPr lang="en-US" sz="2000" dirty="0" smtClean="0">
                <a:solidFill>
                  <a:schemeClr val="bg1"/>
                </a:solidFill>
              </a:rPr>
              <a:t>University of </a:t>
            </a:r>
            <a:r>
              <a:rPr lang="en-US" sz="2000" dirty="0" smtClean="0">
                <a:solidFill>
                  <a:schemeClr val="bg1"/>
                </a:solidFill>
              </a:rPr>
              <a:t>Theological </a:t>
            </a:r>
            <a:r>
              <a:rPr lang="en-US" sz="2000" dirty="0" smtClean="0">
                <a:solidFill>
                  <a:schemeClr val="bg1"/>
                </a:solidFill>
              </a:rPr>
              <a:t>Studies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2091422"/>
            <a:ext cx="72390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 smtClean="0">
                <a:solidFill>
                  <a:schemeClr val="bg1"/>
                </a:solidFill>
              </a:rPr>
              <a:t>It should be noted that in this church dispensation, the rite of circumcision </a:t>
            </a:r>
            <a:r>
              <a:rPr lang="en-US" sz="2500" dirty="0" smtClean="0">
                <a:solidFill>
                  <a:schemeClr val="bg1"/>
                </a:solidFill>
              </a:rPr>
              <a:t>is not commanded.</a:t>
            </a:r>
          </a:p>
          <a:p>
            <a:endParaRPr lang="en-US" sz="2500" dirty="0" smtClean="0">
              <a:solidFill>
                <a:schemeClr val="bg1"/>
              </a:solidFill>
            </a:endParaRPr>
          </a:p>
          <a:p>
            <a:r>
              <a:rPr lang="en-US" sz="2500" dirty="0" smtClean="0">
                <a:solidFill>
                  <a:schemeClr val="bg1"/>
                </a:solidFill>
              </a:rPr>
              <a:t>R</a:t>
            </a:r>
            <a:r>
              <a:rPr lang="en-US" sz="2500" dirty="0" smtClean="0">
                <a:solidFill>
                  <a:schemeClr val="bg1"/>
                </a:solidFill>
              </a:rPr>
              <a:t>ather </a:t>
            </a:r>
            <a:r>
              <a:rPr lang="en-US" sz="2500" dirty="0" smtClean="0">
                <a:solidFill>
                  <a:schemeClr val="bg1"/>
                </a:solidFill>
              </a:rPr>
              <a:t>that the Holy Spirit operates on one’s heart and the </a:t>
            </a:r>
            <a:r>
              <a:rPr lang="en-US" sz="2500" dirty="0" smtClean="0">
                <a:solidFill>
                  <a:schemeClr val="bg1"/>
                </a:solidFill>
              </a:rPr>
              <a:t>body is </a:t>
            </a:r>
            <a:r>
              <a:rPr lang="en-US" sz="2500" dirty="0" smtClean="0">
                <a:solidFill>
                  <a:schemeClr val="bg1"/>
                </a:solidFill>
              </a:rPr>
              <a:t>immersed in water in the name of the Lord. (See Philippians 3:3 </a:t>
            </a:r>
            <a:r>
              <a:rPr lang="en-US" sz="2500" spc="-150" dirty="0" smtClean="0">
                <a:solidFill>
                  <a:schemeClr val="bg1"/>
                </a:solidFill>
              </a:rPr>
              <a:t>and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smtClean="0">
                <a:solidFill>
                  <a:schemeClr val="bg1"/>
                </a:solidFill>
              </a:rPr>
              <a:t>Colossians 2:11-13)</a:t>
            </a:r>
            <a:endParaRPr lang="en-US" sz="25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1000</TotalTime>
  <Words>667</Words>
  <Application>Microsoft Office PowerPoint</Application>
  <PresentationFormat>On-screen Show (4:3)</PresentationFormat>
  <Paragraphs>77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Paper</vt:lpstr>
      <vt:lpstr>Old     Testament         History I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Alyssa</dc:creator>
  <cp:lastModifiedBy>Alyssa</cp:lastModifiedBy>
  <cp:revision>28</cp:revision>
  <dcterms:created xsi:type="dcterms:W3CDTF">2012-01-18T02:51:03Z</dcterms:created>
  <dcterms:modified xsi:type="dcterms:W3CDTF">2012-01-21T23:36:33Z</dcterms:modified>
</cp:coreProperties>
</file>