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8" autoAdjust="0"/>
    <p:restoredTop sz="94660"/>
  </p:normalViewPr>
  <p:slideViewPr>
    <p:cSldViewPr>
      <p:cViewPr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11: King David Part 2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David’s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Toward the </a:t>
            </a:r>
            <a:r>
              <a:rPr lang="en-US" sz="2400" dirty="0" smtClean="0">
                <a:solidFill>
                  <a:schemeClr val="bg1"/>
                </a:solidFill>
              </a:rPr>
              <a:t>end </a:t>
            </a:r>
            <a:r>
              <a:rPr lang="en-US" sz="2400" dirty="0" smtClean="0">
                <a:solidFill>
                  <a:schemeClr val="bg1"/>
                </a:solidFill>
              </a:rPr>
              <a:t>of his life, David </a:t>
            </a:r>
            <a:r>
              <a:rPr lang="en-US" sz="2400" dirty="0" smtClean="0">
                <a:solidFill>
                  <a:schemeClr val="bg1"/>
                </a:solidFill>
              </a:rPr>
              <a:t>choose Solomon to succeed him.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handed him the immense stores set aside for </a:t>
            </a:r>
            <a:r>
              <a:rPr lang="en-US" sz="2400" dirty="0" smtClean="0">
                <a:solidFill>
                  <a:schemeClr val="bg1"/>
                </a:solidFill>
              </a:rPr>
              <a:t>the building of the </a:t>
            </a:r>
            <a:r>
              <a:rPr lang="en-US" sz="2400" dirty="0" smtClean="0">
                <a:solidFill>
                  <a:schemeClr val="bg1"/>
                </a:solidFill>
              </a:rPr>
              <a:t>Temple.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addition to the </a:t>
            </a:r>
            <a:r>
              <a:rPr lang="en-US" sz="2400" dirty="0" smtClean="0">
                <a:solidFill>
                  <a:schemeClr val="bg1"/>
                </a:solidFill>
              </a:rPr>
              <a:t>pattern </a:t>
            </a:r>
            <a:r>
              <a:rPr lang="en-US" sz="2400" dirty="0" smtClean="0">
                <a:solidFill>
                  <a:schemeClr val="bg1"/>
                </a:solidFill>
              </a:rPr>
              <a:t>given                                             by </a:t>
            </a:r>
            <a:r>
              <a:rPr lang="en-US" sz="2400" dirty="0" smtClean="0">
                <a:solidFill>
                  <a:schemeClr val="bg1"/>
                </a:solidFill>
              </a:rPr>
              <a:t>divine revelation.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By </a:t>
            </a:r>
            <a:r>
              <a:rPr lang="en-US" sz="2400" dirty="0" smtClean="0">
                <a:solidFill>
                  <a:schemeClr val="bg1"/>
                </a:solidFill>
              </a:rPr>
              <a:t>this act, David </a:t>
            </a:r>
            <a:r>
              <a:rPr lang="en-US" sz="2400" dirty="0" smtClean="0">
                <a:solidFill>
                  <a:schemeClr val="bg1"/>
                </a:solidFill>
              </a:rPr>
              <a:t>indicated that                                   Solomon was </a:t>
            </a:r>
            <a:r>
              <a:rPr lang="en-US" sz="2400" dirty="0" smtClean="0">
                <a:solidFill>
                  <a:schemeClr val="bg1"/>
                </a:solidFill>
              </a:rPr>
              <a:t>to succeed him.</a:t>
            </a:r>
          </a:p>
        </p:txBody>
      </p:sp>
      <p:pic>
        <p:nvPicPr>
          <p:cNvPr id="93186" name="Picture 2" descr="http://i292.photobucket.com/albums/mm27/iam733_photos/ISRAEL/_KING_DAVID_CHARGES_SOLOMON_TO_BUILD_TEMPLE_.jpg"/>
          <p:cNvPicPr>
            <a:picLocks noChangeAspect="1" noChangeArrowheads="1"/>
          </p:cNvPicPr>
          <p:nvPr/>
        </p:nvPicPr>
        <p:blipFill>
          <a:blip r:embed="rId2" cstate="print"/>
          <a:srcRect t="13043"/>
          <a:stretch>
            <a:fillRect/>
          </a:stretch>
        </p:blipFill>
        <p:spPr bwMode="auto">
          <a:xfrm rot="231940">
            <a:off x="5387483" y="2964795"/>
            <a:ext cx="2465732" cy="2517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David’s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last days of David were marked by physical weakness and a </a:t>
            </a:r>
            <a:r>
              <a:rPr lang="en-US" sz="2400" dirty="0" smtClean="0">
                <a:solidFill>
                  <a:schemeClr val="bg1"/>
                </a:solidFill>
              </a:rPr>
              <a:t>contest among </a:t>
            </a:r>
            <a:r>
              <a:rPr lang="en-US" sz="2400" dirty="0" smtClean="0">
                <a:solidFill>
                  <a:schemeClr val="bg1"/>
                </a:solidFill>
              </a:rPr>
              <a:t>his sons for the throne.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reigned for forty years and was buried on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Mount Zion.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reign was one of the most memorable periods of Israel’s history.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Questions For Review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314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1. Explain clearly the difference between the records given in II Samuel and I Chronicles in the numbering of Israel.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. State clearly the spiritual lessons that we may </a:t>
            </a:r>
            <a:r>
              <a:rPr lang="en-US" sz="2400" dirty="0" smtClean="0">
                <a:solidFill>
                  <a:schemeClr val="bg1"/>
                </a:solidFill>
              </a:rPr>
              <a:t>learned </a:t>
            </a:r>
            <a:r>
              <a:rPr lang="en-US" sz="2400" dirty="0" smtClean="0">
                <a:solidFill>
                  <a:schemeClr val="bg1"/>
                </a:solidFill>
              </a:rPr>
              <a:t>from David’s sin </a:t>
            </a:r>
            <a:r>
              <a:rPr lang="en-US" sz="2400" dirty="0" smtClean="0">
                <a:solidFill>
                  <a:schemeClr val="bg1"/>
                </a:solidFill>
              </a:rPr>
              <a:t>with Bathsheba.</a:t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3. Give a brief account of the conspiracy and rebellion of Absalom.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Another great sin that took place in David’s life came about by his decision </a:t>
            </a:r>
            <a:r>
              <a:rPr lang="en-US" sz="2400" dirty="0" smtClean="0">
                <a:solidFill>
                  <a:schemeClr val="bg1"/>
                </a:solidFill>
              </a:rPr>
              <a:t>to take </a:t>
            </a:r>
            <a:r>
              <a:rPr lang="en-US" sz="2400" dirty="0" smtClean="0">
                <a:solidFill>
                  <a:schemeClr val="bg1"/>
                </a:solidFill>
              </a:rPr>
              <a:t>a census.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Lord </a:t>
            </a:r>
            <a:r>
              <a:rPr lang="en-US" sz="2400" dirty="0" smtClean="0">
                <a:solidFill>
                  <a:schemeClr val="bg1"/>
                </a:solidFill>
              </a:rPr>
              <a:t>had proven His power to deliver </a:t>
            </a:r>
            <a:r>
              <a:rPr lang="en-US" sz="2400" dirty="0" smtClean="0">
                <a:solidFill>
                  <a:schemeClr val="bg1"/>
                </a:solidFill>
              </a:rPr>
              <a:t>Israel </a:t>
            </a:r>
            <a:r>
              <a:rPr lang="en-US" sz="2400" dirty="0" smtClean="0">
                <a:solidFill>
                  <a:schemeClr val="bg1"/>
                </a:solidFill>
              </a:rPr>
              <a:t>regardless of the power of the enemy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had told them not to number the </a:t>
            </a:r>
            <a:r>
              <a:rPr lang="en-US" sz="2400" dirty="0" smtClean="0">
                <a:solidFill>
                  <a:schemeClr val="bg1"/>
                </a:solidFill>
              </a:rPr>
              <a:t>people. </a:t>
            </a:r>
            <a:r>
              <a:rPr lang="en-US" sz="2400" dirty="0" smtClean="0">
                <a:solidFill>
                  <a:schemeClr val="bg1"/>
                </a:solidFill>
              </a:rPr>
              <a:t>(Exodus 30:12</a:t>
            </a:r>
            <a:r>
              <a:rPr lang="en-US" sz="2400" dirty="0" smtClean="0">
                <a:solidFill>
                  <a:schemeClr val="bg1"/>
                </a:solidFill>
              </a:rPr>
              <a:t>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David </a:t>
            </a:r>
            <a:r>
              <a:rPr lang="en-US" sz="2400" dirty="0" smtClean="0">
                <a:solidFill>
                  <a:schemeClr val="bg1"/>
                </a:solidFill>
              </a:rPr>
              <a:t>commanded </a:t>
            </a:r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to do so.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266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census was </a:t>
            </a:r>
            <a:r>
              <a:rPr lang="en-US" sz="2400" dirty="0" smtClean="0">
                <a:solidFill>
                  <a:schemeClr val="bg1"/>
                </a:solidFill>
              </a:rPr>
              <a:t>an </a:t>
            </a:r>
            <a:r>
              <a:rPr lang="en-US" sz="2400" dirty="0" smtClean="0">
                <a:solidFill>
                  <a:schemeClr val="bg1"/>
                </a:solidFill>
              </a:rPr>
              <a:t>act of pride on the part of 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may </a:t>
            </a:r>
            <a:r>
              <a:rPr lang="en-US" sz="2400" dirty="0" smtClean="0">
                <a:solidFill>
                  <a:schemeClr val="bg1"/>
                </a:solidFill>
              </a:rPr>
              <a:t>have also desired </a:t>
            </a:r>
            <a:r>
              <a:rPr lang="en-US" sz="2400" dirty="0" smtClean="0">
                <a:solidFill>
                  <a:schemeClr val="bg1"/>
                </a:solidFill>
              </a:rPr>
              <a:t>to levy taxes upon the people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Bible states that Satan provoked David </a:t>
            </a:r>
            <a:r>
              <a:rPr lang="en-US" sz="2400" dirty="0" smtClean="0">
                <a:solidFill>
                  <a:schemeClr val="bg1"/>
                </a:solidFill>
              </a:rPr>
              <a:t>to number </a:t>
            </a:r>
            <a:r>
              <a:rPr lang="en-US" sz="2400" dirty="0" smtClean="0">
                <a:solidFill>
                  <a:schemeClr val="bg1"/>
                </a:solidFill>
              </a:rPr>
              <a:t>the people.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tried to show David </a:t>
            </a:r>
            <a:r>
              <a:rPr lang="en-US" sz="2400" dirty="0" smtClean="0">
                <a:solidFill>
                  <a:schemeClr val="bg1"/>
                </a:solidFill>
              </a:rPr>
              <a:t>this                                             was </a:t>
            </a:r>
            <a:r>
              <a:rPr lang="en-US" sz="2400" dirty="0" smtClean="0">
                <a:solidFill>
                  <a:schemeClr val="bg1"/>
                </a:solidFill>
              </a:rPr>
              <a:t>wrong, but David refused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to </a:t>
            </a:r>
            <a:r>
              <a:rPr lang="en-US" sz="2400" dirty="0" smtClean="0">
                <a:solidFill>
                  <a:schemeClr val="bg1"/>
                </a:solidFill>
              </a:rPr>
              <a:t>listen.</a:t>
            </a:r>
          </a:p>
        </p:txBody>
      </p:sp>
      <p:pic>
        <p:nvPicPr>
          <p:cNvPr id="90114" name="Picture 2" descr="http://davidanthonyporter.typepad.com/.a/6a00e55043abd088340134817b8c47970c-32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9477">
            <a:off x="5074883" y="3304889"/>
            <a:ext cx="2896547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records in II Samuel and I Chronicles state different </a:t>
            </a:r>
            <a:r>
              <a:rPr lang="en-US" sz="2400" dirty="0" smtClean="0">
                <a:solidFill>
                  <a:schemeClr val="bg1"/>
                </a:solidFill>
              </a:rPr>
              <a:t>numbers.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 careful reading </a:t>
            </a:r>
            <a:r>
              <a:rPr lang="en-US" sz="2400" dirty="0" smtClean="0">
                <a:solidFill>
                  <a:schemeClr val="bg1"/>
                </a:solidFill>
              </a:rPr>
              <a:t>of the Scripture will show why different numbers are given.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</a:t>
            </a:r>
            <a:r>
              <a:rPr lang="en-US" sz="2400" dirty="0" smtClean="0">
                <a:solidFill>
                  <a:schemeClr val="bg1"/>
                </a:solidFill>
              </a:rPr>
              <a:t>are </a:t>
            </a:r>
            <a:r>
              <a:rPr lang="en-US" sz="2400" dirty="0" smtClean="0">
                <a:solidFill>
                  <a:schemeClr val="bg1"/>
                </a:solidFill>
              </a:rPr>
              <a:t>the numbers:</a:t>
            </a:r>
          </a:p>
          <a:p>
            <a:pPr lvl="2"/>
            <a:endParaRPr lang="en-US" sz="800" dirty="0" smtClean="0">
              <a:solidFill>
                <a:schemeClr val="bg1"/>
              </a:solidFill>
            </a:endParaRPr>
          </a:p>
          <a:p>
            <a:pPr lvl="1"/>
            <a:r>
              <a:rPr lang="pt-BR" sz="2400" dirty="0" smtClean="0">
                <a:solidFill>
                  <a:schemeClr val="bg1"/>
                </a:solidFill>
              </a:rPr>
              <a:t>            </a:t>
            </a:r>
            <a:r>
              <a:rPr lang="pt-BR" sz="2400" b="1" dirty="0" smtClean="0">
                <a:solidFill>
                  <a:schemeClr val="bg1"/>
                </a:solidFill>
              </a:rPr>
              <a:t>II </a:t>
            </a:r>
            <a:r>
              <a:rPr lang="pt-BR" sz="2400" b="1" dirty="0" smtClean="0">
                <a:solidFill>
                  <a:schemeClr val="bg1"/>
                </a:solidFill>
              </a:rPr>
              <a:t>Samuel</a:t>
            </a:r>
            <a:r>
              <a:rPr lang="pt-BR" sz="2400" dirty="0" smtClean="0">
                <a:solidFill>
                  <a:schemeClr val="bg1"/>
                </a:solidFill>
              </a:rPr>
              <a:t>: </a:t>
            </a:r>
            <a:r>
              <a:rPr lang="pt-BR" sz="2400" dirty="0" smtClean="0">
                <a:solidFill>
                  <a:schemeClr val="bg1"/>
                </a:solidFill>
              </a:rPr>
              <a:t>                  </a:t>
            </a:r>
            <a:r>
              <a:rPr lang="pt-BR" sz="2400" b="1" dirty="0" smtClean="0">
                <a:solidFill>
                  <a:schemeClr val="bg1"/>
                </a:solidFill>
              </a:rPr>
              <a:t>I </a:t>
            </a:r>
            <a:r>
              <a:rPr lang="pt-BR" sz="2400" b="1" dirty="0" smtClean="0">
                <a:solidFill>
                  <a:schemeClr val="bg1"/>
                </a:solidFill>
              </a:rPr>
              <a:t>Chronicles</a:t>
            </a:r>
            <a:r>
              <a:rPr lang="pt-BR" sz="2400" dirty="0" smtClean="0">
                <a:solidFill>
                  <a:schemeClr val="bg1"/>
                </a:solidFill>
              </a:rPr>
              <a:t>: </a:t>
            </a:r>
            <a:endParaRPr lang="pt-BR" sz="2400" dirty="0" smtClean="0">
              <a:solidFill>
                <a:schemeClr val="bg1"/>
              </a:solidFill>
            </a:endParaRPr>
          </a:p>
          <a:p>
            <a:pPr lvl="1"/>
            <a:r>
              <a:rPr lang="pt-BR" sz="2400" dirty="0" smtClean="0">
                <a:solidFill>
                  <a:schemeClr val="bg1"/>
                </a:solidFill>
              </a:rPr>
              <a:t>         Israel 800,000       </a:t>
            </a:r>
            <a:r>
              <a:rPr lang="pt-BR" sz="2400" spc="-150" dirty="0" smtClean="0">
                <a:solidFill>
                  <a:schemeClr val="bg1"/>
                </a:solidFill>
              </a:rPr>
              <a:t> </a:t>
            </a:r>
            <a:r>
              <a:rPr lang="pt-BR" sz="2400" dirty="0" smtClean="0">
                <a:solidFill>
                  <a:schemeClr val="bg1"/>
                </a:solidFill>
              </a:rPr>
              <a:t>        Israel </a:t>
            </a:r>
            <a:r>
              <a:rPr lang="pt-BR" sz="2400" dirty="0" smtClean="0">
                <a:solidFill>
                  <a:schemeClr val="bg1"/>
                </a:solidFill>
              </a:rPr>
              <a:t>1,100,000</a:t>
            </a:r>
          </a:p>
          <a:p>
            <a:pPr lvl="1"/>
            <a:r>
              <a:rPr lang="en-US" sz="2400" spc="-150" dirty="0" smtClean="0">
                <a:solidFill>
                  <a:schemeClr val="bg1"/>
                </a:solidFill>
              </a:rPr>
              <a:t>          </a:t>
            </a:r>
            <a:r>
              <a:rPr lang="en-US" sz="2400" dirty="0" smtClean="0">
                <a:solidFill>
                  <a:schemeClr val="bg1"/>
                </a:solidFill>
              </a:rPr>
              <a:t> Judah </a:t>
            </a:r>
            <a:r>
              <a:rPr lang="en-US" sz="2400" dirty="0" smtClean="0">
                <a:solidFill>
                  <a:schemeClr val="bg1"/>
                </a:solidFill>
              </a:rPr>
              <a:t>500,000 </a:t>
            </a:r>
            <a:r>
              <a:rPr lang="en-US" sz="2400" dirty="0" smtClean="0">
                <a:solidFill>
                  <a:schemeClr val="bg1"/>
                </a:solidFill>
              </a:rPr>
              <a:t>                Judah 470,000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    TOTAL </a:t>
            </a:r>
            <a:r>
              <a:rPr lang="en-US" sz="2400" dirty="0" smtClean="0">
                <a:solidFill>
                  <a:schemeClr val="bg1"/>
                </a:solidFill>
              </a:rPr>
              <a:t>1,300,000 </a:t>
            </a:r>
            <a:r>
              <a:rPr lang="en-US" sz="2400" dirty="0" smtClean="0">
                <a:solidFill>
                  <a:schemeClr val="bg1"/>
                </a:solidFill>
              </a:rPr>
              <a:t>           TOTAL </a:t>
            </a:r>
            <a:r>
              <a:rPr lang="en-US" sz="2400" dirty="0" smtClean="0">
                <a:solidFill>
                  <a:schemeClr val="bg1"/>
                </a:solidFill>
              </a:rPr>
              <a:t>1,570,000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7526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It is necessary </a:t>
            </a:r>
            <a:r>
              <a:rPr lang="en-US" sz="2400" dirty="0" smtClean="0">
                <a:solidFill>
                  <a:schemeClr val="bg1"/>
                </a:solidFill>
              </a:rPr>
              <a:t>to </a:t>
            </a:r>
            <a:r>
              <a:rPr lang="en-US" sz="2400" dirty="0" smtClean="0">
                <a:solidFill>
                  <a:schemeClr val="bg1"/>
                </a:solidFill>
              </a:rPr>
              <a:t>read carefully the explanation that the Bible </a:t>
            </a:r>
            <a:r>
              <a:rPr lang="en-US" sz="2400" dirty="0" smtClean="0">
                <a:solidFill>
                  <a:schemeClr val="bg1"/>
                </a:solidFill>
              </a:rPr>
              <a:t>gives.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Concerning </a:t>
            </a:r>
            <a:r>
              <a:rPr lang="en-US" sz="2400" dirty="0" smtClean="0">
                <a:solidFill>
                  <a:schemeClr val="bg1"/>
                </a:solidFill>
              </a:rPr>
              <a:t>Israel, II Samuel states that the valiant men that drew the sword </a:t>
            </a:r>
            <a:r>
              <a:rPr lang="en-US" sz="2400" dirty="0" smtClean="0">
                <a:solidFill>
                  <a:schemeClr val="bg1"/>
                </a:solidFill>
              </a:rPr>
              <a:t>were 800,000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Chronicles </a:t>
            </a:r>
            <a:r>
              <a:rPr lang="en-US" sz="2400" dirty="0" smtClean="0">
                <a:solidFill>
                  <a:schemeClr val="bg1"/>
                </a:solidFill>
              </a:rPr>
              <a:t>states that all Israel was 1,100,000.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Likewise</a:t>
            </a:r>
            <a:r>
              <a:rPr lang="en-US" sz="2400" dirty="0" smtClean="0">
                <a:solidFill>
                  <a:schemeClr val="bg1"/>
                </a:solidFill>
              </a:rPr>
              <a:t>, according to </a:t>
            </a:r>
            <a:r>
              <a:rPr lang="en-US" sz="2400" dirty="0" smtClean="0">
                <a:solidFill>
                  <a:schemeClr val="bg1"/>
                </a:solidFill>
              </a:rPr>
              <a:t>the record </a:t>
            </a:r>
            <a:r>
              <a:rPr lang="en-US" sz="2400" dirty="0" smtClean="0">
                <a:solidFill>
                  <a:schemeClr val="bg1"/>
                </a:solidFill>
              </a:rPr>
              <a:t>in II Samuel, the men of Judah numbered </a:t>
            </a:r>
            <a:r>
              <a:rPr lang="en-US" sz="2400" dirty="0" smtClean="0">
                <a:solidFill>
                  <a:schemeClr val="bg1"/>
                </a:solidFill>
              </a:rPr>
              <a:t>500,000.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</a:t>
            </a:r>
            <a:r>
              <a:rPr lang="en-US" sz="2400" dirty="0" smtClean="0">
                <a:solidFill>
                  <a:schemeClr val="bg1"/>
                </a:solidFill>
              </a:rPr>
              <a:t>hile </a:t>
            </a:r>
            <a:r>
              <a:rPr lang="en-US" sz="2400" dirty="0" smtClean="0">
                <a:solidFill>
                  <a:schemeClr val="bg1"/>
                </a:solidFill>
              </a:rPr>
              <a:t>Chronicles states </a:t>
            </a:r>
            <a:r>
              <a:rPr lang="en-US" sz="2400" dirty="0" smtClean="0">
                <a:solidFill>
                  <a:schemeClr val="bg1"/>
                </a:solidFill>
              </a:rPr>
              <a:t>that the </a:t>
            </a:r>
            <a:r>
              <a:rPr lang="en-US" sz="2400" dirty="0" smtClean="0">
                <a:solidFill>
                  <a:schemeClr val="bg1"/>
                </a:solidFill>
              </a:rPr>
              <a:t>men who drew the sword were 470,000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other words, in Israel there </a:t>
            </a:r>
            <a:r>
              <a:rPr lang="en-US" sz="2400" dirty="0" smtClean="0">
                <a:solidFill>
                  <a:schemeClr val="bg1"/>
                </a:solidFill>
              </a:rPr>
              <a:t>were 300,000 </a:t>
            </a:r>
            <a:r>
              <a:rPr lang="en-US" sz="2400" dirty="0" smtClean="0">
                <a:solidFill>
                  <a:schemeClr val="bg1"/>
                </a:solidFill>
              </a:rPr>
              <a:t>non-combatants and in Judah there were 30,000 </a:t>
            </a:r>
            <a:r>
              <a:rPr lang="en-US" sz="2400" dirty="0" smtClean="0">
                <a:solidFill>
                  <a:schemeClr val="bg1"/>
                </a:solidFill>
              </a:rPr>
              <a:t>non-combatants.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did </a:t>
            </a:r>
            <a:r>
              <a:rPr lang="en-US" sz="2400" dirty="0" smtClean="0">
                <a:solidFill>
                  <a:schemeClr val="bg1"/>
                </a:solidFill>
              </a:rPr>
              <a:t>not count the men of </a:t>
            </a:r>
            <a:r>
              <a:rPr lang="en-US" sz="2400" dirty="0" smtClean="0">
                <a:solidFill>
                  <a:schemeClr val="bg1"/>
                </a:solidFill>
              </a:rPr>
              <a:t>Levi and </a:t>
            </a:r>
            <a:r>
              <a:rPr lang="en-US" sz="2400" dirty="0" smtClean="0">
                <a:solidFill>
                  <a:schemeClr val="bg1"/>
                </a:solidFill>
              </a:rPr>
              <a:t>Benjamin.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sent the prophet of God to David with three choices of punishment.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was </a:t>
            </a:r>
            <a:r>
              <a:rPr lang="en-US" sz="2400" dirty="0" smtClean="0">
                <a:solidFill>
                  <a:schemeClr val="bg1"/>
                </a:solidFill>
              </a:rPr>
              <a:t>to choose one.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said, </a:t>
            </a:r>
            <a:r>
              <a:rPr lang="en-US" sz="2400" i="1" dirty="0" smtClean="0">
                <a:solidFill>
                  <a:schemeClr val="bg1"/>
                </a:solidFill>
              </a:rPr>
              <a:t>“I am in a great strait: </a:t>
            </a:r>
            <a:r>
              <a:rPr lang="en-US" sz="2400" i="1" dirty="0" smtClean="0">
                <a:solidFill>
                  <a:schemeClr val="bg1"/>
                </a:solidFill>
              </a:rPr>
              <a:t>let us </a:t>
            </a:r>
            <a:r>
              <a:rPr lang="en-US" sz="2400" i="1" dirty="0" smtClean="0">
                <a:solidFill>
                  <a:schemeClr val="bg1"/>
                </a:solidFill>
              </a:rPr>
              <a:t>fall now into the hand of the LORD, for his mercies are great: but let me not </a:t>
            </a:r>
            <a:r>
              <a:rPr lang="en-US" sz="2400" i="1" dirty="0" smtClean="0">
                <a:solidFill>
                  <a:schemeClr val="bg1"/>
                </a:solidFill>
              </a:rPr>
              <a:t>fall into </a:t>
            </a:r>
            <a:r>
              <a:rPr lang="en-US" sz="2400" i="1" dirty="0" smtClean="0">
                <a:solidFill>
                  <a:schemeClr val="bg1"/>
                </a:solidFill>
              </a:rPr>
              <a:t>the hand of </a:t>
            </a:r>
            <a:r>
              <a:rPr lang="en-US" sz="2400" i="1" dirty="0" smtClean="0">
                <a:solidFill>
                  <a:schemeClr val="bg1"/>
                </a:solidFill>
              </a:rPr>
              <a:t>man.” </a:t>
            </a:r>
            <a:r>
              <a:rPr lang="en-US" sz="2400" dirty="0" smtClean="0">
                <a:solidFill>
                  <a:schemeClr val="bg1"/>
                </a:solidFill>
              </a:rPr>
              <a:t>(II Samuel 24:14</a:t>
            </a:r>
            <a:r>
              <a:rPr lang="en-US" sz="2400" dirty="0" smtClean="0">
                <a:solidFill>
                  <a:schemeClr val="bg1"/>
                </a:solidFill>
              </a:rPr>
              <a:t>)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punishment God took men </a:t>
            </a:r>
            <a:r>
              <a:rPr lang="en-US" sz="2400" dirty="0" smtClean="0">
                <a:solidFill>
                  <a:schemeClr val="bg1"/>
                </a:solidFill>
              </a:rPr>
              <a:t>by the tens of </a:t>
            </a:r>
            <a:r>
              <a:rPr lang="en-US" sz="2400" dirty="0" smtClean="0">
                <a:solidFill>
                  <a:schemeClr val="bg1"/>
                </a:solidFill>
              </a:rPr>
              <a:t>thousands.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begged God to let the judgment fall on </a:t>
            </a:r>
            <a:r>
              <a:rPr lang="en-US" sz="2400" dirty="0" smtClean="0">
                <a:solidFill>
                  <a:schemeClr val="bg1"/>
                </a:solidFill>
              </a:rPr>
              <a:t>him and </a:t>
            </a:r>
            <a:r>
              <a:rPr lang="en-US" sz="2400" dirty="0" smtClean="0">
                <a:solidFill>
                  <a:schemeClr val="bg1"/>
                </a:solidFill>
              </a:rPr>
              <a:t>his father’s house.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Sin </a:t>
            </a:r>
            <a:r>
              <a:rPr lang="en-US" sz="2400" dirty="0" smtClean="0">
                <a:solidFill>
                  <a:schemeClr val="bg1"/>
                </a:solidFill>
              </a:rPr>
              <a:t>and disregard for God’s Word cannot </a:t>
            </a:r>
            <a:r>
              <a:rPr lang="en-US" sz="2400" dirty="0" smtClean="0">
                <a:solidFill>
                  <a:schemeClr val="bg1"/>
                </a:solidFill>
              </a:rPr>
              <a:t>go unpunished.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4994" name="Picture 2" descr="http://blog.adw.org/wp-content/uploads/Repentant-David.jpg"/>
          <p:cNvPicPr>
            <a:picLocks noChangeAspect="1" noChangeArrowheads="1"/>
          </p:cNvPicPr>
          <p:nvPr/>
        </p:nvPicPr>
        <p:blipFill>
          <a:blip r:embed="rId2" cstate="print"/>
          <a:srcRect t="21003"/>
          <a:stretch>
            <a:fillRect/>
          </a:stretch>
        </p:blipFill>
        <p:spPr bwMode="auto">
          <a:xfrm>
            <a:off x="3404658" y="2819400"/>
            <a:ext cx="2386542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Numbering The People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12: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spc="-15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8908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plague </a:t>
            </a:r>
            <a:r>
              <a:rPr lang="en-US" sz="2400" dirty="0" smtClean="0">
                <a:solidFill>
                  <a:schemeClr val="bg1"/>
                </a:solidFill>
              </a:rPr>
              <a:t>killed </a:t>
            </a:r>
            <a:r>
              <a:rPr lang="en-US" sz="2400" dirty="0" smtClean="0">
                <a:solidFill>
                  <a:schemeClr val="bg1"/>
                </a:solidFill>
              </a:rPr>
              <a:t>seventy thousand of David’s newly counted </a:t>
            </a:r>
            <a:r>
              <a:rPr lang="en-US" sz="2400" dirty="0" smtClean="0">
                <a:solidFill>
                  <a:schemeClr val="bg1"/>
                </a:solidFill>
              </a:rPr>
              <a:t>people.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was stopped at </a:t>
            </a:r>
            <a:r>
              <a:rPr lang="en-US" sz="2400" dirty="0" smtClean="0">
                <a:solidFill>
                  <a:schemeClr val="bg1"/>
                </a:solidFill>
              </a:rPr>
              <a:t>the threshing floor of </a:t>
            </a:r>
            <a:r>
              <a:rPr lang="en-US" sz="2400" dirty="0" err="1" smtClean="0">
                <a:solidFill>
                  <a:schemeClr val="bg1"/>
                </a:solidFill>
              </a:rPr>
              <a:t>Araunah</a:t>
            </a:r>
            <a:r>
              <a:rPr lang="en-US" sz="2400" dirty="0" smtClean="0">
                <a:solidFill>
                  <a:schemeClr val="bg1"/>
                </a:solidFill>
              </a:rPr>
              <a:t>, the </a:t>
            </a:r>
            <a:r>
              <a:rPr lang="en-US" sz="2400" dirty="0" err="1" smtClean="0">
                <a:solidFill>
                  <a:schemeClr val="bg1"/>
                </a:solidFill>
              </a:rPr>
              <a:t>Jebusite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repentance, David purchased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the floor </a:t>
            </a:r>
            <a:r>
              <a:rPr lang="en-US" sz="2400" dirty="0" smtClean="0">
                <a:solidFill>
                  <a:schemeClr val="bg1"/>
                </a:solidFill>
              </a:rPr>
              <a:t>and oxen from </a:t>
            </a:r>
            <a:r>
              <a:rPr lang="en-US" sz="2400" dirty="0" err="1" smtClean="0">
                <a:solidFill>
                  <a:schemeClr val="bg1"/>
                </a:solidFill>
              </a:rPr>
              <a:t>Araunah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and </a:t>
            </a:r>
            <a:r>
              <a:rPr lang="en-US" sz="2400" dirty="0" smtClean="0">
                <a:solidFill>
                  <a:schemeClr val="bg1"/>
                </a:solidFill>
              </a:rPr>
              <a:t>offered sacrifices to God.</a:t>
            </a:r>
          </a:p>
        </p:txBody>
      </p:sp>
      <p:pic>
        <p:nvPicPr>
          <p:cNvPr id="91138" name="Picture 2" descr="http://cache2.artprintimages.com/lrg/38/3844/6WWYF00Z.jpg"/>
          <p:cNvPicPr>
            <a:picLocks noChangeAspect="1" noChangeArrowheads="1"/>
          </p:cNvPicPr>
          <p:nvPr/>
        </p:nvPicPr>
        <p:blipFill>
          <a:blip r:embed="rId2" cstate="print"/>
          <a:srcRect l="7101" t="21333" r="7693" b="7556"/>
          <a:stretch>
            <a:fillRect/>
          </a:stretch>
        </p:blipFill>
        <p:spPr bwMode="auto">
          <a:xfrm rot="304349">
            <a:off x="5439165" y="3304559"/>
            <a:ext cx="2478055" cy="2753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6301</TotalTime>
  <Words>713</Words>
  <Application>Microsoft Office PowerPoint</Application>
  <PresentationFormat>On-screen Show (4:3)</PresentationFormat>
  <Paragraphs>111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145</cp:revision>
  <dcterms:created xsi:type="dcterms:W3CDTF">2012-01-18T02:51:03Z</dcterms:created>
  <dcterms:modified xsi:type="dcterms:W3CDTF">2012-05-22T04:08:01Z</dcterms:modified>
</cp:coreProperties>
</file>