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24" autoAdjust="0"/>
    <p:restoredTop sz="94660"/>
  </p:normalViewPr>
  <p:slideViewPr>
    <p:cSldViewPr>
      <p:cViewPr>
        <p:scale>
          <a:sx n="79" d="100"/>
          <a:sy n="79" d="100"/>
        </p:scale>
        <p:origin x="-9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107B04-2B23-470C-B3D9-9564309A80C7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2AA70-7DD6-47DC-8F31-36B18C211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2AA70-7DD6-47DC-8F31-36B18C211DB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75113AA-00BF-420B-9642-1BAAF875B46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urning-Bush.jpg"/>
          <p:cNvPicPr>
            <a:picLocks noChangeAspect="1"/>
          </p:cNvPicPr>
          <p:nvPr/>
        </p:nvPicPr>
        <p:blipFill>
          <a:blip r:embed="rId3" cstate="print"/>
          <a:srcRect l="11538" t="14103" r="31731" b="5128"/>
          <a:stretch>
            <a:fillRect/>
          </a:stretch>
        </p:blipFill>
        <p:spPr>
          <a:xfrm>
            <a:off x="2362200" y="990600"/>
            <a:ext cx="4495800" cy="4800600"/>
          </a:xfrm>
          <a:prstGeom prst="roundRect">
            <a:avLst>
              <a:gd name="adj" fmla="val 11511"/>
            </a:avLst>
          </a:prstGeom>
          <a:ln>
            <a:noFill/>
          </a:ln>
          <a:effectLst>
            <a:outerShdw blurRad="50800" dist="50800" dir="5400000" algn="ctr" rotWithShape="0">
              <a:srgbClr val="000000">
                <a:alpha val="86000"/>
              </a:srgbClr>
            </a:outerShdw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066800"/>
            <a:ext cx="8229600" cy="4572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l"/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Old </a:t>
            </a:r>
            <a:b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r>
              <a:rPr lang="en-US" sz="10000" spc="-15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Testament</a:t>
            </a: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b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    History I</a:t>
            </a:r>
            <a:endParaRPr lang="en-US" sz="10000" spc="0" dirty="0">
              <a:ln w="1016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990600" y="5867400"/>
            <a:ext cx="88392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Lesson </a:t>
            </a:r>
            <a:r>
              <a:rPr lang="en-US" sz="3600" dirty="0" smtClean="0">
                <a:solidFill>
                  <a:schemeClr val="bg1"/>
                </a:solidFill>
              </a:rPr>
              <a:t>10: King Saul Part 2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304800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Global University of  Theological Studies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G. The Witch Of </a:t>
            </a:r>
            <a:r>
              <a:rPr lang="en-US" sz="3600" dirty="0" err="1" smtClean="0">
                <a:solidFill>
                  <a:schemeClr val="bg1"/>
                </a:solidFill>
              </a:rPr>
              <a:t>Endor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600200"/>
            <a:ext cx="7162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final battle with the Philistines came at Mount </a:t>
            </a:r>
            <a:r>
              <a:rPr lang="en-US" sz="2400" dirty="0" err="1" smtClean="0">
                <a:solidFill>
                  <a:schemeClr val="bg1"/>
                </a:solidFill>
              </a:rPr>
              <a:t>Gilboa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Saul took up quarters </a:t>
            </a:r>
            <a:r>
              <a:rPr lang="en-US" sz="2400" dirty="0" smtClean="0">
                <a:solidFill>
                  <a:schemeClr val="bg1"/>
                </a:solidFill>
              </a:rPr>
              <a:t>in that mountain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sought information </a:t>
            </a:r>
            <a:r>
              <a:rPr lang="en-US" sz="2400" dirty="0" smtClean="0">
                <a:solidFill>
                  <a:schemeClr val="bg1"/>
                </a:solidFill>
              </a:rPr>
              <a:t>from God.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When he received no answer he                                    visited </a:t>
            </a:r>
            <a:r>
              <a:rPr lang="en-US" sz="2400" dirty="0" smtClean="0">
                <a:solidFill>
                  <a:schemeClr val="bg1"/>
                </a:solidFill>
              </a:rPr>
              <a:t>a witch who dwelt at </a:t>
            </a:r>
            <a:r>
              <a:rPr lang="en-US" sz="2400" dirty="0" err="1" smtClean="0">
                <a:solidFill>
                  <a:schemeClr val="bg1"/>
                </a:solidFill>
              </a:rPr>
              <a:t>Endor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2050" name="Picture 2" descr="http://familywicca.com/wp-content/uploads/2011/11/Saul-Sam-wit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10183">
            <a:off x="5722034" y="3142662"/>
            <a:ext cx="2230534" cy="2867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G. The Witch Of </a:t>
            </a:r>
            <a:r>
              <a:rPr lang="en-US" sz="3600" dirty="0" err="1" smtClean="0">
                <a:solidFill>
                  <a:schemeClr val="bg1"/>
                </a:solidFill>
              </a:rPr>
              <a:t>Endor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472148"/>
            <a:ext cx="7162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Saul would not pray at the first of his </a:t>
            </a:r>
            <a:r>
              <a:rPr lang="en-US" sz="2400" dirty="0" smtClean="0">
                <a:solidFill>
                  <a:schemeClr val="bg1"/>
                </a:solidFill>
              </a:rPr>
              <a:t>reign, and </a:t>
            </a:r>
            <a:r>
              <a:rPr lang="en-US" sz="2400" dirty="0" smtClean="0">
                <a:solidFill>
                  <a:schemeClr val="bg1"/>
                </a:solidFill>
              </a:rPr>
              <a:t>he could not pray at </a:t>
            </a:r>
            <a:r>
              <a:rPr lang="en-US" sz="2400" dirty="0" smtClean="0">
                <a:solidFill>
                  <a:schemeClr val="bg1"/>
                </a:solidFill>
              </a:rPr>
              <a:t>the end.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rejected God </a:t>
            </a:r>
            <a:r>
              <a:rPr lang="en-US" sz="2400" dirty="0" smtClean="0">
                <a:solidFill>
                  <a:schemeClr val="bg1"/>
                </a:solidFill>
              </a:rPr>
              <a:t>first</a:t>
            </a:r>
            <a:r>
              <a:rPr lang="en-US" sz="2400" dirty="0" smtClean="0">
                <a:solidFill>
                  <a:schemeClr val="bg1"/>
                </a:solidFill>
              </a:rPr>
              <a:t>, and finally God rejected him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could not hear </a:t>
            </a:r>
            <a:r>
              <a:rPr lang="en-US" sz="2400" dirty="0" smtClean="0">
                <a:solidFill>
                  <a:schemeClr val="bg1"/>
                </a:solidFill>
              </a:rPr>
              <a:t>from God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future frightened him.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power of his enemies haunted him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G. The Witch Of </a:t>
            </a:r>
            <a:r>
              <a:rPr lang="en-US" sz="3600" dirty="0" err="1" smtClean="0">
                <a:solidFill>
                  <a:schemeClr val="bg1"/>
                </a:solidFill>
              </a:rPr>
              <a:t>Endor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371600"/>
            <a:ext cx="7162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God permitted Samuel to appear to pronounce Saul’s final doom.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“</a:t>
            </a:r>
            <a:r>
              <a:rPr lang="en-US" sz="2400" i="1" dirty="0" smtClean="0">
                <a:solidFill>
                  <a:schemeClr val="bg1"/>
                </a:solidFill>
              </a:rPr>
              <a:t>God is departed from me, and </a:t>
            </a:r>
            <a:r>
              <a:rPr lang="en-US" sz="2400" i="1" dirty="0" err="1" smtClean="0">
                <a:solidFill>
                  <a:schemeClr val="bg1"/>
                </a:solidFill>
              </a:rPr>
              <a:t>answereth</a:t>
            </a:r>
            <a:r>
              <a:rPr lang="en-US" sz="2400" i="1" dirty="0" smtClean="0">
                <a:solidFill>
                  <a:schemeClr val="bg1"/>
                </a:solidFill>
              </a:rPr>
              <a:t> me no more, </a:t>
            </a:r>
            <a:r>
              <a:rPr lang="en-US" sz="2400" i="1" dirty="0" smtClean="0">
                <a:solidFill>
                  <a:schemeClr val="bg1"/>
                </a:solidFill>
              </a:rPr>
              <a:t>neither by </a:t>
            </a:r>
            <a:r>
              <a:rPr lang="en-US" sz="2400" i="1" dirty="0" smtClean="0">
                <a:solidFill>
                  <a:schemeClr val="bg1"/>
                </a:solidFill>
              </a:rPr>
              <a:t>prophets, nor by dreams: therefore I have called thee, that thou </a:t>
            </a:r>
            <a:r>
              <a:rPr lang="en-US" sz="2400" i="1" dirty="0" err="1" smtClean="0">
                <a:solidFill>
                  <a:schemeClr val="bg1"/>
                </a:solidFill>
              </a:rPr>
              <a:t>mayest</a:t>
            </a:r>
            <a:r>
              <a:rPr lang="en-US" sz="2400" i="1" dirty="0" smtClean="0">
                <a:solidFill>
                  <a:schemeClr val="bg1"/>
                </a:solidFill>
              </a:rPr>
              <a:t> </a:t>
            </a:r>
            <a:r>
              <a:rPr lang="en-US" sz="2400" i="1" dirty="0" smtClean="0">
                <a:solidFill>
                  <a:schemeClr val="bg1"/>
                </a:solidFill>
              </a:rPr>
              <a:t>make known </a:t>
            </a:r>
            <a:r>
              <a:rPr lang="en-US" sz="2400" i="1" dirty="0" smtClean="0">
                <a:solidFill>
                  <a:schemeClr val="bg1"/>
                </a:solidFill>
              </a:rPr>
              <a:t>unto me what I shall do.” </a:t>
            </a:r>
            <a:endParaRPr lang="en-US" sz="2400" i="1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Samuel’s answer </a:t>
            </a:r>
            <a:r>
              <a:rPr lang="en-US" sz="2400" dirty="0" smtClean="0">
                <a:solidFill>
                  <a:schemeClr val="bg1"/>
                </a:solidFill>
              </a:rPr>
              <a:t>was doom </a:t>
            </a:r>
            <a:r>
              <a:rPr lang="en-US" sz="2400" dirty="0" smtClean="0">
                <a:solidFill>
                  <a:schemeClr val="bg1"/>
                </a:solidFill>
              </a:rPr>
              <a:t>because of </a:t>
            </a:r>
            <a:r>
              <a:rPr lang="en-US" sz="2400" dirty="0" smtClean="0">
                <a:solidFill>
                  <a:schemeClr val="bg1"/>
                </a:solidFill>
              </a:rPr>
              <a:t>sin.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H. A Tragic Death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90600"/>
            <a:ext cx="7162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Saul began his reign in such a promising manner, but the end could not </a:t>
            </a:r>
            <a:r>
              <a:rPr lang="en-US" sz="2400" dirty="0" smtClean="0">
                <a:solidFill>
                  <a:schemeClr val="bg1"/>
                </a:solidFill>
              </a:rPr>
              <a:t>have been </a:t>
            </a:r>
            <a:r>
              <a:rPr lang="en-US" sz="2400" dirty="0" smtClean="0">
                <a:solidFill>
                  <a:schemeClr val="bg1"/>
                </a:solidFill>
              </a:rPr>
              <a:t>more tragic.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Israelites were completely defeated by the Philistines at </a:t>
            </a:r>
            <a:r>
              <a:rPr lang="en-US" sz="2400" dirty="0" smtClean="0">
                <a:solidFill>
                  <a:schemeClr val="bg1"/>
                </a:solidFill>
              </a:rPr>
              <a:t>Mount </a:t>
            </a:r>
            <a:r>
              <a:rPr lang="en-US" sz="2400" dirty="0" err="1" smtClean="0">
                <a:solidFill>
                  <a:schemeClr val="bg1"/>
                </a:solidFill>
              </a:rPr>
              <a:t>Gilboa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Saul </a:t>
            </a:r>
            <a:r>
              <a:rPr lang="en-US" sz="2400" dirty="0" smtClean="0">
                <a:solidFill>
                  <a:schemeClr val="bg1"/>
                </a:solidFill>
              </a:rPr>
              <a:t>and his three sons were slain.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40962" name="Picture 2" descr="http://www.scienceofcorrespondences.com/user/gimage/S789_500_3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4267200"/>
            <a:ext cx="3195095" cy="2019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H. A Tragic Death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66800"/>
            <a:ext cx="7162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Saul was wounded; then he attempted to commit suicide by falling on his </a:t>
            </a:r>
            <a:r>
              <a:rPr lang="en-US" sz="2400" dirty="0" smtClean="0">
                <a:solidFill>
                  <a:schemeClr val="bg1"/>
                </a:solidFill>
              </a:rPr>
              <a:t>own sword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As </a:t>
            </a:r>
            <a:r>
              <a:rPr lang="en-US" sz="2400" dirty="0" smtClean="0">
                <a:solidFill>
                  <a:schemeClr val="bg1"/>
                </a:solidFill>
              </a:rPr>
              <a:t>he lay there in agony, a young </a:t>
            </a:r>
            <a:r>
              <a:rPr lang="en-US" sz="2400" dirty="0" err="1" smtClean="0">
                <a:solidFill>
                  <a:schemeClr val="bg1"/>
                </a:solidFill>
              </a:rPr>
              <a:t>Amalekite</a:t>
            </a:r>
            <a:r>
              <a:rPr lang="en-US" sz="2400" dirty="0" smtClean="0">
                <a:solidFill>
                  <a:schemeClr val="bg1"/>
                </a:solidFill>
              </a:rPr>
              <a:t> man </a:t>
            </a:r>
            <a:r>
              <a:rPr lang="en-US" sz="2400" dirty="0" smtClean="0">
                <a:solidFill>
                  <a:schemeClr val="bg1"/>
                </a:solidFill>
              </a:rPr>
              <a:t>came and </a:t>
            </a:r>
            <a:r>
              <a:rPr lang="en-US" sz="2400" dirty="0" smtClean="0">
                <a:solidFill>
                  <a:schemeClr val="bg1"/>
                </a:solidFill>
              </a:rPr>
              <a:t>finished slaying </a:t>
            </a:r>
            <a:r>
              <a:rPr lang="en-US" sz="2400" dirty="0" smtClean="0">
                <a:solidFill>
                  <a:schemeClr val="bg1"/>
                </a:solidFill>
              </a:rPr>
              <a:t>him.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err="1" smtClean="0">
                <a:solidFill>
                  <a:schemeClr val="bg1"/>
                </a:solidFill>
              </a:rPr>
              <a:t>Amalekite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took his crown and his bracelet.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44034" name="Picture 2" descr="http://2.bp.blogspot.com/-U53xUSJ6i-I/Tuq_OZu4ZNI/AAAAAAAAElc/8V83QStjxWk/s1600/king+saul+killed.jpg"/>
          <p:cNvPicPr>
            <a:picLocks noChangeAspect="1" noChangeArrowheads="1"/>
          </p:cNvPicPr>
          <p:nvPr/>
        </p:nvPicPr>
        <p:blipFill>
          <a:blip r:embed="rId2" cstate="print"/>
          <a:srcRect l="2667" t="3501" r="2667" b="3720"/>
          <a:stretch>
            <a:fillRect/>
          </a:stretch>
        </p:blipFill>
        <p:spPr bwMode="auto">
          <a:xfrm>
            <a:off x="2971800" y="1828800"/>
            <a:ext cx="3404558" cy="2541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H. A Tragic Death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447800"/>
            <a:ext cx="7162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</a:t>
            </a:r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reaction of </a:t>
            </a:r>
            <a:r>
              <a:rPr lang="en-US" sz="2400" dirty="0" smtClean="0">
                <a:solidFill>
                  <a:schemeClr val="bg1"/>
                </a:solidFill>
              </a:rPr>
              <a:t>King David </a:t>
            </a:r>
            <a:r>
              <a:rPr lang="en-US" sz="2400" dirty="0" smtClean="0">
                <a:solidFill>
                  <a:schemeClr val="bg1"/>
                </a:solidFill>
              </a:rPr>
              <a:t>toward this </a:t>
            </a:r>
            <a:r>
              <a:rPr lang="en-US" sz="2400" dirty="0" err="1" smtClean="0">
                <a:solidFill>
                  <a:schemeClr val="bg1"/>
                </a:solidFill>
              </a:rPr>
              <a:t>Amalekite</a:t>
            </a:r>
            <a:r>
              <a:rPr lang="en-US" sz="2400" dirty="0" smtClean="0">
                <a:solidFill>
                  <a:schemeClr val="bg1"/>
                </a:solidFill>
              </a:rPr>
              <a:t> should be noted.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Saul </a:t>
            </a:r>
            <a:r>
              <a:rPr lang="en-US" sz="2400" dirty="0" smtClean="0">
                <a:solidFill>
                  <a:schemeClr val="bg1"/>
                </a:solidFill>
              </a:rPr>
              <a:t>had sought David’s life for </a:t>
            </a:r>
            <a:r>
              <a:rPr lang="en-US" sz="2400" dirty="0" smtClean="0">
                <a:solidFill>
                  <a:schemeClr val="bg1"/>
                </a:solidFill>
              </a:rPr>
              <a:t>years.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had </a:t>
            </a:r>
            <a:r>
              <a:rPr lang="en-US" sz="2400" dirty="0" smtClean="0">
                <a:solidFill>
                  <a:schemeClr val="bg1"/>
                </a:solidFill>
              </a:rPr>
              <a:t>failed God </a:t>
            </a:r>
            <a:r>
              <a:rPr lang="en-US" sz="2400" dirty="0" smtClean="0">
                <a:solidFill>
                  <a:schemeClr val="bg1"/>
                </a:solidFill>
              </a:rPr>
              <a:t>and </a:t>
            </a:r>
            <a:r>
              <a:rPr lang="en-US" sz="2400" dirty="0" smtClean="0">
                <a:solidFill>
                  <a:schemeClr val="bg1"/>
                </a:solidFill>
              </a:rPr>
              <a:t>been rejected by </a:t>
            </a:r>
            <a:r>
              <a:rPr lang="en-US" sz="2400" dirty="0" smtClean="0">
                <a:solidFill>
                  <a:schemeClr val="bg1"/>
                </a:solidFill>
              </a:rPr>
              <a:t>God.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But David still avenged </a:t>
            </a:r>
            <a:r>
              <a:rPr lang="en-US" sz="2400" dirty="0" smtClean="0">
                <a:solidFill>
                  <a:schemeClr val="bg1"/>
                </a:solidFill>
              </a:rPr>
              <a:t>Saul’s death.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H. A Tragic Death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3928408"/>
            <a:ext cx="7162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said to the </a:t>
            </a:r>
            <a:r>
              <a:rPr lang="en-US" sz="2400" dirty="0" err="1" smtClean="0">
                <a:solidFill>
                  <a:schemeClr val="bg1"/>
                </a:solidFill>
              </a:rPr>
              <a:t>Amalekite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i="1" dirty="0" smtClean="0">
                <a:solidFill>
                  <a:schemeClr val="bg1"/>
                </a:solidFill>
              </a:rPr>
              <a:t>“How </a:t>
            </a:r>
            <a:r>
              <a:rPr lang="en-US" sz="2400" i="1" dirty="0" err="1" smtClean="0">
                <a:solidFill>
                  <a:schemeClr val="bg1"/>
                </a:solidFill>
              </a:rPr>
              <a:t>wast</a:t>
            </a:r>
            <a:r>
              <a:rPr lang="en-US" sz="2400" i="1" dirty="0" smtClean="0">
                <a:solidFill>
                  <a:schemeClr val="bg1"/>
                </a:solidFill>
              </a:rPr>
              <a:t> thou not afraid to </a:t>
            </a:r>
            <a:r>
              <a:rPr lang="en-US" sz="2400" i="1" dirty="0" smtClean="0">
                <a:solidFill>
                  <a:schemeClr val="bg1"/>
                </a:solidFill>
              </a:rPr>
              <a:t>stretch forth </a:t>
            </a:r>
            <a:r>
              <a:rPr lang="en-US" sz="2400" i="1" dirty="0" err="1" smtClean="0">
                <a:solidFill>
                  <a:schemeClr val="bg1"/>
                </a:solidFill>
              </a:rPr>
              <a:t>thine</a:t>
            </a:r>
            <a:r>
              <a:rPr lang="en-US" sz="2400" i="1" dirty="0" smtClean="0">
                <a:solidFill>
                  <a:schemeClr val="bg1"/>
                </a:solidFill>
              </a:rPr>
              <a:t> hand to destroy the Lord’s anointed?” </a:t>
            </a:r>
            <a:r>
              <a:rPr lang="en-US" sz="2400" dirty="0" smtClean="0">
                <a:solidFill>
                  <a:schemeClr val="bg1"/>
                </a:solidFill>
              </a:rPr>
              <a:t>(II Samuel 1:14</a:t>
            </a:r>
            <a:r>
              <a:rPr lang="en-US" sz="2400" dirty="0" smtClean="0">
                <a:solidFill>
                  <a:schemeClr val="bg1"/>
                </a:solidFill>
              </a:rPr>
              <a:t>)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Then </a:t>
            </a:r>
            <a:r>
              <a:rPr lang="en-US" sz="2400" dirty="0" smtClean="0">
                <a:solidFill>
                  <a:schemeClr val="bg1"/>
                </a:solidFill>
              </a:rPr>
              <a:t>he called </a:t>
            </a:r>
            <a:r>
              <a:rPr lang="en-US" sz="2400" dirty="0" smtClean="0">
                <a:solidFill>
                  <a:schemeClr val="bg1"/>
                </a:solidFill>
              </a:rPr>
              <a:t>a young </a:t>
            </a:r>
            <a:r>
              <a:rPr lang="en-US" sz="2400" dirty="0" smtClean="0">
                <a:solidFill>
                  <a:schemeClr val="bg1"/>
                </a:solidFill>
              </a:rPr>
              <a:t>man to slay the </a:t>
            </a:r>
            <a:r>
              <a:rPr lang="en-US" sz="2400" dirty="0" err="1" smtClean="0">
                <a:solidFill>
                  <a:schemeClr val="bg1"/>
                </a:solidFill>
              </a:rPr>
              <a:t>Amalekite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45058" name="Picture 2" descr="http://mudpreacher.files.wordpress.com/2012/02/2-samuel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838200"/>
            <a:ext cx="4114800" cy="3086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Questions For Review 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10: King Saul</a:t>
            </a:r>
            <a:r>
              <a:rPr lang="en-US" sz="2000" dirty="0" smtClean="0">
                <a:solidFill>
                  <a:schemeClr val="bg1"/>
                </a:solidFill>
              </a:rPr>
              <a:t>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14400"/>
            <a:ext cx="7162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en-US" sz="2400" dirty="0" smtClean="0">
                <a:solidFill>
                  <a:schemeClr val="bg1"/>
                </a:solidFill>
              </a:rPr>
              <a:t>1. Explain </a:t>
            </a:r>
            <a:r>
              <a:rPr lang="en-US" sz="2400" dirty="0" smtClean="0">
                <a:solidFill>
                  <a:schemeClr val="bg1"/>
                </a:solidFill>
              </a:rPr>
              <a:t>Saul’s sin at the time of the first rejection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pPr marL="457200" indent="-457200">
              <a:buAutoNum type="arabicPeriod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2. Explain Saul’s sin at the time of the second rejection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3. Why did God command the complete destruction of the </a:t>
            </a:r>
            <a:r>
              <a:rPr lang="en-US" sz="2400" dirty="0" err="1" smtClean="0">
                <a:solidFill>
                  <a:schemeClr val="bg1"/>
                </a:solidFill>
              </a:rPr>
              <a:t>Amalekites</a:t>
            </a:r>
            <a:r>
              <a:rPr lang="en-US" sz="2400" dirty="0" smtClean="0">
                <a:solidFill>
                  <a:schemeClr val="bg1"/>
                </a:solidFill>
              </a:rPr>
              <a:t>?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4. Trace fully the details of the tragic death of King Saul.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4650</TotalTime>
  <Words>495</Words>
  <Application>Microsoft Office PowerPoint</Application>
  <PresentationFormat>On-screen Show (4:3)</PresentationFormat>
  <Paragraphs>84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Paper</vt:lpstr>
      <vt:lpstr>Old     Testament         History I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Alyssa</dc:creator>
  <cp:lastModifiedBy>Alyssa</cp:lastModifiedBy>
  <cp:revision>115</cp:revision>
  <dcterms:created xsi:type="dcterms:W3CDTF">2012-01-18T02:51:03Z</dcterms:created>
  <dcterms:modified xsi:type="dcterms:W3CDTF">2012-05-17T00:55:21Z</dcterms:modified>
</cp:coreProperties>
</file>