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68" r:id="rId12"/>
    <p:sldId id="267" r:id="rId13"/>
    <p:sldId id="269" r:id="rId14"/>
    <p:sldId id="270" r:id="rId15"/>
    <p:sldId id="272" r:id="rId16"/>
    <p:sldId id="273" r:id="rId17"/>
    <p:sldId id="271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18" autoAdjust="0"/>
    <p:restoredTop sz="94660"/>
  </p:normalViewPr>
  <p:slideViewPr>
    <p:cSldViewPr>
      <p:cViewPr>
        <p:scale>
          <a:sx n="79" d="100"/>
          <a:sy n="79" d="100"/>
        </p:scale>
        <p:origin x="-9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107B04-2B23-470C-B3D9-9564309A80C7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2AA70-7DD6-47DC-8F31-36B18C211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2AA70-7DD6-47DC-8F31-36B18C211DB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75113AA-00BF-420B-9642-1BAAF875B46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urning-Bush.jpg"/>
          <p:cNvPicPr>
            <a:picLocks noChangeAspect="1"/>
          </p:cNvPicPr>
          <p:nvPr/>
        </p:nvPicPr>
        <p:blipFill>
          <a:blip r:embed="rId3" cstate="print"/>
          <a:srcRect l="11538" t="14103" r="31731" b="5128"/>
          <a:stretch>
            <a:fillRect/>
          </a:stretch>
        </p:blipFill>
        <p:spPr>
          <a:xfrm>
            <a:off x="2362200" y="990600"/>
            <a:ext cx="4495800" cy="4800600"/>
          </a:xfrm>
          <a:prstGeom prst="roundRect">
            <a:avLst>
              <a:gd name="adj" fmla="val 11511"/>
            </a:avLst>
          </a:prstGeom>
          <a:ln>
            <a:noFill/>
          </a:ln>
          <a:effectLst>
            <a:outerShdw blurRad="50800" dist="50800" dir="5400000" algn="ctr" rotWithShape="0">
              <a:srgbClr val="000000">
                <a:alpha val="86000"/>
              </a:srgbClr>
            </a:outerShdw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066800"/>
            <a:ext cx="8229600" cy="4572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l"/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Old </a:t>
            </a:r>
            <a:b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</a:t>
            </a:r>
            <a:r>
              <a:rPr lang="en-US" sz="10000" spc="-15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Testament</a:t>
            </a: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b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    History I</a:t>
            </a:r>
            <a:endParaRPr lang="en-US" sz="10000" spc="0" dirty="0">
              <a:ln w="1016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990600" y="5867400"/>
            <a:ext cx="8839200" cy="114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Lesson </a:t>
            </a:r>
            <a:r>
              <a:rPr lang="en-US" sz="3600" dirty="0" smtClean="0">
                <a:solidFill>
                  <a:schemeClr val="bg1"/>
                </a:solidFill>
              </a:rPr>
              <a:t>10: King Saul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304800"/>
            <a:ext cx="70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Global University of  Theological Studies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A. </a:t>
            </a:r>
            <a:r>
              <a:rPr lang="en-US" sz="3600" dirty="0" smtClean="0">
                <a:solidFill>
                  <a:schemeClr val="bg1"/>
                </a:solidFill>
              </a:rPr>
              <a:t>The People’s Choice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10: King Saul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90600"/>
            <a:ext cx="7086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W</a:t>
            </a:r>
            <a:r>
              <a:rPr lang="en-US" sz="2400" dirty="0" smtClean="0">
                <a:solidFill>
                  <a:schemeClr val="bg1"/>
                </a:solidFill>
              </a:rPr>
              <a:t>hen </a:t>
            </a:r>
            <a:r>
              <a:rPr lang="en-US" sz="2400" dirty="0" smtClean="0">
                <a:solidFill>
                  <a:schemeClr val="bg1"/>
                </a:solidFill>
              </a:rPr>
              <a:t>the people saw his kingly stature, they accepted him with shouts </a:t>
            </a:r>
            <a:r>
              <a:rPr lang="en-US" sz="2400" dirty="0" smtClean="0">
                <a:solidFill>
                  <a:schemeClr val="bg1"/>
                </a:solidFill>
              </a:rPr>
              <a:t>of approval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It </a:t>
            </a:r>
            <a:r>
              <a:rPr lang="en-US" sz="2400" dirty="0" smtClean="0">
                <a:solidFill>
                  <a:schemeClr val="bg1"/>
                </a:solidFill>
              </a:rPr>
              <a:t>is here that people shouted, “God save the </a:t>
            </a:r>
            <a:r>
              <a:rPr lang="en-US" sz="2400" dirty="0" smtClean="0">
                <a:solidFill>
                  <a:schemeClr val="bg1"/>
                </a:solidFill>
              </a:rPr>
              <a:t>king!”   </a:t>
            </a:r>
            <a:r>
              <a:rPr lang="en-US" sz="2400" dirty="0" smtClean="0">
                <a:solidFill>
                  <a:schemeClr val="bg1"/>
                </a:solidFill>
              </a:rPr>
              <a:t>(I Samuel 10:24</a:t>
            </a:r>
            <a:r>
              <a:rPr lang="en-US" sz="2400" dirty="0" smtClean="0">
                <a:solidFill>
                  <a:schemeClr val="bg1"/>
                </a:solidFill>
              </a:rPr>
              <a:t>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23554" name="Picture 2" descr="http://t3.gstatic.com/images?q=tbn:ANd9GcTqIVkjOSZMuWc17uAltpIhSLPH9rAS18V1Qnv4qiobEK7PhTHfNBe-PNfr"/>
          <p:cNvPicPr>
            <a:picLocks noChangeAspect="1" noChangeArrowheads="1"/>
          </p:cNvPicPr>
          <p:nvPr/>
        </p:nvPicPr>
        <p:blipFill>
          <a:blip r:embed="rId2" cstate="print"/>
          <a:srcRect t="4624"/>
          <a:stretch>
            <a:fillRect/>
          </a:stretch>
        </p:blipFill>
        <p:spPr bwMode="auto">
          <a:xfrm>
            <a:off x="3373354" y="2824379"/>
            <a:ext cx="2494046" cy="33478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B. A Promising Beginning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10: King Saul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90600"/>
            <a:ext cx="7086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Ammonites attacked the </a:t>
            </a:r>
            <a:r>
              <a:rPr lang="en-US" sz="2400" dirty="0" smtClean="0">
                <a:solidFill>
                  <a:schemeClr val="bg1"/>
                </a:solidFill>
              </a:rPr>
              <a:t>city of </a:t>
            </a:r>
            <a:r>
              <a:rPr lang="en-US" sz="2400" dirty="0" err="1" smtClean="0">
                <a:solidFill>
                  <a:schemeClr val="bg1"/>
                </a:solidFill>
              </a:rPr>
              <a:t>Jabesh-gilead</a:t>
            </a:r>
            <a:r>
              <a:rPr lang="en-US" sz="2400" dirty="0" smtClean="0">
                <a:solidFill>
                  <a:schemeClr val="bg1"/>
                </a:solidFill>
              </a:rPr>
              <a:t> across the Jordan.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people sent for help, and </a:t>
            </a:r>
            <a:r>
              <a:rPr lang="en-US" sz="2400" dirty="0" smtClean="0">
                <a:solidFill>
                  <a:schemeClr val="bg1"/>
                </a:solidFill>
              </a:rPr>
              <a:t>their appeal </a:t>
            </a:r>
            <a:r>
              <a:rPr lang="en-US" sz="2400" dirty="0" smtClean="0">
                <a:solidFill>
                  <a:schemeClr val="bg1"/>
                </a:solidFill>
              </a:rPr>
              <a:t>came to Saul’s attention.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Saul </a:t>
            </a:r>
            <a:r>
              <a:rPr lang="en-US" sz="2400" dirty="0" smtClean="0">
                <a:solidFill>
                  <a:schemeClr val="bg1"/>
                </a:solidFill>
              </a:rPr>
              <a:t>butchered a yoke of oxen and sent pieces </a:t>
            </a:r>
            <a:r>
              <a:rPr lang="en-US" sz="2400" dirty="0" smtClean="0">
                <a:solidFill>
                  <a:schemeClr val="bg1"/>
                </a:solidFill>
              </a:rPr>
              <a:t>to all </a:t>
            </a:r>
            <a:r>
              <a:rPr lang="en-US" sz="2400" dirty="0" smtClean="0">
                <a:solidFill>
                  <a:schemeClr val="bg1"/>
                </a:solidFill>
              </a:rPr>
              <a:t>the tribes. 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25602" name="Picture 2" descr="http://www.access-jesus.com/images/TissOxen-saul-sacrifi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657600"/>
            <a:ext cx="3276600" cy="2612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B. A Promising Beginning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10: King Saul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90600"/>
            <a:ext cx="70866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Three </a:t>
            </a:r>
            <a:r>
              <a:rPr lang="en-US" sz="2400" dirty="0" smtClean="0">
                <a:solidFill>
                  <a:schemeClr val="bg1"/>
                </a:solidFill>
              </a:rPr>
              <a:t>hundred thirty thousand men responded to this appeal.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Saul </a:t>
            </a:r>
            <a:r>
              <a:rPr lang="en-US" sz="2400" dirty="0" smtClean="0">
                <a:solidFill>
                  <a:schemeClr val="bg1"/>
                </a:solidFill>
              </a:rPr>
              <a:t>selected three army contingents which he led against the </a:t>
            </a:r>
            <a:r>
              <a:rPr lang="en-US" sz="2400" dirty="0" smtClean="0">
                <a:solidFill>
                  <a:schemeClr val="bg1"/>
                </a:solidFill>
              </a:rPr>
              <a:t>Ammonites, winning </a:t>
            </a:r>
            <a:r>
              <a:rPr lang="en-US" sz="2400" dirty="0" smtClean="0">
                <a:solidFill>
                  <a:schemeClr val="bg1"/>
                </a:solidFill>
              </a:rPr>
              <a:t>a decisive victory.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32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Israelites now fully accepted him as king. 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26626" name="Picture 2" descr="http://oneyearbibleimages.com/saul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5299" y="2895600"/>
            <a:ext cx="2415901" cy="2581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B. A Promising Beginning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10: King Saul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90600"/>
            <a:ext cx="7086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formal ceremony </a:t>
            </a:r>
            <a:r>
              <a:rPr lang="en-US" sz="2400" dirty="0" smtClean="0">
                <a:solidFill>
                  <a:schemeClr val="bg1"/>
                </a:solidFill>
              </a:rPr>
              <a:t>was conducted at </a:t>
            </a:r>
            <a:r>
              <a:rPr lang="en-US" sz="2400" dirty="0" err="1" smtClean="0">
                <a:solidFill>
                  <a:schemeClr val="bg1"/>
                </a:solidFill>
              </a:rPr>
              <a:t>Gilgal</a:t>
            </a:r>
            <a:r>
              <a:rPr lang="en-US" sz="2400" dirty="0" smtClean="0">
                <a:solidFill>
                  <a:schemeClr val="bg1"/>
                </a:solidFill>
              </a:rPr>
              <a:t> with Samuel leading the proceedings.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Saul was crowned </a:t>
            </a:r>
            <a:r>
              <a:rPr lang="en-US" sz="2400" dirty="0" smtClean="0">
                <a:solidFill>
                  <a:schemeClr val="bg1"/>
                </a:solidFill>
              </a:rPr>
              <a:t>as first king amidst an offering of sacrifices and rejoicing.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27650" name="Picture 2" descr="http://2.bp.blogspot.com/-p0ABNeIR_WA/TZNLtLMSr1I/AAAAAAAAAIw/ZjiXdELkQGg/s400/stdas050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23582">
            <a:off x="4917882" y="2672499"/>
            <a:ext cx="2915600" cy="3502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2" name="Picture 4" descr="http://www.keepandshare.com/userpics/0/0/7/b/ible/2011-03/sb/king-saul-15603429.jpg"/>
          <p:cNvPicPr>
            <a:picLocks noChangeAspect="1" noChangeArrowheads="1"/>
          </p:cNvPicPr>
          <p:nvPr/>
        </p:nvPicPr>
        <p:blipFill>
          <a:blip r:embed="rId3" cstate="print"/>
          <a:srcRect t="8696" b="8696"/>
          <a:stretch>
            <a:fillRect/>
          </a:stretch>
        </p:blipFill>
        <p:spPr bwMode="auto">
          <a:xfrm>
            <a:off x="1524000" y="3124200"/>
            <a:ext cx="2935605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B. A Promising Beginning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10: King Saul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560016"/>
            <a:ext cx="70866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Saul began his reign in a most promising manner.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Saul’s government </a:t>
            </a:r>
            <a:r>
              <a:rPr lang="en-US" sz="2400" dirty="0" smtClean="0">
                <a:solidFill>
                  <a:schemeClr val="bg1"/>
                </a:solidFill>
              </a:rPr>
              <a:t>was </a:t>
            </a:r>
            <a:r>
              <a:rPr lang="en-US" sz="2400" dirty="0" smtClean="0">
                <a:solidFill>
                  <a:schemeClr val="bg1"/>
                </a:solidFill>
              </a:rPr>
              <a:t>simple.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</a:t>
            </a:r>
            <a:r>
              <a:rPr lang="en-US" sz="2400" dirty="0" smtClean="0">
                <a:solidFill>
                  <a:schemeClr val="bg1"/>
                </a:solidFill>
              </a:rPr>
              <a:t>e </a:t>
            </a:r>
            <a:r>
              <a:rPr lang="en-US" sz="2400" dirty="0" smtClean="0">
                <a:solidFill>
                  <a:schemeClr val="bg1"/>
                </a:solidFill>
              </a:rPr>
              <a:t>did not demand too much from the people.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established his capital </a:t>
            </a:r>
            <a:r>
              <a:rPr lang="en-US" sz="2400" dirty="0" smtClean="0">
                <a:solidFill>
                  <a:schemeClr val="bg1"/>
                </a:solidFill>
              </a:rPr>
              <a:t>at </a:t>
            </a:r>
            <a:r>
              <a:rPr lang="en-US" sz="2400" dirty="0" err="1" smtClean="0">
                <a:solidFill>
                  <a:schemeClr val="bg1"/>
                </a:solidFill>
              </a:rPr>
              <a:t>Gibeah</a:t>
            </a:r>
            <a:r>
              <a:rPr lang="en-US" sz="2400" dirty="0" smtClean="0">
                <a:solidFill>
                  <a:schemeClr val="bg1"/>
                </a:solidFill>
              </a:rPr>
              <a:t>, his </a:t>
            </a:r>
            <a:r>
              <a:rPr lang="en-US" sz="2400" dirty="0" smtClean="0">
                <a:solidFill>
                  <a:schemeClr val="bg1"/>
                </a:solidFill>
              </a:rPr>
              <a:t>hometown.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C. The First Rejection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10: King Saul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600200"/>
            <a:ext cx="70866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Philistines gathered a tremendous force of </a:t>
            </a:r>
            <a:r>
              <a:rPr lang="en-US" sz="2400" dirty="0" smtClean="0">
                <a:solidFill>
                  <a:schemeClr val="bg1"/>
                </a:solidFill>
              </a:rPr>
              <a:t>30,000 chariots, 6,000 horsemen</a:t>
            </a:r>
            <a:r>
              <a:rPr lang="en-US" sz="2400" dirty="0" smtClean="0">
                <a:solidFill>
                  <a:schemeClr val="bg1"/>
                </a:solidFill>
              </a:rPr>
              <a:t>, and many foot </a:t>
            </a:r>
            <a:r>
              <a:rPr lang="en-US" sz="2400" dirty="0" smtClean="0">
                <a:solidFill>
                  <a:schemeClr val="bg1"/>
                </a:solidFill>
              </a:rPr>
              <a:t>soldiers.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They </a:t>
            </a:r>
            <a:r>
              <a:rPr lang="en-US" sz="2400" dirty="0" smtClean="0">
                <a:solidFill>
                  <a:schemeClr val="bg1"/>
                </a:solidFill>
              </a:rPr>
              <a:t>camped at </a:t>
            </a:r>
            <a:r>
              <a:rPr lang="en-US" sz="2400" dirty="0" err="1" smtClean="0">
                <a:solidFill>
                  <a:schemeClr val="bg1"/>
                </a:solidFill>
              </a:rPr>
              <a:t>Michmash</a:t>
            </a:r>
            <a:r>
              <a:rPr lang="en-US" sz="2400" dirty="0" smtClean="0">
                <a:solidFill>
                  <a:schemeClr val="bg1"/>
                </a:solidFill>
              </a:rPr>
              <a:t>, just four </a:t>
            </a:r>
            <a:r>
              <a:rPr lang="en-US" sz="2400" dirty="0" smtClean="0">
                <a:solidFill>
                  <a:schemeClr val="bg1"/>
                </a:solidFill>
              </a:rPr>
              <a:t>miles northeast </a:t>
            </a:r>
            <a:r>
              <a:rPr lang="en-US" sz="2400" dirty="0" smtClean="0">
                <a:solidFill>
                  <a:schemeClr val="bg1"/>
                </a:solidFill>
              </a:rPr>
              <a:t>of </a:t>
            </a:r>
            <a:r>
              <a:rPr lang="en-US" sz="2400" dirty="0" err="1" smtClean="0">
                <a:solidFill>
                  <a:schemeClr val="bg1"/>
                </a:solidFill>
              </a:rPr>
              <a:t>Gibeah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This </a:t>
            </a:r>
            <a:r>
              <a:rPr lang="en-US" sz="2400" dirty="0" smtClean="0">
                <a:solidFill>
                  <a:schemeClr val="bg1"/>
                </a:solidFill>
              </a:rPr>
              <a:t>brought great terror to the Israelites.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C. The First Rejection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10: King Saul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14400"/>
            <a:ext cx="7162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Saul </a:t>
            </a:r>
            <a:r>
              <a:rPr lang="en-US" sz="2400" dirty="0" smtClean="0">
                <a:solidFill>
                  <a:schemeClr val="bg1"/>
                </a:solidFill>
              </a:rPr>
              <a:t>quickly </a:t>
            </a:r>
            <a:r>
              <a:rPr lang="en-US" sz="2400" dirty="0" smtClean="0">
                <a:solidFill>
                  <a:schemeClr val="bg1"/>
                </a:solidFill>
              </a:rPr>
              <a:t>assembled a </a:t>
            </a:r>
            <a:r>
              <a:rPr lang="en-US" sz="2400" dirty="0" smtClean="0">
                <a:solidFill>
                  <a:schemeClr val="bg1"/>
                </a:solidFill>
              </a:rPr>
              <a:t>force at </a:t>
            </a:r>
            <a:r>
              <a:rPr lang="en-US" sz="2400" dirty="0" err="1" smtClean="0">
                <a:solidFill>
                  <a:schemeClr val="bg1"/>
                </a:solidFill>
              </a:rPr>
              <a:t>Gilgal</a:t>
            </a:r>
            <a:r>
              <a:rPr lang="en-US" sz="2400" dirty="0" smtClean="0">
                <a:solidFill>
                  <a:schemeClr val="bg1"/>
                </a:solidFill>
              </a:rPr>
              <a:t> to withstand </a:t>
            </a:r>
            <a:r>
              <a:rPr lang="en-US" sz="2400" dirty="0" smtClean="0">
                <a:solidFill>
                  <a:schemeClr val="bg1"/>
                </a:solidFill>
              </a:rPr>
              <a:t>them.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waited for Samuel to come and offer a </a:t>
            </a:r>
            <a:r>
              <a:rPr lang="en-US" sz="2400" dirty="0" smtClean="0">
                <a:solidFill>
                  <a:schemeClr val="bg1"/>
                </a:solidFill>
              </a:rPr>
              <a:t>sacrifice prior </a:t>
            </a:r>
            <a:r>
              <a:rPr lang="en-US" sz="2400" dirty="0" smtClean="0">
                <a:solidFill>
                  <a:schemeClr val="bg1"/>
                </a:solidFill>
              </a:rPr>
              <a:t>to the engagement.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After seven </a:t>
            </a:r>
            <a:r>
              <a:rPr lang="en-US" sz="2400" dirty="0" smtClean="0">
                <a:solidFill>
                  <a:schemeClr val="bg1"/>
                </a:solidFill>
              </a:rPr>
              <a:t>days, the impatient Saul assumed </a:t>
            </a:r>
            <a:r>
              <a:rPr lang="en-US" sz="2400" dirty="0" smtClean="0">
                <a:solidFill>
                  <a:schemeClr val="bg1"/>
                </a:solidFill>
              </a:rPr>
              <a:t>the priestly </a:t>
            </a:r>
            <a:r>
              <a:rPr lang="en-US" sz="2400" dirty="0" smtClean="0">
                <a:solidFill>
                  <a:schemeClr val="bg1"/>
                </a:solidFill>
              </a:rPr>
              <a:t>office and offered up </a:t>
            </a:r>
            <a:r>
              <a:rPr lang="en-US" sz="2400" dirty="0" smtClean="0">
                <a:solidFill>
                  <a:schemeClr val="bg1"/>
                </a:solidFill>
              </a:rPr>
              <a:t>a burnt </a:t>
            </a:r>
            <a:r>
              <a:rPr lang="en-US" sz="2400" dirty="0" smtClean="0">
                <a:solidFill>
                  <a:schemeClr val="bg1"/>
                </a:solidFill>
              </a:rPr>
              <a:t>offering himself. </a:t>
            </a:r>
          </a:p>
        </p:txBody>
      </p:sp>
      <p:pic>
        <p:nvPicPr>
          <p:cNvPr id="28676" name="Picture 4" descr="http://2.bp.blogspot.com/-08YQ6kUS1u4/TxGR6Q_t-zI/AAAAAAAABX0/RWvg6qcaGWc/s1600/110_05_0016_BiblePainting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886200"/>
            <a:ext cx="3463182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C. The First Rejection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10: King Saul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66800"/>
            <a:ext cx="70866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Saul </a:t>
            </a:r>
            <a:r>
              <a:rPr lang="en-US" sz="2400" dirty="0" smtClean="0">
                <a:solidFill>
                  <a:schemeClr val="bg1"/>
                </a:solidFill>
              </a:rPr>
              <a:t>was guilty before God </a:t>
            </a:r>
            <a:r>
              <a:rPr lang="en-US" sz="2400" dirty="0" smtClean="0">
                <a:solidFill>
                  <a:schemeClr val="bg1"/>
                </a:solidFill>
              </a:rPr>
              <a:t>of entering </a:t>
            </a:r>
            <a:r>
              <a:rPr lang="en-US" sz="2400" dirty="0" smtClean="0">
                <a:solidFill>
                  <a:schemeClr val="bg1"/>
                </a:solidFill>
              </a:rPr>
              <a:t>the priestly office.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had been anointed king but not priest.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Through Samuel, God </a:t>
            </a:r>
            <a:r>
              <a:rPr lang="en-US" sz="2400" dirty="0" smtClean="0">
                <a:solidFill>
                  <a:schemeClr val="bg1"/>
                </a:solidFill>
              </a:rPr>
              <a:t>announced that for this act the kingdom would go to another.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A considerable change </a:t>
            </a:r>
            <a:r>
              <a:rPr lang="en-US" sz="2400" dirty="0" smtClean="0">
                <a:solidFill>
                  <a:schemeClr val="bg1"/>
                </a:solidFill>
              </a:rPr>
              <a:t>was beginning to take place in the character of King Saul.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D. The Second Rejection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10: King Saul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447800"/>
            <a:ext cx="70866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second rejection came as a result of Saul’s battle with the </a:t>
            </a:r>
            <a:r>
              <a:rPr lang="en-US" sz="2400" dirty="0" err="1" smtClean="0">
                <a:solidFill>
                  <a:schemeClr val="bg1"/>
                </a:solidFill>
              </a:rPr>
              <a:t>Amalekites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For a </a:t>
            </a:r>
            <a:r>
              <a:rPr lang="en-US" sz="2400" dirty="0" smtClean="0">
                <a:solidFill>
                  <a:schemeClr val="bg1"/>
                </a:solidFill>
              </a:rPr>
              <a:t>number of years Saul had been </a:t>
            </a:r>
            <a:r>
              <a:rPr lang="en-US" sz="2400" dirty="0" smtClean="0">
                <a:solidFill>
                  <a:schemeClr val="bg1"/>
                </a:solidFill>
              </a:rPr>
              <a:t>successful </a:t>
            </a:r>
            <a:r>
              <a:rPr lang="en-US" sz="2400" dirty="0" smtClean="0">
                <a:solidFill>
                  <a:schemeClr val="bg1"/>
                </a:solidFill>
              </a:rPr>
              <a:t>in battling the </a:t>
            </a:r>
            <a:r>
              <a:rPr lang="en-US" sz="2400" dirty="0" err="1" smtClean="0">
                <a:solidFill>
                  <a:schemeClr val="bg1"/>
                </a:solidFill>
              </a:rPr>
              <a:t>Amalekites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Then Saul proved </a:t>
            </a:r>
            <a:r>
              <a:rPr lang="en-US" sz="2400" dirty="0" smtClean="0">
                <a:solidFill>
                  <a:schemeClr val="bg1"/>
                </a:solidFill>
              </a:rPr>
              <a:t>disobedient and lost the kingdom.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D. The Second Rejection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10: King Saul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66800"/>
            <a:ext cx="70866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Amalek</a:t>
            </a:r>
            <a:r>
              <a:rPr lang="en-US" sz="2400" dirty="0" smtClean="0">
                <a:solidFill>
                  <a:schemeClr val="bg1"/>
                </a:solidFill>
              </a:rPr>
              <a:t> was a grandson of Esau.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and his descendants were always </a:t>
            </a:r>
            <a:r>
              <a:rPr lang="en-US" sz="2400" dirty="0" smtClean="0">
                <a:solidFill>
                  <a:schemeClr val="bg1"/>
                </a:solidFill>
              </a:rPr>
              <a:t>at enmity </a:t>
            </a:r>
            <a:r>
              <a:rPr lang="en-US" sz="2400" dirty="0" smtClean="0">
                <a:solidFill>
                  <a:schemeClr val="bg1"/>
                </a:solidFill>
              </a:rPr>
              <a:t>against the people of the Lord.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As </a:t>
            </a:r>
            <a:r>
              <a:rPr lang="en-US" sz="2400" dirty="0" smtClean="0">
                <a:solidFill>
                  <a:schemeClr val="bg1"/>
                </a:solidFill>
              </a:rPr>
              <a:t>Israel traveled through the wilderness, </a:t>
            </a:r>
            <a:r>
              <a:rPr lang="en-US" sz="2400" dirty="0" smtClean="0">
                <a:solidFill>
                  <a:schemeClr val="bg1"/>
                </a:solidFill>
              </a:rPr>
              <a:t>they were plagued by the </a:t>
            </a:r>
            <a:r>
              <a:rPr lang="en-US" sz="2400" dirty="0" err="1" smtClean="0">
                <a:solidFill>
                  <a:schemeClr val="bg1"/>
                </a:solidFill>
              </a:rPr>
              <a:t>Amalekites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Because of this</a:t>
            </a:r>
            <a:r>
              <a:rPr lang="en-US" sz="2400" dirty="0" smtClean="0">
                <a:solidFill>
                  <a:schemeClr val="bg1"/>
                </a:solidFill>
              </a:rPr>
              <a:t>, the Lord gave the command that </a:t>
            </a:r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err="1" smtClean="0">
                <a:solidFill>
                  <a:schemeClr val="bg1"/>
                </a:solidFill>
              </a:rPr>
              <a:t>Amalekites</a:t>
            </a:r>
            <a:r>
              <a:rPr lang="en-US" sz="2400" dirty="0" smtClean="0">
                <a:solidFill>
                  <a:schemeClr val="bg1"/>
                </a:solidFill>
              </a:rPr>
              <a:t> be exterminated. 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A. </a:t>
            </a:r>
            <a:r>
              <a:rPr lang="en-US" sz="3600" dirty="0" smtClean="0">
                <a:solidFill>
                  <a:schemeClr val="bg1"/>
                </a:solidFill>
              </a:rPr>
              <a:t>The People’s Choice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10: King Saul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66800"/>
            <a:ext cx="7162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people </a:t>
            </a:r>
            <a:r>
              <a:rPr lang="en-US" sz="2400" dirty="0" smtClean="0">
                <a:solidFill>
                  <a:schemeClr val="bg1"/>
                </a:solidFill>
              </a:rPr>
              <a:t>requested </a:t>
            </a:r>
            <a:r>
              <a:rPr lang="en-US" sz="2400" dirty="0" smtClean="0">
                <a:solidFill>
                  <a:schemeClr val="bg1"/>
                </a:solidFill>
              </a:rPr>
              <a:t>a king </a:t>
            </a:r>
            <a:r>
              <a:rPr lang="en-US" sz="2400" dirty="0" smtClean="0">
                <a:solidFill>
                  <a:schemeClr val="bg1"/>
                </a:solidFill>
              </a:rPr>
              <a:t>to be </a:t>
            </a:r>
            <a:r>
              <a:rPr lang="en-US" sz="2400" dirty="0" smtClean="0">
                <a:solidFill>
                  <a:schemeClr val="bg1"/>
                </a:solidFill>
              </a:rPr>
              <a:t>like the other </a:t>
            </a:r>
            <a:r>
              <a:rPr lang="en-US" sz="2400" dirty="0" smtClean="0">
                <a:solidFill>
                  <a:schemeClr val="bg1"/>
                </a:solidFill>
              </a:rPr>
              <a:t>nations around them.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God chose </a:t>
            </a:r>
            <a:r>
              <a:rPr lang="en-US" sz="2400" dirty="0" smtClean="0">
                <a:solidFill>
                  <a:schemeClr val="bg1"/>
                </a:solidFill>
              </a:rPr>
              <a:t>Saul, son of Kish, of the tribe of Benjamin.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Benjamin was situated </a:t>
            </a:r>
            <a:r>
              <a:rPr lang="en-US" sz="2400" dirty="0" smtClean="0">
                <a:solidFill>
                  <a:schemeClr val="bg1"/>
                </a:solidFill>
              </a:rPr>
              <a:t>between two of the largest tribes, Judah </a:t>
            </a:r>
            <a:r>
              <a:rPr lang="en-US" sz="2400" dirty="0" smtClean="0">
                <a:solidFill>
                  <a:schemeClr val="bg1"/>
                </a:solidFill>
              </a:rPr>
              <a:t>and Ephraim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A</a:t>
            </a:r>
            <a:r>
              <a:rPr lang="en-US" sz="2400" dirty="0" smtClean="0">
                <a:solidFill>
                  <a:schemeClr val="bg1"/>
                </a:solidFill>
              </a:rPr>
              <a:t> king from </a:t>
            </a:r>
            <a:r>
              <a:rPr lang="en-US" sz="2400" dirty="0" smtClean="0">
                <a:solidFill>
                  <a:schemeClr val="bg1"/>
                </a:solidFill>
              </a:rPr>
              <a:t>Benjamin would prevent jealousy </a:t>
            </a:r>
            <a:r>
              <a:rPr lang="en-US" sz="2400" dirty="0" smtClean="0">
                <a:solidFill>
                  <a:schemeClr val="bg1"/>
                </a:solidFill>
              </a:rPr>
              <a:t>from either </a:t>
            </a:r>
            <a:r>
              <a:rPr lang="en-US" sz="2400" dirty="0" smtClean="0">
                <a:solidFill>
                  <a:schemeClr val="bg1"/>
                </a:solidFill>
              </a:rPr>
              <a:t>Judah or Ephraim.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D. The Second Rejection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10: King Saul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90600"/>
            <a:ext cx="70866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Samuel gave Saul specific instruction regarding the battle.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was to </a:t>
            </a:r>
            <a:r>
              <a:rPr lang="en-US" sz="2400" dirty="0" smtClean="0">
                <a:solidFill>
                  <a:schemeClr val="bg1"/>
                </a:solidFill>
              </a:rPr>
              <a:t>destroy the </a:t>
            </a:r>
            <a:r>
              <a:rPr lang="en-US" sz="2400" dirty="0" smtClean="0">
                <a:solidFill>
                  <a:schemeClr val="bg1"/>
                </a:solidFill>
              </a:rPr>
              <a:t>people and all of their livestock.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Saul </a:t>
            </a:r>
            <a:r>
              <a:rPr lang="en-US" sz="2400" dirty="0" smtClean="0">
                <a:solidFill>
                  <a:schemeClr val="bg1"/>
                </a:solidFill>
              </a:rPr>
              <a:t>won the battle; he defeated the foe.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However, he </a:t>
            </a:r>
            <a:r>
              <a:rPr lang="en-US" sz="2400" dirty="0" smtClean="0">
                <a:solidFill>
                  <a:schemeClr val="bg1"/>
                </a:solidFill>
              </a:rPr>
              <a:t>disobeyed in sparing King </a:t>
            </a:r>
            <a:r>
              <a:rPr lang="en-US" sz="2400" dirty="0" err="1" smtClean="0">
                <a:solidFill>
                  <a:schemeClr val="bg1"/>
                </a:solidFill>
              </a:rPr>
              <a:t>Agag</a:t>
            </a:r>
            <a:r>
              <a:rPr lang="en-US" sz="2400" dirty="0" smtClean="0">
                <a:solidFill>
                  <a:schemeClr val="bg1"/>
                </a:solidFill>
              </a:rPr>
              <a:t> and some of the finest sheep and oxen.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33794" name="Picture 2" descr="http://a8.sphotos.ak.fbcdn.net/hphotos-ak-ash4/379496_330468356968773_100000168354955_1604958_1086508192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63415">
            <a:off x="5546514" y="4487826"/>
            <a:ext cx="2511940" cy="1666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D. The Second Rejection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10: King Saul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73753"/>
            <a:ext cx="70866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He explained </a:t>
            </a:r>
            <a:r>
              <a:rPr lang="en-US" sz="2400" dirty="0" smtClean="0">
                <a:solidFill>
                  <a:schemeClr val="bg1"/>
                </a:solidFill>
              </a:rPr>
              <a:t>to Samuel that the animals were for sacrifice.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Samuel </a:t>
            </a:r>
            <a:r>
              <a:rPr lang="en-US" sz="2400" dirty="0" smtClean="0">
                <a:solidFill>
                  <a:schemeClr val="bg1"/>
                </a:solidFill>
              </a:rPr>
              <a:t>rebuked him </a:t>
            </a:r>
            <a:r>
              <a:rPr lang="en-US" sz="2400" dirty="0" smtClean="0">
                <a:solidFill>
                  <a:schemeClr val="bg1"/>
                </a:solidFill>
              </a:rPr>
              <a:t>and said </a:t>
            </a:r>
            <a:r>
              <a:rPr lang="en-US" sz="2400" dirty="0" smtClean="0">
                <a:solidFill>
                  <a:schemeClr val="bg1"/>
                </a:solidFill>
              </a:rPr>
              <a:t>that God desired obedience more than sacrifice.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Samuel </a:t>
            </a:r>
            <a:r>
              <a:rPr lang="en-US" sz="2400" dirty="0" smtClean="0">
                <a:solidFill>
                  <a:schemeClr val="bg1"/>
                </a:solidFill>
              </a:rPr>
              <a:t>then killed </a:t>
            </a:r>
            <a:r>
              <a:rPr lang="en-US" sz="2400" dirty="0" err="1" smtClean="0">
                <a:solidFill>
                  <a:schemeClr val="bg1"/>
                </a:solidFill>
              </a:rPr>
              <a:t>Agag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with his </a:t>
            </a:r>
            <a:r>
              <a:rPr lang="en-US" sz="2400" dirty="0" smtClean="0">
                <a:solidFill>
                  <a:schemeClr val="bg1"/>
                </a:solidFill>
              </a:rPr>
              <a:t>own hands.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Saul’s </a:t>
            </a:r>
            <a:r>
              <a:rPr lang="en-US" sz="2400" dirty="0" smtClean="0">
                <a:solidFill>
                  <a:schemeClr val="bg1"/>
                </a:solidFill>
              </a:rPr>
              <a:t>incomplete obedience was </a:t>
            </a:r>
            <a:r>
              <a:rPr lang="en-US" sz="2400" dirty="0" smtClean="0">
                <a:solidFill>
                  <a:schemeClr val="bg1"/>
                </a:solidFill>
              </a:rPr>
              <a:t>disobedience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32770" name="Picture 2" descr="http://christianagapefellowship.com/wp-content/uploads/2011/01/09015033-RLW-1-Samuel-15-33-Samuel-hewed-Agag-in-pieces-before-the-Lord-in-Gilgal-300x1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49020" y="3581400"/>
            <a:ext cx="3299380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E. Possessed Of An Evil Spirit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10: King Saul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219200"/>
            <a:ext cx="7086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Saul let disobedience rule in his heart until an evil spirit finally took </a:t>
            </a:r>
            <a:r>
              <a:rPr lang="en-US" sz="2400" dirty="0" smtClean="0">
                <a:solidFill>
                  <a:schemeClr val="bg1"/>
                </a:solidFill>
              </a:rPr>
              <a:t>possession of </a:t>
            </a:r>
            <a:r>
              <a:rPr lang="en-US" sz="2400" dirty="0" smtClean="0">
                <a:solidFill>
                  <a:schemeClr val="bg1"/>
                </a:solidFill>
              </a:rPr>
              <a:t>him.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Saul had </a:t>
            </a:r>
            <a:r>
              <a:rPr lang="en-US" sz="2400" dirty="0" smtClean="0">
                <a:solidFill>
                  <a:schemeClr val="bg1"/>
                </a:solidFill>
              </a:rPr>
              <a:t>pride, which led to presumption, and then </a:t>
            </a:r>
            <a:r>
              <a:rPr lang="en-US" sz="2400" dirty="0" smtClean="0">
                <a:solidFill>
                  <a:schemeClr val="bg1"/>
                </a:solidFill>
              </a:rPr>
              <a:t> disobedience.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Then jealousy </a:t>
            </a:r>
            <a:r>
              <a:rPr lang="en-US" sz="2400" dirty="0" smtClean="0">
                <a:solidFill>
                  <a:schemeClr val="bg1"/>
                </a:solidFill>
              </a:rPr>
              <a:t>regarding David took over </a:t>
            </a:r>
            <a:r>
              <a:rPr lang="en-US" sz="2400" dirty="0" smtClean="0">
                <a:solidFill>
                  <a:schemeClr val="bg1"/>
                </a:solidFill>
              </a:rPr>
              <a:t>his life.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</a:t>
            </a:r>
            <a:r>
              <a:rPr lang="en-US" sz="2400" dirty="0" smtClean="0">
                <a:solidFill>
                  <a:schemeClr val="bg1"/>
                </a:solidFill>
              </a:rPr>
              <a:t>e </a:t>
            </a:r>
            <a:r>
              <a:rPr lang="en-US" sz="2400" dirty="0" smtClean="0">
                <a:solidFill>
                  <a:schemeClr val="bg1"/>
                </a:solidFill>
              </a:rPr>
              <a:t>began </a:t>
            </a:r>
            <a:r>
              <a:rPr lang="en-US" sz="2400" dirty="0" smtClean="0">
                <a:solidFill>
                  <a:schemeClr val="bg1"/>
                </a:solidFill>
              </a:rPr>
              <a:t>to seek </a:t>
            </a:r>
            <a:r>
              <a:rPr lang="en-US" sz="2400" dirty="0" smtClean="0">
                <a:solidFill>
                  <a:schemeClr val="bg1"/>
                </a:solidFill>
              </a:rPr>
              <a:t>to take the life of David.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E. Possessed Of An Evil Spirit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10: King Saul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548348"/>
            <a:ext cx="7086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With this jealousy came an evil spirit that took possession of him.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Spirit </a:t>
            </a:r>
            <a:r>
              <a:rPr lang="en-US" sz="2400" dirty="0" smtClean="0">
                <a:solidFill>
                  <a:schemeClr val="bg1"/>
                </a:solidFill>
              </a:rPr>
              <a:t>of the </a:t>
            </a:r>
            <a:r>
              <a:rPr lang="en-US" sz="2400" dirty="0" smtClean="0">
                <a:solidFill>
                  <a:schemeClr val="bg1"/>
                </a:solidFill>
              </a:rPr>
              <a:t>Lord departed from his life and periods of severe depression came upon him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depression is partially from knowing that he </a:t>
            </a:r>
            <a:r>
              <a:rPr lang="en-US" sz="2400" dirty="0" smtClean="0">
                <a:solidFill>
                  <a:schemeClr val="bg1"/>
                </a:solidFill>
              </a:rPr>
              <a:t>had been rejected by the Lord.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An Atrocious Act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10: King Saul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3646944"/>
            <a:ext cx="7086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</a:t>
            </a:r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most terrible </a:t>
            </a:r>
            <a:r>
              <a:rPr lang="en-US" sz="2400" dirty="0" smtClean="0">
                <a:solidFill>
                  <a:schemeClr val="bg1"/>
                </a:solidFill>
              </a:rPr>
              <a:t>act </a:t>
            </a:r>
            <a:r>
              <a:rPr lang="en-US" sz="2400" dirty="0" smtClean="0">
                <a:solidFill>
                  <a:schemeClr val="bg1"/>
                </a:solidFill>
              </a:rPr>
              <a:t>that King Saul performed was slaying </a:t>
            </a:r>
            <a:r>
              <a:rPr lang="en-US" sz="2400" dirty="0" smtClean="0">
                <a:solidFill>
                  <a:schemeClr val="bg1"/>
                </a:solidFill>
              </a:rPr>
              <a:t>eighty-five of </a:t>
            </a:r>
            <a:r>
              <a:rPr lang="en-US" sz="2400" dirty="0" smtClean="0">
                <a:solidFill>
                  <a:schemeClr val="bg1"/>
                </a:solidFill>
              </a:rPr>
              <a:t>the Lord’s </a:t>
            </a:r>
            <a:r>
              <a:rPr lang="en-US" sz="2400" dirty="0" smtClean="0">
                <a:solidFill>
                  <a:schemeClr val="bg1"/>
                </a:solidFill>
              </a:rPr>
              <a:t>priests.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also destroyed </a:t>
            </a:r>
            <a:r>
              <a:rPr lang="en-US" sz="2400" dirty="0" smtClean="0">
                <a:solidFill>
                  <a:schemeClr val="bg1"/>
                </a:solidFill>
              </a:rPr>
              <a:t>the city of Nob.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did this in his anger and </a:t>
            </a:r>
            <a:r>
              <a:rPr lang="en-US" sz="2400" dirty="0" smtClean="0">
                <a:solidFill>
                  <a:schemeClr val="bg1"/>
                </a:solidFill>
              </a:rPr>
              <a:t>jealousy of </a:t>
            </a:r>
            <a:r>
              <a:rPr lang="en-US" sz="2400" dirty="0" smtClean="0">
                <a:solidFill>
                  <a:schemeClr val="bg1"/>
                </a:solidFill>
              </a:rPr>
              <a:t>David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37890" name="Picture 2" descr="http://1.bp.blogspot.com/-HV48fCLWjps/TjzZ2ri3HzI/AAAAAAAAARE/5P2YWE05Ecs/s1600/SaulNobDoe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838200"/>
            <a:ext cx="3945956" cy="2819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An Atrocious Act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10: King Saul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2667000"/>
            <a:ext cx="7086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Ahimelech</a:t>
            </a:r>
            <a:r>
              <a:rPr lang="en-US" sz="2400" dirty="0" smtClean="0">
                <a:solidFill>
                  <a:schemeClr val="bg1"/>
                </a:solidFill>
              </a:rPr>
              <a:t>, the high priest, had given David some </a:t>
            </a:r>
            <a:r>
              <a:rPr lang="en-US" sz="2400" dirty="0" err="1" smtClean="0">
                <a:solidFill>
                  <a:schemeClr val="bg1"/>
                </a:solidFill>
              </a:rPr>
              <a:t>shewbread</a:t>
            </a:r>
            <a:r>
              <a:rPr lang="en-US" sz="2400" dirty="0" smtClean="0">
                <a:solidFill>
                  <a:schemeClr val="bg1"/>
                </a:solidFill>
              </a:rPr>
              <a:t> from </a:t>
            </a:r>
            <a:r>
              <a:rPr lang="en-US" sz="2400" dirty="0" smtClean="0">
                <a:solidFill>
                  <a:schemeClr val="bg1"/>
                </a:solidFill>
              </a:rPr>
              <a:t>the altar and the sword of Goliath.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This </a:t>
            </a:r>
            <a:r>
              <a:rPr lang="en-US" sz="2400" dirty="0" smtClean="0">
                <a:solidFill>
                  <a:schemeClr val="bg1"/>
                </a:solidFill>
              </a:rPr>
              <a:t>information </a:t>
            </a:r>
            <a:r>
              <a:rPr lang="en-US" sz="2400" dirty="0" smtClean="0">
                <a:solidFill>
                  <a:schemeClr val="bg1"/>
                </a:solidFill>
              </a:rPr>
              <a:t>had been </a:t>
            </a:r>
            <a:r>
              <a:rPr lang="en-US" sz="2400" dirty="0" smtClean="0">
                <a:solidFill>
                  <a:schemeClr val="bg1"/>
                </a:solidFill>
              </a:rPr>
              <a:t>passed on to Saul by </a:t>
            </a:r>
            <a:r>
              <a:rPr lang="en-US" sz="2400" dirty="0" err="1" smtClean="0">
                <a:solidFill>
                  <a:schemeClr val="bg1"/>
                </a:solidFill>
              </a:rPr>
              <a:t>Doeg</a:t>
            </a:r>
            <a:r>
              <a:rPr lang="en-US" sz="2400" dirty="0" smtClean="0">
                <a:solidFill>
                  <a:schemeClr val="bg1"/>
                </a:solidFill>
              </a:rPr>
              <a:t>, an </a:t>
            </a:r>
            <a:r>
              <a:rPr lang="en-US" sz="2400" dirty="0" err="1" smtClean="0">
                <a:solidFill>
                  <a:schemeClr val="bg1"/>
                </a:solidFill>
              </a:rPr>
              <a:t>Edomite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Saul </a:t>
            </a:r>
            <a:r>
              <a:rPr lang="en-US" sz="2400" dirty="0" smtClean="0">
                <a:solidFill>
                  <a:schemeClr val="bg1"/>
                </a:solidFill>
              </a:rPr>
              <a:t>reacted in a fit of insane </a:t>
            </a:r>
            <a:r>
              <a:rPr lang="en-US" sz="2400" dirty="0" smtClean="0">
                <a:solidFill>
                  <a:schemeClr val="bg1"/>
                </a:solidFill>
              </a:rPr>
              <a:t>jealousy.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This </a:t>
            </a:r>
            <a:r>
              <a:rPr lang="en-US" sz="2400" dirty="0" smtClean="0">
                <a:solidFill>
                  <a:schemeClr val="bg1"/>
                </a:solidFill>
              </a:rPr>
              <a:t>was the most atrocious act of his entire life.</a:t>
            </a:r>
          </a:p>
        </p:txBody>
      </p:sp>
      <p:pic>
        <p:nvPicPr>
          <p:cNvPr id="36866" name="Picture 2" descr="http://files.safe-children-site.webnode.com/system_preview_detail_200000110-2c7562d6f0/Priest%20Gives%20Sword%20To%20Dav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399" y="762000"/>
            <a:ext cx="3827005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A. </a:t>
            </a:r>
            <a:r>
              <a:rPr lang="en-US" sz="3600" dirty="0" smtClean="0">
                <a:solidFill>
                  <a:schemeClr val="bg1"/>
                </a:solidFill>
              </a:rPr>
              <a:t>The People’s Choice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10: King Saul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3276600"/>
            <a:ext cx="7162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Saul was tall and of striking appearance.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None </a:t>
            </a:r>
            <a:r>
              <a:rPr lang="en-US" sz="2400" dirty="0" smtClean="0">
                <a:solidFill>
                  <a:schemeClr val="bg1"/>
                </a:solidFill>
              </a:rPr>
              <a:t>in Israel was a “goodlier </a:t>
            </a:r>
            <a:r>
              <a:rPr lang="en-US" sz="2400" dirty="0" smtClean="0">
                <a:solidFill>
                  <a:schemeClr val="bg1"/>
                </a:solidFill>
              </a:rPr>
              <a:t>person than </a:t>
            </a:r>
            <a:r>
              <a:rPr lang="en-US" sz="2400" dirty="0" smtClean="0">
                <a:solidFill>
                  <a:schemeClr val="bg1"/>
                </a:solidFill>
              </a:rPr>
              <a:t>he” (I Samuel 9:2).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was also humble and timid when he was a young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man.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1026" name="Picture 2" descr="http://3.bp.blogspot.com/_EAXkbUOcFjs/TBozXsrcD0I/AAAAAAAAAmg/_HWhM872m0E/s1600/sau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823142"/>
            <a:ext cx="2088930" cy="2501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A. </a:t>
            </a:r>
            <a:r>
              <a:rPr lang="en-US" sz="3600" dirty="0" smtClean="0">
                <a:solidFill>
                  <a:schemeClr val="bg1"/>
                </a:solidFill>
              </a:rPr>
              <a:t>The People’s Choice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10: King Saul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66800"/>
            <a:ext cx="7162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His father sent him with a servant to search for some lost asses.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</a:t>
            </a:r>
            <a:r>
              <a:rPr lang="en-US" sz="2400" dirty="0" smtClean="0">
                <a:solidFill>
                  <a:schemeClr val="bg1"/>
                </a:solidFill>
              </a:rPr>
              <a:t>e went to </a:t>
            </a:r>
            <a:r>
              <a:rPr lang="en-US" sz="2400" dirty="0" smtClean="0">
                <a:solidFill>
                  <a:schemeClr val="bg1"/>
                </a:solidFill>
              </a:rPr>
              <a:t>Ramah to seek the advice from </a:t>
            </a:r>
            <a:r>
              <a:rPr lang="en-US" sz="2400" dirty="0" smtClean="0">
                <a:solidFill>
                  <a:schemeClr val="bg1"/>
                </a:solidFill>
              </a:rPr>
              <a:t>Samuel.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</a:t>
            </a:r>
            <a:r>
              <a:rPr lang="en-US" sz="2400" dirty="0" smtClean="0">
                <a:solidFill>
                  <a:schemeClr val="bg1"/>
                </a:solidFill>
              </a:rPr>
              <a:t>e </a:t>
            </a:r>
            <a:r>
              <a:rPr lang="en-US" sz="2400" dirty="0" smtClean="0">
                <a:solidFill>
                  <a:schemeClr val="bg1"/>
                </a:solidFill>
              </a:rPr>
              <a:t>was told that the </a:t>
            </a:r>
            <a:r>
              <a:rPr lang="en-US" sz="2400" dirty="0" smtClean="0">
                <a:solidFill>
                  <a:schemeClr val="bg1"/>
                </a:solidFill>
              </a:rPr>
              <a:t>animals had </a:t>
            </a:r>
            <a:r>
              <a:rPr lang="en-US" sz="2400" dirty="0" smtClean="0">
                <a:solidFill>
                  <a:schemeClr val="bg1"/>
                </a:solidFill>
              </a:rPr>
              <a:t>been found and </a:t>
            </a:r>
            <a:r>
              <a:rPr lang="en-US" sz="2400" dirty="0" smtClean="0">
                <a:solidFill>
                  <a:schemeClr val="bg1"/>
                </a:solidFill>
              </a:rPr>
              <a:t>that </a:t>
            </a:r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was </a:t>
            </a:r>
            <a:r>
              <a:rPr lang="en-US" sz="2400" dirty="0" smtClean="0">
                <a:solidFill>
                  <a:schemeClr val="bg1"/>
                </a:solidFill>
              </a:rPr>
              <a:t>to be Israel’s </a:t>
            </a:r>
            <a:r>
              <a:rPr lang="en-US" sz="2400" dirty="0" smtClean="0">
                <a:solidFill>
                  <a:schemeClr val="bg1"/>
                </a:solidFill>
              </a:rPr>
              <a:t>first king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Saul </a:t>
            </a:r>
            <a:r>
              <a:rPr lang="en-US" sz="2400" dirty="0" smtClean="0">
                <a:solidFill>
                  <a:schemeClr val="bg1"/>
                </a:solidFill>
              </a:rPr>
              <a:t>was invited to a feast where a special portion had been prepared for him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A. </a:t>
            </a:r>
            <a:r>
              <a:rPr lang="en-US" sz="3600" dirty="0" smtClean="0">
                <a:solidFill>
                  <a:schemeClr val="bg1"/>
                </a:solidFill>
              </a:rPr>
              <a:t>The People’s Choice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10: King Saul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90600"/>
            <a:ext cx="7162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Early </a:t>
            </a:r>
            <a:r>
              <a:rPr lang="en-US" sz="2400" dirty="0" smtClean="0">
                <a:solidFill>
                  <a:schemeClr val="bg1"/>
                </a:solidFill>
              </a:rPr>
              <a:t>the next day Samuel went to the edge of the city with </a:t>
            </a:r>
            <a:r>
              <a:rPr lang="en-US" sz="2400" dirty="0" smtClean="0">
                <a:solidFill>
                  <a:schemeClr val="bg1"/>
                </a:solidFill>
              </a:rPr>
              <a:t>Saul.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</a:t>
            </a:r>
            <a:r>
              <a:rPr lang="en-US" sz="2400" dirty="0" smtClean="0">
                <a:solidFill>
                  <a:schemeClr val="bg1"/>
                </a:solidFill>
              </a:rPr>
              <a:t>here Saul was anointed and proclaimed captain </a:t>
            </a:r>
            <a:r>
              <a:rPr lang="en-US" sz="2400" dirty="0" smtClean="0">
                <a:solidFill>
                  <a:schemeClr val="bg1"/>
                </a:solidFill>
              </a:rPr>
              <a:t>over God’s inheritance. (See I Samuel </a:t>
            </a:r>
            <a:r>
              <a:rPr lang="en-US" sz="2400" dirty="0" smtClean="0">
                <a:solidFill>
                  <a:schemeClr val="bg1"/>
                </a:solidFill>
              </a:rPr>
              <a:t>10:1)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18434" name="Picture 2" descr="http://revphil2011.files.wordpress.com/2011/06/09010001_rwl_-_1_samuel_10_1_-_the_anointing_of_sau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895600"/>
            <a:ext cx="5257800" cy="34011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A. </a:t>
            </a:r>
            <a:r>
              <a:rPr lang="en-US" sz="3600" dirty="0" smtClean="0">
                <a:solidFill>
                  <a:schemeClr val="bg1"/>
                </a:solidFill>
              </a:rPr>
              <a:t>The People’s Choice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10: King Saul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90600"/>
            <a:ext cx="7086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Samuel gave Saul three signs that he </a:t>
            </a:r>
            <a:r>
              <a:rPr lang="en-US" sz="2400" dirty="0" smtClean="0">
                <a:solidFill>
                  <a:schemeClr val="bg1"/>
                </a:solidFill>
              </a:rPr>
              <a:t>would experience </a:t>
            </a:r>
            <a:r>
              <a:rPr lang="en-US" sz="2400" dirty="0" smtClean="0">
                <a:solidFill>
                  <a:schemeClr val="bg1"/>
                </a:solidFill>
              </a:rPr>
              <a:t>as he traveled.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First, he </a:t>
            </a:r>
            <a:r>
              <a:rPr lang="en-US" sz="2400" dirty="0" smtClean="0">
                <a:solidFill>
                  <a:schemeClr val="bg1"/>
                </a:solidFill>
              </a:rPr>
              <a:t>would meet two men who would tell him that the lost asses had been found.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22530" name="Picture 2" descr="http://4.bp.blogspot.com/-N5IfiGHC0-A/Tt_jyM3GfeI/AAAAAAAABL0/G3JOAjS1zbw/s1600/donkeys.jpg"/>
          <p:cNvPicPr>
            <a:picLocks noChangeAspect="1" noChangeArrowheads="1"/>
          </p:cNvPicPr>
          <p:nvPr/>
        </p:nvPicPr>
        <p:blipFill>
          <a:blip r:embed="rId2" cstate="print"/>
          <a:srcRect t="18333"/>
          <a:stretch>
            <a:fillRect/>
          </a:stretch>
        </p:blipFill>
        <p:spPr bwMode="auto">
          <a:xfrm>
            <a:off x="1981200" y="2986087"/>
            <a:ext cx="5201816" cy="31861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A. </a:t>
            </a:r>
            <a:r>
              <a:rPr lang="en-US" sz="3600" dirty="0" smtClean="0">
                <a:solidFill>
                  <a:schemeClr val="bg1"/>
                </a:solidFill>
              </a:rPr>
              <a:t>The People’s Choice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10: King Saul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90600"/>
            <a:ext cx="7086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Samuel gave Saul three signs that he </a:t>
            </a:r>
            <a:r>
              <a:rPr lang="en-US" sz="2400" dirty="0" smtClean="0">
                <a:solidFill>
                  <a:schemeClr val="bg1"/>
                </a:solidFill>
              </a:rPr>
              <a:t>would experience </a:t>
            </a:r>
            <a:r>
              <a:rPr lang="en-US" sz="2400" dirty="0" smtClean="0">
                <a:solidFill>
                  <a:schemeClr val="bg1"/>
                </a:solidFill>
              </a:rPr>
              <a:t>as he traveled.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Second, he </a:t>
            </a:r>
            <a:r>
              <a:rPr lang="en-US" sz="2400" dirty="0" smtClean="0">
                <a:solidFill>
                  <a:schemeClr val="bg1"/>
                </a:solidFill>
              </a:rPr>
              <a:t>would meet three men having goats, bread, and wine, who would give </a:t>
            </a:r>
            <a:r>
              <a:rPr lang="en-US" sz="2400" dirty="0" smtClean="0">
                <a:solidFill>
                  <a:schemeClr val="bg1"/>
                </a:solidFill>
              </a:rPr>
              <a:t>him two </a:t>
            </a:r>
            <a:r>
              <a:rPr lang="en-US" sz="2400" dirty="0" smtClean="0">
                <a:solidFill>
                  <a:schemeClr val="bg1"/>
                </a:solidFill>
              </a:rPr>
              <a:t>loaves of bread. 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20482" name="Picture 2" descr="http://us.123rf.com/400wm/400/400/123frank/123frank1001/123frank100100010/6352281-two-loaves-of-bread-close-up-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0743" y="3048000"/>
            <a:ext cx="4583457" cy="304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A. </a:t>
            </a:r>
            <a:r>
              <a:rPr lang="en-US" sz="3600" dirty="0" smtClean="0">
                <a:solidFill>
                  <a:schemeClr val="bg1"/>
                </a:solidFill>
              </a:rPr>
              <a:t>The People’s Choice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10: King Saul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90600"/>
            <a:ext cx="7086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Samuel gave Saul three signs that he </a:t>
            </a:r>
            <a:r>
              <a:rPr lang="en-US" sz="2400" dirty="0" smtClean="0">
                <a:solidFill>
                  <a:schemeClr val="bg1"/>
                </a:solidFill>
              </a:rPr>
              <a:t>would experience </a:t>
            </a:r>
            <a:r>
              <a:rPr lang="en-US" sz="2400" dirty="0" smtClean="0">
                <a:solidFill>
                  <a:schemeClr val="bg1"/>
                </a:solidFill>
              </a:rPr>
              <a:t>as he traveled.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Third</a:t>
            </a:r>
            <a:r>
              <a:rPr lang="en-US" sz="2400" dirty="0" smtClean="0">
                <a:solidFill>
                  <a:schemeClr val="bg1"/>
                </a:solidFill>
              </a:rPr>
              <a:t>, he would encounter a company of the prophets.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was to </a:t>
            </a:r>
            <a:r>
              <a:rPr lang="en-US" sz="2400" dirty="0" smtClean="0">
                <a:solidFill>
                  <a:schemeClr val="bg1"/>
                </a:solidFill>
              </a:rPr>
              <a:t>join the last party of prophets and the Spirit of the Lord would come upon him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would </a:t>
            </a:r>
            <a:r>
              <a:rPr lang="en-US" sz="2400" dirty="0" smtClean="0">
                <a:solidFill>
                  <a:schemeClr val="bg1"/>
                </a:solidFill>
              </a:rPr>
              <a:t>prophesy and be turned into another man.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A. </a:t>
            </a:r>
            <a:r>
              <a:rPr lang="en-US" sz="3600" dirty="0" smtClean="0">
                <a:solidFill>
                  <a:schemeClr val="bg1"/>
                </a:solidFill>
              </a:rPr>
              <a:t>The People’s Choice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10: King Saul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371600"/>
            <a:ext cx="70866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Samuel summoned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representatives </a:t>
            </a:r>
            <a:r>
              <a:rPr lang="en-US" sz="2400" dirty="0" smtClean="0">
                <a:solidFill>
                  <a:schemeClr val="bg1"/>
                </a:solidFill>
              </a:rPr>
              <a:t>of the tribes to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meet </a:t>
            </a:r>
            <a:r>
              <a:rPr lang="en-US" sz="2400" dirty="0" smtClean="0">
                <a:solidFill>
                  <a:schemeClr val="bg1"/>
                </a:solidFill>
              </a:rPr>
              <a:t>with him at </a:t>
            </a:r>
            <a:r>
              <a:rPr lang="en-US" sz="2400" dirty="0" err="1" smtClean="0">
                <a:solidFill>
                  <a:schemeClr val="bg1"/>
                </a:solidFill>
              </a:rPr>
              <a:t>Mizpeh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chose tribes </a:t>
            </a:r>
            <a:r>
              <a:rPr lang="en-US" sz="2400" dirty="0" smtClean="0">
                <a:solidFill>
                  <a:schemeClr val="bg1"/>
                </a:solidFill>
              </a:rPr>
              <a:t>and families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 until </a:t>
            </a:r>
            <a:r>
              <a:rPr lang="en-US" sz="2400" dirty="0" smtClean="0">
                <a:solidFill>
                  <a:schemeClr val="bg1"/>
                </a:solidFill>
              </a:rPr>
              <a:t>he came to </a:t>
            </a:r>
            <a:r>
              <a:rPr lang="en-US" sz="2400" dirty="0" smtClean="0">
                <a:solidFill>
                  <a:schemeClr val="bg1"/>
                </a:solidFill>
              </a:rPr>
              <a:t>the tribe </a:t>
            </a:r>
            <a:r>
              <a:rPr lang="en-US" sz="2400" dirty="0" smtClean="0">
                <a:solidFill>
                  <a:schemeClr val="bg1"/>
                </a:solidFill>
              </a:rPr>
              <a:t>of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Benjamin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 smtClean="0">
                <a:solidFill>
                  <a:schemeClr val="bg1"/>
                </a:solidFill>
              </a:rPr>
              <a:t>and to </a:t>
            </a:r>
            <a:r>
              <a:rPr lang="en-US" sz="2400" dirty="0" smtClean="0">
                <a:solidFill>
                  <a:schemeClr val="bg1"/>
                </a:solidFill>
              </a:rPr>
              <a:t>Saul himself.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When </a:t>
            </a:r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people looked </a:t>
            </a:r>
            <a:r>
              <a:rPr lang="en-US" sz="2400" dirty="0" smtClean="0">
                <a:solidFill>
                  <a:schemeClr val="bg1"/>
                </a:solidFill>
              </a:rPr>
              <a:t>for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Saul</a:t>
            </a:r>
            <a:r>
              <a:rPr lang="en-US" sz="2400" dirty="0" smtClean="0">
                <a:solidFill>
                  <a:schemeClr val="bg1"/>
                </a:solidFill>
              </a:rPr>
              <a:t>, he was hiding among </a:t>
            </a:r>
            <a:r>
              <a:rPr lang="en-US" sz="2400" dirty="0" smtClean="0">
                <a:solidFill>
                  <a:schemeClr val="bg1"/>
                </a:solidFill>
              </a:rPr>
              <a:t>the                                                                                                          wagons and baggage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24578" name="Picture 2" descr="http://4.bp.blogspot.com/-yy7H4UcYvn4/Ttpf3RjNJLI/AAAAAAAABVA/bEpWGUiwrJI/s1600/Samu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46473">
            <a:off x="5263510" y="1410945"/>
            <a:ext cx="2765854" cy="4057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4618</TotalTime>
  <Words>1396</Words>
  <Application>Microsoft Office PowerPoint</Application>
  <PresentationFormat>On-screen Show (4:3)</PresentationFormat>
  <Paragraphs>220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Paper</vt:lpstr>
      <vt:lpstr>Old     Testament         History I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Alyssa</dc:creator>
  <cp:lastModifiedBy>Alyssa</cp:lastModifiedBy>
  <cp:revision>108</cp:revision>
  <dcterms:created xsi:type="dcterms:W3CDTF">2012-01-18T02:51:03Z</dcterms:created>
  <dcterms:modified xsi:type="dcterms:W3CDTF">2012-05-17T00:23:22Z</dcterms:modified>
</cp:coreProperties>
</file>