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7"/>
  </p:notes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197" autoAdjust="0"/>
    <p:restoredTop sz="94660"/>
  </p:normalViewPr>
  <p:slideViewPr>
    <p:cSldViewPr>
      <p:cViewPr varScale="1">
        <p:scale>
          <a:sx n="79" d="100"/>
          <a:sy n="79" d="100"/>
        </p:scale>
        <p:origin x="-90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107B04-2B23-470C-B3D9-9564309A80C7}" type="datetimeFigureOut">
              <a:rPr lang="en-US" smtClean="0"/>
              <a:t>1/18/2012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62AA70-7DD6-47DC-8F31-36B18C211DBD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62AA70-7DD6-47DC-8F31-36B18C211DBD}" type="slidenum">
              <a:rPr lang="en-US" smtClean="0"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Title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5113AA-00BF-420B-9642-1BAAF875B469}" type="datetimeFigureOut">
              <a:rPr lang="en-US" smtClean="0"/>
              <a:pPr/>
              <a:t>1/18/2012</a:t>
            </a:fld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73646E2-436A-4512-905D-16279587D74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5113AA-00BF-420B-9642-1BAAF875B469}" type="datetimeFigureOut">
              <a:rPr lang="en-US" smtClean="0"/>
              <a:pPr/>
              <a:t>1/18/2012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646E2-436A-4512-905D-16279587D74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5113AA-00BF-420B-9642-1BAAF875B469}" type="datetimeFigureOut">
              <a:rPr lang="en-US" smtClean="0"/>
              <a:pPr/>
              <a:t>1/18/2012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646E2-436A-4512-905D-16279587D74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375113AA-00BF-420B-9642-1BAAF875B469}" type="datetimeFigureOut">
              <a:rPr lang="en-US" smtClean="0"/>
              <a:pPr/>
              <a:t>1/18/2012</a:t>
            </a:fld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673646E2-436A-4512-905D-16279587D74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5113AA-00BF-420B-9642-1BAAF875B469}" type="datetimeFigureOut">
              <a:rPr lang="en-US" smtClean="0"/>
              <a:pPr/>
              <a:t>1/18/2012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646E2-436A-4512-905D-16279587D74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5113AA-00BF-420B-9642-1BAAF875B469}" type="datetimeFigureOut">
              <a:rPr lang="en-US" smtClean="0"/>
              <a:pPr/>
              <a:t>1/18/2012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646E2-436A-4512-905D-16279587D74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646E2-436A-4512-905D-16279587D74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5113AA-00BF-420B-9642-1BAAF875B469}" type="datetimeFigureOut">
              <a:rPr lang="en-US" smtClean="0"/>
              <a:pPr/>
              <a:t>1/18/2012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2" name="Content Placeholder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4" name="Content Placeholder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10" name="Straight Connector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5113AA-00BF-420B-9642-1BAAF875B469}" type="datetimeFigureOut">
              <a:rPr lang="en-US" smtClean="0"/>
              <a:pPr/>
              <a:t>1/18/2012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646E2-436A-4512-905D-16279587D74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5113AA-00BF-420B-9642-1BAAF875B469}" type="datetimeFigureOut">
              <a:rPr lang="en-US" smtClean="0"/>
              <a:pPr/>
              <a:t>1/18/2012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646E2-436A-4512-905D-16279587D74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ontent Placeholder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1" name="Title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375113AA-00BF-420B-9642-1BAAF875B469}" type="datetimeFigureOut">
              <a:rPr lang="en-US" smtClean="0"/>
              <a:pPr/>
              <a:t>1/18/2012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673646E2-436A-4512-905D-16279587D74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5113AA-00BF-420B-9642-1BAAF875B469}" type="datetimeFigureOut">
              <a:rPr lang="en-US" smtClean="0"/>
              <a:pPr/>
              <a:t>1/18/2012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73646E2-436A-4512-905D-16279587D74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375113AA-00BF-420B-9642-1BAAF875B469}" type="datetimeFigureOut">
              <a:rPr lang="en-US" smtClean="0"/>
              <a:pPr/>
              <a:t>1/18/2012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673646E2-436A-4512-905D-16279587D74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Burning-Bush.jpg"/>
          <p:cNvPicPr>
            <a:picLocks noChangeAspect="1"/>
          </p:cNvPicPr>
          <p:nvPr/>
        </p:nvPicPr>
        <p:blipFill>
          <a:blip r:embed="rId3" cstate="print"/>
          <a:srcRect l="11538" t="14103" r="31731" b="5128"/>
          <a:stretch>
            <a:fillRect/>
          </a:stretch>
        </p:blipFill>
        <p:spPr>
          <a:xfrm>
            <a:off x="2362200" y="990600"/>
            <a:ext cx="4495800" cy="4800600"/>
          </a:xfrm>
          <a:prstGeom prst="roundRect">
            <a:avLst>
              <a:gd name="adj" fmla="val 11511"/>
            </a:avLst>
          </a:prstGeom>
          <a:ln>
            <a:noFill/>
          </a:ln>
          <a:effectLst>
            <a:outerShdw blurRad="50800" dist="50800" dir="5400000" algn="ctr" rotWithShape="0">
              <a:srgbClr val="000000">
                <a:alpha val="86000"/>
              </a:srgbClr>
            </a:outerShdw>
            <a:softEdge rad="112500"/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1066800"/>
            <a:ext cx="8229600" cy="4572000"/>
          </a:xfr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>
            <a:noAutofit/>
          </a:bodyPr>
          <a:lstStyle/>
          <a:p>
            <a:pPr algn="l"/>
            <a:r>
              <a:rPr lang="en-US" sz="10000" spc="0" dirty="0" smtClean="0">
                <a:ln w="1016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Old </a:t>
            </a:r>
            <a:br>
              <a:rPr lang="en-US" sz="10000" spc="0" dirty="0" smtClean="0">
                <a:ln w="1016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</a:br>
            <a:r>
              <a:rPr lang="en-US" sz="10000" spc="0" dirty="0" smtClean="0">
                <a:ln w="1016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   </a:t>
            </a:r>
            <a:r>
              <a:rPr lang="en-US" sz="10000" spc="-150" dirty="0" smtClean="0">
                <a:ln w="1016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Testament</a:t>
            </a:r>
            <a:r>
              <a:rPr lang="en-US" sz="10000" spc="0" dirty="0" smtClean="0">
                <a:ln w="1016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 </a:t>
            </a:r>
            <a:br>
              <a:rPr lang="en-US" sz="10000" spc="0" dirty="0" smtClean="0">
                <a:ln w="1016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</a:br>
            <a:r>
              <a:rPr lang="en-US" sz="10000" spc="0" dirty="0" smtClean="0">
                <a:ln w="1016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       History I</a:t>
            </a:r>
            <a:endParaRPr lang="en-US" sz="10000" spc="0" dirty="0">
              <a:ln w="10160">
                <a:solidFill>
                  <a:schemeClr val="accent3">
                    <a:lumMod val="50000"/>
                  </a:schemeClr>
                </a:solidFill>
                <a:prstDash val="solid"/>
              </a:ln>
              <a:solidFill>
                <a:schemeClr val="bg1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533400" y="5867400"/>
            <a:ext cx="8458200" cy="11430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4000" dirty="0" smtClean="0">
                <a:solidFill>
                  <a:schemeClr val="bg1"/>
                </a:solidFill>
              </a:rPr>
              <a:t>Lesson 1: Before The </a:t>
            </a:r>
            <a:r>
              <a:rPr lang="en-US" sz="4000" dirty="0" smtClean="0">
                <a:solidFill>
                  <a:schemeClr val="bg1"/>
                </a:solidFill>
              </a:rPr>
              <a:t>Conquest   Part 2</a:t>
            </a:r>
            <a:endParaRPr lang="en-US" sz="4000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295400" y="304800"/>
            <a:ext cx="7086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bg1"/>
                </a:solidFill>
              </a:rPr>
              <a:t>Global University of  Theological Studies</a:t>
            </a:r>
            <a:endParaRPr lang="en-US" sz="28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1066800" y="304800"/>
            <a:ext cx="8305800" cy="1143000"/>
          </a:xfrm>
        </p:spPr>
        <p:txBody>
          <a:bodyPr/>
          <a:lstStyle/>
          <a:p>
            <a:pPr>
              <a:buNone/>
            </a:pPr>
            <a:r>
              <a:rPr lang="en-US" sz="4000" dirty="0" smtClean="0">
                <a:solidFill>
                  <a:schemeClr val="bg1"/>
                </a:solidFill>
              </a:rPr>
              <a:t>H. The Death Of Moses</a:t>
            </a:r>
            <a:endParaRPr lang="en-US" sz="4000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28600" y="6229290"/>
            <a:ext cx="8915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</a:rPr>
              <a:t>Lesson 1: Before The </a:t>
            </a:r>
            <a:r>
              <a:rPr lang="en-US" sz="2000" dirty="0" smtClean="0">
                <a:solidFill>
                  <a:schemeClr val="bg1"/>
                </a:solidFill>
              </a:rPr>
              <a:t>Conquest Pt. 2      Global </a:t>
            </a:r>
            <a:r>
              <a:rPr lang="en-US" sz="2000" dirty="0" smtClean="0">
                <a:solidFill>
                  <a:schemeClr val="bg1"/>
                </a:solidFill>
              </a:rPr>
              <a:t>University </a:t>
            </a:r>
            <a:r>
              <a:rPr lang="en-US" sz="2000" dirty="0" smtClean="0">
                <a:solidFill>
                  <a:schemeClr val="bg1"/>
                </a:solidFill>
              </a:rPr>
              <a:t>of </a:t>
            </a:r>
            <a:r>
              <a:rPr lang="en-US" sz="2000" dirty="0" smtClean="0">
                <a:solidFill>
                  <a:schemeClr val="bg1"/>
                </a:solidFill>
              </a:rPr>
              <a:t>Theological Studies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066800" y="1066800"/>
            <a:ext cx="716280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As it was nearing the time for Moses to die, a new leader had to be chosen</a:t>
            </a:r>
            <a:r>
              <a:rPr lang="en-US" sz="2400" dirty="0" smtClean="0">
                <a:solidFill>
                  <a:schemeClr val="bg1"/>
                </a:solidFill>
              </a:rPr>
              <a:t>.</a:t>
            </a: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God’s choice was Joshua. (See Numbers </a:t>
            </a:r>
            <a:r>
              <a:rPr lang="en-US" sz="2400" dirty="0" smtClean="0">
                <a:solidFill>
                  <a:schemeClr val="bg1"/>
                </a:solidFill>
              </a:rPr>
              <a:t>27:15-23) </a:t>
            </a: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As </a:t>
            </a:r>
            <a:r>
              <a:rPr lang="en-US" sz="2400" dirty="0" smtClean="0">
                <a:solidFill>
                  <a:schemeClr val="bg1"/>
                </a:solidFill>
              </a:rPr>
              <a:t>God had instructed </a:t>
            </a:r>
            <a:r>
              <a:rPr lang="en-US" sz="2400" dirty="0" smtClean="0">
                <a:solidFill>
                  <a:schemeClr val="bg1"/>
                </a:solidFill>
              </a:rPr>
              <a:t>Moses, Joshua </a:t>
            </a:r>
            <a:r>
              <a:rPr lang="en-US" sz="2400" dirty="0" smtClean="0">
                <a:solidFill>
                  <a:schemeClr val="bg1"/>
                </a:solidFill>
              </a:rPr>
              <a:t>was placed before </a:t>
            </a:r>
            <a:r>
              <a:rPr lang="en-US" sz="2400" dirty="0" err="1" smtClean="0">
                <a:solidFill>
                  <a:schemeClr val="bg1"/>
                </a:solidFill>
              </a:rPr>
              <a:t>Eleazar</a:t>
            </a:r>
            <a:r>
              <a:rPr lang="en-US" sz="2400" dirty="0" smtClean="0">
                <a:solidFill>
                  <a:schemeClr val="bg1"/>
                </a:solidFill>
              </a:rPr>
              <a:t> and installed as the new leader.</a:t>
            </a:r>
            <a:endParaRPr lang="en-US" sz="2400" dirty="0" smtClean="0">
              <a:solidFill>
                <a:schemeClr val="bg1"/>
              </a:solidFill>
            </a:endParaRPr>
          </a:p>
        </p:txBody>
      </p:sp>
      <p:pic>
        <p:nvPicPr>
          <p:cNvPr id="6" name="Picture 5" descr="moses anointing joshu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19400" y="3714256"/>
            <a:ext cx="3429000" cy="246202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1066800" y="304800"/>
            <a:ext cx="8305800" cy="1143000"/>
          </a:xfrm>
        </p:spPr>
        <p:txBody>
          <a:bodyPr/>
          <a:lstStyle/>
          <a:p>
            <a:pPr>
              <a:buNone/>
            </a:pPr>
            <a:r>
              <a:rPr lang="en-US" sz="4000" dirty="0" smtClean="0">
                <a:solidFill>
                  <a:schemeClr val="bg1"/>
                </a:solidFill>
              </a:rPr>
              <a:t>H. The Death Of Moses</a:t>
            </a:r>
            <a:endParaRPr lang="en-US" sz="4000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28600" y="6229290"/>
            <a:ext cx="8915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</a:rPr>
              <a:t>Lesson 1: Before The </a:t>
            </a:r>
            <a:r>
              <a:rPr lang="en-US" sz="2000" dirty="0" smtClean="0">
                <a:solidFill>
                  <a:schemeClr val="bg1"/>
                </a:solidFill>
              </a:rPr>
              <a:t>Conquest Pt. 2      Global </a:t>
            </a:r>
            <a:r>
              <a:rPr lang="en-US" sz="2000" dirty="0" smtClean="0">
                <a:solidFill>
                  <a:schemeClr val="bg1"/>
                </a:solidFill>
              </a:rPr>
              <a:t>University </a:t>
            </a:r>
            <a:r>
              <a:rPr lang="en-US" sz="2000" dirty="0" smtClean="0">
                <a:solidFill>
                  <a:schemeClr val="bg1"/>
                </a:solidFill>
              </a:rPr>
              <a:t>of </a:t>
            </a:r>
            <a:r>
              <a:rPr lang="en-US" sz="2000" dirty="0" smtClean="0">
                <a:solidFill>
                  <a:schemeClr val="bg1"/>
                </a:solidFill>
              </a:rPr>
              <a:t>Theological Studies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066800" y="1126153"/>
            <a:ext cx="7162800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On the first day of the eleventh month of the fortieth year, Moses orally </a:t>
            </a:r>
            <a:r>
              <a:rPr lang="en-US" sz="2400" dirty="0" smtClean="0">
                <a:solidFill>
                  <a:schemeClr val="bg1"/>
                </a:solidFill>
              </a:rPr>
              <a:t>delivered the </a:t>
            </a:r>
            <a:r>
              <a:rPr lang="en-US" sz="2400" dirty="0" smtClean="0">
                <a:solidFill>
                  <a:schemeClr val="bg1"/>
                </a:solidFill>
              </a:rPr>
              <a:t>great messages of Deuteronomy. </a:t>
            </a:r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This </a:t>
            </a:r>
            <a:r>
              <a:rPr lang="en-US" sz="2400" dirty="0" smtClean="0">
                <a:solidFill>
                  <a:schemeClr val="bg1"/>
                </a:solidFill>
              </a:rPr>
              <a:t>was only two months and ten </a:t>
            </a:r>
            <a:r>
              <a:rPr lang="en-US" sz="2400" dirty="0" smtClean="0">
                <a:solidFill>
                  <a:schemeClr val="bg1"/>
                </a:solidFill>
              </a:rPr>
              <a:t>days before </a:t>
            </a:r>
            <a:r>
              <a:rPr lang="en-US" sz="2400" dirty="0" smtClean="0">
                <a:solidFill>
                  <a:schemeClr val="bg1"/>
                </a:solidFill>
              </a:rPr>
              <a:t>Israel crossed the Jordan River.</a:t>
            </a:r>
            <a:endParaRPr lang="en-US" sz="2400" dirty="0" smtClean="0">
              <a:solidFill>
                <a:schemeClr val="bg1"/>
              </a:solidFill>
            </a:endParaRPr>
          </a:p>
        </p:txBody>
      </p:sp>
      <p:pic>
        <p:nvPicPr>
          <p:cNvPr id="8" name="Picture 7" descr="Moses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4600" y="2225733"/>
            <a:ext cx="3886200" cy="295586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1066800" y="304800"/>
            <a:ext cx="8305800" cy="1143000"/>
          </a:xfrm>
        </p:spPr>
        <p:txBody>
          <a:bodyPr/>
          <a:lstStyle/>
          <a:p>
            <a:pPr>
              <a:buNone/>
            </a:pPr>
            <a:r>
              <a:rPr lang="en-US" sz="4000" dirty="0" smtClean="0">
                <a:solidFill>
                  <a:schemeClr val="bg1"/>
                </a:solidFill>
              </a:rPr>
              <a:t>H. The Death Of Moses</a:t>
            </a:r>
            <a:endParaRPr lang="en-US" sz="4000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28600" y="6229290"/>
            <a:ext cx="8915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</a:rPr>
              <a:t>Lesson 1: Before The </a:t>
            </a:r>
            <a:r>
              <a:rPr lang="en-US" sz="2000" dirty="0" smtClean="0">
                <a:solidFill>
                  <a:schemeClr val="bg1"/>
                </a:solidFill>
              </a:rPr>
              <a:t>Conquest Pt. 2      Global </a:t>
            </a:r>
            <a:r>
              <a:rPr lang="en-US" sz="2000" dirty="0" smtClean="0">
                <a:solidFill>
                  <a:schemeClr val="bg1"/>
                </a:solidFill>
              </a:rPr>
              <a:t>University </a:t>
            </a:r>
            <a:r>
              <a:rPr lang="en-US" sz="2000" dirty="0" smtClean="0">
                <a:solidFill>
                  <a:schemeClr val="bg1"/>
                </a:solidFill>
              </a:rPr>
              <a:t>of </a:t>
            </a:r>
            <a:r>
              <a:rPr lang="en-US" sz="2000" dirty="0" smtClean="0">
                <a:solidFill>
                  <a:schemeClr val="bg1"/>
                </a:solidFill>
              </a:rPr>
              <a:t>Theological Studies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066800" y="1126153"/>
            <a:ext cx="7162800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With his work of leadership and writing completed, Moses was now ready </a:t>
            </a:r>
            <a:r>
              <a:rPr lang="en-US" sz="2400" dirty="0" smtClean="0">
                <a:solidFill>
                  <a:schemeClr val="bg1"/>
                </a:solidFill>
              </a:rPr>
              <a:t>for death</a:t>
            </a:r>
            <a:r>
              <a:rPr lang="en-US" sz="2400" dirty="0" smtClean="0">
                <a:solidFill>
                  <a:schemeClr val="bg1"/>
                </a:solidFill>
              </a:rPr>
              <a:t>. </a:t>
            </a:r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He </a:t>
            </a:r>
            <a:r>
              <a:rPr lang="en-US" sz="2400" dirty="0" smtClean="0">
                <a:solidFill>
                  <a:schemeClr val="bg1"/>
                </a:solidFill>
              </a:rPr>
              <a:t>was 120 years old, but his </a:t>
            </a:r>
            <a:r>
              <a:rPr lang="en-US" sz="2400" dirty="0" smtClean="0">
                <a:solidFill>
                  <a:schemeClr val="bg1"/>
                </a:solidFill>
              </a:rPr>
              <a:t>                                            eyesight </a:t>
            </a:r>
            <a:r>
              <a:rPr lang="en-US" sz="2400" dirty="0" smtClean="0">
                <a:solidFill>
                  <a:schemeClr val="bg1"/>
                </a:solidFill>
              </a:rPr>
              <a:t>was not dim nor his </a:t>
            </a:r>
            <a:r>
              <a:rPr lang="en-US" sz="2400" dirty="0" smtClean="0">
                <a:solidFill>
                  <a:schemeClr val="bg1"/>
                </a:solidFill>
              </a:rPr>
              <a:t>                                      natural </a:t>
            </a:r>
            <a:r>
              <a:rPr lang="en-US" sz="2400" dirty="0" smtClean="0">
                <a:solidFill>
                  <a:schemeClr val="bg1"/>
                </a:solidFill>
              </a:rPr>
              <a:t>force abated</a:t>
            </a:r>
            <a:r>
              <a:rPr lang="en-US" sz="2400" dirty="0" smtClean="0">
                <a:solidFill>
                  <a:schemeClr val="bg1"/>
                </a:solidFill>
              </a:rPr>
              <a:t>.</a:t>
            </a: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He climbed to the top of Pisgah </a:t>
            </a:r>
            <a:r>
              <a:rPr lang="en-US" sz="2400" dirty="0" smtClean="0">
                <a:solidFill>
                  <a:schemeClr val="bg1"/>
                </a:solidFill>
              </a:rPr>
              <a:t>                                        and </a:t>
            </a:r>
            <a:r>
              <a:rPr lang="en-US" sz="2400" dirty="0" smtClean="0">
                <a:solidFill>
                  <a:schemeClr val="bg1"/>
                </a:solidFill>
              </a:rPr>
              <a:t>surveyed Canaan. </a:t>
            </a:r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God </a:t>
            </a:r>
            <a:r>
              <a:rPr lang="en-US" sz="2400" dirty="0" smtClean="0">
                <a:solidFill>
                  <a:schemeClr val="bg1"/>
                </a:solidFill>
              </a:rPr>
              <a:t>assured him that </a:t>
            </a:r>
            <a:r>
              <a:rPr lang="en-US" sz="2400" dirty="0" smtClean="0">
                <a:solidFill>
                  <a:schemeClr val="bg1"/>
                </a:solidFill>
              </a:rPr>
              <a:t>this was </a:t>
            </a:r>
            <a:r>
              <a:rPr lang="en-US" sz="2400" dirty="0" smtClean="0">
                <a:solidFill>
                  <a:schemeClr val="bg1"/>
                </a:solidFill>
              </a:rPr>
              <a:t>the Promised Land, then took him in death and buried him in an unknown </a:t>
            </a:r>
            <a:r>
              <a:rPr lang="en-US" sz="2400" dirty="0" smtClean="0">
                <a:solidFill>
                  <a:schemeClr val="bg1"/>
                </a:solidFill>
              </a:rPr>
              <a:t>grave in </a:t>
            </a:r>
            <a:r>
              <a:rPr lang="en-US" sz="2400" dirty="0" smtClean="0">
                <a:solidFill>
                  <a:schemeClr val="bg1"/>
                </a:solidFill>
              </a:rPr>
              <a:t>a nearby valley.</a:t>
            </a:r>
            <a:endParaRPr lang="en-US" sz="2400" dirty="0" smtClean="0">
              <a:solidFill>
                <a:schemeClr val="bg1"/>
              </a:solidFill>
            </a:endParaRPr>
          </a:p>
        </p:txBody>
      </p:sp>
      <p:pic>
        <p:nvPicPr>
          <p:cNvPr id="6" name="Picture 5" descr="300px-The_Death_of_Moses.jpg"/>
          <p:cNvPicPr>
            <a:picLocks noChangeAspect="1"/>
          </p:cNvPicPr>
          <p:nvPr/>
        </p:nvPicPr>
        <p:blipFill>
          <a:blip r:embed="rId2" cstate="print"/>
          <a:srcRect b="18247"/>
          <a:stretch>
            <a:fillRect/>
          </a:stretch>
        </p:blipFill>
        <p:spPr>
          <a:xfrm rot="201227">
            <a:off x="5428366" y="1822188"/>
            <a:ext cx="2491937" cy="2831746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1066800" y="228600"/>
            <a:ext cx="8305800" cy="1143000"/>
          </a:xfrm>
        </p:spPr>
        <p:txBody>
          <a:bodyPr/>
          <a:lstStyle/>
          <a:p>
            <a:pPr>
              <a:buNone/>
            </a:pPr>
            <a:r>
              <a:rPr lang="en-US" sz="4000" dirty="0" smtClean="0">
                <a:solidFill>
                  <a:schemeClr val="bg1"/>
                </a:solidFill>
              </a:rPr>
              <a:t>Questions For Review </a:t>
            </a:r>
            <a:endParaRPr lang="en-US" sz="4000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28600" y="6229290"/>
            <a:ext cx="8915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</a:rPr>
              <a:t>Lesson 1: Before The </a:t>
            </a:r>
            <a:r>
              <a:rPr lang="en-US" sz="2000" dirty="0" smtClean="0">
                <a:solidFill>
                  <a:schemeClr val="bg1"/>
                </a:solidFill>
              </a:rPr>
              <a:t>Conquest Pt. 2      Global </a:t>
            </a:r>
            <a:r>
              <a:rPr lang="en-US" sz="2000" dirty="0" smtClean="0">
                <a:solidFill>
                  <a:schemeClr val="bg1"/>
                </a:solidFill>
              </a:rPr>
              <a:t>University </a:t>
            </a:r>
            <a:r>
              <a:rPr lang="en-US" sz="2000" dirty="0" smtClean="0">
                <a:solidFill>
                  <a:schemeClr val="bg1"/>
                </a:solidFill>
              </a:rPr>
              <a:t>of </a:t>
            </a:r>
            <a:r>
              <a:rPr lang="en-US" sz="2000" dirty="0" smtClean="0">
                <a:solidFill>
                  <a:schemeClr val="bg1"/>
                </a:solidFill>
              </a:rPr>
              <a:t>Theological Studies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066800" y="1066800"/>
            <a:ext cx="7162800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AutoNum type="arabicPeriod"/>
            </a:pPr>
            <a:r>
              <a:rPr lang="en-US" sz="2400" dirty="0" smtClean="0">
                <a:solidFill>
                  <a:schemeClr val="bg1"/>
                </a:solidFill>
              </a:rPr>
              <a:t>Why </a:t>
            </a:r>
            <a:r>
              <a:rPr lang="en-US" sz="2400" dirty="0" smtClean="0">
                <a:solidFill>
                  <a:schemeClr val="bg1"/>
                </a:solidFill>
              </a:rPr>
              <a:t>was Moses not permitted to enter </a:t>
            </a:r>
            <a:r>
              <a:rPr lang="en-US" sz="2400" dirty="0" smtClean="0">
                <a:solidFill>
                  <a:schemeClr val="bg1"/>
                </a:solidFill>
              </a:rPr>
              <a:t>the Promised Land? </a:t>
            </a:r>
          </a:p>
          <a:p>
            <a:pPr marL="457200" indent="-457200">
              <a:buAutoNum type="arabicPeriod"/>
            </a:pPr>
            <a:endParaRPr lang="en-US" sz="2400" dirty="0" smtClean="0">
              <a:solidFill>
                <a:schemeClr val="bg1"/>
              </a:solidFill>
            </a:endParaRPr>
          </a:p>
          <a:p>
            <a:pPr marL="457200" indent="-457200">
              <a:buAutoNum type="arabicPeriod"/>
            </a:pPr>
            <a:r>
              <a:rPr lang="en-US" sz="2400" dirty="0" smtClean="0">
                <a:solidFill>
                  <a:schemeClr val="bg1"/>
                </a:solidFill>
              </a:rPr>
              <a:t>2</a:t>
            </a:r>
            <a:r>
              <a:rPr lang="en-US" sz="2400" dirty="0" smtClean="0">
                <a:solidFill>
                  <a:schemeClr val="bg1"/>
                </a:solidFill>
              </a:rPr>
              <a:t>. Explain fully these </a:t>
            </a:r>
            <a:r>
              <a:rPr lang="en-US" sz="2400" dirty="0" smtClean="0">
                <a:solidFill>
                  <a:schemeClr val="bg1"/>
                </a:solidFill>
              </a:rPr>
              <a:t>terms:</a:t>
            </a:r>
          </a:p>
          <a:p>
            <a:pPr marL="457200" indent="-457200">
              <a:buAutoNum type="arabicPeriod"/>
            </a:pPr>
            <a:endParaRPr lang="en-US" sz="800" dirty="0" smtClean="0">
              <a:solidFill>
                <a:schemeClr val="bg1"/>
              </a:solidFill>
            </a:endParaRPr>
          </a:p>
          <a:p>
            <a:pPr marL="914400" lvl="1" indent="-457200">
              <a:buAutoNum type="alphaLcPeriod"/>
            </a:pPr>
            <a:r>
              <a:rPr lang="en-US" sz="2400" dirty="0" smtClean="0">
                <a:solidFill>
                  <a:schemeClr val="bg1"/>
                </a:solidFill>
              </a:rPr>
              <a:t>Error </a:t>
            </a:r>
            <a:r>
              <a:rPr lang="en-US" sz="2400" dirty="0" smtClean="0">
                <a:solidFill>
                  <a:schemeClr val="bg1"/>
                </a:solidFill>
              </a:rPr>
              <a:t>of </a:t>
            </a:r>
            <a:r>
              <a:rPr lang="en-US" sz="2400" dirty="0" smtClean="0">
                <a:solidFill>
                  <a:schemeClr val="bg1"/>
                </a:solidFill>
              </a:rPr>
              <a:t>Balaam</a:t>
            </a:r>
          </a:p>
          <a:p>
            <a:pPr marL="914400" lvl="1" indent="-457200">
              <a:buAutoNum type="alphaLcPeriod"/>
            </a:pPr>
            <a:endParaRPr lang="en-US" sz="2400" dirty="0" smtClean="0">
              <a:solidFill>
                <a:schemeClr val="bg1"/>
              </a:solidFill>
            </a:endParaRPr>
          </a:p>
          <a:p>
            <a:pPr marL="914400" lvl="1" indent="-457200">
              <a:buAutoNum type="alphaLcPeriod"/>
            </a:pPr>
            <a:r>
              <a:rPr lang="en-US" sz="2400" dirty="0" smtClean="0">
                <a:solidFill>
                  <a:schemeClr val="bg1"/>
                </a:solidFill>
              </a:rPr>
              <a:t>Doctrine </a:t>
            </a:r>
            <a:r>
              <a:rPr lang="en-US" sz="2400" dirty="0" smtClean="0">
                <a:solidFill>
                  <a:schemeClr val="bg1"/>
                </a:solidFill>
              </a:rPr>
              <a:t>of </a:t>
            </a:r>
            <a:r>
              <a:rPr lang="en-US" sz="2400" dirty="0" smtClean="0">
                <a:solidFill>
                  <a:schemeClr val="bg1"/>
                </a:solidFill>
              </a:rPr>
              <a:t>Balaam</a:t>
            </a:r>
          </a:p>
          <a:p>
            <a:pPr marL="457200" indent="-457200">
              <a:buAutoNum type="arabicPeriod"/>
            </a:pPr>
            <a:endParaRPr lang="en-US" sz="2400" dirty="0" smtClean="0">
              <a:solidFill>
                <a:schemeClr val="bg1"/>
              </a:solidFill>
            </a:endParaRPr>
          </a:p>
          <a:p>
            <a:pPr marL="457200" indent="-457200">
              <a:buAutoNum type="arabicPeriod"/>
            </a:pPr>
            <a:r>
              <a:rPr lang="en-US" sz="2400" dirty="0" smtClean="0">
                <a:solidFill>
                  <a:schemeClr val="bg1"/>
                </a:solidFill>
              </a:rPr>
              <a:t>When </a:t>
            </a:r>
            <a:r>
              <a:rPr lang="en-US" sz="2400" dirty="0" smtClean="0">
                <a:solidFill>
                  <a:schemeClr val="bg1"/>
                </a:solidFill>
              </a:rPr>
              <a:t>and under what circumstances did Miriam, Aaron, and Moses </a:t>
            </a:r>
            <a:r>
              <a:rPr lang="en-US" sz="2400" dirty="0" smtClean="0">
                <a:solidFill>
                  <a:schemeClr val="bg1"/>
                </a:solidFill>
              </a:rPr>
              <a:t>die? </a:t>
            </a:r>
          </a:p>
          <a:p>
            <a:pPr marL="457200" indent="-457200">
              <a:buAutoNum type="arabicPeriod"/>
            </a:pPr>
            <a:endParaRPr lang="en-US" sz="2400" dirty="0" smtClean="0">
              <a:solidFill>
                <a:schemeClr val="bg1"/>
              </a:solidFill>
            </a:endParaRPr>
          </a:p>
          <a:p>
            <a:pPr marL="457200" indent="-457200">
              <a:buAutoNum type="arabicPeriod"/>
            </a:pPr>
            <a:r>
              <a:rPr lang="en-US" sz="2400" dirty="0" smtClean="0">
                <a:solidFill>
                  <a:schemeClr val="bg1"/>
                </a:solidFill>
              </a:rPr>
              <a:t>Under </a:t>
            </a:r>
            <a:r>
              <a:rPr lang="en-US" sz="2400" dirty="0" smtClean="0">
                <a:solidFill>
                  <a:schemeClr val="bg1"/>
                </a:solidFill>
              </a:rPr>
              <a:t>what conditions was the request of Rueben, Gad, and </a:t>
            </a:r>
            <a:r>
              <a:rPr lang="en-US" sz="2400" dirty="0" smtClean="0">
                <a:solidFill>
                  <a:schemeClr val="bg1"/>
                </a:solidFill>
              </a:rPr>
              <a:t>Manasseh granted</a:t>
            </a:r>
            <a:r>
              <a:rPr lang="en-US" sz="2400" dirty="0" smtClean="0">
                <a:solidFill>
                  <a:schemeClr val="bg1"/>
                </a:solidFill>
              </a:rPr>
              <a:t>?’</a:t>
            </a:r>
            <a:endParaRPr lang="en-US" sz="2400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per">
  <a:themeElements>
    <a:clrScheme name="Grayscal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Paper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Paper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739</TotalTime>
  <Words>301</Words>
  <Application>Microsoft Office PowerPoint</Application>
  <PresentationFormat>On-screen Show (4:3)</PresentationFormat>
  <Paragraphs>45</Paragraphs>
  <Slides>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Paper</vt:lpstr>
      <vt:lpstr>Old     Testament         History I</vt:lpstr>
      <vt:lpstr>Slide 2</vt:lpstr>
      <vt:lpstr>Slide 3</vt:lpstr>
      <vt:lpstr>Slide 4</vt:lpstr>
      <vt:lpstr>Slide 5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Alyssa</dc:creator>
  <cp:lastModifiedBy>Alyssa</cp:lastModifiedBy>
  <cp:revision>22</cp:revision>
  <dcterms:created xsi:type="dcterms:W3CDTF">2012-01-18T02:51:03Z</dcterms:created>
  <dcterms:modified xsi:type="dcterms:W3CDTF">2012-01-19T03:25:27Z</dcterms:modified>
</cp:coreProperties>
</file>