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7" autoAdjust="0"/>
    <p:restoredTop sz="94660"/>
  </p:normalViewPr>
  <p:slideViewPr>
    <p:cSldViewPr>
      <p:cViewPr varScale="1"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04800" y="58674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Lesson </a:t>
            </a:r>
            <a:r>
              <a:rPr lang="en-US" sz="3600" dirty="0" smtClean="0">
                <a:solidFill>
                  <a:schemeClr val="bg1"/>
                </a:solidFill>
              </a:rPr>
              <a:t>3: The Conquests Of Joshua     Part 1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Jericho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076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plans were to have men of war, led by seven priests carrying the ark, </a:t>
            </a:r>
            <a:r>
              <a:rPr lang="en-US" sz="2400" dirty="0" smtClean="0">
                <a:solidFill>
                  <a:schemeClr val="bg1"/>
                </a:solidFill>
              </a:rPr>
              <a:t>walk around </a:t>
            </a:r>
            <a:r>
              <a:rPr lang="en-US" sz="2400" dirty="0" smtClean="0">
                <a:solidFill>
                  <a:schemeClr val="bg1"/>
                </a:solidFill>
              </a:rPr>
              <a:t>the city once each day for six days, and seven times on the seventh day.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At the </a:t>
            </a:r>
            <a:r>
              <a:rPr lang="en-US" sz="2400" dirty="0" smtClean="0">
                <a:solidFill>
                  <a:schemeClr val="bg1"/>
                </a:solidFill>
              </a:rPr>
              <a:t>close of the thirteenth time, the priests would blow trumpets and the </a:t>
            </a:r>
            <a:r>
              <a:rPr lang="en-US" sz="2400" dirty="0" smtClean="0">
                <a:solidFill>
                  <a:schemeClr val="bg1"/>
                </a:solidFill>
              </a:rPr>
              <a:t>people would </a:t>
            </a:r>
            <a:r>
              <a:rPr lang="en-US" sz="2400" dirty="0" smtClean="0">
                <a:solidFill>
                  <a:schemeClr val="bg1"/>
                </a:solidFill>
              </a:rPr>
              <a:t>shout with a loud voice.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they did this, the walls of the city would </a:t>
            </a:r>
            <a:r>
              <a:rPr lang="en-US" sz="2400" dirty="0" smtClean="0">
                <a:solidFill>
                  <a:schemeClr val="bg1"/>
                </a:solidFill>
              </a:rPr>
              <a:t>collapse, and </a:t>
            </a:r>
            <a:r>
              <a:rPr lang="en-US" sz="2400" dirty="0" smtClean="0">
                <a:solidFill>
                  <a:schemeClr val="bg1"/>
                </a:solidFill>
              </a:rPr>
              <a:t>the army would enter.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Jericho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192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plan was carried out as given 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Joshua </a:t>
            </a:r>
            <a:r>
              <a:rPr lang="en-US" sz="2400" dirty="0" smtClean="0">
                <a:solidFill>
                  <a:schemeClr val="bg1"/>
                </a:solidFill>
              </a:rPr>
              <a:t>by the Lord.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Thirteen </a:t>
            </a:r>
            <a:r>
              <a:rPr lang="en-US" sz="2400" dirty="0" smtClean="0">
                <a:solidFill>
                  <a:schemeClr val="bg1"/>
                </a:solidFill>
              </a:rPr>
              <a:t>times </a:t>
            </a:r>
            <a:r>
              <a:rPr lang="en-US" sz="2400" dirty="0" smtClean="0">
                <a:solidFill>
                  <a:schemeClr val="bg1"/>
                </a:solidFill>
              </a:rPr>
              <a:t>the city </a:t>
            </a:r>
            <a:r>
              <a:rPr lang="en-US" sz="2400" dirty="0" smtClean="0">
                <a:solidFill>
                  <a:schemeClr val="bg1"/>
                </a:solidFill>
              </a:rPr>
              <a:t>was encircled,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and </a:t>
            </a:r>
            <a:r>
              <a:rPr lang="en-US" sz="2400" dirty="0" smtClean="0">
                <a:solidFill>
                  <a:schemeClr val="bg1"/>
                </a:solidFill>
              </a:rPr>
              <a:t>the walls fell when the </a:t>
            </a:r>
            <a:r>
              <a:rPr lang="en-US" sz="2400" dirty="0" smtClean="0">
                <a:solidFill>
                  <a:schemeClr val="bg1"/>
                </a:solidFill>
              </a:rPr>
              <a:t>trumpets                           </a:t>
            </a:r>
            <a:r>
              <a:rPr lang="en-US" sz="2400" dirty="0" smtClean="0">
                <a:solidFill>
                  <a:schemeClr val="bg1"/>
                </a:solidFill>
              </a:rPr>
              <a:t>were blown and the </a:t>
            </a:r>
            <a:r>
              <a:rPr lang="en-US" sz="2400" dirty="0" smtClean="0">
                <a:solidFill>
                  <a:schemeClr val="bg1"/>
                </a:solidFill>
              </a:rPr>
              <a:t>people shouted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army took the city with ease.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All </a:t>
            </a:r>
            <a:r>
              <a:rPr lang="en-US" sz="2400" dirty="0" smtClean="0">
                <a:solidFill>
                  <a:schemeClr val="bg1"/>
                </a:solidFill>
              </a:rPr>
              <a:t>the people of the city were killed, </a:t>
            </a:r>
            <a:r>
              <a:rPr lang="en-US" sz="2400" dirty="0" smtClean="0">
                <a:solidFill>
                  <a:schemeClr val="bg1"/>
                </a:solidFill>
              </a:rPr>
              <a:t>with the </a:t>
            </a:r>
            <a:r>
              <a:rPr lang="en-US" sz="2400" dirty="0" smtClean="0">
                <a:solidFill>
                  <a:schemeClr val="bg1"/>
                </a:solidFill>
              </a:rPr>
              <a:t>exception of </a:t>
            </a:r>
            <a:r>
              <a:rPr lang="en-US" sz="2400" dirty="0" err="1" smtClean="0">
                <a:solidFill>
                  <a:schemeClr val="bg1"/>
                </a:solidFill>
              </a:rPr>
              <a:t>Rahab</a:t>
            </a:r>
            <a:r>
              <a:rPr lang="en-US" sz="2400" dirty="0" smtClean="0">
                <a:solidFill>
                  <a:schemeClr val="bg1"/>
                </a:solidFill>
              </a:rPr>
              <a:t> and her family, and the city was leveled by fire.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Joshua_leads_army_1133-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49076">
            <a:off x="5979719" y="469398"/>
            <a:ext cx="2283812" cy="3185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Jericho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002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No Israelite was </a:t>
            </a:r>
            <a:r>
              <a:rPr lang="en-US" sz="2400" dirty="0" smtClean="0">
                <a:solidFill>
                  <a:schemeClr val="bg1"/>
                </a:solidFill>
              </a:rPr>
              <a:t>permitted to enrich himself by </a:t>
            </a:r>
            <a:r>
              <a:rPr lang="en-US" sz="2400" dirty="0" smtClean="0">
                <a:solidFill>
                  <a:schemeClr val="bg1"/>
                </a:solidFill>
              </a:rPr>
              <a:t>spoil.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</a:t>
            </a:r>
            <a:r>
              <a:rPr lang="en-US" sz="2400" dirty="0" smtClean="0">
                <a:solidFill>
                  <a:schemeClr val="bg1"/>
                </a:solidFill>
              </a:rPr>
              <a:t>had placed a ban on the </a:t>
            </a:r>
            <a:r>
              <a:rPr lang="en-US" sz="2400" dirty="0" smtClean="0">
                <a:solidFill>
                  <a:schemeClr val="bg1"/>
                </a:solidFill>
              </a:rPr>
              <a:t>city, declaring </a:t>
            </a:r>
            <a:r>
              <a:rPr lang="en-US" sz="2400" dirty="0" smtClean="0">
                <a:solidFill>
                  <a:schemeClr val="bg1"/>
                </a:solidFill>
              </a:rPr>
              <a:t>that it was a kind of </a:t>
            </a:r>
            <a:r>
              <a:rPr lang="en-US" sz="2400" dirty="0" err="1" smtClean="0">
                <a:solidFill>
                  <a:schemeClr val="bg1"/>
                </a:solidFill>
              </a:rPr>
              <a:t>firstfruits</a:t>
            </a:r>
            <a:r>
              <a:rPr lang="en-US" sz="2400" dirty="0" smtClean="0">
                <a:solidFill>
                  <a:schemeClr val="bg1"/>
                </a:solidFill>
              </a:rPr>
              <a:t> to Himself.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Valuable </a:t>
            </a:r>
            <a:r>
              <a:rPr lang="en-US" sz="2400" dirty="0" smtClean="0">
                <a:solidFill>
                  <a:schemeClr val="bg1"/>
                </a:solidFill>
              </a:rPr>
              <a:t>metals, gold, silver, </a:t>
            </a:r>
            <a:r>
              <a:rPr lang="en-US" sz="2400" dirty="0" smtClean="0">
                <a:solidFill>
                  <a:schemeClr val="bg1"/>
                </a:solidFill>
              </a:rPr>
              <a:t>and bronze </a:t>
            </a:r>
            <a:r>
              <a:rPr lang="en-US" sz="2400" dirty="0" smtClean="0">
                <a:solidFill>
                  <a:schemeClr val="bg1"/>
                </a:solidFill>
              </a:rPr>
              <a:t>were placed in God’s treasury.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Joshua </a:t>
            </a:r>
            <a:r>
              <a:rPr lang="en-US" sz="2400" dirty="0" smtClean="0">
                <a:solidFill>
                  <a:schemeClr val="bg1"/>
                </a:solidFill>
              </a:rPr>
              <a:t>further pronounced a curse on </a:t>
            </a:r>
            <a:r>
              <a:rPr lang="en-US" sz="2400" dirty="0" smtClean="0">
                <a:solidFill>
                  <a:schemeClr val="bg1"/>
                </a:solidFill>
              </a:rPr>
              <a:t>any who </a:t>
            </a:r>
            <a:r>
              <a:rPr lang="en-US" sz="2400" dirty="0" smtClean="0">
                <a:solidFill>
                  <a:schemeClr val="bg1"/>
                </a:solidFill>
              </a:rPr>
              <a:t>would rebuild the city.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</a:t>
            </a:r>
            <a:r>
              <a:rPr lang="en-US" sz="3600" dirty="0" err="1" smtClean="0">
                <a:solidFill>
                  <a:schemeClr val="bg1"/>
                </a:solidFill>
              </a:rPr>
              <a:t>Achan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5412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victory of the nation depended on personal obedience.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</a:t>
            </a:r>
            <a:r>
              <a:rPr lang="en-US" sz="2400" dirty="0" smtClean="0">
                <a:solidFill>
                  <a:schemeClr val="bg1"/>
                </a:solidFill>
              </a:rPr>
              <a:t>showed </a:t>
            </a:r>
            <a:r>
              <a:rPr lang="en-US" sz="2400" dirty="0" smtClean="0">
                <a:solidFill>
                  <a:schemeClr val="bg1"/>
                </a:solidFill>
              </a:rPr>
              <a:t>His displeasure  because </a:t>
            </a:r>
            <a:r>
              <a:rPr lang="en-US" sz="2400" dirty="0" smtClean="0">
                <a:solidFill>
                  <a:schemeClr val="bg1"/>
                </a:solidFill>
              </a:rPr>
              <a:t>of disobedience in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defeat of Israel’s army </a:t>
            </a:r>
            <a:r>
              <a:rPr lang="en-US" sz="2400" dirty="0" smtClean="0">
                <a:solidFill>
                  <a:schemeClr val="bg1"/>
                </a:solidFill>
              </a:rPr>
              <a:t>at Ai.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city of Ai was the next objective before Israel.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800-Joshua-08-Ai%20Defea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50520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</a:t>
            </a:r>
            <a:r>
              <a:rPr lang="en-US" sz="3600" dirty="0" err="1" smtClean="0">
                <a:solidFill>
                  <a:schemeClr val="bg1"/>
                </a:solidFill>
              </a:rPr>
              <a:t>Achan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85088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 </a:t>
            </a:r>
            <a:r>
              <a:rPr lang="en-US" sz="2400" dirty="0" smtClean="0">
                <a:solidFill>
                  <a:schemeClr val="bg1"/>
                </a:solidFill>
              </a:rPr>
              <a:t>small party was sent </a:t>
            </a:r>
            <a:r>
              <a:rPr lang="en-US" sz="2400" dirty="0" smtClean="0">
                <a:solidFill>
                  <a:schemeClr val="bg1"/>
                </a:solidFill>
              </a:rPr>
              <a:t>out by </a:t>
            </a:r>
            <a:r>
              <a:rPr lang="en-US" sz="2400" dirty="0" smtClean="0">
                <a:solidFill>
                  <a:schemeClr val="bg1"/>
                </a:solidFill>
              </a:rPr>
              <a:t>Joshua to inspect the city.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were not impressed by Ai’s strength </a:t>
            </a:r>
            <a:r>
              <a:rPr lang="en-US" sz="2400" dirty="0" smtClean="0">
                <a:solidFill>
                  <a:schemeClr val="bg1"/>
                </a:solidFill>
              </a:rPr>
              <a:t>and advised that </a:t>
            </a:r>
            <a:r>
              <a:rPr lang="en-US" sz="2400" dirty="0" smtClean="0">
                <a:solidFill>
                  <a:schemeClr val="bg1"/>
                </a:solidFill>
              </a:rPr>
              <a:t>merely two or three thousand men would be sufficient to take the city.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Joshua sent </a:t>
            </a:r>
            <a:r>
              <a:rPr lang="en-US" sz="2400" dirty="0" smtClean="0">
                <a:solidFill>
                  <a:schemeClr val="bg1"/>
                </a:solidFill>
              </a:rPr>
              <a:t>3,000, but they were defeated by the men of Ai, who killed thirty-six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men as Israel’s </a:t>
            </a:r>
            <a:r>
              <a:rPr lang="en-US" sz="2400" dirty="0" smtClean="0">
                <a:solidFill>
                  <a:schemeClr val="bg1"/>
                </a:solidFill>
              </a:rPr>
              <a:t>army fled.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800-Joshua-07-Attacking%20A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21368">
            <a:off x="4642548" y="3937649"/>
            <a:ext cx="3054721" cy="2291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</a:t>
            </a:r>
            <a:r>
              <a:rPr lang="en-US" sz="3600" dirty="0" err="1" smtClean="0">
                <a:solidFill>
                  <a:schemeClr val="bg1"/>
                </a:solidFill>
              </a:rPr>
              <a:t>Achan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5412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reason for the defeat was the existence of sin in Israel’s camp.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Achan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of the </a:t>
            </a:r>
            <a:r>
              <a:rPr lang="en-US" sz="2400" dirty="0" smtClean="0">
                <a:solidFill>
                  <a:schemeClr val="bg1"/>
                </a:solidFill>
              </a:rPr>
              <a:t>tribe of Judah, had sinned in disregarding God’s ban on the items from Jericho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and took for himself a Babylonian garment, two hundred shekels of silver, and a </a:t>
            </a:r>
            <a:r>
              <a:rPr lang="en-US" sz="2400" dirty="0" err="1" smtClean="0">
                <a:solidFill>
                  <a:schemeClr val="bg1"/>
                </a:solidFill>
              </a:rPr>
              <a:t>fiftyshekel</a:t>
            </a:r>
            <a:r>
              <a:rPr lang="en-US" sz="2400" dirty="0" smtClean="0">
                <a:solidFill>
                  <a:schemeClr val="bg1"/>
                </a:solidFill>
              </a:rPr>
              <a:t> bar </a:t>
            </a:r>
            <a:r>
              <a:rPr lang="en-US" sz="2400" dirty="0" smtClean="0">
                <a:solidFill>
                  <a:schemeClr val="bg1"/>
                </a:solidFill>
              </a:rPr>
              <a:t>of gold.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img_Ach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3505200"/>
            <a:ext cx="4800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</a:t>
            </a:r>
            <a:r>
              <a:rPr lang="en-US" sz="3600" dirty="0" err="1" smtClean="0">
                <a:solidFill>
                  <a:schemeClr val="bg1"/>
                </a:solidFill>
              </a:rPr>
              <a:t>Achan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God </a:t>
            </a:r>
            <a:r>
              <a:rPr lang="en-US" sz="2400" dirty="0" smtClean="0">
                <a:solidFill>
                  <a:schemeClr val="bg1"/>
                </a:solidFill>
              </a:rPr>
              <a:t>revealed to Joshua that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such </a:t>
            </a:r>
            <a:r>
              <a:rPr lang="en-US" sz="2400" dirty="0" smtClean="0">
                <a:solidFill>
                  <a:schemeClr val="bg1"/>
                </a:solidFill>
              </a:rPr>
              <a:t>a sin had been committed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and told </a:t>
            </a:r>
            <a:r>
              <a:rPr lang="en-US" sz="2400" dirty="0" smtClean="0">
                <a:solidFill>
                  <a:schemeClr val="bg1"/>
                </a:solidFill>
              </a:rPr>
              <a:t>him to make inquiry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as to </a:t>
            </a:r>
            <a:r>
              <a:rPr lang="en-US" sz="2400" dirty="0" smtClean="0">
                <a:solidFill>
                  <a:schemeClr val="bg1"/>
                </a:solidFill>
              </a:rPr>
              <a:t>the identity of the guilty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party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fault was found to </a:t>
            </a:r>
            <a:r>
              <a:rPr lang="en-US" sz="2400" dirty="0" smtClean="0">
                <a:solidFill>
                  <a:schemeClr val="bg1"/>
                </a:solidFill>
              </a:rPr>
              <a:t>be with </a:t>
            </a:r>
            <a:r>
              <a:rPr lang="en-US" sz="2400" dirty="0" err="1" smtClean="0">
                <a:solidFill>
                  <a:schemeClr val="bg1"/>
                </a:solidFill>
              </a:rPr>
              <a:t>Achan</a:t>
            </a:r>
            <a:r>
              <a:rPr lang="en-US" sz="2400" dirty="0" smtClean="0">
                <a:solidFill>
                  <a:schemeClr val="bg1"/>
                </a:solidFill>
              </a:rPr>
              <a:t>, who had hidden these goods in his tent.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These </a:t>
            </a:r>
            <a:r>
              <a:rPr lang="en-US" sz="2400" dirty="0" smtClean="0">
                <a:solidFill>
                  <a:schemeClr val="bg1"/>
                </a:solidFill>
              </a:rPr>
              <a:t>were recovered from </a:t>
            </a:r>
            <a:r>
              <a:rPr lang="en-US" sz="2400" dirty="0" smtClean="0">
                <a:solidFill>
                  <a:schemeClr val="bg1"/>
                </a:solidFill>
              </a:rPr>
              <a:t>their hiding </a:t>
            </a:r>
            <a:r>
              <a:rPr lang="en-US" sz="2400" dirty="0" smtClean="0">
                <a:solidFill>
                  <a:schemeClr val="bg1"/>
                </a:solidFill>
              </a:rPr>
              <a:t>place.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Achan</a:t>
            </a:r>
            <a:r>
              <a:rPr lang="en-US" sz="2400" dirty="0" smtClean="0">
                <a:solidFill>
                  <a:schemeClr val="bg1"/>
                </a:solidFill>
              </a:rPr>
              <a:t>, his family, and all his possessions were stoned and burned.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800-Joshua-07-Finding%20Ach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37729">
            <a:off x="5181410" y="789291"/>
            <a:ext cx="3075271" cy="2306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</a:t>
            </a:r>
            <a:r>
              <a:rPr lang="en-US" sz="3600" dirty="0" err="1" smtClean="0">
                <a:solidFill>
                  <a:schemeClr val="bg1"/>
                </a:solidFill>
              </a:rPr>
              <a:t>Achan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72264"/>
            <a:ext cx="7162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dirty="0" smtClean="0">
                <a:solidFill>
                  <a:schemeClr val="bg1"/>
                </a:solidFill>
              </a:rPr>
              <a:t>Joshua then prepared to attack Ai the second </a:t>
            </a:r>
            <a:r>
              <a:rPr lang="en-US" sz="2300" dirty="0" smtClean="0">
                <a:solidFill>
                  <a:schemeClr val="bg1"/>
                </a:solidFill>
              </a:rPr>
              <a:t>time. </a:t>
            </a: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He </a:t>
            </a:r>
            <a:r>
              <a:rPr lang="en-US" sz="2300" dirty="0" smtClean="0">
                <a:solidFill>
                  <a:schemeClr val="bg1"/>
                </a:solidFill>
              </a:rPr>
              <a:t>sent an ambush </a:t>
            </a:r>
            <a:r>
              <a:rPr lang="en-US" sz="2300" dirty="0" smtClean="0">
                <a:solidFill>
                  <a:schemeClr val="bg1"/>
                </a:solidFill>
              </a:rPr>
              <a:t>to hide </a:t>
            </a:r>
            <a:r>
              <a:rPr lang="en-US" sz="2300" dirty="0" smtClean="0">
                <a:solidFill>
                  <a:schemeClr val="bg1"/>
                </a:solidFill>
              </a:rPr>
              <a:t>in the valley between Ai and </a:t>
            </a:r>
            <a:r>
              <a:rPr lang="en-US" sz="2300" dirty="0" smtClean="0">
                <a:solidFill>
                  <a:schemeClr val="bg1"/>
                </a:solidFill>
              </a:rPr>
              <a:t>Bethel.</a:t>
            </a: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T</a:t>
            </a:r>
            <a:r>
              <a:rPr lang="en-US" sz="2300" dirty="0" smtClean="0">
                <a:solidFill>
                  <a:schemeClr val="bg1"/>
                </a:solidFill>
              </a:rPr>
              <a:t>hen Joshua </a:t>
            </a:r>
            <a:r>
              <a:rPr lang="en-US" sz="2300" dirty="0" smtClean="0">
                <a:solidFill>
                  <a:schemeClr val="bg1"/>
                </a:solidFill>
              </a:rPr>
              <a:t>led another force in </a:t>
            </a:r>
            <a:r>
              <a:rPr lang="en-US" sz="2300" dirty="0" smtClean="0">
                <a:solidFill>
                  <a:schemeClr val="bg1"/>
                </a:solidFill>
              </a:rPr>
              <a:t>a frontal </a:t>
            </a:r>
            <a:r>
              <a:rPr lang="en-US" sz="2300" dirty="0" smtClean="0">
                <a:solidFill>
                  <a:schemeClr val="bg1"/>
                </a:solidFill>
              </a:rPr>
              <a:t>attack. </a:t>
            </a:r>
            <a:endParaRPr lang="en-US" sz="2300" dirty="0" smtClean="0">
              <a:solidFill>
                <a:schemeClr val="bg1"/>
              </a:solidFill>
            </a:endParaRP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When </a:t>
            </a:r>
            <a:r>
              <a:rPr lang="en-US" sz="2300" dirty="0" smtClean="0">
                <a:solidFill>
                  <a:schemeClr val="bg1"/>
                </a:solidFill>
              </a:rPr>
              <a:t>the men of Ai came out from the city, Joshua’s force </a:t>
            </a:r>
            <a:r>
              <a:rPr lang="en-US" sz="2300" dirty="0" smtClean="0">
                <a:solidFill>
                  <a:schemeClr val="bg1"/>
                </a:solidFill>
              </a:rPr>
              <a:t>retreated </a:t>
            </a:r>
            <a:r>
              <a:rPr lang="en-US" sz="2300" dirty="0" smtClean="0">
                <a:solidFill>
                  <a:schemeClr val="bg1"/>
                </a:solidFill>
              </a:rPr>
              <a:t>as if defeated. </a:t>
            </a:r>
            <a:endParaRPr lang="en-US" sz="2300" dirty="0" smtClean="0">
              <a:solidFill>
                <a:schemeClr val="bg1"/>
              </a:solidFill>
            </a:endParaRP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The </a:t>
            </a:r>
            <a:r>
              <a:rPr lang="en-US" sz="2300" dirty="0" smtClean="0">
                <a:solidFill>
                  <a:schemeClr val="bg1"/>
                </a:solidFill>
              </a:rPr>
              <a:t>ambush then arose and attacked the army of Ai </a:t>
            </a:r>
            <a:r>
              <a:rPr lang="en-US" sz="2300" dirty="0" smtClean="0">
                <a:solidFill>
                  <a:schemeClr val="bg1"/>
                </a:solidFill>
              </a:rPr>
              <a:t>from behind</a:t>
            </a:r>
            <a:r>
              <a:rPr lang="en-US" sz="2300" dirty="0" smtClean="0">
                <a:solidFill>
                  <a:schemeClr val="bg1"/>
                </a:solidFill>
              </a:rPr>
              <a:t>. </a:t>
            </a:r>
            <a:endParaRPr lang="en-US" sz="2300" dirty="0" smtClean="0">
              <a:solidFill>
                <a:schemeClr val="bg1"/>
              </a:solidFill>
            </a:endParaRPr>
          </a:p>
          <a:p>
            <a:endParaRPr lang="en-US" sz="2300" dirty="0" smtClean="0">
              <a:solidFill>
                <a:schemeClr val="bg1"/>
              </a:solidFill>
            </a:endParaRPr>
          </a:p>
          <a:p>
            <a:r>
              <a:rPr lang="en-US" sz="2300" dirty="0" smtClean="0">
                <a:solidFill>
                  <a:schemeClr val="bg1"/>
                </a:solidFill>
              </a:rPr>
              <a:t>Joshua’s </a:t>
            </a:r>
            <a:r>
              <a:rPr lang="en-US" sz="2300" dirty="0" smtClean="0">
                <a:solidFill>
                  <a:schemeClr val="bg1"/>
                </a:solidFill>
              </a:rPr>
              <a:t>force then turned and the enemy </a:t>
            </a:r>
            <a:r>
              <a:rPr lang="en-US" sz="2300" dirty="0" smtClean="0">
                <a:solidFill>
                  <a:schemeClr val="bg1"/>
                </a:solidFill>
              </a:rPr>
              <a:t>was trapped</a:t>
            </a:r>
            <a:r>
              <a:rPr lang="en-US" sz="2300" dirty="0" smtClean="0">
                <a:solidFill>
                  <a:schemeClr val="bg1"/>
                </a:solidFill>
              </a:rPr>
              <a:t>. </a:t>
            </a:r>
            <a:endParaRPr lang="en-US" sz="23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</a:t>
            </a:r>
            <a:r>
              <a:rPr lang="en-US" sz="3600" dirty="0" err="1" smtClean="0">
                <a:solidFill>
                  <a:schemeClr val="bg1"/>
                </a:solidFill>
              </a:rPr>
              <a:t>Achan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09221"/>
            <a:ext cx="7162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result was </a:t>
            </a:r>
            <a:r>
              <a:rPr lang="en-US" sz="2400" dirty="0" smtClean="0">
                <a:solidFill>
                  <a:schemeClr val="bg1"/>
                </a:solidFill>
              </a:rPr>
              <a:t>that all </a:t>
            </a:r>
            <a:r>
              <a:rPr lang="en-US" sz="2400" dirty="0" smtClean="0">
                <a:solidFill>
                  <a:schemeClr val="bg1"/>
                </a:solidFill>
              </a:rPr>
              <a:t>12,000 of the male inhabitants of Ai were killed, the king was hanged, and the city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was reduced to rubble.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time God permitted the Israelites to take of the spoil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had taught the Israelites three lessons: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seriousness of </a:t>
            </a:r>
            <a:r>
              <a:rPr lang="en-US" sz="2400" dirty="0" smtClean="0">
                <a:solidFill>
                  <a:schemeClr val="bg1"/>
                </a:solidFill>
              </a:rPr>
              <a:t>sin</a:t>
            </a:r>
          </a:p>
          <a:p>
            <a:pPr marL="457200" indent="-457200">
              <a:buAutoNum type="arabicPeriod"/>
            </a:pPr>
            <a:endParaRPr lang="en-US" sz="8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God’s dealings with                                                personal sin </a:t>
            </a:r>
          </a:p>
          <a:p>
            <a:pPr marL="457200" indent="-457200">
              <a:buAutoNum type="arabicPeriod"/>
            </a:pPr>
            <a:endParaRPr lang="en-US" sz="8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error of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overconfidence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bound_lamb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57428" y="4038600"/>
            <a:ext cx="3443572" cy="20574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The </a:t>
            </a:r>
            <a:r>
              <a:rPr lang="en-US" sz="3600" dirty="0" err="1" smtClean="0">
                <a:solidFill>
                  <a:schemeClr val="bg1"/>
                </a:solidFill>
              </a:rPr>
              <a:t>Gibeonites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982212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Everyone can be deceived if they fail to ask counsel of the Lord.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One should not </a:t>
            </a:r>
            <a:r>
              <a:rPr lang="en-US" sz="2400" dirty="0" smtClean="0">
                <a:solidFill>
                  <a:schemeClr val="bg1"/>
                </a:solidFill>
              </a:rPr>
              <a:t>rest upon past experiences but ask God’s guidance in every issue.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By </a:t>
            </a:r>
            <a:r>
              <a:rPr lang="en-US" sz="2400" dirty="0" smtClean="0">
                <a:solidFill>
                  <a:schemeClr val="bg1"/>
                </a:solidFill>
              </a:rPr>
              <a:t>not </a:t>
            </a:r>
            <a:r>
              <a:rPr lang="en-US" sz="2400" dirty="0" smtClean="0">
                <a:solidFill>
                  <a:schemeClr val="bg1"/>
                </a:solidFill>
              </a:rPr>
              <a:t>doing this</a:t>
            </a:r>
            <a:r>
              <a:rPr lang="en-US" sz="2400" dirty="0" smtClean="0">
                <a:solidFill>
                  <a:schemeClr val="bg1"/>
                </a:solidFill>
              </a:rPr>
              <a:t>, Joshua was tricked into making a league with the </a:t>
            </a:r>
            <a:r>
              <a:rPr lang="en-US" sz="2400" dirty="0" err="1" smtClean="0">
                <a:solidFill>
                  <a:schemeClr val="bg1"/>
                </a:solidFill>
              </a:rPr>
              <a:t>Gibeonites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rge-map-land-of-canaan-during-book-of-joshu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24962">
            <a:off x="5098294" y="1523108"/>
            <a:ext cx="3212886" cy="45489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The </a:t>
            </a:r>
            <a:r>
              <a:rPr lang="en-US" sz="3600" dirty="0" smtClean="0">
                <a:solidFill>
                  <a:schemeClr val="bg1"/>
                </a:solidFill>
              </a:rPr>
              <a:t>Land Of Canaan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09221"/>
            <a:ext cx="7162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land of Canaan was an area of city states.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There </a:t>
            </a:r>
            <a:r>
              <a:rPr lang="en-US" sz="2400" dirty="0" smtClean="0">
                <a:solidFill>
                  <a:schemeClr val="bg1"/>
                </a:solidFill>
              </a:rPr>
              <a:t>was no central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government; each city had its                                      </a:t>
            </a:r>
            <a:r>
              <a:rPr lang="en-US" sz="2400" dirty="0" smtClean="0">
                <a:solidFill>
                  <a:schemeClr val="bg1"/>
                </a:solidFill>
              </a:rPr>
              <a:t>own king.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To </a:t>
            </a:r>
            <a:r>
              <a:rPr lang="en-US" sz="2400" dirty="0" smtClean="0">
                <a:solidFill>
                  <a:schemeClr val="bg1"/>
                </a:solidFill>
              </a:rPr>
              <a:t>conquer the land meant 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defeat each </a:t>
            </a:r>
            <a:r>
              <a:rPr lang="en-US" sz="2400" dirty="0" smtClean="0">
                <a:solidFill>
                  <a:schemeClr val="bg1"/>
                </a:solidFill>
              </a:rPr>
              <a:t>city in turn.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Egypt </a:t>
            </a:r>
            <a:r>
              <a:rPr lang="en-US" sz="2400" dirty="0" smtClean="0">
                <a:solidFill>
                  <a:schemeClr val="bg1"/>
                </a:solidFill>
              </a:rPr>
              <a:t>was their nominal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overlord</a:t>
            </a:r>
            <a:r>
              <a:rPr lang="en-US" sz="2400" dirty="0" smtClean="0">
                <a:solidFill>
                  <a:schemeClr val="bg1"/>
                </a:solidFill>
              </a:rPr>
              <a:t>, but the </a:t>
            </a:r>
            <a:r>
              <a:rPr lang="en-US" sz="2400" dirty="0" smtClean="0">
                <a:solidFill>
                  <a:schemeClr val="bg1"/>
                </a:solidFill>
              </a:rPr>
              <a:t>pharaoh                                                      left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cities </a:t>
            </a:r>
            <a:r>
              <a:rPr lang="en-US" sz="2400" dirty="0" smtClean="0">
                <a:solidFill>
                  <a:schemeClr val="bg1"/>
                </a:solidFill>
              </a:rPr>
              <a:t>of Canaan 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themselves as </a:t>
            </a:r>
            <a:r>
              <a:rPr lang="en-US" sz="2400" dirty="0" smtClean="0">
                <a:solidFill>
                  <a:schemeClr val="bg1"/>
                </a:solidFill>
              </a:rPr>
              <a:t>prizes of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conquest </a:t>
            </a:r>
            <a:r>
              <a:rPr lang="en-US" sz="2400" dirty="0" smtClean="0">
                <a:solidFill>
                  <a:schemeClr val="bg1"/>
                </a:solidFill>
              </a:rPr>
              <a:t>for Israel.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The </a:t>
            </a:r>
            <a:r>
              <a:rPr lang="en-US" sz="3600" dirty="0" err="1" smtClean="0">
                <a:solidFill>
                  <a:schemeClr val="bg1"/>
                </a:solidFill>
              </a:rPr>
              <a:t>Gibeonites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err="1" smtClean="0">
                <a:solidFill>
                  <a:schemeClr val="bg1"/>
                </a:solidFill>
              </a:rPr>
              <a:t>Gibeonites</a:t>
            </a:r>
            <a:r>
              <a:rPr lang="en-US" sz="2400" dirty="0" smtClean="0">
                <a:solidFill>
                  <a:schemeClr val="bg1"/>
                </a:solidFill>
              </a:rPr>
              <a:t> heard of Israel’s early successes and saw wisdom in </a:t>
            </a:r>
            <a:r>
              <a:rPr lang="en-US" sz="2400" dirty="0" smtClean="0">
                <a:solidFill>
                  <a:schemeClr val="bg1"/>
                </a:solidFill>
              </a:rPr>
              <a:t>making peace </a:t>
            </a:r>
            <a:r>
              <a:rPr lang="en-US" sz="2400" dirty="0" smtClean="0">
                <a:solidFill>
                  <a:schemeClr val="bg1"/>
                </a:solidFill>
              </a:rPr>
              <a:t>with Israel.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contrived a trick.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wore </a:t>
            </a:r>
            <a:r>
              <a:rPr lang="en-US" sz="2400" dirty="0" smtClean="0">
                <a:solidFill>
                  <a:schemeClr val="bg1"/>
                </a:solidFill>
              </a:rPr>
              <a:t>worn-out clothing and </a:t>
            </a:r>
            <a:r>
              <a:rPr lang="en-US" sz="2400" dirty="0" smtClean="0">
                <a:solidFill>
                  <a:schemeClr val="bg1"/>
                </a:solidFill>
              </a:rPr>
              <a:t>bore moldy </a:t>
            </a:r>
            <a:r>
              <a:rPr lang="en-US" sz="2400" dirty="0" smtClean="0">
                <a:solidFill>
                  <a:schemeClr val="bg1"/>
                </a:solidFill>
              </a:rPr>
              <a:t>bread to make themselves appear to have traveled from a distant </a:t>
            </a:r>
            <a:r>
              <a:rPr lang="en-US" sz="2400" dirty="0" smtClean="0">
                <a:solidFill>
                  <a:schemeClr val="bg1"/>
                </a:solidFill>
              </a:rPr>
              <a:t>country.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asked that Israel make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a </a:t>
            </a:r>
            <a:r>
              <a:rPr lang="en-US" sz="2400" dirty="0" smtClean="0">
                <a:solidFill>
                  <a:schemeClr val="bg1"/>
                </a:solidFill>
              </a:rPr>
              <a:t>treaty of peace with them.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was granted.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Joshua-09-Gideonite%20Decep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80367">
            <a:off x="4760896" y="3754289"/>
            <a:ext cx="3267207" cy="2450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The </a:t>
            </a:r>
            <a:r>
              <a:rPr lang="en-US" sz="3600" dirty="0" err="1" smtClean="0">
                <a:solidFill>
                  <a:schemeClr val="bg1"/>
                </a:solidFill>
              </a:rPr>
              <a:t>Gibeonites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192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was contrary </a:t>
            </a:r>
            <a:r>
              <a:rPr lang="en-US" sz="2400" dirty="0" smtClean="0">
                <a:solidFill>
                  <a:schemeClr val="bg1"/>
                </a:solidFill>
              </a:rPr>
              <a:t>to God’s </a:t>
            </a:r>
            <a:r>
              <a:rPr lang="en-US" sz="2400" dirty="0" smtClean="0">
                <a:solidFill>
                  <a:schemeClr val="bg1"/>
                </a:solidFill>
              </a:rPr>
              <a:t>instruction, </a:t>
            </a:r>
            <a:r>
              <a:rPr lang="en-US" sz="2400" dirty="0" smtClean="0">
                <a:solidFill>
                  <a:schemeClr val="bg1"/>
                </a:solidFill>
              </a:rPr>
              <a:t>and the Israelites were held </a:t>
            </a:r>
            <a:r>
              <a:rPr lang="en-US" sz="2400" dirty="0" smtClean="0">
                <a:solidFill>
                  <a:schemeClr val="bg1"/>
                </a:solidFill>
              </a:rPr>
              <a:t>responsible because </a:t>
            </a:r>
            <a:r>
              <a:rPr lang="en-US" sz="2400" dirty="0" smtClean="0">
                <a:solidFill>
                  <a:schemeClr val="bg1"/>
                </a:solidFill>
              </a:rPr>
              <a:t>they had not asked counsel of the Lord (Joshua 9:14).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Joshua and </a:t>
            </a:r>
            <a:r>
              <a:rPr lang="en-US" sz="2400" dirty="0" smtClean="0">
                <a:solidFill>
                  <a:schemeClr val="bg1"/>
                </a:solidFill>
              </a:rPr>
              <a:t>the elders kept the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treaty</a:t>
            </a:r>
            <a:r>
              <a:rPr lang="en-US" sz="2400" dirty="0" smtClean="0">
                <a:solidFill>
                  <a:schemeClr val="bg1"/>
                </a:solidFill>
              </a:rPr>
              <a:t>, but forced </a:t>
            </a:r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err="1" smtClean="0">
                <a:solidFill>
                  <a:schemeClr val="bg1"/>
                </a:solidFill>
              </a:rPr>
              <a:t>Gibeonites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to </a:t>
            </a:r>
            <a:r>
              <a:rPr lang="en-US" sz="2400" dirty="0" smtClean="0">
                <a:solidFill>
                  <a:schemeClr val="bg1"/>
                </a:solidFill>
              </a:rPr>
              <a:t>serve as hewers of wood and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drawers </a:t>
            </a:r>
            <a:r>
              <a:rPr lang="en-US" sz="2400" dirty="0" smtClean="0">
                <a:solidFill>
                  <a:schemeClr val="bg1"/>
                </a:solidFill>
              </a:rPr>
              <a:t>of water for the entire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congregation.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Israel did gain control of some </a:t>
            </a:r>
            <a:r>
              <a:rPr lang="en-US" sz="2400" dirty="0" smtClean="0">
                <a:solidFill>
                  <a:schemeClr val="bg1"/>
                </a:solidFill>
              </a:rPr>
              <a:t>cities in the central part of the land without having to fight.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8125" t="55065" r="21875" b="21039"/>
          <a:stretch>
            <a:fillRect/>
          </a:stretch>
        </p:blipFill>
        <p:spPr bwMode="auto">
          <a:xfrm rot="607272">
            <a:off x="5320415" y="2670967"/>
            <a:ext cx="2848898" cy="204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The </a:t>
            </a:r>
            <a:r>
              <a:rPr lang="en-US" sz="3600" dirty="0" smtClean="0">
                <a:solidFill>
                  <a:schemeClr val="bg1"/>
                </a:solidFill>
              </a:rPr>
              <a:t>Land Of Canaan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66885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does not mean that Israel’s task was to be easy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Thirty-nine </a:t>
            </a:r>
            <a:r>
              <a:rPr lang="en-US" sz="2400" dirty="0" smtClean="0">
                <a:solidFill>
                  <a:schemeClr val="bg1"/>
                </a:solidFill>
              </a:rPr>
              <a:t>years </a:t>
            </a:r>
            <a:r>
              <a:rPr lang="en-US" sz="2400" dirty="0" smtClean="0">
                <a:solidFill>
                  <a:schemeClr val="bg1"/>
                </a:solidFill>
              </a:rPr>
              <a:t>before, the </a:t>
            </a:r>
            <a:r>
              <a:rPr lang="en-US" sz="2400" dirty="0" smtClean="0">
                <a:solidFill>
                  <a:schemeClr val="bg1"/>
                </a:solidFill>
              </a:rPr>
              <a:t>spies had given a true report in speaking of </a:t>
            </a:r>
            <a:r>
              <a:rPr lang="en-US" sz="2400" dirty="0" smtClean="0">
                <a:solidFill>
                  <a:schemeClr val="bg1"/>
                </a:solidFill>
              </a:rPr>
              <a:t>aggressive </a:t>
            </a:r>
            <a:r>
              <a:rPr lang="en-US" sz="2400" dirty="0" smtClean="0">
                <a:solidFill>
                  <a:schemeClr val="bg1"/>
                </a:solidFill>
              </a:rPr>
              <a:t>Canaanites and their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strongly fortified cities.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Canaanites’ frequent fights among themselves and </a:t>
            </a:r>
            <a:r>
              <a:rPr lang="en-US" sz="2400" dirty="0" smtClean="0">
                <a:solidFill>
                  <a:schemeClr val="bg1"/>
                </a:solidFill>
              </a:rPr>
              <a:t>with outside </a:t>
            </a:r>
            <a:r>
              <a:rPr lang="en-US" sz="2400" dirty="0" smtClean="0">
                <a:solidFill>
                  <a:schemeClr val="bg1"/>
                </a:solidFill>
              </a:rPr>
              <a:t>foes kept their warriors well equipped and in fighting trim.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cities </a:t>
            </a:r>
            <a:r>
              <a:rPr lang="en-US" sz="2400" dirty="0" smtClean="0">
                <a:solidFill>
                  <a:schemeClr val="bg1"/>
                </a:solidFill>
              </a:rPr>
              <a:t>were built </a:t>
            </a:r>
            <a:r>
              <a:rPr lang="en-US" sz="2400" dirty="0" smtClean="0">
                <a:solidFill>
                  <a:schemeClr val="bg1"/>
                </a:solidFill>
              </a:rPr>
              <a:t>to withstand siege for months at a time.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The </a:t>
            </a:r>
            <a:r>
              <a:rPr lang="en-US" sz="3600" dirty="0" smtClean="0">
                <a:solidFill>
                  <a:schemeClr val="bg1"/>
                </a:solidFill>
              </a:rPr>
              <a:t>Land Of Canaan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1612"/>
            <a:ext cx="7162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Sometimes </a:t>
            </a:r>
            <a:r>
              <a:rPr lang="en-US" sz="2400" dirty="0" smtClean="0">
                <a:solidFill>
                  <a:schemeClr val="bg1"/>
                </a:solidFill>
              </a:rPr>
              <a:t>these cities banded </a:t>
            </a:r>
            <a:r>
              <a:rPr lang="en-US" sz="2400" dirty="0" smtClean="0">
                <a:solidFill>
                  <a:schemeClr val="bg1"/>
                </a:solidFill>
              </a:rPr>
              <a:t>together against </a:t>
            </a:r>
            <a:r>
              <a:rPr lang="en-US" sz="2400" dirty="0" smtClean="0">
                <a:solidFill>
                  <a:schemeClr val="bg1"/>
                </a:solidFill>
              </a:rPr>
              <a:t>a common enemy—as they later did against Joshua in both a southern </a:t>
            </a:r>
            <a:r>
              <a:rPr lang="en-US" sz="2400" dirty="0" smtClean="0">
                <a:solidFill>
                  <a:schemeClr val="bg1"/>
                </a:solidFill>
              </a:rPr>
              <a:t>and northern </a:t>
            </a:r>
            <a:r>
              <a:rPr lang="en-US" sz="2400" dirty="0" smtClean="0">
                <a:solidFill>
                  <a:schemeClr val="bg1"/>
                </a:solidFill>
              </a:rPr>
              <a:t>confederacy.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Besides </a:t>
            </a:r>
            <a:r>
              <a:rPr lang="en-US" sz="2400" dirty="0" smtClean="0">
                <a:solidFill>
                  <a:schemeClr val="bg1"/>
                </a:solidFill>
              </a:rPr>
              <a:t>this, the land was mountainous.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was rugged </a:t>
            </a:r>
            <a:r>
              <a:rPr lang="en-US" sz="2400" dirty="0" smtClean="0">
                <a:solidFill>
                  <a:schemeClr val="bg1"/>
                </a:solidFill>
              </a:rPr>
              <a:t>country, making </a:t>
            </a:r>
            <a:r>
              <a:rPr lang="en-US" sz="2400" dirty="0" smtClean="0">
                <a:solidFill>
                  <a:schemeClr val="bg1"/>
                </a:solidFill>
              </a:rPr>
              <a:t>it difficult to travel and to fight wars.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joshua-spying-out-the-land-o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5748" y="3962400"/>
            <a:ext cx="4784652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The </a:t>
            </a:r>
            <a:r>
              <a:rPr lang="en-US" sz="3600" dirty="0" smtClean="0">
                <a:solidFill>
                  <a:schemeClr val="bg1"/>
                </a:solidFill>
              </a:rPr>
              <a:t>Land Of Canaan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Canaan was advanced in material culture.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Cities </a:t>
            </a:r>
            <a:r>
              <a:rPr lang="en-US" sz="2400" dirty="0" smtClean="0">
                <a:solidFill>
                  <a:schemeClr val="bg1"/>
                </a:solidFill>
              </a:rPr>
              <a:t>were well laid out.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Workers were </a:t>
            </a:r>
            <a:r>
              <a:rPr lang="en-US" sz="2400" dirty="0" smtClean="0">
                <a:solidFill>
                  <a:schemeClr val="bg1"/>
                </a:solidFill>
              </a:rPr>
              <a:t>skilled, and their pottery was among the finest in the world.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Extensive </a:t>
            </a:r>
            <a:r>
              <a:rPr lang="en-US" sz="2400" dirty="0" smtClean="0">
                <a:solidFill>
                  <a:schemeClr val="bg1"/>
                </a:solidFill>
              </a:rPr>
              <a:t>trade </a:t>
            </a:r>
            <a:r>
              <a:rPr lang="en-US" sz="2400" dirty="0" smtClean="0">
                <a:solidFill>
                  <a:schemeClr val="bg1"/>
                </a:solidFill>
              </a:rPr>
              <a:t>was conducted </a:t>
            </a:r>
            <a:r>
              <a:rPr lang="en-US" sz="2400" dirty="0" smtClean="0">
                <a:solidFill>
                  <a:schemeClr val="bg1"/>
                </a:solidFill>
              </a:rPr>
              <a:t>with foreign countries.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 smtClean="0">
                <a:solidFill>
                  <a:schemeClr val="bg1"/>
                </a:solidFill>
              </a:rPr>
              <a:t>technical knowledge, the Canaanites were much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more advanced than the Israelites who had spent the past forty years in the desert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The </a:t>
            </a:r>
            <a:r>
              <a:rPr lang="en-US" sz="3600" dirty="0" smtClean="0">
                <a:solidFill>
                  <a:schemeClr val="bg1"/>
                </a:solidFill>
              </a:rPr>
              <a:t>Land Of Canaan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led to a grave danger for Israel.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advanced knowledge of the </a:t>
            </a:r>
            <a:r>
              <a:rPr lang="en-US" sz="2400" dirty="0" smtClean="0">
                <a:solidFill>
                  <a:schemeClr val="bg1"/>
                </a:solidFill>
              </a:rPr>
              <a:t>Canaanites influenced </a:t>
            </a:r>
            <a:r>
              <a:rPr lang="en-US" sz="2400" dirty="0" smtClean="0">
                <a:solidFill>
                  <a:schemeClr val="bg1"/>
                </a:solidFill>
              </a:rPr>
              <a:t>the Israelites and eventually led them to accept the worship of </a:t>
            </a:r>
            <a:r>
              <a:rPr lang="en-US" sz="2400" dirty="0" smtClean="0">
                <a:solidFill>
                  <a:schemeClr val="bg1"/>
                </a:solidFill>
              </a:rPr>
              <a:t>the Canaanite </a:t>
            </a:r>
            <a:r>
              <a:rPr lang="en-US" sz="2400" dirty="0" smtClean="0">
                <a:solidFill>
                  <a:schemeClr val="bg1"/>
                </a:solidFill>
              </a:rPr>
              <a:t>Baal.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Idol Worshi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2819400"/>
            <a:ext cx="29718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The </a:t>
            </a:r>
            <a:r>
              <a:rPr lang="en-US" sz="3600" dirty="0" smtClean="0">
                <a:solidFill>
                  <a:schemeClr val="bg1"/>
                </a:solidFill>
              </a:rPr>
              <a:t>Land Of Canaan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66885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Apparently the strategy of Moses was revealed to him by God.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was to </a:t>
            </a:r>
            <a:r>
              <a:rPr lang="en-US" sz="2400" dirty="0" smtClean="0">
                <a:solidFill>
                  <a:schemeClr val="bg1"/>
                </a:solidFill>
              </a:rPr>
              <a:t>attack the </a:t>
            </a:r>
            <a:r>
              <a:rPr lang="en-US" sz="2400" dirty="0" smtClean="0">
                <a:solidFill>
                  <a:schemeClr val="bg1"/>
                </a:solidFill>
              </a:rPr>
              <a:t>land at its midpoint, coming in from the east, and to divide it into southern and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northern sections.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Then </a:t>
            </a:r>
            <a:r>
              <a:rPr lang="en-US" sz="2400" dirty="0" smtClean="0">
                <a:solidFill>
                  <a:schemeClr val="bg1"/>
                </a:solidFill>
              </a:rPr>
              <a:t>each of these areas was to be conquered separately.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very </a:t>
            </a:r>
            <a:r>
              <a:rPr lang="en-US" sz="2400" dirty="0" smtClean="0">
                <a:solidFill>
                  <a:schemeClr val="bg1"/>
                </a:solidFill>
              </a:rPr>
              <a:t>likely had shared this plan with Joshua who now prepared to carry it out.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Jericho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09221"/>
            <a:ext cx="7162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ancient city of Jericho lay directly before the children of Israel when </a:t>
            </a:r>
            <a:r>
              <a:rPr lang="en-US" sz="2400" dirty="0" smtClean="0">
                <a:solidFill>
                  <a:schemeClr val="bg1"/>
                </a:solidFill>
              </a:rPr>
              <a:t>they crossed </a:t>
            </a:r>
            <a:r>
              <a:rPr lang="en-US" sz="2400" dirty="0" smtClean="0">
                <a:solidFill>
                  <a:schemeClr val="bg1"/>
                </a:solidFill>
              </a:rPr>
              <a:t>over Jordan.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was located some five miles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west </a:t>
            </a:r>
            <a:r>
              <a:rPr lang="en-US" sz="2400" dirty="0" smtClean="0">
                <a:solidFill>
                  <a:schemeClr val="bg1"/>
                </a:solidFill>
              </a:rPr>
              <a:t>of the Jordan and </a:t>
            </a:r>
            <a:r>
              <a:rPr lang="en-US" sz="2400" dirty="0" smtClean="0">
                <a:solidFill>
                  <a:schemeClr val="bg1"/>
                </a:solidFill>
              </a:rPr>
              <a:t>seven                                                miles </a:t>
            </a:r>
            <a:r>
              <a:rPr lang="en-US" sz="2400" dirty="0" smtClean="0">
                <a:solidFill>
                  <a:schemeClr val="bg1"/>
                </a:solidFill>
              </a:rPr>
              <a:t>north of the Dead Sea.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covered an area of eight                                                    acres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great wall that encircled the city was of such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strength and size that houses were built on it.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These </a:t>
            </a:r>
            <a:r>
              <a:rPr lang="en-US" sz="2400" dirty="0" smtClean="0">
                <a:solidFill>
                  <a:schemeClr val="bg1"/>
                </a:solidFill>
              </a:rPr>
              <a:t>walls were forty to fifty feet high.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GodfreyJerich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31972">
            <a:off x="4958996" y="1783291"/>
            <a:ext cx="3260595" cy="2667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Jericho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192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One day while Joshua was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inspecting </a:t>
            </a:r>
            <a:r>
              <a:rPr lang="en-US" sz="2400" dirty="0" smtClean="0">
                <a:solidFill>
                  <a:schemeClr val="bg1"/>
                </a:solidFill>
              </a:rPr>
              <a:t>the city, the Lord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appeared </a:t>
            </a:r>
            <a:r>
              <a:rPr lang="en-US" sz="2400" dirty="0" smtClean="0">
                <a:solidFill>
                  <a:schemeClr val="bg1"/>
                </a:solidFill>
              </a:rPr>
              <a:t>as a </a:t>
            </a:r>
            <a:r>
              <a:rPr lang="en-US" sz="2400" dirty="0" smtClean="0">
                <a:solidFill>
                  <a:schemeClr val="bg1"/>
                </a:solidFill>
              </a:rPr>
              <a:t>man with </a:t>
            </a:r>
            <a:r>
              <a:rPr lang="en-US" sz="2400" dirty="0" smtClean="0">
                <a:solidFill>
                  <a:schemeClr val="bg1"/>
                </a:solidFill>
              </a:rPr>
              <a:t>a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sword </a:t>
            </a:r>
            <a:r>
              <a:rPr lang="en-US" sz="2400" dirty="0" smtClean="0">
                <a:solidFill>
                  <a:schemeClr val="bg1"/>
                </a:solidFill>
              </a:rPr>
              <a:t>drawn in his hand.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told Joshua that He was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the </a:t>
            </a:r>
            <a:r>
              <a:rPr lang="en-US" sz="2400" dirty="0" smtClean="0">
                <a:solidFill>
                  <a:schemeClr val="bg1"/>
                </a:solidFill>
              </a:rPr>
              <a:t>captain of the </a:t>
            </a:r>
            <a:r>
              <a:rPr lang="en-US" sz="2400" dirty="0" smtClean="0">
                <a:solidFill>
                  <a:schemeClr val="bg1"/>
                </a:solidFill>
              </a:rPr>
              <a:t>host of                                                            the </a:t>
            </a:r>
            <a:r>
              <a:rPr lang="en-US" sz="2400" dirty="0" smtClean="0">
                <a:solidFill>
                  <a:schemeClr val="bg1"/>
                </a:solidFill>
              </a:rPr>
              <a:t>Lord.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Lord gave Joshua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      definite </a:t>
            </a:r>
            <a:r>
              <a:rPr lang="en-US" sz="2400" dirty="0" smtClean="0">
                <a:solidFill>
                  <a:schemeClr val="bg1"/>
                </a:solidFill>
              </a:rPr>
              <a:t>instructions how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  he </a:t>
            </a:r>
            <a:r>
              <a:rPr lang="en-US" sz="2400" dirty="0" smtClean="0">
                <a:solidFill>
                  <a:schemeClr val="bg1"/>
                </a:solidFill>
              </a:rPr>
              <a:t>was to conquer </a:t>
            </a:r>
            <a:r>
              <a:rPr lang="en-US" sz="2400" dirty="0" smtClean="0">
                <a:solidFill>
                  <a:schemeClr val="bg1"/>
                </a:solidFill>
              </a:rPr>
              <a:t>Jericho.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joshua-meets-captain-of-ho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31769">
            <a:off x="4786529" y="1029743"/>
            <a:ext cx="3534507" cy="510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1129</TotalTime>
  <Words>1524</Words>
  <Application>Microsoft Office PowerPoint</Application>
  <PresentationFormat>On-screen Show (4:3)</PresentationFormat>
  <Paragraphs>182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27</cp:revision>
  <dcterms:created xsi:type="dcterms:W3CDTF">2012-01-18T02:51:03Z</dcterms:created>
  <dcterms:modified xsi:type="dcterms:W3CDTF">2012-01-28T05:05:13Z</dcterms:modified>
</cp:coreProperties>
</file>