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2" r:id="rId14"/>
    <p:sldId id="268" r:id="rId15"/>
    <p:sldId id="269" r:id="rId16"/>
    <p:sldId id="270" r:id="rId17"/>
    <p:sldId id="271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97" autoAdjust="0"/>
    <p:restoredTop sz="94660"/>
  </p:normalViewPr>
  <p:slideViewPr>
    <p:cSldViewPr>
      <p:cViewPr varScale="1">
        <p:scale>
          <a:sx n="79" d="100"/>
          <a:sy n="79" d="100"/>
        </p:scale>
        <p:origin x="-9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107B04-2B23-470C-B3D9-9564309A80C7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2AA70-7DD6-47DC-8F31-36B18C211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2AA70-7DD6-47DC-8F31-36B18C211DB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75113AA-00BF-420B-9642-1BAAF875B469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urning-Bush.jpg"/>
          <p:cNvPicPr>
            <a:picLocks noChangeAspect="1"/>
          </p:cNvPicPr>
          <p:nvPr/>
        </p:nvPicPr>
        <p:blipFill>
          <a:blip r:embed="rId3" cstate="print"/>
          <a:srcRect l="11538" t="14103" r="31731" b="5128"/>
          <a:stretch>
            <a:fillRect/>
          </a:stretch>
        </p:blipFill>
        <p:spPr>
          <a:xfrm>
            <a:off x="2362200" y="990600"/>
            <a:ext cx="4495800" cy="4800600"/>
          </a:xfrm>
          <a:prstGeom prst="roundRect">
            <a:avLst>
              <a:gd name="adj" fmla="val 11511"/>
            </a:avLst>
          </a:prstGeom>
          <a:ln>
            <a:noFill/>
          </a:ln>
          <a:effectLst>
            <a:outerShdw blurRad="50800" dist="50800" dir="5400000" algn="ctr" rotWithShape="0">
              <a:srgbClr val="000000">
                <a:alpha val="86000"/>
              </a:srgbClr>
            </a:outerShdw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066800"/>
            <a:ext cx="8229600" cy="4572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l"/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Old </a:t>
            </a:r>
            <a:b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</a:t>
            </a:r>
            <a:r>
              <a:rPr lang="en-US" sz="10000" spc="-15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Testament</a:t>
            </a: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b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    History I</a:t>
            </a:r>
            <a:endParaRPr lang="en-US" sz="10000" spc="0" dirty="0">
              <a:ln w="1016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143000" y="5791200"/>
            <a:ext cx="8305800" cy="1143000"/>
          </a:xfrm>
        </p:spPr>
        <p:txBody>
          <a:bodyPr/>
          <a:lstStyle/>
          <a:p>
            <a:pPr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Lesson </a:t>
            </a:r>
            <a:r>
              <a:rPr lang="en-US" sz="4000" dirty="0" smtClean="0">
                <a:solidFill>
                  <a:schemeClr val="bg1"/>
                </a:solidFill>
              </a:rPr>
              <a:t>2: Joshua                Part 1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304800"/>
            <a:ext cx="70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Global University of  Theological Studies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C. God’s Message To Joshua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708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2: Joshua          Global </a:t>
            </a:r>
            <a:r>
              <a:rPr lang="en-US" sz="2000" dirty="0" smtClean="0">
                <a:solidFill>
                  <a:schemeClr val="bg1"/>
                </a:solidFill>
              </a:rPr>
              <a:t>University of 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66800"/>
            <a:ext cx="7162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After the death of Moses, the Lord appeared to Joshua with a message </a:t>
            </a:r>
            <a:r>
              <a:rPr lang="en-US" sz="2400" dirty="0" smtClean="0">
                <a:solidFill>
                  <a:schemeClr val="bg1"/>
                </a:solidFill>
              </a:rPr>
              <a:t>of encouragement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This </a:t>
            </a:r>
            <a:r>
              <a:rPr lang="en-US" sz="2400" dirty="0" smtClean="0">
                <a:solidFill>
                  <a:schemeClr val="bg1"/>
                </a:solidFill>
              </a:rPr>
              <a:t>is one of the outstanding selections in the book of Joshua. 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 descr="800-Joshua-01-Go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1981200"/>
            <a:ext cx="3962400" cy="2971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C. God’s Message To Joshua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708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2: Joshua          Global </a:t>
            </a:r>
            <a:r>
              <a:rPr lang="en-US" sz="2000" dirty="0" smtClean="0">
                <a:solidFill>
                  <a:schemeClr val="bg1"/>
                </a:solidFill>
              </a:rPr>
              <a:t>University of 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90600"/>
            <a:ext cx="7162800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This message </a:t>
            </a:r>
            <a:r>
              <a:rPr lang="en-US" sz="2400" dirty="0" smtClean="0">
                <a:solidFill>
                  <a:schemeClr val="bg1"/>
                </a:solidFill>
              </a:rPr>
              <a:t>may be divided into five main </a:t>
            </a:r>
            <a:r>
              <a:rPr lang="en-US" sz="2400" dirty="0" smtClean="0">
                <a:solidFill>
                  <a:schemeClr val="bg1"/>
                </a:solidFill>
              </a:rPr>
              <a:t>points.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pPr marL="457200" indent="-457200"/>
            <a:r>
              <a:rPr lang="en-US" sz="2400" b="1" dirty="0" smtClean="0">
                <a:solidFill>
                  <a:schemeClr val="bg1"/>
                </a:solidFill>
              </a:rPr>
              <a:t>1. Statement </a:t>
            </a:r>
            <a:r>
              <a:rPr lang="en-US" sz="2400" b="1" dirty="0" smtClean="0">
                <a:solidFill>
                  <a:schemeClr val="bg1"/>
                </a:solidFill>
              </a:rPr>
              <a:t>Concerning the Death of </a:t>
            </a:r>
            <a:r>
              <a:rPr lang="en-US" sz="2400" b="1" dirty="0" smtClean="0">
                <a:solidFill>
                  <a:schemeClr val="bg1"/>
                </a:solidFill>
              </a:rPr>
              <a:t>Moses</a:t>
            </a:r>
          </a:p>
          <a:p>
            <a:pPr marL="457200" indent="-457200">
              <a:buAutoNum type="arabicPeriod"/>
            </a:pPr>
            <a:endParaRPr lang="en-US" sz="1000" b="1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Since no man was with Moses when he died, it was necessary for Joshua </a:t>
            </a:r>
            <a:r>
              <a:rPr lang="en-US" sz="2400" dirty="0" smtClean="0">
                <a:solidFill>
                  <a:schemeClr val="bg1"/>
                </a:solidFill>
              </a:rPr>
              <a:t>to be </a:t>
            </a:r>
            <a:r>
              <a:rPr lang="en-US" sz="2400" dirty="0" smtClean="0">
                <a:solidFill>
                  <a:schemeClr val="bg1"/>
                </a:solidFill>
              </a:rPr>
              <a:t>certain that Moses had died.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God </a:t>
            </a:r>
            <a:r>
              <a:rPr lang="en-US" sz="2400" dirty="0" smtClean="0">
                <a:solidFill>
                  <a:schemeClr val="bg1"/>
                </a:solidFill>
              </a:rPr>
              <a:t>did not leave Joshua in doubt.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C. God’s Message To Joshua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708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2: Joshua           Global </a:t>
            </a:r>
            <a:r>
              <a:rPr lang="en-US" sz="2000" dirty="0" smtClean="0">
                <a:solidFill>
                  <a:schemeClr val="bg1"/>
                </a:solidFill>
              </a:rPr>
              <a:t>University of </a:t>
            </a:r>
            <a:r>
              <a:rPr lang="en-US" sz="2000" dirty="0" smtClean="0">
                <a:solidFill>
                  <a:schemeClr val="bg1"/>
                </a:solidFill>
              </a:rPr>
              <a:t>Theological </a:t>
            </a:r>
            <a:r>
              <a:rPr lang="en-US" sz="2000" dirty="0" smtClean="0">
                <a:solidFill>
                  <a:schemeClr val="bg1"/>
                </a:solidFill>
              </a:rPr>
              <a:t>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90600"/>
            <a:ext cx="716280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This message </a:t>
            </a:r>
            <a:r>
              <a:rPr lang="en-US" sz="2400" dirty="0" smtClean="0">
                <a:solidFill>
                  <a:schemeClr val="bg1"/>
                </a:solidFill>
              </a:rPr>
              <a:t>may be divided into five main </a:t>
            </a:r>
            <a:r>
              <a:rPr lang="en-US" sz="2400" dirty="0" smtClean="0">
                <a:solidFill>
                  <a:schemeClr val="bg1"/>
                </a:solidFill>
              </a:rPr>
              <a:t>points.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2. The Covenant of Abraham Confirmed Once </a:t>
            </a:r>
            <a:r>
              <a:rPr lang="en-US" sz="2400" b="1" dirty="0" smtClean="0">
                <a:solidFill>
                  <a:schemeClr val="bg1"/>
                </a:solidFill>
              </a:rPr>
              <a:t>Again</a:t>
            </a:r>
          </a:p>
          <a:p>
            <a:endParaRPr lang="en-US" sz="1000" b="1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God clearly defined the borders of the Promised Land as had previously </a:t>
            </a:r>
            <a:r>
              <a:rPr lang="en-US" sz="2400" dirty="0" smtClean="0">
                <a:solidFill>
                  <a:schemeClr val="bg1"/>
                </a:solidFill>
              </a:rPr>
              <a:t>been promised </a:t>
            </a:r>
            <a:r>
              <a:rPr lang="en-US" sz="2400" dirty="0" smtClean="0">
                <a:solidFill>
                  <a:schemeClr val="bg1"/>
                </a:solidFill>
              </a:rPr>
              <a:t>to the patriarchs and Moses.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borders were to be the wilderness in the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south, the Euphrates River in the north, and the Mediterranean Sea on the west.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C. God’s Message To Joshua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708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2: Joshua           Global </a:t>
            </a:r>
            <a:r>
              <a:rPr lang="en-US" sz="2000" dirty="0" smtClean="0">
                <a:solidFill>
                  <a:schemeClr val="bg1"/>
                </a:solidFill>
              </a:rPr>
              <a:t>University of </a:t>
            </a:r>
            <a:r>
              <a:rPr lang="en-US" sz="2000" dirty="0" smtClean="0">
                <a:solidFill>
                  <a:schemeClr val="bg1"/>
                </a:solidFill>
              </a:rPr>
              <a:t>Theological </a:t>
            </a:r>
            <a:r>
              <a:rPr lang="en-US" sz="2000" dirty="0" smtClean="0">
                <a:solidFill>
                  <a:schemeClr val="bg1"/>
                </a:solidFill>
              </a:rPr>
              <a:t>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90600"/>
            <a:ext cx="73914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This message </a:t>
            </a:r>
            <a:r>
              <a:rPr lang="en-US" sz="2400" dirty="0" smtClean="0">
                <a:solidFill>
                  <a:schemeClr val="bg1"/>
                </a:solidFill>
              </a:rPr>
              <a:t>may be divided into five main </a:t>
            </a:r>
            <a:r>
              <a:rPr lang="en-US" sz="2400" dirty="0" smtClean="0">
                <a:solidFill>
                  <a:schemeClr val="bg1"/>
                </a:solidFill>
              </a:rPr>
              <a:t>points.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3. God’s Message of </a:t>
            </a:r>
            <a:r>
              <a:rPr lang="en-US" sz="2400" b="1" dirty="0" smtClean="0">
                <a:solidFill>
                  <a:schemeClr val="bg1"/>
                </a:solidFill>
              </a:rPr>
              <a:t>Encouragement</a:t>
            </a:r>
          </a:p>
          <a:p>
            <a:endParaRPr lang="en-US" sz="1000" b="1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God made several promises to Joshua to encourage him. These promises were</a:t>
            </a:r>
            <a:r>
              <a:rPr lang="en-US" sz="2400" dirty="0" smtClean="0">
                <a:solidFill>
                  <a:schemeClr val="bg1"/>
                </a:solidFill>
              </a:rPr>
              <a:t>:</a:t>
            </a:r>
          </a:p>
          <a:p>
            <a:endParaRPr lang="en-US" sz="1000" dirty="0" smtClean="0">
              <a:solidFill>
                <a:schemeClr val="bg1"/>
              </a:solidFill>
            </a:endParaRPr>
          </a:p>
          <a:p>
            <a:pPr marL="457200" indent="-457200"/>
            <a:r>
              <a:rPr lang="en-US" sz="2400" dirty="0" smtClean="0">
                <a:solidFill>
                  <a:schemeClr val="bg1"/>
                </a:solidFill>
              </a:rPr>
              <a:t>a. God </a:t>
            </a:r>
            <a:r>
              <a:rPr lang="en-US" sz="2400" dirty="0" smtClean="0">
                <a:solidFill>
                  <a:schemeClr val="bg1"/>
                </a:solidFill>
              </a:rPr>
              <a:t>would give him every place that the sole of his </a:t>
            </a:r>
            <a:r>
              <a:rPr lang="en-US" sz="2400" dirty="0" smtClean="0">
                <a:solidFill>
                  <a:schemeClr val="bg1"/>
                </a:solidFill>
              </a:rPr>
              <a:t>feet should </a:t>
            </a:r>
            <a:r>
              <a:rPr lang="en-US" sz="2400" dirty="0" smtClean="0">
                <a:solidFill>
                  <a:schemeClr val="bg1"/>
                </a:solidFill>
              </a:rPr>
              <a:t>walk upon (verse 3).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457200" indent="-457200">
              <a:buAutoNum type="alphaLcPeriod"/>
            </a:pPr>
            <a:endParaRPr lang="en-US" sz="8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b. </a:t>
            </a:r>
            <a:r>
              <a:rPr lang="en-US" sz="2400" spc="-150" dirty="0" smtClean="0">
                <a:solidFill>
                  <a:schemeClr val="bg1"/>
                </a:solidFill>
              </a:rPr>
              <a:t>No</a:t>
            </a:r>
            <a:r>
              <a:rPr lang="en-US" sz="2400" dirty="0" smtClean="0">
                <a:solidFill>
                  <a:schemeClr val="bg1"/>
                </a:solidFill>
              </a:rPr>
              <a:t> man would </a:t>
            </a:r>
            <a:r>
              <a:rPr lang="en-US" sz="2400" spc="-150" dirty="0" smtClean="0">
                <a:solidFill>
                  <a:schemeClr val="bg1"/>
                </a:solidFill>
              </a:rPr>
              <a:t>be</a:t>
            </a:r>
            <a:r>
              <a:rPr lang="en-US" sz="2400" dirty="0" smtClean="0">
                <a:solidFill>
                  <a:schemeClr val="bg1"/>
                </a:solidFill>
              </a:rPr>
              <a:t> able </a:t>
            </a:r>
            <a:r>
              <a:rPr lang="en-US" sz="2400" spc="-150" dirty="0" smtClean="0">
                <a:solidFill>
                  <a:schemeClr val="bg1"/>
                </a:solidFill>
              </a:rPr>
              <a:t>to</a:t>
            </a:r>
            <a:r>
              <a:rPr lang="en-US" sz="2400" dirty="0" smtClean="0">
                <a:solidFill>
                  <a:schemeClr val="bg1"/>
                </a:solidFill>
              </a:rPr>
              <a:t> stand before him </a:t>
            </a:r>
            <a:r>
              <a:rPr lang="en-US" sz="2400" spc="-150" dirty="0" smtClean="0">
                <a:solidFill>
                  <a:schemeClr val="bg1"/>
                </a:solidFill>
              </a:rPr>
              <a:t>all</a:t>
            </a:r>
            <a:r>
              <a:rPr lang="en-US" sz="2400" dirty="0" smtClean="0">
                <a:solidFill>
                  <a:schemeClr val="bg1"/>
                </a:solidFill>
              </a:rPr>
              <a:t> his life 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   (</a:t>
            </a:r>
            <a:r>
              <a:rPr lang="en-US" sz="2400" dirty="0" smtClean="0">
                <a:solidFill>
                  <a:schemeClr val="bg1"/>
                </a:solidFill>
              </a:rPr>
              <a:t>verse 5</a:t>
            </a:r>
            <a:r>
              <a:rPr lang="en-US" sz="2400" dirty="0" smtClean="0">
                <a:solidFill>
                  <a:schemeClr val="bg1"/>
                </a:solidFill>
              </a:rPr>
              <a:t>).</a:t>
            </a:r>
          </a:p>
          <a:p>
            <a:endParaRPr lang="en-US" sz="8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c. God would </a:t>
            </a:r>
            <a:r>
              <a:rPr lang="en-US" sz="2400" spc="-150" dirty="0" smtClean="0">
                <a:solidFill>
                  <a:schemeClr val="bg1"/>
                </a:solidFill>
              </a:rPr>
              <a:t>be</a:t>
            </a:r>
            <a:r>
              <a:rPr lang="en-US" sz="2400" dirty="0" smtClean="0">
                <a:solidFill>
                  <a:schemeClr val="bg1"/>
                </a:solidFill>
              </a:rPr>
              <a:t> with him even</a:t>
            </a:r>
            <a:r>
              <a:rPr lang="en-US" sz="2400" spc="-150" dirty="0" smtClean="0">
                <a:solidFill>
                  <a:schemeClr val="bg1"/>
                </a:solidFill>
              </a:rPr>
              <a:t> as </a:t>
            </a:r>
            <a:r>
              <a:rPr lang="en-US" sz="2400" dirty="0" smtClean="0">
                <a:solidFill>
                  <a:schemeClr val="bg1"/>
                </a:solidFill>
              </a:rPr>
              <a:t>He was with Moses 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      (</a:t>
            </a:r>
            <a:r>
              <a:rPr lang="en-US" sz="2400" dirty="0" smtClean="0">
                <a:solidFill>
                  <a:schemeClr val="bg1"/>
                </a:solidFill>
              </a:rPr>
              <a:t>verse 5</a:t>
            </a:r>
            <a:r>
              <a:rPr lang="en-US" sz="2400" dirty="0" smtClean="0">
                <a:solidFill>
                  <a:schemeClr val="bg1"/>
                </a:solidFill>
              </a:rPr>
              <a:t>).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C. God’s Message To Joshua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708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2: Joshua           Global </a:t>
            </a:r>
            <a:r>
              <a:rPr lang="en-US" sz="2000" dirty="0" smtClean="0">
                <a:solidFill>
                  <a:schemeClr val="bg1"/>
                </a:solidFill>
              </a:rPr>
              <a:t>University of </a:t>
            </a:r>
            <a:r>
              <a:rPr lang="en-US" sz="2000" dirty="0" smtClean="0">
                <a:solidFill>
                  <a:schemeClr val="bg1"/>
                </a:solidFill>
              </a:rPr>
              <a:t>Theological </a:t>
            </a:r>
            <a:r>
              <a:rPr lang="en-US" sz="2000" dirty="0" smtClean="0">
                <a:solidFill>
                  <a:schemeClr val="bg1"/>
                </a:solidFill>
              </a:rPr>
              <a:t>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90600"/>
            <a:ext cx="73914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This message </a:t>
            </a:r>
            <a:r>
              <a:rPr lang="en-US" sz="2400" dirty="0" smtClean="0">
                <a:solidFill>
                  <a:schemeClr val="bg1"/>
                </a:solidFill>
              </a:rPr>
              <a:t>may be divided into five main </a:t>
            </a:r>
            <a:r>
              <a:rPr lang="en-US" sz="2400" dirty="0" smtClean="0">
                <a:solidFill>
                  <a:schemeClr val="bg1"/>
                </a:solidFill>
              </a:rPr>
              <a:t>points.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3. God’s Message of </a:t>
            </a:r>
            <a:r>
              <a:rPr lang="en-US" sz="2400" b="1" dirty="0" smtClean="0">
                <a:solidFill>
                  <a:schemeClr val="bg1"/>
                </a:solidFill>
              </a:rPr>
              <a:t>Encouragement</a:t>
            </a:r>
          </a:p>
          <a:p>
            <a:endParaRPr lang="en-US" sz="1000" b="1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God made several promises to Joshua to encourage him. These promises were</a:t>
            </a:r>
            <a:r>
              <a:rPr lang="en-US" sz="2400" dirty="0" smtClean="0">
                <a:solidFill>
                  <a:schemeClr val="bg1"/>
                </a:solidFill>
              </a:rPr>
              <a:t>:</a:t>
            </a:r>
          </a:p>
          <a:p>
            <a:endParaRPr lang="en-US" sz="10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d. God would not fail him nor forsake him (verse 5</a:t>
            </a:r>
            <a:r>
              <a:rPr lang="en-US" sz="2400" dirty="0" smtClean="0">
                <a:solidFill>
                  <a:schemeClr val="bg1"/>
                </a:solidFill>
              </a:rPr>
              <a:t>).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e. God would be with him wherever he went (</a:t>
            </a:r>
            <a:r>
              <a:rPr lang="en-US" sz="2400" dirty="0" smtClean="0">
                <a:solidFill>
                  <a:schemeClr val="bg1"/>
                </a:solidFill>
              </a:rPr>
              <a:t>verse 9</a:t>
            </a:r>
            <a:r>
              <a:rPr lang="en-US" sz="2400" dirty="0" smtClean="0">
                <a:solidFill>
                  <a:schemeClr val="bg1"/>
                </a:solidFill>
              </a:rPr>
              <a:t>).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C. God’s Message To Joshua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708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2: Joshua           Global </a:t>
            </a:r>
            <a:r>
              <a:rPr lang="en-US" sz="2000" dirty="0" smtClean="0">
                <a:solidFill>
                  <a:schemeClr val="bg1"/>
                </a:solidFill>
              </a:rPr>
              <a:t>University of </a:t>
            </a:r>
            <a:r>
              <a:rPr lang="en-US" sz="2000" dirty="0" smtClean="0">
                <a:solidFill>
                  <a:schemeClr val="bg1"/>
                </a:solidFill>
              </a:rPr>
              <a:t>Theological </a:t>
            </a:r>
            <a:r>
              <a:rPr lang="en-US" sz="2000" dirty="0" smtClean="0">
                <a:solidFill>
                  <a:schemeClr val="bg1"/>
                </a:solidFill>
              </a:rPr>
              <a:t>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90600"/>
            <a:ext cx="73914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This message </a:t>
            </a:r>
            <a:r>
              <a:rPr lang="en-US" sz="2400" dirty="0" smtClean="0">
                <a:solidFill>
                  <a:schemeClr val="bg1"/>
                </a:solidFill>
              </a:rPr>
              <a:t>may be divided into five main </a:t>
            </a:r>
            <a:r>
              <a:rPr lang="en-US" sz="2400" dirty="0" smtClean="0">
                <a:solidFill>
                  <a:schemeClr val="bg1"/>
                </a:solidFill>
              </a:rPr>
              <a:t>points.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4. God’s </a:t>
            </a:r>
            <a:r>
              <a:rPr lang="en-US" sz="2400" b="1" dirty="0" smtClean="0">
                <a:solidFill>
                  <a:schemeClr val="bg1"/>
                </a:solidFill>
              </a:rPr>
              <a:t>Exhortation</a:t>
            </a:r>
          </a:p>
          <a:p>
            <a:endParaRPr lang="en-US" sz="1000" b="1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Three times God exhorted Joshua to be strong and of good courage.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also exhorted </a:t>
            </a:r>
            <a:r>
              <a:rPr lang="en-US" sz="2400" dirty="0" smtClean="0">
                <a:solidFill>
                  <a:schemeClr val="bg1"/>
                </a:solidFill>
              </a:rPr>
              <a:t>him not to turn from the law of Moses, neither to the right hand nor to the left.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C. God’s Message To Joshua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708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2: Joshua           Global </a:t>
            </a:r>
            <a:r>
              <a:rPr lang="en-US" sz="2000" dirty="0" smtClean="0">
                <a:solidFill>
                  <a:schemeClr val="bg1"/>
                </a:solidFill>
              </a:rPr>
              <a:t>University of </a:t>
            </a:r>
            <a:r>
              <a:rPr lang="en-US" sz="2000" dirty="0" smtClean="0">
                <a:solidFill>
                  <a:schemeClr val="bg1"/>
                </a:solidFill>
              </a:rPr>
              <a:t>Theological </a:t>
            </a:r>
            <a:r>
              <a:rPr lang="en-US" sz="2000" dirty="0" smtClean="0">
                <a:solidFill>
                  <a:schemeClr val="bg1"/>
                </a:solidFill>
              </a:rPr>
              <a:t>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90600"/>
            <a:ext cx="73914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This message </a:t>
            </a:r>
            <a:r>
              <a:rPr lang="en-US" sz="2400" dirty="0" smtClean="0">
                <a:solidFill>
                  <a:schemeClr val="bg1"/>
                </a:solidFill>
              </a:rPr>
              <a:t>may be divided into five main </a:t>
            </a:r>
            <a:r>
              <a:rPr lang="en-US" sz="2400" dirty="0" smtClean="0">
                <a:solidFill>
                  <a:schemeClr val="bg1"/>
                </a:solidFill>
              </a:rPr>
              <a:t>points.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5. God Placed Emphasis upon the Importance of the </a:t>
            </a:r>
            <a:r>
              <a:rPr lang="en-US" sz="2400" b="1" dirty="0" smtClean="0">
                <a:solidFill>
                  <a:schemeClr val="bg1"/>
                </a:solidFill>
              </a:rPr>
              <a:t>Law</a:t>
            </a:r>
          </a:p>
          <a:p>
            <a:endParaRPr lang="en-US" sz="1000" b="1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Joshua was exhorted to meditate upon the Law day and night and not to let </a:t>
            </a:r>
            <a:r>
              <a:rPr lang="en-US" sz="2400" dirty="0" smtClean="0">
                <a:solidFill>
                  <a:schemeClr val="bg1"/>
                </a:solidFill>
              </a:rPr>
              <a:t>it depart </a:t>
            </a:r>
            <a:r>
              <a:rPr lang="en-US" sz="2400" dirty="0" smtClean="0">
                <a:solidFill>
                  <a:schemeClr val="bg1"/>
                </a:solidFill>
              </a:rPr>
              <a:t>out of his mouth.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was told that he must observe it just as it </a:t>
            </a:r>
            <a:r>
              <a:rPr lang="en-US" sz="2400" dirty="0" smtClean="0">
                <a:solidFill>
                  <a:schemeClr val="bg1"/>
                </a:solidFill>
              </a:rPr>
              <a:t>was written.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promise of prosperity and success would be conditional upon this factor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C. God’s Message To Joshua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708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2: Joshua           Global </a:t>
            </a:r>
            <a:r>
              <a:rPr lang="en-US" sz="2000" dirty="0" smtClean="0">
                <a:solidFill>
                  <a:schemeClr val="bg1"/>
                </a:solidFill>
              </a:rPr>
              <a:t>University of </a:t>
            </a:r>
            <a:r>
              <a:rPr lang="en-US" sz="2000" dirty="0" smtClean="0">
                <a:solidFill>
                  <a:schemeClr val="bg1"/>
                </a:solidFill>
              </a:rPr>
              <a:t>Theological </a:t>
            </a:r>
            <a:r>
              <a:rPr lang="en-US" sz="2000" dirty="0" smtClean="0">
                <a:solidFill>
                  <a:schemeClr val="bg1"/>
                </a:solidFill>
              </a:rPr>
              <a:t>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90600"/>
            <a:ext cx="73914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This message </a:t>
            </a:r>
            <a:r>
              <a:rPr lang="en-US" sz="2400" dirty="0" smtClean="0">
                <a:solidFill>
                  <a:schemeClr val="bg1"/>
                </a:solidFill>
              </a:rPr>
              <a:t>may be divided into five main </a:t>
            </a:r>
            <a:r>
              <a:rPr lang="en-US" sz="2400" dirty="0" smtClean="0">
                <a:solidFill>
                  <a:schemeClr val="bg1"/>
                </a:solidFill>
              </a:rPr>
              <a:t>points.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5. God Placed Emphasis upon the Importance of the </a:t>
            </a:r>
            <a:r>
              <a:rPr lang="en-US" sz="2400" b="1" dirty="0" smtClean="0">
                <a:solidFill>
                  <a:schemeClr val="bg1"/>
                </a:solidFill>
              </a:rPr>
              <a:t>Law</a:t>
            </a:r>
          </a:p>
          <a:p>
            <a:endParaRPr lang="en-US" sz="1000" b="1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It </a:t>
            </a:r>
            <a:r>
              <a:rPr lang="en-US" sz="2400" dirty="0" smtClean="0">
                <a:solidFill>
                  <a:schemeClr val="bg1"/>
                </a:solidFill>
              </a:rPr>
              <a:t>is evident that Joshua remembered God’s message to him throughout </a:t>
            </a:r>
            <a:r>
              <a:rPr lang="en-US" sz="2400" dirty="0" smtClean="0">
                <a:solidFill>
                  <a:schemeClr val="bg1"/>
                </a:solidFill>
              </a:rPr>
              <a:t>the years </a:t>
            </a:r>
            <a:r>
              <a:rPr lang="en-US" sz="2400" dirty="0" smtClean="0">
                <a:solidFill>
                  <a:schemeClr val="bg1"/>
                </a:solidFill>
              </a:rPr>
              <a:t>of conquest and undoubtedly his success was greatly dependent upon </a:t>
            </a:r>
            <a:r>
              <a:rPr lang="en-US" sz="2400" dirty="0" smtClean="0">
                <a:solidFill>
                  <a:schemeClr val="bg1"/>
                </a:solidFill>
              </a:rPr>
              <a:t>this fact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D. </a:t>
            </a:r>
            <a:r>
              <a:rPr lang="en-US" sz="3600" dirty="0" err="1" smtClean="0">
                <a:solidFill>
                  <a:schemeClr val="bg1"/>
                </a:solidFill>
              </a:rPr>
              <a:t>Rahab</a:t>
            </a:r>
            <a:r>
              <a:rPr lang="en-US" sz="3600" dirty="0" smtClean="0">
                <a:solidFill>
                  <a:schemeClr val="bg1"/>
                </a:solidFill>
              </a:rPr>
              <a:t> And The Spies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708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2: Joshua           Global </a:t>
            </a:r>
            <a:r>
              <a:rPr lang="en-US" sz="2000" dirty="0" smtClean="0">
                <a:solidFill>
                  <a:schemeClr val="bg1"/>
                </a:solidFill>
              </a:rPr>
              <a:t>University of </a:t>
            </a:r>
            <a:r>
              <a:rPr lang="en-US" sz="2000" dirty="0" smtClean="0">
                <a:solidFill>
                  <a:schemeClr val="bg1"/>
                </a:solidFill>
              </a:rPr>
              <a:t>Theological </a:t>
            </a:r>
            <a:r>
              <a:rPr lang="en-US" sz="2000" dirty="0" smtClean="0">
                <a:solidFill>
                  <a:schemeClr val="bg1"/>
                </a:solidFill>
              </a:rPr>
              <a:t>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874216"/>
            <a:ext cx="73914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Joshua recognized that the city of Jericho was a strong city and was to be </a:t>
            </a:r>
            <a:r>
              <a:rPr lang="en-US" sz="2400" dirty="0" smtClean="0">
                <a:solidFill>
                  <a:schemeClr val="bg1"/>
                </a:solidFill>
              </a:rPr>
              <a:t>the first </a:t>
            </a:r>
            <a:r>
              <a:rPr lang="en-US" sz="2400" dirty="0" smtClean="0">
                <a:solidFill>
                  <a:schemeClr val="bg1"/>
                </a:solidFill>
              </a:rPr>
              <a:t>objective.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desired more knowledge of the city and sent out two spies.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These spies </a:t>
            </a:r>
            <a:r>
              <a:rPr lang="en-US" sz="2400" dirty="0" smtClean="0">
                <a:solidFill>
                  <a:schemeClr val="bg1"/>
                </a:solidFill>
              </a:rPr>
              <a:t>were protected by a harlot, </a:t>
            </a:r>
            <a:r>
              <a:rPr lang="en-US" sz="2400" dirty="0" err="1" smtClean="0">
                <a:solidFill>
                  <a:schemeClr val="bg1"/>
                </a:solidFill>
              </a:rPr>
              <a:t>Rahab</a:t>
            </a:r>
            <a:r>
              <a:rPr lang="en-US" sz="2400" dirty="0" smtClean="0">
                <a:solidFill>
                  <a:schemeClr val="bg1"/>
                </a:solidFill>
              </a:rPr>
              <a:t>, whose house was located on the city wall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When the men were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     detected</a:t>
            </a:r>
            <a:r>
              <a:rPr lang="en-US" sz="2400" dirty="0" smtClean="0">
                <a:solidFill>
                  <a:schemeClr val="bg1"/>
                </a:solidFill>
              </a:rPr>
              <a:t>, she hid them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 beneath </a:t>
            </a:r>
            <a:r>
              <a:rPr lang="en-US" sz="2400" dirty="0" smtClean="0">
                <a:solidFill>
                  <a:schemeClr val="bg1"/>
                </a:solidFill>
              </a:rPr>
              <a:t>drying stalks of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flax </a:t>
            </a:r>
            <a:r>
              <a:rPr lang="en-US" sz="2400" dirty="0" smtClean="0">
                <a:solidFill>
                  <a:schemeClr val="bg1"/>
                </a:solidFill>
              </a:rPr>
              <a:t>on the roof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 descr="800-Joshua-02-Spies%20Ha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80050">
            <a:off x="4589088" y="3880238"/>
            <a:ext cx="3241022" cy="2430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D. </a:t>
            </a:r>
            <a:r>
              <a:rPr lang="en-US" sz="3600" dirty="0" err="1" smtClean="0">
                <a:solidFill>
                  <a:schemeClr val="bg1"/>
                </a:solidFill>
              </a:rPr>
              <a:t>Rahab</a:t>
            </a:r>
            <a:r>
              <a:rPr lang="en-US" sz="3600" dirty="0" smtClean="0">
                <a:solidFill>
                  <a:schemeClr val="bg1"/>
                </a:solidFill>
              </a:rPr>
              <a:t> And The Spies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708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2: Joshua           Global </a:t>
            </a:r>
            <a:r>
              <a:rPr lang="en-US" sz="2000" dirty="0" smtClean="0">
                <a:solidFill>
                  <a:schemeClr val="bg1"/>
                </a:solidFill>
              </a:rPr>
              <a:t>University of </a:t>
            </a:r>
            <a:r>
              <a:rPr lang="en-US" sz="2000" dirty="0" smtClean="0">
                <a:solidFill>
                  <a:schemeClr val="bg1"/>
                </a:solidFill>
              </a:rPr>
              <a:t>Theological </a:t>
            </a:r>
            <a:r>
              <a:rPr lang="en-US" sz="2000" dirty="0" smtClean="0">
                <a:solidFill>
                  <a:schemeClr val="bg1"/>
                </a:solidFill>
              </a:rPr>
              <a:t>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49953"/>
            <a:ext cx="73914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She </a:t>
            </a:r>
            <a:r>
              <a:rPr lang="en-US" sz="2400" dirty="0" smtClean="0">
                <a:solidFill>
                  <a:schemeClr val="bg1"/>
                </a:solidFill>
              </a:rPr>
              <a:t>was convinced that Jericho would be taken by the </a:t>
            </a:r>
            <a:r>
              <a:rPr lang="en-US" sz="2400" dirty="0" smtClean="0">
                <a:solidFill>
                  <a:schemeClr val="bg1"/>
                </a:solidFill>
              </a:rPr>
              <a:t>Israelites.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She requested safety for </a:t>
            </a:r>
            <a:r>
              <a:rPr lang="en-US" sz="2400" dirty="0" smtClean="0">
                <a:solidFill>
                  <a:schemeClr val="bg1"/>
                </a:solidFill>
              </a:rPr>
              <a:t>herself and family in return for saving the lives of the spies.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With </a:t>
            </a:r>
            <a:r>
              <a:rPr lang="en-US" sz="2400" dirty="0" smtClean="0">
                <a:solidFill>
                  <a:schemeClr val="bg1"/>
                </a:solidFill>
              </a:rPr>
              <a:t>her help, </a:t>
            </a:r>
            <a:r>
              <a:rPr lang="en-US" sz="2400" dirty="0" smtClean="0">
                <a:solidFill>
                  <a:schemeClr val="bg1"/>
                </a:solidFill>
              </a:rPr>
              <a:t>the men </a:t>
            </a:r>
            <a:r>
              <a:rPr lang="en-US" sz="2400" dirty="0" smtClean="0">
                <a:solidFill>
                  <a:schemeClr val="bg1"/>
                </a:solidFill>
              </a:rPr>
              <a:t>escaped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back </a:t>
            </a:r>
            <a:r>
              <a:rPr lang="en-US" sz="2400" dirty="0" smtClean="0">
                <a:solidFill>
                  <a:schemeClr val="bg1"/>
                </a:solidFill>
              </a:rPr>
              <a:t>to Joshua.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They </a:t>
            </a:r>
            <a:r>
              <a:rPr lang="en-US" sz="2400" dirty="0" smtClean="0">
                <a:solidFill>
                  <a:schemeClr val="bg1"/>
                </a:solidFill>
              </a:rPr>
              <a:t>did not learn much about the city, but they did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learn that the people of Jericho greatly feared Israel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This </a:t>
            </a:r>
            <a:r>
              <a:rPr lang="en-US" sz="2400" dirty="0" smtClean="0">
                <a:solidFill>
                  <a:schemeClr val="bg1"/>
                </a:solidFill>
              </a:rPr>
              <a:t>was a good report.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 descr="800-Joshua-02-Spies%20Co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08600" y="2514600"/>
            <a:ext cx="2641600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A. </a:t>
            </a:r>
            <a:r>
              <a:rPr lang="en-US" sz="3600" dirty="0" smtClean="0">
                <a:solidFill>
                  <a:schemeClr val="bg1"/>
                </a:solidFill>
              </a:rPr>
              <a:t>The Successor To Moses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708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2: Joshua           Global </a:t>
            </a:r>
            <a:r>
              <a:rPr lang="en-US" sz="2000" dirty="0" smtClean="0">
                <a:solidFill>
                  <a:schemeClr val="bg1"/>
                </a:solidFill>
              </a:rPr>
              <a:t>University of </a:t>
            </a:r>
            <a:r>
              <a:rPr lang="en-US" sz="2000" dirty="0" smtClean="0">
                <a:solidFill>
                  <a:schemeClr val="bg1"/>
                </a:solidFill>
              </a:rPr>
              <a:t>Theological </a:t>
            </a:r>
            <a:r>
              <a:rPr lang="en-US" sz="2000" dirty="0" smtClean="0">
                <a:solidFill>
                  <a:schemeClr val="bg1"/>
                </a:solidFill>
              </a:rPr>
              <a:t>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548348"/>
            <a:ext cx="7162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When Moses came to the end of his life, someone had to be selected to </a:t>
            </a:r>
            <a:r>
              <a:rPr lang="en-US" sz="2400" dirty="0" smtClean="0">
                <a:solidFill>
                  <a:schemeClr val="bg1"/>
                </a:solidFill>
              </a:rPr>
              <a:t>take his </a:t>
            </a:r>
            <a:r>
              <a:rPr lang="en-US" sz="2400" dirty="0" smtClean="0">
                <a:solidFill>
                  <a:schemeClr val="bg1"/>
                </a:solidFill>
              </a:rPr>
              <a:t>place.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This </a:t>
            </a:r>
            <a:r>
              <a:rPr lang="en-US" sz="2400" dirty="0" smtClean="0">
                <a:solidFill>
                  <a:schemeClr val="bg1"/>
                </a:solidFill>
              </a:rPr>
              <a:t>was a very important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decision</a:t>
            </a:r>
            <a:r>
              <a:rPr lang="en-US" sz="2400" dirty="0" smtClean="0">
                <a:solidFill>
                  <a:schemeClr val="bg1"/>
                </a:solidFill>
              </a:rPr>
              <a:t>, for the successor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would </a:t>
            </a:r>
            <a:r>
              <a:rPr lang="en-US" sz="2400" dirty="0" smtClean="0">
                <a:solidFill>
                  <a:schemeClr val="bg1"/>
                </a:solidFill>
              </a:rPr>
              <a:t>be the one </a:t>
            </a:r>
            <a:r>
              <a:rPr lang="en-US" sz="2400" dirty="0" smtClean="0">
                <a:solidFill>
                  <a:schemeClr val="bg1"/>
                </a:solidFill>
              </a:rPr>
              <a:t>to lead                                                                Israel </a:t>
            </a:r>
            <a:r>
              <a:rPr lang="en-US" sz="2400" dirty="0" smtClean="0">
                <a:solidFill>
                  <a:schemeClr val="bg1"/>
                </a:solidFill>
              </a:rPr>
              <a:t>across Jordan to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  possess </a:t>
            </a:r>
            <a:r>
              <a:rPr lang="en-US" sz="2400" dirty="0" smtClean="0">
                <a:solidFill>
                  <a:schemeClr val="bg1"/>
                </a:solidFill>
              </a:rPr>
              <a:t>Canaan.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God’s </a:t>
            </a:r>
            <a:r>
              <a:rPr lang="en-US" sz="2400" dirty="0" smtClean="0">
                <a:solidFill>
                  <a:schemeClr val="bg1"/>
                </a:solidFill>
              </a:rPr>
              <a:t>choice was Joshua.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 descr="Joshua-Chapter-3-The-Israelites-Cross-the-Jordan-River.jpg"/>
          <p:cNvPicPr>
            <a:picLocks noChangeAspect="1"/>
          </p:cNvPicPr>
          <p:nvPr/>
        </p:nvPicPr>
        <p:blipFill>
          <a:blip r:embed="rId2" cstate="print"/>
          <a:srcRect l="1000" t="1250" r="1000" b="1250"/>
          <a:stretch>
            <a:fillRect/>
          </a:stretch>
        </p:blipFill>
        <p:spPr>
          <a:xfrm rot="276795">
            <a:off x="4525783" y="2498216"/>
            <a:ext cx="3494262" cy="2781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D. </a:t>
            </a:r>
            <a:r>
              <a:rPr lang="en-US" sz="3600" dirty="0" err="1" smtClean="0">
                <a:solidFill>
                  <a:schemeClr val="bg1"/>
                </a:solidFill>
              </a:rPr>
              <a:t>Rahab</a:t>
            </a:r>
            <a:r>
              <a:rPr lang="en-US" sz="3600" dirty="0" smtClean="0">
                <a:solidFill>
                  <a:schemeClr val="bg1"/>
                </a:solidFill>
              </a:rPr>
              <a:t> And The Spies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708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2: Joshua           Global </a:t>
            </a:r>
            <a:r>
              <a:rPr lang="en-US" sz="2000" dirty="0" smtClean="0">
                <a:solidFill>
                  <a:schemeClr val="bg1"/>
                </a:solidFill>
              </a:rPr>
              <a:t>University of </a:t>
            </a:r>
            <a:r>
              <a:rPr lang="en-US" sz="2000" dirty="0" smtClean="0">
                <a:solidFill>
                  <a:schemeClr val="bg1"/>
                </a:solidFill>
              </a:rPr>
              <a:t>Theological </a:t>
            </a:r>
            <a:r>
              <a:rPr lang="en-US" sz="2000" dirty="0" smtClean="0">
                <a:solidFill>
                  <a:schemeClr val="bg1"/>
                </a:solidFill>
              </a:rPr>
              <a:t>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126153"/>
            <a:ext cx="73914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Rahab</a:t>
            </a:r>
            <a:r>
              <a:rPr lang="en-US" sz="2400" dirty="0" smtClean="0">
                <a:solidFill>
                  <a:schemeClr val="bg1"/>
                </a:solidFill>
              </a:rPr>
              <a:t> tied a line of scarlet threat in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her window.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This, </a:t>
            </a:r>
            <a:r>
              <a:rPr lang="en-US" sz="2400" dirty="0" smtClean="0">
                <a:solidFill>
                  <a:schemeClr val="bg1"/>
                </a:solidFill>
              </a:rPr>
              <a:t>like the blood </a:t>
            </a:r>
            <a:r>
              <a:rPr lang="en-US" sz="2400" dirty="0" smtClean="0">
                <a:solidFill>
                  <a:schemeClr val="bg1"/>
                </a:solidFill>
              </a:rPr>
              <a:t>applied to </a:t>
            </a:r>
            <a:r>
              <a:rPr lang="en-US" sz="2400" dirty="0" smtClean="0">
                <a:solidFill>
                  <a:schemeClr val="bg1"/>
                </a:solidFill>
              </a:rPr>
              <a:t>the doors of the Israelites at the time of the Passover, became the means of </a:t>
            </a:r>
            <a:r>
              <a:rPr lang="en-US" sz="2400" dirty="0" smtClean="0">
                <a:solidFill>
                  <a:schemeClr val="bg1"/>
                </a:solidFill>
              </a:rPr>
              <a:t>her salvation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This </a:t>
            </a:r>
            <a:r>
              <a:rPr lang="en-US" sz="2400" dirty="0" smtClean="0">
                <a:solidFill>
                  <a:schemeClr val="bg1"/>
                </a:solidFill>
              </a:rPr>
              <a:t>scarlet line was a type of the crimson line of blood that runs </a:t>
            </a:r>
            <a:r>
              <a:rPr lang="en-US" sz="2400" dirty="0" smtClean="0">
                <a:solidFill>
                  <a:schemeClr val="bg1"/>
                </a:solidFill>
              </a:rPr>
              <a:t>throughout the </a:t>
            </a:r>
            <a:r>
              <a:rPr lang="en-US" sz="2400" dirty="0" smtClean="0">
                <a:solidFill>
                  <a:schemeClr val="bg1"/>
                </a:solidFill>
              </a:rPr>
              <a:t>Bible.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As </a:t>
            </a:r>
            <a:r>
              <a:rPr lang="en-US" sz="2400" dirty="0" smtClean="0">
                <a:solidFill>
                  <a:schemeClr val="bg1"/>
                </a:solidFill>
              </a:rPr>
              <a:t>a result </a:t>
            </a:r>
            <a:r>
              <a:rPr lang="en-US" sz="2400" dirty="0" err="1" smtClean="0">
                <a:solidFill>
                  <a:schemeClr val="bg1"/>
                </a:solidFill>
              </a:rPr>
              <a:t>Rahab</a:t>
            </a:r>
            <a:r>
              <a:rPr lang="en-US" sz="2400" dirty="0" smtClean="0">
                <a:solidFill>
                  <a:schemeClr val="bg1"/>
                </a:solidFill>
              </a:rPr>
              <a:t> and her family were saved and she came to </a:t>
            </a:r>
            <a:r>
              <a:rPr lang="en-US" sz="2400" dirty="0" smtClean="0">
                <a:solidFill>
                  <a:schemeClr val="bg1"/>
                </a:solidFill>
              </a:rPr>
              <a:t>be included </a:t>
            </a:r>
            <a:r>
              <a:rPr lang="en-US" sz="2400" dirty="0" smtClean="0">
                <a:solidFill>
                  <a:schemeClr val="bg1"/>
                </a:solidFill>
              </a:rPr>
              <a:t>in the ancestral line of David and of Christ. (See Matthew </a:t>
            </a:r>
            <a:r>
              <a:rPr lang="en-US" sz="2400" dirty="0" smtClean="0">
                <a:solidFill>
                  <a:schemeClr val="bg1"/>
                </a:solidFill>
              </a:rPr>
              <a:t>1:5)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8" name="Picture 7" descr="rahab-scarlet-thre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89858">
            <a:off x="5845320" y="592145"/>
            <a:ext cx="2491588" cy="17025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A. </a:t>
            </a:r>
            <a:r>
              <a:rPr lang="en-US" sz="3600" dirty="0" smtClean="0">
                <a:solidFill>
                  <a:schemeClr val="bg1"/>
                </a:solidFill>
              </a:rPr>
              <a:t>The Successor To Moses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708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2: Joshua           Global </a:t>
            </a:r>
            <a:r>
              <a:rPr lang="en-US" sz="2000" dirty="0" smtClean="0">
                <a:solidFill>
                  <a:schemeClr val="bg1"/>
                </a:solidFill>
              </a:rPr>
              <a:t>University of </a:t>
            </a:r>
            <a:r>
              <a:rPr lang="en-US" sz="2000" dirty="0" smtClean="0">
                <a:solidFill>
                  <a:schemeClr val="bg1"/>
                </a:solidFill>
              </a:rPr>
              <a:t>Theological </a:t>
            </a:r>
            <a:r>
              <a:rPr lang="en-US" sz="2000" dirty="0" smtClean="0">
                <a:solidFill>
                  <a:schemeClr val="bg1"/>
                </a:solidFill>
              </a:rPr>
              <a:t>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90600"/>
            <a:ext cx="71628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en-US" sz="2400" b="1" dirty="0" smtClean="0">
                <a:solidFill>
                  <a:schemeClr val="bg1"/>
                </a:solidFill>
              </a:rPr>
              <a:t>His Name</a:t>
            </a:r>
          </a:p>
          <a:p>
            <a:pPr marL="457200" indent="-457200">
              <a:buAutoNum type="arabicPeriod"/>
            </a:pPr>
            <a:endParaRPr lang="en-US" sz="1000" b="1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meaning of the name </a:t>
            </a:r>
            <a:r>
              <a:rPr lang="en-US" sz="2400" i="1" dirty="0" smtClean="0">
                <a:solidFill>
                  <a:schemeClr val="bg1"/>
                </a:solidFill>
              </a:rPr>
              <a:t>Joshua </a:t>
            </a:r>
            <a:r>
              <a:rPr lang="en-US" sz="2400" dirty="0" smtClean="0">
                <a:solidFill>
                  <a:schemeClr val="bg1"/>
                </a:solidFill>
              </a:rPr>
              <a:t>is</a:t>
            </a:r>
            <a:r>
              <a:rPr lang="en-US" sz="2400" i="1" dirty="0" smtClean="0">
                <a:solidFill>
                  <a:schemeClr val="bg1"/>
                </a:solidFill>
              </a:rPr>
              <a:t> “Jehovah is Salvation.” </a:t>
            </a:r>
          </a:p>
          <a:p>
            <a:endParaRPr lang="en-US" sz="2400" i="1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It may be written as </a:t>
            </a:r>
            <a:r>
              <a:rPr lang="en-US" sz="2400" dirty="0" err="1" smtClean="0">
                <a:solidFill>
                  <a:schemeClr val="bg1"/>
                </a:solidFill>
              </a:rPr>
              <a:t>Hoshea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 err="1" smtClean="0">
                <a:solidFill>
                  <a:schemeClr val="bg1"/>
                </a:solidFill>
              </a:rPr>
              <a:t>Oshea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 err="1" smtClean="0">
                <a:solidFill>
                  <a:schemeClr val="bg1"/>
                </a:solidFill>
              </a:rPr>
              <a:t>Jehoshua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 err="1" smtClean="0">
                <a:solidFill>
                  <a:schemeClr val="bg1"/>
                </a:solidFill>
              </a:rPr>
              <a:t>Jeshua</a:t>
            </a:r>
            <a:r>
              <a:rPr lang="en-US" sz="2400" dirty="0" smtClean="0">
                <a:solidFill>
                  <a:schemeClr val="bg1"/>
                </a:solidFill>
              </a:rPr>
              <a:t>, and in the New Testament, Jesus.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8" name="Picture 7" descr="JOSHUA_JES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71392" y="3505200"/>
            <a:ext cx="3729408" cy="2819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A. </a:t>
            </a:r>
            <a:r>
              <a:rPr lang="en-US" sz="3600" dirty="0" smtClean="0">
                <a:solidFill>
                  <a:schemeClr val="bg1"/>
                </a:solidFill>
              </a:rPr>
              <a:t>The Successor To Moses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708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2: Joshua           Global </a:t>
            </a:r>
            <a:r>
              <a:rPr lang="en-US" sz="2000" dirty="0" smtClean="0">
                <a:solidFill>
                  <a:schemeClr val="bg1"/>
                </a:solidFill>
              </a:rPr>
              <a:t>University </a:t>
            </a:r>
            <a:r>
              <a:rPr lang="en-US" sz="2000" dirty="0" smtClean="0">
                <a:solidFill>
                  <a:schemeClr val="bg1"/>
                </a:solidFill>
              </a:rPr>
              <a:t>of </a:t>
            </a:r>
            <a:r>
              <a:rPr lang="en-US" sz="2000" dirty="0" smtClean="0">
                <a:solidFill>
                  <a:schemeClr val="bg1"/>
                </a:solidFill>
              </a:rPr>
              <a:t>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90600"/>
            <a:ext cx="71628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en-US" sz="2400" b="1" dirty="0" smtClean="0">
                <a:solidFill>
                  <a:schemeClr val="bg1"/>
                </a:solidFill>
              </a:rPr>
              <a:t>2. </a:t>
            </a:r>
            <a:r>
              <a:rPr lang="en-US" sz="2400" b="1" dirty="0" smtClean="0">
                <a:solidFill>
                  <a:schemeClr val="bg1"/>
                </a:solidFill>
              </a:rPr>
              <a:t>  His Family</a:t>
            </a:r>
          </a:p>
          <a:p>
            <a:endParaRPr lang="en-US" sz="1000" b="1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was the son of Nun, of the tribe of Ephraim. (See Numbers 13:8, </a:t>
            </a:r>
            <a:r>
              <a:rPr lang="en-US" sz="2400" dirty="0" smtClean="0">
                <a:solidFill>
                  <a:schemeClr val="bg1"/>
                </a:solidFill>
              </a:rPr>
              <a:t>16)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 descr="ephraims3son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9800" y="2495550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A. </a:t>
            </a:r>
            <a:r>
              <a:rPr lang="en-US" sz="3600" dirty="0" smtClean="0">
                <a:solidFill>
                  <a:schemeClr val="bg1"/>
                </a:solidFill>
              </a:rPr>
              <a:t>The Successor To Moses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708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2: Joshua          Global </a:t>
            </a:r>
            <a:r>
              <a:rPr lang="en-US" sz="2000" dirty="0" smtClean="0">
                <a:solidFill>
                  <a:schemeClr val="bg1"/>
                </a:solidFill>
              </a:rPr>
              <a:t>University of 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03280"/>
            <a:ext cx="716280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 startAt="3"/>
            </a:pPr>
            <a:r>
              <a:rPr lang="en-US" sz="2400" b="1" dirty="0" smtClean="0">
                <a:solidFill>
                  <a:schemeClr val="bg1"/>
                </a:solidFill>
              </a:rPr>
              <a:t>His Experience</a:t>
            </a:r>
          </a:p>
          <a:p>
            <a:pPr marL="457200" indent="-457200">
              <a:buAutoNum type="arabicPeriod" startAt="3"/>
            </a:pPr>
            <a:endParaRPr lang="en-US" sz="1000" b="1" dirty="0" smtClean="0">
              <a:solidFill>
                <a:schemeClr val="bg1"/>
              </a:solidFill>
            </a:endParaRPr>
          </a:p>
          <a:p>
            <a:pPr marL="457200" indent="-457200"/>
            <a:r>
              <a:rPr lang="en-US" sz="2400" dirty="0" smtClean="0">
                <a:solidFill>
                  <a:schemeClr val="bg1"/>
                </a:solidFill>
              </a:rPr>
              <a:t>a. He </a:t>
            </a:r>
            <a:r>
              <a:rPr lang="en-US" sz="2400" dirty="0" smtClean="0">
                <a:solidFill>
                  <a:schemeClr val="bg1"/>
                </a:solidFill>
              </a:rPr>
              <a:t>led Israel in the battle against the </a:t>
            </a:r>
            <a:r>
              <a:rPr lang="en-US" sz="2400" dirty="0" err="1" smtClean="0">
                <a:solidFill>
                  <a:schemeClr val="bg1"/>
                </a:solidFill>
              </a:rPr>
              <a:t>Amalekites</a:t>
            </a:r>
            <a:r>
              <a:rPr lang="en-US" sz="2400" dirty="0" smtClean="0">
                <a:solidFill>
                  <a:schemeClr val="bg1"/>
                </a:solidFill>
              </a:rPr>
              <a:t>. (See </a:t>
            </a:r>
            <a:r>
              <a:rPr lang="en-US" sz="2400" dirty="0" smtClean="0">
                <a:solidFill>
                  <a:schemeClr val="bg1"/>
                </a:solidFill>
              </a:rPr>
              <a:t>Exodus 17:8-14)</a:t>
            </a:r>
          </a:p>
          <a:p>
            <a:pPr marL="457200" indent="-457200">
              <a:buAutoNum type="alphaLcPeriod"/>
            </a:pP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b. He had accompanied Moses part way up Mt. Sinai when </a:t>
            </a:r>
            <a:r>
              <a:rPr lang="en-US" sz="2400" dirty="0" smtClean="0">
                <a:solidFill>
                  <a:schemeClr val="bg1"/>
                </a:solidFill>
              </a:rPr>
              <a:t>Moses received </a:t>
            </a:r>
            <a:r>
              <a:rPr lang="en-US" sz="2400" dirty="0" smtClean="0">
                <a:solidFill>
                  <a:schemeClr val="bg1"/>
                </a:solidFill>
              </a:rPr>
              <a:t>the Mosaic law. (See Exodus </a:t>
            </a:r>
            <a:r>
              <a:rPr lang="en-US" sz="2400" dirty="0" smtClean="0">
                <a:solidFill>
                  <a:schemeClr val="bg1"/>
                </a:solidFill>
              </a:rPr>
              <a:t>24:13)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c. He had assisted Moses and ministered to him following </a:t>
            </a:r>
            <a:r>
              <a:rPr lang="en-US" sz="2400" dirty="0" smtClean="0">
                <a:solidFill>
                  <a:schemeClr val="bg1"/>
                </a:solidFill>
              </a:rPr>
              <a:t>Israel’s repentance </a:t>
            </a:r>
            <a:r>
              <a:rPr lang="en-US" sz="2400" dirty="0" smtClean="0">
                <a:solidFill>
                  <a:schemeClr val="bg1"/>
                </a:solidFill>
              </a:rPr>
              <a:t>regarding the sin of the golden calf. (See </a:t>
            </a:r>
            <a:r>
              <a:rPr lang="en-US" sz="2400" dirty="0" smtClean="0">
                <a:solidFill>
                  <a:schemeClr val="bg1"/>
                </a:solidFill>
              </a:rPr>
              <a:t>Exodus 33:11)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A. </a:t>
            </a:r>
            <a:r>
              <a:rPr lang="en-US" sz="3600" dirty="0" smtClean="0">
                <a:solidFill>
                  <a:schemeClr val="bg1"/>
                </a:solidFill>
              </a:rPr>
              <a:t>The Successor To Moses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708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2: Joshua          Global </a:t>
            </a:r>
            <a:r>
              <a:rPr lang="en-US" sz="2000" dirty="0" smtClean="0">
                <a:solidFill>
                  <a:schemeClr val="bg1"/>
                </a:solidFill>
              </a:rPr>
              <a:t>University of 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03280"/>
            <a:ext cx="7162800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 startAt="3"/>
            </a:pPr>
            <a:r>
              <a:rPr lang="en-US" sz="2400" b="1" dirty="0" smtClean="0">
                <a:solidFill>
                  <a:schemeClr val="bg1"/>
                </a:solidFill>
              </a:rPr>
              <a:t>His Experience</a:t>
            </a:r>
          </a:p>
          <a:p>
            <a:pPr marL="457200" indent="-457200">
              <a:buAutoNum type="arabicPeriod" startAt="3"/>
            </a:pPr>
            <a:endParaRPr lang="en-US" sz="1000" b="1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d. He went as one of the twelve spies, representing the tribe </a:t>
            </a:r>
            <a:r>
              <a:rPr lang="en-US" sz="2400" dirty="0" smtClean="0">
                <a:solidFill>
                  <a:schemeClr val="bg1"/>
                </a:solidFill>
              </a:rPr>
              <a:t>of Ephraim</a:t>
            </a:r>
            <a:r>
              <a:rPr lang="en-US" sz="2400" dirty="0" smtClean="0">
                <a:solidFill>
                  <a:schemeClr val="bg1"/>
                </a:solidFill>
              </a:rPr>
              <a:t>. He brought back a good report and, along with </a:t>
            </a:r>
            <a:r>
              <a:rPr lang="en-US" sz="2400" dirty="0" smtClean="0">
                <a:solidFill>
                  <a:schemeClr val="bg1"/>
                </a:solidFill>
              </a:rPr>
              <a:t>Caleb, urged </a:t>
            </a:r>
            <a:r>
              <a:rPr lang="en-US" sz="2400" dirty="0" smtClean="0">
                <a:solidFill>
                  <a:schemeClr val="bg1"/>
                </a:solidFill>
              </a:rPr>
              <a:t>Israel to occupy the land. (See Numbers 13:8; </a:t>
            </a:r>
            <a:r>
              <a:rPr lang="en-US" sz="2400" dirty="0" smtClean="0">
                <a:solidFill>
                  <a:schemeClr val="bg1"/>
                </a:solidFill>
              </a:rPr>
              <a:t>14:6-9)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e. He, along with Caleb, was one of the older men who would </a:t>
            </a:r>
            <a:r>
              <a:rPr lang="en-US" sz="2400" dirty="0" smtClean="0">
                <a:solidFill>
                  <a:schemeClr val="bg1"/>
                </a:solidFill>
              </a:rPr>
              <a:t>be permitted </a:t>
            </a:r>
            <a:r>
              <a:rPr lang="en-US" sz="2400" dirty="0" smtClean="0">
                <a:solidFill>
                  <a:schemeClr val="bg1"/>
                </a:solidFill>
              </a:rPr>
              <a:t>to enter Canaan. He was probably about ninety </a:t>
            </a:r>
            <a:r>
              <a:rPr lang="en-US" sz="2400" dirty="0" smtClean="0">
                <a:solidFill>
                  <a:schemeClr val="bg1"/>
                </a:solidFill>
              </a:rPr>
              <a:t>years of </a:t>
            </a:r>
            <a:r>
              <a:rPr lang="en-US" sz="2400" dirty="0" smtClean="0">
                <a:solidFill>
                  <a:schemeClr val="bg1"/>
                </a:solidFill>
              </a:rPr>
              <a:t>age.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A. </a:t>
            </a:r>
            <a:r>
              <a:rPr lang="en-US" sz="3600" dirty="0" smtClean="0">
                <a:solidFill>
                  <a:schemeClr val="bg1"/>
                </a:solidFill>
              </a:rPr>
              <a:t>The Successor To Moses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708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2: Joshua          Global </a:t>
            </a:r>
            <a:r>
              <a:rPr lang="en-US" sz="2000" dirty="0" smtClean="0">
                <a:solidFill>
                  <a:schemeClr val="bg1"/>
                </a:solidFill>
              </a:rPr>
              <a:t>University of 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03280"/>
            <a:ext cx="716280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4. His </a:t>
            </a:r>
            <a:r>
              <a:rPr lang="en-US" sz="2400" b="1" dirty="0" smtClean="0">
                <a:solidFill>
                  <a:schemeClr val="bg1"/>
                </a:solidFill>
              </a:rPr>
              <a:t>Character</a:t>
            </a:r>
          </a:p>
          <a:p>
            <a:endParaRPr lang="en-US" sz="1000" b="1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In </a:t>
            </a:r>
            <a:r>
              <a:rPr lang="en-US" sz="2400" dirty="0" smtClean="0">
                <a:solidFill>
                  <a:schemeClr val="bg1"/>
                </a:solidFill>
              </a:rPr>
              <a:t>his life, Joshua </a:t>
            </a:r>
            <a:r>
              <a:rPr lang="en-US" sz="2400" dirty="0" smtClean="0">
                <a:solidFill>
                  <a:schemeClr val="bg1"/>
                </a:solidFill>
              </a:rPr>
              <a:t>acquitted </a:t>
            </a:r>
            <a:r>
              <a:rPr lang="en-US" sz="2400" dirty="0" smtClean="0">
                <a:solidFill>
                  <a:schemeClr val="bg1"/>
                </a:solidFill>
              </a:rPr>
              <a:t>himself well, </a:t>
            </a:r>
            <a:r>
              <a:rPr lang="en-US" sz="2400" dirty="0" smtClean="0">
                <a:solidFill>
                  <a:schemeClr val="bg1"/>
                </a:solidFill>
              </a:rPr>
              <a:t>demonstrating responsibility </a:t>
            </a:r>
            <a:r>
              <a:rPr lang="en-US" sz="2400" dirty="0" smtClean="0">
                <a:solidFill>
                  <a:schemeClr val="bg1"/>
                </a:solidFill>
              </a:rPr>
              <a:t>and leadership.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assumed the tremendous task of leading the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Israelites into Canaan without making a single excuse.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showed his humility in </a:t>
            </a:r>
            <a:r>
              <a:rPr lang="en-US" sz="2400" dirty="0" smtClean="0">
                <a:solidFill>
                  <a:schemeClr val="bg1"/>
                </a:solidFill>
              </a:rPr>
              <a:t>his service </a:t>
            </a:r>
            <a:r>
              <a:rPr lang="en-US" sz="2400" dirty="0" smtClean="0">
                <a:solidFill>
                  <a:schemeClr val="bg1"/>
                </a:solidFill>
              </a:rPr>
              <a:t>to </a:t>
            </a:r>
            <a:r>
              <a:rPr lang="en-US" sz="2400" dirty="0" smtClean="0">
                <a:solidFill>
                  <a:schemeClr val="bg1"/>
                </a:solidFill>
              </a:rPr>
              <a:t>Moses.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Throughout </a:t>
            </a:r>
            <a:r>
              <a:rPr lang="en-US" sz="2400" dirty="0" smtClean="0">
                <a:solidFill>
                  <a:schemeClr val="bg1"/>
                </a:solidFill>
              </a:rPr>
              <a:t>his life no sins are recorded against him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record of his life </a:t>
            </a:r>
            <a:r>
              <a:rPr lang="en-US" sz="2400" dirty="0" smtClean="0">
                <a:solidFill>
                  <a:schemeClr val="bg1"/>
                </a:solidFill>
              </a:rPr>
              <a:t>is faultless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A. </a:t>
            </a:r>
            <a:r>
              <a:rPr lang="en-US" sz="3600" dirty="0" smtClean="0">
                <a:solidFill>
                  <a:schemeClr val="bg1"/>
                </a:solidFill>
              </a:rPr>
              <a:t>The Successor To Moses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708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2: Joshua          Global </a:t>
            </a:r>
            <a:r>
              <a:rPr lang="en-US" sz="2000" dirty="0" smtClean="0">
                <a:solidFill>
                  <a:schemeClr val="bg1"/>
                </a:solidFill>
              </a:rPr>
              <a:t>University of 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03280"/>
            <a:ext cx="716280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4. His </a:t>
            </a:r>
            <a:r>
              <a:rPr lang="en-US" sz="2400" b="1" dirty="0" smtClean="0">
                <a:solidFill>
                  <a:schemeClr val="bg1"/>
                </a:solidFill>
              </a:rPr>
              <a:t>Character</a:t>
            </a:r>
          </a:p>
          <a:p>
            <a:endParaRPr lang="en-US" sz="1000" b="1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In </a:t>
            </a:r>
            <a:r>
              <a:rPr lang="en-US" sz="2400" dirty="0" smtClean="0">
                <a:solidFill>
                  <a:schemeClr val="bg1"/>
                </a:solidFill>
              </a:rPr>
              <a:t>the conquest of Canaan, Joshua met with only one </a:t>
            </a:r>
            <a:r>
              <a:rPr lang="en-US" sz="2400" dirty="0" smtClean="0">
                <a:solidFill>
                  <a:schemeClr val="bg1"/>
                </a:solidFill>
              </a:rPr>
              <a:t>reverse.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 The </a:t>
            </a:r>
            <a:r>
              <a:rPr lang="en-US" sz="2400" dirty="0" smtClean="0">
                <a:solidFill>
                  <a:schemeClr val="bg1"/>
                </a:solidFill>
              </a:rPr>
              <a:t>defeat </a:t>
            </a:r>
            <a:r>
              <a:rPr lang="en-US" sz="2400" dirty="0" smtClean="0">
                <a:solidFill>
                  <a:schemeClr val="bg1"/>
                </a:solidFill>
              </a:rPr>
              <a:t>at Ai showed </a:t>
            </a:r>
            <a:r>
              <a:rPr lang="en-US" sz="2400" dirty="0" smtClean="0">
                <a:solidFill>
                  <a:schemeClr val="bg1"/>
                </a:solidFill>
              </a:rPr>
              <a:t>the necessity of absolute obedience to God’s commands.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Some </a:t>
            </a:r>
            <a:r>
              <a:rPr lang="en-US" sz="2400" dirty="0" smtClean="0">
                <a:solidFill>
                  <a:schemeClr val="bg1"/>
                </a:solidFill>
              </a:rPr>
              <a:t>of </a:t>
            </a:r>
            <a:r>
              <a:rPr lang="en-US" sz="2400" dirty="0" smtClean="0">
                <a:solidFill>
                  <a:schemeClr val="bg1"/>
                </a:solidFill>
              </a:rPr>
              <a:t>the greatest </a:t>
            </a:r>
            <a:r>
              <a:rPr lang="en-US" sz="2400" dirty="0" smtClean="0">
                <a:solidFill>
                  <a:schemeClr val="bg1"/>
                </a:solidFill>
              </a:rPr>
              <a:t>characteristics possessed by Joshua were faith, obedience, and courage.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 descr="800-Joshua-08-Ai%20Defeat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98800" y="1943100"/>
            <a:ext cx="2997200" cy="2247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B. Joshua – A Type Of Christ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708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2: Joshua          Global </a:t>
            </a:r>
            <a:r>
              <a:rPr lang="en-US" sz="2000" dirty="0" smtClean="0">
                <a:solidFill>
                  <a:schemeClr val="bg1"/>
                </a:solidFill>
              </a:rPr>
              <a:t>University of  Theological 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143000"/>
            <a:ext cx="716280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Apart from bearing the same name as Jesus </a:t>
            </a:r>
            <a:r>
              <a:rPr lang="en-US" sz="2400" dirty="0" smtClean="0">
                <a:solidFill>
                  <a:schemeClr val="bg1"/>
                </a:solidFill>
              </a:rPr>
              <a:t>and leaving </a:t>
            </a:r>
            <a:r>
              <a:rPr lang="en-US" sz="2400" dirty="0" smtClean="0">
                <a:solidFill>
                  <a:schemeClr val="bg1"/>
                </a:solidFill>
              </a:rPr>
              <a:t>a sinless </a:t>
            </a:r>
            <a:r>
              <a:rPr lang="en-US" sz="2400" dirty="0" smtClean="0">
                <a:solidFill>
                  <a:schemeClr val="bg1"/>
                </a:solidFill>
              </a:rPr>
              <a:t>record, Joshua </a:t>
            </a:r>
            <a:r>
              <a:rPr lang="en-US" sz="2400" dirty="0" smtClean="0">
                <a:solidFill>
                  <a:schemeClr val="bg1"/>
                </a:solidFill>
              </a:rPr>
              <a:t>was a type of Jesus in the following ways</a:t>
            </a:r>
            <a:r>
              <a:rPr lang="en-US" sz="2400" dirty="0" smtClean="0">
                <a:solidFill>
                  <a:schemeClr val="bg1"/>
                </a:solidFill>
              </a:rPr>
              <a:t>:</a:t>
            </a:r>
          </a:p>
          <a:p>
            <a:endParaRPr lang="en-US" sz="10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was captain of the armies of the </a:t>
            </a:r>
            <a:r>
              <a:rPr lang="en-US" sz="2400" dirty="0" smtClean="0">
                <a:solidFill>
                  <a:schemeClr val="bg1"/>
                </a:solidFill>
              </a:rPr>
              <a:t>Lord.</a:t>
            </a: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followed after Moses (the Law</a:t>
            </a:r>
            <a:r>
              <a:rPr lang="en-US" sz="2400" dirty="0" smtClean="0">
                <a:solidFill>
                  <a:schemeClr val="bg1"/>
                </a:solidFill>
              </a:rPr>
              <a:t>).</a:t>
            </a:r>
          </a:p>
          <a:p>
            <a:pPr marL="457200" indent="-457200">
              <a:buAutoNum type="arabicPeriod"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led his people through to </a:t>
            </a:r>
            <a:r>
              <a:rPr lang="en-US" sz="2400" dirty="0" smtClean="0">
                <a:solidFill>
                  <a:schemeClr val="bg1"/>
                </a:solidFill>
              </a:rPr>
              <a:t>victory.</a:t>
            </a:r>
          </a:p>
          <a:p>
            <a:pPr marL="457200" indent="-457200">
              <a:buAutoNum type="arabicPeriod"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was their </a:t>
            </a:r>
            <a:r>
              <a:rPr lang="en-US" sz="2400" dirty="0" smtClean="0">
                <a:solidFill>
                  <a:schemeClr val="bg1"/>
                </a:solidFill>
              </a:rPr>
              <a:t>advocate.</a:t>
            </a:r>
          </a:p>
          <a:p>
            <a:pPr marL="457200" indent="-457200">
              <a:buAutoNum type="arabicPeriod"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He </a:t>
            </a:r>
            <a:r>
              <a:rPr lang="en-US" sz="2400" dirty="0" smtClean="0">
                <a:solidFill>
                  <a:schemeClr val="bg1"/>
                </a:solidFill>
              </a:rPr>
              <a:t>allotted the portions due the people.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956</TotalTime>
  <Words>1407</Words>
  <Application>Microsoft Office PowerPoint</Application>
  <PresentationFormat>On-screen Show (4:3)</PresentationFormat>
  <Paragraphs>194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Paper</vt:lpstr>
      <vt:lpstr>Old     Testament         History I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Alyssa</dc:creator>
  <cp:lastModifiedBy>Alyssa</cp:lastModifiedBy>
  <cp:revision>23</cp:revision>
  <dcterms:created xsi:type="dcterms:W3CDTF">2012-01-18T02:51:03Z</dcterms:created>
  <dcterms:modified xsi:type="dcterms:W3CDTF">2012-01-21T22:53:24Z</dcterms:modified>
</cp:coreProperties>
</file>