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430" r:id="rId5"/>
    <p:sldId id="384" r:id="rId6"/>
    <p:sldId id="431" r:id="rId7"/>
    <p:sldId id="432" r:id="rId8"/>
    <p:sldId id="433" r:id="rId9"/>
    <p:sldId id="434" r:id="rId10"/>
    <p:sldId id="435" r:id="rId11"/>
    <p:sldId id="436" r:id="rId12"/>
    <p:sldId id="437" r:id="rId13"/>
    <p:sldId id="438" r:id="rId14"/>
    <p:sldId id="439" r:id="rId15"/>
    <p:sldId id="440" r:id="rId16"/>
    <p:sldId id="441" r:id="rId17"/>
    <p:sldId id="442" r:id="rId18"/>
    <p:sldId id="443" r:id="rId19"/>
    <p:sldId id="444" r:id="rId20"/>
    <p:sldId id="445" r:id="rId21"/>
    <p:sldId id="44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89" d="100"/>
          <a:sy n="89" d="100"/>
        </p:scale>
        <p:origin x="-3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9/17/10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9/17/10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9/17/10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9/17/10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9/17/10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9/17/10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Thirteen:</a:t>
            </a:r>
            <a:r>
              <a:rPr kumimoji="0" lang="en-US" sz="2400" b="0" i="0" u="none" strike="noStrike" kern="1200" cap="none" spc="0" normalizeH="0" noProof="0" dirty="0" smtClean="0">
                <a:ln>
                  <a:noFill/>
                </a:ln>
                <a:solidFill>
                  <a:schemeClr val="accent1"/>
                </a:solidFill>
                <a:effectLst/>
                <a:uLnTx/>
                <a:uFillTx/>
                <a:latin typeface="+mj-lt"/>
                <a:ea typeface="+mj-ea"/>
                <a:cs typeface="+mj-cs"/>
              </a:rPr>
              <a:t> </a:t>
            </a:r>
            <a:r>
              <a:rPr kumimoji="0" lang="en-US" sz="2400" b="0" i="0" u="none" strike="noStrike" kern="1200" cap="none" spc="0" normalizeH="0" noProof="0" dirty="0" smtClean="0">
                <a:ln>
                  <a:noFill/>
                </a:ln>
                <a:solidFill>
                  <a:schemeClr val="accent1"/>
                </a:solidFill>
                <a:effectLst/>
                <a:uLnTx/>
                <a:uFillTx/>
                <a:latin typeface="+mj-lt"/>
                <a:ea typeface="+mj-ea"/>
                <a:cs typeface="+mj-cs"/>
              </a:rPr>
              <a:t>Stewardship</a:t>
            </a:r>
            <a:r>
              <a:rPr kumimoji="0" lang="en-US" sz="2400" b="0" i="0" u="none" strike="noStrike" kern="1200" cap="none" spc="0" normalizeH="0" noProof="0" dirty="0" smtClean="0">
                <a:ln>
                  <a:noFill/>
                </a:ln>
                <a:solidFill>
                  <a:schemeClr val="accent1"/>
                </a:solidFill>
                <a:effectLst/>
                <a:uLnTx/>
                <a:uFillTx/>
                <a:latin typeface="+mj-lt"/>
                <a:ea typeface="+mj-ea"/>
                <a:cs typeface="+mj-cs"/>
              </a:rPr>
              <a:t> </a:t>
            </a:r>
            <a:r>
              <a:rPr lang="en-US" sz="2400" dirty="0" smtClean="0">
                <a:solidFill>
                  <a:schemeClr val="accent1"/>
                </a:solidFill>
                <a:latin typeface="+mj-lt"/>
                <a:ea typeface="+mj-ea"/>
                <a:cs typeface="+mj-cs"/>
              </a:rPr>
              <a:t>and the Church Member</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1200328"/>
          </a:xfrm>
          <a:prstGeom prst="rect">
            <a:avLst/>
          </a:prstGeom>
          <a:noFill/>
        </p:spPr>
        <p:txBody>
          <a:bodyPr wrap="square" rtlCol="0">
            <a:spAutoFit/>
          </a:bodyPr>
          <a:lstStyle/>
          <a:p>
            <a:pPr algn="ctr"/>
            <a:r>
              <a:rPr lang="en-US" sz="2400" dirty="0" smtClean="0"/>
              <a:t>In the book of </a:t>
            </a:r>
            <a:r>
              <a:rPr lang="en-US" sz="2400" dirty="0" smtClean="0"/>
              <a:t>Haggai, the </a:t>
            </a:r>
            <a:r>
              <a:rPr lang="en-US" sz="2400" dirty="0" smtClean="0"/>
              <a:t>people were spending money on themselves that they should have been giving to God. Therefore, He put holes in their purses (Haggai 1:6).</a:t>
            </a:r>
            <a:endParaRPr lang="en-US" sz="2400" dirty="0">
              <a:solidFill>
                <a:schemeClr val="accent1"/>
              </a:solidFill>
            </a:endParaRPr>
          </a:p>
        </p:txBody>
      </p:sp>
      <p:sp>
        <p:nvSpPr>
          <p:cNvPr id="15" name="TextBox 14"/>
          <p:cNvSpPr txBox="1"/>
          <p:nvPr/>
        </p:nvSpPr>
        <p:spPr>
          <a:xfrm>
            <a:off x="228600" y="2819400"/>
            <a:ext cx="8763000" cy="461665"/>
          </a:xfrm>
          <a:prstGeom prst="rect">
            <a:avLst/>
          </a:prstGeom>
          <a:noFill/>
        </p:spPr>
        <p:txBody>
          <a:bodyPr wrap="square" rtlCol="0">
            <a:spAutoFit/>
          </a:bodyPr>
          <a:lstStyle/>
          <a:p>
            <a:pPr algn="ctr"/>
            <a:r>
              <a:rPr lang="en-US" sz="2400" dirty="0" smtClean="0">
                <a:solidFill>
                  <a:srgbClr val="D16349"/>
                </a:solidFill>
              </a:rPr>
              <a:t>God told the people, “consider your ways” (Haggai 1:7).</a:t>
            </a:r>
            <a:endParaRPr lang="en-US" sz="2400" dirty="0">
              <a:solidFill>
                <a:srgbClr val="D16349"/>
              </a:solidFill>
            </a:endParaRPr>
          </a:p>
        </p:txBody>
      </p:sp>
      <p:sp>
        <p:nvSpPr>
          <p:cNvPr id="19" name="TextBox 18"/>
          <p:cNvSpPr txBox="1"/>
          <p:nvPr/>
        </p:nvSpPr>
        <p:spPr>
          <a:xfrm>
            <a:off x="228600" y="3500735"/>
            <a:ext cx="8763000" cy="954107"/>
          </a:xfrm>
          <a:prstGeom prst="rect">
            <a:avLst/>
          </a:prstGeom>
          <a:noFill/>
        </p:spPr>
        <p:txBody>
          <a:bodyPr wrap="square" rtlCol="0">
            <a:spAutoFit/>
          </a:bodyPr>
          <a:lstStyle/>
          <a:p>
            <a:pPr algn="ctr"/>
            <a:r>
              <a:rPr lang="en-US" sz="2800" dirty="0" smtClean="0"/>
              <a:t>Here are two questions that will help you “consider your ways.”</a:t>
            </a:r>
            <a:endParaRPr lang="en-US" sz="2800" dirty="0">
              <a:solidFill>
                <a:schemeClr val="accent1"/>
              </a:solidFill>
            </a:endParaRPr>
          </a:p>
        </p:txBody>
      </p:sp>
      <p:sp>
        <p:nvSpPr>
          <p:cNvPr id="20" name="TextBox 19"/>
          <p:cNvSpPr txBox="1"/>
          <p:nvPr/>
        </p:nvSpPr>
        <p:spPr>
          <a:xfrm>
            <a:off x="228600" y="4429780"/>
            <a:ext cx="8763000" cy="523220"/>
          </a:xfrm>
          <a:prstGeom prst="rect">
            <a:avLst/>
          </a:prstGeom>
          <a:noFill/>
        </p:spPr>
        <p:txBody>
          <a:bodyPr wrap="square" rtlCol="0">
            <a:spAutoFit/>
          </a:bodyPr>
          <a:lstStyle/>
          <a:p>
            <a:pPr algn="ctr"/>
            <a:r>
              <a:rPr lang="en-US" sz="2800" dirty="0" smtClean="0">
                <a:solidFill>
                  <a:srgbClr val="D16349"/>
                </a:solidFill>
              </a:rPr>
              <a:t>1. </a:t>
            </a:r>
            <a:r>
              <a:rPr lang="en-US" sz="2800" dirty="0" smtClean="0">
                <a:solidFill>
                  <a:srgbClr val="D16349"/>
                </a:solidFill>
              </a:rPr>
              <a:t>What is your priority?</a:t>
            </a:r>
            <a:endParaRPr lang="en-US" sz="2800" dirty="0">
              <a:solidFill>
                <a:srgbClr val="D16349"/>
              </a:solidFill>
            </a:endParaRPr>
          </a:p>
        </p:txBody>
      </p:sp>
      <p:sp>
        <p:nvSpPr>
          <p:cNvPr id="21" name="TextBox 20"/>
          <p:cNvSpPr txBox="1"/>
          <p:nvPr/>
        </p:nvSpPr>
        <p:spPr>
          <a:xfrm>
            <a:off x="228600" y="4886980"/>
            <a:ext cx="8763000" cy="523220"/>
          </a:xfrm>
          <a:prstGeom prst="rect">
            <a:avLst/>
          </a:prstGeom>
          <a:noFill/>
        </p:spPr>
        <p:txBody>
          <a:bodyPr wrap="square" rtlCol="0">
            <a:spAutoFit/>
          </a:bodyPr>
          <a:lstStyle/>
          <a:p>
            <a:pPr algn="ctr"/>
            <a:r>
              <a:rPr lang="en-US" sz="2800" dirty="0" smtClean="0">
                <a:solidFill>
                  <a:srgbClr val="D16349"/>
                </a:solidFill>
              </a:rPr>
              <a:t>2. </a:t>
            </a:r>
            <a:r>
              <a:rPr lang="en-US" sz="2800" dirty="0" smtClean="0">
                <a:solidFill>
                  <a:srgbClr val="D16349"/>
                </a:solidFill>
              </a:rPr>
              <a:t>What is important to you?</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9" grpId="0"/>
      <p:bldP spid="20" grpId="0"/>
      <p:bldP spid="21"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1815882"/>
          </a:xfrm>
          <a:prstGeom prst="rect">
            <a:avLst/>
          </a:prstGeom>
          <a:noFill/>
        </p:spPr>
        <p:txBody>
          <a:bodyPr wrap="square" rtlCol="0">
            <a:spAutoFit/>
          </a:bodyPr>
          <a:lstStyle/>
          <a:p>
            <a:pPr algn="ctr"/>
            <a:r>
              <a:rPr lang="en-US" sz="2800" dirty="0" smtClean="0"/>
              <a:t>In Haggai 2:1-9 the Lord admonished the people to be strong and work. The message to the people was to rebuild the temple, because they needed a place of worship.</a:t>
            </a:r>
            <a:endParaRPr lang="en-US" sz="2800" dirty="0">
              <a:solidFill>
                <a:schemeClr val="accent1"/>
              </a:solidFill>
            </a:endParaRPr>
          </a:p>
        </p:txBody>
      </p:sp>
      <p:sp>
        <p:nvSpPr>
          <p:cNvPr id="15" name="TextBox 14"/>
          <p:cNvSpPr txBox="1"/>
          <p:nvPr/>
        </p:nvSpPr>
        <p:spPr>
          <a:xfrm>
            <a:off x="228600" y="3289518"/>
            <a:ext cx="8763000" cy="1815882"/>
          </a:xfrm>
          <a:prstGeom prst="rect">
            <a:avLst/>
          </a:prstGeom>
          <a:noFill/>
        </p:spPr>
        <p:txBody>
          <a:bodyPr wrap="square" rtlCol="0">
            <a:spAutoFit/>
          </a:bodyPr>
          <a:lstStyle/>
          <a:p>
            <a:pPr algn="ctr"/>
            <a:r>
              <a:rPr lang="en-US" sz="2800" dirty="0" smtClean="0"/>
              <a:t>People are never too poor to support the work of God. Furthermore they should never be told that they are too poor to give. There is always </a:t>
            </a:r>
            <a:r>
              <a:rPr lang="en-US" sz="2800" i="1" dirty="0" smtClean="0"/>
              <a:t>something</a:t>
            </a:r>
            <a:r>
              <a:rPr lang="en-US" sz="2800" dirty="0" smtClean="0"/>
              <a:t> the believer can </a:t>
            </a:r>
            <a:r>
              <a:rPr lang="en-US" sz="2800" i="1" dirty="0" smtClean="0"/>
              <a:t>do </a:t>
            </a:r>
            <a:r>
              <a:rPr lang="en-US" sz="2800" dirty="0" smtClean="0"/>
              <a:t>or </a:t>
            </a:r>
            <a:r>
              <a:rPr lang="en-US" sz="2800" i="1" dirty="0" smtClean="0"/>
              <a:t>give </a:t>
            </a:r>
            <a:r>
              <a:rPr lang="en-US" sz="2800" dirty="0" smtClean="0"/>
              <a:t>to the work of God.</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1384995"/>
          </a:xfrm>
          <a:prstGeom prst="rect">
            <a:avLst/>
          </a:prstGeom>
          <a:noFill/>
        </p:spPr>
        <p:txBody>
          <a:bodyPr wrap="square" rtlCol="0">
            <a:spAutoFit/>
          </a:bodyPr>
          <a:lstStyle/>
          <a:p>
            <a:pPr algn="ctr"/>
            <a:r>
              <a:rPr lang="en-US" sz="2800" dirty="0" smtClean="0"/>
              <a:t>Haggai encouraged the people to put God first, because he knew if they obeyed, God would bless them materially and spiritually.</a:t>
            </a:r>
            <a:endParaRPr lang="en-US" sz="2800" dirty="0">
              <a:solidFill>
                <a:schemeClr val="accent1"/>
              </a:solidFill>
            </a:endParaRPr>
          </a:p>
        </p:txBody>
      </p:sp>
      <p:sp>
        <p:nvSpPr>
          <p:cNvPr id="15" name="TextBox 14"/>
          <p:cNvSpPr txBox="1"/>
          <p:nvPr/>
        </p:nvSpPr>
        <p:spPr>
          <a:xfrm>
            <a:off x="228600" y="3124200"/>
            <a:ext cx="8763000" cy="1384995"/>
          </a:xfrm>
          <a:prstGeom prst="rect">
            <a:avLst/>
          </a:prstGeom>
          <a:noFill/>
        </p:spPr>
        <p:txBody>
          <a:bodyPr wrap="square" rtlCol="0">
            <a:spAutoFit/>
          </a:bodyPr>
          <a:lstStyle/>
          <a:p>
            <a:pPr algn="ctr"/>
            <a:r>
              <a:rPr lang="en-US" sz="2800" dirty="0" smtClean="0"/>
              <a:t>The people certainly faced opposition, but their indifference was more serious. They had become discouraged and lost interest in the things of God.</a:t>
            </a:r>
            <a:endParaRPr lang="en-US" sz="2800" dirty="0">
              <a:solidFill>
                <a:srgbClr val="D16349"/>
              </a:solidFill>
            </a:endParaRPr>
          </a:p>
        </p:txBody>
      </p:sp>
      <p:sp>
        <p:nvSpPr>
          <p:cNvPr id="14" name="TextBox 13"/>
          <p:cNvSpPr txBox="1"/>
          <p:nvPr/>
        </p:nvSpPr>
        <p:spPr>
          <a:xfrm>
            <a:off x="228600" y="4634805"/>
            <a:ext cx="8763000" cy="1384995"/>
          </a:xfrm>
          <a:prstGeom prst="rect">
            <a:avLst/>
          </a:prstGeom>
          <a:noFill/>
        </p:spPr>
        <p:txBody>
          <a:bodyPr wrap="square" rtlCol="0">
            <a:spAutoFit/>
          </a:bodyPr>
          <a:lstStyle/>
          <a:p>
            <a:pPr algn="ctr"/>
            <a:r>
              <a:rPr lang="en-US" sz="2800" dirty="0" smtClean="0"/>
              <a:t>The book of Haggai addresses three problems common to people of all times, and gives inspired solutions to these problems.</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4"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 Placeholder 7"/>
          <p:cNvSpPr>
            <a:spLocks noGrp="1"/>
          </p:cNvSpPr>
          <p:nvPr>
            <p:ph type="body" idx="1"/>
          </p:nvPr>
        </p:nvSpPr>
        <p:spPr/>
        <p:txBody>
          <a:bodyPr/>
          <a:lstStyle/>
          <a:p>
            <a:r>
              <a:rPr sz="2400" dirty="0"/>
              <a:t>1.</a:t>
            </a:r>
            <a:r>
              <a:rPr sz="2400" dirty="0" smtClean="0"/>
              <a:t>  Disinterest</a:t>
            </a:r>
            <a:endParaRPr lang="en-US" sz="24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5" name="TextBox 14"/>
          <p:cNvSpPr txBox="1"/>
          <p:nvPr/>
        </p:nvSpPr>
        <p:spPr>
          <a:xfrm>
            <a:off x="228600" y="2514600"/>
            <a:ext cx="4343400" cy="1815882"/>
          </a:xfrm>
          <a:prstGeom prst="rect">
            <a:avLst/>
          </a:prstGeom>
          <a:noFill/>
        </p:spPr>
        <p:txBody>
          <a:bodyPr wrap="square" rtlCol="0">
            <a:spAutoFit/>
          </a:bodyPr>
          <a:lstStyle/>
          <a:p>
            <a:pPr algn="ctr"/>
            <a:r>
              <a:rPr lang="en-US" sz="2800" b="1" i="1" dirty="0" smtClean="0"/>
              <a:t>Problem:</a:t>
            </a:r>
            <a:r>
              <a:rPr lang="en-US" sz="2800" b="1" i="1" dirty="0" smtClean="0"/>
              <a:t> </a:t>
            </a:r>
          </a:p>
          <a:p>
            <a:pPr algn="ctr"/>
            <a:r>
              <a:rPr lang="en-US" sz="2800" dirty="0" smtClean="0"/>
              <a:t>(</a:t>
            </a:r>
            <a:r>
              <a:rPr lang="en-US" sz="2800" dirty="0" smtClean="0"/>
              <a:t>1:1-15) The people </a:t>
            </a:r>
            <a:r>
              <a:rPr lang="en-US" sz="2800" dirty="0" smtClean="0"/>
              <a:t>were more </a:t>
            </a:r>
            <a:r>
              <a:rPr lang="en-US" sz="2800" dirty="0" smtClean="0"/>
              <a:t>concerned for themselves</a:t>
            </a:r>
            <a:r>
              <a:rPr lang="en-US" sz="2800" dirty="0" smtClean="0"/>
              <a:t>, than </a:t>
            </a:r>
            <a:r>
              <a:rPr lang="en-US" sz="2800" dirty="0" smtClean="0"/>
              <a:t>for God.</a:t>
            </a:r>
            <a:endParaRPr lang="en-US" sz="2800" dirty="0">
              <a:solidFill>
                <a:srgbClr val="D16349"/>
              </a:solidFill>
            </a:endParaRPr>
          </a:p>
        </p:txBody>
      </p:sp>
      <p:sp>
        <p:nvSpPr>
          <p:cNvPr id="16" name="TextBox 15"/>
          <p:cNvSpPr txBox="1"/>
          <p:nvPr/>
        </p:nvSpPr>
        <p:spPr>
          <a:xfrm>
            <a:off x="4572000" y="2514600"/>
            <a:ext cx="4343400" cy="2677656"/>
          </a:xfrm>
          <a:prstGeom prst="rect">
            <a:avLst/>
          </a:prstGeom>
          <a:noFill/>
        </p:spPr>
        <p:txBody>
          <a:bodyPr wrap="square" rtlCol="0">
            <a:spAutoFit/>
          </a:bodyPr>
          <a:lstStyle/>
          <a:p>
            <a:pPr algn="ctr"/>
            <a:r>
              <a:rPr lang="en-US" sz="2800" b="1" i="1" dirty="0" smtClean="0"/>
              <a:t>Solution:</a:t>
            </a:r>
          </a:p>
          <a:p>
            <a:pPr algn="ctr"/>
            <a:r>
              <a:rPr lang="en-US" sz="2800" dirty="0" smtClean="0"/>
              <a:t>(1:1-4) Think about </a:t>
            </a:r>
            <a:r>
              <a:rPr lang="en-US" sz="2800" dirty="0" smtClean="0"/>
              <a:t>God instead </a:t>
            </a:r>
            <a:r>
              <a:rPr lang="en-US" sz="2800" dirty="0" smtClean="0"/>
              <a:t>of personal needs. Put the work of God first (Matthew 6:33). Do something for God.</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 Placeholder 7"/>
          <p:cNvSpPr>
            <a:spLocks noGrp="1"/>
          </p:cNvSpPr>
          <p:nvPr>
            <p:ph type="body" idx="1"/>
          </p:nvPr>
        </p:nvSpPr>
        <p:spPr/>
        <p:txBody>
          <a:bodyPr/>
          <a:lstStyle/>
          <a:p>
            <a:r>
              <a:rPr sz="2400" dirty="0"/>
              <a:t>2. </a:t>
            </a:r>
            <a:r>
              <a:rPr sz="2400" dirty="0" smtClean="0"/>
              <a:t>Discouragement</a:t>
            </a:r>
            <a:endParaRPr lang="en-US" sz="24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5" name="TextBox 14"/>
          <p:cNvSpPr txBox="1"/>
          <p:nvPr/>
        </p:nvSpPr>
        <p:spPr>
          <a:xfrm>
            <a:off x="228600" y="2278082"/>
            <a:ext cx="4343400" cy="4154983"/>
          </a:xfrm>
          <a:prstGeom prst="rect">
            <a:avLst/>
          </a:prstGeom>
          <a:noFill/>
        </p:spPr>
        <p:txBody>
          <a:bodyPr wrap="square" rtlCol="0">
            <a:spAutoFit/>
          </a:bodyPr>
          <a:lstStyle/>
          <a:p>
            <a:pPr algn="ctr"/>
            <a:r>
              <a:rPr lang="en-US" sz="2400" b="1" i="1" dirty="0" smtClean="0"/>
              <a:t>Problem:</a:t>
            </a:r>
            <a:r>
              <a:rPr lang="en-US" sz="2400" b="1" i="1" dirty="0" smtClean="0"/>
              <a:t> </a:t>
            </a:r>
          </a:p>
          <a:p>
            <a:pPr algn="ctr"/>
            <a:r>
              <a:rPr lang="en-US" sz="2400" dirty="0" smtClean="0"/>
              <a:t>92</a:t>
            </a:r>
            <a:r>
              <a:rPr lang="en-US" sz="2400" dirty="0" smtClean="0"/>
              <a:t>:1-9) The older </a:t>
            </a:r>
            <a:r>
              <a:rPr lang="en-US" sz="2400" dirty="0" smtClean="0"/>
              <a:t>people who </a:t>
            </a:r>
            <a:r>
              <a:rPr lang="en-US" sz="2400" dirty="0" smtClean="0"/>
              <a:t>had seen Solomon’s </a:t>
            </a:r>
            <a:r>
              <a:rPr lang="en-US" sz="2400" dirty="0" smtClean="0"/>
              <a:t>magnificent Temple were </a:t>
            </a:r>
            <a:r>
              <a:rPr lang="en-US" sz="2400" dirty="0" smtClean="0"/>
              <a:t>discouraged because the present Temple was not comparable in </a:t>
            </a:r>
            <a:r>
              <a:rPr lang="en-US" sz="2400" dirty="0" smtClean="0"/>
              <a:t>glory. They had a strong influence </a:t>
            </a:r>
            <a:r>
              <a:rPr lang="en-US" sz="2400" dirty="0" smtClean="0"/>
              <a:t>on the younger people, </a:t>
            </a:r>
            <a:r>
              <a:rPr lang="en-US" sz="2400" dirty="0" smtClean="0"/>
              <a:t>who </a:t>
            </a:r>
            <a:r>
              <a:rPr lang="en-US" sz="2400" dirty="0" smtClean="0"/>
              <a:t>completely stopped working </a:t>
            </a:r>
            <a:r>
              <a:rPr lang="en-US" sz="2400" dirty="0" smtClean="0"/>
              <a:t>for God</a:t>
            </a:r>
            <a:r>
              <a:rPr lang="en-US" sz="2400" dirty="0" smtClean="0"/>
              <a:t>.</a:t>
            </a:r>
            <a:endParaRPr lang="en-US" sz="2400" dirty="0">
              <a:solidFill>
                <a:srgbClr val="D16349"/>
              </a:solidFill>
            </a:endParaRPr>
          </a:p>
        </p:txBody>
      </p:sp>
      <p:sp>
        <p:nvSpPr>
          <p:cNvPr id="16" name="TextBox 15"/>
          <p:cNvSpPr txBox="1"/>
          <p:nvPr/>
        </p:nvSpPr>
        <p:spPr>
          <a:xfrm>
            <a:off x="4572000" y="2286000"/>
            <a:ext cx="4343400" cy="1938992"/>
          </a:xfrm>
          <a:prstGeom prst="rect">
            <a:avLst/>
          </a:prstGeom>
          <a:noFill/>
        </p:spPr>
        <p:txBody>
          <a:bodyPr wrap="square" rtlCol="0">
            <a:spAutoFit/>
          </a:bodyPr>
          <a:lstStyle/>
          <a:p>
            <a:pPr algn="ctr"/>
            <a:r>
              <a:rPr lang="en-US" sz="2400" b="1" i="1" dirty="0" smtClean="0"/>
              <a:t>Solution:</a:t>
            </a:r>
          </a:p>
          <a:p>
            <a:pPr algn="ctr"/>
            <a:r>
              <a:rPr lang="en-US" sz="2400" dirty="0" smtClean="0"/>
              <a:t>(1:14) Be strong </a:t>
            </a:r>
            <a:r>
              <a:rPr lang="en-US" sz="2400" dirty="0" smtClean="0"/>
              <a:t>and work</a:t>
            </a:r>
            <a:r>
              <a:rPr lang="en-US" sz="2400" dirty="0" smtClean="0"/>
              <a:t>. Know that you are building for the glory of God, and not for the glory of man.</a:t>
            </a: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8" name="Text Placeholder 7"/>
          <p:cNvSpPr>
            <a:spLocks noGrp="1"/>
          </p:cNvSpPr>
          <p:nvPr>
            <p:ph type="body" idx="1"/>
          </p:nvPr>
        </p:nvSpPr>
        <p:spPr/>
        <p:txBody>
          <a:bodyPr/>
          <a:lstStyle/>
          <a:p>
            <a:r>
              <a:rPr sz="2400" dirty="0"/>
              <a:t>3. </a:t>
            </a:r>
            <a:r>
              <a:rPr sz="2400" dirty="0" smtClean="0"/>
              <a:t>Dissatisfaction</a:t>
            </a:r>
            <a:endParaRPr lang="en-US" sz="24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5" name="TextBox 14"/>
          <p:cNvSpPr txBox="1"/>
          <p:nvPr/>
        </p:nvSpPr>
        <p:spPr>
          <a:xfrm>
            <a:off x="228600" y="2454056"/>
            <a:ext cx="4343400" cy="3108544"/>
          </a:xfrm>
          <a:prstGeom prst="rect">
            <a:avLst/>
          </a:prstGeom>
          <a:noFill/>
        </p:spPr>
        <p:txBody>
          <a:bodyPr wrap="square" rtlCol="0">
            <a:spAutoFit/>
          </a:bodyPr>
          <a:lstStyle/>
          <a:p>
            <a:pPr algn="ctr"/>
            <a:r>
              <a:rPr lang="en-US" sz="2800" b="1" i="1" dirty="0" smtClean="0"/>
              <a:t>Problem:</a:t>
            </a:r>
            <a:r>
              <a:rPr lang="en-US" sz="2800" b="1" i="1" dirty="0" smtClean="0"/>
              <a:t> </a:t>
            </a:r>
          </a:p>
          <a:p>
            <a:pPr algn="ctr"/>
            <a:r>
              <a:rPr lang="en-US" sz="2800" dirty="0" smtClean="0"/>
              <a:t>(2:10-23) The </a:t>
            </a:r>
            <a:r>
              <a:rPr lang="en-US" sz="2800" dirty="0" smtClean="0"/>
              <a:t>people were </a:t>
            </a:r>
            <a:r>
              <a:rPr lang="en-US" sz="2800" dirty="0" smtClean="0"/>
              <a:t>dissatisfied because they expected three months of work to immediately reverse sixteen years of neglect on their part.</a:t>
            </a:r>
            <a:endParaRPr lang="en-US" sz="2800" dirty="0">
              <a:solidFill>
                <a:srgbClr val="D16349"/>
              </a:solidFill>
            </a:endParaRPr>
          </a:p>
        </p:txBody>
      </p:sp>
      <p:sp>
        <p:nvSpPr>
          <p:cNvPr id="16" name="TextBox 15"/>
          <p:cNvSpPr txBox="1"/>
          <p:nvPr/>
        </p:nvSpPr>
        <p:spPr>
          <a:xfrm>
            <a:off x="4572000" y="2461974"/>
            <a:ext cx="4343400" cy="2677656"/>
          </a:xfrm>
          <a:prstGeom prst="rect">
            <a:avLst/>
          </a:prstGeom>
          <a:noFill/>
        </p:spPr>
        <p:txBody>
          <a:bodyPr wrap="square" rtlCol="0">
            <a:spAutoFit/>
          </a:bodyPr>
          <a:lstStyle/>
          <a:p>
            <a:pPr algn="ctr"/>
            <a:r>
              <a:rPr lang="en-US" sz="2800" b="1" i="1" dirty="0" smtClean="0"/>
              <a:t>Solution:</a:t>
            </a:r>
          </a:p>
          <a:p>
            <a:pPr algn="ctr"/>
            <a:r>
              <a:rPr lang="en-US" sz="2800" dirty="0" smtClean="0"/>
              <a:t>(2:15-19) Understand that God’s blessings cannot be bargained for. It is obedience that brings blessings.</a:t>
            </a:r>
            <a:endParaRPr lang="en-US" sz="2800" dirty="0" smtClean="0"/>
          </a:p>
        </p:txBody>
      </p:sp>
      <p:sp>
        <p:nvSpPr>
          <p:cNvPr id="10" name="TextBox 9"/>
          <p:cNvSpPr txBox="1"/>
          <p:nvPr/>
        </p:nvSpPr>
        <p:spPr>
          <a:xfrm>
            <a:off x="4572000" y="5678269"/>
            <a:ext cx="4343400" cy="646331"/>
          </a:xfrm>
          <a:prstGeom prst="rect">
            <a:avLst/>
          </a:prstGeom>
          <a:noFill/>
        </p:spPr>
        <p:txBody>
          <a:bodyPr wrap="square" rtlCol="0">
            <a:spAutoFit/>
          </a:bodyPr>
          <a:lstStyle/>
          <a:p>
            <a:pPr algn="ctr"/>
            <a:r>
              <a:rPr lang="en-US" dirty="0" smtClean="0"/>
              <a:t>(The previous three points were taken from </a:t>
            </a:r>
            <a:r>
              <a:rPr lang="en-US" i="1" dirty="0" smtClean="0"/>
              <a:t>Spirit Filled Bible, NKJV)</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1077218"/>
          </a:xfrm>
          <a:prstGeom prst="rect">
            <a:avLst/>
          </a:prstGeom>
          <a:noFill/>
        </p:spPr>
        <p:txBody>
          <a:bodyPr wrap="square" rtlCol="0">
            <a:spAutoFit/>
          </a:bodyPr>
          <a:lstStyle/>
          <a:p>
            <a:pPr algn="ctr"/>
            <a:r>
              <a:rPr lang="en-US" sz="3200" dirty="0" smtClean="0">
                <a:solidFill>
                  <a:srgbClr val="D16349"/>
                </a:solidFill>
              </a:rPr>
              <a:t>In Haggai 2:18 God said, “Consider now from this day and upward.”</a:t>
            </a:r>
            <a:endParaRPr lang="en-US" sz="3200" dirty="0">
              <a:solidFill>
                <a:srgbClr val="D16349"/>
              </a:solidFill>
            </a:endParaRPr>
          </a:p>
        </p:txBody>
      </p:sp>
      <p:sp>
        <p:nvSpPr>
          <p:cNvPr id="15" name="TextBox 14"/>
          <p:cNvSpPr txBox="1"/>
          <p:nvPr/>
        </p:nvSpPr>
        <p:spPr>
          <a:xfrm>
            <a:off x="228600" y="2621340"/>
            <a:ext cx="8763000" cy="1569660"/>
          </a:xfrm>
          <a:prstGeom prst="rect">
            <a:avLst/>
          </a:prstGeom>
          <a:noFill/>
        </p:spPr>
        <p:txBody>
          <a:bodyPr wrap="square" rtlCol="0">
            <a:spAutoFit/>
          </a:bodyPr>
          <a:lstStyle/>
          <a:p>
            <a:pPr algn="ctr"/>
            <a:r>
              <a:rPr lang="en-US" sz="3200" dirty="0" smtClean="0">
                <a:solidFill>
                  <a:srgbClr val="D16349"/>
                </a:solidFill>
              </a:rPr>
              <a:t> “...From the day that the foundation of the LORD’S temple was laid, consider it...from this day will I bless you” (Haggai 2:18-19). </a:t>
            </a:r>
            <a:endParaRPr lang="en-US" sz="3200" dirty="0">
              <a:solidFill>
                <a:srgbClr val="D16349"/>
              </a:solidFill>
            </a:endParaRPr>
          </a:p>
        </p:txBody>
      </p:sp>
      <p:sp>
        <p:nvSpPr>
          <p:cNvPr id="14" name="TextBox 13"/>
          <p:cNvSpPr txBox="1"/>
          <p:nvPr/>
        </p:nvSpPr>
        <p:spPr>
          <a:xfrm>
            <a:off x="228600" y="4191000"/>
            <a:ext cx="8763000" cy="2062103"/>
          </a:xfrm>
          <a:prstGeom prst="rect">
            <a:avLst/>
          </a:prstGeom>
          <a:noFill/>
        </p:spPr>
        <p:txBody>
          <a:bodyPr wrap="square" rtlCol="0">
            <a:spAutoFit/>
          </a:bodyPr>
          <a:lstStyle/>
          <a:p>
            <a:pPr algn="ctr"/>
            <a:r>
              <a:rPr lang="en-US" sz="3200" dirty="0" smtClean="0"/>
              <a:t>The moment we become faithful and obedient we cease to be unfaithful and disobedient. Blessings were promised after obedience to the Word of God.</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4"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Support the</a:t>
            </a:r>
            <a:r>
              <a:rPr lang="en-US" sz="4000" b="1" dirty="0" smtClean="0"/>
              <a:t> Local Church</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2554545"/>
          </a:xfrm>
          <a:prstGeom prst="rect">
            <a:avLst/>
          </a:prstGeom>
          <a:noFill/>
        </p:spPr>
        <p:txBody>
          <a:bodyPr wrap="square" rtlCol="0">
            <a:spAutoFit/>
          </a:bodyPr>
          <a:lstStyle/>
          <a:p>
            <a:pPr algn="ctr"/>
            <a:r>
              <a:rPr lang="en-US" sz="3200" dirty="0" smtClean="0"/>
              <a:t>When God asks us to give, He asks us to give our best from our heart. Everyone gave for the construction of the Tabernacle. The ones that had nothing to give gave their labor (Exodus 35:25-26).</a:t>
            </a:r>
            <a:endParaRPr lang="en-US" sz="3200" dirty="0">
              <a:solidFill>
                <a:srgbClr val="D16349"/>
              </a:solidFill>
            </a:endParaRPr>
          </a:p>
        </p:txBody>
      </p:sp>
      <p:sp>
        <p:nvSpPr>
          <p:cNvPr id="14" name="TextBox 13"/>
          <p:cNvSpPr txBox="1"/>
          <p:nvPr/>
        </p:nvSpPr>
        <p:spPr>
          <a:xfrm>
            <a:off x="228600" y="4191000"/>
            <a:ext cx="8763000" cy="2062103"/>
          </a:xfrm>
          <a:prstGeom prst="rect">
            <a:avLst/>
          </a:prstGeom>
          <a:noFill/>
        </p:spPr>
        <p:txBody>
          <a:bodyPr wrap="square" rtlCol="0">
            <a:spAutoFit/>
          </a:bodyPr>
          <a:lstStyle/>
          <a:p>
            <a:pPr algn="ctr"/>
            <a:r>
              <a:rPr lang="en-US" sz="3200" dirty="0" smtClean="0">
                <a:solidFill>
                  <a:srgbClr val="D16349"/>
                </a:solidFill>
              </a:rPr>
              <a:t>It is the responsibility of the church members to build a place of worship for the glory of God by giving voluntary offerings. If they do what they can; God will provide the rest.</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4000" b="1" dirty="0" smtClean="0"/>
              <a:t>Evangelize the community</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00200"/>
            <a:ext cx="8763000" cy="3046988"/>
          </a:xfrm>
          <a:prstGeom prst="rect">
            <a:avLst/>
          </a:prstGeom>
          <a:noFill/>
        </p:spPr>
        <p:txBody>
          <a:bodyPr wrap="square" rtlCol="0">
            <a:spAutoFit/>
          </a:bodyPr>
          <a:lstStyle/>
          <a:p>
            <a:pPr algn="ctr"/>
            <a:r>
              <a:rPr lang="en-US" sz="3200" dirty="0" smtClean="0"/>
              <a:t>Jesus said that as Christians we are the light of the world (Matthew 5:14), and the salt of the earth (Matthew 5:13). He also said, “But ye shall receive power, after that the Holy Ghost is come upon you: and ye shall be witnesses unto me” (Acts 1:8).</a:t>
            </a:r>
            <a:endParaRPr lang="en-US" sz="3200" dirty="0">
              <a:solidFill>
                <a:srgbClr val="D16349"/>
              </a:solidFill>
            </a:endParaRPr>
          </a:p>
        </p:txBody>
      </p:sp>
      <p:sp>
        <p:nvSpPr>
          <p:cNvPr id="14" name="TextBox 13"/>
          <p:cNvSpPr txBox="1"/>
          <p:nvPr/>
        </p:nvSpPr>
        <p:spPr>
          <a:xfrm>
            <a:off x="228600" y="4602540"/>
            <a:ext cx="8763000" cy="1569660"/>
          </a:xfrm>
          <a:prstGeom prst="rect">
            <a:avLst/>
          </a:prstGeom>
          <a:noFill/>
        </p:spPr>
        <p:txBody>
          <a:bodyPr wrap="square" rtlCol="0">
            <a:spAutoFit/>
          </a:bodyPr>
          <a:lstStyle/>
          <a:p>
            <a:pPr algn="ctr"/>
            <a:r>
              <a:rPr lang="en-US" sz="3200" dirty="0" smtClean="0"/>
              <a:t>It is the responsibility of every church member to be involved in evangelizing their community and their world.</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2800" b="1" dirty="0" smtClean="0"/>
              <a:t>Watch and be ready for the Lord’s </a:t>
            </a:r>
            <a:r>
              <a:rPr lang="en-US" sz="2800" b="1" dirty="0" smtClean="0"/>
              <a:t>return</a:t>
            </a:r>
            <a:endParaRPr lang="en-US" sz="28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827073"/>
            <a:ext cx="8763000" cy="1754327"/>
          </a:xfrm>
          <a:prstGeom prst="rect">
            <a:avLst/>
          </a:prstGeom>
          <a:noFill/>
        </p:spPr>
        <p:txBody>
          <a:bodyPr wrap="square" rtlCol="0">
            <a:spAutoFit/>
          </a:bodyPr>
          <a:lstStyle/>
          <a:p>
            <a:pPr algn="ctr"/>
            <a:r>
              <a:rPr lang="en-US" sz="3600" dirty="0" smtClean="0">
                <a:solidFill>
                  <a:srgbClr val="D16349"/>
                </a:solidFill>
              </a:rPr>
              <a:t>“Watch and pray, that ye enter not into temptation: the spirit indeed is willing, but the flesh is weak” (Matthew 26:41).</a:t>
            </a:r>
            <a:endParaRPr lang="en-US" sz="3600" dirty="0">
              <a:solidFill>
                <a:srgbClr val="D16349"/>
              </a:solidFill>
            </a:endParaRPr>
          </a:p>
        </p:txBody>
      </p:sp>
      <p:sp>
        <p:nvSpPr>
          <p:cNvPr id="14" name="TextBox 13"/>
          <p:cNvSpPr txBox="1"/>
          <p:nvPr/>
        </p:nvSpPr>
        <p:spPr>
          <a:xfrm>
            <a:off x="228600" y="3732073"/>
            <a:ext cx="8763000" cy="1754327"/>
          </a:xfrm>
          <a:prstGeom prst="rect">
            <a:avLst/>
          </a:prstGeom>
          <a:noFill/>
        </p:spPr>
        <p:txBody>
          <a:bodyPr wrap="square" rtlCol="0">
            <a:spAutoFit/>
          </a:bodyPr>
          <a:lstStyle/>
          <a:p>
            <a:pPr algn="ctr"/>
            <a:r>
              <a:rPr lang="en-US" sz="3600" dirty="0" smtClean="0"/>
              <a:t>Watching and praying are joined together to ensure that you do not fall into temptation.</a:t>
            </a:r>
            <a:endParaRPr lang="en-US" sz="36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7150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Matthew 6:25</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1266884"/>
            <a:ext cx="5867401" cy="4524316"/>
          </a:xfrm>
          <a:prstGeom prst="rect">
            <a:avLst/>
          </a:prstGeom>
          <a:noFill/>
        </p:spPr>
        <p:txBody>
          <a:bodyPr wrap="square" rtlCol="0" anchor="b">
            <a:spAutoFit/>
          </a:bodyPr>
          <a:lstStyle/>
          <a:p>
            <a:r>
              <a:rPr lang="en-US" sz="3600" dirty="0" smtClean="0"/>
              <a:t>“Therefore I say unto you, Take no thought for your life, what ye shall eat, or what ye shall drink; nor yet for your body, what ye shall put on. Is not the life more than meat, and the body than raiment?”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2800" b="1" dirty="0" smtClean="0"/>
              <a:t>Watch and be ready for the Lord’s </a:t>
            </a:r>
            <a:r>
              <a:rPr lang="en-US" sz="2800" b="1" dirty="0" smtClean="0"/>
              <a:t>return</a:t>
            </a:r>
            <a:endParaRPr lang="en-US" sz="28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695271"/>
            <a:ext cx="8763000" cy="1200329"/>
          </a:xfrm>
          <a:prstGeom prst="rect">
            <a:avLst/>
          </a:prstGeom>
          <a:noFill/>
        </p:spPr>
        <p:txBody>
          <a:bodyPr wrap="square" rtlCol="0">
            <a:spAutoFit/>
          </a:bodyPr>
          <a:lstStyle/>
          <a:p>
            <a:pPr algn="ctr"/>
            <a:r>
              <a:rPr lang="en-US" sz="3600" dirty="0" smtClean="0">
                <a:solidFill>
                  <a:srgbClr val="D16349"/>
                </a:solidFill>
              </a:rPr>
              <a:t>“Take ye heed, watch and pray: for ye know not when the time is” (Mark 13:33).</a:t>
            </a:r>
            <a:endParaRPr lang="en-US" sz="3600" dirty="0">
              <a:solidFill>
                <a:srgbClr val="D16349"/>
              </a:solidFill>
            </a:endParaRPr>
          </a:p>
        </p:txBody>
      </p:sp>
      <p:sp>
        <p:nvSpPr>
          <p:cNvPr id="14" name="TextBox 13"/>
          <p:cNvSpPr txBox="1"/>
          <p:nvPr/>
        </p:nvSpPr>
        <p:spPr>
          <a:xfrm>
            <a:off x="228600" y="3063656"/>
            <a:ext cx="8763000" cy="3108544"/>
          </a:xfrm>
          <a:prstGeom prst="rect">
            <a:avLst/>
          </a:prstGeom>
          <a:noFill/>
        </p:spPr>
        <p:txBody>
          <a:bodyPr wrap="square" rtlCol="0">
            <a:spAutoFit/>
          </a:bodyPr>
          <a:lstStyle/>
          <a:p>
            <a:pPr algn="ctr"/>
            <a:r>
              <a:rPr lang="en-US" sz="2800" dirty="0" smtClean="0"/>
              <a:t>Jesus may come at any moment, in the twinkling of an eye, and we have the responsibility to be ready. If we have been born again of water and Spirit (repented of our sins, baptized in the name of Jesus, filled with the Holy Spirit), are living a holy life, and are faithful stewards, we will be ready. Otherwise we are unprepared.</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p:txBody>
          <a:bodyPr>
            <a:noAutofit/>
          </a:bodyPr>
          <a:lstStyle/>
          <a:p>
            <a:r>
              <a:rPr lang="en-US" sz="2800" b="1" dirty="0" smtClean="0"/>
              <a:t>Watch and be ready for the Lord’s </a:t>
            </a:r>
            <a:r>
              <a:rPr lang="en-US" sz="2800" b="1" dirty="0" smtClean="0"/>
              <a:t>return</a:t>
            </a:r>
            <a:endParaRPr lang="en-US" sz="28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1923871"/>
            <a:ext cx="8763000" cy="2062103"/>
          </a:xfrm>
          <a:prstGeom prst="rect">
            <a:avLst/>
          </a:prstGeom>
          <a:noFill/>
        </p:spPr>
        <p:txBody>
          <a:bodyPr wrap="square" rtlCol="0">
            <a:spAutoFit/>
          </a:bodyPr>
          <a:lstStyle/>
          <a:p>
            <a:pPr algn="ctr"/>
            <a:r>
              <a:rPr lang="en-US" sz="3200" dirty="0" smtClean="0"/>
              <a:t>We must be prepared, like the five wise virgins, so that when the bridegroom (the Lord) comes we can go with Him and escape the judgments that will come upon those who are not ready.</a:t>
            </a:r>
            <a:endParaRPr lang="en-US" sz="3200" dirty="0">
              <a:solidFill>
                <a:srgbClr val="D16349"/>
              </a:solidFill>
            </a:endParaRPr>
          </a:p>
        </p:txBody>
      </p:sp>
      <p:sp>
        <p:nvSpPr>
          <p:cNvPr id="14" name="TextBox 13"/>
          <p:cNvSpPr txBox="1"/>
          <p:nvPr/>
        </p:nvSpPr>
        <p:spPr>
          <a:xfrm>
            <a:off x="228600" y="4104382"/>
            <a:ext cx="8763000" cy="1077218"/>
          </a:xfrm>
          <a:prstGeom prst="rect">
            <a:avLst/>
          </a:prstGeom>
          <a:noFill/>
        </p:spPr>
        <p:txBody>
          <a:bodyPr wrap="square" rtlCol="0">
            <a:spAutoFit/>
          </a:bodyPr>
          <a:lstStyle/>
          <a:p>
            <a:pPr algn="ctr"/>
            <a:r>
              <a:rPr lang="en-US" sz="3200" dirty="0" smtClean="0">
                <a:solidFill>
                  <a:srgbClr val="D16349"/>
                </a:solidFill>
              </a:rPr>
              <a:t>“Blessed is that servant, whom his lord when he cometh shall find so doing” (Matthew 24:46).</a:t>
            </a:r>
            <a:endParaRPr lang="en-US" sz="32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57200" y="533400"/>
            <a:ext cx="8229600" cy="523220"/>
          </a:xfrm>
          <a:prstGeom prst="rect">
            <a:avLst/>
          </a:prstGeom>
          <a:noFill/>
        </p:spPr>
        <p:txBody>
          <a:bodyPr wrap="square" rtlCol="0">
            <a:spAutoFit/>
          </a:bodyPr>
          <a:lstStyle/>
          <a:p>
            <a:pPr algn="ctr"/>
            <a:r>
              <a:rPr lang="en-US" sz="2800" b="1" dirty="0" smtClean="0"/>
              <a:t>Responsibilities of the</a:t>
            </a:r>
            <a:r>
              <a:rPr lang="en-US" sz="2800" b="1" dirty="0" smtClean="0"/>
              <a:t> church member:</a:t>
            </a:r>
            <a:endParaRPr lang="en-US" sz="2800" dirty="0">
              <a:solidFill>
                <a:schemeClr val="accent1"/>
              </a:solidFill>
            </a:endParaRPr>
          </a:p>
        </p:txBody>
      </p:sp>
      <p:sp>
        <p:nvSpPr>
          <p:cNvPr id="14" name="TextBox 13"/>
          <p:cNvSpPr txBox="1"/>
          <p:nvPr/>
        </p:nvSpPr>
        <p:spPr>
          <a:xfrm>
            <a:off x="1447800" y="1128356"/>
            <a:ext cx="6858000" cy="584776"/>
          </a:xfrm>
          <a:prstGeom prst="rect">
            <a:avLst/>
          </a:prstGeom>
          <a:noFill/>
        </p:spPr>
        <p:txBody>
          <a:bodyPr wrap="square" rtlCol="0">
            <a:spAutoFit/>
          </a:bodyPr>
          <a:lstStyle/>
          <a:p>
            <a:r>
              <a:rPr lang="en-US" sz="3200" dirty="0" smtClean="0">
                <a:solidFill>
                  <a:srgbClr val="D16349"/>
                </a:solidFill>
              </a:rPr>
              <a:t>1.</a:t>
            </a:r>
            <a:r>
              <a:rPr lang="en-US" sz="3200" dirty="0" smtClean="0">
                <a:solidFill>
                  <a:srgbClr val="D16349"/>
                </a:solidFill>
              </a:rPr>
              <a:t> </a:t>
            </a:r>
            <a:r>
              <a:rPr lang="en-US" sz="3200" dirty="0" smtClean="0">
                <a:solidFill>
                  <a:srgbClr val="D16349"/>
                </a:solidFill>
              </a:rPr>
              <a:t>Support the pastor.</a:t>
            </a:r>
            <a:endParaRPr lang="en-US" sz="3200" dirty="0">
              <a:solidFill>
                <a:srgbClr val="D16349"/>
              </a:solidFill>
            </a:endParaRPr>
          </a:p>
        </p:txBody>
      </p:sp>
      <p:sp>
        <p:nvSpPr>
          <p:cNvPr id="8" name="TextBox 7"/>
          <p:cNvSpPr txBox="1"/>
          <p:nvPr/>
        </p:nvSpPr>
        <p:spPr>
          <a:xfrm>
            <a:off x="1447800" y="1585556"/>
            <a:ext cx="6858000" cy="584776"/>
          </a:xfrm>
          <a:prstGeom prst="rect">
            <a:avLst/>
          </a:prstGeom>
          <a:noFill/>
        </p:spPr>
        <p:txBody>
          <a:bodyPr wrap="square" rtlCol="0">
            <a:spAutoFit/>
          </a:bodyPr>
          <a:lstStyle/>
          <a:p>
            <a:r>
              <a:rPr lang="en-US" sz="3200" dirty="0" smtClean="0">
                <a:solidFill>
                  <a:srgbClr val="D16349"/>
                </a:solidFill>
              </a:rPr>
              <a:t>2</a:t>
            </a:r>
            <a:r>
              <a:rPr lang="en-US" sz="3200" dirty="0" smtClean="0">
                <a:solidFill>
                  <a:srgbClr val="D16349"/>
                </a:solidFill>
              </a:rPr>
              <a:t>.</a:t>
            </a:r>
            <a:r>
              <a:rPr lang="en-US" sz="3200" dirty="0" smtClean="0">
                <a:solidFill>
                  <a:srgbClr val="D16349"/>
                </a:solidFill>
              </a:rPr>
              <a:t> </a:t>
            </a:r>
            <a:r>
              <a:rPr lang="en-US" sz="3200" dirty="0" smtClean="0">
                <a:solidFill>
                  <a:srgbClr val="D16349"/>
                </a:solidFill>
              </a:rPr>
              <a:t>Support the local church.</a:t>
            </a:r>
            <a:endParaRPr lang="en-US" sz="3200" dirty="0">
              <a:solidFill>
                <a:srgbClr val="D16349"/>
              </a:solidFill>
            </a:endParaRPr>
          </a:p>
        </p:txBody>
      </p:sp>
      <p:sp>
        <p:nvSpPr>
          <p:cNvPr id="9" name="TextBox 8"/>
          <p:cNvSpPr txBox="1"/>
          <p:nvPr/>
        </p:nvSpPr>
        <p:spPr>
          <a:xfrm>
            <a:off x="1447800" y="2042756"/>
            <a:ext cx="6858000" cy="584776"/>
          </a:xfrm>
          <a:prstGeom prst="rect">
            <a:avLst/>
          </a:prstGeom>
          <a:noFill/>
        </p:spPr>
        <p:txBody>
          <a:bodyPr wrap="square" rtlCol="0">
            <a:spAutoFit/>
          </a:bodyPr>
          <a:lstStyle/>
          <a:p>
            <a:r>
              <a:rPr lang="en-US" sz="3200" dirty="0" smtClean="0">
                <a:solidFill>
                  <a:srgbClr val="D16349"/>
                </a:solidFill>
              </a:rPr>
              <a:t>3.</a:t>
            </a:r>
            <a:r>
              <a:rPr lang="en-US" sz="3200" dirty="0" smtClean="0">
                <a:solidFill>
                  <a:srgbClr val="D16349"/>
                </a:solidFill>
              </a:rPr>
              <a:t> </a:t>
            </a:r>
            <a:r>
              <a:rPr lang="en-US" sz="3200" dirty="0" smtClean="0">
                <a:solidFill>
                  <a:srgbClr val="D16349"/>
                </a:solidFill>
              </a:rPr>
              <a:t>Evangelize to the community </a:t>
            </a:r>
            <a:r>
              <a:rPr lang="en-US" sz="3200" dirty="0" smtClean="0">
                <a:solidFill>
                  <a:srgbClr val="D16349"/>
                </a:solidFill>
              </a:rPr>
              <a:t>.</a:t>
            </a:r>
            <a:endParaRPr lang="en-US" sz="3200" dirty="0">
              <a:solidFill>
                <a:srgbClr val="D16349"/>
              </a:solidFill>
            </a:endParaRPr>
          </a:p>
        </p:txBody>
      </p:sp>
      <p:sp>
        <p:nvSpPr>
          <p:cNvPr id="10" name="TextBox 9"/>
          <p:cNvSpPr txBox="1"/>
          <p:nvPr/>
        </p:nvSpPr>
        <p:spPr>
          <a:xfrm>
            <a:off x="1447800" y="2499956"/>
            <a:ext cx="6858000" cy="1077218"/>
          </a:xfrm>
          <a:prstGeom prst="rect">
            <a:avLst/>
          </a:prstGeom>
          <a:noFill/>
        </p:spPr>
        <p:txBody>
          <a:bodyPr wrap="square" rtlCol="0">
            <a:spAutoFit/>
          </a:bodyPr>
          <a:lstStyle/>
          <a:p>
            <a:r>
              <a:rPr lang="en-US" sz="3200" dirty="0" smtClean="0">
                <a:solidFill>
                  <a:srgbClr val="D16349"/>
                </a:solidFill>
              </a:rPr>
              <a:t>4.</a:t>
            </a:r>
            <a:r>
              <a:rPr lang="en-US" sz="3200" dirty="0" smtClean="0">
                <a:solidFill>
                  <a:srgbClr val="D16349"/>
                </a:solidFill>
              </a:rPr>
              <a:t> </a:t>
            </a:r>
            <a:r>
              <a:rPr lang="en-US" sz="3200" dirty="0" smtClean="0">
                <a:solidFill>
                  <a:srgbClr val="D16349"/>
                </a:solidFill>
              </a:rPr>
              <a:t>Watch and be ready for the </a:t>
            </a:r>
            <a:r>
              <a:rPr lang="en-US" sz="3200" dirty="0" smtClean="0">
                <a:solidFill>
                  <a:srgbClr val="D16349"/>
                </a:solidFill>
              </a:rPr>
              <a:t>Lord’s return</a:t>
            </a:r>
            <a:r>
              <a:rPr lang="en-US" sz="3200" dirty="0" smtClean="0">
                <a:solidFill>
                  <a:srgbClr val="D16349"/>
                </a:solidFill>
              </a:rPr>
              <a:t>.</a:t>
            </a:r>
            <a:endParaRPr lang="en-US" sz="3200" dirty="0">
              <a:solidFill>
                <a:srgbClr val="D16349"/>
              </a:solidFill>
            </a:endParaRPr>
          </a:p>
        </p:txBody>
      </p:sp>
      <p:sp>
        <p:nvSpPr>
          <p:cNvPr id="17" name="TextBox 16"/>
          <p:cNvSpPr txBox="1"/>
          <p:nvPr/>
        </p:nvSpPr>
        <p:spPr>
          <a:xfrm>
            <a:off x="457200" y="3581400"/>
            <a:ext cx="8229600" cy="2246769"/>
          </a:xfrm>
          <a:prstGeom prst="rect">
            <a:avLst/>
          </a:prstGeom>
          <a:noFill/>
        </p:spPr>
        <p:txBody>
          <a:bodyPr wrap="square" rtlCol="0">
            <a:spAutoFit/>
          </a:bodyPr>
          <a:lstStyle/>
          <a:p>
            <a:pPr algn="ctr"/>
            <a:r>
              <a:rPr lang="en-US" sz="2800" dirty="0" smtClean="0"/>
              <a:t>Stewardship</a:t>
            </a:r>
            <a:r>
              <a:rPr lang="en-US" sz="2800" dirty="0" smtClean="0"/>
              <a:t> is not a once-a-year consideration</a:t>
            </a:r>
            <a:r>
              <a:rPr lang="en-US" sz="2800" dirty="0" smtClean="0"/>
              <a:t>, but a week-to-week, month-to- month commitment requiring discipline and consistency</a:t>
            </a:r>
            <a:r>
              <a:rPr lang="en-US" sz="2800" dirty="0" smtClean="0"/>
              <a:t>. (</a:t>
            </a:r>
            <a:r>
              <a:rPr lang="en-US" sz="2800" i="1" dirty="0" smtClean="0"/>
              <a:t>Money</a:t>
            </a:r>
            <a:r>
              <a:rPr lang="en-US" sz="2800" i="1" dirty="0" smtClean="0"/>
              <a:t>, Possessions, and </a:t>
            </a:r>
            <a:r>
              <a:rPr lang="en-US" sz="2800" i="1" dirty="0" smtClean="0"/>
              <a:t>Eternity</a:t>
            </a:r>
            <a:r>
              <a:rPr lang="en-US" sz="2800" dirty="0" smtClean="0"/>
              <a:t>—Randy Alcorn, page 200)</a:t>
            </a:r>
            <a:endParaRPr lang="en-US" sz="2800" dirty="0">
              <a:solidFill>
                <a:schemeClr val="accent1"/>
              </a:solidFill>
            </a:endParaRPr>
          </a:p>
        </p:txBody>
      </p:sp>
      <p:sp>
        <p:nvSpPr>
          <p:cNvPr id="18" name="TextBox 17"/>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8" grpId="0"/>
      <p:bldP spid="9" grpId="0"/>
      <p:bldP spid="10" grpId="0"/>
      <p:bldP spid="17"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3" name="TextBox 12"/>
          <p:cNvSpPr txBox="1"/>
          <p:nvPr/>
        </p:nvSpPr>
        <p:spPr>
          <a:xfrm>
            <a:off x="457200" y="533400"/>
            <a:ext cx="8229600" cy="584776"/>
          </a:xfrm>
          <a:prstGeom prst="rect">
            <a:avLst/>
          </a:prstGeom>
          <a:noFill/>
        </p:spPr>
        <p:txBody>
          <a:bodyPr wrap="square" rtlCol="0">
            <a:spAutoFit/>
          </a:bodyPr>
          <a:lstStyle/>
          <a:p>
            <a:pPr algn="ctr"/>
            <a:r>
              <a:rPr lang="en-US" sz="3200" dirty="0" smtClean="0"/>
              <a:t>Reasons </a:t>
            </a:r>
            <a:r>
              <a:rPr lang="en-US" sz="3200" dirty="0" smtClean="0"/>
              <a:t>why Christians do not give:</a:t>
            </a:r>
            <a:endParaRPr lang="en-US" sz="3200" dirty="0">
              <a:solidFill>
                <a:schemeClr val="accent1"/>
              </a:solidFill>
            </a:endParaRPr>
          </a:p>
        </p:txBody>
      </p:sp>
      <p:sp>
        <p:nvSpPr>
          <p:cNvPr id="14" name="TextBox 13"/>
          <p:cNvSpPr txBox="1"/>
          <p:nvPr/>
        </p:nvSpPr>
        <p:spPr>
          <a:xfrm>
            <a:off x="1447800" y="1128356"/>
            <a:ext cx="6858000" cy="523220"/>
          </a:xfrm>
          <a:prstGeom prst="rect">
            <a:avLst/>
          </a:prstGeom>
          <a:noFill/>
        </p:spPr>
        <p:txBody>
          <a:bodyPr wrap="square" rtlCol="0">
            <a:spAutoFit/>
          </a:bodyPr>
          <a:lstStyle/>
          <a:p>
            <a:pPr>
              <a:buFont typeface="Courier New"/>
              <a:buChar char="o"/>
            </a:pPr>
            <a:r>
              <a:rPr lang="en-US" sz="2800" dirty="0" smtClean="0"/>
              <a:t> A </a:t>
            </a:r>
            <a:r>
              <a:rPr lang="en-US" sz="2800" dirty="0" smtClean="0"/>
              <a:t>carnal spirit.</a:t>
            </a:r>
            <a:endParaRPr lang="en-US" sz="2800" dirty="0">
              <a:solidFill>
                <a:srgbClr val="D16349"/>
              </a:solidFill>
            </a:endParaRPr>
          </a:p>
        </p:txBody>
      </p:sp>
      <p:sp>
        <p:nvSpPr>
          <p:cNvPr id="8" name="TextBox 7"/>
          <p:cNvSpPr txBox="1"/>
          <p:nvPr/>
        </p:nvSpPr>
        <p:spPr>
          <a:xfrm>
            <a:off x="1447800" y="1585556"/>
            <a:ext cx="6858000" cy="954107"/>
          </a:xfrm>
          <a:prstGeom prst="rect">
            <a:avLst/>
          </a:prstGeom>
          <a:noFill/>
        </p:spPr>
        <p:txBody>
          <a:bodyPr wrap="square" rtlCol="0">
            <a:spAutoFit/>
          </a:bodyPr>
          <a:lstStyle/>
          <a:p>
            <a:pPr>
              <a:buFont typeface="Courier New"/>
              <a:buChar char="o"/>
            </a:pPr>
            <a:r>
              <a:rPr lang="en-US" sz="2800" dirty="0" smtClean="0"/>
              <a:t> Spiritual </a:t>
            </a:r>
            <a:r>
              <a:rPr lang="en-US" sz="2800" dirty="0" smtClean="0"/>
              <a:t>ignorance (a lack </a:t>
            </a:r>
            <a:r>
              <a:rPr lang="en-US" sz="2800" dirty="0" smtClean="0"/>
              <a:t>of knowledge </a:t>
            </a:r>
            <a:r>
              <a:rPr lang="en-US" sz="2800" dirty="0" smtClean="0"/>
              <a:t>of the truth).</a:t>
            </a:r>
            <a:endParaRPr lang="en-US" sz="2800" dirty="0">
              <a:solidFill>
                <a:srgbClr val="D16349"/>
              </a:solidFill>
            </a:endParaRPr>
          </a:p>
        </p:txBody>
      </p:sp>
      <p:sp>
        <p:nvSpPr>
          <p:cNvPr id="10" name="TextBox 9"/>
          <p:cNvSpPr txBox="1"/>
          <p:nvPr/>
        </p:nvSpPr>
        <p:spPr>
          <a:xfrm>
            <a:off x="1447800" y="2499956"/>
            <a:ext cx="6858000" cy="523220"/>
          </a:xfrm>
          <a:prstGeom prst="rect">
            <a:avLst/>
          </a:prstGeom>
          <a:noFill/>
        </p:spPr>
        <p:txBody>
          <a:bodyPr wrap="square" rtlCol="0">
            <a:spAutoFit/>
          </a:bodyPr>
          <a:lstStyle/>
          <a:p>
            <a:pPr>
              <a:buFont typeface="Courier New"/>
              <a:buChar char="o"/>
            </a:pPr>
            <a:r>
              <a:rPr lang="en-US" sz="2800" dirty="0" smtClean="0"/>
              <a:t> Doubt </a:t>
            </a:r>
            <a:r>
              <a:rPr lang="en-US" sz="2800" dirty="0" smtClean="0"/>
              <a:t>(lack of faith).</a:t>
            </a:r>
            <a:endParaRPr lang="en-US" sz="2800" dirty="0">
              <a:solidFill>
                <a:srgbClr val="D16349"/>
              </a:solidFill>
            </a:endParaRPr>
          </a:p>
        </p:txBody>
      </p:sp>
      <p:sp>
        <p:nvSpPr>
          <p:cNvPr id="18" name="TextBox 17"/>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1" name="TextBox 10"/>
          <p:cNvSpPr txBox="1"/>
          <p:nvPr/>
        </p:nvSpPr>
        <p:spPr>
          <a:xfrm>
            <a:off x="1447800" y="2895600"/>
            <a:ext cx="6858000" cy="523220"/>
          </a:xfrm>
          <a:prstGeom prst="rect">
            <a:avLst/>
          </a:prstGeom>
          <a:noFill/>
        </p:spPr>
        <p:txBody>
          <a:bodyPr wrap="square" rtlCol="0">
            <a:spAutoFit/>
          </a:bodyPr>
          <a:lstStyle/>
          <a:p>
            <a:pPr>
              <a:buFont typeface="Courier New"/>
              <a:buChar char="o"/>
            </a:pPr>
            <a:r>
              <a:rPr lang="en-US" sz="2800" dirty="0" smtClean="0"/>
              <a:t> Fear.</a:t>
            </a:r>
            <a:endParaRPr lang="en-US" sz="2800" dirty="0">
              <a:solidFill>
                <a:srgbClr val="D16349"/>
              </a:solidFill>
            </a:endParaRPr>
          </a:p>
        </p:txBody>
      </p:sp>
      <p:sp>
        <p:nvSpPr>
          <p:cNvPr id="12" name="TextBox 11"/>
          <p:cNvSpPr txBox="1"/>
          <p:nvPr/>
        </p:nvSpPr>
        <p:spPr>
          <a:xfrm>
            <a:off x="1447800" y="3276600"/>
            <a:ext cx="6858000" cy="523220"/>
          </a:xfrm>
          <a:prstGeom prst="rect">
            <a:avLst/>
          </a:prstGeom>
          <a:noFill/>
        </p:spPr>
        <p:txBody>
          <a:bodyPr wrap="square" rtlCol="0">
            <a:spAutoFit/>
          </a:bodyPr>
          <a:lstStyle/>
          <a:p>
            <a:pPr>
              <a:buFont typeface="Courier New"/>
              <a:buChar char="o"/>
            </a:pPr>
            <a:r>
              <a:rPr lang="en-US" sz="2800" dirty="0" smtClean="0"/>
              <a:t> False Doctrine.</a:t>
            </a:r>
            <a:endParaRPr lang="en-US" sz="2800" dirty="0">
              <a:solidFill>
                <a:srgbClr val="D16349"/>
              </a:solidFill>
            </a:endParaRPr>
          </a:p>
        </p:txBody>
      </p:sp>
      <p:sp>
        <p:nvSpPr>
          <p:cNvPr id="15" name="TextBox 14"/>
          <p:cNvSpPr txBox="1"/>
          <p:nvPr/>
        </p:nvSpPr>
        <p:spPr>
          <a:xfrm>
            <a:off x="457200" y="3911024"/>
            <a:ext cx="8229600" cy="2062103"/>
          </a:xfrm>
          <a:prstGeom prst="rect">
            <a:avLst/>
          </a:prstGeom>
          <a:noFill/>
        </p:spPr>
        <p:txBody>
          <a:bodyPr wrap="square" rtlCol="0">
            <a:spAutoFit/>
          </a:bodyPr>
          <a:lstStyle/>
          <a:p>
            <a:pPr algn="ctr"/>
            <a:r>
              <a:rPr lang="en-US" sz="3200" dirty="0" smtClean="0"/>
              <a:t>Many times, these things result in church members not understanding and fulfilling their responsibilities in stewardship. The way to correct theses false ideas is teaching.</a:t>
            </a:r>
            <a:endParaRPr lang="en-US" sz="32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8" grpId="0"/>
      <p:bldP spid="10" grpId="0"/>
      <p:bldP spid="11" grpId="0"/>
      <p:bldP spid="12" grpId="0"/>
      <p:bldP spid="15"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600200"/>
            <a:ext cx="8229600" cy="1569660"/>
          </a:xfrm>
          <a:prstGeom prst="rect">
            <a:avLst/>
          </a:prstGeom>
          <a:noFill/>
        </p:spPr>
        <p:txBody>
          <a:bodyPr wrap="square" rtlCol="0">
            <a:spAutoFit/>
          </a:bodyPr>
          <a:lstStyle/>
          <a:p>
            <a:pPr algn="ctr"/>
            <a:r>
              <a:rPr lang="en-US" sz="3200" dirty="0" smtClean="0"/>
              <a:t>Satan is the enemy of every Christian. He places obstacles to hinder, delay, or prevent the practice of good stewardship.</a:t>
            </a:r>
            <a:endParaRPr lang="en-US" sz="3200" dirty="0">
              <a:solidFill>
                <a:srgbClr val="D16349"/>
              </a:solidFill>
            </a:endParaRPr>
          </a:p>
        </p:txBody>
      </p:sp>
      <p:sp>
        <p:nvSpPr>
          <p:cNvPr id="13" name="TextBox 12"/>
          <p:cNvSpPr txBox="1"/>
          <p:nvPr/>
        </p:nvSpPr>
        <p:spPr>
          <a:xfrm>
            <a:off x="457200" y="3201412"/>
            <a:ext cx="8229600" cy="3046988"/>
          </a:xfrm>
          <a:prstGeom prst="rect">
            <a:avLst/>
          </a:prstGeom>
          <a:noFill/>
        </p:spPr>
        <p:txBody>
          <a:bodyPr wrap="square" rtlCol="0">
            <a:spAutoFit/>
          </a:bodyPr>
          <a:lstStyle/>
          <a:p>
            <a:pPr algn="ctr"/>
            <a:r>
              <a:rPr lang="en-US" sz="3200" dirty="0" smtClean="0"/>
              <a:t>He knows that once believers gain knowledge through teaching and reading the Word of God, they will come to the understanding that it is their responsibility to support the pastor and the work of God in the community.</a:t>
            </a:r>
            <a:endParaRPr lang="en-US" sz="2800" dirty="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Support the Pastor</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383269"/>
            <a:ext cx="8229600" cy="523220"/>
          </a:xfrm>
          <a:prstGeom prst="rect">
            <a:avLst/>
          </a:prstGeom>
          <a:noFill/>
        </p:spPr>
        <p:txBody>
          <a:bodyPr wrap="square" rtlCol="0">
            <a:spAutoFit/>
          </a:bodyPr>
          <a:lstStyle/>
          <a:p>
            <a:r>
              <a:rPr lang="en-US" sz="2800" dirty="0" smtClean="0">
                <a:solidFill>
                  <a:srgbClr val="D16349"/>
                </a:solidFill>
              </a:rPr>
              <a:t>Satan tells you:</a:t>
            </a:r>
            <a:endParaRPr lang="en-US" sz="2800" dirty="0">
              <a:solidFill>
                <a:srgbClr val="D16349"/>
              </a:solidFill>
            </a:endParaRPr>
          </a:p>
        </p:txBody>
      </p:sp>
      <p:sp>
        <p:nvSpPr>
          <p:cNvPr id="13" name="TextBox 12"/>
          <p:cNvSpPr txBox="1"/>
          <p:nvPr/>
        </p:nvSpPr>
        <p:spPr>
          <a:xfrm>
            <a:off x="457200" y="1840469"/>
            <a:ext cx="8229600" cy="830997"/>
          </a:xfrm>
          <a:prstGeom prst="rect">
            <a:avLst/>
          </a:prstGeom>
          <a:noFill/>
        </p:spPr>
        <p:txBody>
          <a:bodyPr wrap="square" rtlCol="0">
            <a:spAutoFit/>
          </a:bodyPr>
          <a:lstStyle/>
          <a:p>
            <a:pPr>
              <a:buFont typeface="Arial"/>
              <a:buChar char="•"/>
            </a:pPr>
            <a:r>
              <a:rPr lang="en-US" sz="2400" dirty="0" smtClean="0"/>
              <a:t> That </a:t>
            </a:r>
            <a:r>
              <a:rPr lang="en-US" sz="2400" dirty="0" smtClean="0"/>
              <a:t>money belongs to you. You earned it and why should you give part of it to the pastor or church?</a:t>
            </a:r>
            <a:endParaRPr lang="en-US" sz="2000" dirty="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4000" b="1" dirty="0" smtClean="0"/>
              <a:t>Support the </a:t>
            </a:r>
            <a:r>
              <a:rPr lang="en-US" sz="4000" b="1" dirty="0" smtClean="0"/>
              <a:t>Pastor</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7" name="TextBox 6"/>
          <p:cNvSpPr txBox="1"/>
          <p:nvPr/>
        </p:nvSpPr>
        <p:spPr>
          <a:xfrm>
            <a:off x="457200" y="2609672"/>
            <a:ext cx="8229600" cy="830997"/>
          </a:xfrm>
          <a:prstGeom prst="rect">
            <a:avLst/>
          </a:prstGeom>
          <a:noFill/>
        </p:spPr>
        <p:txBody>
          <a:bodyPr wrap="square" rtlCol="0">
            <a:spAutoFit/>
          </a:bodyPr>
          <a:lstStyle/>
          <a:p>
            <a:pPr>
              <a:buFont typeface="Arial"/>
              <a:buChar char="•"/>
            </a:pPr>
            <a:r>
              <a:rPr lang="en-US" sz="2400" dirty="0" smtClean="0"/>
              <a:t> The </a:t>
            </a:r>
            <a:r>
              <a:rPr lang="en-US" sz="2400" dirty="0" smtClean="0"/>
              <a:t>pastor wants your money, that’s the only reason he is a pastor.</a:t>
            </a:r>
            <a:endParaRPr lang="en-US" sz="2000" dirty="0">
              <a:solidFill>
                <a:schemeClr val="accent1"/>
              </a:solidFill>
            </a:endParaRPr>
          </a:p>
        </p:txBody>
      </p:sp>
      <p:sp>
        <p:nvSpPr>
          <p:cNvPr id="8" name="TextBox 7"/>
          <p:cNvSpPr txBox="1"/>
          <p:nvPr/>
        </p:nvSpPr>
        <p:spPr>
          <a:xfrm>
            <a:off x="457200" y="3371672"/>
            <a:ext cx="8229600" cy="461665"/>
          </a:xfrm>
          <a:prstGeom prst="rect">
            <a:avLst/>
          </a:prstGeom>
          <a:noFill/>
        </p:spPr>
        <p:txBody>
          <a:bodyPr wrap="square" rtlCol="0">
            <a:spAutoFit/>
          </a:bodyPr>
          <a:lstStyle/>
          <a:p>
            <a:pPr>
              <a:buFont typeface="Arial"/>
              <a:buChar char="•"/>
            </a:pPr>
            <a:r>
              <a:rPr lang="en-US" sz="2400" dirty="0" smtClean="0"/>
              <a:t> The </a:t>
            </a:r>
            <a:r>
              <a:rPr lang="en-US" sz="2400" dirty="0" smtClean="0"/>
              <a:t>pastor does nothing to help you.</a:t>
            </a:r>
            <a:endParaRPr lang="en-US" sz="2000" dirty="0">
              <a:solidFill>
                <a:schemeClr val="accent1"/>
              </a:solidFill>
            </a:endParaRPr>
          </a:p>
        </p:txBody>
      </p:sp>
      <p:sp>
        <p:nvSpPr>
          <p:cNvPr id="10" name="TextBox 9"/>
          <p:cNvSpPr txBox="1"/>
          <p:nvPr/>
        </p:nvSpPr>
        <p:spPr>
          <a:xfrm>
            <a:off x="457200" y="3741004"/>
            <a:ext cx="8229600" cy="830997"/>
          </a:xfrm>
          <a:prstGeom prst="rect">
            <a:avLst/>
          </a:prstGeom>
          <a:noFill/>
        </p:spPr>
        <p:txBody>
          <a:bodyPr wrap="square" rtlCol="0">
            <a:spAutoFit/>
          </a:bodyPr>
          <a:lstStyle/>
          <a:p>
            <a:pPr>
              <a:buFont typeface="Arial"/>
              <a:buChar char="•"/>
            </a:pPr>
            <a:r>
              <a:rPr lang="en-US" sz="2400" dirty="0" smtClean="0"/>
              <a:t> If </a:t>
            </a:r>
            <a:r>
              <a:rPr lang="en-US" sz="2400" dirty="0" smtClean="0"/>
              <a:t>you give tithes and offerings you will not have enough money for </a:t>
            </a:r>
            <a:r>
              <a:rPr lang="en-US" sz="2400" dirty="0" smtClean="0"/>
              <a:t>your expenses </a:t>
            </a:r>
            <a:r>
              <a:rPr lang="en-US" sz="2400" dirty="0" smtClean="0"/>
              <a:t>and family.</a:t>
            </a:r>
            <a:endParaRPr lang="en-US" sz="2000" dirty="0">
              <a:solidFill>
                <a:schemeClr val="accent1"/>
              </a:solidFill>
            </a:endParaRPr>
          </a:p>
        </p:txBody>
      </p:sp>
      <p:sp>
        <p:nvSpPr>
          <p:cNvPr id="11" name="TextBox 10"/>
          <p:cNvSpPr txBox="1"/>
          <p:nvPr/>
        </p:nvSpPr>
        <p:spPr>
          <a:xfrm>
            <a:off x="457200" y="4438472"/>
            <a:ext cx="8229600" cy="1200328"/>
          </a:xfrm>
          <a:prstGeom prst="rect">
            <a:avLst/>
          </a:prstGeom>
          <a:noFill/>
        </p:spPr>
        <p:txBody>
          <a:bodyPr wrap="square" rtlCol="0">
            <a:spAutoFit/>
          </a:bodyPr>
          <a:lstStyle/>
          <a:p>
            <a:pPr>
              <a:buFont typeface="Arial"/>
              <a:buChar char="•"/>
            </a:pPr>
            <a:r>
              <a:rPr lang="en-US" sz="2400" dirty="0" smtClean="0"/>
              <a:t> Tithing </a:t>
            </a:r>
            <a:r>
              <a:rPr lang="en-US" sz="2400" dirty="0" smtClean="0"/>
              <a:t>was only for the people in </a:t>
            </a:r>
            <a:r>
              <a:rPr lang="en-US" sz="2400" dirty="0" smtClean="0"/>
              <a:t>the Old </a:t>
            </a:r>
            <a:r>
              <a:rPr lang="en-US" sz="2400" dirty="0" smtClean="0"/>
              <a:t>Testament, you do not have to obey that command, because you live under a different dispensation.</a:t>
            </a:r>
            <a:endParaRPr lang="en-US" sz="2000" dirty="0">
              <a:solidFill>
                <a:schemeClr val="accent1"/>
              </a:solidFill>
            </a:endParaRPr>
          </a:p>
        </p:txBody>
      </p:sp>
      <p:sp>
        <p:nvSpPr>
          <p:cNvPr id="12" name="TextBox 11"/>
          <p:cNvSpPr txBox="1"/>
          <p:nvPr/>
        </p:nvSpPr>
        <p:spPr>
          <a:xfrm>
            <a:off x="457200" y="5505272"/>
            <a:ext cx="8229600" cy="830997"/>
          </a:xfrm>
          <a:prstGeom prst="rect">
            <a:avLst/>
          </a:prstGeom>
          <a:noFill/>
        </p:spPr>
        <p:txBody>
          <a:bodyPr wrap="square" rtlCol="0">
            <a:spAutoFit/>
          </a:bodyPr>
          <a:lstStyle/>
          <a:p>
            <a:pPr>
              <a:buFont typeface="Arial"/>
              <a:buChar char="•"/>
            </a:pPr>
            <a:r>
              <a:rPr lang="en-US" sz="2400" dirty="0" smtClean="0"/>
              <a:t> The </a:t>
            </a:r>
            <a:r>
              <a:rPr lang="en-US" sz="2400" dirty="0" smtClean="0"/>
              <a:t>most important thing to the pastor is your money, not your soul.</a:t>
            </a:r>
            <a:endParaRPr lang="en-US" sz="20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P spid="8" grpId="0"/>
      <p:bldP spid="10" grpId="0"/>
      <p:bldP spid="11" grpId="0"/>
      <p:bldP spid="12"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4" name="Text Placeholder 13"/>
          <p:cNvSpPr>
            <a:spLocks noGrp="1"/>
          </p:cNvSpPr>
          <p:nvPr>
            <p:ph type="body" idx="1"/>
          </p:nvPr>
        </p:nvSpPr>
        <p:spPr/>
        <p:txBody>
          <a:bodyPr/>
          <a:lstStyle/>
          <a:p>
            <a:r>
              <a:rPr dirty="0" smtClean="0"/>
              <a:t>Carnal Concepts:</a:t>
            </a:r>
            <a:endParaRPr lang="en-US" dirty="0"/>
          </a:p>
        </p:txBody>
      </p:sp>
      <p:sp>
        <p:nvSpPr>
          <p:cNvPr id="16" name="Text Placeholder 15"/>
          <p:cNvSpPr>
            <a:spLocks noGrp="1"/>
          </p:cNvSpPr>
          <p:nvPr>
            <p:ph type="body" sz="half" idx="3"/>
          </p:nvPr>
        </p:nvSpPr>
        <p:spPr/>
        <p:txBody>
          <a:bodyPr/>
          <a:lstStyle/>
          <a:p>
            <a:r>
              <a:rPr lang="en-US" dirty="0" smtClean="0"/>
              <a:t>Right Concepts:</a:t>
            </a:r>
            <a:endParaRPr lang="en-US" dirty="0"/>
          </a:p>
        </p:txBody>
      </p:sp>
      <p:sp>
        <p:nvSpPr>
          <p:cNvPr id="6" name="Title 5"/>
          <p:cNvSpPr>
            <a:spLocks noGrp="1"/>
          </p:cNvSpPr>
          <p:nvPr>
            <p:ph type="title"/>
          </p:nvPr>
        </p:nvSpPr>
        <p:spPr/>
        <p:txBody>
          <a:bodyPr>
            <a:noAutofit/>
          </a:bodyPr>
          <a:lstStyle/>
          <a:p>
            <a:r>
              <a:rPr lang="en-US" sz="4000" b="1" dirty="0" smtClean="0"/>
              <a:t>Support the </a:t>
            </a:r>
            <a:r>
              <a:rPr lang="en-US" sz="4000" b="1" dirty="0" smtClean="0"/>
              <a:t>Pastor</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7" name="TextBox 6"/>
          <p:cNvSpPr txBox="1"/>
          <p:nvPr/>
        </p:nvSpPr>
        <p:spPr>
          <a:xfrm>
            <a:off x="227140" y="2333174"/>
            <a:ext cx="4268660" cy="461665"/>
          </a:xfrm>
          <a:prstGeom prst="rect">
            <a:avLst/>
          </a:prstGeom>
          <a:noFill/>
        </p:spPr>
        <p:txBody>
          <a:bodyPr wrap="square" rtlCol="0">
            <a:spAutoFit/>
          </a:bodyPr>
          <a:lstStyle/>
          <a:p>
            <a:pPr>
              <a:buFont typeface="Arial"/>
              <a:buChar char="•"/>
            </a:pPr>
            <a:r>
              <a:rPr lang="en-US" sz="2400" dirty="0" smtClean="0"/>
              <a:t> It </a:t>
            </a:r>
            <a:r>
              <a:rPr lang="en-US" sz="2400" dirty="0" smtClean="0"/>
              <a:t>is my money.</a:t>
            </a:r>
            <a:endParaRPr lang="en-US" sz="2000" dirty="0">
              <a:solidFill>
                <a:schemeClr val="accent1"/>
              </a:solidFill>
            </a:endParaRPr>
          </a:p>
        </p:txBody>
      </p:sp>
      <p:sp>
        <p:nvSpPr>
          <p:cNvPr id="8" name="TextBox 7"/>
          <p:cNvSpPr txBox="1"/>
          <p:nvPr/>
        </p:nvSpPr>
        <p:spPr>
          <a:xfrm>
            <a:off x="228600" y="3447872"/>
            <a:ext cx="4267200" cy="1200328"/>
          </a:xfrm>
          <a:prstGeom prst="rect">
            <a:avLst/>
          </a:prstGeom>
          <a:noFill/>
        </p:spPr>
        <p:txBody>
          <a:bodyPr wrap="square" rtlCol="0">
            <a:spAutoFit/>
          </a:bodyPr>
          <a:lstStyle/>
          <a:p>
            <a:pPr>
              <a:buFont typeface="Arial"/>
              <a:buChar char="•"/>
            </a:pPr>
            <a:r>
              <a:rPr lang="en-US" sz="2400" dirty="0" smtClean="0"/>
              <a:t> </a:t>
            </a:r>
            <a:r>
              <a:rPr lang="en-US" sz="2400" dirty="0" smtClean="0"/>
              <a:t>If I give to the pastor first I will </a:t>
            </a:r>
            <a:r>
              <a:rPr lang="en-US" sz="2400" dirty="0" smtClean="0"/>
              <a:t>not have </a:t>
            </a:r>
            <a:r>
              <a:rPr lang="en-US" sz="2400" dirty="0" smtClean="0"/>
              <a:t>enough for myself.</a:t>
            </a:r>
            <a:endParaRPr lang="en-US" sz="2400" dirty="0">
              <a:solidFill>
                <a:schemeClr val="accent1"/>
              </a:solidFill>
            </a:endParaRPr>
          </a:p>
        </p:txBody>
      </p:sp>
      <p:sp>
        <p:nvSpPr>
          <p:cNvPr id="10" name="TextBox 9"/>
          <p:cNvSpPr txBox="1"/>
          <p:nvPr/>
        </p:nvSpPr>
        <p:spPr>
          <a:xfrm>
            <a:off x="4649660" y="3447872"/>
            <a:ext cx="4267200" cy="1200328"/>
          </a:xfrm>
          <a:prstGeom prst="rect">
            <a:avLst/>
          </a:prstGeom>
          <a:noFill/>
        </p:spPr>
        <p:txBody>
          <a:bodyPr wrap="square" rtlCol="0">
            <a:spAutoFit/>
          </a:bodyPr>
          <a:lstStyle/>
          <a:p>
            <a:pPr>
              <a:buFont typeface="Arial"/>
              <a:buChar char="•"/>
            </a:pPr>
            <a:r>
              <a:rPr lang="en-US" sz="2400" dirty="0" smtClean="0"/>
              <a:t> </a:t>
            </a:r>
            <a:r>
              <a:rPr lang="en-US" sz="2400" dirty="0" smtClean="0"/>
              <a:t>My love for God and my obedience to His Word are more </a:t>
            </a:r>
            <a:r>
              <a:rPr lang="en-US" sz="2400" dirty="0" smtClean="0"/>
              <a:t>important than </a:t>
            </a:r>
            <a:r>
              <a:rPr lang="en-US" sz="2400" dirty="0" smtClean="0"/>
              <a:t>money.</a:t>
            </a:r>
            <a:endParaRPr lang="en-US" sz="2400" dirty="0">
              <a:solidFill>
                <a:schemeClr val="accent1"/>
              </a:solidFill>
            </a:endParaRPr>
          </a:p>
        </p:txBody>
      </p:sp>
      <p:sp>
        <p:nvSpPr>
          <p:cNvPr id="18" name="TextBox 17"/>
          <p:cNvSpPr txBox="1"/>
          <p:nvPr/>
        </p:nvSpPr>
        <p:spPr>
          <a:xfrm>
            <a:off x="4648200" y="2333174"/>
            <a:ext cx="4268660" cy="1200328"/>
          </a:xfrm>
          <a:prstGeom prst="rect">
            <a:avLst/>
          </a:prstGeom>
          <a:noFill/>
        </p:spPr>
        <p:txBody>
          <a:bodyPr wrap="square" rtlCol="0">
            <a:spAutoFit/>
          </a:bodyPr>
          <a:lstStyle/>
          <a:p>
            <a:pPr>
              <a:buFont typeface="Arial"/>
              <a:buChar char="•"/>
            </a:pPr>
            <a:r>
              <a:rPr lang="en-US" sz="2400" dirty="0" smtClean="0"/>
              <a:t> </a:t>
            </a:r>
            <a:r>
              <a:rPr lang="en-US" sz="2400" dirty="0" smtClean="0"/>
              <a:t>Everything I have belongs to </a:t>
            </a:r>
            <a:r>
              <a:rPr lang="en-US" sz="2400" dirty="0" smtClean="0"/>
              <a:t>God and </a:t>
            </a:r>
            <a:r>
              <a:rPr lang="en-US" sz="2400" dirty="0" smtClean="0"/>
              <a:t>I am only His steward.</a:t>
            </a:r>
            <a:endParaRPr lang="en-US" sz="2400" dirty="0">
              <a:solidFill>
                <a:schemeClr val="accent1"/>
              </a:solidFill>
            </a:endParaRPr>
          </a:p>
        </p:txBody>
      </p:sp>
      <p:sp>
        <p:nvSpPr>
          <p:cNvPr id="19" name="TextBox 18"/>
          <p:cNvSpPr txBox="1"/>
          <p:nvPr/>
        </p:nvSpPr>
        <p:spPr>
          <a:xfrm>
            <a:off x="228600" y="4590872"/>
            <a:ext cx="4267200" cy="1200328"/>
          </a:xfrm>
          <a:prstGeom prst="rect">
            <a:avLst/>
          </a:prstGeom>
          <a:noFill/>
        </p:spPr>
        <p:txBody>
          <a:bodyPr wrap="square" rtlCol="0">
            <a:spAutoFit/>
          </a:bodyPr>
          <a:lstStyle/>
          <a:p>
            <a:pPr>
              <a:buFont typeface="Arial"/>
              <a:buChar char="•"/>
            </a:pPr>
            <a:r>
              <a:rPr lang="en-US" sz="2400" dirty="0" smtClean="0"/>
              <a:t> </a:t>
            </a:r>
            <a:r>
              <a:rPr lang="en-US" sz="2400" dirty="0" smtClean="0"/>
              <a:t>I am going to give because I </a:t>
            </a:r>
            <a:r>
              <a:rPr lang="en-US" sz="2400" dirty="0" smtClean="0"/>
              <a:t>know that </a:t>
            </a:r>
            <a:r>
              <a:rPr lang="en-US" sz="2400" dirty="0" smtClean="0"/>
              <a:t>I will get something in return.</a:t>
            </a:r>
            <a:endParaRPr lang="en-US" sz="2400" dirty="0">
              <a:solidFill>
                <a:schemeClr val="accent1"/>
              </a:solidFill>
            </a:endParaRPr>
          </a:p>
        </p:txBody>
      </p:sp>
      <p:sp>
        <p:nvSpPr>
          <p:cNvPr id="20" name="TextBox 19"/>
          <p:cNvSpPr txBox="1"/>
          <p:nvPr/>
        </p:nvSpPr>
        <p:spPr>
          <a:xfrm>
            <a:off x="4649660" y="4590872"/>
            <a:ext cx="4267200" cy="830997"/>
          </a:xfrm>
          <a:prstGeom prst="rect">
            <a:avLst/>
          </a:prstGeom>
          <a:noFill/>
        </p:spPr>
        <p:txBody>
          <a:bodyPr wrap="square" rtlCol="0">
            <a:spAutoFit/>
          </a:bodyPr>
          <a:lstStyle/>
          <a:p>
            <a:pPr>
              <a:buFont typeface="Arial"/>
              <a:buChar char="•"/>
            </a:pPr>
            <a:r>
              <a:rPr lang="en-US" sz="2400" dirty="0" smtClean="0"/>
              <a:t> </a:t>
            </a:r>
            <a:r>
              <a:rPr lang="en-US" sz="2400" dirty="0" smtClean="0"/>
              <a:t>I am worshipping God by giving.</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8" grpId="0"/>
      <p:bldP spid="19" grpId="0"/>
      <p:bldP spid="20"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4" name="Text Placeholder 13"/>
          <p:cNvSpPr>
            <a:spLocks noGrp="1"/>
          </p:cNvSpPr>
          <p:nvPr>
            <p:ph type="body" idx="1"/>
          </p:nvPr>
        </p:nvSpPr>
        <p:spPr/>
        <p:txBody>
          <a:bodyPr/>
          <a:lstStyle/>
          <a:p>
            <a:r>
              <a:rPr dirty="0" smtClean="0"/>
              <a:t>Carnal Concepts:</a:t>
            </a:r>
            <a:endParaRPr lang="en-US" dirty="0"/>
          </a:p>
        </p:txBody>
      </p:sp>
      <p:sp>
        <p:nvSpPr>
          <p:cNvPr id="16" name="Text Placeholder 15"/>
          <p:cNvSpPr>
            <a:spLocks noGrp="1"/>
          </p:cNvSpPr>
          <p:nvPr>
            <p:ph type="body" sz="half" idx="3"/>
          </p:nvPr>
        </p:nvSpPr>
        <p:spPr/>
        <p:txBody>
          <a:bodyPr/>
          <a:lstStyle/>
          <a:p>
            <a:r>
              <a:rPr lang="en-US" dirty="0" smtClean="0"/>
              <a:t>Right Concepts:</a:t>
            </a:r>
            <a:endParaRPr lang="en-US" dirty="0"/>
          </a:p>
        </p:txBody>
      </p:sp>
      <p:sp>
        <p:nvSpPr>
          <p:cNvPr id="6" name="Title 5"/>
          <p:cNvSpPr>
            <a:spLocks noGrp="1"/>
          </p:cNvSpPr>
          <p:nvPr>
            <p:ph type="title"/>
          </p:nvPr>
        </p:nvSpPr>
        <p:spPr/>
        <p:txBody>
          <a:bodyPr>
            <a:noAutofit/>
          </a:bodyPr>
          <a:lstStyle/>
          <a:p>
            <a:r>
              <a:rPr lang="en-US" sz="4000" b="1" dirty="0" smtClean="0"/>
              <a:t>Support the </a:t>
            </a:r>
            <a:r>
              <a:rPr lang="en-US" sz="4000" b="1" dirty="0" smtClean="0"/>
              <a:t>Pastor</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7" name="TextBox 6"/>
          <p:cNvSpPr txBox="1"/>
          <p:nvPr/>
        </p:nvSpPr>
        <p:spPr>
          <a:xfrm>
            <a:off x="227140" y="2333174"/>
            <a:ext cx="4268660" cy="830997"/>
          </a:xfrm>
          <a:prstGeom prst="rect">
            <a:avLst/>
          </a:prstGeom>
          <a:noFill/>
        </p:spPr>
        <p:txBody>
          <a:bodyPr wrap="square" rtlCol="0">
            <a:spAutoFit/>
          </a:bodyPr>
          <a:lstStyle/>
          <a:p>
            <a:pPr>
              <a:buFont typeface="Arial"/>
              <a:buChar char="•"/>
            </a:pPr>
            <a:r>
              <a:rPr lang="en-US" sz="2400" dirty="0" smtClean="0"/>
              <a:t> </a:t>
            </a:r>
            <a:r>
              <a:rPr lang="en-US" sz="2400" dirty="0" smtClean="0"/>
              <a:t>I will give this amount, because I </a:t>
            </a:r>
            <a:r>
              <a:rPr lang="en-US" sz="2400" dirty="0" smtClean="0"/>
              <a:t>do not </a:t>
            </a:r>
            <a:r>
              <a:rPr lang="en-US" sz="2400" dirty="0" smtClean="0"/>
              <a:t>need it.</a:t>
            </a:r>
            <a:endParaRPr lang="en-US" sz="2400" dirty="0">
              <a:solidFill>
                <a:schemeClr val="accent1"/>
              </a:solidFill>
            </a:endParaRPr>
          </a:p>
        </p:txBody>
      </p:sp>
      <p:sp>
        <p:nvSpPr>
          <p:cNvPr id="8" name="TextBox 7"/>
          <p:cNvSpPr txBox="1"/>
          <p:nvPr/>
        </p:nvSpPr>
        <p:spPr>
          <a:xfrm>
            <a:off x="228600" y="3124200"/>
            <a:ext cx="4267200" cy="830997"/>
          </a:xfrm>
          <a:prstGeom prst="rect">
            <a:avLst/>
          </a:prstGeom>
          <a:noFill/>
        </p:spPr>
        <p:txBody>
          <a:bodyPr wrap="square" rtlCol="0">
            <a:spAutoFit/>
          </a:bodyPr>
          <a:lstStyle/>
          <a:p>
            <a:pPr>
              <a:buFont typeface="Arial"/>
              <a:buChar char="•"/>
            </a:pPr>
            <a:r>
              <a:rPr lang="en-US" sz="2400" dirty="0" smtClean="0"/>
              <a:t> I </a:t>
            </a:r>
            <a:r>
              <a:rPr lang="en-US" sz="2400" dirty="0" smtClean="0"/>
              <a:t>will give because if I do not </a:t>
            </a:r>
            <a:r>
              <a:rPr lang="en-US" sz="2400" dirty="0" smtClean="0"/>
              <a:t>give people </a:t>
            </a:r>
            <a:r>
              <a:rPr lang="en-US" sz="2400" dirty="0" smtClean="0"/>
              <a:t>will talk about me.</a:t>
            </a:r>
            <a:endParaRPr lang="en-US" sz="2400" dirty="0">
              <a:solidFill>
                <a:schemeClr val="accent1"/>
              </a:solidFill>
            </a:endParaRPr>
          </a:p>
        </p:txBody>
      </p:sp>
      <p:sp>
        <p:nvSpPr>
          <p:cNvPr id="10" name="TextBox 9"/>
          <p:cNvSpPr txBox="1"/>
          <p:nvPr/>
        </p:nvSpPr>
        <p:spPr>
          <a:xfrm>
            <a:off x="4649660" y="3124200"/>
            <a:ext cx="4267200" cy="1200328"/>
          </a:xfrm>
          <a:prstGeom prst="rect">
            <a:avLst/>
          </a:prstGeom>
          <a:noFill/>
        </p:spPr>
        <p:txBody>
          <a:bodyPr wrap="square" rtlCol="0">
            <a:spAutoFit/>
          </a:bodyPr>
          <a:lstStyle/>
          <a:p>
            <a:pPr>
              <a:buFont typeface="Arial"/>
              <a:buChar char="•"/>
            </a:pPr>
            <a:r>
              <a:rPr lang="en-US" sz="2400" dirty="0" smtClean="0"/>
              <a:t> </a:t>
            </a:r>
            <a:r>
              <a:rPr lang="en-US" sz="2400" dirty="0" smtClean="0"/>
              <a:t>Giving sacrificially </a:t>
            </a:r>
            <a:r>
              <a:rPr lang="en-US" sz="2400" dirty="0" smtClean="0"/>
              <a:t>demonstrates my </a:t>
            </a:r>
            <a:r>
              <a:rPr lang="en-US" sz="2400" dirty="0" smtClean="0"/>
              <a:t>trust in God to supply all </a:t>
            </a:r>
            <a:r>
              <a:rPr lang="en-US" sz="2400" dirty="0" smtClean="0"/>
              <a:t>my needs</a:t>
            </a:r>
            <a:r>
              <a:rPr lang="en-US" sz="2400" dirty="0" smtClean="0"/>
              <a:t>.</a:t>
            </a:r>
            <a:endParaRPr lang="en-US" sz="2400" dirty="0">
              <a:solidFill>
                <a:schemeClr val="accent1"/>
              </a:solidFill>
            </a:endParaRPr>
          </a:p>
        </p:txBody>
      </p:sp>
      <p:sp>
        <p:nvSpPr>
          <p:cNvPr id="18" name="TextBox 17"/>
          <p:cNvSpPr txBox="1"/>
          <p:nvPr/>
        </p:nvSpPr>
        <p:spPr>
          <a:xfrm>
            <a:off x="4648200" y="2333174"/>
            <a:ext cx="4268660" cy="830997"/>
          </a:xfrm>
          <a:prstGeom prst="rect">
            <a:avLst/>
          </a:prstGeom>
          <a:noFill/>
        </p:spPr>
        <p:txBody>
          <a:bodyPr wrap="square" rtlCol="0">
            <a:spAutoFit/>
          </a:bodyPr>
          <a:lstStyle/>
          <a:p>
            <a:pPr>
              <a:buFont typeface="Arial"/>
              <a:buChar char="•"/>
            </a:pPr>
            <a:r>
              <a:rPr lang="en-US" sz="2400" dirty="0" smtClean="0"/>
              <a:t> </a:t>
            </a:r>
            <a:r>
              <a:rPr lang="en-US" sz="2400" dirty="0" smtClean="0"/>
              <a:t>Giving shows my thankfulness </a:t>
            </a:r>
            <a:r>
              <a:rPr lang="en-US" sz="2400" dirty="0" smtClean="0"/>
              <a:t>unto God</a:t>
            </a:r>
            <a:r>
              <a:rPr lang="en-US" sz="2400" dirty="0" smtClean="0"/>
              <a:t>.</a:t>
            </a:r>
            <a:endParaRPr lang="en-US" sz="2400" dirty="0">
              <a:solidFill>
                <a:schemeClr val="accent1"/>
              </a:solidFill>
            </a:endParaRPr>
          </a:p>
        </p:txBody>
      </p:sp>
      <p:sp>
        <p:nvSpPr>
          <p:cNvPr id="19" name="TextBox 18"/>
          <p:cNvSpPr txBox="1"/>
          <p:nvPr/>
        </p:nvSpPr>
        <p:spPr>
          <a:xfrm>
            <a:off x="228600" y="4267200"/>
            <a:ext cx="4267200" cy="830997"/>
          </a:xfrm>
          <a:prstGeom prst="rect">
            <a:avLst/>
          </a:prstGeom>
          <a:noFill/>
        </p:spPr>
        <p:txBody>
          <a:bodyPr wrap="square" rtlCol="0">
            <a:spAutoFit/>
          </a:bodyPr>
          <a:lstStyle/>
          <a:p>
            <a:pPr>
              <a:buFont typeface="Arial"/>
              <a:buChar char="•"/>
            </a:pPr>
            <a:r>
              <a:rPr lang="en-US" sz="2400" dirty="0" smtClean="0"/>
              <a:t> </a:t>
            </a:r>
            <a:r>
              <a:rPr lang="en-US" sz="2400" dirty="0" smtClean="0"/>
              <a:t>I am going to give so others will </a:t>
            </a:r>
            <a:r>
              <a:rPr lang="en-US" sz="2400" dirty="0" smtClean="0"/>
              <a:t>see me </a:t>
            </a:r>
            <a:r>
              <a:rPr lang="en-US" sz="2400" dirty="0" smtClean="0"/>
              <a:t>when I give.</a:t>
            </a:r>
            <a:endParaRPr lang="en-US" sz="2400" dirty="0">
              <a:solidFill>
                <a:schemeClr val="accent1"/>
              </a:solidFill>
            </a:endParaRPr>
          </a:p>
        </p:txBody>
      </p:sp>
      <p:sp>
        <p:nvSpPr>
          <p:cNvPr id="20" name="TextBox 19"/>
          <p:cNvSpPr txBox="1"/>
          <p:nvPr/>
        </p:nvSpPr>
        <p:spPr>
          <a:xfrm>
            <a:off x="4649660" y="4267200"/>
            <a:ext cx="4267200" cy="830997"/>
          </a:xfrm>
          <a:prstGeom prst="rect">
            <a:avLst/>
          </a:prstGeom>
          <a:noFill/>
        </p:spPr>
        <p:txBody>
          <a:bodyPr wrap="square" rtlCol="0">
            <a:spAutoFit/>
          </a:bodyPr>
          <a:lstStyle/>
          <a:p>
            <a:pPr>
              <a:buFont typeface="Arial"/>
              <a:buChar char="•"/>
            </a:pPr>
            <a:r>
              <a:rPr lang="en-US" sz="2400" dirty="0" smtClean="0"/>
              <a:t> </a:t>
            </a:r>
            <a:r>
              <a:rPr lang="en-US" sz="2400" dirty="0" smtClean="0"/>
              <a:t>Giving my best and first to God</a:t>
            </a:r>
            <a:r>
              <a:rPr lang="en-US" sz="2400" dirty="0" smtClean="0"/>
              <a:t>, brings </a:t>
            </a:r>
            <a:r>
              <a:rPr lang="en-US" sz="2400" dirty="0" smtClean="0"/>
              <a:t>blessings.</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8" grpId="0"/>
      <p:bldP spid="19" grpId="0"/>
      <p:bldP spid="20"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4" name="Text Placeholder 13"/>
          <p:cNvSpPr>
            <a:spLocks noGrp="1"/>
          </p:cNvSpPr>
          <p:nvPr>
            <p:ph type="body" idx="1"/>
          </p:nvPr>
        </p:nvSpPr>
        <p:spPr/>
        <p:txBody>
          <a:bodyPr/>
          <a:lstStyle/>
          <a:p>
            <a:r>
              <a:rPr dirty="0" smtClean="0"/>
              <a:t>Carnal Concepts:</a:t>
            </a:r>
            <a:endParaRPr lang="en-US" dirty="0"/>
          </a:p>
        </p:txBody>
      </p:sp>
      <p:sp>
        <p:nvSpPr>
          <p:cNvPr id="16" name="Text Placeholder 15"/>
          <p:cNvSpPr>
            <a:spLocks noGrp="1"/>
          </p:cNvSpPr>
          <p:nvPr>
            <p:ph type="body" sz="half" idx="3"/>
          </p:nvPr>
        </p:nvSpPr>
        <p:spPr/>
        <p:txBody>
          <a:bodyPr/>
          <a:lstStyle/>
          <a:p>
            <a:r>
              <a:rPr lang="en-US" dirty="0" smtClean="0"/>
              <a:t>Right Concepts:</a:t>
            </a:r>
            <a:endParaRPr lang="en-US" dirty="0"/>
          </a:p>
        </p:txBody>
      </p:sp>
      <p:sp>
        <p:nvSpPr>
          <p:cNvPr id="6" name="Title 5"/>
          <p:cNvSpPr>
            <a:spLocks noGrp="1"/>
          </p:cNvSpPr>
          <p:nvPr>
            <p:ph type="title"/>
          </p:nvPr>
        </p:nvSpPr>
        <p:spPr/>
        <p:txBody>
          <a:bodyPr>
            <a:noAutofit/>
          </a:bodyPr>
          <a:lstStyle/>
          <a:p>
            <a:r>
              <a:rPr lang="en-US" sz="4000" b="1" dirty="0" smtClean="0"/>
              <a:t>Support the </a:t>
            </a:r>
            <a:r>
              <a:rPr lang="en-US" sz="4000" b="1" dirty="0" smtClean="0"/>
              <a:t>Pastor</a:t>
            </a:r>
            <a:endParaRPr lang="en-US" sz="4000" b="1" dirty="0"/>
          </a:p>
        </p:txBody>
      </p:sp>
      <p:sp>
        <p:nvSpPr>
          <p:cNvPr id="9" name="TextBox 8"/>
          <p:cNvSpPr txBox="1"/>
          <p:nvPr/>
        </p:nvSpPr>
        <p:spPr>
          <a:xfrm>
            <a:off x="3581400" y="76200"/>
            <a:ext cx="5410200" cy="338554"/>
          </a:xfrm>
          <a:prstGeom prst="rect">
            <a:avLst/>
          </a:prstGeom>
          <a:noFill/>
        </p:spPr>
        <p:txBody>
          <a:bodyPr wrap="square" rtlCol="0" anchor="t">
            <a:spAutoFit/>
          </a:bodyPr>
          <a:lstStyle/>
          <a:p>
            <a:pPr algn="r"/>
            <a:r>
              <a:rPr lang="en-US" sz="1600" dirty="0" smtClean="0"/>
              <a:t>Lesson Thirteen: Stewardship and the Church Member</a:t>
            </a:r>
            <a:endParaRPr lang="en-US" sz="1600" dirty="0"/>
          </a:p>
        </p:txBody>
      </p:sp>
      <p:sp>
        <p:nvSpPr>
          <p:cNvPr id="13" name="TextBox 12"/>
          <p:cNvSpPr txBox="1"/>
          <p:nvPr/>
        </p:nvSpPr>
        <p:spPr>
          <a:xfrm>
            <a:off x="228600" y="2286000"/>
            <a:ext cx="4267200" cy="830997"/>
          </a:xfrm>
          <a:prstGeom prst="rect">
            <a:avLst/>
          </a:prstGeom>
          <a:noFill/>
        </p:spPr>
        <p:txBody>
          <a:bodyPr wrap="square" rtlCol="0">
            <a:spAutoFit/>
          </a:bodyPr>
          <a:lstStyle/>
          <a:p>
            <a:pPr>
              <a:buFont typeface="Arial"/>
              <a:buChar char="•"/>
            </a:pPr>
            <a:r>
              <a:rPr lang="en-US" sz="2400" dirty="0" smtClean="0"/>
              <a:t> </a:t>
            </a:r>
            <a:r>
              <a:rPr lang="en-US" sz="2400" dirty="0" smtClean="0"/>
              <a:t>God will understand if I do not </a:t>
            </a:r>
            <a:r>
              <a:rPr lang="en-US" sz="2400" dirty="0" smtClean="0"/>
              <a:t>give the </a:t>
            </a:r>
            <a:r>
              <a:rPr lang="en-US" sz="2400" dirty="0" smtClean="0"/>
              <a:t>exact tithe.</a:t>
            </a:r>
            <a:endParaRPr lang="en-US" sz="2400" dirty="0">
              <a:solidFill>
                <a:schemeClr val="accent1"/>
              </a:solidFill>
            </a:endParaRPr>
          </a:p>
        </p:txBody>
      </p:sp>
      <p:sp>
        <p:nvSpPr>
          <p:cNvPr id="15" name="TextBox 14"/>
          <p:cNvSpPr txBox="1"/>
          <p:nvPr/>
        </p:nvSpPr>
        <p:spPr>
          <a:xfrm>
            <a:off x="228600" y="3078540"/>
            <a:ext cx="4267200" cy="1569660"/>
          </a:xfrm>
          <a:prstGeom prst="rect">
            <a:avLst/>
          </a:prstGeom>
          <a:noFill/>
        </p:spPr>
        <p:txBody>
          <a:bodyPr wrap="square" rtlCol="0">
            <a:spAutoFit/>
          </a:bodyPr>
          <a:lstStyle/>
          <a:p>
            <a:pPr>
              <a:buFont typeface="Arial"/>
              <a:buChar char="•"/>
            </a:pPr>
            <a:r>
              <a:rPr lang="en-US" sz="2400" dirty="0" smtClean="0"/>
              <a:t> </a:t>
            </a:r>
            <a:r>
              <a:rPr lang="en-US" sz="2400" dirty="0" smtClean="0"/>
              <a:t>God will understand if I cannot give the tithe this week, I will catch up on it later.</a:t>
            </a:r>
            <a:endParaRPr lang="en-US" sz="24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1364</TotalTime>
  <Words>1862</Words>
  <Application>Microsoft Macintosh PowerPoint</Application>
  <PresentationFormat>On-screen Show (4:3)</PresentationFormat>
  <Paragraphs>145</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Civic</vt:lpstr>
      <vt:lpstr>GLOBAL UNIVERSITY OF THEOLOGICAL STUDIES</vt:lpstr>
      <vt:lpstr>Slide 2</vt:lpstr>
      <vt:lpstr>Slide 3</vt:lpstr>
      <vt:lpstr>Slide 4</vt:lpstr>
      <vt:lpstr>Support the Pastor</vt:lpstr>
      <vt:lpstr>Support the Pastor</vt:lpstr>
      <vt:lpstr>Support the Pastor</vt:lpstr>
      <vt:lpstr>Support the Pastor</vt:lpstr>
      <vt:lpstr>Support the Pastor</vt:lpstr>
      <vt:lpstr>Support the Local Church</vt:lpstr>
      <vt:lpstr>Support the Local Church</vt:lpstr>
      <vt:lpstr>Support the Local Church</vt:lpstr>
      <vt:lpstr>Support the Local Church</vt:lpstr>
      <vt:lpstr>Support the Local Church</vt:lpstr>
      <vt:lpstr>Support the Local Church</vt:lpstr>
      <vt:lpstr>Support the Local Church</vt:lpstr>
      <vt:lpstr>Support the Local Church</vt:lpstr>
      <vt:lpstr>Evangelize the community</vt:lpstr>
      <vt:lpstr>Watch and be ready for the Lord’s return</vt:lpstr>
      <vt:lpstr>Watch and be ready for the Lord’s return</vt:lpstr>
      <vt:lpstr>Watch and be ready for the Lord’s return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146</cp:revision>
  <dcterms:created xsi:type="dcterms:W3CDTF">2010-09-17T15:32:20Z</dcterms:created>
  <dcterms:modified xsi:type="dcterms:W3CDTF">2010-09-17T20:44:12Z</dcterms:modified>
</cp:coreProperties>
</file>