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9" d="100"/>
          <a:sy n="79" d="100"/>
        </p:scale>
        <p:origin x="-57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8/12/10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8/12/10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8/12/10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8/12/10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8/12/10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8/12/10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8/12/10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 One: Where Did</a:t>
            </a:r>
            <a:r>
              <a:rPr kumimoji="0" lang="en-US" sz="2400" b="0" i="0" u="none" strike="noStrike" kern="1200" cap="none" spc="0" normalizeH="0" noProof="0" dirty="0" smtClean="0">
                <a:ln>
                  <a:noFill/>
                </a:ln>
                <a:solidFill>
                  <a:schemeClr val="accent1"/>
                </a:solidFill>
                <a:effectLst/>
                <a:uLnTx/>
                <a:uFillTx/>
                <a:latin typeface="+mj-lt"/>
                <a:ea typeface="+mj-ea"/>
                <a:cs typeface="+mj-cs"/>
              </a:rPr>
              <a:t> It All Begin?</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84048"/>
            <a:ext cx="8534400" cy="758952"/>
          </a:xfrm>
        </p:spPr>
        <p:txBody>
          <a:bodyPr>
            <a:noAutofit/>
          </a:bodyPr>
          <a:lstStyle/>
          <a:p>
            <a:r>
              <a:rPr lang="en-US" sz="2400" dirty="0" smtClean="0"/>
              <a:t>The first mention of the term </a:t>
            </a:r>
            <a:r>
              <a:rPr lang="en-US" sz="2400" i="1" dirty="0" smtClean="0"/>
              <a:t>“steward” in the Bible is found in Genesis 15:2.</a:t>
            </a:r>
            <a:endParaRPr lang="en-US" sz="2400" dirty="0"/>
          </a:p>
        </p:txBody>
      </p:sp>
      <p:sp>
        <p:nvSpPr>
          <p:cNvPr id="3" name="Content Placeholder 2"/>
          <p:cNvSpPr>
            <a:spLocks noGrp="1"/>
          </p:cNvSpPr>
          <p:nvPr>
            <p:ph sz="quarter" idx="1"/>
          </p:nvPr>
        </p:nvSpPr>
        <p:spPr>
          <a:xfrm>
            <a:off x="301752" y="1527048"/>
            <a:ext cx="8503920" cy="1444752"/>
          </a:xfrm>
        </p:spPr>
        <p:txBody>
          <a:bodyPr/>
          <a:lstStyle/>
          <a:p>
            <a:pPr algn="ctr">
              <a:buNone/>
            </a:pPr>
            <a:r>
              <a:rPr lang="en-US" sz="2400" dirty="0" smtClean="0">
                <a:solidFill>
                  <a:schemeClr val="accent1"/>
                </a:solidFill>
              </a:rPr>
              <a:t>“</a:t>
            </a:r>
            <a:r>
              <a:rPr lang="en-US" sz="2400" dirty="0" smtClean="0">
                <a:solidFill>
                  <a:schemeClr val="accent1"/>
                </a:solidFill>
              </a:rPr>
              <a:t>And Abram said, Lord GOD, what wilt thou give me, seeing I go childless, and the steward of my house is this </a:t>
            </a:r>
            <a:r>
              <a:rPr lang="en-US" sz="2400" dirty="0" err="1" smtClean="0">
                <a:solidFill>
                  <a:schemeClr val="accent1"/>
                </a:solidFill>
              </a:rPr>
              <a:t>Eliezer</a:t>
            </a:r>
            <a:r>
              <a:rPr lang="en-US" sz="2400" dirty="0" smtClean="0">
                <a:solidFill>
                  <a:schemeClr val="accent1"/>
                </a:solidFill>
              </a:rPr>
              <a:t> of Damascus?</a:t>
            </a:r>
            <a:r>
              <a:rPr lang="en-US" sz="2400" dirty="0" smtClean="0">
                <a:solidFill>
                  <a:schemeClr val="accent1"/>
                </a:solidFill>
              </a:rPr>
              <a:t>” (Genesis 15:2).</a:t>
            </a:r>
            <a:endParaRPr lang="en-US" sz="2400" dirty="0">
              <a:solidFill>
                <a:schemeClr val="accent1"/>
              </a:solidFill>
            </a:endParaRPr>
          </a:p>
        </p:txBody>
      </p:sp>
      <p:sp>
        <p:nvSpPr>
          <p:cNvPr id="4" name="Content Placeholder 2"/>
          <p:cNvSpPr txBox="1">
            <a:spLocks/>
          </p:cNvSpPr>
          <p:nvPr/>
        </p:nvSpPr>
        <p:spPr>
          <a:xfrm>
            <a:off x="304800" y="2743200"/>
            <a:ext cx="8503920" cy="1444752"/>
          </a:xfrm>
          <a:prstGeom prst="rect">
            <a:avLst/>
          </a:prstGeom>
        </p:spPr>
        <p:txBody>
          <a:bodyPr vert="horz">
            <a:normAutofit/>
          </a:bodyPr>
          <a:lstStyle/>
          <a:p>
            <a:pPr marL="274320" lvl="0" indent="-274320" algn="ctr" defTabSz="914400">
              <a:spcBef>
                <a:spcPct val="20000"/>
              </a:spcBef>
              <a:buClr>
                <a:schemeClr val="accent1"/>
              </a:buClr>
              <a:buSzPct val="85000"/>
            </a:pPr>
            <a:r>
              <a:rPr lang="en-US" sz="2400" dirty="0" smtClean="0"/>
              <a:t>	The </a:t>
            </a:r>
            <a:r>
              <a:rPr lang="en-US" sz="2400" dirty="0" smtClean="0"/>
              <a:t>word “</a:t>
            </a:r>
            <a:r>
              <a:rPr lang="en-US" sz="2400" i="1" dirty="0" smtClean="0"/>
              <a:t>steward” </a:t>
            </a:r>
            <a:r>
              <a:rPr lang="en-US" sz="2400" dirty="0" smtClean="0"/>
              <a:t>means, “manager or overseer of another person’s wealth, gifts and possessions.” Stewardship refers to the work a steward does.</a:t>
            </a:r>
            <a:endParaRPr kumimoji="0" lang="en-US" sz="2400" b="0" u="none" strike="noStrike" kern="1200" cap="none" spc="0" normalizeH="0" baseline="0" noProof="0" dirty="0">
              <a:ln>
                <a:noFill/>
              </a:ln>
              <a:solidFill>
                <a:schemeClr val="accent1"/>
              </a:solidFill>
              <a:effectLst/>
              <a:uLnTx/>
              <a:uFillTx/>
              <a:latin typeface="+mn-lt"/>
              <a:ea typeface="+mn-ea"/>
              <a:cs typeface="+mn-cs"/>
            </a:endParaRPr>
          </a:p>
        </p:txBody>
      </p:sp>
      <p:sp>
        <p:nvSpPr>
          <p:cNvPr id="5" name="Content Placeholder 2"/>
          <p:cNvSpPr txBox="1">
            <a:spLocks/>
          </p:cNvSpPr>
          <p:nvPr/>
        </p:nvSpPr>
        <p:spPr>
          <a:xfrm>
            <a:off x="304800" y="4270248"/>
            <a:ext cx="8503920" cy="1444752"/>
          </a:xfrm>
          <a:prstGeom prst="rect">
            <a:avLst/>
          </a:prstGeom>
        </p:spPr>
        <p:txBody>
          <a:bodyPr vert="horz">
            <a:normAutofit/>
          </a:bodyPr>
          <a:lstStyle/>
          <a:p>
            <a:pPr marL="274320" lvl="0" indent="-274320" algn="ctr" defTabSz="914400">
              <a:spcBef>
                <a:spcPct val="20000"/>
              </a:spcBef>
              <a:buClr>
                <a:schemeClr val="accent1"/>
              </a:buClr>
              <a:buSzPct val="85000"/>
            </a:pPr>
            <a:r>
              <a:rPr lang="en-US" sz="2400" dirty="0" smtClean="0">
                <a:solidFill>
                  <a:schemeClr val="tx2"/>
                </a:solidFill>
              </a:rPr>
              <a:t>To better understand the responsibility of Abraham’s steward, look at Genesis 24:2.</a:t>
            </a:r>
            <a:endParaRPr kumimoji="0" lang="en-US" sz="2400" b="0" u="none" strike="noStrike" kern="1200" cap="none" spc="0" normalizeH="0" baseline="0" noProof="0" dirty="0">
              <a:ln>
                <a:noFill/>
              </a:ln>
              <a:solidFill>
                <a:schemeClr val="tx2"/>
              </a:solidFill>
              <a:effectLst/>
              <a:uLnTx/>
              <a:uFillTx/>
              <a:latin typeface="+mn-lt"/>
              <a:ea typeface="+mn-ea"/>
              <a:cs typeface="+mn-cs"/>
            </a:endParaRPr>
          </a:p>
        </p:txBody>
      </p:sp>
      <p:sp>
        <p:nvSpPr>
          <p:cNvPr id="6" name="Content Placeholder 2"/>
          <p:cNvSpPr txBox="1">
            <a:spLocks/>
          </p:cNvSpPr>
          <p:nvPr/>
        </p:nvSpPr>
        <p:spPr>
          <a:xfrm>
            <a:off x="304800" y="5108448"/>
            <a:ext cx="8503920" cy="1444752"/>
          </a:xfrm>
          <a:prstGeom prst="rect">
            <a:avLst/>
          </a:prstGeom>
        </p:spPr>
        <p:txBody>
          <a:bodyPr vert="horz">
            <a:normAutofit/>
          </a:bodyPr>
          <a:lstStyle/>
          <a:p>
            <a:pPr marL="274320" lvl="0" indent="-274320" algn="ctr" defTabSz="914400">
              <a:spcBef>
                <a:spcPct val="20000"/>
              </a:spcBef>
              <a:buClr>
                <a:schemeClr val="accent1"/>
              </a:buClr>
              <a:buSzPct val="85000"/>
            </a:pPr>
            <a:r>
              <a:rPr lang="en-US" sz="2400" dirty="0" smtClean="0">
                <a:solidFill>
                  <a:schemeClr val="accent1"/>
                </a:solidFill>
              </a:rPr>
              <a:t>“And Abraham said unto his eldest servant of his house, that ruled over all that he had” (Genesis 24:2).</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00375" y="2667000"/>
            <a:ext cx="5867400" cy="609600"/>
          </a:xfrm>
        </p:spPr>
        <p:txBody>
          <a:bodyPr/>
          <a:lstStyle/>
          <a:p>
            <a:pPr>
              <a:buFont typeface="Courier New"/>
              <a:buChar char="o"/>
            </a:pPr>
            <a:r>
              <a:rPr lang="en-US" sz="2800" b="0" dirty="0" smtClean="0"/>
              <a:t> He </a:t>
            </a:r>
            <a:r>
              <a:rPr lang="en-US" sz="2800" b="0" dirty="0" smtClean="0"/>
              <a:t>was responsible for all that Abraham owned.</a:t>
            </a:r>
            <a:endParaRPr lang="en-US" sz="2800" b="0" dirty="0"/>
          </a:p>
        </p:txBody>
      </p:sp>
      <p:sp>
        <p:nvSpPr>
          <p:cNvPr id="4" name="Text Placeholder 3"/>
          <p:cNvSpPr>
            <a:spLocks noGrp="1"/>
          </p:cNvSpPr>
          <p:nvPr>
            <p:ph type="body" sz="half" idx="2"/>
          </p:nvPr>
        </p:nvSpPr>
        <p:spPr>
          <a:xfrm>
            <a:off x="76199" y="1828800"/>
            <a:ext cx="2924175" cy="2514600"/>
          </a:xfrm>
        </p:spPr>
        <p:txBody>
          <a:bodyPr>
            <a:noAutofit/>
          </a:bodyPr>
          <a:lstStyle/>
          <a:p>
            <a:pPr algn="ctr"/>
            <a:r>
              <a:rPr lang="en-US" sz="2400" dirty="0" smtClean="0"/>
              <a:t>Speaking of </a:t>
            </a:r>
            <a:r>
              <a:rPr lang="en-US" sz="2400" dirty="0" err="1" smtClean="0"/>
              <a:t>Eliezer</a:t>
            </a:r>
            <a:r>
              <a:rPr lang="en-US" sz="2400" dirty="0" smtClean="0"/>
              <a:t>, the Bible reveals he “ruled over all” that Abraham owned. Genesis 24:10 says, “...all the goods of his master were in his hand.”</a:t>
            </a:r>
            <a:endParaRPr lang="en-US" sz="2400" dirty="0"/>
          </a:p>
        </p:txBody>
      </p:sp>
      <p:sp>
        <p:nvSpPr>
          <p:cNvPr id="7" name="TextBox 6"/>
          <p:cNvSpPr txBox="1"/>
          <p:nvPr/>
        </p:nvSpPr>
        <p:spPr>
          <a:xfrm>
            <a:off x="3000375" y="1208782"/>
            <a:ext cx="5867400" cy="1077218"/>
          </a:xfrm>
          <a:prstGeom prst="rect">
            <a:avLst/>
          </a:prstGeom>
          <a:noFill/>
        </p:spPr>
        <p:txBody>
          <a:bodyPr wrap="square" rtlCol="0">
            <a:spAutoFit/>
          </a:bodyPr>
          <a:lstStyle/>
          <a:p>
            <a:pPr algn="ctr"/>
            <a:r>
              <a:rPr lang="en-US" sz="3200" dirty="0" smtClean="0"/>
              <a:t>What are the characteristics of </a:t>
            </a:r>
            <a:r>
              <a:rPr lang="en-US" sz="3200" dirty="0" err="1" smtClean="0"/>
              <a:t>Eliezer</a:t>
            </a:r>
            <a:r>
              <a:rPr lang="en-US" sz="3200" dirty="0" smtClean="0"/>
              <a:t>, Abraham’s steward?</a:t>
            </a:r>
            <a:endParaRPr lang="en-US" sz="3200" dirty="0"/>
          </a:p>
        </p:txBody>
      </p:sp>
      <p:sp>
        <p:nvSpPr>
          <p:cNvPr id="8" name="Title 1"/>
          <p:cNvSpPr txBox="1">
            <a:spLocks/>
          </p:cNvSpPr>
          <p:nvPr/>
        </p:nvSpPr>
        <p:spPr>
          <a:xfrm>
            <a:off x="3000375" y="3581400"/>
            <a:ext cx="5867400" cy="609600"/>
          </a:xfrm>
          <a:prstGeom prst="rect">
            <a:avLst/>
          </a:prstGeom>
        </p:spPr>
        <p:txBody>
          <a:bodyPr vert="horz" anchor="t">
            <a:noAutofit/>
          </a:bodyPr>
          <a:lstStyle/>
          <a:p>
            <a:pPr lvl="0" defTabSz="914400">
              <a:spcBef>
                <a:spcPct val="0"/>
              </a:spcBef>
              <a:buFont typeface="Courier New"/>
              <a:buChar char="o"/>
            </a:pPr>
            <a:r>
              <a:rPr kumimoji="0" lang="en-US" sz="2800" b="0" i="0" u="none" strike="noStrike" kern="1200" cap="none" spc="0" normalizeH="0" baseline="0" noProof="0" dirty="0" smtClean="0">
                <a:ln>
                  <a:noFill/>
                </a:ln>
                <a:solidFill>
                  <a:schemeClr val="tx2"/>
                </a:solidFill>
                <a:effectLst/>
                <a:uLnTx/>
                <a:uFillTx/>
                <a:latin typeface="+mj-lt"/>
                <a:ea typeface="+mj-ea"/>
                <a:cs typeface="+mj-cs"/>
              </a:rPr>
              <a:t> </a:t>
            </a:r>
            <a:r>
              <a:rPr lang="en-US" sz="2800" dirty="0" smtClean="0">
                <a:solidFill>
                  <a:schemeClr val="tx2"/>
                </a:solidFill>
              </a:rPr>
              <a:t>He was faithful and trustworthy </a:t>
            </a:r>
            <a:r>
              <a:rPr lang="en-US" sz="2800" dirty="0" smtClean="0">
                <a:solidFill>
                  <a:schemeClr val="tx2"/>
                </a:solidFill>
              </a:rPr>
              <a:t>.</a:t>
            </a:r>
            <a:endParaRPr kumimoji="0" lang="en-US" sz="2800" b="0" i="0" u="none" strike="noStrike" kern="1200" cap="none" spc="0" normalizeH="0" baseline="0" noProof="0" dirty="0">
              <a:ln>
                <a:noFill/>
              </a:ln>
              <a:solidFill>
                <a:schemeClr val="tx2"/>
              </a:solidFill>
              <a:effectLst/>
              <a:uLnTx/>
              <a:uFillTx/>
              <a:latin typeface="+mj-lt"/>
              <a:ea typeface="+mj-ea"/>
              <a:cs typeface="+mj-cs"/>
            </a:endParaRPr>
          </a:p>
        </p:txBody>
      </p:sp>
      <p:sp>
        <p:nvSpPr>
          <p:cNvPr id="9" name="Title 1"/>
          <p:cNvSpPr txBox="1">
            <a:spLocks/>
          </p:cNvSpPr>
          <p:nvPr/>
        </p:nvSpPr>
        <p:spPr>
          <a:xfrm>
            <a:off x="3000374" y="4038600"/>
            <a:ext cx="5867400" cy="609600"/>
          </a:xfrm>
          <a:prstGeom prst="rect">
            <a:avLst/>
          </a:prstGeom>
        </p:spPr>
        <p:txBody>
          <a:bodyPr vert="horz" anchor="t">
            <a:noAutofit/>
          </a:bodyPr>
          <a:lstStyle/>
          <a:p>
            <a:pPr lvl="0" defTabSz="914400">
              <a:spcBef>
                <a:spcPct val="0"/>
              </a:spcBef>
              <a:buFont typeface="Courier New"/>
              <a:buChar char="o"/>
            </a:pPr>
            <a:r>
              <a:rPr kumimoji="0" lang="en-US" sz="2800" b="0" i="0" u="none" strike="noStrike" kern="1200" cap="none" spc="0" normalizeH="0" baseline="0" noProof="0" dirty="0" smtClean="0">
                <a:ln>
                  <a:noFill/>
                </a:ln>
                <a:solidFill>
                  <a:srgbClr val="646B86"/>
                </a:solidFill>
                <a:effectLst/>
                <a:uLnTx/>
                <a:uFillTx/>
                <a:latin typeface="+mj-lt"/>
                <a:ea typeface="+mj-ea"/>
                <a:cs typeface="+mj-cs"/>
              </a:rPr>
              <a:t> </a:t>
            </a:r>
            <a:r>
              <a:rPr lang="en-US" sz="2800" dirty="0" smtClean="0">
                <a:solidFill>
                  <a:srgbClr val="646B86"/>
                </a:solidFill>
              </a:rPr>
              <a:t>He was a man of integrity—there is </a:t>
            </a:r>
            <a:r>
              <a:rPr lang="en-US" sz="2800" dirty="0" smtClean="0">
                <a:solidFill>
                  <a:srgbClr val="646B86"/>
                </a:solidFill>
              </a:rPr>
              <a:t>no record </a:t>
            </a:r>
            <a:r>
              <a:rPr lang="en-US" sz="2800" dirty="0" smtClean="0">
                <a:solidFill>
                  <a:srgbClr val="646B86"/>
                </a:solidFill>
              </a:rPr>
              <a:t>of reproach in his life.</a:t>
            </a:r>
            <a:endParaRPr kumimoji="0" lang="en-US" sz="2800" b="0" i="0" u="none" strike="noStrike" kern="1200" cap="none" spc="0" normalizeH="0" baseline="0" noProof="0" dirty="0">
              <a:ln>
                <a:noFill/>
              </a:ln>
              <a:solidFill>
                <a:srgbClr val="646B86"/>
              </a:solidFill>
              <a:effectLst/>
              <a:uLnTx/>
              <a:uFillTx/>
              <a:latin typeface="+mj-lt"/>
              <a:ea typeface="+mj-ea"/>
              <a:cs typeface="+mj-cs"/>
            </a:endParaRPr>
          </a:p>
        </p:txBody>
      </p:sp>
      <p:sp>
        <p:nvSpPr>
          <p:cNvPr id="10" name="Title 1"/>
          <p:cNvSpPr txBox="1">
            <a:spLocks/>
          </p:cNvSpPr>
          <p:nvPr/>
        </p:nvSpPr>
        <p:spPr>
          <a:xfrm>
            <a:off x="3000375" y="4953000"/>
            <a:ext cx="5867400" cy="609600"/>
          </a:xfrm>
          <a:prstGeom prst="rect">
            <a:avLst/>
          </a:prstGeom>
        </p:spPr>
        <p:txBody>
          <a:bodyPr vert="horz" anchor="t">
            <a:noAutofit/>
          </a:bodyPr>
          <a:lstStyle/>
          <a:p>
            <a:pPr lvl="0" defTabSz="914400">
              <a:spcBef>
                <a:spcPct val="0"/>
              </a:spcBef>
              <a:buFont typeface="Courier New"/>
              <a:buChar char="o"/>
            </a:pPr>
            <a:r>
              <a:rPr kumimoji="0" lang="en-US" sz="2800" b="0" i="0" u="none" strike="noStrike" kern="1200" cap="none" spc="0" normalizeH="0" baseline="0" noProof="0" dirty="0" smtClean="0">
                <a:ln>
                  <a:noFill/>
                </a:ln>
                <a:solidFill>
                  <a:srgbClr val="646B86"/>
                </a:solidFill>
                <a:effectLst/>
                <a:uLnTx/>
                <a:uFillTx/>
                <a:latin typeface="+mj-lt"/>
                <a:ea typeface="+mj-ea"/>
                <a:cs typeface="+mj-cs"/>
              </a:rPr>
              <a:t> </a:t>
            </a:r>
            <a:r>
              <a:rPr lang="en-US" sz="2800" dirty="0" smtClean="0">
                <a:solidFill>
                  <a:srgbClr val="646B86"/>
                </a:solidFill>
              </a:rPr>
              <a:t>He was a man of faith and prayer.</a:t>
            </a:r>
            <a:endParaRPr kumimoji="0" lang="en-US" sz="2800" b="0" i="0" u="none" strike="noStrike" kern="1200" cap="none" spc="0" normalizeH="0" baseline="0" noProof="0" dirty="0">
              <a:ln>
                <a:noFill/>
              </a:ln>
              <a:solidFill>
                <a:srgbClr val="646B86"/>
              </a:solidFill>
              <a:effectLst/>
              <a:uLnTx/>
              <a:uFillTx/>
              <a:latin typeface="+mj-lt"/>
              <a:ea typeface="+mj-ea"/>
              <a:cs typeface="+mj-cs"/>
            </a:endParaRPr>
          </a:p>
        </p:txBody>
      </p:sp>
      <p:sp>
        <p:nvSpPr>
          <p:cNvPr id="11" name="TextBox 10"/>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1752" y="1371600"/>
            <a:ext cx="4038600" cy="3048000"/>
          </a:xfrm>
        </p:spPr>
        <p:txBody>
          <a:bodyPr>
            <a:noAutofit/>
          </a:bodyPr>
          <a:lstStyle/>
          <a:p>
            <a:pPr algn="ctr">
              <a:buNone/>
            </a:pPr>
            <a:r>
              <a:rPr lang="en-US" sz="2000" dirty="0" smtClean="0"/>
              <a:t>	The </a:t>
            </a:r>
            <a:r>
              <a:rPr lang="en-US" sz="2000" dirty="0" smtClean="0"/>
              <a:t>first mention of the word “</a:t>
            </a:r>
            <a:r>
              <a:rPr lang="en-US" sz="2000" i="1" dirty="0" smtClean="0"/>
              <a:t>offering” is found in Genesis 4:3-4 where Cain and Abel each brought an offering unto the Lord. It is here that we see clearly the type of offering that pleases the Lord.</a:t>
            </a:r>
            <a:endParaRPr lang="en-US" sz="2000" dirty="0"/>
          </a:p>
        </p:txBody>
      </p:sp>
      <p:sp>
        <p:nvSpPr>
          <p:cNvPr id="4" name="Content Placeholder 3"/>
          <p:cNvSpPr>
            <a:spLocks noGrp="1"/>
          </p:cNvSpPr>
          <p:nvPr>
            <p:ph sz="half" idx="2"/>
          </p:nvPr>
        </p:nvSpPr>
        <p:spPr>
          <a:xfrm>
            <a:off x="4648200" y="1447800"/>
            <a:ext cx="4191000" cy="2286000"/>
          </a:xfrm>
        </p:spPr>
        <p:txBody>
          <a:bodyPr>
            <a:noAutofit/>
          </a:bodyPr>
          <a:lstStyle/>
          <a:p>
            <a:pPr>
              <a:buNone/>
            </a:pPr>
            <a:r>
              <a:rPr lang="en-US" sz="2800" dirty="0" smtClean="0"/>
              <a:t>	Adam </a:t>
            </a:r>
            <a:r>
              <a:rPr lang="en-US" sz="2800" dirty="0" smtClean="0"/>
              <a:t>had instructed his sons concerning their responsibility to give unto the Lord. They knew what they were to give.</a:t>
            </a:r>
            <a:endParaRPr lang="en-US" sz="2800" dirty="0"/>
          </a:p>
        </p:txBody>
      </p:sp>
      <p:sp>
        <p:nvSpPr>
          <p:cNvPr id="5" name="Title 5"/>
          <p:cNvSpPr>
            <a:spLocks noGrp="1"/>
          </p:cNvSpPr>
          <p:nvPr>
            <p:ph type="title"/>
          </p:nvPr>
        </p:nvSpPr>
        <p:spPr>
          <a:xfrm>
            <a:off x="301752" y="228600"/>
            <a:ext cx="8534400" cy="758952"/>
          </a:xfrm>
        </p:spPr>
        <p:txBody>
          <a:bodyPr>
            <a:normAutofit/>
          </a:bodyPr>
          <a:lstStyle/>
          <a:p>
            <a:r>
              <a:rPr lang="en-US" dirty="0" smtClean="0"/>
              <a:t>II. </a:t>
            </a:r>
            <a:r>
              <a:rPr lang="en-US" dirty="0" smtClean="0"/>
              <a:t>The Principle of</a:t>
            </a:r>
            <a:r>
              <a:rPr lang="en-US" dirty="0" smtClean="0"/>
              <a:t> the Offering</a:t>
            </a:r>
            <a:endParaRPr lang="en-US" dirty="0"/>
          </a:p>
        </p:txBody>
      </p:sp>
      <p:sp>
        <p:nvSpPr>
          <p:cNvPr id="6" name="Content Placeholder 2"/>
          <p:cNvSpPr txBox="1">
            <a:spLocks/>
          </p:cNvSpPr>
          <p:nvPr/>
        </p:nvSpPr>
        <p:spPr>
          <a:xfrm>
            <a:off x="79248" y="3657600"/>
            <a:ext cx="4340352" cy="2362200"/>
          </a:xfrm>
          <a:prstGeom prst="rect">
            <a:avLst/>
          </a:prstGeom>
        </p:spPr>
        <p:txBody>
          <a:bodyPr vert="horz">
            <a:normAutofit/>
          </a:bodyPr>
          <a:lstStyle/>
          <a:p>
            <a:pPr marL="274320" lvl="0" indent="-274320" algn="ctr" defTabSz="914400">
              <a:spcBef>
                <a:spcPct val="20000"/>
              </a:spcBef>
              <a:buClr>
                <a:schemeClr val="accent1"/>
              </a:buClr>
              <a:buSzPct val="85000"/>
            </a:pPr>
            <a:r>
              <a:rPr lang="en-US" sz="2400" dirty="0" smtClean="0">
                <a:solidFill>
                  <a:schemeClr val="accent1"/>
                </a:solidFill>
              </a:rPr>
              <a:t>	“</a:t>
            </a:r>
            <a:r>
              <a:rPr lang="en-US" sz="2400" dirty="0" smtClean="0">
                <a:solidFill>
                  <a:schemeClr val="accent1"/>
                </a:solidFill>
              </a:rPr>
              <a:t>And Abel, he also brought of the firstlings of his flock and of the fat thereof. And the </a:t>
            </a:r>
            <a:r>
              <a:rPr lang="en-US" sz="2400" dirty="0" smtClean="0">
                <a:solidFill>
                  <a:schemeClr val="accent1"/>
                </a:solidFill>
              </a:rPr>
              <a:t>LORD </a:t>
            </a:r>
            <a:r>
              <a:rPr lang="en-US" sz="2400" dirty="0" smtClean="0">
                <a:solidFill>
                  <a:schemeClr val="accent1"/>
                </a:solidFill>
              </a:rPr>
              <a:t>had respect unto Abel and to his offering”</a:t>
            </a:r>
            <a:r>
              <a:rPr lang="en-US" sz="2400" dirty="0" smtClean="0">
                <a:solidFill>
                  <a:schemeClr val="accent1"/>
                </a:solidFill>
              </a:rPr>
              <a:t> </a:t>
            </a:r>
          </a:p>
          <a:p>
            <a:pPr marL="274320" lvl="0" indent="-274320" algn="ctr" defTabSz="914400">
              <a:spcBef>
                <a:spcPct val="20000"/>
              </a:spcBef>
              <a:buClr>
                <a:schemeClr val="accent1"/>
              </a:buClr>
              <a:buSzPct val="85000"/>
            </a:pPr>
            <a:r>
              <a:rPr lang="en-US" sz="2400" dirty="0" smtClean="0">
                <a:solidFill>
                  <a:schemeClr val="accent1"/>
                </a:solidFill>
              </a:rPr>
              <a:t>   (</a:t>
            </a:r>
            <a:r>
              <a:rPr lang="en-US" sz="2400" dirty="0" smtClean="0">
                <a:solidFill>
                  <a:schemeClr val="accent1"/>
                </a:solidFill>
              </a:rPr>
              <a:t>Genesis 4:4).</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
        <p:nvSpPr>
          <p:cNvPr id="7" name="Content Placeholder 3"/>
          <p:cNvSpPr txBox="1">
            <a:spLocks/>
          </p:cNvSpPr>
          <p:nvPr/>
        </p:nvSpPr>
        <p:spPr>
          <a:xfrm>
            <a:off x="4648200" y="4343400"/>
            <a:ext cx="4191000" cy="1905000"/>
          </a:xfrm>
          <a:prstGeom prst="rect">
            <a:avLst/>
          </a:prstGeom>
        </p:spPr>
        <p:txBody>
          <a:bodyPr vert="horz">
            <a:normAutofit/>
          </a:bodyPr>
          <a:lstStyle/>
          <a:p>
            <a:pPr marL="274320" lvl="0" indent="-274320" defTabSz="914400">
              <a:spcBef>
                <a:spcPct val="20000"/>
              </a:spcBef>
              <a:buClr>
                <a:schemeClr val="accent1"/>
              </a:buClr>
              <a:buSzPct val="85000"/>
            </a:pPr>
            <a:r>
              <a:rPr lang="en-US" sz="2800" dirty="0" smtClean="0"/>
              <a:t>	It </a:t>
            </a:r>
            <a:r>
              <a:rPr lang="en-US" sz="2800" dirty="0" smtClean="0"/>
              <a:t>is significant that the Lord accepted Abel and the offering he gave.</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0" name="TextBox 9"/>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p:bldP spid="7"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5"/>
          <p:cNvSpPr>
            <a:spLocks noGrp="1"/>
          </p:cNvSpPr>
          <p:nvPr>
            <p:ph type="title"/>
          </p:nvPr>
        </p:nvSpPr>
        <p:spPr/>
        <p:txBody>
          <a:bodyPr>
            <a:normAutofit/>
          </a:bodyPr>
          <a:lstStyle/>
          <a:p>
            <a:r>
              <a:rPr lang="en-US" dirty="0" smtClean="0"/>
              <a:t>II. </a:t>
            </a:r>
            <a:r>
              <a:rPr lang="en-US" dirty="0" smtClean="0"/>
              <a:t>The Principle of</a:t>
            </a:r>
            <a:r>
              <a:rPr lang="en-US" dirty="0" smtClean="0"/>
              <a:t> the Offering</a:t>
            </a:r>
            <a:endParaRPr lang="en-US" dirty="0"/>
          </a:p>
        </p:txBody>
      </p:sp>
      <p:sp>
        <p:nvSpPr>
          <p:cNvPr id="3" name="Content Placeholder 2"/>
          <p:cNvSpPr>
            <a:spLocks noGrp="1"/>
          </p:cNvSpPr>
          <p:nvPr>
            <p:ph sz="half" idx="4294967295"/>
          </p:nvPr>
        </p:nvSpPr>
        <p:spPr>
          <a:xfrm>
            <a:off x="533400" y="1447800"/>
            <a:ext cx="8077200" cy="914400"/>
          </a:xfrm>
        </p:spPr>
        <p:txBody>
          <a:bodyPr>
            <a:noAutofit/>
          </a:bodyPr>
          <a:lstStyle/>
          <a:p>
            <a:pPr algn="ctr">
              <a:buNone/>
            </a:pPr>
            <a:r>
              <a:rPr lang="en-US" sz="2800" dirty="0" smtClean="0"/>
              <a:t>Answering the following three questions will help clarify the principle of the offering:</a:t>
            </a:r>
            <a:endParaRPr lang="en-US" sz="2800" dirty="0"/>
          </a:p>
        </p:txBody>
      </p:sp>
      <p:sp>
        <p:nvSpPr>
          <p:cNvPr id="8" name="Content Placeholder 2"/>
          <p:cNvSpPr txBox="1">
            <a:spLocks/>
          </p:cNvSpPr>
          <p:nvPr/>
        </p:nvSpPr>
        <p:spPr>
          <a:xfrm>
            <a:off x="2514600" y="2286000"/>
            <a:ext cx="4114800" cy="609600"/>
          </a:xfrm>
          <a:prstGeom prst="rect">
            <a:avLst/>
          </a:prstGeom>
        </p:spPr>
        <p:txBody>
          <a:bodyPr vert="horz">
            <a:noAutofit/>
          </a:bodyPr>
          <a:lstStyle/>
          <a:p>
            <a:pPr marL="274320" lvl="0" indent="-274320" defTabSz="914400">
              <a:spcBef>
                <a:spcPct val="20000"/>
              </a:spcBef>
              <a:buClr>
                <a:schemeClr val="accent1"/>
              </a:buClr>
              <a:buSzPct val="85000"/>
            </a:pPr>
            <a:r>
              <a:rPr lang="en-US" sz="2800" dirty="0" smtClean="0">
                <a:solidFill>
                  <a:srgbClr val="D16349"/>
                </a:solidFill>
              </a:rPr>
              <a:t>1.Who gave?</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9" name="Content Placeholder 2"/>
          <p:cNvSpPr txBox="1">
            <a:spLocks/>
          </p:cNvSpPr>
          <p:nvPr/>
        </p:nvSpPr>
        <p:spPr>
          <a:xfrm>
            <a:off x="2514600" y="2667000"/>
            <a:ext cx="4114800" cy="609600"/>
          </a:xfrm>
          <a:prstGeom prst="rect">
            <a:avLst/>
          </a:prstGeom>
        </p:spPr>
        <p:txBody>
          <a:bodyPr vert="horz">
            <a:noAutofit/>
          </a:bodyPr>
          <a:lstStyle/>
          <a:p>
            <a:pPr marL="274320" lvl="0" indent="-274320" defTabSz="914400">
              <a:spcBef>
                <a:spcPct val="20000"/>
              </a:spcBef>
              <a:buClr>
                <a:schemeClr val="accent1"/>
              </a:buClr>
              <a:buSzPct val="85000"/>
            </a:pPr>
            <a:r>
              <a:rPr lang="en-US" sz="2800" dirty="0" smtClean="0">
                <a:solidFill>
                  <a:srgbClr val="D16349"/>
                </a:solidFill>
              </a:rPr>
              <a:t>2.What was given?</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10" name="Content Placeholder 2"/>
          <p:cNvSpPr txBox="1">
            <a:spLocks/>
          </p:cNvSpPr>
          <p:nvPr/>
        </p:nvSpPr>
        <p:spPr>
          <a:xfrm>
            <a:off x="2514600" y="3048000"/>
            <a:ext cx="4114800" cy="609600"/>
          </a:xfrm>
          <a:prstGeom prst="rect">
            <a:avLst/>
          </a:prstGeom>
        </p:spPr>
        <p:txBody>
          <a:bodyPr vert="horz">
            <a:noAutofit/>
          </a:bodyPr>
          <a:lstStyle/>
          <a:p>
            <a:pPr marL="274320" lvl="0" indent="-274320" defTabSz="914400">
              <a:spcBef>
                <a:spcPct val="20000"/>
              </a:spcBef>
              <a:buClr>
                <a:schemeClr val="accent1"/>
              </a:buClr>
              <a:buSzPct val="85000"/>
            </a:pPr>
            <a:r>
              <a:rPr lang="en-US" sz="2800" dirty="0" smtClean="0">
                <a:solidFill>
                  <a:srgbClr val="D16349"/>
                </a:solidFill>
              </a:rPr>
              <a:t>3.To whom was it given?</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11" name="Content Placeholder 2"/>
          <p:cNvSpPr txBox="1">
            <a:spLocks/>
          </p:cNvSpPr>
          <p:nvPr/>
        </p:nvSpPr>
        <p:spPr>
          <a:xfrm>
            <a:off x="533400" y="3581400"/>
            <a:ext cx="8077200" cy="9144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What was the difference between Cain and Abel’s offerings?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2"/>
          <p:cNvSpPr txBox="1">
            <a:spLocks/>
          </p:cNvSpPr>
          <p:nvPr/>
        </p:nvSpPr>
        <p:spPr>
          <a:xfrm>
            <a:off x="533400" y="4495800"/>
            <a:ext cx="8077200" cy="914400"/>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Two views commonly held for God’s rejection of Cain’s offering are: </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2"/>
          <p:cNvSpPr txBox="1">
            <a:spLocks/>
          </p:cNvSpPr>
          <p:nvPr/>
        </p:nvSpPr>
        <p:spPr>
          <a:xfrm>
            <a:off x="2133600" y="5257800"/>
            <a:ext cx="5105400" cy="533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chemeClr val="tx2"/>
                </a:solidFill>
              </a:rPr>
              <a:t>1) that he did not offer his best, and</a:t>
            </a:r>
            <a:endParaRPr kumimoji="0" lang="en-US" sz="2400" b="0" i="0" u="none" strike="noStrike" kern="1200" cap="none" spc="0" normalizeH="0" baseline="0" noProof="0" dirty="0">
              <a:ln>
                <a:noFill/>
              </a:ln>
              <a:solidFill>
                <a:schemeClr val="tx2"/>
              </a:solidFill>
              <a:effectLst/>
              <a:uLnTx/>
              <a:uFillTx/>
              <a:latin typeface="+mn-lt"/>
              <a:ea typeface="+mn-ea"/>
              <a:cs typeface="+mn-cs"/>
            </a:endParaRPr>
          </a:p>
        </p:txBody>
      </p:sp>
      <p:sp>
        <p:nvSpPr>
          <p:cNvPr id="14" name="Content Placeholder 2"/>
          <p:cNvSpPr txBox="1">
            <a:spLocks/>
          </p:cNvSpPr>
          <p:nvPr/>
        </p:nvSpPr>
        <p:spPr>
          <a:xfrm>
            <a:off x="2133600" y="5715000"/>
            <a:ext cx="5105400" cy="533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chemeClr val="tx2"/>
                </a:solidFill>
              </a:rPr>
              <a:t>2) he did not offer a blood sacrifice.</a:t>
            </a:r>
            <a:endParaRPr kumimoji="0" lang="en-US" sz="2400" b="0" i="0" u="none" strike="noStrike" kern="1200" cap="none" spc="0" normalizeH="0" baseline="0" noProof="0" dirty="0">
              <a:ln>
                <a:noFill/>
              </a:ln>
              <a:solidFill>
                <a:schemeClr val="tx2"/>
              </a:solidFill>
              <a:effectLst/>
              <a:uLnTx/>
              <a:uFillTx/>
              <a:latin typeface="+mn-lt"/>
              <a:ea typeface="+mn-ea"/>
              <a:cs typeface="+mn-cs"/>
            </a:endParaRPr>
          </a:p>
        </p:txBody>
      </p:sp>
      <p:sp>
        <p:nvSpPr>
          <p:cNvPr id="15" name="TextBox 14"/>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9"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5"/>
          <p:cNvSpPr>
            <a:spLocks noGrp="1"/>
          </p:cNvSpPr>
          <p:nvPr>
            <p:ph type="title"/>
          </p:nvPr>
        </p:nvSpPr>
        <p:spPr/>
        <p:txBody>
          <a:bodyPr>
            <a:normAutofit/>
          </a:bodyPr>
          <a:lstStyle/>
          <a:p>
            <a:r>
              <a:rPr lang="en-US" dirty="0" smtClean="0"/>
              <a:t>II. </a:t>
            </a:r>
            <a:r>
              <a:rPr lang="en-US" dirty="0" smtClean="0"/>
              <a:t>The Principle of</a:t>
            </a:r>
            <a:r>
              <a:rPr lang="en-US" dirty="0" smtClean="0"/>
              <a:t> the Offering</a:t>
            </a:r>
            <a:endParaRPr lang="en-US" dirty="0"/>
          </a:p>
        </p:txBody>
      </p:sp>
      <p:sp>
        <p:nvSpPr>
          <p:cNvPr id="3" name="Content Placeholder 2"/>
          <p:cNvSpPr>
            <a:spLocks noGrp="1"/>
          </p:cNvSpPr>
          <p:nvPr>
            <p:ph sz="half" idx="4294967295"/>
          </p:nvPr>
        </p:nvSpPr>
        <p:spPr>
          <a:xfrm>
            <a:off x="533400" y="1600200"/>
            <a:ext cx="8077200" cy="914400"/>
          </a:xfrm>
        </p:spPr>
        <p:txBody>
          <a:bodyPr>
            <a:noAutofit/>
          </a:bodyPr>
          <a:lstStyle/>
          <a:p>
            <a:pPr algn="ctr">
              <a:buNone/>
            </a:pPr>
            <a:r>
              <a:rPr lang="en-US" sz="2800" dirty="0" smtClean="0"/>
              <a:t>What we know is that God was not pleased with Cain and his offering.</a:t>
            </a:r>
            <a:endParaRPr lang="en-US" sz="2800" dirty="0"/>
          </a:p>
        </p:txBody>
      </p:sp>
      <p:sp>
        <p:nvSpPr>
          <p:cNvPr id="11" name="Content Placeholder 2"/>
          <p:cNvSpPr txBox="1">
            <a:spLocks/>
          </p:cNvSpPr>
          <p:nvPr/>
        </p:nvSpPr>
        <p:spPr>
          <a:xfrm>
            <a:off x="533400" y="2895600"/>
            <a:ext cx="8077200" cy="9144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Cain had knowledge of the offering that would please God. “If thou doest well, </a:t>
            </a:r>
            <a:r>
              <a:rPr lang="en-US" sz="2800" dirty="0" err="1" smtClean="0"/>
              <a:t>shalt</a:t>
            </a:r>
            <a:r>
              <a:rPr lang="en-US" sz="2800" dirty="0" smtClean="0"/>
              <a:t> thou not be accepted?” (Genesis 4:7).</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Content Placeholder 2"/>
          <p:cNvSpPr txBox="1">
            <a:spLocks/>
          </p:cNvSpPr>
          <p:nvPr/>
        </p:nvSpPr>
        <p:spPr>
          <a:xfrm>
            <a:off x="533400" y="4648200"/>
            <a:ext cx="8077200" cy="9144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This is not just God giving Cain a second chance; it is God reminding Cain of what he already knew.</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Box 1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8" name="TextBox 17"/>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5"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dirty="0"/>
              <a:t>What can we know about Cain’s offering?</a:t>
            </a:r>
            <a:endParaRPr lang="en-US" dirty="0"/>
          </a:p>
        </p:txBody>
      </p:sp>
      <p:sp>
        <p:nvSpPr>
          <p:cNvPr id="3" name="Text Placeholder 2"/>
          <p:cNvSpPr>
            <a:spLocks noGrp="1"/>
          </p:cNvSpPr>
          <p:nvPr>
            <p:ph type="body" sz="half" idx="3"/>
          </p:nvPr>
        </p:nvSpPr>
        <p:spPr/>
        <p:txBody>
          <a:bodyPr/>
          <a:lstStyle/>
          <a:p>
            <a:r>
              <a:rPr lang="en-US" dirty="0" smtClean="0"/>
              <a:t>What can we know about Abel’s offering?</a:t>
            </a:r>
            <a:endParaRPr lang="en-US" dirty="0"/>
          </a:p>
        </p:txBody>
      </p:sp>
      <p:sp>
        <p:nvSpPr>
          <p:cNvPr id="4" name="Content Placeholder 3"/>
          <p:cNvSpPr>
            <a:spLocks noGrp="1"/>
          </p:cNvSpPr>
          <p:nvPr>
            <p:ph sz="quarter" idx="2"/>
          </p:nvPr>
        </p:nvSpPr>
        <p:spPr>
          <a:xfrm>
            <a:off x="301752" y="2471383"/>
            <a:ext cx="4041648" cy="500417"/>
          </a:xfrm>
        </p:spPr>
        <p:txBody>
          <a:bodyPr>
            <a:noAutofit/>
          </a:bodyPr>
          <a:lstStyle/>
          <a:p>
            <a:r>
              <a:rPr lang="en-US" sz="2000" dirty="0" smtClean="0"/>
              <a:t>He offered the fruit of the </a:t>
            </a:r>
            <a:r>
              <a:rPr lang="en-US" sz="2000" dirty="0" smtClean="0"/>
              <a:t>ground (</a:t>
            </a:r>
            <a:r>
              <a:rPr lang="en-US" sz="2000" dirty="0" smtClean="0"/>
              <a:t>Genesis 4:3).</a:t>
            </a:r>
            <a:endParaRPr lang="en-US" sz="2000" dirty="0"/>
          </a:p>
        </p:txBody>
      </p:sp>
      <p:sp>
        <p:nvSpPr>
          <p:cNvPr id="7" name="Title 5"/>
          <p:cNvSpPr>
            <a:spLocks noGrp="1"/>
          </p:cNvSpPr>
          <p:nvPr>
            <p:ph type="title"/>
          </p:nvPr>
        </p:nvSpPr>
        <p:spPr>
          <a:xfrm>
            <a:off x="301752" y="228600"/>
            <a:ext cx="8534400" cy="758952"/>
          </a:xfrm>
        </p:spPr>
        <p:txBody>
          <a:bodyPr>
            <a:normAutofit/>
          </a:bodyPr>
          <a:lstStyle/>
          <a:p>
            <a:r>
              <a:rPr lang="en-US" dirty="0" smtClean="0"/>
              <a:t>II. </a:t>
            </a:r>
            <a:r>
              <a:rPr lang="en-US" dirty="0" smtClean="0"/>
              <a:t>The Principle of</a:t>
            </a:r>
            <a:r>
              <a:rPr lang="en-US" dirty="0" smtClean="0"/>
              <a:t> the Offering</a:t>
            </a:r>
            <a:endParaRPr lang="en-US" dirty="0"/>
          </a:p>
        </p:txBody>
      </p:sp>
      <p:sp>
        <p:nvSpPr>
          <p:cNvPr id="8" name="Content Placeholder 3"/>
          <p:cNvSpPr txBox="1">
            <a:spLocks/>
          </p:cNvSpPr>
          <p:nvPr/>
        </p:nvSpPr>
        <p:spPr>
          <a:xfrm>
            <a:off x="304800" y="3309583"/>
            <a:ext cx="4041648" cy="500417"/>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Faith was a missing element in </a:t>
            </a:r>
            <a:r>
              <a:rPr lang="en-US" sz="2000" dirty="0" smtClean="0"/>
              <a:t>Cain’s offering</a:t>
            </a:r>
            <a:r>
              <a:rPr lang="en-US" sz="2000" dirty="0" smtClean="0"/>
              <a:t>—the lack of faith leads </a:t>
            </a:r>
            <a:r>
              <a:rPr lang="en-US" sz="2000" dirty="0" smtClean="0"/>
              <a:t>to disobedience</a:t>
            </a:r>
            <a:r>
              <a:rPr lang="en-US" sz="2000" dirty="0" smtClean="0"/>
              <a:t>, which is sin (Genesis 4:7).</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3"/>
          <p:cNvSpPr txBox="1">
            <a:spLocks/>
          </p:cNvSpPr>
          <p:nvPr/>
        </p:nvSpPr>
        <p:spPr>
          <a:xfrm>
            <a:off x="304800" y="4757383"/>
            <a:ext cx="4041648" cy="500417"/>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His offering was rejected by </a:t>
            </a:r>
            <a:r>
              <a:rPr lang="en-US" sz="2000" dirty="0" smtClean="0"/>
              <a:t>God (</a:t>
            </a:r>
            <a:r>
              <a:rPr lang="en-US" sz="2000" dirty="0" smtClean="0"/>
              <a:t>Genesis 4:7).</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3"/>
          <p:cNvSpPr>
            <a:spLocks noGrp="1"/>
          </p:cNvSpPr>
          <p:nvPr>
            <p:ph sz="quarter" idx="2"/>
          </p:nvPr>
        </p:nvSpPr>
        <p:spPr>
          <a:xfrm>
            <a:off x="4794504" y="2318983"/>
            <a:ext cx="4041648" cy="500417"/>
          </a:xfrm>
        </p:spPr>
        <p:txBody>
          <a:bodyPr>
            <a:noAutofit/>
          </a:bodyPr>
          <a:lstStyle/>
          <a:p>
            <a:r>
              <a:rPr lang="en-US" sz="2000" dirty="0" smtClean="0"/>
              <a:t>He offered of the firstlings of his </a:t>
            </a:r>
            <a:r>
              <a:rPr lang="en-US" sz="2000" dirty="0" smtClean="0"/>
              <a:t>flock (</a:t>
            </a:r>
            <a:r>
              <a:rPr lang="en-US" sz="2000" dirty="0" smtClean="0"/>
              <a:t>Genesis 4:4).</a:t>
            </a:r>
            <a:endParaRPr lang="en-US" sz="2000" dirty="0"/>
          </a:p>
        </p:txBody>
      </p:sp>
      <p:sp>
        <p:nvSpPr>
          <p:cNvPr id="11" name="Content Placeholder 3"/>
          <p:cNvSpPr txBox="1">
            <a:spLocks/>
          </p:cNvSpPr>
          <p:nvPr/>
        </p:nvSpPr>
        <p:spPr>
          <a:xfrm>
            <a:off x="4797552" y="3080983"/>
            <a:ext cx="4041648" cy="500417"/>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He offered of the fat thereof—his </a:t>
            </a:r>
            <a:r>
              <a:rPr lang="en-US" sz="2000" dirty="0" smtClean="0"/>
              <a:t>best (</a:t>
            </a:r>
            <a:r>
              <a:rPr lang="en-US" sz="2000" dirty="0" smtClean="0"/>
              <a:t>Genesis 4:4).</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3"/>
          <p:cNvSpPr txBox="1">
            <a:spLocks/>
          </p:cNvSpPr>
          <p:nvPr/>
        </p:nvSpPr>
        <p:spPr>
          <a:xfrm>
            <a:off x="4797552" y="3842983"/>
            <a:ext cx="4041648" cy="500417"/>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He offered by faith (Hebrews 4:4).</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3"/>
          <p:cNvSpPr txBox="1">
            <a:spLocks/>
          </p:cNvSpPr>
          <p:nvPr/>
        </p:nvSpPr>
        <p:spPr>
          <a:xfrm>
            <a:off x="4800600" y="4637966"/>
            <a:ext cx="4041648" cy="500417"/>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He offered a more excellent </a:t>
            </a:r>
            <a:r>
              <a:rPr lang="en-US" sz="2000" dirty="0" smtClean="0"/>
              <a:t>sacrifice than </a:t>
            </a:r>
            <a:r>
              <a:rPr lang="en-US" sz="2000" dirty="0" smtClean="0"/>
              <a:t>Cain (Hebrews 11:4).</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Content Placeholder 3"/>
          <p:cNvSpPr txBox="1">
            <a:spLocks/>
          </p:cNvSpPr>
          <p:nvPr/>
        </p:nvSpPr>
        <p:spPr>
          <a:xfrm>
            <a:off x="4800600" y="5671783"/>
            <a:ext cx="4041648" cy="500417"/>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His offering was accepted by </a:t>
            </a:r>
            <a:r>
              <a:rPr lang="en-US" sz="2000" dirty="0" smtClean="0"/>
              <a:t>God (</a:t>
            </a:r>
            <a:r>
              <a:rPr lang="en-US" sz="2000" dirty="0" smtClean="0"/>
              <a:t>Genesis 4:4).</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TextBox 14"/>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8" grpId="0"/>
      <p:bldP spid="9" grpId="0"/>
      <p:bldP spid="10" grpId="0" build="p"/>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half" idx="3"/>
          </p:nvPr>
        </p:nvSpPr>
        <p:spPr/>
        <p:txBody>
          <a:bodyPr/>
          <a:lstStyle/>
          <a:p>
            <a:r>
              <a:rPr lang="en-US" dirty="0" smtClean="0"/>
              <a:t>The Principle of the Offering:</a:t>
            </a:r>
            <a:endParaRPr lang="en-US" dirty="0"/>
          </a:p>
        </p:txBody>
      </p:sp>
      <p:sp>
        <p:nvSpPr>
          <p:cNvPr id="4" name="Content Placeholder 3"/>
          <p:cNvSpPr>
            <a:spLocks noGrp="1"/>
          </p:cNvSpPr>
          <p:nvPr>
            <p:ph sz="quarter" idx="2"/>
          </p:nvPr>
        </p:nvSpPr>
        <p:spPr>
          <a:xfrm>
            <a:off x="301752" y="2362200"/>
            <a:ext cx="4041648" cy="500417"/>
          </a:xfrm>
        </p:spPr>
        <p:txBody>
          <a:bodyPr>
            <a:noAutofit/>
          </a:bodyPr>
          <a:lstStyle/>
          <a:p>
            <a:pPr algn="ctr">
              <a:buNone/>
            </a:pPr>
            <a:r>
              <a:rPr lang="en-US" sz="2400" dirty="0" smtClean="0"/>
              <a:t>	The </a:t>
            </a:r>
            <a:r>
              <a:rPr lang="en-US" sz="2400" dirty="0" smtClean="0"/>
              <a:t>word </a:t>
            </a:r>
            <a:r>
              <a:rPr lang="en-US" sz="2400" i="1" dirty="0" smtClean="0"/>
              <a:t>“fat” </a:t>
            </a:r>
            <a:r>
              <a:rPr lang="en-US" sz="2400" dirty="0" smtClean="0"/>
              <a:t>in Genesis 4:4 comes from the Hebrew word </a:t>
            </a:r>
            <a:r>
              <a:rPr lang="en-US" sz="2400" i="1" dirty="0" smtClean="0"/>
              <a:t>“</a:t>
            </a:r>
            <a:r>
              <a:rPr lang="en-US" sz="2400" i="1" dirty="0" err="1" smtClean="0"/>
              <a:t>cheleb</a:t>
            </a:r>
            <a:r>
              <a:rPr lang="en-US" sz="2400" i="1" dirty="0" smtClean="0"/>
              <a:t>” </a:t>
            </a:r>
            <a:r>
              <a:rPr lang="en-US" sz="2400" dirty="0" smtClean="0"/>
              <a:t>meaning</a:t>
            </a:r>
            <a:r>
              <a:rPr lang="en-US" sz="2400" i="1" dirty="0" smtClean="0"/>
              <a:t> “richest or choice part”</a:t>
            </a:r>
            <a:r>
              <a:rPr lang="en-US" sz="2400" dirty="0" smtClean="0"/>
              <a:t>—literally </a:t>
            </a:r>
            <a:r>
              <a:rPr lang="en-US" sz="2400" i="1" dirty="0" smtClean="0"/>
              <a:t>“the best.”</a:t>
            </a:r>
            <a:endParaRPr lang="en-US" sz="2400" dirty="0"/>
          </a:p>
        </p:txBody>
      </p:sp>
      <p:sp>
        <p:nvSpPr>
          <p:cNvPr id="7" name="Title 5"/>
          <p:cNvSpPr>
            <a:spLocks noGrp="1"/>
          </p:cNvSpPr>
          <p:nvPr>
            <p:ph type="title"/>
          </p:nvPr>
        </p:nvSpPr>
        <p:spPr>
          <a:xfrm>
            <a:off x="301752" y="228600"/>
            <a:ext cx="8534400" cy="758952"/>
          </a:xfrm>
        </p:spPr>
        <p:txBody>
          <a:bodyPr>
            <a:normAutofit/>
          </a:bodyPr>
          <a:lstStyle/>
          <a:p>
            <a:r>
              <a:rPr lang="en-US" dirty="0" smtClean="0"/>
              <a:t>II. </a:t>
            </a:r>
            <a:r>
              <a:rPr lang="en-US" dirty="0" smtClean="0"/>
              <a:t>The Principle of</a:t>
            </a:r>
            <a:r>
              <a:rPr lang="en-US" dirty="0" smtClean="0"/>
              <a:t> the Offering</a:t>
            </a:r>
            <a:endParaRPr lang="en-US" dirty="0"/>
          </a:p>
        </p:txBody>
      </p:sp>
      <p:sp>
        <p:nvSpPr>
          <p:cNvPr id="9" name="Content Placeholder 3"/>
          <p:cNvSpPr txBox="1">
            <a:spLocks/>
          </p:cNvSpPr>
          <p:nvPr/>
        </p:nvSpPr>
        <p:spPr>
          <a:xfrm>
            <a:off x="304800" y="4419600"/>
            <a:ext cx="4041648" cy="500417"/>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	The </a:t>
            </a:r>
            <a:r>
              <a:rPr lang="en-US" sz="2400" dirty="0" smtClean="0"/>
              <a:t>Bible says, “By faith Abel offered unto God a more excellent sacrifice than Cain” (Hebrews 11:4).</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Content Placeholder 3"/>
          <p:cNvSpPr>
            <a:spLocks noGrp="1"/>
          </p:cNvSpPr>
          <p:nvPr>
            <p:ph sz="quarter" idx="2"/>
          </p:nvPr>
        </p:nvSpPr>
        <p:spPr>
          <a:xfrm>
            <a:off x="4794504" y="3080983"/>
            <a:ext cx="4041648" cy="500417"/>
          </a:xfrm>
        </p:spPr>
        <p:txBody>
          <a:bodyPr>
            <a:noAutofit/>
          </a:bodyPr>
          <a:lstStyle/>
          <a:p>
            <a:pPr algn="ctr">
              <a:buNone/>
            </a:pPr>
            <a:r>
              <a:rPr lang="en-US" sz="3200" dirty="0" smtClean="0"/>
              <a:t>By </a:t>
            </a:r>
            <a:r>
              <a:rPr lang="en-US" sz="3200" dirty="0" smtClean="0"/>
              <a:t>faith, man should give of his best unto the Lord and he should give to Him first.</a:t>
            </a:r>
            <a:endParaRPr lang="en-US" sz="3200" dirty="0"/>
          </a:p>
        </p:txBody>
      </p:sp>
      <p:sp>
        <p:nvSpPr>
          <p:cNvPr id="16" name="TextBox 1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8" name="TextBox 17"/>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2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9" grpId="0"/>
      <p:bldP spid="10"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5"/>
          <p:cNvSpPr>
            <a:spLocks noGrp="1"/>
          </p:cNvSpPr>
          <p:nvPr>
            <p:ph type="title"/>
          </p:nvPr>
        </p:nvSpPr>
        <p:spPr/>
        <p:txBody>
          <a:bodyPr>
            <a:normAutofit/>
          </a:bodyPr>
          <a:lstStyle/>
          <a:p>
            <a:r>
              <a:rPr lang="en-US" dirty="0" smtClean="0"/>
              <a:t>III. </a:t>
            </a:r>
            <a:r>
              <a:rPr lang="en-US" dirty="0" smtClean="0"/>
              <a:t>The Principle of</a:t>
            </a:r>
            <a:r>
              <a:rPr lang="en-US" dirty="0" smtClean="0"/>
              <a:t> the Tithe</a:t>
            </a:r>
            <a:endParaRPr lang="en-US" dirty="0"/>
          </a:p>
        </p:txBody>
      </p:sp>
      <p:sp>
        <p:nvSpPr>
          <p:cNvPr id="4" name="Content Placeholder 3"/>
          <p:cNvSpPr>
            <a:spLocks noGrp="1"/>
          </p:cNvSpPr>
          <p:nvPr>
            <p:ph sz="half" idx="1"/>
          </p:nvPr>
        </p:nvSpPr>
        <p:spPr>
          <a:xfrm>
            <a:off x="301752" y="1447800"/>
            <a:ext cx="4038600" cy="2514600"/>
          </a:xfrm>
        </p:spPr>
        <p:txBody>
          <a:bodyPr>
            <a:noAutofit/>
          </a:bodyPr>
          <a:lstStyle/>
          <a:p>
            <a:pPr algn="ctr">
              <a:buNone/>
            </a:pPr>
            <a:r>
              <a:rPr lang="en-US" sz="2400" dirty="0" smtClean="0"/>
              <a:t>The first mention of the word </a:t>
            </a:r>
            <a:r>
              <a:rPr lang="en-US" sz="2400" i="1" dirty="0" smtClean="0"/>
              <a:t>“tithe” </a:t>
            </a:r>
            <a:r>
              <a:rPr lang="en-US" sz="2400" dirty="0" smtClean="0"/>
              <a:t>is found in Genesis 14:20. This word </a:t>
            </a:r>
            <a:r>
              <a:rPr lang="en-US" sz="2400" i="1" dirty="0" smtClean="0"/>
              <a:t>“tithe” </a:t>
            </a:r>
            <a:r>
              <a:rPr lang="en-US" sz="2400" dirty="0" smtClean="0"/>
              <a:t>comes from the Hebrew word </a:t>
            </a:r>
            <a:r>
              <a:rPr lang="en-US" sz="2400" i="1" dirty="0" smtClean="0"/>
              <a:t>“</a:t>
            </a:r>
            <a:r>
              <a:rPr lang="en-US" sz="2400" i="1" dirty="0" err="1" smtClean="0"/>
              <a:t>maasar</a:t>
            </a:r>
            <a:r>
              <a:rPr lang="en-US" sz="2400" i="1" dirty="0" smtClean="0"/>
              <a:t>” </a:t>
            </a:r>
            <a:r>
              <a:rPr lang="en-US" sz="2400" dirty="0" smtClean="0"/>
              <a:t>which means </a:t>
            </a:r>
            <a:r>
              <a:rPr lang="en-US" sz="2400" i="1" dirty="0" smtClean="0"/>
              <a:t>“a tenth.”</a:t>
            </a:r>
            <a:endParaRPr lang="en-US" sz="2400" dirty="0"/>
          </a:p>
        </p:txBody>
      </p:sp>
      <p:sp>
        <p:nvSpPr>
          <p:cNvPr id="10" name="Content Placeholder 3"/>
          <p:cNvSpPr>
            <a:spLocks noGrp="1"/>
          </p:cNvSpPr>
          <p:nvPr>
            <p:ph sz="half" idx="2"/>
          </p:nvPr>
        </p:nvSpPr>
        <p:spPr>
          <a:xfrm>
            <a:off x="4724400" y="1871472"/>
            <a:ext cx="4038600" cy="3995928"/>
          </a:xfrm>
        </p:spPr>
        <p:txBody>
          <a:bodyPr>
            <a:noAutofit/>
          </a:bodyPr>
          <a:lstStyle/>
          <a:p>
            <a:pPr algn="ctr">
              <a:buNone/>
            </a:pPr>
            <a:r>
              <a:rPr lang="en-US" sz="2800" dirty="0" smtClean="0"/>
              <a:t>Giving of a tenth (tithe) represents man’s acknowledgement that he is the steward of God’s creation. The tithe was one tenth of all for Abraham and is therefore the same for us today .</a:t>
            </a:r>
            <a:endParaRPr lang="en-US" sz="2800" dirty="0"/>
          </a:p>
        </p:txBody>
      </p:sp>
      <p:sp>
        <p:nvSpPr>
          <p:cNvPr id="9" name="Content Placeholder 3"/>
          <p:cNvSpPr txBox="1">
            <a:spLocks/>
          </p:cNvSpPr>
          <p:nvPr/>
        </p:nvSpPr>
        <p:spPr>
          <a:xfrm>
            <a:off x="304800" y="3919183"/>
            <a:ext cx="4041648" cy="500417"/>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solidFill>
                  <a:schemeClr val="accent1"/>
                </a:solidFill>
              </a:rPr>
              <a:t>“And he gave him tithes of all.” When Abraham returned from destroying the kings of Mesopotamia, he gave a tenth of all spoils to </a:t>
            </a:r>
            <a:r>
              <a:rPr lang="en-US" sz="2400" dirty="0" err="1" smtClean="0">
                <a:solidFill>
                  <a:schemeClr val="accent1"/>
                </a:solidFill>
              </a:rPr>
              <a:t>Melchisedec</a:t>
            </a:r>
            <a:r>
              <a:rPr lang="en-US" sz="2400" dirty="0" smtClean="0">
                <a:solidFill>
                  <a:schemeClr val="accent1"/>
                </a:solidFill>
              </a:rPr>
              <a:t>.</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
        <p:nvSpPr>
          <p:cNvPr id="11" name="TextBox 10"/>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0" grpId="0" build="p"/>
      <p:bldP spid="9"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dirty="0"/>
              <a:t>Who was Melchisedec?</a:t>
            </a:r>
            <a:endParaRPr lang="en-US" dirty="0"/>
          </a:p>
        </p:txBody>
      </p:sp>
      <p:sp>
        <p:nvSpPr>
          <p:cNvPr id="4" name="Content Placeholder 3"/>
          <p:cNvSpPr>
            <a:spLocks noGrp="1"/>
          </p:cNvSpPr>
          <p:nvPr>
            <p:ph sz="quarter" idx="2"/>
          </p:nvPr>
        </p:nvSpPr>
        <p:spPr>
          <a:xfrm>
            <a:off x="301752" y="2286000"/>
            <a:ext cx="8534400" cy="3818404"/>
          </a:xfrm>
        </p:spPr>
        <p:txBody>
          <a:bodyPr>
            <a:noAutofit/>
          </a:bodyPr>
          <a:lstStyle/>
          <a:p>
            <a:pPr algn="ctr">
              <a:buNone/>
            </a:pPr>
            <a:r>
              <a:rPr lang="en-US" sz="2400" dirty="0" smtClean="0"/>
              <a:t>“For this </a:t>
            </a:r>
            <a:r>
              <a:rPr lang="en-US" sz="2400" dirty="0" err="1" smtClean="0"/>
              <a:t>Melchisedec</a:t>
            </a:r>
            <a:r>
              <a:rPr lang="en-US" sz="2400" dirty="0" smtClean="0"/>
              <a:t>, king of Salem, priest of the most high God, who met Abraham returning from the slaughter of the kings, and blessed him; To whom also Abraham gave a tenth part of all; first being by interpretation King of righteousness, and after that also King of Salem, which is, King of peace; Without father, without mother, without descent, having neither beginning of days, nor end of life; but made like unto the Son of God; </a:t>
            </a:r>
            <a:r>
              <a:rPr lang="en-US" sz="2400" dirty="0" err="1" smtClean="0"/>
              <a:t>abideth</a:t>
            </a:r>
            <a:r>
              <a:rPr lang="en-US" sz="2400" dirty="0" smtClean="0"/>
              <a:t> a priest continually. Now consider how great this man was, unto whom even the patriarch Abraham gave the tenth of the spoils” (Hebrews 7:1-4).</a:t>
            </a:r>
            <a:endParaRPr lang="en-US" sz="2400" dirty="0"/>
          </a:p>
        </p:txBody>
      </p:sp>
      <p:sp>
        <p:nvSpPr>
          <p:cNvPr id="7" name="Title 5"/>
          <p:cNvSpPr>
            <a:spLocks noGrp="1"/>
          </p:cNvSpPr>
          <p:nvPr>
            <p:ph type="title"/>
          </p:nvPr>
        </p:nvSpPr>
        <p:spPr/>
        <p:txBody>
          <a:bodyPr>
            <a:normAutofit/>
          </a:bodyPr>
          <a:lstStyle/>
          <a:p>
            <a:r>
              <a:rPr lang="en-US" dirty="0" smtClean="0"/>
              <a:t>III. </a:t>
            </a:r>
            <a:r>
              <a:rPr lang="en-US" dirty="0" smtClean="0"/>
              <a:t>The Principle of</a:t>
            </a:r>
            <a:r>
              <a:rPr lang="en-US" dirty="0" smtClean="0"/>
              <a:t> the Tithe</a:t>
            </a:r>
            <a:endParaRPr lang="en-US" dirty="0"/>
          </a:p>
        </p:txBody>
      </p:sp>
      <p:sp>
        <p:nvSpPr>
          <p:cNvPr id="12" name="TextBox 1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4" name="TextBox 13"/>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sz="quarter" idx="4294967295"/>
          </p:nvPr>
        </p:nvSpPr>
        <p:spPr>
          <a:xfrm>
            <a:off x="457200" y="529431"/>
            <a:ext cx="8153400" cy="2289969"/>
          </a:xfrm>
        </p:spPr>
        <p:txBody>
          <a:bodyPr>
            <a:noAutofit/>
          </a:bodyPr>
          <a:lstStyle/>
          <a:p>
            <a:pPr algn="ctr">
              <a:buNone/>
            </a:pPr>
            <a:r>
              <a:rPr lang="en-US" sz="2800" dirty="0" err="1" smtClean="0"/>
              <a:t>Melchisedec</a:t>
            </a:r>
            <a:r>
              <a:rPr lang="en-US" sz="2800" dirty="0" smtClean="0"/>
              <a:t> was the King of Salem, the Priest of the Most High God, also called the King of Righteousness, or the King of Peace. He was without father or mother, having neither beginning of days or end of life. He </a:t>
            </a:r>
            <a:r>
              <a:rPr lang="en-US" sz="2800" dirty="0" smtClean="0"/>
              <a:t>was </a:t>
            </a:r>
            <a:r>
              <a:rPr lang="en-US" sz="2800" dirty="0" smtClean="0"/>
              <a:t>described as being like the Son of God with a continual priesthood.</a:t>
            </a:r>
            <a:endParaRPr lang="en-US" sz="2800" dirty="0"/>
          </a:p>
        </p:txBody>
      </p:sp>
      <p:sp>
        <p:nvSpPr>
          <p:cNvPr id="11" name="Content Placeholder 2"/>
          <p:cNvSpPr txBox="1">
            <a:spLocks/>
          </p:cNvSpPr>
          <p:nvPr/>
        </p:nvSpPr>
        <p:spPr>
          <a:xfrm>
            <a:off x="533400" y="3810000"/>
            <a:ext cx="8077200" cy="914400"/>
          </a:xfrm>
          <a:prstGeom prst="rect">
            <a:avLst/>
          </a:prstGeom>
        </p:spPr>
        <p:txBody>
          <a:bodyPr vert="horz">
            <a:noAutofit/>
          </a:bodyPr>
          <a:lstStyle/>
          <a:p>
            <a:pPr marL="274320" marR="0" lvl="0" indent="-274320" algn="ctr" defTabSz="914400" rtl="0" eaLnBrk="1" fontAlgn="auto" latinLnBrk="0" hangingPunct="1">
              <a:lnSpc>
                <a:spcPct val="100000"/>
              </a:lnSpc>
              <a:spcBef>
                <a:spcPct val="20000"/>
              </a:spcBef>
              <a:spcAft>
                <a:spcPts val="0"/>
              </a:spcAft>
              <a:buClr>
                <a:schemeClr val="accent1"/>
              </a:buClr>
              <a:buSzPct val="85000"/>
              <a:buFont typeface="Wingdings 2"/>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Answering the following three questions will help clarify the principle of the offering:</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Content Placeholder 2"/>
          <p:cNvSpPr txBox="1">
            <a:spLocks/>
          </p:cNvSpPr>
          <p:nvPr/>
        </p:nvSpPr>
        <p:spPr>
          <a:xfrm>
            <a:off x="2514600" y="4648200"/>
            <a:ext cx="4114800" cy="609600"/>
          </a:xfrm>
          <a:prstGeom prst="rect">
            <a:avLst/>
          </a:prstGeom>
        </p:spPr>
        <p:txBody>
          <a:bodyPr vert="horz">
            <a:noAutofit/>
          </a:bodyPr>
          <a:lstStyle/>
          <a:p>
            <a:pPr marL="274320" lvl="0" indent="-274320" defTabSz="914400">
              <a:spcBef>
                <a:spcPct val="20000"/>
              </a:spcBef>
              <a:buClr>
                <a:schemeClr val="accent1"/>
              </a:buClr>
              <a:buSzPct val="85000"/>
            </a:pPr>
            <a:r>
              <a:rPr lang="en-US" sz="2800" dirty="0" smtClean="0">
                <a:solidFill>
                  <a:srgbClr val="D16349"/>
                </a:solidFill>
              </a:rPr>
              <a:t>1.Who gave?</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13" name="Content Placeholder 2"/>
          <p:cNvSpPr txBox="1">
            <a:spLocks/>
          </p:cNvSpPr>
          <p:nvPr/>
        </p:nvSpPr>
        <p:spPr>
          <a:xfrm>
            <a:off x="2514600" y="5029200"/>
            <a:ext cx="4114800" cy="609600"/>
          </a:xfrm>
          <a:prstGeom prst="rect">
            <a:avLst/>
          </a:prstGeom>
        </p:spPr>
        <p:txBody>
          <a:bodyPr vert="horz">
            <a:noAutofit/>
          </a:bodyPr>
          <a:lstStyle/>
          <a:p>
            <a:pPr marL="274320" lvl="0" indent="-274320" defTabSz="914400">
              <a:spcBef>
                <a:spcPct val="20000"/>
              </a:spcBef>
              <a:buClr>
                <a:schemeClr val="accent1"/>
              </a:buClr>
              <a:buSzPct val="85000"/>
            </a:pPr>
            <a:r>
              <a:rPr lang="en-US" sz="2800" dirty="0" smtClean="0">
                <a:solidFill>
                  <a:srgbClr val="D16349"/>
                </a:solidFill>
              </a:rPr>
              <a:t>2.What was given?</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14" name="Content Placeholder 2"/>
          <p:cNvSpPr txBox="1">
            <a:spLocks/>
          </p:cNvSpPr>
          <p:nvPr/>
        </p:nvSpPr>
        <p:spPr>
          <a:xfrm>
            <a:off x="2514600" y="5410200"/>
            <a:ext cx="4114800" cy="609600"/>
          </a:xfrm>
          <a:prstGeom prst="rect">
            <a:avLst/>
          </a:prstGeom>
        </p:spPr>
        <p:txBody>
          <a:bodyPr vert="horz">
            <a:noAutofit/>
          </a:bodyPr>
          <a:lstStyle/>
          <a:p>
            <a:pPr marL="274320" lvl="0" indent="-274320" defTabSz="914400">
              <a:spcBef>
                <a:spcPct val="20000"/>
              </a:spcBef>
              <a:buClr>
                <a:schemeClr val="accent1"/>
              </a:buClr>
              <a:buSzPct val="85000"/>
            </a:pPr>
            <a:r>
              <a:rPr lang="en-US" sz="2800" dirty="0" smtClean="0">
                <a:solidFill>
                  <a:srgbClr val="D16349"/>
                </a:solidFill>
              </a:rPr>
              <a:t>3.To whom was it given?</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15" name="TextBox 14"/>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(Genesis 2:15)</a:t>
            </a:r>
            <a:endParaRPr lang="en-US" dirty="0"/>
          </a:p>
        </p:txBody>
      </p:sp>
      <p:sp>
        <p:nvSpPr>
          <p:cNvPr id="5" name="TextBox 4"/>
          <p:cNvSpPr txBox="1"/>
          <p:nvPr/>
        </p:nvSpPr>
        <p:spPr>
          <a:xfrm>
            <a:off x="3000374" y="2438400"/>
            <a:ext cx="5915025" cy="2554545"/>
          </a:xfrm>
          <a:prstGeom prst="rect">
            <a:avLst/>
          </a:prstGeom>
          <a:noFill/>
        </p:spPr>
        <p:txBody>
          <a:bodyPr wrap="square" rtlCol="0">
            <a:spAutoFit/>
          </a:bodyPr>
          <a:lstStyle/>
          <a:p>
            <a:r>
              <a:rPr lang="en-US" sz="4000" dirty="0" smtClean="0"/>
              <a:t>“And the LORD God took the man, and put him into the garden of Eden to dress it and to keep it”</a:t>
            </a:r>
            <a:endParaRPr lang="en-US" sz="40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dirty="0"/>
              <a:t>What can we know about Abraham’s tithe?</a:t>
            </a:r>
            <a:endParaRPr lang="en-US" dirty="0"/>
          </a:p>
        </p:txBody>
      </p:sp>
      <p:sp>
        <p:nvSpPr>
          <p:cNvPr id="4" name="Content Placeholder 3"/>
          <p:cNvSpPr>
            <a:spLocks noGrp="1"/>
          </p:cNvSpPr>
          <p:nvPr>
            <p:ph sz="quarter" idx="2"/>
          </p:nvPr>
        </p:nvSpPr>
        <p:spPr>
          <a:xfrm>
            <a:off x="301752" y="2438400"/>
            <a:ext cx="4040188" cy="1447800"/>
          </a:xfrm>
        </p:spPr>
        <p:txBody>
          <a:bodyPr>
            <a:noAutofit/>
          </a:bodyPr>
          <a:lstStyle/>
          <a:p>
            <a:r>
              <a:rPr lang="en-US" sz="2800" dirty="0" smtClean="0"/>
              <a:t>Abraham gave willingly by faith as </a:t>
            </a:r>
            <a:r>
              <a:rPr lang="en-US" sz="2800" dirty="0" smtClean="0"/>
              <a:t>an act </a:t>
            </a:r>
            <a:r>
              <a:rPr lang="en-US" sz="2800" dirty="0" smtClean="0"/>
              <a:t>of worship.</a:t>
            </a:r>
            <a:endParaRPr lang="en-US" sz="2800" dirty="0"/>
          </a:p>
        </p:txBody>
      </p:sp>
      <p:sp>
        <p:nvSpPr>
          <p:cNvPr id="7" name="Title 5"/>
          <p:cNvSpPr>
            <a:spLocks noGrp="1"/>
          </p:cNvSpPr>
          <p:nvPr>
            <p:ph type="title"/>
          </p:nvPr>
        </p:nvSpPr>
        <p:spPr/>
        <p:txBody>
          <a:bodyPr>
            <a:normAutofit/>
          </a:bodyPr>
          <a:lstStyle/>
          <a:p>
            <a:r>
              <a:rPr lang="en-US" dirty="0" smtClean="0"/>
              <a:t>III. </a:t>
            </a:r>
            <a:r>
              <a:rPr lang="en-US" dirty="0" smtClean="0"/>
              <a:t>The Principle of</a:t>
            </a:r>
            <a:r>
              <a:rPr lang="en-US" dirty="0" smtClean="0"/>
              <a:t> the Tithe</a:t>
            </a:r>
            <a:endParaRPr lang="en-US" dirty="0"/>
          </a:p>
        </p:txBody>
      </p:sp>
      <p:sp>
        <p:nvSpPr>
          <p:cNvPr id="5" name="Content Placeholder 3"/>
          <p:cNvSpPr>
            <a:spLocks noGrp="1"/>
          </p:cNvSpPr>
          <p:nvPr>
            <p:ph sz="quarter" idx="2"/>
          </p:nvPr>
        </p:nvSpPr>
        <p:spPr>
          <a:xfrm>
            <a:off x="304800" y="3886200"/>
            <a:ext cx="4040188" cy="1447800"/>
          </a:xfrm>
        </p:spPr>
        <p:txBody>
          <a:bodyPr>
            <a:noAutofit/>
          </a:bodyPr>
          <a:lstStyle/>
          <a:p>
            <a:r>
              <a:rPr lang="en-US" sz="2800" dirty="0" smtClean="0"/>
              <a:t>Abraham gave one tenth of all </a:t>
            </a:r>
            <a:r>
              <a:rPr lang="en-US" sz="2800" dirty="0" smtClean="0"/>
              <a:t>to </a:t>
            </a:r>
            <a:r>
              <a:rPr lang="en-US" sz="2800" dirty="0" err="1" smtClean="0"/>
              <a:t>Melchisedec</a:t>
            </a:r>
            <a:r>
              <a:rPr lang="en-US" sz="2800" dirty="0" smtClean="0"/>
              <a:t>.</a:t>
            </a:r>
            <a:endParaRPr lang="en-US" sz="2800" dirty="0"/>
          </a:p>
        </p:txBody>
      </p:sp>
      <p:sp>
        <p:nvSpPr>
          <p:cNvPr id="8" name="Text Placeholder 5"/>
          <p:cNvSpPr>
            <a:spLocks noGrp="1"/>
          </p:cNvSpPr>
          <p:nvPr>
            <p:ph type="body" idx="1"/>
          </p:nvPr>
        </p:nvSpPr>
        <p:spPr>
          <a:xfrm>
            <a:off x="4795964" y="1524000"/>
            <a:ext cx="4040188" cy="732974"/>
          </a:xfrm>
        </p:spPr>
        <p:txBody>
          <a:bodyPr/>
          <a:lstStyle/>
          <a:p>
            <a:r>
              <a:rPr dirty="0"/>
              <a:t>The principle of the tithe: </a:t>
            </a:r>
            <a:endParaRPr lang="en-US" dirty="0"/>
          </a:p>
        </p:txBody>
      </p:sp>
      <p:sp>
        <p:nvSpPr>
          <p:cNvPr id="9" name="Content Placeholder 3"/>
          <p:cNvSpPr>
            <a:spLocks noGrp="1"/>
          </p:cNvSpPr>
          <p:nvPr>
            <p:ph sz="quarter" idx="2"/>
          </p:nvPr>
        </p:nvSpPr>
        <p:spPr>
          <a:xfrm>
            <a:off x="4795964" y="2895600"/>
            <a:ext cx="4040188" cy="1447800"/>
          </a:xfrm>
        </p:spPr>
        <p:txBody>
          <a:bodyPr>
            <a:noAutofit/>
          </a:bodyPr>
          <a:lstStyle/>
          <a:p>
            <a:pPr algn="ctr">
              <a:buNone/>
            </a:pPr>
            <a:r>
              <a:rPr lang="en-US" sz="3200" dirty="0" smtClean="0"/>
              <a:t>By faith, man should give a tenth (tithe) of all unto the Lord, and this is reserved for His ministers.</a:t>
            </a:r>
            <a:endParaRPr lang="en-US" sz="32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2" name="TextBox 11"/>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build="p"/>
      <p:bldP spid="5" grpId="0" build="p"/>
      <p:bldP spid="8" grpId="0" build="p"/>
      <p:bldP spid="9"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of the principles discovered in this lesson:</a:t>
            </a:r>
            <a:endParaRPr lang="en-US" dirty="0"/>
          </a:p>
        </p:txBody>
      </p:sp>
      <p:sp>
        <p:nvSpPr>
          <p:cNvPr id="3" name="Content Placeholder 2"/>
          <p:cNvSpPr>
            <a:spLocks noGrp="1"/>
          </p:cNvSpPr>
          <p:nvPr>
            <p:ph sz="quarter" idx="1"/>
          </p:nvPr>
        </p:nvSpPr>
        <p:spPr>
          <a:xfrm>
            <a:off x="301752" y="1682496"/>
            <a:ext cx="8503920" cy="758952"/>
          </a:xfrm>
        </p:spPr>
        <p:txBody>
          <a:bodyPr>
            <a:noAutofit/>
          </a:bodyPr>
          <a:lstStyle/>
          <a:p>
            <a:pPr>
              <a:buFont typeface="Courier New"/>
              <a:buChar char="o"/>
            </a:pPr>
            <a:r>
              <a:rPr lang="en-US" sz="2800" dirty="0" smtClean="0"/>
              <a:t>The principle of stewardship and the steward—God as the Owner of all things, has entrusted to man His steward, the responsibility to manage, administer, and oversee His property.</a:t>
            </a:r>
            <a:endParaRPr lang="en-US" sz="2800" dirty="0"/>
          </a:p>
        </p:txBody>
      </p:sp>
      <p:sp>
        <p:nvSpPr>
          <p:cNvPr id="4" name="Content Placeholder 2"/>
          <p:cNvSpPr txBox="1">
            <a:spLocks/>
          </p:cNvSpPr>
          <p:nvPr/>
        </p:nvSpPr>
        <p:spPr>
          <a:xfrm>
            <a:off x="304800" y="3587496"/>
            <a:ext cx="8503920" cy="758952"/>
          </a:xfrm>
          <a:prstGeom prst="rect">
            <a:avLst/>
          </a:prstGeom>
        </p:spPr>
        <p:txBody>
          <a:bodyPr vert="horz">
            <a:noAutofit/>
          </a:bodyPr>
          <a:lstStyle/>
          <a:p>
            <a:pPr marL="274320" lvl="0" indent="-274320" defTabSz="914400">
              <a:spcBef>
                <a:spcPct val="20000"/>
              </a:spcBef>
              <a:buClr>
                <a:schemeClr val="accent1"/>
              </a:buClr>
              <a:buSzPct val="85000"/>
              <a:buFont typeface="Courier New"/>
              <a:buChar char="o"/>
            </a:pPr>
            <a:r>
              <a:rPr lang="en-US" sz="2800" dirty="0" smtClean="0"/>
              <a:t>The principle of the offering—By faith, man should give first and of his best unto the Lord.</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304800" y="4651248"/>
            <a:ext cx="8503920" cy="758952"/>
          </a:xfrm>
          <a:prstGeom prst="rect">
            <a:avLst/>
          </a:prstGeom>
        </p:spPr>
        <p:txBody>
          <a:bodyPr vert="horz">
            <a:noAutofit/>
          </a:bodyPr>
          <a:lstStyle/>
          <a:p>
            <a:pPr marL="274320" lvl="0" indent="-274320" defTabSz="914400">
              <a:spcBef>
                <a:spcPct val="20000"/>
              </a:spcBef>
              <a:buClr>
                <a:schemeClr val="accent1"/>
              </a:buClr>
              <a:buSzPct val="85000"/>
              <a:buFont typeface="Courier New"/>
              <a:buChar char="o"/>
            </a:pPr>
            <a:r>
              <a:rPr lang="en-US" sz="2800" dirty="0" smtClean="0"/>
              <a:t>The principle of the tithe—By faith, man should give a tenth (tithe) of all unto the Lord, and this is reserved for His ministers.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Box 7"/>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84048"/>
            <a:ext cx="9144000" cy="758952"/>
          </a:xfrm>
        </p:spPr>
        <p:txBody>
          <a:bodyPr>
            <a:noAutofit/>
          </a:bodyPr>
          <a:lstStyle/>
          <a:p>
            <a:r>
              <a:rPr lang="en-US" sz="2400" dirty="0" smtClean="0">
                <a:latin typeface="+mn-lt"/>
              </a:rPr>
              <a:t>Divine ownership is a simple but essential truth of biblical stewardship.</a:t>
            </a:r>
            <a:endParaRPr lang="en-US" sz="2400" dirty="0">
              <a:latin typeface="+mn-lt"/>
            </a:endParaRPr>
          </a:p>
        </p:txBody>
      </p:sp>
      <p:sp>
        <p:nvSpPr>
          <p:cNvPr id="3" name="Title 1"/>
          <p:cNvSpPr txBox="1">
            <a:spLocks/>
          </p:cNvSpPr>
          <p:nvPr/>
        </p:nvSpPr>
        <p:spPr>
          <a:xfrm>
            <a:off x="304800" y="1527048"/>
            <a:ext cx="8534400" cy="758952"/>
          </a:xfrm>
          <a:prstGeom prst="rect">
            <a:avLst/>
          </a:prstGeom>
        </p:spPr>
        <p:txBody>
          <a:bodyPr vert="horz" anchor="b">
            <a:noAutofit/>
          </a:bodyPr>
          <a:lstStyle/>
          <a:p>
            <a:pPr lvl="0" algn="ctr" defTabSz="914400">
              <a:spcBef>
                <a:spcPct val="0"/>
              </a:spcBef>
            </a:pPr>
            <a:r>
              <a:rPr lang="en-US" sz="2400" dirty="0" smtClean="0"/>
              <a:t>God owns everything. He owns the universe, everything that was, is, and may be.</a:t>
            </a:r>
            <a:endParaRPr kumimoji="0" lang="en-US" sz="2400" b="0" i="0" u="none" strike="noStrike" kern="1200" cap="none" spc="0" normalizeH="0" baseline="0" noProof="0" dirty="0">
              <a:ln>
                <a:noFill/>
              </a:ln>
              <a:solidFill>
                <a:schemeClr val="accent3">
                  <a:shade val="75000"/>
                </a:schemeClr>
              </a:solidFill>
              <a:effectLst/>
              <a:uLnTx/>
              <a:uFillTx/>
              <a:latin typeface="+mn-lt"/>
              <a:ea typeface="+mj-ea"/>
              <a:cs typeface="+mj-cs"/>
            </a:endParaRPr>
          </a:p>
        </p:txBody>
      </p:sp>
      <p:sp>
        <p:nvSpPr>
          <p:cNvPr id="4" name="Title 1"/>
          <p:cNvSpPr txBox="1">
            <a:spLocks/>
          </p:cNvSpPr>
          <p:nvPr/>
        </p:nvSpPr>
        <p:spPr>
          <a:xfrm>
            <a:off x="304800" y="2362200"/>
            <a:ext cx="8534400" cy="758952"/>
          </a:xfrm>
          <a:prstGeom prst="rect">
            <a:avLst/>
          </a:prstGeom>
        </p:spPr>
        <p:txBody>
          <a:bodyPr vert="horz" anchor="b">
            <a:noAutofit/>
          </a:bodyPr>
          <a:lstStyle/>
          <a:p>
            <a:pPr lvl="0" algn="ctr" defTabSz="914400">
              <a:spcBef>
                <a:spcPct val="0"/>
              </a:spcBef>
            </a:pPr>
            <a:r>
              <a:rPr lang="en-US" sz="2400" dirty="0" smtClean="0">
                <a:solidFill>
                  <a:schemeClr val="accent1"/>
                </a:solidFill>
              </a:rPr>
              <a:t>“The earth is the </a:t>
            </a:r>
            <a:r>
              <a:rPr lang="en-US" sz="2400" dirty="0" err="1" smtClean="0">
                <a:solidFill>
                  <a:schemeClr val="accent1"/>
                </a:solidFill>
              </a:rPr>
              <a:t>LORD’s</a:t>
            </a:r>
            <a:r>
              <a:rPr lang="en-US" sz="2400" dirty="0" smtClean="0">
                <a:solidFill>
                  <a:schemeClr val="accent1"/>
                </a:solidFill>
              </a:rPr>
              <a:t>, and the </a:t>
            </a:r>
            <a:r>
              <a:rPr lang="en-US" sz="2400" dirty="0" err="1" smtClean="0">
                <a:solidFill>
                  <a:schemeClr val="accent1"/>
                </a:solidFill>
              </a:rPr>
              <a:t>fulness</a:t>
            </a:r>
            <a:r>
              <a:rPr lang="en-US" sz="2400" dirty="0" smtClean="0">
                <a:solidFill>
                  <a:schemeClr val="accent1"/>
                </a:solidFill>
              </a:rPr>
              <a:t> thereof; the world, and they that dwell therein” (Psalm 24:1).</a:t>
            </a:r>
            <a:endParaRPr kumimoji="0" lang="en-US" sz="2400" b="0" i="0" u="none" strike="noStrike" kern="1200" cap="none" spc="0" normalizeH="0" baseline="0" noProof="0" dirty="0">
              <a:ln>
                <a:noFill/>
              </a:ln>
              <a:solidFill>
                <a:schemeClr val="accent1"/>
              </a:solidFill>
              <a:effectLst/>
              <a:uLnTx/>
              <a:uFillTx/>
              <a:latin typeface="+mn-lt"/>
              <a:ea typeface="+mj-ea"/>
              <a:cs typeface="+mj-cs"/>
            </a:endParaRPr>
          </a:p>
        </p:txBody>
      </p:sp>
      <p:sp>
        <p:nvSpPr>
          <p:cNvPr id="5" name="Title 1"/>
          <p:cNvSpPr txBox="1">
            <a:spLocks/>
          </p:cNvSpPr>
          <p:nvPr/>
        </p:nvSpPr>
        <p:spPr>
          <a:xfrm>
            <a:off x="304800" y="3124200"/>
            <a:ext cx="8534400" cy="758952"/>
          </a:xfrm>
          <a:prstGeom prst="rect">
            <a:avLst/>
          </a:prstGeom>
        </p:spPr>
        <p:txBody>
          <a:bodyPr vert="horz" anchor="t">
            <a:noAutofit/>
          </a:bodyPr>
          <a:lstStyle/>
          <a:p>
            <a:pPr lvl="0" algn="ctr" defTabSz="914400">
              <a:spcBef>
                <a:spcPct val="0"/>
              </a:spcBef>
            </a:pPr>
            <a:r>
              <a:rPr lang="en-US" sz="2400" dirty="0" smtClean="0"/>
              <a:t>When the Lord gave Israel the land of Canaan as an inheritance, He said, “The land shall not be sold for ever: for the land is mine; for ye are strangers and sojourners with me” (Leviticus 25:23).</a:t>
            </a:r>
            <a:endParaRPr kumimoji="0" lang="en-US" sz="2400" b="0" i="0" u="none" strike="noStrike" kern="1200" cap="none" spc="0" normalizeH="0" baseline="0" noProof="0" dirty="0">
              <a:ln>
                <a:noFill/>
              </a:ln>
              <a:solidFill>
                <a:schemeClr val="accent3">
                  <a:shade val="75000"/>
                </a:schemeClr>
              </a:solidFill>
              <a:effectLst/>
              <a:uLnTx/>
              <a:uFillTx/>
              <a:latin typeface="+mn-lt"/>
              <a:ea typeface="+mj-ea"/>
              <a:cs typeface="+mj-cs"/>
            </a:endParaRPr>
          </a:p>
        </p:txBody>
      </p:sp>
      <p:sp>
        <p:nvSpPr>
          <p:cNvPr id="6" name="Title 1"/>
          <p:cNvSpPr txBox="1">
            <a:spLocks/>
          </p:cNvSpPr>
          <p:nvPr/>
        </p:nvSpPr>
        <p:spPr>
          <a:xfrm>
            <a:off x="304800" y="4648200"/>
            <a:ext cx="8534400" cy="758952"/>
          </a:xfrm>
          <a:prstGeom prst="rect">
            <a:avLst/>
          </a:prstGeom>
        </p:spPr>
        <p:txBody>
          <a:bodyPr vert="horz" anchor="t">
            <a:noAutofit/>
          </a:bodyPr>
          <a:lstStyle/>
          <a:p>
            <a:pPr lvl="0" algn="ctr" defTabSz="914400">
              <a:spcBef>
                <a:spcPct val="0"/>
              </a:spcBef>
            </a:pPr>
            <a:r>
              <a:rPr lang="en-US" sz="2400" dirty="0" smtClean="0">
                <a:solidFill>
                  <a:srgbClr val="D16349"/>
                </a:solidFill>
              </a:rPr>
              <a:t>He also rules over all. “Say among the heathen that the LORD </a:t>
            </a:r>
            <a:r>
              <a:rPr lang="en-US" sz="2400" dirty="0" err="1" smtClean="0">
                <a:solidFill>
                  <a:srgbClr val="D16349"/>
                </a:solidFill>
              </a:rPr>
              <a:t>reigneth</a:t>
            </a:r>
            <a:r>
              <a:rPr lang="en-US" sz="2400" dirty="0" smtClean="0">
                <a:solidFill>
                  <a:srgbClr val="D16349"/>
                </a:solidFill>
              </a:rPr>
              <a:t>: the world also shall be established that it shall not be moved: he shall judge the people righteously” (Psalm 96:10).</a:t>
            </a:r>
            <a:endParaRPr kumimoji="0" lang="en-US" sz="2400" b="0" i="0" u="none" strike="noStrike" kern="1200" cap="none" spc="0" normalizeH="0" baseline="0" noProof="0" dirty="0">
              <a:ln>
                <a:noFill/>
              </a:ln>
              <a:solidFill>
                <a:srgbClr val="D16349"/>
              </a:solidFill>
              <a:effectLst/>
              <a:uLnTx/>
              <a:uFillTx/>
              <a:latin typeface="+mn-lt"/>
              <a:ea typeface="+mj-ea"/>
              <a:cs typeface="+mj-cs"/>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2362200" cy="990600"/>
          </a:xfrm>
        </p:spPr>
        <p:txBody>
          <a:bodyPr/>
          <a:lstStyle/>
          <a:p>
            <a:r>
              <a:rPr lang="en-US" dirty="0" smtClean="0"/>
              <a:t>In the beginning God…</a:t>
            </a:r>
            <a:endParaRPr lang="en-US" dirty="0"/>
          </a:p>
        </p:txBody>
      </p:sp>
      <p:sp>
        <p:nvSpPr>
          <p:cNvPr id="3" name="Text Placeholder 2"/>
          <p:cNvSpPr>
            <a:spLocks noGrp="1"/>
          </p:cNvSpPr>
          <p:nvPr>
            <p:ph type="body" idx="2"/>
          </p:nvPr>
        </p:nvSpPr>
        <p:spPr>
          <a:xfrm>
            <a:off x="381000" y="1828800"/>
            <a:ext cx="2362200" cy="4144963"/>
          </a:xfrm>
        </p:spPr>
        <p:txBody>
          <a:bodyPr>
            <a:noAutofit/>
          </a:bodyPr>
          <a:lstStyle/>
          <a:p>
            <a:r>
              <a:rPr lang="en-US" sz="1800" dirty="0" smtClean="0"/>
              <a:t>Genesis is the book of beginnings. In Genesis, principles related to the practice of biblical stewardship are found. Although the word stewardship is not mentioned in Genesis, we can clearly see principles established and practiced that reveal its existence and importance both to God and man.</a:t>
            </a:r>
            <a:endParaRPr lang="en-US" sz="1800" dirty="0"/>
          </a:p>
        </p:txBody>
      </p:sp>
      <p:sp>
        <p:nvSpPr>
          <p:cNvPr id="4" name="Content Placeholder 3"/>
          <p:cNvSpPr>
            <a:spLocks noGrp="1"/>
          </p:cNvSpPr>
          <p:nvPr>
            <p:ph sz="quarter" idx="1"/>
          </p:nvPr>
        </p:nvSpPr>
        <p:spPr>
          <a:xfrm>
            <a:off x="3124200" y="1219200"/>
            <a:ext cx="5638800" cy="1447800"/>
          </a:xfrm>
        </p:spPr>
        <p:txBody>
          <a:bodyPr/>
          <a:lstStyle/>
          <a:p>
            <a:pPr algn="ctr">
              <a:buNone/>
            </a:pPr>
            <a:r>
              <a:rPr lang="en-US" dirty="0" smtClean="0"/>
              <a:t>	Once true Biblical principles have been established they never change.</a:t>
            </a:r>
            <a:endParaRPr lang="en-US" dirty="0"/>
          </a:p>
        </p:txBody>
      </p:sp>
      <p:sp>
        <p:nvSpPr>
          <p:cNvPr id="5" name="Content Placeholder 3"/>
          <p:cNvSpPr txBox="1">
            <a:spLocks/>
          </p:cNvSpPr>
          <p:nvPr/>
        </p:nvSpPr>
        <p:spPr>
          <a:xfrm>
            <a:off x="3124200" y="2667000"/>
            <a:ext cx="5638800" cy="1981200"/>
          </a:xfrm>
          <a:prstGeom prst="rect">
            <a:avLst/>
          </a:prstGeom>
        </p:spPr>
        <p:txBody>
          <a:bodyPr vert="horz">
            <a:noAutofit/>
          </a:bodyPr>
          <a:lstStyle/>
          <a:p>
            <a:pPr marL="274320" lvl="0" indent="-274320" algn="ctr" defTabSz="914400">
              <a:spcBef>
                <a:spcPct val="20000"/>
              </a:spcBef>
              <a:buClr>
                <a:schemeClr val="accent1"/>
              </a:buClr>
              <a:buSzPct val="85000"/>
            </a:pPr>
            <a:r>
              <a:rPr lang="en-US" sz="3200" dirty="0" smtClean="0"/>
              <a:t>A principle may become clearer through scriptural revelation with the unfolding of God’s plan, but the basic principle never changes.</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Box 7"/>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5"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dirty="0" smtClean="0"/>
              <a:t>Adam, the first Steward</a:t>
            </a:r>
            <a:endParaRPr lang="en-US" dirty="0"/>
          </a:p>
        </p:txBody>
      </p:sp>
      <p:sp>
        <p:nvSpPr>
          <p:cNvPr id="4" name="Content Placeholder 3"/>
          <p:cNvSpPr>
            <a:spLocks noGrp="1"/>
          </p:cNvSpPr>
          <p:nvPr>
            <p:ph sz="quarter" idx="2"/>
          </p:nvPr>
        </p:nvSpPr>
        <p:spPr>
          <a:xfrm>
            <a:off x="301752" y="2286000"/>
            <a:ext cx="4041648" cy="1414817"/>
          </a:xfrm>
        </p:spPr>
        <p:txBody>
          <a:bodyPr>
            <a:normAutofit/>
          </a:bodyPr>
          <a:lstStyle/>
          <a:p>
            <a:pPr>
              <a:buNone/>
            </a:pPr>
            <a:r>
              <a:rPr lang="en-US" sz="2000" dirty="0" smtClean="0"/>
              <a:t>	After the magnificent works of creation, God planted a garden, called it Eden, and there He placed man.</a:t>
            </a:r>
            <a:endParaRPr lang="en-US" sz="2000" dirty="0"/>
          </a:p>
        </p:txBody>
      </p:sp>
      <p:pic>
        <p:nvPicPr>
          <p:cNvPr id="9" name="Content Placeholder 8" descr="garden-of-eden.jpg"/>
          <p:cNvPicPr>
            <a:picLocks noGrp="1" noChangeAspect="1"/>
          </p:cNvPicPr>
          <p:nvPr>
            <p:ph sz="quarter" idx="4"/>
          </p:nvPr>
        </p:nvPicPr>
        <p:blipFill>
          <a:blip r:embed="rId2"/>
          <a:stretch>
            <a:fillRect/>
          </a:stretch>
        </p:blipFill>
        <p:spPr>
          <a:xfrm>
            <a:off x="5410200" y="2362200"/>
            <a:ext cx="2910332" cy="3886200"/>
          </a:xfrm>
        </p:spPr>
      </p:pic>
      <p:sp>
        <p:nvSpPr>
          <p:cNvPr id="6" name="Title 5"/>
          <p:cNvSpPr>
            <a:spLocks noGrp="1"/>
          </p:cNvSpPr>
          <p:nvPr>
            <p:ph type="title"/>
          </p:nvPr>
        </p:nvSpPr>
        <p:spPr/>
        <p:txBody>
          <a:bodyPr>
            <a:normAutofit fontScale="90000"/>
          </a:bodyPr>
          <a:lstStyle/>
          <a:p>
            <a:r>
              <a:rPr lang="en-US" dirty="0" smtClean="0"/>
              <a:t>I. The Principle of Stewardship and the Steward</a:t>
            </a:r>
            <a:endParaRPr lang="en-US" dirty="0"/>
          </a:p>
        </p:txBody>
      </p:sp>
      <p:sp>
        <p:nvSpPr>
          <p:cNvPr id="7" name="Content Placeholder 3"/>
          <p:cNvSpPr txBox="1">
            <a:spLocks/>
          </p:cNvSpPr>
          <p:nvPr/>
        </p:nvSpPr>
        <p:spPr>
          <a:xfrm>
            <a:off x="304800" y="3505200"/>
            <a:ext cx="4041648" cy="1414817"/>
          </a:xfrm>
          <a:prstGeom prst="rect">
            <a:avLst/>
          </a:prstGeom>
        </p:spPr>
        <p:txBody>
          <a:bodyPr vert="horz">
            <a:noAutofit/>
          </a:bodyPr>
          <a:lstStyle/>
          <a:p>
            <a:pPr marL="274320" lvl="0" indent="-274320" defTabSz="914400">
              <a:spcBef>
                <a:spcPct val="20000"/>
              </a:spcBef>
              <a:buClr>
                <a:schemeClr val="accent1"/>
              </a:buClr>
              <a:buSzPct val="85000"/>
            </a:pPr>
            <a:r>
              <a:rPr kumimoji="0" lang="en-US" sz="2000" b="0" i="0" u="none" strike="noStrike" kern="1200" cap="none" spc="0" normalizeH="0" baseline="0" noProof="0" dirty="0" smtClean="0">
                <a:ln>
                  <a:noFill/>
                </a:ln>
                <a:solidFill>
                  <a:schemeClr val="tx1"/>
                </a:solidFill>
                <a:effectLst/>
                <a:uLnTx/>
                <a:uFillTx/>
                <a:latin typeface="+mn-lt"/>
                <a:ea typeface="+mn-ea"/>
                <a:cs typeface="+mn-cs"/>
              </a:rPr>
              <a:t>	</a:t>
            </a:r>
            <a:r>
              <a:rPr lang="en-US" sz="2000" dirty="0" smtClean="0"/>
              <a:t>Genesis 2:8-14 gives a beautiful description of this garden that included the trees of life and the knowledge of good and evil. </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Content Placeholder 3"/>
          <p:cNvSpPr txBox="1">
            <a:spLocks/>
          </p:cNvSpPr>
          <p:nvPr/>
        </p:nvSpPr>
        <p:spPr>
          <a:xfrm>
            <a:off x="304800" y="5062183"/>
            <a:ext cx="4041648" cy="1414817"/>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Man was given freedom to eat of any tree in the garden except the tree of the knowledge of good and evil.</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2" name="TextBox 11"/>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7" grpId="0"/>
      <p:bldP spid="8"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dirty="0" smtClean="0"/>
              <a:t>Adam, the first Steward</a:t>
            </a:r>
            <a:endParaRPr lang="en-US" dirty="0"/>
          </a:p>
        </p:txBody>
      </p:sp>
      <p:sp>
        <p:nvSpPr>
          <p:cNvPr id="4" name="Content Placeholder 3"/>
          <p:cNvSpPr>
            <a:spLocks noGrp="1"/>
          </p:cNvSpPr>
          <p:nvPr>
            <p:ph sz="quarter" idx="2"/>
          </p:nvPr>
        </p:nvSpPr>
        <p:spPr>
          <a:xfrm>
            <a:off x="301752" y="2471383"/>
            <a:ext cx="4041648" cy="1414817"/>
          </a:xfrm>
        </p:spPr>
        <p:txBody>
          <a:bodyPr>
            <a:normAutofit/>
          </a:bodyPr>
          <a:lstStyle/>
          <a:p>
            <a:pPr>
              <a:buNone/>
            </a:pPr>
            <a:r>
              <a:rPr lang="en-US" sz="2000" dirty="0" smtClean="0"/>
              <a:t>	Man </a:t>
            </a:r>
            <a:r>
              <a:rPr lang="en-US" sz="2000" dirty="0" smtClean="0"/>
              <a:t>was given the responsibility to dress (cultivate) and to keep (protect) the garden.</a:t>
            </a:r>
            <a:endParaRPr lang="en-US" sz="2000" dirty="0"/>
          </a:p>
        </p:txBody>
      </p:sp>
      <p:pic>
        <p:nvPicPr>
          <p:cNvPr id="9" name="Content Placeholder 8" descr="garden-of-eden.jpg"/>
          <p:cNvPicPr>
            <a:picLocks noGrp="1" noChangeAspect="1"/>
          </p:cNvPicPr>
          <p:nvPr>
            <p:ph sz="quarter" idx="4"/>
          </p:nvPr>
        </p:nvPicPr>
        <p:blipFill>
          <a:blip r:embed="rId2"/>
          <a:stretch>
            <a:fillRect/>
          </a:stretch>
        </p:blipFill>
        <p:spPr>
          <a:xfrm>
            <a:off x="5410200" y="2362200"/>
            <a:ext cx="2910332" cy="3886200"/>
          </a:xfrm>
        </p:spPr>
      </p:pic>
      <p:sp>
        <p:nvSpPr>
          <p:cNvPr id="6" name="Title 5"/>
          <p:cNvSpPr>
            <a:spLocks noGrp="1"/>
          </p:cNvSpPr>
          <p:nvPr>
            <p:ph type="title"/>
          </p:nvPr>
        </p:nvSpPr>
        <p:spPr/>
        <p:txBody>
          <a:bodyPr>
            <a:normAutofit fontScale="90000"/>
          </a:bodyPr>
          <a:lstStyle/>
          <a:p>
            <a:r>
              <a:rPr lang="en-US" dirty="0" smtClean="0"/>
              <a:t>I. The Principle of Stewardship and the Steward</a:t>
            </a:r>
            <a:endParaRPr lang="en-US" dirty="0"/>
          </a:p>
        </p:txBody>
      </p:sp>
      <p:sp>
        <p:nvSpPr>
          <p:cNvPr id="7" name="Content Placeholder 3"/>
          <p:cNvSpPr txBox="1">
            <a:spLocks/>
          </p:cNvSpPr>
          <p:nvPr/>
        </p:nvSpPr>
        <p:spPr>
          <a:xfrm>
            <a:off x="304800" y="4147783"/>
            <a:ext cx="4041648" cy="1414817"/>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chemeClr val="accent1"/>
                </a:solidFill>
              </a:rPr>
              <a:t>	“</a:t>
            </a:r>
            <a:r>
              <a:rPr lang="en-US" sz="2400" dirty="0" smtClean="0">
                <a:solidFill>
                  <a:schemeClr val="accent1"/>
                </a:solidFill>
              </a:rPr>
              <a:t>And the LORD God took the man, and put him into the garden of Eden to dress it and to keep it” </a:t>
            </a:r>
            <a:r>
              <a:rPr lang="en-US" sz="2400" b="1" dirty="0" smtClean="0">
                <a:solidFill>
                  <a:schemeClr val="accent1"/>
                </a:solidFill>
              </a:rPr>
              <a:t>(Genesis 2:15).</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2" name="TextBox 11"/>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09600" y="533400"/>
            <a:ext cx="7924800" cy="1815882"/>
          </a:xfrm>
          <a:prstGeom prst="rect">
            <a:avLst/>
          </a:prstGeom>
          <a:noFill/>
        </p:spPr>
        <p:txBody>
          <a:bodyPr wrap="square" rtlCol="0">
            <a:spAutoFit/>
          </a:bodyPr>
          <a:lstStyle/>
          <a:p>
            <a:pPr algn="ctr"/>
            <a:r>
              <a:rPr lang="en-US" sz="2800" dirty="0" smtClean="0"/>
              <a:t>God knew the garden would need to be cultivated and protected. By nature, plants tend to degenerate and become wild when left to themselves.</a:t>
            </a:r>
            <a:endParaRPr lang="en-US" sz="2800" dirty="0"/>
          </a:p>
        </p:txBody>
      </p:sp>
      <p:sp>
        <p:nvSpPr>
          <p:cNvPr id="3" name="TextBox 2"/>
          <p:cNvSpPr txBox="1"/>
          <p:nvPr/>
        </p:nvSpPr>
        <p:spPr>
          <a:xfrm>
            <a:off x="609600" y="2392740"/>
            <a:ext cx="7924800" cy="461665"/>
          </a:xfrm>
          <a:prstGeom prst="rect">
            <a:avLst/>
          </a:prstGeom>
          <a:noFill/>
        </p:spPr>
        <p:txBody>
          <a:bodyPr wrap="square" rtlCol="0">
            <a:spAutoFit/>
          </a:bodyPr>
          <a:lstStyle/>
          <a:p>
            <a:r>
              <a:rPr lang="en-US" sz="2400" dirty="0" smtClean="0">
                <a:solidFill>
                  <a:srgbClr val="D16349"/>
                </a:solidFill>
              </a:rPr>
              <a:t>Two reasons for this are:</a:t>
            </a:r>
            <a:endParaRPr lang="en-US" sz="2400" dirty="0">
              <a:solidFill>
                <a:srgbClr val="D16349"/>
              </a:solidFill>
            </a:endParaRPr>
          </a:p>
        </p:txBody>
      </p:sp>
      <p:sp>
        <p:nvSpPr>
          <p:cNvPr id="4" name="TextBox 3"/>
          <p:cNvSpPr txBox="1"/>
          <p:nvPr/>
        </p:nvSpPr>
        <p:spPr>
          <a:xfrm>
            <a:off x="609600" y="2826603"/>
            <a:ext cx="7924800" cy="461665"/>
          </a:xfrm>
          <a:prstGeom prst="rect">
            <a:avLst/>
          </a:prstGeom>
          <a:noFill/>
        </p:spPr>
        <p:txBody>
          <a:bodyPr wrap="square" rtlCol="0">
            <a:spAutoFit/>
          </a:bodyPr>
          <a:lstStyle/>
          <a:p>
            <a:r>
              <a:rPr lang="en-US" sz="2400" dirty="0" smtClean="0">
                <a:solidFill>
                  <a:schemeClr val="tx2"/>
                </a:solidFill>
              </a:rPr>
              <a:t>1) the poorness of the soil where they are growing, or</a:t>
            </a:r>
            <a:endParaRPr lang="en-US" sz="2400" dirty="0">
              <a:solidFill>
                <a:schemeClr val="tx2"/>
              </a:solidFill>
            </a:endParaRPr>
          </a:p>
        </p:txBody>
      </p:sp>
      <p:sp>
        <p:nvSpPr>
          <p:cNvPr id="5" name="TextBox 4"/>
          <p:cNvSpPr txBox="1"/>
          <p:nvPr/>
        </p:nvSpPr>
        <p:spPr>
          <a:xfrm>
            <a:off x="609600" y="3283803"/>
            <a:ext cx="7924800" cy="830997"/>
          </a:xfrm>
          <a:prstGeom prst="rect">
            <a:avLst/>
          </a:prstGeom>
          <a:noFill/>
        </p:spPr>
        <p:txBody>
          <a:bodyPr wrap="square" rtlCol="0">
            <a:spAutoFit/>
          </a:bodyPr>
          <a:lstStyle/>
          <a:p>
            <a:r>
              <a:rPr lang="en-US" sz="2400" dirty="0" smtClean="0">
                <a:solidFill>
                  <a:schemeClr val="tx2"/>
                </a:solidFill>
              </a:rPr>
              <a:t>2) due to the gradual exhaustion of the minerals in the soil.</a:t>
            </a:r>
            <a:endParaRPr lang="en-US" sz="2400" dirty="0">
              <a:solidFill>
                <a:schemeClr val="tx2"/>
              </a:solidFill>
            </a:endParaRPr>
          </a:p>
        </p:txBody>
      </p:sp>
      <p:sp>
        <p:nvSpPr>
          <p:cNvPr id="6" name="TextBox 5"/>
          <p:cNvSpPr txBox="1"/>
          <p:nvPr/>
        </p:nvSpPr>
        <p:spPr>
          <a:xfrm>
            <a:off x="609600" y="4127718"/>
            <a:ext cx="7924800" cy="1815882"/>
          </a:xfrm>
          <a:prstGeom prst="rect">
            <a:avLst/>
          </a:prstGeom>
          <a:noFill/>
        </p:spPr>
        <p:txBody>
          <a:bodyPr wrap="square" rtlCol="0">
            <a:spAutoFit/>
          </a:bodyPr>
          <a:lstStyle/>
          <a:p>
            <a:pPr algn="ctr"/>
            <a:r>
              <a:rPr lang="en-US" sz="2800" dirty="0" smtClean="0"/>
              <a:t>Intelligent man however has the ability to prepare and enrich the soil. He sows the seeds, then protects and trains the young plants so they develop and produce an abundant harvest.</a:t>
            </a:r>
            <a:endParaRPr lang="en-US" sz="2800" dirty="0"/>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609600" y="792540"/>
            <a:ext cx="7924800" cy="461665"/>
          </a:xfrm>
          <a:prstGeom prst="rect">
            <a:avLst/>
          </a:prstGeom>
          <a:noFill/>
        </p:spPr>
        <p:txBody>
          <a:bodyPr wrap="square" rtlCol="0">
            <a:spAutoFit/>
          </a:bodyPr>
          <a:lstStyle/>
          <a:p>
            <a:r>
              <a:rPr lang="en-US" sz="2400" dirty="0" smtClean="0">
                <a:solidFill>
                  <a:schemeClr val="accent1"/>
                </a:solidFill>
              </a:rPr>
              <a:t>The keeping of the garden may refer to two things:</a:t>
            </a:r>
            <a:endParaRPr lang="en-US" sz="2400" dirty="0">
              <a:solidFill>
                <a:schemeClr val="accent1"/>
              </a:solidFill>
            </a:endParaRPr>
          </a:p>
        </p:txBody>
      </p:sp>
      <p:sp>
        <p:nvSpPr>
          <p:cNvPr id="4" name="TextBox 3"/>
          <p:cNvSpPr txBox="1"/>
          <p:nvPr/>
        </p:nvSpPr>
        <p:spPr>
          <a:xfrm>
            <a:off x="609600" y="1226403"/>
            <a:ext cx="7924800" cy="461665"/>
          </a:xfrm>
          <a:prstGeom prst="rect">
            <a:avLst/>
          </a:prstGeom>
          <a:noFill/>
        </p:spPr>
        <p:txBody>
          <a:bodyPr wrap="square" rtlCol="0">
            <a:spAutoFit/>
          </a:bodyPr>
          <a:lstStyle/>
          <a:p>
            <a:r>
              <a:rPr lang="en-US" sz="2400" dirty="0" smtClean="0">
                <a:solidFill>
                  <a:schemeClr val="tx2"/>
                </a:solidFill>
              </a:rPr>
              <a:t>1) guarding it against abuse and intrusion by animals, or</a:t>
            </a:r>
            <a:endParaRPr lang="en-US" sz="2400" dirty="0">
              <a:solidFill>
                <a:schemeClr val="tx2"/>
              </a:solidFill>
            </a:endParaRPr>
          </a:p>
        </p:txBody>
      </p:sp>
      <p:sp>
        <p:nvSpPr>
          <p:cNvPr id="5" name="TextBox 4"/>
          <p:cNvSpPr txBox="1"/>
          <p:nvPr/>
        </p:nvSpPr>
        <p:spPr>
          <a:xfrm>
            <a:off x="609600" y="1683603"/>
            <a:ext cx="7924800" cy="830997"/>
          </a:xfrm>
          <a:prstGeom prst="rect">
            <a:avLst/>
          </a:prstGeom>
          <a:noFill/>
        </p:spPr>
        <p:txBody>
          <a:bodyPr wrap="square" rtlCol="0">
            <a:spAutoFit/>
          </a:bodyPr>
          <a:lstStyle/>
          <a:p>
            <a:r>
              <a:rPr lang="en-US" sz="2400" dirty="0" smtClean="0">
                <a:solidFill>
                  <a:schemeClr val="tx2"/>
                </a:solidFill>
              </a:rPr>
              <a:t>2) the preservation which was entrusted to man by his Creator.</a:t>
            </a:r>
            <a:endParaRPr lang="en-US" sz="2400" dirty="0">
              <a:solidFill>
                <a:schemeClr val="tx2"/>
              </a:solidFill>
            </a:endParaRPr>
          </a:p>
        </p:txBody>
      </p:sp>
      <p:sp>
        <p:nvSpPr>
          <p:cNvPr id="6" name="TextBox 5"/>
          <p:cNvSpPr txBox="1"/>
          <p:nvPr/>
        </p:nvSpPr>
        <p:spPr>
          <a:xfrm>
            <a:off x="609600" y="3200400"/>
            <a:ext cx="7924800" cy="2677656"/>
          </a:xfrm>
          <a:prstGeom prst="rect">
            <a:avLst/>
          </a:prstGeom>
          <a:noFill/>
        </p:spPr>
        <p:txBody>
          <a:bodyPr wrap="square" rtlCol="0">
            <a:spAutoFit/>
          </a:bodyPr>
          <a:lstStyle/>
          <a:p>
            <a:pPr algn="ctr"/>
            <a:r>
              <a:rPr lang="en-US" sz="2800" dirty="0" smtClean="0"/>
              <a:t>Adam was given the two-fold responsibility.</a:t>
            </a:r>
            <a:r>
              <a:rPr lang="en-US" sz="2800" dirty="0" smtClean="0"/>
              <a:t> </a:t>
            </a:r>
          </a:p>
          <a:p>
            <a:pPr algn="ctr"/>
            <a:r>
              <a:rPr lang="en-US" sz="2800" dirty="0" smtClean="0"/>
              <a:t>He </a:t>
            </a:r>
            <a:r>
              <a:rPr lang="en-US" sz="2800" dirty="0" smtClean="0"/>
              <a:t>managed and preserved the Garden of Eden—God’s property.</a:t>
            </a:r>
            <a:r>
              <a:rPr lang="en-US" sz="2800" dirty="0" smtClean="0"/>
              <a:t> </a:t>
            </a:r>
          </a:p>
          <a:p>
            <a:pPr algn="ctr"/>
            <a:r>
              <a:rPr lang="en-US" sz="2800" dirty="0" smtClean="0"/>
              <a:t>It </a:t>
            </a:r>
            <a:r>
              <a:rPr lang="en-US" sz="2800" dirty="0" smtClean="0"/>
              <a:t>is here that the principle of stewardship was established with Adam—the first steward of God’s possessions, the Garden.</a:t>
            </a:r>
            <a:endParaRPr lang="en-US" sz="2800" dirty="0"/>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sz="2000" dirty="0"/>
              <a:t>Two basic characteristics of stewardship:</a:t>
            </a:r>
            <a:endParaRPr lang="en-US" sz="2000" dirty="0"/>
          </a:p>
        </p:txBody>
      </p:sp>
      <p:sp>
        <p:nvSpPr>
          <p:cNvPr id="3" name="Text Placeholder 2"/>
          <p:cNvSpPr>
            <a:spLocks noGrp="1"/>
          </p:cNvSpPr>
          <p:nvPr>
            <p:ph type="body" sz="half" idx="3"/>
          </p:nvPr>
        </p:nvSpPr>
        <p:spPr/>
        <p:txBody>
          <a:bodyPr/>
          <a:lstStyle/>
          <a:p>
            <a:r>
              <a:rPr lang="en-US" sz="2000" dirty="0" smtClean="0"/>
              <a:t>The principle of stewardship and the steward:</a:t>
            </a:r>
            <a:endParaRPr lang="en-US" sz="2000" dirty="0"/>
          </a:p>
        </p:txBody>
      </p:sp>
      <p:sp>
        <p:nvSpPr>
          <p:cNvPr id="4" name="Content Placeholder 3"/>
          <p:cNvSpPr>
            <a:spLocks noGrp="1"/>
          </p:cNvSpPr>
          <p:nvPr>
            <p:ph sz="quarter" idx="2"/>
          </p:nvPr>
        </p:nvSpPr>
        <p:spPr>
          <a:xfrm>
            <a:off x="301752" y="2471383"/>
            <a:ext cx="4041648" cy="1033817"/>
          </a:xfrm>
        </p:spPr>
        <p:txBody>
          <a:bodyPr/>
          <a:lstStyle/>
          <a:p>
            <a:r>
              <a:rPr lang="en-US" dirty="0" smtClean="0"/>
              <a:t>Dress it – cultivate, cause it to increase.</a:t>
            </a:r>
            <a:endParaRPr lang="en-US" dirty="0"/>
          </a:p>
        </p:txBody>
      </p:sp>
      <p:sp>
        <p:nvSpPr>
          <p:cNvPr id="5" name="Content Placeholder 4"/>
          <p:cNvSpPr>
            <a:spLocks noGrp="1"/>
          </p:cNvSpPr>
          <p:nvPr>
            <p:ph sz="quarter" idx="4"/>
          </p:nvPr>
        </p:nvSpPr>
        <p:spPr>
          <a:xfrm>
            <a:off x="4800600" y="2286000"/>
            <a:ext cx="4038600" cy="3822192"/>
          </a:xfrm>
        </p:spPr>
        <p:txBody>
          <a:bodyPr>
            <a:noAutofit/>
          </a:bodyPr>
          <a:lstStyle/>
          <a:p>
            <a:pPr algn="ctr">
              <a:buNone/>
            </a:pPr>
            <a:r>
              <a:rPr lang="en-US" sz="3200" dirty="0" smtClean="0"/>
              <a:t>God </a:t>
            </a:r>
            <a:r>
              <a:rPr lang="en-US" sz="3200" dirty="0" smtClean="0"/>
              <a:t>as the Owner of all things has entrusted to man, His steward, the responsibility to manage, administer and oversee His property.</a:t>
            </a:r>
            <a:endParaRPr lang="en-US" sz="3200" dirty="0"/>
          </a:p>
        </p:txBody>
      </p:sp>
      <p:sp>
        <p:nvSpPr>
          <p:cNvPr id="7" name="Content Placeholder 3"/>
          <p:cNvSpPr txBox="1">
            <a:spLocks/>
          </p:cNvSpPr>
          <p:nvPr/>
        </p:nvSpPr>
        <p:spPr>
          <a:xfrm>
            <a:off x="304800" y="3309583"/>
            <a:ext cx="4267200" cy="1033817"/>
          </a:xfrm>
          <a:prstGeom prst="rect">
            <a:avLst/>
          </a:prstGeom>
        </p:spPr>
        <p:txBody>
          <a:bodyPr vert="horz">
            <a:normAutofit/>
          </a:bodyPr>
          <a:lstStyle/>
          <a:p>
            <a:pPr marL="274320" lvl="0" indent="-274320" defTabSz="914400">
              <a:spcBef>
                <a:spcPct val="20000"/>
              </a:spcBef>
              <a:buClr>
                <a:schemeClr val="accent1"/>
              </a:buClr>
              <a:buSzPct val="85000"/>
              <a:buFont typeface="Wingdings 2"/>
              <a:buChar char=""/>
            </a:pPr>
            <a:r>
              <a:rPr lang="en-US" sz="2800" dirty="0" smtClean="0"/>
              <a:t>Keep it – guard, protect.</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itle 5"/>
          <p:cNvSpPr>
            <a:spLocks noGrp="1"/>
          </p:cNvSpPr>
          <p:nvPr>
            <p:ph type="title"/>
          </p:nvPr>
        </p:nvSpPr>
        <p:spPr>
          <a:xfrm>
            <a:off x="301752" y="228600"/>
            <a:ext cx="8534400" cy="758952"/>
          </a:xfrm>
        </p:spPr>
        <p:txBody>
          <a:bodyPr>
            <a:normAutofit fontScale="90000"/>
          </a:bodyPr>
          <a:lstStyle/>
          <a:p>
            <a:r>
              <a:rPr lang="en-US" dirty="0" smtClean="0"/>
              <a:t>I. The Principle of Stewardship and the Steward</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2" name="TextBox 11"/>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One: Where Did It All Begin? </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P spid="4" grpId="0" build="p"/>
      <p:bldP spid="5" grpId="0" build="p"/>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311</TotalTime>
  <Words>2231</Words>
  <Application>Microsoft Macintosh PowerPoint</Application>
  <PresentationFormat>On-screen Show (4:3)</PresentationFormat>
  <Paragraphs>150</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Civic</vt:lpstr>
      <vt:lpstr>GLOBAL UNIVERSITY OF THEOLOGICAL STUDIES</vt:lpstr>
      <vt:lpstr>(Genesis 2:15)</vt:lpstr>
      <vt:lpstr>Divine ownership is a simple but essential truth of biblical stewardship.</vt:lpstr>
      <vt:lpstr>In the beginning God…</vt:lpstr>
      <vt:lpstr>I. The Principle of Stewardship and the Steward</vt:lpstr>
      <vt:lpstr>I. The Principle of Stewardship and the Steward</vt:lpstr>
      <vt:lpstr>Slide 7</vt:lpstr>
      <vt:lpstr>Slide 8</vt:lpstr>
      <vt:lpstr>I. The Principle of Stewardship and the Steward</vt:lpstr>
      <vt:lpstr>The first mention of the term “steward” in the Bible is found in Genesis 15:2.</vt:lpstr>
      <vt:lpstr> He was responsible for all that Abraham owned.</vt:lpstr>
      <vt:lpstr>II. The Principle of the Offering</vt:lpstr>
      <vt:lpstr>II. The Principle of the Offering</vt:lpstr>
      <vt:lpstr>II. The Principle of the Offering</vt:lpstr>
      <vt:lpstr>II. The Principle of the Offering</vt:lpstr>
      <vt:lpstr>II. The Principle of the Offering</vt:lpstr>
      <vt:lpstr>III. The Principle of the Tithe</vt:lpstr>
      <vt:lpstr>III. The Principle of the Tithe</vt:lpstr>
      <vt:lpstr>Slide 19</vt:lpstr>
      <vt:lpstr>III. The Principle of the Tithe</vt:lpstr>
      <vt:lpstr>Review of the principles discovered in this lesson: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32</cp:revision>
  <dcterms:created xsi:type="dcterms:W3CDTF">2010-08-13T03:20:43Z</dcterms:created>
  <dcterms:modified xsi:type="dcterms:W3CDTF">2010-08-13T07:00:36Z</dcterms:modified>
</cp:coreProperties>
</file>