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38" r:id="rId4"/>
    <p:sldId id="384" r:id="rId5"/>
    <p:sldId id="416" r:id="rId6"/>
    <p:sldId id="417" r:id="rId7"/>
    <p:sldId id="418" r:id="rId8"/>
    <p:sldId id="419" r:id="rId9"/>
    <p:sldId id="420" r:id="rId10"/>
    <p:sldId id="421" r:id="rId11"/>
    <p:sldId id="422" r:id="rId12"/>
    <p:sldId id="423" r:id="rId13"/>
    <p:sldId id="424" r:id="rId14"/>
    <p:sldId id="425" r:id="rId15"/>
    <p:sldId id="426" r:id="rId16"/>
    <p:sldId id="427" r:id="rId17"/>
    <p:sldId id="428" r:id="rId18"/>
    <p:sldId id="429"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9" d="100"/>
          <a:sy n="89" d="100"/>
        </p:scale>
        <p:origin x="-39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9/17/10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9/17/10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9/17/10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9/17/10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9/17/10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 Twelve:</a:t>
            </a:r>
            <a:r>
              <a:rPr kumimoji="0" lang="en-US" sz="2400" b="0" i="0" u="none" strike="noStrike" kern="1200" cap="none" spc="0" normalizeH="0" noProof="0" dirty="0" smtClean="0">
                <a:ln>
                  <a:noFill/>
                </a:ln>
                <a:solidFill>
                  <a:schemeClr val="accent1"/>
                </a:solidFill>
                <a:effectLst/>
                <a:uLnTx/>
                <a:uFillTx/>
                <a:latin typeface="+mj-lt"/>
                <a:ea typeface="+mj-ea"/>
                <a:cs typeface="+mj-cs"/>
              </a:rPr>
              <a:t> </a:t>
            </a:r>
            <a:r>
              <a:rPr kumimoji="0" lang="en-US" sz="2400" b="0" i="0" u="none" strike="noStrike" kern="1200" cap="none" spc="0" normalizeH="0" noProof="0" dirty="0" smtClean="0">
                <a:ln>
                  <a:noFill/>
                </a:ln>
                <a:solidFill>
                  <a:schemeClr val="accent1"/>
                </a:solidFill>
                <a:effectLst/>
                <a:uLnTx/>
                <a:uFillTx/>
                <a:latin typeface="+mj-lt"/>
                <a:ea typeface="+mj-ea"/>
                <a:cs typeface="+mj-cs"/>
              </a:rPr>
              <a:t>Stewardship</a:t>
            </a:r>
            <a:r>
              <a:rPr kumimoji="0" lang="en-US" sz="2400" b="0" i="0" u="none" strike="noStrike" kern="1200" cap="none" spc="0" normalizeH="0" noProof="0" dirty="0" smtClean="0">
                <a:ln>
                  <a:noFill/>
                </a:ln>
                <a:solidFill>
                  <a:schemeClr val="accent1"/>
                </a:solidFill>
                <a:effectLst/>
                <a:uLnTx/>
                <a:uFillTx/>
                <a:latin typeface="+mj-lt"/>
                <a:ea typeface="+mj-ea"/>
                <a:cs typeface="+mj-cs"/>
              </a:rPr>
              <a:t> </a:t>
            </a:r>
            <a:r>
              <a:rPr lang="en-US" sz="2400" dirty="0" smtClean="0">
                <a:solidFill>
                  <a:schemeClr val="accent1"/>
                </a:solidFill>
                <a:latin typeface="+mj-lt"/>
                <a:ea typeface="+mj-ea"/>
                <a:cs typeface="+mj-cs"/>
              </a:rPr>
              <a:t>and the Ministry</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Stewards of the mysteries of God</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457200" y="1730276"/>
            <a:ext cx="8229600" cy="3539430"/>
          </a:xfrm>
          <a:prstGeom prst="rect">
            <a:avLst/>
          </a:prstGeom>
          <a:noFill/>
        </p:spPr>
        <p:txBody>
          <a:bodyPr wrap="square" rtlCol="0">
            <a:spAutoFit/>
          </a:bodyPr>
          <a:lstStyle/>
          <a:p>
            <a:pPr algn="ctr"/>
            <a:r>
              <a:rPr lang="en-US" sz="3200" dirty="0" smtClean="0"/>
              <a:t>The </a:t>
            </a:r>
            <a:r>
              <a:rPr lang="en-US" sz="3200" i="1" dirty="0" smtClean="0"/>
              <a:t>“mysteries of God” </a:t>
            </a:r>
            <a:r>
              <a:rPr lang="en-US" sz="3200" dirty="0" smtClean="0"/>
              <a:t>pertain to the mysteries of salvation. From the beginning God has had a plan to save mankind. To fulfill this plan, God manifested Himself in flesh in order that all men could be saved. The ministry must proclaim that salvation is free to all men through faith in Jesus Christ.</a:t>
            </a:r>
            <a:endParaRPr lang="en-US" sz="32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Stewards of the mysteries of God</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457200" y="1531203"/>
            <a:ext cx="8229600" cy="4893647"/>
          </a:xfrm>
          <a:prstGeom prst="rect">
            <a:avLst/>
          </a:prstGeom>
          <a:noFill/>
        </p:spPr>
        <p:txBody>
          <a:bodyPr wrap="square" rtlCol="0">
            <a:spAutoFit/>
          </a:bodyPr>
          <a:lstStyle/>
          <a:p>
            <a:pPr algn="ctr"/>
            <a:r>
              <a:rPr lang="en-US" sz="2400" dirty="0" smtClean="0">
                <a:solidFill>
                  <a:srgbClr val="D16349"/>
                </a:solidFill>
              </a:rPr>
              <a:t>“The word ‘mystery’ in the New Testament means there is some doctrine or fact which has been concealed, or which has not before been fully revealed, or which has been set forth only by figures and symbols. When the doctrine is made known, it may be as clear and plain as any other. Such was the doctrine that God meant to call the Gentiles to salvation. The incarnation of the Redeemer; the atonement; the whole plan of salvation, over all these great points there was a veil and men did not understand until God revealed it to them. When they were revealed, the mystery was removed, and men were able to see clearly the manifestation of the will of God.”</a:t>
            </a:r>
            <a:r>
              <a:rPr lang="en-US" sz="2400" dirty="0" smtClean="0">
                <a:solidFill>
                  <a:srgbClr val="D16349"/>
                </a:solidFill>
              </a:rPr>
              <a:t> </a:t>
            </a:r>
          </a:p>
          <a:p>
            <a:pPr algn="ctr"/>
            <a:r>
              <a:rPr lang="en-US" sz="2400" dirty="0" smtClean="0">
                <a:solidFill>
                  <a:schemeClr val="tx2"/>
                </a:solidFill>
              </a:rPr>
              <a:t>(</a:t>
            </a:r>
            <a:r>
              <a:rPr lang="en-US" sz="2400" dirty="0" smtClean="0">
                <a:solidFill>
                  <a:schemeClr val="tx2"/>
                </a:solidFill>
              </a:rPr>
              <a:t>Taken from </a:t>
            </a:r>
            <a:r>
              <a:rPr lang="en-US" sz="2400" i="1" dirty="0" smtClean="0">
                <a:solidFill>
                  <a:schemeClr val="tx2"/>
                </a:solidFill>
              </a:rPr>
              <a:t>Barnes Commentary.)</a:t>
            </a:r>
            <a:endParaRPr lang="en-US" sz="2400"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Guard the Flock</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457200" y="1531203"/>
            <a:ext cx="8229600" cy="2123658"/>
          </a:xfrm>
          <a:prstGeom prst="rect">
            <a:avLst/>
          </a:prstGeom>
          <a:noFill/>
        </p:spPr>
        <p:txBody>
          <a:bodyPr wrap="square" rtlCol="0">
            <a:spAutoFit/>
          </a:bodyPr>
          <a:lstStyle/>
          <a:p>
            <a:pPr algn="ctr"/>
            <a:r>
              <a:rPr lang="en-US" sz="2200" dirty="0" smtClean="0"/>
              <a:t>“Surely because my flock became a prey, and my flock became meat to every beast of the field, because there was no shepherd, neither did my shepherds search for my flock, but the shepherds fed themselves, and fed not my flock; ...I will require my flock at their hand</a:t>
            </a:r>
            <a:r>
              <a:rPr lang="en-US" sz="2200" dirty="0" smtClean="0"/>
              <a:t>”</a:t>
            </a:r>
          </a:p>
          <a:p>
            <a:pPr algn="ctr"/>
            <a:r>
              <a:rPr lang="en-US" sz="2200" dirty="0" smtClean="0"/>
              <a:t>(Ezekiel 34:8, 10).</a:t>
            </a:r>
            <a:endParaRPr lang="en-US" sz="2200" dirty="0">
              <a:solidFill>
                <a:schemeClr val="tx2"/>
              </a:solidFill>
            </a:endParaRPr>
          </a:p>
        </p:txBody>
      </p:sp>
      <p:sp>
        <p:nvSpPr>
          <p:cNvPr id="9" name="TextBox 8"/>
          <p:cNvSpPr txBox="1"/>
          <p:nvPr/>
        </p:nvSpPr>
        <p:spPr>
          <a:xfrm>
            <a:off x="457200" y="3787676"/>
            <a:ext cx="8229600" cy="2462212"/>
          </a:xfrm>
          <a:prstGeom prst="rect">
            <a:avLst/>
          </a:prstGeom>
          <a:noFill/>
        </p:spPr>
        <p:txBody>
          <a:bodyPr wrap="square" rtlCol="0">
            <a:spAutoFit/>
          </a:bodyPr>
          <a:lstStyle/>
          <a:p>
            <a:pPr algn="ctr"/>
            <a:r>
              <a:rPr lang="en-US" sz="2200" dirty="0" smtClean="0"/>
              <a:t>God charges these leaders to feed the flock and watch for their souls (Acts 20:28; Hebrews 13:17). The pastor will be held responsible for the lost souls in the flock. Like a watchman, the pastor must warn the flock of any coming danger. The pastor must teach, preach and correct, regardless of whether the people listen or not. God sets Himself against those pastors who watch for themselves and neglect the welfare of the people.</a:t>
            </a:r>
            <a:endParaRPr lang="en-US" sz="2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Practice faithfulness</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457200" y="1531203"/>
            <a:ext cx="8229600" cy="1077218"/>
          </a:xfrm>
          <a:prstGeom prst="rect">
            <a:avLst/>
          </a:prstGeom>
          <a:noFill/>
        </p:spPr>
        <p:txBody>
          <a:bodyPr wrap="square" rtlCol="0">
            <a:spAutoFit/>
          </a:bodyPr>
          <a:lstStyle/>
          <a:p>
            <a:pPr algn="ctr"/>
            <a:r>
              <a:rPr lang="en-US" sz="3200" dirty="0" smtClean="0">
                <a:solidFill>
                  <a:schemeClr val="accent1"/>
                </a:solidFill>
              </a:rPr>
              <a:t>“Moreover it is required in stewards, that a man be found faithful” (1 Corinthians 4:2)</a:t>
            </a:r>
            <a:r>
              <a:rPr lang="en-US" sz="3200" dirty="0" smtClean="0">
                <a:solidFill>
                  <a:schemeClr val="accent1"/>
                </a:solidFill>
              </a:rPr>
              <a:t>.</a:t>
            </a:r>
            <a:endParaRPr lang="en-US" sz="2800" dirty="0">
              <a:solidFill>
                <a:schemeClr val="accent1"/>
              </a:solidFill>
            </a:endParaRPr>
          </a:p>
        </p:txBody>
      </p:sp>
      <p:sp>
        <p:nvSpPr>
          <p:cNvPr id="9" name="TextBox 8"/>
          <p:cNvSpPr txBox="1"/>
          <p:nvPr/>
        </p:nvSpPr>
        <p:spPr>
          <a:xfrm>
            <a:off x="457200" y="2895600"/>
            <a:ext cx="8229600" cy="3046988"/>
          </a:xfrm>
          <a:prstGeom prst="rect">
            <a:avLst/>
          </a:prstGeom>
          <a:noFill/>
        </p:spPr>
        <p:txBody>
          <a:bodyPr wrap="square" rtlCol="0">
            <a:spAutoFit/>
          </a:bodyPr>
          <a:lstStyle/>
          <a:p>
            <a:pPr algn="ctr"/>
            <a:r>
              <a:rPr lang="en-US" sz="3200" dirty="0" smtClean="0"/>
              <a:t>The pastor must be a faithful steward of the Word, proclaiming, that salvation is free to all men through faith in Jesus Christ. He should not feel that he needs power, position, or material possessions to please God. The only requirement is faithfulness.</a:t>
            </a: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Practice</a:t>
            </a:r>
            <a:r>
              <a:rPr lang="en-US" sz="4000" b="1" dirty="0" smtClean="0"/>
              <a:t> Integrity</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457200" y="2095143"/>
            <a:ext cx="8229600" cy="1077218"/>
          </a:xfrm>
          <a:prstGeom prst="rect">
            <a:avLst/>
          </a:prstGeom>
          <a:noFill/>
        </p:spPr>
        <p:txBody>
          <a:bodyPr wrap="square" rtlCol="0">
            <a:spAutoFit/>
          </a:bodyPr>
          <a:lstStyle/>
          <a:p>
            <a:pPr algn="ctr"/>
            <a:r>
              <a:rPr lang="en-US" sz="3200" dirty="0" smtClean="0">
                <a:solidFill>
                  <a:srgbClr val="D16349"/>
                </a:solidFill>
              </a:rPr>
              <a:t>“It is better to be poor and honest than to be a fool and dishonest” (Proverbs 19:1, </a:t>
            </a:r>
            <a:r>
              <a:rPr lang="en-US" sz="3200" i="1" dirty="0" smtClean="0">
                <a:solidFill>
                  <a:srgbClr val="D16349"/>
                </a:solidFill>
              </a:rPr>
              <a:t>NLT).</a:t>
            </a:r>
            <a:endParaRPr lang="en-US" sz="2800" dirty="0">
              <a:solidFill>
                <a:srgbClr val="D16349"/>
              </a:solidFill>
            </a:endParaRPr>
          </a:p>
        </p:txBody>
      </p:sp>
      <p:sp>
        <p:nvSpPr>
          <p:cNvPr id="9" name="TextBox 8"/>
          <p:cNvSpPr txBox="1"/>
          <p:nvPr/>
        </p:nvSpPr>
        <p:spPr>
          <a:xfrm>
            <a:off x="457200" y="3459540"/>
            <a:ext cx="8229600" cy="1569660"/>
          </a:xfrm>
          <a:prstGeom prst="rect">
            <a:avLst/>
          </a:prstGeom>
          <a:noFill/>
        </p:spPr>
        <p:txBody>
          <a:bodyPr wrap="square" rtlCol="0">
            <a:spAutoFit/>
          </a:bodyPr>
          <a:lstStyle/>
          <a:p>
            <a:pPr algn="ctr"/>
            <a:r>
              <a:rPr lang="en-US" sz="3200" dirty="0" smtClean="0"/>
              <a:t>Definition of Integrity: A firm adherence to a code of especially moral or artistic values: incorruptibility; honesty.</a:t>
            </a: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Practice</a:t>
            </a:r>
            <a:r>
              <a:rPr lang="en-US" sz="4000" b="1" dirty="0" smtClean="0"/>
              <a:t> Self-Discipline</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457200" y="1928098"/>
            <a:ext cx="8229600" cy="2062103"/>
          </a:xfrm>
          <a:prstGeom prst="rect">
            <a:avLst/>
          </a:prstGeom>
          <a:noFill/>
        </p:spPr>
        <p:txBody>
          <a:bodyPr wrap="square" rtlCol="0">
            <a:spAutoFit/>
          </a:bodyPr>
          <a:lstStyle/>
          <a:p>
            <a:pPr algn="ctr"/>
            <a:r>
              <a:rPr lang="en-US" sz="3200" dirty="0" smtClean="0">
                <a:solidFill>
                  <a:srgbClr val="D16349"/>
                </a:solidFill>
              </a:rPr>
              <a:t>“But the fruit of the Spirit is love, joy, peace, longsuffering, gentleness, goodness, faith, Meekness, temperance: against such there is no law” (Galatians 5:22-23).</a:t>
            </a:r>
            <a:endParaRPr lang="en-US" sz="2800" dirty="0">
              <a:solidFill>
                <a:srgbClr val="D16349"/>
              </a:solidFill>
            </a:endParaRPr>
          </a:p>
        </p:txBody>
      </p:sp>
      <p:sp>
        <p:nvSpPr>
          <p:cNvPr id="10" name="TextBox 9"/>
          <p:cNvSpPr txBox="1"/>
          <p:nvPr/>
        </p:nvSpPr>
        <p:spPr>
          <a:xfrm>
            <a:off x="457200" y="4130695"/>
            <a:ext cx="8229600" cy="1508105"/>
          </a:xfrm>
          <a:prstGeom prst="rect">
            <a:avLst/>
          </a:prstGeom>
          <a:noFill/>
        </p:spPr>
        <p:txBody>
          <a:bodyPr wrap="square" rtlCol="0">
            <a:spAutoFit/>
          </a:bodyPr>
          <a:lstStyle/>
          <a:p>
            <a:pPr algn="ctr"/>
            <a:r>
              <a:rPr lang="en-US" sz="3200" i="1" dirty="0" smtClean="0"/>
              <a:t>“Those who wish to transform the world must be able to transform themselves.</a:t>
            </a:r>
            <a:r>
              <a:rPr lang="en-US" sz="3200" i="1" dirty="0" smtClean="0"/>
              <a:t>”</a:t>
            </a:r>
          </a:p>
          <a:p>
            <a:pPr algn="r"/>
            <a:r>
              <a:rPr lang="en-US" sz="2800" dirty="0" smtClean="0"/>
              <a:t>—</a:t>
            </a:r>
            <a:r>
              <a:rPr lang="en-US" sz="2800" dirty="0" err="1" smtClean="0"/>
              <a:t>Konrad</a:t>
            </a:r>
            <a:r>
              <a:rPr lang="en-US" sz="2800" dirty="0" smtClean="0"/>
              <a:t> </a:t>
            </a:r>
            <a:r>
              <a:rPr lang="en-US" sz="2800" dirty="0" err="1" smtClean="0"/>
              <a:t>Heiden</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Practice</a:t>
            </a:r>
            <a:r>
              <a:rPr lang="en-US" sz="4000" b="1" dirty="0" smtClean="0"/>
              <a:t> Self-Discipline</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457200" y="1828800"/>
            <a:ext cx="8229600" cy="3970318"/>
          </a:xfrm>
          <a:prstGeom prst="rect">
            <a:avLst/>
          </a:prstGeom>
          <a:noFill/>
        </p:spPr>
        <p:txBody>
          <a:bodyPr wrap="square" rtlCol="0">
            <a:spAutoFit/>
          </a:bodyPr>
          <a:lstStyle/>
          <a:p>
            <a:pPr algn="ctr"/>
            <a:r>
              <a:rPr lang="en-US" sz="2800" dirty="0" smtClean="0"/>
              <a:t>Before one can inspire others, one must first be personally inspired. Our passion and involvement in something are good indicators of what is valuable to us. We cannot help anyone become a disciple of Christ if we are not self-disciplined. God wants to produce this character in us. But to do this He demands our discipline and effort. As we follow Christ, He guides us by His Holy Spirit, and we develop self-discipline.</a:t>
            </a:r>
            <a:endParaRPr lang="en-US" sz="24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 Placeholder 8"/>
          <p:cNvSpPr>
            <a:spLocks noGrp="1"/>
          </p:cNvSpPr>
          <p:nvPr>
            <p:ph type="body" idx="1"/>
          </p:nvPr>
        </p:nvSpPr>
        <p:spPr/>
        <p:txBody>
          <a:bodyPr/>
          <a:lstStyle/>
          <a:p>
            <a:r>
              <a:rPr dirty="0"/>
              <a:t>Treasure (Money)</a:t>
            </a:r>
            <a:endParaRPr lang="en-US" dirty="0"/>
          </a:p>
        </p:txBody>
      </p:sp>
      <p:sp>
        <p:nvSpPr>
          <p:cNvPr id="11" name="Text Placeholder 10"/>
          <p:cNvSpPr>
            <a:spLocks noGrp="1"/>
          </p:cNvSpPr>
          <p:nvPr>
            <p:ph type="body" sz="half" idx="3"/>
          </p:nvPr>
        </p:nvSpPr>
        <p:spPr/>
        <p:txBody>
          <a:bodyPr/>
          <a:lstStyle/>
          <a:p>
            <a:r>
              <a:rPr lang="en-US" dirty="0" smtClean="0"/>
              <a:t>Time</a:t>
            </a:r>
            <a:endParaRPr lang="en-US" dirty="0"/>
          </a:p>
        </p:txBody>
      </p:sp>
      <p:sp>
        <p:nvSpPr>
          <p:cNvPr id="10" name="Content Placeholder 9"/>
          <p:cNvSpPr>
            <a:spLocks noGrp="1"/>
          </p:cNvSpPr>
          <p:nvPr>
            <p:ph sz="quarter" idx="2"/>
          </p:nvPr>
        </p:nvSpPr>
        <p:spPr>
          <a:xfrm>
            <a:off x="152400" y="2318983"/>
            <a:ext cx="4638930" cy="2100617"/>
          </a:xfrm>
        </p:spPr>
        <p:txBody>
          <a:bodyPr>
            <a:normAutofit/>
          </a:bodyPr>
          <a:lstStyle/>
          <a:p>
            <a:pPr>
              <a:buNone/>
            </a:pPr>
            <a:r>
              <a:rPr lang="en-US" sz="2400" dirty="0" smtClean="0">
                <a:solidFill>
                  <a:srgbClr val="D16349"/>
                </a:solidFill>
              </a:rPr>
              <a:t>“The </a:t>
            </a:r>
            <a:r>
              <a:rPr lang="en-US" sz="2400" dirty="0" smtClean="0">
                <a:solidFill>
                  <a:srgbClr val="D16349"/>
                </a:solidFill>
              </a:rPr>
              <a:t>earth is the </a:t>
            </a:r>
            <a:r>
              <a:rPr lang="en-US" sz="2400" dirty="0" err="1" smtClean="0">
                <a:solidFill>
                  <a:srgbClr val="D16349"/>
                </a:solidFill>
              </a:rPr>
              <a:t>LORD’s</a:t>
            </a:r>
            <a:r>
              <a:rPr lang="en-US" sz="2400" dirty="0" smtClean="0">
                <a:solidFill>
                  <a:srgbClr val="D16349"/>
                </a:solidFill>
              </a:rPr>
              <a:t>, and the fullness of it; the world, and those who dwell in it” (Psalm 24:1).</a:t>
            </a:r>
            <a:endParaRPr lang="en-US" sz="2400" dirty="0">
              <a:solidFill>
                <a:srgbClr val="D16349"/>
              </a:solidFill>
            </a:endParaRPr>
          </a:p>
        </p:txBody>
      </p:sp>
      <p:sp>
        <p:nvSpPr>
          <p:cNvPr id="6" name="Title 5"/>
          <p:cNvSpPr>
            <a:spLocks noGrp="1"/>
          </p:cNvSpPr>
          <p:nvPr>
            <p:ph type="title"/>
          </p:nvPr>
        </p:nvSpPr>
        <p:spPr/>
        <p:txBody>
          <a:bodyPr>
            <a:noAutofit/>
          </a:bodyPr>
          <a:lstStyle/>
          <a:p>
            <a:r>
              <a:rPr lang="en-US" sz="4000" b="1" dirty="0" smtClean="0"/>
              <a:t>Be a good steward in all </a:t>
            </a:r>
            <a:r>
              <a:rPr lang="en-US" sz="4000" b="1" dirty="0" smtClean="0"/>
              <a:t>areas</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13" name="Content Placeholder 9"/>
          <p:cNvSpPr txBox="1">
            <a:spLocks/>
          </p:cNvSpPr>
          <p:nvPr/>
        </p:nvSpPr>
        <p:spPr>
          <a:xfrm>
            <a:off x="152400" y="3919183"/>
            <a:ext cx="4419600" cy="2100617"/>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Giving </a:t>
            </a:r>
            <a:r>
              <a:rPr lang="en-US" sz="2400" dirty="0" smtClean="0"/>
              <a:t>of our treasure (money) brings God’s blessings on the remaining portion, our family, and the church. The minister is not exempt from giving the tithe and offerings.</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Content Placeholder 9"/>
          <p:cNvSpPr>
            <a:spLocks noGrp="1"/>
          </p:cNvSpPr>
          <p:nvPr>
            <p:ph sz="quarter" idx="2"/>
          </p:nvPr>
        </p:nvSpPr>
        <p:spPr>
          <a:xfrm>
            <a:off x="4572000" y="2302491"/>
            <a:ext cx="4419600" cy="2100617"/>
          </a:xfrm>
        </p:spPr>
        <p:txBody>
          <a:bodyPr>
            <a:normAutofit/>
          </a:bodyPr>
          <a:lstStyle/>
          <a:p>
            <a:pPr>
              <a:buNone/>
            </a:pPr>
            <a:r>
              <a:rPr lang="en-US" sz="2400" dirty="0" smtClean="0">
                <a:solidFill>
                  <a:srgbClr val="D16349"/>
                </a:solidFill>
              </a:rPr>
              <a:t>“And a wise man's heart discerns both time </a:t>
            </a:r>
            <a:r>
              <a:rPr lang="en-US" sz="2400" dirty="0" smtClean="0">
                <a:solidFill>
                  <a:srgbClr val="D16349"/>
                </a:solidFill>
              </a:rPr>
              <a:t>and judgment” (</a:t>
            </a:r>
            <a:r>
              <a:rPr lang="en-US" sz="2400" dirty="0" smtClean="0">
                <a:solidFill>
                  <a:srgbClr val="D16349"/>
                </a:solidFill>
              </a:rPr>
              <a:t>Ecclesiastes 8:5, </a:t>
            </a:r>
            <a:r>
              <a:rPr lang="en-US" sz="2400" i="1" dirty="0" smtClean="0">
                <a:solidFill>
                  <a:srgbClr val="D16349"/>
                </a:solidFill>
              </a:rPr>
              <a:t>NKJV).</a:t>
            </a:r>
            <a:endParaRPr lang="en-US" sz="2400" dirty="0">
              <a:solidFill>
                <a:srgbClr val="D16349"/>
              </a:solidFill>
            </a:endParaRPr>
          </a:p>
        </p:txBody>
      </p:sp>
      <p:sp>
        <p:nvSpPr>
          <p:cNvPr id="15" name="Content Placeholder 9"/>
          <p:cNvSpPr txBox="1">
            <a:spLocks/>
          </p:cNvSpPr>
          <p:nvPr/>
        </p:nvSpPr>
        <p:spPr>
          <a:xfrm>
            <a:off x="4572000" y="3919183"/>
            <a:ext cx="4419600" cy="2100617"/>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t>In Ecclesiastes, the word “time” is mentioned 39 times. Time is our most value asset in reaping the harvest.</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3" grpId="0"/>
      <p:bldP spid="14" grpId="0" build="p"/>
      <p:bldP spid="15"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 Placeholder 8"/>
          <p:cNvSpPr>
            <a:spLocks noGrp="1"/>
          </p:cNvSpPr>
          <p:nvPr>
            <p:ph type="body" idx="1"/>
          </p:nvPr>
        </p:nvSpPr>
        <p:spPr/>
        <p:txBody>
          <a:bodyPr/>
          <a:lstStyle/>
          <a:p>
            <a:r>
              <a:rPr dirty="0"/>
              <a:t>Talent</a:t>
            </a:r>
            <a:endParaRPr lang="en-US" dirty="0"/>
          </a:p>
        </p:txBody>
      </p:sp>
      <p:sp>
        <p:nvSpPr>
          <p:cNvPr id="11" name="Text Placeholder 10"/>
          <p:cNvSpPr>
            <a:spLocks noGrp="1"/>
          </p:cNvSpPr>
          <p:nvPr>
            <p:ph type="body" sz="half" idx="3"/>
          </p:nvPr>
        </p:nvSpPr>
        <p:spPr/>
        <p:txBody>
          <a:bodyPr/>
          <a:lstStyle/>
          <a:p>
            <a:r>
              <a:rPr lang="en-US" dirty="0" smtClean="0"/>
              <a:t>Truth (Word of God)</a:t>
            </a:r>
            <a:endParaRPr lang="en-US" dirty="0"/>
          </a:p>
        </p:txBody>
      </p:sp>
      <p:sp>
        <p:nvSpPr>
          <p:cNvPr id="10" name="Content Placeholder 9"/>
          <p:cNvSpPr>
            <a:spLocks noGrp="1"/>
          </p:cNvSpPr>
          <p:nvPr>
            <p:ph sz="quarter" idx="2"/>
          </p:nvPr>
        </p:nvSpPr>
        <p:spPr>
          <a:xfrm>
            <a:off x="152400" y="2318983"/>
            <a:ext cx="4419600" cy="2100617"/>
          </a:xfrm>
        </p:spPr>
        <p:txBody>
          <a:bodyPr>
            <a:normAutofit lnSpcReduction="10000"/>
          </a:bodyPr>
          <a:lstStyle/>
          <a:p>
            <a:pPr>
              <a:buNone/>
            </a:pPr>
            <a:r>
              <a:rPr lang="en-US" sz="2400" dirty="0" smtClean="0">
                <a:solidFill>
                  <a:srgbClr val="D16349"/>
                </a:solidFill>
              </a:rPr>
              <a:t>“For we are his workmanship, created in Christ Jesus unto good works, which God hath before ordained that we should walk in them” (Ephesians 2:10).</a:t>
            </a:r>
            <a:endParaRPr lang="en-US" sz="2400" dirty="0">
              <a:solidFill>
                <a:srgbClr val="D16349"/>
              </a:solidFill>
            </a:endParaRPr>
          </a:p>
        </p:txBody>
      </p:sp>
      <p:sp>
        <p:nvSpPr>
          <p:cNvPr id="6" name="Title 5"/>
          <p:cNvSpPr>
            <a:spLocks noGrp="1"/>
          </p:cNvSpPr>
          <p:nvPr>
            <p:ph type="title"/>
          </p:nvPr>
        </p:nvSpPr>
        <p:spPr/>
        <p:txBody>
          <a:bodyPr>
            <a:noAutofit/>
          </a:bodyPr>
          <a:lstStyle/>
          <a:p>
            <a:r>
              <a:rPr lang="en-US" sz="4000" b="1" dirty="0" smtClean="0"/>
              <a:t>Be a good steward in all </a:t>
            </a:r>
            <a:r>
              <a:rPr lang="en-US" sz="4000" b="1" dirty="0" smtClean="0"/>
              <a:t>areas</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16" name="Content Placeholder 9"/>
          <p:cNvSpPr>
            <a:spLocks noGrp="1"/>
          </p:cNvSpPr>
          <p:nvPr>
            <p:ph sz="quarter" idx="2"/>
          </p:nvPr>
        </p:nvSpPr>
        <p:spPr>
          <a:xfrm>
            <a:off x="4572000" y="2318983"/>
            <a:ext cx="4419600" cy="2100617"/>
          </a:xfrm>
        </p:spPr>
        <p:txBody>
          <a:bodyPr>
            <a:noAutofit/>
          </a:bodyPr>
          <a:lstStyle/>
          <a:p>
            <a:pPr>
              <a:buNone/>
            </a:pPr>
            <a:r>
              <a:rPr lang="en-US" sz="2400" dirty="0" smtClean="0">
                <a:solidFill>
                  <a:srgbClr val="D16349"/>
                </a:solidFill>
              </a:rPr>
              <a:t>“For the wrath of God is revealed from </a:t>
            </a:r>
            <a:r>
              <a:rPr lang="en-US" sz="2400" dirty="0" smtClean="0">
                <a:solidFill>
                  <a:srgbClr val="D16349"/>
                </a:solidFill>
              </a:rPr>
              <a:t>heaven against all ungodliness and </a:t>
            </a:r>
            <a:r>
              <a:rPr lang="en-US" sz="2400" dirty="0" smtClean="0">
                <a:solidFill>
                  <a:srgbClr val="D16349"/>
                </a:solidFill>
              </a:rPr>
              <a:t>unrighteousness of men, who hold the truth in unrighteousness” (Romans 1:18).</a:t>
            </a:r>
            <a:endParaRPr lang="en-US" sz="24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6"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
        <p:nvSpPr>
          <p:cNvPr id="7" name="Title 2"/>
          <p:cNvSpPr txBox="1">
            <a:spLocks/>
          </p:cNvSpPr>
          <p:nvPr/>
        </p:nvSpPr>
        <p:spPr>
          <a:xfrm>
            <a:off x="3000375" y="5715000"/>
            <a:ext cx="5867400" cy="533400"/>
          </a:xfrm>
          <a:prstGeom prst="rect">
            <a:avLst/>
          </a:prstGeom>
        </p:spPr>
        <p:txBody>
          <a:bodyPr vert="horz" anchor="t">
            <a:noAutofit/>
          </a:bodyPr>
          <a:lstStyle/>
          <a:p>
            <a:pPr lvl="0" defTabSz="914400">
              <a:spcBef>
                <a:spcPct val="0"/>
              </a:spcBef>
            </a:pP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r>
              <a:rPr lang="en-US" sz="2400" b="1" dirty="0" smtClean="0">
                <a:solidFill>
                  <a:schemeClr val="tx2"/>
                </a:solidFill>
              </a:rPr>
              <a:t>John 21:15</a:t>
            </a: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endParaRPr kumimoji="0" lang="en-US" sz="2400" b="1"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Box 10"/>
          <p:cNvSpPr txBox="1"/>
          <p:nvPr/>
        </p:nvSpPr>
        <p:spPr>
          <a:xfrm>
            <a:off x="3000374" y="1266884"/>
            <a:ext cx="5867401" cy="4524316"/>
          </a:xfrm>
          <a:prstGeom prst="rect">
            <a:avLst/>
          </a:prstGeom>
          <a:noFill/>
        </p:spPr>
        <p:txBody>
          <a:bodyPr wrap="square" rtlCol="0" anchor="b">
            <a:spAutoFit/>
          </a:bodyPr>
          <a:lstStyle/>
          <a:p>
            <a:r>
              <a:rPr lang="en-US" sz="3600" dirty="0" smtClean="0"/>
              <a:t>“So when they had dined, Jesus </a:t>
            </a:r>
            <a:r>
              <a:rPr lang="en-US" sz="3600" dirty="0" err="1" smtClean="0"/>
              <a:t>saith</a:t>
            </a:r>
            <a:r>
              <a:rPr lang="en-US" sz="3600" dirty="0" smtClean="0"/>
              <a:t> to Simon Peter, Simon, son of Jonas, </a:t>
            </a:r>
            <a:r>
              <a:rPr lang="en-US" sz="3600" dirty="0" err="1" smtClean="0"/>
              <a:t>lovest</a:t>
            </a:r>
            <a:r>
              <a:rPr lang="en-US" sz="3600" dirty="0" smtClean="0"/>
              <a:t> thou me more than these? He </a:t>
            </a:r>
            <a:r>
              <a:rPr lang="en-US" sz="3600" dirty="0" err="1" smtClean="0"/>
              <a:t>saith</a:t>
            </a:r>
            <a:r>
              <a:rPr lang="en-US" sz="3600" dirty="0" smtClean="0"/>
              <a:t> unto him, Yea, Lord; thou </a:t>
            </a:r>
            <a:r>
              <a:rPr lang="en-US" sz="3600" dirty="0" err="1" smtClean="0"/>
              <a:t>knowest</a:t>
            </a:r>
            <a:r>
              <a:rPr lang="en-US" sz="3600" dirty="0" smtClean="0"/>
              <a:t> that I love thee. He </a:t>
            </a:r>
            <a:r>
              <a:rPr lang="en-US" sz="3600" dirty="0" err="1" smtClean="0"/>
              <a:t>saith</a:t>
            </a:r>
            <a:r>
              <a:rPr lang="en-US" sz="3600" dirty="0" smtClean="0"/>
              <a:t> unto him, Feed my lambs”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57200" y="533400"/>
            <a:ext cx="8229600" cy="584776"/>
          </a:xfrm>
          <a:prstGeom prst="rect">
            <a:avLst/>
          </a:prstGeom>
          <a:noFill/>
        </p:spPr>
        <p:txBody>
          <a:bodyPr wrap="square" rtlCol="0">
            <a:spAutoFit/>
          </a:bodyPr>
          <a:lstStyle/>
          <a:p>
            <a:pPr algn="ctr"/>
            <a:r>
              <a:rPr lang="en-US" sz="3200" b="1" dirty="0" smtClean="0"/>
              <a:t>Responsibilities of the pastor:</a:t>
            </a:r>
            <a:endParaRPr lang="en-US" sz="3200" dirty="0">
              <a:solidFill>
                <a:schemeClr val="accent1"/>
              </a:solidFill>
            </a:endParaRPr>
          </a:p>
        </p:txBody>
      </p:sp>
      <p:sp>
        <p:nvSpPr>
          <p:cNvPr id="14" name="TextBox 13"/>
          <p:cNvSpPr txBox="1"/>
          <p:nvPr/>
        </p:nvSpPr>
        <p:spPr>
          <a:xfrm>
            <a:off x="1447800" y="1128356"/>
            <a:ext cx="6858000" cy="523220"/>
          </a:xfrm>
          <a:prstGeom prst="rect">
            <a:avLst/>
          </a:prstGeom>
          <a:noFill/>
        </p:spPr>
        <p:txBody>
          <a:bodyPr wrap="square" rtlCol="0">
            <a:spAutoFit/>
          </a:bodyPr>
          <a:lstStyle/>
          <a:p>
            <a:r>
              <a:rPr lang="en-US" sz="2800" dirty="0" smtClean="0">
                <a:solidFill>
                  <a:schemeClr val="accent1"/>
                </a:solidFill>
              </a:rPr>
              <a:t>1.</a:t>
            </a:r>
            <a:r>
              <a:rPr lang="en-US" sz="2800" dirty="0" smtClean="0">
                <a:solidFill>
                  <a:schemeClr val="accent1"/>
                </a:solidFill>
              </a:rPr>
              <a:t> </a:t>
            </a:r>
            <a:r>
              <a:rPr lang="en-US" sz="2800" dirty="0" smtClean="0">
                <a:solidFill>
                  <a:schemeClr val="accent1"/>
                </a:solidFill>
              </a:rPr>
              <a:t>Feed the flock.</a:t>
            </a:r>
            <a:endParaRPr lang="en-US" sz="2800" dirty="0">
              <a:solidFill>
                <a:schemeClr val="accent1"/>
              </a:solidFill>
            </a:endParaRPr>
          </a:p>
        </p:txBody>
      </p:sp>
      <p:sp>
        <p:nvSpPr>
          <p:cNvPr id="8" name="TextBox 7"/>
          <p:cNvSpPr txBox="1"/>
          <p:nvPr/>
        </p:nvSpPr>
        <p:spPr>
          <a:xfrm>
            <a:off x="1447800" y="1585556"/>
            <a:ext cx="6858000" cy="523220"/>
          </a:xfrm>
          <a:prstGeom prst="rect">
            <a:avLst/>
          </a:prstGeom>
          <a:noFill/>
        </p:spPr>
        <p:txBody>
          <a:bodyPr wrap="square" rtlCol="0">
            <a:spAutoFit/>
          </a:bodyPr>
          <a:lstStyle/>
          <a:p>
            <a:r>
              <a:rPr lang="en-US" sz="2800" dirty="0" smtClean="0">
                <a:solidFill>
                  <a:schemeClr val="accent1"/>
                </a:solidFill>
              </a:rPr>
              <a:t>2.</a:t>
            </a:r>
            <a:r>
              <a:rPr lang="en-US" sz="2800" dirty="0" smtClean="0">
                <a:solidFill>
                  <a:schemeClr val="accent1"/>
                </a:solidFill>
              </a:rPr>
              <a:t> </a:t>
            </a:r>
            <a:r>
              <a:rPr lang="en-US" sz="2800" dirty="0" smtClean="0">
                <a:solidFill>
                  <a:schemeClr val="accent1"/>
                </a:solidFill>
              </a:rPr>
              <a:t>Stewards of the mysteries of God.</a:t>
            </a:r>
            <a:endParaRPr lang="en-US" sz="2800" dirty="0">
              <a:solidFill>
                <a:schemeClr val="accent1"/>
              </a:solidFill>
            </a:endParaRPr>
          </a:p>
        </p:txBody>
      </p:sp>
      <p:sp>
        <p:nvSpPr>
          <p:cNvPr id="9" name="TextBox 8"/>
          <p:cNvSpPr txBox="1"/>
          <p:nvPr/>
        </p:nvSpPr>
        <p:spPr>
          <a:xfrm>
            <a:off x="1447800" y="2042756"/>
            <a:ext cx="6858000" cy="523220"/>
          </a:xfrm>
          <a:prstGeom prst="rect">
            <a:avLst/>
          </a:prstGeom>
          <a:noFill/>
        </p:spPr>
        <p:txBody>
          <a:bodyPr wrap="square" rtlCol="0">
            <a:spAutoFit/>
          </a:bodyPr>
          <a:lstStyle/>
          <a:p>
            <a:r>
              <a:rPr lang="en-US" sz="2800" dirty="0" smtClean="0">
                <a:solidFill>
                  <a:schemeClr val="accent1"/>
                </a:solidFill>
              </a:rPr>
              <a:t>3.</a:t>
            </a:r>
            <a:r>
              <a:rPr lang="en-US" sz="2800" dirty="0" smtClean="0">
                <a:solidFill>
                  <a:schemeClr val="accent1"/>
                </a:solidFill>
              </a:rPr>
              <a:t> </a:t>
            </a:r>
            <a:r>
              <a:rPr lang="en-US" sz="2800" dirty="0" smtClean="0">
                <a:solidFill>
                  <a:schemeClr val="accent1"/>
                </a:solidFill>
              </a:rPr>
              <a:t>Guard the flock.</a:t>
            </a:r>
            <a:endParaRPr lang="en-US" sz="2800" dirty="0">
              <a:solidFill>
                <a:schemeClr val="accent1"/>
              </a:solidFill>
            </a:endParaRPr>
          </a:p>
        </p:txBody>
      </p:sp>
      <p:sp>
        <p:nvSpPr>
          <p:cNvPr id="10" name="TextBox 9"/>
          <p:cNvSpPr txBox="1"/>
          <p:nvPr/>
        </p:nvSpPr>
        <p:spPr>
          <a:xfrm>
            <a:off x="1447800" y="2499956"/>
            <a:ext cx="6858000" cy="523220"/>
          </a:xfrm>
          <a:prstGeom prst="rect">
            <a:avLst/>
          </a:prstGeom>
          <a:noFill/>
        </p:spPr>
        <p:txBody>
          <a:bodyPr wrap="square" rtlCol="0">
            <a:spAutoFit/>
          </a:bodyPr>
          <a:lstStyle/>
          <a:p>
            <a:r>
              <a:rPr lang="en-US" sz="2800" dirty="0" smtClean="0">
                <a:solidFill>
                  <a:schemeClr val="accent1"/>
                </a:solidFill>
              </a:rPr>
              <a:t>4.</a:t>
            </a:r>
            <a:r>
              <a:rPr lang="en-US" sz="2800" dirty="0" smtClean="0">
                <a:solidFill>
                  <a:schemeClr val="accent1"/>
                </a:solidFill>
              </a:rPr>
              <a:t> </a:t>
            </a:r>
            <a:r>
              <a:rPr lang="en-US" sz="2800" dirty="0" smtClean="0">
                <a:solidFill>
                  <a:schemeClr val="accent1"/>
                </a:solidFill>
              </a:rPr>
              <a:t>Practice faithfulness.</a:t>
            </a:r>
            <a:endParaRPr lang="en-US" sz="2800" dirty="0">
              <a:solidFill>
                <a:schemeClr val="accent1"/>
              </a:solidFill>
            </a:endParaRPr>
          </a:p>
        </p:txBody>
      </p:sp>
      <p:sp>
        <p:nvSpPr>
          <p:cNvPr id="11" name="TextBox 10"/>
          <p:cNvSpPr txBox="1"/>
          <p:nvPr/>
        </p:nvSpPr>
        <p:spPr>
          <a:xfrm>
            <a:off x="1447800" y="2981980"/>
            <a:ext cx="6858000" cy="523220"/>
          </a:xfrm>
          <a:prstGeom prst="rect">
            <a:avLst/>
          </a:prstGeom>
          <a:noFill/>
        </p:spPr>
        <p:txBody>
          <a:bodyPr wrap="square" rtlCol="0">
            <a:spAutoFit/>
          </a:bodyPr>
          <a:lstStyle/>
          <a:p>
            <a:r>
              <a:rPr lang="en-US" sz="2800" dirty="0" smtClean="0">
                <a:solidFill>
                  <a:schemeClr val="accent1"/>
                </a:solidFill>
              </a:rPr>
              <a:t>5.</a:t>
            </a:r>
            <a:r>
              <a:rPr lang="en-US" sz="2800" dirty="0" smtClean="0">
                <a:solidFill>
                  <a:schemeClr val="accent1"/>
                </a:solidFill>
              </a:rPr>
              <a:t> </a:t>
            </a:r>
            <a:r>
              <a:rPr lang="en-US" sz="2800" dirty="0" smtClean="0">
                <a:solidFill>
                  <a:schemeClr val="accent1"/>
                </a:solidFill>
              </a:rPr>
              <a:t>Practice integrity </a:t>
            </a:r>
            <a:r>
              <a:rPr lang="en-US" sz="2800" dirty="0" smtClean="0">
                <a:solidFill>
                  <a:schemeClr val="accent1"/>
                </a:solidFill>
              </a:rPr>
              <a:t>.</a:t>
            </a:r>
            <a:endParaRPr lang="en-US" sz="2800" dirty="0">
              <a:solidFill>
                <a:schemeClr val="accent1"/>
              </a:solidFill>
            </a:endParaRPr>
          </a:p>
        </p:txBody>
      </p:sp>
      <p:sp>
        <p:nvSpPr>
          <p:cNvPr id="12" name="TextBox 11"/>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15" name="TextBox 14"/>
          <p:cNvSpPr txBox="1"/>
          <p:nvPr/>
        </p:nvSpPr>
        <p:spPr>
          <a:xfrm>
            <a:off x="1447800" y="3439180"/>
            <a:ext cx="6858000" cy="523220"/>
          </a:xfrm>
          <a:prstGeom prst="rect">
            <a:avLst/>
          </a:prstGeom>
          <a:noFill/>
        </p:spPr>
        <p:txBody>
          <a:bodyPr wrap="square" rtlCol="0">
            <a:spAutoFit/>
          </a:bodyPr>
          <a:lstStyle/>
          <a:p>
            <a:r>
              <a:rPr lang="en-US" sz="2800" dirty="0" smtClean="0">
                <a:solidFill>
                  <a:schemeClr val="accent1"/>
                </a:solidFill>
              </a:rPr>
              <a:t>6. </a:t>
            </a:r>
            <a:r>
              <a:rPr lang="en-US" sz="2800" dirty="0" smtClean="0">
                <a:solidFill>
                  <a:schemeClr val="accent1"/>
                </a:solidFill>
              </a:rPr>
              <a:t>Practice self-discipline.</a:t>
            </a:r>
            <a:endParaRPr lang="en-US" sz="2800" dirty="0">
              <a:solidFill>
                <a:schemeClr val="accent1"/>
              </a:solidFill>
            </a:endParaRPr>
          </a:p>
        </p:txBody>
      </p:sp>
      <p:sp>
        <p:nvSpPr>
          <p:cNvPr id="16" name="TextBox 15"/>
          <p:cNvSpPr txBox="1"/>
          <p:nvPr/>
        </p:nvSpPr>
        <p:spPr>
          <a:xfrm>
            <a:off x="1447800" y="3896380"/>
            <a:ext cx="6858000" cy="523220"/>
          </a:xfrm>
          <a:prstGeom prst="rect">
            <a:avLst/>
          </a:prstGeom>
          <a:noFill/>
        </p:spPr>
        <p:txBody>
          <a:bodyPr wrap="square" rtlCol="0">
            <a:spAutoFit/>
          </a:bodyPr>
          <a:lstStyle/>
          <a:p>
            <a:r>
              <a:rPr lang="en-US" sz="2800" dirty="0" smtClean="0">
                <a:solidFill>
                  <a:schemeClr val="accent1"/>
                </a:solidFill>
              </a:rPr>
              <a:t>7. </a:t>
            </a:r>
            <a:r>
              <a:rPr lang="en-US" sz="2800" dirty="0" smtClean="0">
                <a:solidFill>
                  <a:schemeClr val="accent1"/>
                </a:solidFill>
              </a:rPr>
              <a:t>Be a good steward in all areas.</a:t>
            </a:r>
            <a:endParaRPr lang="en-US" sz="2800" dirty="0">
              <a:solidFill>
                <a:schemeClr val="accent1"/>
              </a:solidFill>
            </a:endParaRPr>
          </a:p>
        </p:txBody>
      </p:sp>
      <p:sp>
        <p:nvSpPr>
          <p:cNvPr id="17" name="TextBox 16"/>
          <p:cNvSpPr txBox="1"/>
          <p:nvPr/>
        </p:nvSpPr>
        <p:spPr>
          <a:xfrm>
            <a:off x="457200" y="4432518"/>
            <a:ext cx="8229600" cy="1815882"/>
          </a:xfrm>
          <a:prstGeom prst="rect">
            <a:avLst/>
          </a:prstGeom>
          <a:noFill/>
        </p:spPr>
        <p:txBody>
          <a:bodyPr wrap="square" rtlCol="0">
            <a:spAutoFit/>
          </a:bodyPr>
          <a:lstStyle/>
          <a:p>
            <a:pPr algn="ctr"/>
            <a:r>
              <a:rPr lang="en-US" sz="2800" dirty="0" smtClean="0"/>
              <a:t>The gospel cannot be altered to match our way of thinking or living. Instead of attempting to make the Word of God match our lifestyle, we must match our lifestyle with the Word of God.</a:t>
            </a:r>
            <a:endParaRPr lang="en-US" sz="28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8" grpId="0"/>
      <p:bldP spid="9" grpId="0"/>
      <p:bldP spid="10" grpId="0"/>
      <p:bldP spid="11" grpId="0"/>
      <p:bldP spid="15" grpId="0"/>
      <p:bldP spid="16" grpId="0"/>
      <p:bldP spid="17"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600200"/>
            <a:ext cx="8229600" cy="1077218"/>
          </a:xfrm>
          <a:prstGeom prst="rect">
            <a:avLst/>
          </a:prstGeom>
          <a:noFill/>
        </p:spPr>
        <p:txBody>
          <a:bodyPr wrap="square" rtlCol="0">
            <a:spAutoFit/>
          </a:bodyPr>
          <a:lstStyle/>
          <a:p>
            <a:pPr algn="ctr"/>
            <a:r>
              <a:rPr lang="en-US" sz="3200" dirty="0" smtClean="0">
                <a:solidFill>
                  <a:srgbClr val="D16349"/>
                </a:solidFill>
              </a:rPr>
              <a:t>“He </a:t>
            </a:r>
            <a:r>
              <a:rPr lang="en-US" sz="3200" dirty="0" err="1" smtClean="0">
                <a:solidFill>
                  <a:srgbClr val="D16349"/>
                </a:solidFill>
              </a:rPr>
              <a:t>saith</a:t>
            </a:r>
            <a:r>
              <a:rPr lang="en-US" sz="3200" dirty="0" smtClean="0">
                <a:solidFill>
                  <a:srgbClr val="D16349"/>
                </a:solidFill>
              </a:rPr>
              <a:t> unto him, Feed my sheep” (John21:16).</a:t>
            </a:r>
            <a:endParaRPr lang="en-US" sz="3200" dirty="0">
              <a:solidFill>
                <a:srgbClr val="D16349"/>
              </a:solidFill>
            </a:endParaRPr>
          </a:p>
        </p:txBody>
      </p:sp>
      <p:sp>
        <p:nvSpPr>
          <p:cNvPr id="13" name="TextBox 12"/>
          <p:cNvSpPr txBox="1"/>
          <p:nvPr/>
        </p:nvSpPr>
        <p:spPr>
          <a:xfrm>
            <a:off x="457200" y="2667000"/>
            <a:ext cx="8229600" cy="1815882"/>
          </a:xfrm>
          <a:prstGeom prst="rect">
            <a:avLst/>
          </a:prstGeom>
          <a:noFill/>
        </p:spPr>
        <p:txBody>
          <a:bodyPr wrap="square" rtlCol="0">
            <a:spAutoFit/>
          </a:bodyPr>
          <a:lstStyle/>
          <a:p>
            <a:pPr algn="ctr"/>
            <a:r>
              <a:rPr lang="en-US" sz="2800" dirty="0" smtClean="0"/>
              <a:t>It is the pastor’s responsibility to teach the full truth of God’s Word. When teaching God’s Word, he must also teach the principles and precepts concerning financial stewardship</a:t>
            </a:r>
            <a:r>
              <a:rPr lang="en-US" sz="2800" dirty="0" smtClean="0"/>
              <a:t>.</a:t>
            </a:r>
            <a:endParaRPr lang="en-US" sz="2400" dirty="0">
              <a:solidFill>
                <a:schemeClr val="accent1"/>
              </a:solidFill>
            </a:endParaRPr>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Feed the Flock</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76200" y="4356318"/>
            <a:ext cx="8915400" cy="1815882"/>
          </a:xfrm>
          <a:prstGeom prst="rect">
            <a:avLst/>
          </a:prstGeom>
          <a:noFill/>
        </p:spPr>
        <p:txBody>
          <a:bodyPr wrap="square" rtlCol="0">
            <a:spAutoFit/>
          </a:bodyPr>
          <a:lstStyle/>
          <a:p>
            <a:pPr algn="ctr"/>
            <a:r>
              <a:rPr lang="en-US" sz="2800" dirty="0" smtClean="0"/>
              <a:t>A pastor who does not teach God’s financial plan does not have God’s direction for the flock. It is the pastor who is faithful in the practice of stewardship that can speak without fear and doubt on this subject.</a:t>
            </a:r>
            <a:endParaRPr lang="en-US" sz="24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8"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1600200"/>
            <a:ext cx="8763000" cy="2246769"/>
          </a:xfrm>
          <a:prstGeom prst="rect">
            <a:avLst/>
          </a:prstGeom>
          <a:noFill/>
        </p:spPr>
        <p:txBody>
          <a:bodyPr wrap="square" rtlCol="0">
            <a:spAutoFit/>
          </a:bodyPr>
          <a:lstStyle/>
          <a:p>
            <a:pPr algn="ctr"/>
            <a:r>
              <a:rPr lang="en-US" sz="2800" dirty="0" smtClean="0"/>
              <a:t>The pastor has the authority and </a:t>
            </a:r>
            <a:r>
              <a:rPr lang="en-US" sz="2800" dirty="0" smtClean="0"/>
              <a:t>responsibility to teach God’s financial plan to cover the expenses of the local church. The </a:t>
            </a:r>
            <a:r>
              <a:rPr lang="en-US" sz="2800" i="1" dirty="0" smtClean="0"/>
              <a:t>offerings </a:t>
            </a:r>
            <a:r>
              <a:rPr lang="en-US" sz="2800" dirty="0" smtClean="0"/>
              <a:t>are designated for the provision and maintenance of a place of worship, and the </a:t>
            </a:r>
            <a:r>
              <a:rPr lang="en-US" sz="2800" i="1" dirty="0" smtClean="0"/>
              <a:t>tithe </a:t>
            </a:r>
            <a:r>
              <a:rPr lang="en-US" sz="2800" dirty="0" smtClean="0"/>
              <a:t>is destined for the support of the </a:t>
            </a:r>
            <a:r>
              <a:rPr lang="en-US" sz="2800" dirty="0" smtClean="0"/>
              <a:t>ministry.</a:t>
            </a:r>
            <a:endParaRPr lang="en-US" sz="2800" dirty="0">
              <a:solidFill>
                <a:srgbClr val="D16349"/>
              </a:solidFill>
            </a:endParaRPr>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Feed the Flock</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76200" y="4038600"/>
            <a:ext cx="8915400" cy="1815882"/>
          </a:xfrm>
          <a:prstGeom prst="rect">
            <a:avLst/>
          </a:prstGeom>
          <a:noFill/>
        </p:spPr>
        <p:txBody>
          <a:bodyPr wrap="square" rtlCol="0">
            <a:spAutoFit/>
          </a:bodyPr>
          <a:lstStyle/>
          <a:p>
            <a:pPr algn="ctr"/>
            <a:r>
              <a:rPr lang="en-US" sz="2800" dirty="0" smtClean="0"/>
              <a:t>The pastor is then responsible to administer these funds, insuring that all funds are used properly. The pastor must also be a good steward of the tithe he receives personally.</a:t>
            </a:r>
            <a:endParaRPr lang="en-US" sz="24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1600200"/>
            <a:ext cx="8763000" cy="1938992"/>
          </a:xfrm>
          <a:prstGeom prst="rect">
            <a:avLst/>
          </a:prstGeom>
          <a:noFill/>
        </p:spPr>
        <p:txBody>
          <a:bodyPr wrap="square" rtlCol="0">
            <a:spAutoFit/>
          </a:bodyPr>
          <a:lstStyle/>
          <a:p>
            <a:pPr algn="ctr"/>
            <a:r>
              <a:rPr lang="en-US" sz="2400" dirty="0" smtClean="0">
                <a:solidFill>
                  <a:srgbClr val="D16349"/>
                </a:solidFill>
              </a:rPr>
              <a:t>“Where there is weak or no teaching on financial stewardship, you will usually find a church that is small in number and is in disorder. God does not bless a church that does not give systematically.”</a:t>
            </a:r>
            <a:r>
              <a:rPr lang="en-US" sz="2400" dirty="0" smtClean="0">
                <a:solidFill>
                  <a:srgbClr val="D16349"/>
                </a:solidFill>
              </a:rPr>
              <a:t> </a:t>
            </a:r>
          </a:p>
          <a:p>
            <a:pPr algn="ctr"/>
            <a:r>
              <a:rPr lang="en-US" sz="2400" dirty="0" smtClean="0">
                <a:solidFill>
                  <a:srgbClr val="D16349"/>
                </a:solidFill>
              </a:rPr>
              <a:t>(</a:t>
            </a:r>
            <a:r>
              <a:rPr lang="en-US" sz="2400" dirty="0" smtClean="0">
                <a:solidFill>
                  <a:srgbClr val="D16349"/>
                </a:solidFill>
              </a:rPr>
              <a:t>John Hopkins, </a:t>
            </a:r>
            <a:r>
              <a:rPr lang="en-US" sz="2400" i="1" dirty="0" smtClean="0">
                <a:solidFill>
                  <a:srgbClr val="D16349"/>
                </a:solidFill>
              </a:rPr>
              <a:t>Christian </a:t>
            </a:r>
            <a:r>
              <a:rPr lang="en-US" sz="2400" i="1" dirty="0" smtClean="0">
                <a:solidFill>
                  <a:srgbClr val="D16349"/>
                </a:solidFill>
              </a:rPr>
              <a:t>Giving</a:t>
            </a:r>
            <a:r>
              <a:rPr lang="en-US" sz="2400" dirty="0" smtClean="0">
                <a:solidFill>
                  <a:srgbClr val="D16349"/>
                </a:solidFill>
              </a:rPr>
              <a:t>)</a:t>
            </a:r>
            <a:endParaRPr lang="en-US" sz="2400" dirty="0">
              <a:solidFill>
                <a:srgbClr val="D16349"/>
              </a:solidFill>
            </a:endParaRPr>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Feed the Flock</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228600" y="3635276"/>
            <a:ext cx="8763000" cy="2677656"/>
          </a:xfrm>
          <a:prstGeom prst="rect">
            <a:avLst/>
          </a:prstGeom>
          <a:noFill/>
        </p:spPr>
        <p:txBody>
          <a:bodyPr wrap="square" rtlCol="0">
            <a:spAutoFit/>
          </a:bodyPr>
          <a:lstStyle/>
          <a:p>
            <a:pPr algn="ctr"/>
            <a:r>
              <a:rPr lang="en-US" sz="2400" dirty="0" smtClean="0"/>
              <a:t>The construction of a place of worship will result from the vision, desire, and burden of the leader, and must be transferred to the people. The need of a place of worship quickly becomes evident. However, the leader must cast the vision of what the people can accomplish with the help of the Lord. If there is no vision, desire, and burden, little will be accomplished.</a:t>
            </a:r>
            <a:endParaRPr lang="en-US" sz="20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1600200"/>
            <a:ext cx="8763000" cy="2246769"/>
          </a:xfrm>
          <a:prstGeom prst="rect">
            <a:avLst/>
          </a:prstGeom>
          <a:noFill/>
        </p:spPr>
        <p:txBody>
          <a:bodyPr wrap="square" rtlCol="0">
            <a:spAutoFit/>
          </a:bodyPr>
          <a:lstStyle/>
          <a:p>
            <a:pPr algn="ctr"/>
            <a:r>
              <a:rPr lang="en-US" sz="2800" dirty="0" smtClean="0"/>
              <a:t>David asked no one to do what he was not willing to do. This is a good example for the pastor. He should be ready to give before asking the people to give. The people will follow the example of their pastor, whether good or bad.</a:t>
            </a:r>
            <a:endParaRPr lang="en-US" sz="2800" dirty="0" smtClean="0">
              <a:solidFill>
                <a:srgbClr val="D16349"/>
              </a:solidFill>
            </a:endParaRPr>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Feed the Flock</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228600" y="3773031"/>
            <a:ext cx="8763000" cy="2246769"/>
          </a:xfrm>
          <a:prstGeom prst="rect">
            <a:avLst/>
          </a:prstGeom>
          <a:noFill/>
        </p:spPr>
        <p:txBody>
          <a:bodyPr wrap="square" rtlCol="0">
            <a:spAutoFit/>
          </a:bodyPr>
          <a:lstStyle/>
          <a:p>
            <a:pPr algn="ctr"/>
            <a:r>
              <a:rPr lang="en-US" sz="2800" dirty="0" smtClean="0">
                <a:solidFill>
                  <a:srgbClr val="D16349"/>
                </a:solidFill>
              </a:rPr>
              <a:t>“And David said...the house that is to be </a:t>
            </a:r>
            <a:r>
              <a:rPr lang="en-US" sz="2800" dirty="0" err="1" smtClean="0">
                <a:solidFill>
                  <a:srgbClr val="D16349"/>
                </a:solidFill>
              </a:rPr>
              <a:t>builded</a:t>
            </a:r>
            <a:r>
              <a:rPr lang="en-US" sz="2800" dirty="0" smtClean="0">
                <a:solidFill>
                  <a:srgbClr val="D16349"/>
                </a:solidFill>
              </a:rPr>
              <a:t> for the LORD must be exceeding </a:t>
            </a:r>
            <a:r>
              <a:rPr lang="en-US" sz="2800" dirty="0" err="1" smtClean="0">
                <a:solidFill>
                  <a:srgbClr val="D16349"/>
                </a:solidFill>
              </a:rPr>
              <a:t>magnifical</a:t>
            </a:r>
            <a:r>
              <a:rPr lang="en-US" sz="2800" dirty="0" smtClean="0">
                <a:solidFill>
                  <a:srgbClr val="D16349"/>
                </a:solidFill>
              </a:rPr>
              <a:t>, of fame and of glory throughout all countries: I will therefore now make preparation for it. So David prepared abundantly ...” (1 Chronicles 22:5).</a:t>
            </a:r>
            <a:endParaRPr lang="en-US" sz="24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228600" y="1600200"/>
            <a:ext cx="8763000" cy="2677656"/>
          </a:xfrm>
          <a:prstGeom prst="rect">
            <a:avLst/>
          </a:prstGeom>
          <a:noFill/>
        </p:spPr>
        <p:txBody>
          <a:bodyPr wrap="square" rtlCol="0">
            <a:spAutoFit/>
          </a:bodyPr>
          <a:lstStyle/>
          <a:p>
            <a:pPr algn="ctr"/>
            <a:r>
              <a:rPr lang="en-US" sz="2800" dirty="0" smtClean="0">
                <a:solidFill>
                  <a:schemeClr val="accent1"/>
                </a:solidFill>
              </a:rPr>
              <a:t>Before buying land and constructing a building, the pastor must have a plan and make preparations for the construction. Usually this will require an effort beyond the tithe and regular offerings. The pastor is the one who can inspire the people to help with the construction of a building.</a:t>
            </a:r>
            <a:endParaRPr lang="en-US" sz="2800" dirty="0" smtClean="0">
              <a:solidFill>
                <a:schemeClr val="accent1"/>
              </a:solidFill>
            </a:endParaRPr>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Feed the Flock</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Feed the Flock</a:t>
            </a:r>
            <a:endParaRPr lang="en-US" sz="4000" b="1" dirty="0"/>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Twelve: Stewardship and the Ministry</a:t>
            </a:r>
            <a:endParaRPr lang="en-US" sz="1600" dirty="0"/>
          </a:p>
        </p:txBody>
      </p:sp>
      <p:sp>
        <p:nvSpPr>
          <p:cNvPr id="8" name="TextBox 7"/>
          <p:cNvSpPr txBox="1"/>
          <p:nvPr/>
        </p:nvSpPr>
        <p:spPr>
          <a:xfrm>
            <a:off x="457200" y="1531203"/>
            <a:ext cx="8229600" cy="830997"/>
          </a:xfrm>
          <a:prstGeom prst="rect">
            <a:avLst/>
          </a:prstGeom>
          <a:noFill/>
        </p:spPr>
        <p:txBody>
          <a:bodyPr wrap="square" rtlCol="0">
            <a:spAutoFit/>
          </a:bodyPr>
          <a:lstStyle/>
          <a:p>
            <a:pPr algn="ctr"/>
            <a:r>
              <a:rPr lang="en-US" sz="2400" b="1" dirty="0" smtClean="0"/>
              <a:t>Benefits of building the place of worship with the voluntary offerings of the people:</a:t>
            </a:r>
            <a:endParaRPr lang="en-US" sz="2400" dirty="0">
              <a:solidFill>
                <a:schemeClr val="accent1"/>
              </a:solidFill>
            </a:endParaRPr>
          </a:p>
        </p:txBody>
      </p:sp>
      <p:sp>
        <p:nvSpPr>
          <p:cNvPr id="9" name="TextBox 8"/>
          <p:cNvSpPr txBox="1"/>
          <p:nvPr/>
        </p:nvSpPr>
        <p:spPr>
          <a:xfrm>
            <a:off x="381000" y="2312313"/>
            <a:ext cx="8610600" cy="430887"/>
          </a:xfrm>
          <a:prstGeom prst="rect">
            <a:avLst/>
          </a:prstGeom>
          <a:noFill/>
        </p:spPr>
        <p:txBody>
          <a:bodyPr wrap="square" rtlCol="0">
            <a:spAutoFit/>
          </a:bodyPr>
          <a:lstStyle/>
          <a:p>
            <a:pPr>
              <a:buFont typeface="Arial"/>
              <a:buChar char="•"/>
            </a:pPr>
            <a:r>
              <a:rPr lang="en-US" sz="2200" dirty="0" smtClean="0">
                <a:solidFill>
                  <a:srgbClr val="000000"/>
                </a:solidFill>
              </a:rPr>
              <a:t> </a:t>
            </a:r>
            <a:r>
              <a:rPr lang="en-US" sz="2200" dirty="0" smtClean="0">
                <a:solidFill>
                  <a:srgbClr val="000000"/>
                </a:solidFill>
              </a:rPr>
              <a:t>Creates </a:t>
            </a:r>
            <a:r>
              <a:rPr lang="en-US" sz="2200" dirty="0" smtClean="0">
                <a:solidFill>
                  <a:srgbClr val="000000"/>
                </a:solidFill>
              </a:rPr>
              <a:t>a greater dependence upon God.</a:t>
            </a:r>
            <a:endParaRPr lang="en-US" sz="2200" dirty="0">
              <a:solidFill>
                <a:srgbClr val="000000"/>
              </a:solidFill>
            </a:endParaRPr>
          </a:p>
        </p:txBody>
      </p:sp>
      <p:sp>
        <p:nvSpPr>
          <p:cNvPr id="10" name="TextBox 9"/>
          <p:cNvSpPr txBox="1"/>
          <p:nvPr/>
        </p:nvSpPr>
        <p:spPr>
          <a:xfrm>
            <a:off x="381000" y="2652356"/>
            <a:ext cx="8610600" cy="430887"/>
          </a:xfrm>
          <a:prstGeom prst="rect">
            <a:avLst/>
          </a:prstGeom>
          <a:noFill/>
        </p:spPr>
        <p:txBody>
          <a:bodyPr wrap="square" rtlCol="0">
            <a:spAutoFit/>
          </a:bodyPr>
          <a:lstStyle/>
          <a:p>
            <a:pPr>
              <a:buFont typeface="Arial"/>
              <a:buChar char="•"/>
            </a:pPr>
            <a:r>
              <a:rPr lang="en-US" sz="2200" dirty="0" smtClean="0">
                <a:solidFill>
                  <a:srgbClr val="000000"/>
                </a:solidFill>
              </a:rPr>
              <a:t> Allows </a:t>
            </a:r>
            <a:r>
              <a:rPr lang="en-US" sz="2200" dirty="0" smtClean="0">
                <a:solidFill>
                  <a:srgbClr val="000000"/>
                </a:solidFill>
              </a:rPr>
              <a:t>God to show His faithfulness.</a:t>
            </a:r>
            <a:endParaRPr lang="en-US" sz="2200" dirty="0">
              <a:solidFill>
                <a:srgbClr val="000000"/>
              </a:solidFill>
            </a:endParaRPr>
          </a:p>
        </p:txBody>
      </p:sp>
      <p:sp>
        <p:nvSpPr>
          <p:cNvPr id="11" name="TextBox 10"/>
          <p:cNvSpPr txBox="1"/>
          <p:nvPr/>
        </p:nvSpPr>
        <p:spPr>
          <a:xfrm>
            <a:off x="381000" y="2998113"/>
            <a:ext cx="8610600" cy="430887"/>
          </a:xfrm>
          <a:prstGeom prst="rect">
            <a:avLst/>
          </a:prstGeom>
          <a:noFill/>
        </p:spPr>
        <p:txBody>
          <a:bodyPr wrap="square" rtlCol="0">
            <a:spAutoFit/>
          </a:bodyPr>
          <a:lstStyle/>
          <a:p>
            <a:pPr>
              <a:buFont typeface="Arial"/>
              <a:buChar char="•"/>
            </a:pPr>
            <a:r>
              <a:rPr lang="en-US" sz="2200" dirty="0" smtClean="0">
                <a:solidFill>
                  <a:srgbClr val="000000"/>
                </a:solidFill>
              </a:rPr>
              <a:t> </a:t>
            </a:r>
            <a:r>
              <a:rPr lang="en-US" sz="2200" dirty="0" smtClean="0">
                <a:solidFill>
                  <a:srgbClr val="000000"/>
                </a:solidFill>
              </a:rPr>
              <a:t>Teaches the importance of </a:t>
            </a:r>
            <a:r>
              <a:rPr lang="en-US" sz="2200" dirty="0" smtClean="0">
                <a:solidFill>
                  <a:srgbClr val="000000"/>
                </a:solidFill>
              </a:rPr>
              <a:t>sacrificial giving</a:t>
            </a:r>
            <a:r>
              <a:rPr lang="en-US" sz="2200" dirty="0" smtClean="0">
                <a:solidFill>
                  <a:srgbClr val="000000"/>
                </a:solidFill>
              </a:rPr>
              <a:t>.</a:t>
            </a:r>
            <a:endParaRPr lang="en-US" sz="2200" dirty="0">
              <a:solidFill>
                <a:srgbClr val="000000"/>
              </a:solidFill>
            </a:endParaRPr>
          </a:p>
        </p:txBody>
      </p:sp>
      <p:sp>
        <p:nvSpPr>
          <p:cNvPr id="12" name="TextBox 11"/>
          <p:cNvSpPr txBox="1"/>
          <p:nvPr/>
        </p:nvSpPr>
        <p:spPr>
          <a:xfrm>
            <a:off x="381000" y="3352800"/>
            <a:ext cx="8610600" cy="430887"/>
          </a:xfrm>
          <a:prstGeom prst="rect">
            <a:avLst/>
          </a:prstGeom>
          <a:noFill/>
        </p:spPr>
        <p:txBody>
          <a:bodyPr wrap="square" rtlCol="0">
            <a:spAutoFit/>
          </a:bodyPr>
          <a:lstStyle/>
          <a:p>
            <a:pPr>
              <a:buFont typeface="Arial"/>
              <a:buChar char="•"/>
            </a:pPr>
            <a:r>
              <a:rPr lang="en-US" sz="2200" dirty="0" smtClean="0">
                <a:solidFill>
                  <a:srgbClr val="000000"/>
                </a:solidFill>
              </a:rPr>
              <a:t> </a:t>
            </a:r>
            <a:r>
              <a:rPr lang="en-US" sz="2200" dirty="0" smtClean="0">
                <a:solidFill>
                  <a:srgbClr val="000000"/>
                </a:solidFill>
              </a:rPr>
              <a:t>Gives a testimony to the world of </a:t>
            </a:r>
            <a:r>
              <a:rPr lang="en-US" sz="2200" dirty="0" smtClean="0">
                <a:solidFill>
                  <a:srgbClr val="000000"/>
                </a:solidFill>
              </a:rPr>
              <a:t>the importance </a:t>
            </a:r>
            <a:r>
              <a:rPr lang="en-US" sz="2200" dirty="0" smtClean="0">
                <a:solidFill>
                  <a:srgbClr val="000000"/>
                </a:solidFill>
              </a:rPr>
              <a:t>of the Gospel.</a:t>
            </a:r>
            <a:endParaRPr lang="en-US" sz="2200" dirty="0">
              <a:solidFill>
                <a:srgbClr val="000000"/>
              </a:solidFill>
            </a:endParaRPr>
          </a:p>
        </p:txBody>
      </p:sp>
      <p:sp>
        <p:nvSpPr>
          <p:cNvPr id="13" name="TextBox 12"/>
          <p:cNvSpPr txBox="1"/>
          <p:nvPr/>
        </p:nvSpPr>
        <p:spPr>
          <a:xfrm>
            <a:off x="381000" y="3657600"/>
            <a:ext cx="8610600" cy="1107996"/>
          </a:xfrm>
          <a:prstGeom prst="rect">
            <a:avLst/>
          </a:prstGeom>
          <a:noFill/>
        </p:spPr>
        <p:txBody>
          <a:bodyPr wrap="square" rtlCol="0">
            <a:spAutoFit/>
          </a:bodyPr>
          <a:lstStyle/>
          <a:p>
            <a:pPr>
              <a:buFont typeface="Arial"/>
              <a:buChar char="•"/>
            </a:pPr>
            <a:r>
              <a:rPr lang="en-US" sz="2200" dirty="0" smtClean="0">
                <a:solidFill>
                  <a:srgbClr val="000000"/>
                </a:solidFill>
              </a:rPr>
              <a:t> </a:t>
            </a:r>
            <a:r>
              <a:rPr lang="en-US" sz="2200" dirty="0" smtClean="0">
                <a:solidFill>
                  <a:srgbClr val="000000"/>
                </a:solidFill>
              </a:rPr>
              <a:t>Promotes fund-raising from a </a:t>
            </a:r>
            <a:r>
              <a:rPr lang="en-US" sz="2200" dirty="0" smtClean="0">
                <a:solidFill>
                  <a:srgbClr val="000000"/>
                </a:solidFill>
              </a:rPr>
              <a:t>biblical point </a:t>
            </a:r>
            <a:r>
              <a:rPr lang="en-US" sz="2200" dirty="0" smtClean="0">
                <a:solidFill>
                  <a:srgbClr val="000000"/>
                </a:solidFill>
              </a:rPr>
              <a:t>of view—simply presenting the need and trusting God to provide through the generous giving of His people.</a:t>
            </a:r>
            <a:endParaRPr lang="en-US" sz="2200" dirty="0">
              <a:solidFill>
                <a:srgbClr val="000000"/>
              </a:solidFill>
            </a:endParaRPr>
          </a:p>
        </p:txBody>
      </p:sp>
      <p:sp>
        <p:nvSpPr>
          <p:cNvPr id="14" name="TextBox 13"/>
          <p:cNvSpPr txBox="1"/>
          <p:nvPr/>
        </p:nvSpPr>
        <p:spPr>
          <a:xfrm>
            <a:off x="381000" y="4664333"/>
            <a:ext cx="8610600" cy="430887"/>
          </a:xfrm>
          <a:prstGeom prst="rect">
            <a:avLst/>
          </a:prstGeom>
          <a:noFill/>
        </p:spPr>
        <p:txBody>
          <a:bodyPr wrap="square" rtlCol="0">
            <a:spAutoFit/>
          </a:bodyPr>
          <a:lstStyle/>
          <a:p>
            <a:pPr>
              <a:buFont typeface="Arial"/>
              <a:buChar char="•"/>
            </a:pPr>
            <a:r>
              <a:rPr lang="en-US" sz="2200" dirty="0" smtClean="0">
                <a:solidFill>
                  <a:srgbClr val="000000"/>
                </a:solidFill>
              </a:rPr>
              <a:t> </a:t>
            </a:r>
            <a:r>
              <a:rPr lang="en-US" sz="2200" dirty="0" smtClean="0">
                <a:solidFill>
                  <a:srgbClr val="000000"/>
                </a:solidFill>
              </a:rPr>
              <a:t>Sets a good example for all believers.</a:t>
            </a:r>
            <a:endParaRPr lang="en-US" sz="2200" dirty="0">
              <a:solidFill>
                <a:srgbClr val="000000"/>
              </a:solidFill>
            </a:endParaRPr>
          </a:p>
        </p:txBody>
      </p:sp>
      <p:sp>
        <p:nvSpPr>
          <p:cNvPr id="15" name="TextBox 14"/>
          <p:cNvSpPr txBox="1"/>
          <p:nvPr/>
        </p:nvSpPr>
        <p:spPr>
          <a:xfrm>
            <a:off x="381000" y="5019020"/>
            <a:ext cx="8610600" cy="430887"/>
          </a:xfrm>
          <a:prstGeom prst="rect">
            <a:avLst/>
          </a:prstGeom>
          <a:noFill/>
        </p:spPr>
        <p:txBody>
          <a:bodyPr wrap="square" rtlCol="0">
            <a:spAutoFit/>
          </a:bodyPr>
          <a:lstStyle/>
          <a:p>
            <a:pPr>
              <a:buFont typeface="Arial"/>
              <a:buChar char="•"/>
            </a:pPr>
            <a:r>
              <a:rPr lang="en-US" sz="2200" dirty="0" smtClean="0">
                <a:solidFill>
                  <a:srgbClr val="000000"/>
                </a:solidFill>
              </a:rPr>
              <a:t> Secures the future against hard economic times.</a:t>
            </a:r>
            <a:endParaRPr lang="en-US" sz="2200" dirty="0">
              <a:solidFill>
                <a:srgbClr val="000000"/>
              </a:solidFill>
            </a:endParaRPr>
          </a:p>
        </p:txBody>
      </p:sp>
      <p:sp>
        <p:nvSpPr>
          <p:cNvPr id="16" name="TextBox 15"/>
          <p:cNvSpPr txBox="1"/>
          <p:nvPr/>
        </p:nvSpPr>
        <p:spPr>
          <a:xfrm>
            <a:off x="381000" y="5334000"/>
            <a:ext cx="8610600" cy="769441"/>
          </a:xfrm>
          <a:prstGeom prst="rect">
            <a:avLst/>
          </a:prstGeom>
          <a:noFill/>
        </p:spPr>
        <p:txBody>
          <a:bodyPr wrap="square" rtlCol="0">
            <a:spAutoFit/>
          </a:bodyPr>
          <a:lstStyle/>
          <a:p>
            <a:pPr>
              <a:buFont typeface="Arial"/>
              <a:buChar char="•"/>
            </a:pPr>
            <a:r>
              <a:rPr lang="en-US" sz="2200" dirty="0" smtClean="0">
                <a:solidFill>
                  <a:srgbClr val="000000"/>
                </a:solidFill>
              </a:rPr>
              <a:t> </a:t>
            </a:r>
            <a:r>
              <a:rPr lang="en-US" sz="2200" dirty="0" smtClean="0"/>
              <a:t>Gives more flexibility for the church to </a:t>
            </a:r>
            <a:r>
              <a:rPr lang="en-US" sz="2200" dirty="0" smtClean="0"/>
              <a:t>respond to evangelism, church </a:t>
            </a:r>
            <a:r>
              <a:rPr lang="en-US" sz="2200" dirty="0" smtClean="0"/>
              <a:t>planting and missions.</a:t>
            </a:r>
            <a:endParaRPr lang="en-US" sz="2200"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1318</TotalTime>
  <Words>1820</Words>
  <Application>Microsoft Macintosh PowerPoint</Application>
  <PresentationFormat>On-screen Show (4:3)</PresentationFormat>
  <Paragraphs>109</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Civic</vt:lpstr>
      <vt:lpstr>GLOBAL UNIVERSITY OF THEOLOGICAL STUDIES</vt:lpstr>
      <vt:lpstr>Slide 2</vt:lpstr>
      <vt:lpstr>Slide 3</vt:lpstr>
      <vt:lpstr>Feed the Flock</vt:lpstr>
      <vt:lpstr>Feed the Flock</vt:lpstr>
      <vt:lpstr>Feed the Flock</vt:lpstr>
      <vt:lpstr>Feed the Flock</vt:lpstr>
      <vt:lpstr>Feed the Flock</vt:lpstr>
      <vt:lpstr>Feed the Flock</vt:lpstr>
      <vt:lpstr>Stewards of the mysteries of God</vt:lpstr>
      <vt:lpstr>Stewards of the mysteries of God</vt:lpstr>
      <vt:lpstr>Guard the Flock</vt:lpstr>
      <vt:lpstr>Practice faithfulness</vt:lpstr>
      <vt:lpstr>Practice Integrity</vt:lpstr>
      <vt:lpstr>Practice Self-Discipline</vt:lpstr>
      <vt:lpstr>Practice Self-Discipline</vt:lpstr>
      <vt:lpstr>Be a good steward in all areas</vt:lpstr>
      <vt:lpstr>Be a good steward in all areas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141</cp:revision>
  <dcterms:created xsi:type="dcterms:W3CDTF">2010-09-17T15:32:20Z</dcterms:created>
  <dcterms:modified xsi:type="dcterms:W3CDTF">2010-09-17T19:58:05Z</dcterms:modified>
</cp:coreProperties>
</file>