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74" r:id="rId5"/>
    <p:sldId id="300" r:id="rId6"/>
    <p:sldId id="362" r:id="rId7"/>
    <p:sldId id="375" r:id="rId8"/>
    <p:sldId id="376" r:id="rId9"/>
    <p:sldId id="377" r:id="rId10"/>
    <p:sldId id="379" r:id="rId11"/>
    <p:sldId id="378" r:id="rId12"/>
    <p:sldId id="380" r:id="rId13"/>
    <p:sldId id="381" r:id="rId14"/>
    <p:sldId id="382"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4" d="100"/>
          <a:sy n="74" d="100"/>
        </p:scale>
        <p:origin x="-4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Nine:</a:t>
            </a:r>
            <a:r>
              <a:rPr kumimoji="0" lang="en-US" sz="2400" b="0" i="0" u="none" strike="noStrike" kern="1200" cap="none" spc="0" normalizeH="0" noProof="0" dirty="0" smtClean="0">
                <a:ln>
                  <a:noFill/>
                </a:ln>
                <a:solidFill>
                  <a:schemeClr val="accent1"/>
                </a:solidFill>
                <a:effectLst/>
                <a:uLnTx/>
                <a:uFillTx/>
                <a:latin typeface="+mj-lt"/>
                <a:ea typeface="+mj-ea"/>
                <a:cs typeface="+mj-cs"/>
              </a:rPr>
              <a:t> Alms Giving</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152400" y="304800"/>
            <a:ext cx="6781800" cy="2308324"/>
          </a:xfrm>
          <a:prstGeom prst="rect">
            <a:avLst/>
          </a:prstGeom>
          <a:noFill/>
        </p:spPr>
        <p:txBody>
          <a:bodyPr wrap="square" rtlCol="0">
            <a:spAutoFit/>
          </a:bodyPr>
          <a:lstStyle/>
          <a:p>
            <a:pPr algn="ctr"/>
            <a:r>
              <a:rPr lang="en-US" sz="2400" dirty="0" smtClean="0">
                <a:solidFill>
                  <a:srgbClr val="D16349"/>
                </a:solidFill>
              </a:rPr>
              <a:t>The act of giving alms was deeply rooted in the Jewish people. They had been taught to show compassion to the poor and needy. God is concerned for the poor and needy. This is seen in His provision for them in His Law given to Moses.</a:t>
            </a:r>
            <a:endParaRPr lang="en-US" sz="2400" dirty="0">
              <a:solidFill>
                <a:srgbClr val="D16349"/>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11" name="TextBox 10"/>
          <p:cNvSpPr txBox="1"/>
          <p:nvPr/>
        </p:nvSpPr>
        <p:spPr>
          <a:xfrm>
            <a:off x="533400" y="2667000"/>
            <a:ext cx="6172200" cy="830997"/>
          </a:xfrm>
          <a:prstGeom prst="rect">
            <a:avLst/>
          </a:prstGeom>
          <a:noFill/>
        </p:spPr>
        <p:txBody>
          <a:bodyPr wrap="square" rtlCol="0">
            <a:spAutoFit/>
          </a:bodyPr>
          <a:lstStyle/>
          <a:p>
            <a:pPr>
              <a:buFont typeface="Arial"/>
              <a:buChar char="•"/>
            </a:pPr>
            <a:r>
              <a:rPr lang="en-US" sz="2400" dirty="0" smtClean="0"/>
              <a:t> </a:t>
            </a:r>
            <a:r>
              <a:rPr lang="en-US" sz="2400" dirty="0" smtClean="0"/>
              <a:t>Laws concerning the land (Leviticus 25: 23-24).</a:t>
            </a:r>
            <a:endParaRPr lang="en-US" sz="2400" dirty="0">
              <a:solidFill>
                <a:schemeClr val="accent1"/>
              </a:solidFill>
            </a:endParaRPr>
          </a:p>
        </p:txBody>
      </p:sp>
      <p:sp>
        <p:nvSpPr>
          <p:cNvPr id="12" name="TextBox 11"/>
          <p:cNvSpPr txBox="1"/>
          <p:nvPr/>
        </p:nvSpPr>
        <p:spPr>
          <a:xfrm>
            <a:off x="533400" y="3505200"/>
            <a:ext cx="6172200" cy="1569660"/>
          </a:xfrm>
          <a:prstGeom prst="rect">
            <a:avLst/>
          </a:prstGeom>
          <a:noFill/>
        </p:spPr>
        <p:txBody>
          <a:bodyPr wrap="square" rtlCol="0">
            <a:spAutoFit/>
          </a:bodyPr>
          <a:lstStyle/>
          <a:p>
            <a:pPr>
              <a:buFont typeface="Arial"/>
              <a:buChar char="•"/>
            </a:pPr>
            <a:r>
              <a:rPr lang="en-US" sz="2400" dirty="0" smtClean="0"/>
              <a:t> </a:t>
            </a:r>
            <a:r>
              <a:rPr lang="en-US" sz="2400" dirty="0" smtClean="0"/>
              <a:t>Tithes of fruit and grain were to be collected every 3 years and stored to be given to the Levites, widows, strangers, and the fatherless (Deuteronomy 14:28-29).</a:t>
            </a:r>
            <a:endParaRPr lang="en-US" sz="2400" dirty="0">
              <a:solidFill>
                <a:schemeClr val="accent1"/>
              </a:solidFill>
            </a:endParaRPr>
          </a:p>
        </p:txBody>
      </p:sp>
      <p:sp>
        <p:nvSpPr>
          <p:cNvPr id="13" name="TextBox 12"/>
          <p:cNvSpPr txBox="1"/>
          <p:nvPr/>
        </p:nvSpPr>
        <p:spPr>
          <a:xfrm>
            <a:off x="533400" y="5029200"/>
            <a:ext cx="6172200" cy="1200328"/>
          </a:xfrm>
          <a:prstGeom prst="rect">
            <a:avLst/>
          </a:prstGeom>
          <a:noFill/>
        </p:spPr>
        <p:txBody>
          <a:bodyPr wrap="square" rtlCol="0">
            <a:spAutoFit/>
          </a:bodyPr>
          <a:lstStyle/>
          <a:p>
            <a:pPr>
              <a:buFont typeface="Arial"/>
              <a:buChar char="•"/>
            </a:pPr>
            <a:r>
              <a:rPr lang="en-US" sz="2400" dirty="0" smtClean="0"/>
              <a:t> Voluntary </a:t>
            </a:r>
            <a:r>
              <a:rPr lang="en-US" sz="2400" dirty="0" smtClean="0"/>
              <a:t>servitude or the selling of </a:t>
            </a:r>
            <a:r>
              <a:rPr lang="en-US" sz="2400" dirty="0" smtClean="0"/>
              <a:t>ones services for seven years </a:t>
            </a:r>
            <a:r>
              <a:rPr lang="en-US" sz="2400" dirty="0" smtClean="0"/>
              <a:t>(Deuteronomy 15: 12-18).</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152400" y="304800"/>
            <a:ext cx="6781800" cy="1569660"/>
          </a:xfrm>
          <a:prstGeom prst="rect">
            <a:avLst/>
          </a:prstGeom>
          <a:noFill/>
        </p:spPr>
        <p:txBody>
          <a:bodyPr wrap="square" rtlCol="0">
            <a:spAutoFit/>
          </a:bodyPr>
          <a:lstStyle/>
          <a:p>
            <a:pPr algn="ctr"/>
            <a:r>
              <a:rPr lang="en-US" sz="2400" dirty="0" smtClean="0">
                <a:solidFill>
                  <a:schemeClr val="tx2"/>
                </a:solidFill>
              </a:rPr>
              <a:t>The Jews understood there were blessings to those that gave to the poor and consequences for those that ignored them. Consider the following words of the Wise Man.</a:t>
            </a:r>
            <a:endParaRPr lang="en-US" sz="2400" dirty="0">
              <a:solidFill>
                <a:schemeClr val="tx2"/>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14" name="TextBox 13"/>
          <p:cNvSpPr txBox="1"/>
          <p:nvPr/>
        </p:nvSpPr>
        <p:spPr>
          <a:xfrm>
            <a:off x="152400" y="2120205"/>
            <a:ext cx="6781800" cy="1384995"/>
          </a:xfrm>
          <a:prstGeom prst="rect">
            <a:avLst/>
          </a:prstGeom>
          <a:noFill/>
        </p:spPr>
        <p:txBody>
          <a:bodyPr wrap="square" rtlCol="0">
            <a:spAutoFit/>
          </a:bodyPr>
          <a:lstStyle/>
          <a:p>
            <a:pPr algn="ctr"/>
            <a:r>
              <a:rPr lang="en-US" sz="2800" dirty="0" smtClean="0">
                <a:solidFill>
                  <a:srgbClr val="D16349"/>
                </a:solidFill>
              </a:rPr>
              <a:t>“Whoso </a:t>
            </a:r>
            <a:r>
              <a:rPr lang="en-US" sz="2800" dirty="0" err="1" smtClean="0">
                <a:solidFill>
                  <a:srgbClr val="D16349"/>
                </a:solidFill>
              </a:rPr>
              <a:t>stoppeth</a:t>
            </a:r>
            <a:r>
              <a:rPr lang="en-US" sz="2800" dirty="0" smtClean="0">
                <a:solidFill>
                  <a:srgbClr val="D16349"/>
                </a:solidFill>
              </a:rPr>
              <a:t> his ears at the cry of the poor, he also shall cry himself, but shall not be heard” (Proverbs 21:13).</a:t>
            </a:r>
            <a:endParaRPr lang="en-US" sz="2800" dirty="0">
              <a:solidFill>
                <a:srgbClr val="D16349"/>
              </a:solidFill>
            </a:endParaRPr>
          </a:p>
        </p:txBody>
      </p:sp>
      <p:sp>
        <p:nvSpPr>
          <p:cNvPr id="15" name="TextBox 14"/>
          <p:cNvSpPr txBox="1"/>
          <p:nvPr/>
        </p:nvSpPr>
        <p:spPr>
          <a:xfrm>
            <a:off x="152400" y="3746718"/>
            <a:ext cx="6781800" cy="1815882"/>
          </a:xfrm>
          <a:prstGeom prst="rect">
            <a:avLst/>
          </a:prstGeom>
          <a:noFill/>
        </p:spPr>
        <p:txBody>
          <a:bodyPr wrap="square" rtlCol="0">
            <a:spAutoFit/>
          </a:bodyPr>
          <a:lstStyle/>
          <a:p>
            <a:pPr algn="ctr"/>
            <a:r>
              <a:rPr lang="en-US" sz="2800" dirty="0" smtClean="0"/>
              <a:t>“He that hath pity upon the poor </a:t>
            </a:r>
            <a:r>
              <a:rPr lang="en-US" sz="2800" dirty="0" err="1" smtClean="0"/>
              <a:t>lendeth</a:t>
            </a:r>
            <a:r>
              <a:rPr lang="en-US" sz="2800" dirty="0" smtClean="0"/>
              <a:t> unto the LORD; and that which he hath given will he pay him again” (Proverbs 19:17).</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152400" y="304800"/>
            <a:ext cx="6781800" cy="1569660"/>
          </a:xfrm>
          <a:prstGeom prst="rect">
            <a:avLst/>
          </a:prstGeom>
          <a:noFill/>
        </p:spPr>
        <p:txBody>
          <a:bodyPr wrap="square" rtlCol="0">
            <a:spAutoFit/>
          </a:bodyPr>
          <a:lstStyle/>
          <a:p>
            <a:pPr algn="ctr"/>
            <a:r>
              <a:rPr lang="en-US" sz="2400" dirty="0" smtClean="0">
                <a:solidFill>
                  <a:schemeClr val="tx2"/>
                </a:solidFill>
              </a:rPr>
              <a:t>The Jews understood there were blessings to those that gave to the poor and consequences for those that ignored them. Consider the following words of the Wise Man.</a:t>
            </a:r>
            <a:endParaRPr lang="en-US" sz="2400" dirty="0">
              <a:solidFill>
                <a:schemeClr val="tx2"/>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16" name="TextBox 15"/>
          <p:cNvSpPr txBox="1"/>
          <p:nvPr/>
        </p:nvSpPr>
        <p:spPr>
          <a:xfrm>
            <a:off x="152400" y="1981200"/>
            <a:ext cx="6781800" cy="2677656"/>
          </a:xfrm>
          <a:prstGeom prst="rect">
            <a:avLst/>
          </a:prstGeom>
          <a:noFill/>
        </p:spPr>
        <p:txBody>
          <a:bodyPr wrap="square" rtlCol="0">
            <a:spAutoFit/>
          </a:bodyPr>
          <a:lstStyle/>
          <a:p>
            <a:pPr algn="ctr"/>
            <a:r>
              <a:rPr lang="en-US" sz="2800" dirty="0" smtClean="0">
                <a:solidFill>
                  <a:srgbClr val="D16349"/>
                </a:solidFill>
              </a:rPr>
              <a:t>“He that hath a bountiful eye shall be blessed; for he </a:t>
            </a:r>
            <a:r>
              <a:rPr lang="en-US" sz="2800" dirty="0" err="1" smtClean="0">
                <a:solidFill>
                  <a:srgbClr val="D16349"/>
                </a:solidFill>
              </a:rPr>
              <a:t>giveth</a:t>
            </a:r>
            <a:r>
              <a:rPr lang="en-US" sz="2800" dirty="0" smtClean="0">
                <a:solidFill>
                  <a:srgbClr val="D16349"/>
                </a:solidFill>
              </a:rPr>
              <a:t> of his bread to the poor” (Proverbs 22:9). This is what the NIV says, “</a:t>
            </a:r>
            <a:r>
              <a:rPr lang="en-US" sz="2800" dirty="0" smtClean="0">
                <a:solidFill>
                  <a:srgbClr val="D16349"/>
                </a:solidFill>
              </a:rPr>
              <a:t>A </a:t>
            </a:r>
            <a:r>
              <a:rPr lang="en-US" sz="2800" dirty="0" smtClean="0">
                <a:solidFill>
                  <a:srgbClr val="D16349"/>
                </a:solidFill>
              </a:rPr>
              <a:t>generous man will himself be blessed, for he shares his food with the poor.”</a:t>
            </a:r>
            <a:endParaRPr lang="en-US" sz="2800" dirty="0">
              <a:solidFill>
                <a:srgbClr val="D16349"/>
              </a:solidFill>
            </a:endParaRPr>
          </a:p>
        </p:txBody>
      </p:sp>
      <p:sp>
        <p:nvSpPr>
          <p:cNvPr id="17" name="TextBox 16"/>
          <p:cNvSpPr txBox="1"/>
          <p:nvPr/>
        </p:nvSpPr>
        <p:spPr>
          <a:xfrm>
            <a:off x="152400" y="4711005"/>
            <a:ext cx="6781800" cy="1384995"/>
          </a:xfrm>
          <a:prstGeom prst="rect">
            <a:avLst/>
          </a:prstGeom>
          <a:noFill/>
        </p:spPr>
        <p:txBody>
          <a:bodyPr wrap="square" rtlCol="0">
            <a:spAutoFit/>
          </a:bodyPr>
          <a:lstStyle/>
          <a:p>
            <a:pPr algn="ctr"/>
            <a:r>
              <a:rPr lang="en-US" sz="2800" dirty="0" smtClean="0"/>
              <a:t>“He that </a:t>
            </a:r>
            <a:r>
              <a:rPr lang="en-US" sz="2800" dirty="0" err="1" smtClean="0"/>
              <a:t>giveth</a:t>
            </a:r>
            <a:r>
              <a:rPr lang="en-US" sz="2800" dirty="0" smtClean="0"/>
              <a:t> unto the poor shall not lack: but he that </a:t>
            </a:r>
            <a:r>
              <a:rPr lang="en-US" sz="2800" dirty="0" err="1" smtClean="0"/>
              <a:t>hideth</a:t>
            </a:r>
            <a:r>
              <a:rPr lang="en-US" sz="2800" dirty="0" smtClean="0"/>
              <a:t> his eyes shall have many a curse” (Proverbs 28:27).</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09600"/>
            <a:ext cx="8229600" cy="1569660"/>
          </a:xfrm>
          <a:prstGeom prst="rect">
            <a:avLst/>
          </a:prstGeom>
          <a:noFill/>
        </p:spPr>
        <p:txBody>
          <a:bodyPr wrap="square" rtlCol="0">
            <a:spAutoFit/>
          </a:bodyPr>
          <a:lstStyle/>
          <a:p>
            <a:pPr algn="ctr"/>
            <a:r>
              <a:rPr lang="en-US" sz="3200" dirty="0" smtClean="0"/>
              <a:t>The Bible raises a serious question about a person’s love for God when one fails to help those in need.</a:t>
            </a:r>
            <a:endParaRPr lang="en-US" sz="30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5" name="TextBox 4"/>
          <p:cNvSpPr txBox="1"/>
          <p:nvPr/>
        </p:nvSpPr>
        <p:spPr>
          <a:xfrm>
            <a:off x="457200" y="2298918"/>
            <a:ext cx="8229600" cy="1815882"/>
          </a:xfrm>
          <a:prstGeom prst="rect">
            <a:avLst/>
          </a:prstGeom>
          <a:noFill/>
        </p:spPr>
        <p:txBody>
          <a:bodyPr wrap="square" rtlCol="0">
            <a:spAutoFit/>
          </a:bodyPr>
          <a:lstStyle/>
          <a:p>
            <a:pPr algn="ctr"/>
            <a:r>
              <a:rPr lang="en-US" sz="2800" dirty="0" smtClean="0">
                <a:solidFill>
                  <a:schemeClr val="accent1"/>
                </a:solidFill>
              </a:rPr>
              <a:t>“But whoso hath this world's good, and </a:t>
            </a:r>
            <a:r>
              <a:rPr lang="en-US" sz="2800" dirty="0" err="1" smtClean="0">
                <a:solidFill>
                  <a:schemeClr val="accent1"/>
                </a:solidFill>
              </a:rPr>
              <a:t>seeth</a:t>
            </a:r>
            <a:r>
              <a:rPr lang="en-US" sz="2800" dirty="0" smtClean="0">
                <a:solidFill>
                  <a:schemeClr val="accent1"/>
                </a:solidFill>
              </a:rPr>
              <a:t> his brother have need, and </a:t>
            </a:r>
            <a:r>
              <a:rPr lang="en-US" sz="2800" dirty="0" err="1" smtClean="0">
                <a:solidFill>
                  <a:schemeClr val="accent1"/>
                </a:solidFill>
              </a:rPr>
              <a:t>shutteth</a:t>
            </a:r>
            <a:r>
              <a:rPr lang="en-US" sz="2800" dirty="0" smtClean="0">
                <a:solidFill>
                  <a:schemeClr val="accent1"/>
                </a:solidFill>
              </a:rPr>
              <a:t> up his bowels of compassion from him, how </a:t>
            </a:r>
            <a:r>
              <a:rPr lang="en-US" sz="2800" dirty="0" err="1" smtClean="0">
                <a:solidFill>
                  <a:schemeClr val="accent1"/>
                </a:solidFill>
              </a:rPr>
              <a:t>dwelleth</a:t>
            </a:r>
            <a:r>
              <a:rPr lang="en-US" sz="2800" dirty="0" smtClean="0">
                <a:solidFill>
                  <a:schemeClr val="accent1"/>
                </a:solidFill>
              </a:rPr>
              <a:t> the love of God in him?” (1 John 3:17).</a:t>
            </a:r>
            <a:endParaRPr lang="en-US" sz="2800" dirty="0">
              <a:solidFill>
                <a:schemeClr val="accent1"/>
              </a:solidFill>
            </a:endParaRPr>
          </a:p>
        </p:txBody>
      </p:sp>
      <p:sp>
        <p:nvSpPr>
          <p:cNvPr id="6" name="TextBox 5"/>
          <p:cNvSpPr txBox="1"/>
          <p:nvPr/>
        </p:nvSpPr>
        <p:spPr>
          <a:xfrm>
            <a:off x="457200" y="4253805"/>
            <a:ext cx="8229600" cy="1384995"/>
          </a:xfrm>
          <a:prstGeom prst="rect">
            <a:avLst/>
          </a:prstGeom>
          <a:noFill/>
        </p:spPr>
        <p:txBody>
          <a:bodyPr wrap="square" rtlCol="0">
            <a:spAutoFit/>
          </a:bodyPr>
          <a:lstStyle/>
          <a:p>
            <a:pPr algn="ctr"/>
            <a:r>
              <a:rPr lang="en-US" sz="2800" dirty="0" smtClean="0">
                <a:solidFill>
                  <a:srgbClr val="D16349"/>
                </a:solidFill>
              </a:rPr>
              <a:t>“As we have therefore opportunity, let us do good unto all men, especially unto them who are of the household of faith” (Galatians 6:10).</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10" name="TextBox 9"/>
          <p:cNvSpPr txBox="1"/>
          <p:nvPr/>
        </p:nvSpPr>
        <p:spPr>
          <a:xfrm>
            <a:off x="152400" y="609600"/>
            <a:ext cx="1661993" cy="5791200"/>
          </a:xfrm>
          <a:prstGeom prst="rect">
            <a:avLst/>
          </a:prstGeom>
          <a:noFill/>
        </p:spPr>
        <p:txBody>
          <a:bodyPr vert="vert270" wrap="square" rtlCol="0" anchor="b">
            <a:spAutoFit/>
          </a:bodyPr>
          <a:lstStyle/>
          <a:p>
            <a:pPr algn="ctr"/>
            <a:r>
              <a:rPr lang="en-US" sz="9600" dirty="0" smtClean="0">
                <a:solidFill>
                  <a:schemeClr val="bg1"/>
                </a:solidFill>
                <a:latin typeface="+mj-lt"/>
              </a:rPr>
              <a:t>REVIEW</a:t>
            </a:r>
            <a:endParaRPr lang="en-US" sz="9600" dirty="0">
              <a:solidFill>
                <a:schemeClr val="bg1"/>
              </a:solidFill>
              <a:latin typeface="+mj-lt"/>
            </a:endParaRPr>
          </a:p>
        </p:txBody>
      </p:sp>
      <p:sp>
        <p:nvSpPr>
          <p:cNvPr id="11" name="TextBox 10"/>
          <p:cNvSpPr txBox="1"/>
          <p:nvPr/>
        </p:nvSpPr>
        <p:spPr>
          <a:xfrm>
            <a:off x="3000374" y="604897"/>
            <a:ext cx="5867401" cy="2062103"/>
          </a:xfrm>
          <a:prstGeom prst="rect">
            <a:avLst/>
          </a:prstGeom>
          <a:noFill/>
        </p:spPr>
        <p:txBody>
          <a:bodyPr wrap="square" rtlCol="0" anchor="b">
            <a:spAutoFit/>
          </a:bodyPr>
          <a:lstStyle/>
          <a:p>
            <a:r>
              <a:rPr lang="en-US" sz="3200" dirty="0" smtClean="0"/>
              <a:t>1</a:t>
            </a:r>
            <a:r>
              <a:rPr lang="en-US" sz="3200" dirty="0" smtClean="0"/>
              <a:t>. The </a:t>
            </a:r>
            <a:r>
              <a:rPr lang="en-US" sz="3200" dirty="0" smtClean="0"/>
              <a:t>tithe—a fixed amount (ten percent)—belongs to God and He has given the tithe to the ministry.</a:t>
            </a:r>
            <a:endParaRPr lang="en-US" sz="3200" dirty="0"/>
          </a:p>
        </p:txBody>
      </p:sp>
      <p:sp>
        <p:nvSpPr>
          <p:cNvPr id="12" name="TextBox 11"/>
          <p:cNvSpPr txBox="1"/>
          <p:nvPr/>
        </p:nvSpPr>
        <p:spPr>
          <a:xfrm>
            <a:off x="3000374" y="2586097"/>
            <a:ext cx="5867401" cy="2062103"/>
          </a:xfrm>
          <a:prstGeom prst="rect">
            <a:avLst/>
          </a:prstGeom>
          <a:noFill/>
        </p:spPr>
        <p:txBody>
          <a:bodyPr wrap="square" rtlCol="0" anchor="b">
            <a:spAutoFit/>
          </a:bodyPr>
          <a:lstStyle/>
          <a:p>
            <a:r>
              <a:rPr lang="en-US" sz="3200" dirty="0" smtClean="0"/>
              <a:t>2. Offerings—not a fixed amount—are given to the local church in support of the work of God.</a:t>
            </a:r>
            <a:endParaRPr lang="en-US" sz="3200" dirty="0"/>
          </a:p>
        </p:txBody>
      </p:sp>
      <p:sp>
        <p:nvSpPr>
          <p:cNvPr id="13" name="TextBox 12"/>
          <p:cNvSpPr txBox="1"/>
          <p:nvPr/>
        </p:nvSpPr>
        <p:spPr>
          <a:xfrm>
            <a:off x="3000374" y="4572000"/>
            <a:ext cx="5867401" cy="1569660"/>
          </a:xfrm>
          <a:prstGeom prst="rect">
            <a:avLst/>
          </a:prstGeom>
          <a:noFill/>
        </p:spPr>
        <p:txBody>
          <a:bodyPr wrap="square" rtlCol="0" anchor="b">
            <a:spAutoFit/>
          </a:bodyPr>
          <a:lstStyle/>
          <a:p>
            <a:r>
              <a:rPr lang="en-US" sz="3200" dirty="0" smtClean="0"/>
              <a:t>3.Alms—not a fixed amount—are given </a:t>
            </a:r>
            <a:r>
              <a:rPr lang="en-US" sz="3200" dirty="0" smtClean="0"/>
              <a:t>to help the poor and needy </a:t>
            </a:r>
            <a:r>
              <a:rPr lang="en-US" sz="3200" dirty="0" smtClean="0"/>
              <a: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8674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Matthew 6:2</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914400"/>
            <a:ext cx="5867401" cy="5078314"/>
          </a:xfrm>
          <a:prstGeom prst="rect">
            <a:avLst/>
          </a:prstGeom>
          <a:noFill/>
        </p:spPr>
        <p:txBody>
          <a:bodyPr wrap="square" rtlCol="0" anchor="b">
            <a:spAutoFit/>
          </a:bodyPr>
          <a:lstStyle/>
          <a:p>
            <a:r>
              <a:rPr lang="en-US" sz="3600" dirty="0" smtClean="0"/>
              <a:t>“Therefore </a:t>
            </a:r>
            <a:r>
              <a:rPr lang="en-US" sz="3600" dirty="0" smtClean="0"/>
              <a:t>when thou doest </a:t>
            </a:r>
            <a:r>
              <a:rPr lang="en-US" sz="3600" dirty="0" err="1" smtClean="0"/>
              <a:t>thine</a:t>
            </a:r>
            <a:r>
              <a:rPr lang="en-US" sz="3600" dirty="0" smtClean="0"/>
              <a:t> alms, do not sound a trumpet before thee, as the hypocrites do in the synagogues and in the streets, that they may have glory of men. Verily I say unto you, They have their reward”</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892314"/>
            <a:ext cx="8229600" cy="707886"/>
          </a:xfrm>
          <a:prstGeom prst="rect">
            <a:avLst/>
          </a:prstGeom>
          <a:noFill/>
        </p:spPr>
        <p:txBody>
          <a:bodyPr wrap="square" rtlCol="0">
            <a:spAutoFit/>
          </a:bodyPr>
          <a:lstStyle/>
          <a:p>
            <a:pPr algn="ctr"/>
            <a:r>
              <a:rPr lang="en-US" sz="2000" dirty="0" smtClean="0"/>
              <a:t>Alms giving can be defined as the act of charity; giving to the poor or needy. This literally means “doing kind acts.”</a:t>
            </a:r>
            <a:endParaRPr lang="en-US" sz="2000" dirty="0"/>
          </a:p>
        </p:txBody>
      </p:sp>
      <p:sp>
        <p:nvSpPr>
          <p:cNvPr id="13" name="TextBox 12"/>
          <p:cNvSpPr txBox="1"/>
          <p:nvPr/>
        </p:nvSpPr>
        <p:spPr>
          <a:xfrm>
            <a:off x="457200" y="1800761"/>
            <a:ext cx="8229600" cy="1323439"/>
          </a:xfrm>
          <a:prstGeom prst="rect">
            <a:avLst/>
          </a:prstGeom>
          <a:noFill/>
        </p:spPr>
        <p:txBody>
          <a:bodyPr wrap="square" rtlCol="0">
            <a:spAutoFit/>
          </a:bodyPr>
          <a:lstStyle/>
          <a:p>
            <a:pPr algn="ctr"/>
            <a:r>
              <a:rPr lang="en-US" sz="2000" dirty="0" smtClean="0"/>
              <a:t>Jesus taught that we should give to the needy in Matthew 6:1-4. He said, </a:t>
            </a:r>
            <a:r>
              <a:rPr lang="en-US" sz="2000" i="1" dirty="0" smtClean="0"/>
              <a:t>when </a:t>
            </a:r>
            <a:r>
              <a:rPr lang="en-US" sz="2000" dirty="0" smtClean="0"/>
              <a:t>not if you do alms, letting us know that we should give to the needy out of compassion. We should give with sincerity and not to be seen of men and receive their praise (Matthew 6:2).</a:t>
            </a:r>
            <a:endParaRPr lang="en-US" sz="2000" dirty="0"/>
          </a:p>
        </p:txBody>
      </p:sp>
      <p:sp>
        <p:nvSpPr>
          <p:cNvPr id="14" name="TextBox 13"/>
          <p:cNvSpPr txBox="1"/>
          <p:nvPr/>
        </p:nvSpPr>
        <p:spPr>
          <a:xfrm>
            <a:off x="457200" y="3236655"/>
            <a:ext cx="8229600" cy="2554545"/>
          </a:xfrm>
          <a:prstGeom prst="rect">
            <a:avLst/>
          </a:prstGeom>
          <a:noFill/>
        </p:spPr>
        <p:txBody>
          <a:bodyPr wrap="square" rtlCol="0">
            <a:spAutoFit/>
          </a:bodyPr>
          <a:lstStyle/>
          <a:p>
            <a:pPr algn="ctr"/>
            <a:r>
              <a:rPr lang="en-US" sz="2000" dirty="0" smtClean="0">
                <a:solidFill>
                  <a:schemeClr val="accent1"/>
                </a:solidFill>
              </a:rPr>
              <a:t>“The first </a:t>
            </a:r>
            <a:r>
              <a:rPr lang="en-US" sz="2000" i="1" dirty="0" smtClean="0">
                <a:solidFill>
                  <a:schemeClr val="accent1"/>
                </a:solidFill>
              </a:rPr>
              <a:t>good deed </a:t>
            </a:r>
            <a:r>
              <a:rPr lang="en-US" sz="2000" dirty="0" smtClean="0">
                <a:solidFill>
                  <a:schemeClr val="accent1"/>
                </a:solidFill>
              </a:rPr>
              <a:t>Jesus used as an example was giving to the needy. The Jewish law commanded giving to those in need (Deuteronomy 15:10-11). Jesus expected His followers to do likewise, following God’s law. However, Jesus’ followers were to have a different motive for their giving than did the hypocrites. God will reward those who are sincere in their faith and whose motive in doing good deeds is to glorify Him. No one should call attention to the act. Jesus condemned practices to impress others.” (</a:t>
            </a:r>
            <a:r>
              <a:rPr lang="en-US" sz="2000" i="1" dirty="0" smtClean="0">
                <a:solidFill>
                  <a:schemeClr val="accent1"/>
                </a:solidFill>
              </a:rPr>
              <a:t>Life Application New Testament Commentary</a:t>
            </a:r>
            <a:r>
              <a:rPr lang="en-US" sz="2000" dirty="0" smtClean="0">
                <a:solidFill>
                  <a:schemeClr val="accent1"/>
                </a:solidFill>
              </a:rPr>
              <a:t>)</a:t>
            </a:r>
            <a:endParaRPr lang="en-US" sz="2000" dirty="0">
              <a:solidFill>
                <a:schemeClr val="accent1"/>
              </a:solidFill>
            </a:endParaRPr>
          </a:p>
        </p:txBody>
      </p:sp>
      <p:sp>
        <p:nvSpPr>
          <p:cNvPr id="15" name="TextBox 1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892314"/>
            <a:ext cx="8229600" cy="1938992"/>
          </a:xfrm>
          <a:prstGeom prst="rect">
            <a:avLst/>
          </a:prstGeom>
          <a:noFill/>
        </p:spPr>
        <p:txBody>
          <a:bodyPr wrap="square" rtlCol="0">
            <a:spAutoFit/>
          </a:bodyPr>
          <a:lstStyle/>
          <a:p>
            <a:pPr algn="ctr"/>
            <a:r>
              <a:rPr lang="en-US" sz="2400" dirty="0" smtClean="0">
                <a:solidFill>
                  <a:srgbClr val="D16349"/>
                </a:solidFill>
              </a:rPr>
              <a:t>“Woe unto you, scribes and Pharisees, hypocrites! for ye pay tithe of mint and anise and </a:t>
            </a:r>
            <a:r>
              <a:rPr lang="en-US" sz="2400" dirty="0" err="1" smtClean="0">
                <a:solidFill>
                  <a:srgbClr val="D16349"/>
                </a:solidFill>
              </a:rPr>
              <a:t>cummin</a:t>
            </a:r>
            <a:r>
              <a:rPr lang="en-US" sz="2400" dirty="0" smtClean="0">
                <a:solidFill>
                  <a:srgbClr val="D16349"/>
                </a:solidFill>
              </a:rPr>
              <a:t>, and have omitted the weightier matters of the law, judgment, mercy, and faith: these ought ye to have done, and not to leave the other undone” (Matthew 23:23).</a:t>
            </a:r>
            <a:endParaRPr lang="en-US" sz="2400" dirty="0">
              <a:solidFill>
                <a:srgbClr val="D16349"/>
              </a:solidFill>
            </a:endParaRPr>
          </a:p>
        </p:txBody>
      </p:sp>
      <p:sp>
        <p:nvSpPr>
          <p:cNvPr id="14" name="TextBox 13"/>
          <p:cNvSpPr txBox="1"/>
          <p:nvPr/>
        </p:nvSpPr>
        <p:spPr>
          <a:xfrm>
            <a:off x="457200" y="3124200"/>
            <a:ext cx="8229600" cy="2308324"/>
          </a:xfrm>
          <a:prstGeom prst="rect">
            <a:avLst/>
          </a:prstGeom>
          <a:noFill/>
        </p:spPr>
        <p:txBody>
          <a:bodyPr wrap="square" rtlCol="0">
            <a:spAutoFit/>
          </a:bodyPr>
          <a:lstStyle/>
          <a:p>
            <a:pPr algn="ctr"/>
            <a:r>
              <a:rPr lang="en-US" sz="2400" dirty="0" smtClean="0"/>
              <a:t>This verse states we are to give the tithe, offerings</a:t>
            </a:r>
            <a:r>
              <a:rPr lang="en-US" sz="2400" dirty="0" smtClean="0"/>
              <a:t>, and alms. According to Deuteronomy </a:t>
            </a:r>
            <a:r>
              <a:rPr lang="en-US" sz="2400" dirty="0" smtClean="0"/>
              <a:t>14:28, every third year a </a:t>
            </a:r>
            <a:r>
              <a:rPr lang="en-US" sz="2400" dirty="0" smtClean="0"/>
              <a:t>tithe </a:t>
            </a:r>
            <a:r>
              <a:rPr lang="en-US" sz="2400" dirty="0" smtClean="0"/>
              <a:t>was to be given to the poor, to be eaten at their dwellings. This “tenth part” did not take the place of the tithe given to the Levites but was in addition to it and to the offerings</a:t>
            </a:r>
            <a:r>
              <a:rPr lang="en-US" sz="2400" dirty="0" smtClean="0"/>
              <a:t>. </a:t>
            </a:r>
            <a:endParaRPr lang="en-US" sz="2400" dirty="0">
              <a:solidFill>
                <a:schemeClr val="accent1"/>
              </a:solidFill>
            </a:endParaRPr>
          </a:p>
        </p:txBody>
      </p:sp>
      <p:sp>
        <p:nvSpPr>
          <p:cNvPr id="15" name="TextBox 1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3124200" y="533400"/>
            <a:ext cx="5867400" cy="2246769"/>
          </a:xfrm>
          <a:prstGeom prst="rect">
            <a:avLst/>
          </a:prstGeom>
          <a:noFill/>
        </p:spPr>
        <p:txBody>
          <a:bodyPr wrap="square" rtlCol="0">
            <a:spAutoFit/>
          </a:bodyPr>
          <a:lstStyle/>
          <a:p>
            <a:r>
              <a:rPr lang="en-US" sz="2800" dirty="0" smtClean="0"/>
              <a:t>We are to give to the poor and needy, but in doing so, we must not fail to give tithes and offerings. Neglecting one to do the other is not acceptable.</a:t>
            </a:r>
            <a:endParaRPr lang="en-US" sz="2800" dirty="0"/>
          </a:p>
        </p:txBody>
      </p:sp>
      <p:sp>
        <p:nvSpPr>
          <p:cNvPr id="11" name="TextBox 10"/>
          <p:cNvSpPr txBox="1"/>
          <p:nvPr/>
        </p:nvSpPr>
        <p:spPr>
          <a:xfrm>
            <a:off x="76200" y="914400"/>
            <a:ext cx="2819400" cy="5324535"/>
          </a:xfrm>
          <a:prstGeom prst="rect">
            <a:avLst/>
          </a:prstGeom>
          <a:noFill/>
        </p:spPr>
        <p:txBody>
          <a:bodyPr wrap="square" rtlCol="0">
            <a:spAutoFit/>
          </a:bodyPr>
          <a:lstStyle/>
          <a:p>
            <a:pPr algn="ctr"/>
            <a:r>
              <a:rPr lang="en-US" sz="2000" dirty="0" smtClean="0">
                <a:solidFill>
                  <a:schemeClr val="bg1"/>
                </a:solidFill>
              </a:rPr>
              <a:t>Jesus acknowledged that the scribes and Pharisees gave a tithe, and did not condemn them for that, but He did condemn them for neglecting other matters such as mercy (compassion and kindness to the poor). He told them that they first needed to have “justice, mercy and faith...these ought ye to have done, and not to leave the other undone.”</a:t>
            </a:r>
            <a:endParaRPr lang="en-US" sz="2000" i="1" dirty="0" smtClean="0">
              <a:solidFill>
                <a:schemeClr val="bg1"/>
              </a:solidFill>
            </a:endParaRPr>
          </a:p>
        </p:txBody>
      </p:sp>
      <p:sp>
        <p:nvSpPr>
          <p:cNvPr id="20" name="TextBox 19"/>
          <p:cNvSpPr txBox="1"/>
          <p:nvPr/>
        </p:nvSpPr>
        <p:spPr>
          <a:xfrm>
            <a:off x="3124200" y="2653605"/>
            <a:ext cx="5715000" cy="1384995"/>
          </a:xfrm>
          <a:prstGeom prst="rect">
            <a:avLst/>
          </a:prstGeom>
          <a:noFill/>
        </p:spPr>
        <p:txBody>
          <a:bodyPr wrap="square" rtlCol="0">
            <a:spAutoFit/>
          </a:bodyPr>
          <a:lstStyle/>
          <a:p>
            <a:r>
              <a:rPr lang="en-US" sz="2800" dirty="0" smtClean="0"/>
              <a:t>Martin Luther said, “God divided the hand into fingers so that money would slip through.”</a:t>
            </a:r>
            <a:endParaRPr lang="en-US" sz="2800" dirty="0"/>
          </a:p>
        </p:txBody>
      </p:sp>
      <p:sp>
        <p:nvSpPr>
          <p:cNvPr id="19" name="TextBox 1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25" name="TextBox 24"/>
          <p:cNvSpPr txBox="1"/>
          <p:nvPr/>
        </p:nvSpPr>
        <p:spPr>
          <a:xfrm>
            <a:off x="3124200" y="3949005"/>
            <a:ext cx="5715000" cy="2246769"/>
          </a:xfrm>
          <a:prstGeom prst="rect">
            <a:avLst/>
          </a:prstGeom>
          <a:noFill/>
        </p:spPr>
        <p:txBody>
          <a:bodyPr wrap="square" rtlCol="0">
            <a:spAutoFit/>
          </a:bodyPr>
          <a:lstStyle/>
          <a:p>
            <a:r>
              <a:rPr lang="en-US" sz="2800" dirty="0" smtClean="0"/>
              <a:t>There is a difference between offerings and alms. When you give alms, this is considered a </a:t>
            </a:r>
            <a:r>
              <a:rPr lang="en-US" sz="2800" i="1" dirty="0" smtClean="0"/>
              <a:t>good deed </a:t>
            </a:r>
            <a:r>
              <a:rPr lang="en-US" sz="2800" dirty="0" smtClean="0"/>
              <a:t>and it should be given out of compassion for the needy</a:t>
            </a:r>
            <a:r>
              <a:rPr lang="en-US" sz="2800" i="1" dirty="0" smtClean="0"/>
              <a:t>.</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1" grpId="0"/>
      <p:bldP spid="20" grpId="0"/>
      <p:bldP spid="2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09600"/>
            <a:ext cx="8229600" cy="1569660"/>
          </a:xfrm>
          <a:prstGeom prst="rect">
            <a:avLst/>
          </a:prstGeom>
          <a:noFill/>
        </p:spPr>
        <p:txBody>
          <a:bodyPr wrap="square" rtlCol="0">
            <a:spAutoFit/>
          </a:bodyPr>
          <a:lstStyle/>
          <a:p>
            <a:pPr algn="ctr"/>
            <a:r>
              <a:rPr lang="en-US" sz="3200" dirty="0" smtClean="0"/>
              <a:t>Cornelius gave generously to those in need and he was therefore greatly respected in the community (Acts 10:2).</a:t>
            </a:r>
            <a:endParaRPr lang="en-US" sz="3200"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8" name="TextBox 7"/>
          <p:cNvSpPr txBox="1"/>
          <p:nvPr/>
        </p:nvSpPr>
        <p:spPr>
          <a:xfrm>
            <a:off x="457200" y="2287012"/>
            <a:ext cx="8229600" cy="3046988"/>
          </a:xfrm>
          <a:prstGeom prst="rect">
            <a:avLst/>
          </a:prstGeom>
          <a:noFill/>
        </p:spPr>
        <p:txBody>
          <a:bodyPr wrap="square" rtlCol="0">
            <a:spAutoFit/>
          </a:bodyPr>
          <a:lstStyle/>
          <a:p>
            <a:pPr algn="ctr"/>
            <a:r>
              <a:rPr lang="en-US" sz="3200" dirty="0" smtClean="0"/>
              <a:t>The poor can also be helped with things other than money. We can give them food or clothes. </a:t>
            </a:r>
            <a:r>
              <a:rPr lang="en-US" sz="3200" dirty="0" err="1" smtClean="0"/>
              <a:t>Dorcas</a:t>
            </a:r>
            <a:r>
              <a:rPr lang="en-US" sz="3200" dirty="0" smtClean="0"/>
              <a:t> is an example of someone who was “always doing good and helping the poor” by making robes and other clothing for the poor (Acts 9:36-42).</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09600"/>
            <a:ext cx="8229600" cy="5632311"/>
          </a:xfrm>
          <a:prstGeom prst="rect">
            <a:avLst/>
          </a:prstGeom>
          <a:noFill/>
        </p:spPr>
        <p:txBody>
          <a:bodyPr wrap="square" rtlCol="0">
            <a:spAutoFit/>
          </a:bodyPr>
          <a:lstStyle/>
          <a:p>
            <a:pPr algn="ctr"/>
            <a:r>
              <a:rPr lang="en-US" sz="3000" dirty="0" smtClean="0"/>
              <a:t>In Acts 3: 2-10, we see the story of a lame man who was laid by the gate Beautiful and begged for alms daily. Giving money to beggars was considered praiseworthy in the Jewish religion. In order to be seen by the people as they entered the Temple to pray, the beggar placed himself at the entrance hoping they would give him money. Peter and John came to the Temple at “the hour of prayer” but instead of giving the man alms, they gave </a:t>
            </a:r>
            <a:r>
              <a:rPr lang="en-US" sz="3000" dirty="0" smtClean="0"/>
              <a:t>him something better than money </a:t>
            </a:r>
            <a:r>
              <a:rPr lang="en-US" sz="3000" dirty="0" smtClean="0"/>
              <a:t>,he received healing, through the power of Jesus’ name.</a:t>
            </a:r>
            <a:endParaRPr lang="en-US" sz="3000"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09600"/>
            <a:ext cx="8229600" cy="5016757"/>
          </a:xfrm>
          <a:prstGeom prst="rect">
            <a:avLst/>
          </a:prstGeom>
          <a:noFill/>
        </p:spPr>
        <p:txBody>
          <a:bodyPr wrap="square" rtlCol="0">
            <a:spAutoFit/>
          </a:bodyPr>
          <a:lstStyle/>
          <a:p>
            <a:pPr algn="ctr"/>
            <a:r>
              <a:rPr lang="en-US" sz="3200" dirty="0" smtClean="0">
                <a:solidFill>
                  <a:schemeClr val="accent1"/>
                </a:solidFill>
              </a:rPr>
              <a:t>“If there be among you a poor man of one of thy brethren within any of thy gates in thy land which the LORD thy God </a:t>
            </a:r>
            <a:r>
              <a:rPr lang="en-US" sz="3200" dirty="0" err="1" smtClean="0">
                <a:solidFill>
                  <a:schemeClr val="accent1"/>
                </a:solidFill>
              </a:rPr>
              <a:t>giveth</a:t>
            </a:r>
            <a:r>
              <a:rPr lang="en-US" sz="3200" dirty="0" smtClean="0">
                <a:solidFill>
                  <a:schemeClr val="accent1"/>
                </a:solidFill>
              </a:rPr>
              <a:t> thee, thou </a:t>
            </a:r>
            <a:r>
              <a:rPr lang="en-US" sz="3200" dirty="0" err="1" smtClean="0">
                <a:solidFill>
                  <a:schemeClr val="accent1"/>
                </a:solidFill>
              </a:rPr>
              <a:t>shalt</a:t>
            </a:r>
            <a:r>
              <a:rPr lang="en-US" sz="3200" dirty="0" smtClean="0">
                <a:solidFill>
                  <a:schemeClr val="accent1"/>
                </a:solidFill>
              </a:rPr>
              <a:t> not harden </a:t>
            </a:r>
            <a:r>
              <a:rPr lang="en-US" sz="3200" dirty="0" err="1" smtClean="0">
                <a:solidFill>
                  <a:schemeClr val="accent1"/>
                </a:solidFill>
              </a:rPr>
              <a:t>thine</a:t>
            </a:r>
            <a:r>
              <a:rPr lang="en-US" sz="3200" dirty="0" smtClean="0">
                <a:solidFill>
                  <a:schemeClr val="accent1"/>
                </a:solidFill>
              </a:rPr>
              <a:t> heart, nor shut </a:t>
            </a:r>
            <a:r>
              <a:rPr lang="en-US" sz="3200" dirty="0" err="1" smtClean="0">
                <a:solidFill>
                  <a:schemeClr val="accent1"/>
                </a:solidFill>
              </a:rPr>
              <a:t>thine</a:t>
            </a:r>
            <a:r>
              <a:rPr lang="en-US" sz="3200" dirty="0" smtClean="0">
                <a:solidFill>
                  <a:schemeClr val="accent1"/>
                </a:solidFill>
              </a:rPr>
              <a:t> hand from thy poor brother...For the poor shall never cease out of the land: therefore I command thee, saying, Thou </a:t>
            </a:r>
            <a:r>
              <a:rPr lang="en-US" sz="3200" dirty="0" err="1" smtClean="0">
                <a:solidFill>
                  <a:schemeClr val="accent1"/>
                </a:solidFill>
              </a:rPr>
              <a:t>shalt</a:t>
            </a:r>
            <a:r>
              <a:rPr lang="en-US" sz="3200" dirty="0" smtClean="0">
                <a:solidFill>
                  <a:schemeClr val="accent1"/>
                </a:solidFill>
              </a:rPr>
              <a:t> open </a:t>
            </a:r>
            <a:r>
              <a:rPr lang="en-US" sz="3200" dirty="0" err="1" smtClean="0">
                <a:solidFill>
                  <a:schemeClr val="accent1"/>
                </a:solidFill>
              </a:rPr>
              <a:t>thine</a:t>
            </a:r>
            <a:r>
              <a:rPr lang="en-US" sz="3200" dirty="0" smtClean="0">
                <a:solidFill>
                  <a:schemeClr val="accent1"/>
                </a:solidFill>
              </a:rPr>
              <a:t> hand wide unto thy brother, to thy poor, and to thy needy, in thy land” (Deuteronomy 15:7,11).</a:t>
            </a:r>
            <a:endParaRPr lang="en-US" sz="30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152400" y="304800"/>
            <a:ext cx="6781800" cy="2308324"/>
          </a:xfrm>
          <a:prstGeom prst="rect">
            <a:avLst/>
          </a:prstGeom>
          <a:noFill/>
        </p:spPr>
        <p:txBody>
          <a:bodyPr wrap="square" rtlCol="0">
            <a:spAutoFit/>
          </a:bodyPr>
          <a:lstStyle/>
          <a:p>
            <a:pPr algn="ctr"/>
            <a:r>
              <a:rPr lang="en-US" sz="2400" dirty="0" smtClean="0">
                <a:solidFill>
                  <a:srgbClr val="D16349"/>
                </a:solidFill>
              </a:rPr>
              <a:t>The act of giving alms was deeply rooted in the Jewish people. They had been taught to show compassion to the poor and needy. God is concerned for the poor and needy. This is seen in His provision for them in His Law given to Moses.</a:t>
            </a:r>
            <a:endParaRPr lang="en-US" sz="2400" dirty="0">
              <a:solidFill>
                <a:srgbClr val="D16349"/>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Nine: Alms Giving</a:t>
            </a:r>
            <a:endParaRPr lang="en-US" sz="1600" dirty="0"/>
          </a:p>
        </p:txBody>
      </p:sp>
      <p:sp>
        <p:nvSpPr>
          <p:cNvPr id="8" name="TextBox 7"/>
          <p:cNvSpPr txBox="1"/>
          <p:nvPr/>
        </p:nvSpPr>
        <p:spPr>
          <a:xfrm>
            <a:off x="533400" y="2644914"/>
            <a:ext cx="6172200" cy="830997"/>
          </a:xfrm>
          <a:prstGeom prst="rect">
            <a:avLst/>
          </a:prstGeom>
          <a:noFill/>
        </p:spPr>
        <p:txBody>
          <a:bodyPr wrap="square" rtlCol="0">
            <a:spAutoFit/>
          </a:bodyPr>
          <a:lstStyle/>
          <a:p>
            <a:pPr>
              <a:buFont typeface="Arial"/>
              <a:buChar char="•"/>
            </a:pPr>
            <a:r>
              <a:rPr lang="en-US" sz="2400" dirty="0" smtClean="0"/>
              <a:t> Justice </a:t>
            </a:r>
            <a:r>
              <a:rPr lang="en-US" sz="2400" dirty="0" smtClean="0"/>
              <a:t>to prevent favoritism (Exodus 23:3,6).</a:t>
            </a:r>
            <a:endParaRPr lang="en-US" sz="2400" dirty="0">
              <a:solidFill>
                <a:schemeClr val="accent1"/>
              </a:solidFill>
            </a:endParaRPr>
          </a:p>
        </p:txBody>
      </p:sp>
      <p:sp>
        <p:nvSpPr>
          <p:cNvPr id="9" name="TextBox 8"/>
          <p:cNvSpPr txBox="1"/>
          <p:nvPr/>
        </p:nvSpPr>
        <p:spPr>
          <a:xfrm>
            <a:off x="533400" y="3600272"/>
            <a:ext cx="6172200" cy="1200328"/>
          </a:xfrm>
          <a:prstGeom prst="rect">
            <a:avLst/>
          </a:prstGeom>
          <a:noFill/>
        </p:spPr>
        <p:txBody>
          <a:bodyPr wrap="square" rtlCol="0">
            <a:spAutoFit/>
          </a:bodyPr>
          <a:lstStyle/>
          <a:p>
            <a:pPr>
              <a:buFont typeface="Arial"/>
              <a:buChar char="•"/>
            </a:pPr>
            <a:r>
              <a:rPr lang="en-US" sz="2400" dirty="0" smtClean="0"/>
              <a:t> </a:t>
            </a:r>
            <a:r>
              <a:rPr lang="en-US" sz="2400" dirty="0" smtClean="0"/>
              <a:t>Gleaning which allowed for the poor to gather grain that was left on the ground (Leviticus 19:10).</a:t>
            </a:r>
            <a:endParaRPr lang="en-US" sz="2400" dirty="0">
              <a:solidFill>
                <a:schemeClr val="accent1"/>
              </a:solidFill>
            </a:endParaRPr>
          </a:p>
        </p:txBody>
      </p:sp>
      <p:sp>
        <p:nvSpPr>
          <p:cNvPr id="10" name="TextBox 9"/>
          <p:cNvSpPr txBox="1"/>
          <p:nvPr/>
        </p:nvSpPr>
        <p:spPr>
          <a:xfrm>
            <a:off x="533400" y="4884003"/>
            <a:ext cx="6172200" cy="830997"/>
          </a:xfrm>
          <a:prstGeom prst="rect">
            <a:avLst/>
          </a:prstGeom>
          <a:noFill/>
        </p:spPr>
        <p:txBody>
          <a:bodyPr wrap="square" rtlCol="0">
            <a:spAutoFit/>
          </a:bodyPr>
          <a:lstStyle/>
          <a:p>
            <a:pPr>
              <a:buFont typeface="Arial"/>
              <a:buChar char="•"/>
            </a:pPr>
            <a:r>
              <a:rPr lang="en-US" sz="2400" dirty="0" smtClean="0"/>
              <a:t> Loans </a:t>
            </a:r>
            <a:r>
              <a:rPr lang="en-US" sz="2400" dirty="0" smtClean="0"/>
              <a:t>and the cancellation of debts after seven years (Leviticus 25: 35-37).</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943</TotalTime>
  <Words>1580</Words>
  <Application>Microsoft Macintosh PowerPoint</Application>
  <PresentationFormat>On-screen Show (4:3)</PresentationFormat>
  <Paragraphs>67</Paragraphs>
  <Slides>14</Slides>
  <Notes>0</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Civic</vt:lpstr>
      <vt:lpstr>GLOBAL UNIVERSITY OF THEOLOGICAL STUDIES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101</cp:revision>
  <dcterms:created xsi:type="dcterms:W3CDTF">2010-08-17T16:05:41Z</dcterms:created>
  <dcterms:modified xsi:type="dcterms:W3CDTF">2010-08-17T17:37:07Z</dcterms:modified>
</cp:coreProperties>
</file>