
<file path=[Content_Types].xml><?xml version="1.0" encoding="utf-8"?>
<Types xmlns="http://schemas.openxmlformats.org/package/2006/content-types">
  <Default Extension="rels" ContentType="application/vnd.openxmlformats-package.relationships+xml"/>
  <Override PartName="/ppt/slideLayouts/slideLayout1.xml" ContentType="application/vnd.openxmlformats-officedocument.presentationml.slideLayout+xml"/>
  <Default Extension="jpeg" ContentType="image/jpeg"/>
  <Default Extension="xml" ContentType="application/xml"/>
  <Override PartName="/ppt/slides/slide9.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8.xml" ContentType="application/vnd.openxmlformats-officedocument.presentationml.slideLayout+xml"/>
  <Override PartName="/ppt/slides/slide7.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slides/slide5.xml" ContentType="application/vnd.openxmlformats-officedocument.presentationml.slide+xml"/>
  <Override PartName="/ppt/slides/slide16.xml" ContentType="application/vnd.openxmlformats-officedocument.presentationml.slide+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s/slide3.xml" ContentType="application/vnd.openxmlformats-officedocument.presentationml.slide+xml"/>
  <Override PartName="/ppt/slideLayouts/slideLayout10.xml" ContentType="application/vnd.openxmlformats-officedocument.presentationml.slideLayout+xml"/>
  <Override PartName="/ppt/slides/slide14.xml" ContentType="application/vnd.openxmlformats-officedocument.presentationml.slide+xml"/>
  <Override PartName="/docProps/core.xml" ContentType="application/vnd.openxmlformats-package.core-properties+xml"/>
  <Override PartName="/docProps/app.xml" ContentType="application/vnd.openxmlformats-officedocument.extended-properties+xml"/>
  <Override PartName="/ppt/slideLayouts/slideLayout2.xml" ContentType="application/vnd.openxmlformats-officedocument.presentationml.slideLayout+xml"/>
  <Override PartName="/ppt/slides/slide1.xml" ContentType="application/vnd.openxmlformats-officedocument.presentationml.slide+xml"/>
  <Override PartName="/ppt/slides/slide12.xml" ContentType="application/vnd.openxmlformats-officedocument.presentationml.slide+xml"/>
  <Default Extension="bin" ContentType="application/vnd.openxmlformats-officedocument.presentationml.printerSettings"/>
  <Override PartName="/ppt/slides/slide10.xml" ContentType="application/vnd.openxmlformats-officedocument.presentationml.slide+xml"/>
  <Override PartName="/ppt/viewProps.xml" ContentType="application/vnd.openxmlformats-officedocument.presentationml.viewProps+xml"/>
  <Override PartName="/ppt/slides/slide8.xml" ContentType="application/vnd.openxmlformats-officedocument.presentationml.slide+xml"/>
  <Override PartName="/ppt/presentation.xml" ContentType="application/vnd.openxmlformats-officedocument.presentationml.presentation.main+xml"/>
  <Override PartName="/ppt/slides/slide19.xml" ContentType="application/vnd.openxmlformats-officedocument.presentationml.slide+xml"/>
  <Override PartName="/ppt/slideLayouts/slideLayout9.xml" ContentType="application/vnd.openxmlformats-officedocument.presentationml.slideLayout+xml"/>
  <Override PartName="/ppt/slideLayouts/slideLayout7.xml" ContentType="application/vnd.openxmlformats-officedocument.presentationml.slideLayout+xml"/>
  <Override PartName="/ppt/slides/slide6.xml" ContentType="application/vnd.openxmlformats-officedocument.presentationml.slide+xml"/>
  <Override PartName="/ppt/slides/slide17.xml" ContentType="application/vnd.openxmlformats-officedocument.presentationml.slide+xml"/>
  <Override PartName="/ppt/slideLayouts/slideLayout5.xml" ContentType="application/vnd.openxmlformats-officedocument.presentationml.slideLayout+xml"/>
  <Override PartName="/ppt/slides/slide4.xml" ContentType="application/vnd.openxmlformats-officedocument.presentationml.slide+xml"/>
  <Override PartName="/ppt/slideLayouts/slideLayout11.xml" ContentType="application/vnd.openxmlformats-officedocument.presentationml.slideLayout+xml"/>
  <Override PartName="/ppt/slides/slide15.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theme/theme1.xml" ContentType="application/vnd.openxmlformats-officedocument.theme+xml"/>
  <Override PartName="/ppt/slideLayouts/slideLayout3.xml" ContentType="application/vnd.openxmlformats-officedocument.presentationml.slideLayout+xml"/>
  <Override PartName="/ppt/slides/slide2.xml" ContentType="application/vnd.openxmlformats-officedocument.presentationml.slide+xml"/>
  <Override PartName="/ppt/slides/slide13.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r:id="rId1"/>
  </p:sldMasterIdLst>
  <p:sldIdLst>
    <p:sldId id="256" r:id="rId2"/>
    <p:sldId id="270" r:id="rId3"/>
    <p:sldId id="338" r:id="rId4"/>
    <p:sldId id="341" r:id="rId5"/>
    <p:sldId id="321" r:id="rId6"/>
    <p:sldId id="300" r:id="rId7"/>
    <p:sldId id="342" r:id="rId8"/>
    <p:sldId id="339" r:id="rId9"/>
    <p:sldId id="343" r:id="rId10"/>
    <p:sldId id="344" r:id="rId11"/>
    <p:sldId id="345" r:id="rId12"/>
    <p:sldId id="346" r:id="rId13"/>
    <p:sldId id="290" r:id="rId14"/>
    <p:sldId id="347" r:id="rId15"/>
    <p:sldId id="348" r:id="rId16"/>
    <p:sldId id="349" r:id="rId17"/>
    <p:sldId id="350" r:id="rId18"/>
    <p:sldId id="333" r:id="rId19"/>
    <p:sldId id="351" r:id="rId20"/>
    <p:sldId id="352" r:id="rId2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showOutlineIcons="0">
    <p:restoredLeft sz="15620"/>
    <p:restoredTop sz="94660"/>
  </p:normalViewPr>
  <p:slideViewPr>
    <p:cSldViewPr snapToObjects="1">
      <p:cViewPr varScale="1">
        <p:scale>
          <a:sx n="84" d="100"/>
          <a:sy n="84" d="100"/>
        </p:scale>
        <p:origin x="-192" y="-10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printerSettings" Target="printerSettings/printerSettings1.bin"/><Relationship Id="rId23" Type="http://schemas.openxmlformats.org/officeDocument/2006/relationships/presProps" Target="presProps.xml"/><Relationship Id="rId24" Type="http://schemas.openxmlformats.org/officeDocument/2006/relationships/viewProps" Target="viewProps.xml"/><Relationship Id="rId25" Type="http://schemas.openxmlformats.org/officeDocument/2006/relationships/theme" Target="theme/theme1.xml"/><Relationship Id="rId26"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Title Slid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B1A07BC9-46A5-3A49-B644-2C7B6121FE63}" type="datetimeFigureOut">
              <a:rPr lang="en-US" smtClean="0"/>
              <a:pPr/>
              <a:t>8/16/10</a:t>
            </a:fld>
            <a:endParaRPr lang="en-US"/>
          </a:p>
        </p:txBody>
      </p:sp>
      <p:sp>
        <p:nvSpPr>
          <p:cNvPr id="17" name="Footer Placeholder 16"/>
          <p:cNvSpPr>
            <a:spLocks noGrp="1"/>
          </p:cNvSpPr>
          <p:nvPr>
            <p:ph type="ftr" sz="quarter" idx="11"/>
          </p:nvPr>
        </p:nvSpPr>
        <p:spPr/>
        <p:txBody>
          <a:bodyPr/>
          <a:lstStyle/>
          <a:p>
            <a:endParaRPr lang="en-US"/>
          </a:p>
        </p:txBody>
      </p:sp>
      <p:sp>
        <p:nvSpPr>
          <p:cNvPr id="7" name="Straight Connector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Ov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Slide Number Placeholder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7D56CF0C-F9D8-4444-9D82-FBBD402E5F0D}" type="slidenum">
              <a:rPr lang="en-US" smtClean="0"/>
              <a:pPr/>
              <a:t>‹#›</a:t>
            </a:fld>
            <a:endParaRPr lang="en-US"/>
          </a:p>
        </p:txBody>
      </p:sp>
      <p:sp>
        <p:nvSpPr>
          <p:cNvPr id="8" name="Title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1A07BC9-46A5-3A49-B644-2C7B6121FE63}" type="datetimeFigureOut">
              <a:rPr lang="en-US" smtClean="0"/>
              <a:pPr/>
              <a:t>8/16/10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D56CF0C-F9D8-4444-9D82-FBBD402E5F0D}"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Ov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6915912" y="3009901"/>
            <a:ext cx="457200" cy="441325"/>
          </a:xfrm>
        </p:spPr>
        <p:txBody>
          <a:bodyPr/>
          <a:lstStyle/>
          <a:p>
            <a:fld id="{7D56CF0C-F9D8-4444-9D82-FBBD402E5F0D}" type="slidenum">
              <a:rPr lang="en-US" smtClean="0"/>
              <a:pPr/>
              <a:t>‹#›</a:t>
            </a:fld>
            <a:endParaRPr lang="en-US"/>
          </a:p>
        </p:txBody>
      </p:sp>
      <p:sp>
        <p:nvSpPr>
          <p:cNvPr id="3" name="Vertical Text Placeholder 2"/>
          <p:cNvSpPr>
            <a:spLocks noGrp="1"/>
          </p:cNvSpPr>
          <p:nvPr>
            <p:ph type="body" orient="vert" idx="1"/>
          </p:nvPr>
        </p:nvSpPr>
        <p:spPr>
          <a:xfrm>
            <a:off x="304800" y="304800"/>
            <a:ext cx="6553200" cy="5821366"/>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1A07BC9-46A5-3A49-B644-2C7B6121FE63}" type="datetimeFigureOut">
              <a:rPr lang="en-US" smtClean="0"/>
              <a:pPr/>
              <a:t>8/16/10</a:t>
            </a:fld>
            <a:endParaRPr lang="en-US"/>
          </a:p>
        </p:txBody>
      </p:sp>
      <p:sp>
        <p:nvSpPr>
          <p:cNvPr id="5" name="Footer Placeholder 4"/>
          <p:cNvSpPr>
            <a:spLocks noGrp="1"/>
          </p:cNvSpPr>
          <p:nvPr>
            <p:ph type="ftr" sz="quarter" idx="11"/>
          </p:nvPr>
        </p:nvSpPr>
        <p:spPr/>
        <p:txBody>
          <a:bodyPr/>
          <a:lstStyle/>
          <a:p>
            <a:endParaRPr lang="en-US"/>
          </a:p>
        </p:txBody>
      </p:sp>
      <p:sp>
        <p:nvSpPr>
          <p:cNvPr id="2" name="Vertical Title 1"/>
          <p:cNvSpPr>
            <a:spLocks noGrp="1"/>
          </p:cNvSpPr>
          <p:nvPr>
            <p:ph type="title" orient="vert"/>
          </p:nvPr>
        </p:nvSpPr>
        <p:spPr>
          <a:xfrm>
            <a:off x="7391400" y="304801"/>
            <a:ext cx="1447800" cy="5851525"/>
          </a:xfrm>
        </p:spPr>
        <p:txBody>
          <a:bodyPr vert="eaVert"/>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B1A07BC9-46A5-3A49-B644-2C7B6121FE63}" type="datetimeFigureOut">
              <a:rPr lang="en-US" smtClean="0"/>
              <a:pPr/>
              <a:t>8/16/10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4361688" y="1026372"/>
            <a:ext cx="457200" cy="441325"/>
          </a:xfrm>
        </p:spPr>
        <p:txBody>
          <a:bodyPr/>
          <a:lstStyle/>
          <a:p>
            <a:fld id="{7D56CF0C-F9D8-4444-9D82-FBBD402E5F0D}" type="slidenum">
              <a:rPr lang="en-US" smtClean="0"/>
              <a:pPr/>
              <a:t>‹#›</a:t>
            </a:fld>
            <a:endParaRPr lang="en-US"/>
          </a:p>
        </p:txBody>
      </p:sp>
      <p:sp>
        <p:nvSpPr>
          <p:cNvPr id="8" name="Content Placeholder 7"/>
          <p:cNvSpPr>
            <a:spLocks noGrp="1"/>
          </p:cNvSpPr>
          <p:nvPr>
            <p:ph sz="quarter" idx="1"/>
          </p:nvPr>
        </p:nvSpPr>
        <p:spPr>
          <a:xfrm>
            <a:off x="301752" y="1527048"/>
            <a:ext cx="850392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secHead" preserve="1">
  <p:cSld name="Section Header">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3" name="Rectangle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Footer Placeholder 4"/>
          <p:cNvSpPr>
            <a:spLocks noGrp="1"/>
          </p:cNvSpPr>
          <p:nvPr>
            <p:ph type="ftr" sz="quarter" idx="11"/>
          </p:nvPr>
        </p:nvSpPr>
        <p:spPr/>
        <p:txBody>
          <a:bodyPr/>
          <a:lstStyle/>
          <a:p>
            <a:endParaRPr lang="en-US"/>
          </a:p>
        </p:txBody>
      </p:sp>
      <p:sp>
        <p:nvSpPr>
          <p:cNvPr id="4" name="Date Placeholder 3"/>
          <p:cNvSpPr>
            <a:spLocks noGrp="1"/>
          </p:cNvSpPr>
          <p:nvPr>
            <p:ph type="dt" sz="half" idx="10"/>
          </p:nvPr>
        </p:nvSpPr>
        <p:spPr/>
        <p:txBody>
          <a:bodyPr/>
          <a:lstStyle/>
          <a:p>
            <a:fld id="{B1A07BC9-46A5-3A49-B644-2C7B6121FE63}" type="datetimeFigureOut">
              <a:rPr lang="en-US" smtClean="0"/>
              <a:pPr/>
              <a:t>8/16/10</a:t>
            </a:fld>
            <a:endParaRPr lang="en-US"/>
          </a:p>
        </p:txBody>
      </p:sp>
      <p:sp>
        <p:nvSpPr>
          <p:cNvPr id="8" name="Straight Connector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Ov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7D56CF0C-F9D8-4444-9D82-FBBD402E5F0D}" type="slidenum">
              <a:rPr lang="en-US" smtClean="0"/>
              <a:pPr/>
              <a:t>‹#›</a:t>
            </a:fld>
            <a:endParaRPr lang="en-US"/>
          </a:p>
        </p:txBody>
      </p:sp>
      <p:sp>
        <p:nvSpPr>
          <p:cNvPr id="2" name="Title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758952"/>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a:xfrm>
            <a:off x="5791200" y="6409944"/>
            <a:ext cx="3044952" cy="365760"/>
          </a:xfrm>
        </p:spPr>
        <p:txBody>
          <a:bodyPr/>
          <a:lstStyle/>
          <a:p>
            <a:fld id="{B1A07BC9-46A5-3A49-B644-2C7B6121FE63}" type="datetimeFigureOut">
              <a:rPr lang="en-US" smtClean="0"/>
              <a:pPr/>
              <a:t>8/16/10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D56CF0C-F9D8-4444-9D82-FBBD402E5F0D}" type="slidenum">
              <a:rPr lang="en-US" smtClean="0"/>
              <a:pPr/>
              <a:t>‹#›</a:t>
            </a:fld>
            <a:endParaRPr lang="en-US"/>
          </a:p>
        </p:txBody>
      </p:sp>
      <p:sp>
        <p:nvSpPr>
          <p:cNvPr id="8" name="Straight Connector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woTxTwoObj" preserve="1">
  <p:cSld name="Comparison">
    <p:bg>
      <p:bgRef idx="1001">
        <a:schemeClr val="bg2"/>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B1A07BC9-46A5-3A49-B644-2C7B6121FE63}" type="datetimeFigureOut">
              <a:rPr lang="en-US" smtClean="0"/>
              <a:pPr/>
              <a:t>8/16/10</a:t>
            </a:fld>
            <a:endParaRPr lang="en-US"/>
          </a:p>
        </p:txBody>
      </p:sp>
      <p:sp>
        <p:nvSpPr>
          <p:cNvPr id="8" name="Footer Placeholder 7"/>
          <p:cNvSpPr>
            <a:spLocks noGrp="1"/>
          </p:cNvSpPr>
          <p:nvPr>
            <p:ph type="ftr" sz="quarter" idx="11"/>
          </p:nvPr>
        </p:nvSpPr>
        <p:spPr>
          <a:xfrm>
            <a:off x="304800" y="6409944"/>
            <a:ext cx="3581400" cy="365760"/>
          </a:xfrm>
        </p:spPr>
        <p:txBody>
          <a:bodyPr/>
          <a:lstStyle/>
          <a:p>
            <a:endParaRPr lang="en-US"/>
          </a:p>
        </p:txBody>
      </p:sp>
      <p:sp>
        <p:nvSpPr>
          <p:cNvPr id="15" name="Straight Connector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301752" y="2471383"/>
            <a:ext cx="4041648" cy="3818404"/>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Content Placeholder 25"/>
          <p:cNvSpPr>
            <a:spLocks noGrp="1"/>
          </p:cNvSpPr>
          <p:nvPr>
            <p:ph sz="quarter" idx="4"/>
          </p:nvPr>
        </p:nvSpPr>
        <p:spPr>
          <a:xfrm>
            <a:off x="4800600" y="2471383"/>
            <a:ext cx="4038600" cy="382219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Ov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Ov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lide Number Placeholder 8"/>
          <p:cNvSpPr>
            <a:spLocks noGrp="1"/>
          </p:cNvSpPr>
          <p:nvPr>
            <p:ph type="sldNum" sz="quarter" idx="12"/>
          </p:nvPr>
        </p:nvSpPr>
        <p:spPr>
          <a:xfrm>
            <a:off x="4343400" y="1042416"/>
            <a:ext cx="457200" cy="441325"/>
          </a:xfrm>
        </p:spPr>
        <p:txBody>
          <a:bodyPr/>
          <a:lstStyle>
            <a:lvl1pPr algn="ctr">
              <a:defRPr/>
            </a:lvl1pPr>
          </a:lstStyle>
          <a:p>
            <a:fld id="{7D56CF0C-F9D8-4444-9D82-FBBD402E5F0D}" type="slidenum">
              <a:rPr lang="en-US" smtClean="0"/>
              <a:pPr/>
              <a:t>‹#›</a:t>
            </a:fld>
            <a:endParaRPr lang="en-US"/>
          </a:p>
        </p:txBody>
      </p:sp>
      <p:sp>
        <p:nvSpPr>
          <p:cNvPr id="23" name="Title 22"/>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B1A07BC9-46A5-3A49-B644-2C7B6121FE63}" type="datetimeFigureOut">
              <a:rPr lang="en-US" smtClean="0"/>
              <a:pPr/>
              <a:t>8/16/10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a:xfrm>
            <a:off x="4343400" y="1036020"/>
            <a:ext cx="457200" cy="441325"/>
          </a:xfrm>
        </p:spPr>
        <p:txBody>
          <a:bodyPr/>
          <a:lstStyle/>
          <a:p>
            <a:fld id="{7D56CF0C-F9D8-4444-9D82-FBBD402E5F0D}"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fld id="{B1A07BC9-46A5-3A49-B644-2C7B6121FE63}" type="datetimeFigureOut">
              <a:rPr lang="en-US" smtClean="0"/>
              <a:pPr/>
              <a:t>8/16/10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4267200" y="6324600"/>
            <a:ext cx="609600" cy="441324"/>
          </a:xfrm>
        </p:spPr>
        <p:txBody>
          <a:bodyPr/>
          <a:lstStyle>
            <a:lvl1pPr>
              <a:defRPr>
                <a:solidFill>
                  <a:srgbClr val="FFFFFF"/>
                </a:solidFill>
              </a:defRPr>
            </a:lvl1pPr>
          </a:lstStyle>
          <a:p>
            <a:fld id="{7D56CF0C-F9D8-4444-9D82-FBBD402E5F0D}"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Content Placeholder 19"/>
          <p:cNvSpPr>
            <a:spLocks noGrp="1"/>
          </p:cNvSpPr>
          <p:nvPr>
            <p:ph sz="quarter" idx="1"/>
          </p:nvPr>
        </p:nvSpPr>
        <p:spPr>
          <a:xfrm>
            <a:off x="3124200" y="685800"/>
            <a:ext cx="5638800" cy="5410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Ov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7D56CF0C-F9D8-4444-9D82-FBBD402E5F0D}" type="slidenum">
              <a:rPr lang="en-US" smtClean="0"/>
              <a:pPr/>
              <a:t>‹#›</a:t>
            </a:fld>
            <a:endParaRPr lang="en-US"/>
          </a:p>
        </p:txBody>
      </p:sp>
      <p:sp>
        <p:nvSpPr>
          <p:cNvPr id="21"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p:txBody>
          <a:bodyPr/>
          <a:lstStyle/>
          <a:p>
            <a:fld id="{B1A07BC9-46A5-3A49-B644-2C7B6121FE63}" type="datetimeFigureOut">
              <a:rPr lang="en-US" smtClean="0"/>
              <a:pPr/>
              <a:t>8/16/10</a:t>
            </a:fld>
            <a:endParaRPr lang="en-US"/>
          </a:p>
        </p:txBody>
      </p:sp>
      <p:sp>
        <p:nvSpPr>
          <p:cNvPr id="6" name="Footer Placeholder 5"/>
          <p:cNvSpPr>
            <a:spLocks noGrp="1"/>
          </p:cNvSpPr>
          <p:nvPr>
            <p:ph type="ftr" sz="quarter" idx="11"/>
          </p:nvPr>
        </p:nvSpPr>
        <p:spPr>
          <a:xfrm>
            <a:off x="301752" y="6410848"/>
            <a:ext cx="3383280" cy="365760"/>
          </a:xfrm>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Ov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p>
            <a:fld id="{7D56CF0C-F9D8-4444-9D82-FBBD402E5F0D}" type="slidenum">
              <a:rPr lang="en-US" smtClean="0"/>
              <a:pPr/>
              <a:t>‹#›</a:t>
            </a:fld>
            <a:endParaRPr lang="en-US"/>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3000375" y="609600"/>
            <a:ext cx="5867400" cy="4267200"/>
          </a:xfrm>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2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a:xfrm>
            <a:off x="5788152" y="6404984"/>
            <a:ext cx="3044952" cy="365760"/>
          </a:xfrm>
        </p:spPr>
        <p:txBody>
          <a:bodyPr/>
          <a:lstStyle/>
          <a:p>
            <a:fld id="{B1A07BC9-46A5-3A49-B644-2C7B6121FE63}" type="datetimeFigureOut">
              <a:rPr lang="en-US" smtClean="0"/>
              <a:pPr/>
              <a:t>8/16/10</a:t>
            </a:fld>
            <a:endParaRPr lang="en-US"/>
          </a:p>
        </p:txBody>
      </p:sp>
      <p:sp>
        <p:nvSpPr>
          <p:cNvPr id="6" name="Footer Placeholder 5"/>
          <p:cNvSpPr>
            <a:spLocks noGrp="1"/>
          </p:cNvSpPr>
          <p:nvPr>
            <p:ph type="ftr" sz="quarter" idx="11"/>
          </p:nvPr>
        </p:nvSpPr>
        <p:spPr>
          <a:xfrm>
            <a:off x="301752" y="6410848"/>
            <a:ext cx="3584448" cy="365760"/>
          </a:xfrm>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Date Placeholder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B1A07BC9-46A5-3A49-B644-2C7B6121FE63}" type="datetimeFigureOut">
              <a:rPr lang="en-US" smtClean="0"/>
              <a:pPr/>
              <a:t>8/16/10</a:t>
            </a:fld>
            <a:endParaRPr lang="en-US"/>
          </a:p>
        </p:txBody>
      </p:sp>
      <p:sp>
        <p:nvSpPr>
          <p:cNvPr id="3" name="Footer Placeholder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en-US"/>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Ov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7D56CF0C-F9D8-4444-9D82-FBBD402E5F0D}" type="slidenum">
              <a:rPr lang="en-US" smtClean="0"/>
              <a:pPr/>
              <a:t>‹#›</a:t>
            </a:fld>
            <a:endParaRPr lang="en-US"/>
          </a:p>
        </p:txBody>
      </p:sp>
      <p:sp>
        <p:nvSpPr>
          <p:cNvPr id="22" name="Title Placeholder 21"/>
          <p:cNvSpPr>
            <a:spLocks noGrp="1"/>
          </p:cNvSpPr>
          <p:nvPr>
            <p:ph type="title"/>
          </p:nvPr>
        </p:nvSpPr>
        <p:spPr>
          <a:xfrm>
            <a:off x="301752" y="228600"/>
            <a:ext cx="8534400" cy="758952"/>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r:id="rId1"/>
    <p:sldLayoutId r:id="rId2"/>
    <p:sldLayoutId r:id="rId3"/>
    <p:sldLayoutId r:id="rId4"/>
    <p:sldLayoutId r:id="rId5"/>
    <p:sldLayoutId r:id="rId6"/>
    <p:sldLayoutId r:id="rId7"/>
    <p:sldLayoutId r:id="rId8"/>
    <p:sldLayoutId r:id="rId9"/>
    <p:sldLayoutId r:id="rId10"/>
    <p:sldLayoutId r:id="rId11"/>
  </p:sldLayoutIdLst>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81000" y="2971800"/>
            <a:ext cx="8382000" cy="762000"/>
          </a:xfrm>
        </p:spPr>
        <p:txBody>
          <a:bodyPr>
            <a:normAutofit/>
          </a:bodyPr>
          <a:lstStyle/>
          <a:p>
            <a:r>
              <a:rPr lang="en-US" sz="3600" dirty="0" smtClean="0"/>
              <a:t>Biblical Stewardship</a:t>
            </a:r>
            <a:endParaRPr lang="en-US" sz="3600" dirty="0"/>
          </a:p>
        </p:txBody>
      </p:sp>
      <p:sp>
        <p:nvSpPr>
          <p:cNvPr id="2" name="Title 1"/>
          <p:cNvSpPr>
            <a:spLocks noGrp="1"/>
          </p:cNvSpPr>
          <p:nvPr>
            <p:ph type="ctrTitle"/>
          </p:nvPr>
        </p:nvSpPr>
        <p:spPr>
          <a:xfrm>
            <a:off x="381000" y="381000"/>
            <a:ext cx="8382000" cy="1752600"/>
          </a:xfrm>
        </p:spPr>
        <p:txBody>
          <a:bodyPr anchor="ctr">
            <a:noAutofit/>
          </a:bodyPr>
          <a:lstStyle/>
          <a:p>
            <a:r>
              <a:rPr lang="en-US" sz="5400" dirty="0" smtClean="0"/>
              <a:t>GLOBAL UNIVERSITY OF THEOLOGICAL STUDIES</a:t>
            </a:r>
            <a:endParaRPr lang="en-US" sz="5400" dirty="0"/>
          </a:p>
        </p:txBody>
      </p:sp>
      <p:sp>
        <p:nvSpPr>
          <p:cNvPr id="4" name="Title 1"/>
          <p:cNvSpPr txBox="1">
            <a:spLocks/>
          </p:cNvSpPr>
          <p:nvPr/>
        </p:nvSpPr>
        <p:spPr>
          <a:xfrm>
            <a:off x="381000" y="3581400"/>
            <a:ext cx="8382000" cy="685800"/>
          </a:xfrm>
          <a:prstGeom prst="rect">
            <a:avLst/>
          </a:prstGeom>
        </p:spPr>
        <p:txBody>
          <a:bodyPr vert="horz" anchor="t">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400" b="0" i="0" u="none" strike="noStrike" kern="1200" cap="none" spc="0" normalizeH="0" baseline="0" noProof="0" dirty="0" smtClean="0">
                <a:ln>
                  <a:noFill/>
                </a:ln>
                <a:solidFill>
                  <a:schemeClr val="accent1"/>
                </a:solidFill>
                <a:effectLst/>
                <a:uLnTx/>
                <a:uFillTx/>
                <a:latin typeface="+mj-lt"/>
                <a:ea typeface="+mj-ea"/>
                <a:cs typeface="+mj-cs"/>
              </a:rPr>
              <a:t>Lesson Six: Faithfulness </a:t>
            </a:r>
            <a:r>
              <a:rPr kumimoji="0" lang="en-US" sz="2400" b="0" i="0" u="none" strike="noStrike" kern="1200" cap="none" spc="0" normalizeH="0" noProof="0" dirty="0" smtClean="0">
                <a:ln>
                  <a:noFill/>
                </a:ln>
                <a:solidFill>
                  <a:schemeClr val="accent1"/>
                </a:solidFill>
                <a:effectLst/>
                <a:uLnTx/>
                <a:uFillTx/>
                <a:latin typeface="+mj-lt"/>
                <a:ea typeface="+mj-ea"/>
                <a:cs typeface="+mj-cs"/>
              </a:rPr>
              <a:t>– The Purpose of the Tithe</a:t>
            </a:r>
            <a:endParaRPr kumimoji="0" lang="en-US" sz="2400" b="0" i="0" u="none" strike="noStrike" kern="1200" cap="none" spc="0" normalizeH="0" baseline="0" noProof="0" dirty="0">
              <a:ln>
                <a:noFill/>
              </a:ln>
              <a:solidFill>
                <a:schemeClr val="accent1"/>
              </a:solidFill>
              <a:effectLst/>
              <a:uLnTx/>
              <a:uFillTx/>
              <a:latin typeface="+mj-lt"/>
              <a:ea typeface="+mj-ea"/>
              <a:cs typeface="+mj-cs"/>
            </a:endParaRPr>
          </a:p>
        </p:txBody>
      </p:sp>
      <p:sp>
        <p:nvSpPr>
          <p:cNvPr id="5" name="Title 1"/>
          <p:cNvSpPr txBox="1">
            <a:spLocks/>
          </p:cNvSpPr>
          <p:nvPr/>
        </p:nvSpPr>
        <p:spPr>
          <a:xfrm>
            <a:off x="533400" y="5638800"/>
            <a:ext cx="8382000" cy="685800"/>
          </a:xfrm>
          <a:prstGeom prst="rect">
            <a:avLst/>
          </a:prstGeom>
        </p:spPr>
        <p:txBody>
          <a:bodyPr vert="horz" anchor="b">
            <a:noAutofit/>
          </a:bodyPr>
          <a:lstStyle/>
          <a:p>
            <a:pPr marL="0" marR="0" lvl="0" indent="0" algn="r" defTabSz="914400" rtl="0" eaLnBrk="1" fontAlgn="auto" latinLnBrk="0" hangingPunct="1">
              <a:lnSpc>
                <a:spcPct val="100000"/>
              </a:lnSpc>
              <a:spcBef>
                <a:spcPct val="0"/>
              </a:spcBef>
              <a:spcAft>
                <a:spcPts val="0"/>
              </a:spcAft>
              <a:buClrTx/>
              <a:buSzTx/>
              <a:buFontTx/>
              <a:buNone/>
              <a:tabLst/>
              <a:defRPr/>
            </a:pPr>
            <a:r>
              <a:rPr kumimoji="0" lang="en-US" sz="2000" b="0" i="0" u="none" strike="noStrike" kern="1200" cap="none" spc="0" normalizeH="0" baseline="0" noProof="0" dirty="0" smtClean="0">
                <a:ln>
                  <a:noFill/>
                </a:ln>
                <a:solidFill>
                  <a:schemeClr val="tx2"/>
                </a:solidFill>
                <a:effectLst/>
                <a:uLnTx/>
                <a:uFillTx/>
                <a:latin typeface="+mj-lt"/>
                <a:ea typeface="+mj-ea"/>
                <a:cs typeface="+mj-cs"/>
              </a:rPr>
              <a:t>G. Randy Adams</a:t>
            </a:r>
            <a:endParaRPr kumimoji="0" lang="en-US" sz="2000" b="0" i="0" u="none" strike="noStrike" kern="1200" cap="none" spc="0" normalizeH="0" baseline="0" noProof="0" dirty="0">
              <a:ln>
                <a:noFill/>
              </a:ln>
              <a:solidFill>
                <a:schemeClr val="tx2"/>
              </a:solidFill>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xtBox 1"/>
          <p:cNvSpPr txBox="1"/>
          <p:nvPr/>
        </p:nvSpPr>
        <p:spPr>
          <a:xfrm>
            <a:off x="76200" y="6412468"/>
            <a:ext cx="4267200" cy="338554"/>
          </a:xfrm>
          <a:prstGeom prst="rect">
            <a:avLst/>
          </a:prstGeom>
          <a:noFill/>
        </p:spPr>
        <p:txBody>
          <a:bodyPr wrap="square" rtlCol="0" anchor="t">
            <a:spAutoFit/>
          </a:bodyPr>
          <a:lstStyle/>
          <a:p>
            <a:r>
              <a:rPr lang="en-US" sz="1600" dirty="0" smtClean="0"/>
              <a:t>Global University of Theological Studies</a:t>
            </a:r>
            <a:endParaRPr lang="en-US" sz="1600" dirty="0"/>
          </a:p>
        </p:txBody>
      </p:sp>
      <p:sp>
        <p:nvSpPr>
          <p:cNvPr id="4" name="TextBox 3"/>
          <p:cNvSpPr txBox="1"/>
          <p:nvPr/>
        </p:nvSpPr>
        <p:spPr>
          <a:xfrm>
            <a:off x="457200" y="1363682"/>
            <a:ext cx="8229600" cy="3970318"/>
          </a:xfrm>
          <a:prstGeom prst="rect">
            <a:avLst/>
          </a:prstGeom>
          <a:noFill/>
        </p:spPr>
        <p:txBody>
          <a:bodyPr wrap="square" rtlCol="0">
            <a:spAutoFit/>
          </a:bodyPr>
          <a:lstStyle/>
          <a:p>
            <a:pPr algn="ctr"/>
            <a:r>
              <a:rPr lang="en-US" sz="2800" dirty="0" smtClean="0"/>
              <a:t>The second mention of tithe is found in Genesis 28:22, “And this stone which I have set for a pillar, shall be God's house: and of all that thou </a:t>
            </a:r>
            <a:r>
              <a:rPr lang="en-US" sz="2800" dirty="0" err="1" smtClean="0"/>
              <a:t>shalt</a:t>
            </a:r>
            <a:r>
              <a:rPr lang="en-US" sz="2800" dirty="0" smtClean="0"/>
              <a:t> give me I will surely give the tenth unto thee.” From this Scripture it is implied that Abraham taught Isaac, and Isaac taught Jacob that a tenth of all possessions should be given to God as an indication of thankfulness to Him for all He had given.</a:t>
            </a:r>
            <a:endParaRPr lang="en-US" sz="2800" dirty="0" smtClean="0">
              <a:solidFill>
                <a:schemeClr val="tx2"/>
              </a:solidFill>
            </a:endParaRPr>
          </a:p>
        </p:txBody>
      </p:sp>
      <p:sp>
        <p:nvSpPr>
          <p:cNvPr id="6" name="TextBox 5"/>
          <p:cNvSpPr txBox="1"/>
          <p:nvPr/>
        </p:nvSpPr>
        <p:spPr>
          <a:xfrm>
            <a:off x="3962400" y="76200"/>
            <a:ext cx="5029200" cy="338554"/>
          </a:xfrm>
          <a:prstGeom prst="rect">
            <a:avLst/>
          </a:prstGeom>
          <a:noFill/>
        </p:spPr>
        <p:txBody>
          <a:bodyPr wrap="square" rtlCol="0" anchor="t">
            <a:spAutoFit/>
          </a:bodyPr>
          <a:lstStyle/>
          <a:p>
            <a:pPr algn="r"/>
            <a:r>
              <a:rPr lang="en-US" sz="1600" dirty="0" smtClean="0"/>
              <a:t>Lesson Six: The Purpose of the Tithe</a:t>
            </a:r>
            <a:endParaRPr lang="en-US" sz="16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xtBox 1"/>
          <p:cNvSpPr txBox="1"/>
          <p:nvPr/>
        </p:nvSpPr>
        <p:spPr>
          <a:xfrm>
            <a:off x="76200" y="6412468"/>
            <a:ext cx="4267200" cy="338554"/>
          </a:xfrm>
          <a:prstGeom prst="rect">
            <a:avLst/>
          </a:prstGeom>
          <a:noFill/>
        </p:spPr>
        <p:txBody>
          <a:bodyPr wrap="square" rtlCol="0" anchor="t">
            <a:spAutoFit/>
          </a:bodyPr>
          <a:lstStyle/>
          <a:p>
            <a:r>
              <a:rPr lang="en-US" sz="1600" dirty="0" smtClean="0"/>
              <a:t>Global University of Theological Studies</a:t>
            </a:r>
            <a:endParaRPr lang="en-US" sz="1600" dirty="0"/>
          </a:p>
        </p:txBody>
      </p:sp>
      <p:sp>
        <p:nvSpPr>
          <p:cNvPr id="4" name="TextBox 3"/>
          <p:cNvSpPr txBox="1"/>
          <p:nvPr/>
        </p:nvSpPr>
        <p:spPr>
          <a:xfrm>
            <a:off x="381000" y="882907"/>
            <a:ext cx="6248400" cy="4832093"/>
          </a:xfrm>
          <a:prstGeom prst="rect">
            <a:avLst/>
          </a:prstGeom>
          <a:noFill/>
        </p:spPr>
        <p:txBody>
          <a:bodyPr wrap="square" rtlCol="0">
            <a:spAutoFit/>
          </a:bodyPr>
          <a:lstStyle/>
          <a:p>
            <a:r>
              <a:rPr lang="en-US" sz="2800" dirty="0" smtClean="0"/>
              <a:t>“Tithing preceded the Law of Moses because it has always been the measure with which man should honor God. Tithing is a divine principle, a divine model, and a divine rule by which man can measure his financial stewardship. Tithing came before the Law as a divine principle of worship that God imparted to humanity” </a:t>
            </a:r>
          </a:p>
          <a:p>
            <a:pPr algn="r"/>
            <a:r>
              <a:rPr lang="en-US" sz="2000" dirty="0" smtClean="0"/>
              <a:t>(John Hopkins, </a:t>
            </a:r>
            <a:r>
              <a:rPr lang="en-US" sz="2000" i="1" dirty="0" smtClean="0"/>
              <a:t>Christian Living, </a:t>
            </a:r>
            <a:r>
              <a:rPr lang="en-US" sz="2000" dirty="0" smtClean="0"/>
              <a:t>8).</a:t>
            </a:r>
            <a:endParaRPr lang="en-US" sz="2000" dirty="0"/>
          </a:p>
        </p:txBody>
      </p:sp>
      <p:sp>
        <p:nvSpPr>
          <p:cNvPr id="5" name="TextBox 4"/>
          <p:cNvSpPr txBox="1"/>
          <p:nvPr/>
        </p:nvSpPr>
        <p:spPr>
          <a:xfrm>
            <a:off x="3962400" y="76200"/>
            <a:ext cx="5029200" cy="338554"/>
          </a:xfrm>
          <a:prstGeom prst="rect">
            <a:avLst/>
          </a:prstGeom>
          <a:noFill/>
        </p:spPr>
        <p:txBody>
          <a:bodyPr wrap="square" rtlCol="0" anchor="t">
            <a:spAutoFit/>
          </a:bodyPr>
          <a:lstStyle/>
          <a:p>
            <a:pPr algn="r"/>
            <a:r>
              <a:rPr lang="en-US" sz="1600" dirty="0" smtClean="0"/>
              <a:t>Lesson Six: The Purpose of the Tithe</a:t>
            </a:r>
            <a:endParaRPr lang="en-US" sz="16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extBox 4"/>
          <p:cNvSpPr txBox="1"/>
          <p:nvPr/>
        </p:nvSpPr>
        <p:spPr>
          <a:xfrm>
            <a:off x="304800" y="1472148"/>
            <a:ext cx="2438400" cy="3170099"/>
          </a:xfrm>
          <a:prstGeom prst="rect">
            <a:avLst/>
          </a:prstGeom>
          <a:noFill/>
        </p:spPr>
        <p:txBody>
          <a:bodyPr wrap="square" rtlCol="0">
            <a:spAutoFit/>
          </a:bodyPr>
          <a:lstStyle/>
          <a:p>
            <a:pPr algn="ctr"/>
            <a:r>
              <a:rPr lang="en-US" sz="2000" dirty="0" smtClean="0">
                <a:solidFill>
                  <a:schemeClr val="bg1"/>
                </a:solidFill>
              </a:rPr>
              <a:t>Abraham, Isaac and Jacob gave voluntarily, but when God gave Moses the Law He made tithing part of His law and it became mandatory (Leviticus 27:30-34).</a:t>
            </a:r>
            <a:endParaRPr lang="en-US" sz="2000" dirty="0">
              <a:solidFill>
                <a:schemeClr val="bg1"/>
              </a:solidFill>
            </a:endParaRPr>
          </a:p>
        </p:txBody>
      </p:sp>
      <p:sp>
        <p:nvSpPr>
          <p:cNvPr id="7" name="TextBox 6"/>
          <p:cNvSpPr txBox="1"/>
          <p:nvPr/>
        </p:nvSpPr>
        <p:spPr>
          <a:xfrm>
            <a:off x="76200" y="6412468"/>
            <a:ext cx="4267200" cy="338554"/>
          </a:xfrm>
          <a:prstGeom prst="rect">
            <a:avLst/>
          </a:prstGeom>
          <a:noFill/>
        </p:spPr>
        <p:txBody>
          <a:bodyPr wrap="square" rtlCol="0" anchor="t">
            <a:spAutoFit/>
          </a:bodyPr>
          <a:lstStyle/>
          <a:p>
            <a:r>
              <a:rPr lang="en-US" sz="1600" dirty="0" smtClean="0"/>
              <a:t>Global University of Theological Studies</a:t>
            </a:r>
            <a:endParaRPr lang="en-US" sz="1600" dirty="0"/>
          </a:p>
        </p:txBody>
      </p:sp>
      <p:sp>
        <p:nvSpPr>
          <p:cNvPr id="16" name="TextBox 15"/>
          <p:cNvSpPr txBox="1"/>
          <p:nvPr/>
        </p:nvSpPr>
        <p:spPr>
          <a:xfrm>
            <a:off x="2971800" y="654784"/>
            <a:ext cx="6019800" cy="1015663"/>
          </a:xfrm>
          <a:prstGeom prst="rect">
            <a:avLst/>
          </a:prstGeom>
          <a:noFill/>
        </p:spPr>
        <p:txBody>
          <a:bodyPr wrap="square" rtlCol="0">
            <a:spAutoFit/>
          </a:bodyPr>
          <a:lstStyle/>
          <a:p>
            <a:pPr algn="ctr"/>
            <a:r>
              <a:rPr lang="en-US" sz="2000" dirty="0" smtClean="0"/>
              <a:t>In Numbers 18:21-24 God commanded the children of Israel to give the tithe for the </a:t>
            </a:r>
            <a:r>
              <a:rPr lang="en-US" sz="2000" i="1" dirty="0" smtClean="0"/>
              <a:t>support </a:t>
            </a:r>
            <a:r>
              <a:rPr lang="en-US" sz="2000" dirty="0" smtClean="0"/>
              <a:t>of the Levites (the ministry).</a:t>
            </a:r>
            <a:endParaRPr lang="en-US" sz="2000" dirty="0"/>
          </a:p>
        </p:txBody>
      </p:sp>
      <p:sp>
        <p:nvSpPr>
          <p:cNvPr id="17" name="TextBox 16"/>
          <p:cNvSpPr txBox="1"/>
          <p:nvPr/>
        </p:nvSpPr>
        <p:spPr>
          <a:xfrm>
            <a:off x="2971800" y="1600200"/>
            <a:ext cx="6019800" cy="1015663"/>
          </a:xfrm>
          <a:prstGeom prst="rect">
            <a:avLst/>
          </a:prstGeom>
          <a:noFill/>
        </p:spPr>
        <p:txBody>
          <a:bodyPr wrap="square" rtlCol="0">
            <a:spAutoFit/>
          </a:bodyPr>
          <a:lstStyle/>
          <a:p>
            <a:pPr algn="ctr"/>
            <a:r>
              <a:rPr lang="en-US" sz="2000" dirty="0" smtClean="0">
                <a:solidFill>
                  <a:schemeClr val="tx2"/>
                </a:solidFill>
              </a:rPr>
              <a:t>If the people had given voluntarily—like Abraham and Jacob—there would have been little need to make it a commandment.</a:t>
            </a:r>
            <a:endParaRPr lang="en-US" sz="2000" dirty="0">
              <a:solidFill>
                <a:schemeClr val="tx2"/>
              </a:solidFill>
            </a:endParaRPr>
          </a:p>
        </p:txBody>
      </p:sp>
      <p:sp>
        <p:nvSpPr>
          <p:cNvPr id="18" name="TextBox 17"/>
          <p:cNvSpPr txBox="1"/>
          <p:nvPr/>
        </p:nvSpPr>
        <p:spPr>
          <a:xfrm>
            <a:off x="2971800" y="2718137"/>
            <a:ext cx="6019800" cy="1015663"/>
          </a:xfrm>
          <a:prstGeom prst="rect">
            <a:avLst/>
          </a:prstGeom>
          <a:noFill/>
        </p:spPr>
        <p:txBody>
          <a:bodyPr wrap="square" rtlCol="0">
            <a:spAutoFit/>
          </a:bodyPr>
          <a:lstStyle/>
          <a:p>
            <a:pPr algn="ctr"/>
            <a:r>
              <a:rPr lang="en-US" sz="2000" dirty="0" smtClean="0"/>
              <a:t>No one was excluded from giving the tithe. Even the Levites, chosen ministers who benefited from the tithe of the people, were commanded to give a tithe.</a:t>
            </a:r>
            <a:endParaRPr lang="en-US" sz="2000" dirty="0"/>
          </a:p>
        </p:txBody>
      </p:sp>
      <p:sp>
        <p:nvSpPr>
          <p:cNvPr id="19" name="TextBox 18"/>
          <p:cNvSpPr txBox="1"/>
          <p:nvPr/>
        </p:nvSpPr>
        <p:spPr>
          <a:xfrm>
            <a:off x="2971800" y="3699808"/>
            <a:ext cx="6019800" cy="1938992"/>
          </a:xfrm>
          <a:prstGeom prst="rect">
            <a:avLst/>
          </a:prstGeom>
          <a:noFill/>
        </p:spPr>
        <p:txBody>
          <a:bodyPr wrap="square" rtlCol="0">
            <a:spAutoFit/>
          </a:bodyPr>
          <a:lstStyle/>
          <a:p>
            <a:pPr algn="ctr"/>
            <a:r>
              <a:rPr lang="en-US" sz="2000" dirty="0" smtClean="0">
                <a:solidFill>
                  <a:schemeClr val="accent1"/>
                </a:solidFill>
              </a:rPr>
              <a:t>“Thus speak unto the Levites, and say unto them, When ye take of the children of Israel the tithes which I have given you from them for your inheritance, then ye shall offer up an heave offering of it for the LORD, even a tenth part of the tithe” (Numbers 18:26).</a:t>
            </a:r>
            <a:endParaRPr lang="en-US" sz="2000" dirty="0">
              <a:solidFill>
                <a:schemeClr val="accent1"/>
              </a:solidFill>
            </a:endParaRPr>
          </a:p>
        </p:txBody>
      </p:sp>
      <p:sp>
        <p:nvSpPr>
          <p:cNvPr id="12" name="TextBox 11"/>
          <p:cNvSpPr txBox="1"/>
          <p:nvPr/>
        </p:nvSpPr>
        <p:spPr>
          <a:xfrm>
            <a:off x="3962400" y="76200"/>
            <a:ext cx="5029200" cy="338554"/>
          </a:xfrm>
          <a:prstGeom prst="rect">
            <a:avLst/>
          </a:prstGeom>
          <a:noFill/>
        </p:spPr>
        <p:txBody>
          <a:bodyPr wrap="square" rtlCol="0" anchor="t">
            <a:spAutoFit/>
          </a:bodyPr>
          <a:lstStyle/>
          <a:p>
            <a:pPr algn="r"/>
            <a:r>
              <a:rPr lang="en-US" sz="1600" dirty="0" smtClean="0"/>
              <a:t>Lesson Six: The Purpose of the Tithe</a:t>
            </a:r>
            <a:endParaRPr lang="en-US" sz="1600" dirty="0"/>
          </a:p>
        </p:txBody>
      </p:sp>
      <p:cxnSp>
        <p:nvCxnSpPr>
          <p:cNvPr id="14" name="Straight Connector 13"/>
          <p:cNvCxnSpPr/>
          <p:nvPr/>
        </p:nvCxnSpPr>
        <p:spPr>
          <a:xfrm>
            <a:off x="2971800" y="2667000"/>
            <a:ext cx="6019800" cy="1588"/>
          </a:xfrm>
          <a:prstGeom prst="line">
            <a:avLst/>
          </a:prstGeom>
        </p:spPr>
        <p:style>
          <a:lnRef idx="2">
            <a:schemeClr val="accent1"/>
          </a:lnRef>
          <a:fillRef idx="0">
            <a:schemeClr val="accent1"/>
          </a:fillRef>
          <a:effectRef idx="1">
            <a:schemeClr val="accent1"/>
          </a:effectRef>
          <a:fontRef idx="minor">
            <a:schemeClr val="tx1"/>
          </a:fontRef>
        </p:style>
      </p:cxnSp>
      <p:sp>
        <p:nvSpPr>
          <p:cNvPr id="10" name="TextBox 9"/>
          <p:cNvSpPr txBox="1"/>
          <p:nvPr/>
        </p:nvSpPr>
        <p:spPr>
          <a:xfrm>
            <a:off x="2971800" y="5638800"/>
            <a:ext cx="6019800" cy="707886"/>
          </a:xfrm>
          <a:prstGeom prst="rect">
            <a:avLst/>
          </a:prstGeom>
          <a:noFill/>
        </p:spPr>
        <p:txBody>
          <a:bodyPr wrap="square" rtlCol="0">
            <a:spAutoFit/>
          </a:bodyPr>
          <a:lstStyle/>
          <a:p>
            <a:pPr algn="ctr"/>
            <a:r>
              <a:rPr lang="en-US" sz="2000" dirty="0" smtClean="0"/>
              <a:t>Ministers today are also commanded to give a tithe of their increase.</a:t>
            </a:r>
            <a:endParaRPr lang="en-US" sz="2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6" grpId="0"/>
      <p:bldP spid="17" grpId="0"/>
      <p:bldP spid="18" grpId="0"/>
      <p:bldP spid="19" grpId="0"/>
      <p:bldP spid="10" grpId="0"/>
    </p:bld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 name="Rectangle 8"/>
          <p:cNvSpPr/>
          <p:nvPr/>
        </p:nvSpPr>
        <p:spPr>
          <a:xfrm>
            <a:off x="228600" y="414754"/>
            <a:ext cx="8686800" cy="3395246"/>
          </a:xfrm>
          <a:prstGeom prst="rect">
            <a:avLst/>
          </a:prstGeom>
          <a:solidFill>
            <a:schemeClr val="accent1"/>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Text Placeholder 11"/>
          <p:cNvSpPr>
            <a:spLocks noGrp="1"/>
          </p:cNvSpPr>
          <p:nvPr>
            <p:ph type="body" idx="4294967295"/>
          </p:nvPr>
        </p:nvSpPr>
        <p:spPr>
          <a:xfrm>
            <a:off x="533400" y="838200"/>
            <a:ext cx="8077200" cy="733425"/>
          </a:xfrm>
        </p:spPr>
        <p:txBody>
          <a:bodyPr>
            <a:noAutofit/>
          </a:bodyPr>
          <a:lstStyle/>
          <a:p>
            <a:pPr algn="ctr">
              <a:buNone/>
            </a:pPr>
            <a:r>
              <a:rPr lang="en-US" sz="2800" dirty="0" smtClean="0">
                <a:solidFill>
                  <a:schemeClr val="bg1"/>
                </a:solidFill>
              </a:rPr>
              <a:t>In Nehemiah 10:38 we see that, “...when the Levites take tithes...the Levites shall bring up the tithe of the tithes unto the house of our God, to the chambers, into the treasure house.” This indicates that everyone, including ministers must give a tithe.</a:t>
            </a:r>
            <a:endParaRPr lang="en-US" sz="2800" dirty="0">
              <a:solidFill>
                <a:schemeClr val="bg1"/>
              </a:solidFill>
            </a:endParaRPr>
          </a:p>
        </p:txBody>
      </p:sp>
      <p:sp>
        <p:nvSpPr>
          <p:cNvPr id="10" name="TextBox 9"/>
          <p:cNvSpPr txBox="1"/>
          <p:nvPr/>
        </p:nvSpPr>
        <p:spPr>
          <a:xfrm>
            <a:off x="76200" y="6412468"/>
            <a:ext cx="4267200" cy="338554"/>
          </a:xfrm>
          <a:prstGeom prst="rect">
            <a:avLst/>
          </a:prstGeom>
          <a:noFill/>
        </p:spPr>
        <p:txBody>
          <a:bodyPr wrap="square" rtlCol="0" anchor="t">
            <a:spAutoFit/>
          </a:bodyPr>
          <a:lstStyle/>
          <a:p>
            <a:r>
              <a:rPr lang="en-US" sz="1600" dirty="0" smtClean="0"/>
              <a:t>Global University of Theological Studies</a:t>
            </a:r>
            <a:endParaRPr lang="en-US" sz="1600" dirty="0"/>
          </a:p>
        </p:txBody>
      </p:sp>
      <p:sp>
        <p:nvSpPr>
          <p:cNvPr id="28" name="Text Placeholder 11"/>
          <p:cNvSpPr txBox="1">
            <a:spLocks/>
          </p:cNvSpPr>
          <p:nvPr/>
        </p:nvSpPr>
        <p:spPr>
          <a:xfrm>
            <a:off x="533400" y="4267200"/>
            <a:ext cx="8077200" cy="733425"/>
          </a:xfrm>
          <a:prstGeom prst="rect">
            <a:avLst/>
          </a:prstGeom>
        </p:spPr>
        <p:txBody>
          <a:bodyPr vert="horz">
            <a:noAutofit/>
          </a:bodyPr>
          <a:lstStyle/>
          <a:p>
            <a:pPr marL="274320" lvl="0" indent="-274320" algn="ctr" defTabSz="914400">
              <a:spcBef>
                <a:spcPct val="20000"/>
              </a:spcBef>
              <a:buClr>
                <a:schemeClr val="accent1"/>
              </a:buClr>
              <a:buSzPct val="85000"/>
              <a:defRPr/>
            </a:pPr>
            <a:r>
              <a:rPr lang="en-US" sz="3200" dirty="0" smtClean="0"/>
              <a:t>“Bring all the tithes into the storehouse, That there may be food in My house” (Malachi 3:10).</a:t>
            </a:r>
            <a:endParaRPr kumimoji="0" lang="en-US" sz="3200" b="0" i="0" u="none" strike="noStrike" kern="1200" cap="none" spc="0" normalizeH="0" baseline="0" noProof="0" dirty="0">
              <a:ln>
                <a:noFill/>
              </a:ln>
              <a:solidFill>
                <a:schemeClr val="tx1"/>
              </a:solidFill>
              <a:effectLst/>
              <a:uLnTx/>
              <a:uFillTx/>
              <a:latin typeface="+mn-lt"/>
              <a:ea typeface="+mn-ea"/>
              <a:cs typeface="+mn-cs"/>
            </a:endParaRPr>
          </a:p>
        </p:txBody>
      </p:sp>
      <p:sp>
        <p:nvSpPr>
          <p:cNvPr id="7" name="TextBox 6"/>
          <p:cNvSpPr txBox="1"/>
          <p:nvPr/>
        </p:nvSpPr>
        <p:spPr>
          <a:xfrm>
            <a:off x="3962400" y="76200"/>
            <a:ext cx="5029200" cy="338554"/>
          </a:xfrm>
          <a:prstGeom prst="rect">
            <a:avLst/>
          </a:prstGeom>
          <a:noFill/>
        </p:spPr>
        <p:txBody>
          <a:bodyPr wrap="square" rtlCol="0" anchor="t">
            <a:spAutoFit/>
          </a:bodyPr>
          <a:lstStyle/>
          <a:p>
            <a:pPr algn="r"/>
            <a:r>
              <a:rPr lang="en-US" sz="1600" dirty="0" smtClean="0"/>
              <a:t>Lesson Six: The Purpose of the Tithe</a:t>
            </a:r>
            <a:endParaRPr lang="en-US" sz="16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8">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uild="p"/>
      <p:bldP spid="28" grpId="0" build="p"/>
    </p:bld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xtBox 1"/>
          <p:cNvSpPr txBox="1"/>
          <p:nvPr/>
        </p:nvSpPr>
        <p:spPr>
          <a:xfrm>
            <a:off x="76200" y="6412468"/>
            <a:ext cx="4267200" cy="338554"/>
          </a:xfrm>
          <a:prstGeom prst="rect">
            <a:avLst/>
          </a:prstGeom>
          <a:noFill/>
        </p:spPr>
        <p:txBody>
          <a:bodyPr wrap="square" rtlCol="0" anchor="t">
            <a:spAutoFit/>
          </a:bodyPr>
          <a:lstStyle/>
          <a:p>
            <a:r>
              <a:rPr lang="en-US" sz="1600" dirty="0" smtClean="0"/>
              <a:t>Global University of Theological Studies</a:t>
            </a:r>
            <a:endParaRPr lang="en-US" sz="1600" dirty="0"/>
          </a:p>
        </p:txBody>
      </p:sp>
      <p:sp>
        <p:nvSpPr>
          <p:cNvPr id="4" name="TextBox 3"/>
          <p:cNvSpPr txBox="1"/>
          <p:nvPr/>
        </p:nvSpPr>
        <p:spPr>
          <a:xfrm>
            <a:off x="381000" y="882907"/>
            <a:ext cx="6248400" cy="4708982"/>
          </a:xfrm>
          <a:prstGeom prst="rect">
            <a:avLst/>
          </a:prstGeom>
          <a:noFill/>
        </p:spPr>
        <p:txBody>
          <a:bodyPr wrap="square" rtlCol="0">
            <a:spAutoFit/>
          </a:bodyPr>
          <a:lstStyle/>
          <a:p>
            <a:r>
              <a:rPr lang="en-US" sz="2800" dirty="0" smtClean="0"/>
              <a:t>“The law designated a specific place where the Israelites were to bring their tithe. ‘But you shall seek to the place which the LORD your God shall choose...And there you shall bring your burnt offerings, and your sacrifices, and your tithes...’ The Israelites did not decide for themselves where they would bring their tithe.” See Deuteronomy 12:5-6.  </a:t>
            </a:r>
          </a:p>
          <a:p>
            <a:pPr algn="r"/>
            <a:r>
              <a:rPr lang="en-US" sz="2000" dirty="0" smtClean="0"/>
              <a:t>(John Hopkins, </a:t>
            </a:r>
            <a:r>
              <a:rPr lang="en-US" sz="2000" i="1" dirty="0" smtClean="0"/>
              <a:t>Christian Living, 14</a:t>
            </a:r>
            <a:r>
              <a:rPr lang="en-US" sz="2000" dirty="0" smtClean="0"/>
              <a:t>).</a:t>
            </a:r>
            <a:endParaRPr lang="en-US" sz="2000" dirty="0"/>
          </a:p>
        </p:txBody>
      </p:sp>
      <p:sp>
        <p:nvSpPr>
          <p:cNvPr id="5" name="TextBox 4"/>
          <p:cNvSpPr txBox="1"/>
          <p:nvPr/>
        </p:nvSpPr>
        <p:spPr>
          <a:xfrm>
            <a:off x="3962400" y="76200"/>
            <a:ext cx="5029200" cy="338554"/>
          </a:xfrm>
          <a:prstGeom prst="rect">
            <a:avLst/>
          </a:prstGeom>
          <a:noFill/>
        </p:spPr>
        <p:txBody>
          <a:bodyPr wrap="square" rtlCol="0" anchor="t">
            <a:spAutoFit/>
          </a:bodyPr>
          <a:lstStyle/>
          <a:p>
            <a:pPr algn="r"/>
            <a:r>
              <a:rPr lang="en-US" sz="1600" dirty="0" smtClean="0"/>
              <a:t>Lesson Six: The Purpose of the Tithe</a:t>
            </a:r>
            <a:endParaRPr lang="en-US" sz="16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xtBox 1"/>
          <p:cNvSpPr txBox="1"/>
          <p:nvPr/>
        </p:nvSpPr>
        <p:spPr>
          <a:xfrm>
            <a:off x="76200" y="6412468"/>
            <a:ext cx="4267200" cy="338554"/>
          </a:xfrm>
          <a:prstGeom prst="rect">
            <a:avLst/>
          </a:prstGeom>
          <a:noFill/>
        </p:spPr>
        <p:txBody>
          <a:bodyPr wrap="square" rtlCol="0" anchor="t">
            <a:spAutoFit/>
          </a:bodyPr>
          <a:lstStyle/>
          <a:p>
            <a:r>
              <a:rPr lang="en-US" sz="1600" dirty="0" smtClean="0"/>
              <a:t>Global University of Theological Studies</a:t>
            </a:r>
            <a:endParaRPr lang="en-US" sz="1600" dirty="0"/>
          </a:p>
        </p:txBody>
      </p:sp>
      <p:sp>
        <p:nvSpPr>
          <p:cNvPr id="4" name="TextBox 3"/>
          <p:cNvSpPr txBox="1"/>
          <p:nvPr/>
        </p:nvSpPr>
        <p:spPr>
          <a:xfrm>
            <a:off x="457200" y="1027093"/>
            <a:ext cx="8229600" cy="954107"/>
          </a:xfrm>
          <a:prstGeom prst="rect">
            <a:avLst/>
          </a:prstGeom>
          <a:noFill/>
        </p:spPr>
        <p:txBody>
          <a:bodyPr wrap="square" rtlCol="0">
            <a:spAutoFit/>
          </a:bodyPr>
          <a:lstStyle/>
          <a:p>
            <a:pPr algn="ctr"/>
            <a:r>
              <a:rPr lang="en-US" sz="2800" dirty="0" smtClean="0"/>
              <a:t>God has a specific place for us to give the tithe, and He has a specific purpose for the use of the tithe.</a:t>
            </a:r>
            <a:endParaRPr lang="en-US" sz="2800" dirty="0" smtClean="0">
              <a:solidFill>
                <a:schemeClr val="tx2"/>
              </a:solidFill>
            </a:endParaRPr>
          </a:p>
        </p:txBody>
      </p:sp>
      <p:sp>
        <p:nvSpPr>
          <p:cNvPr id="6" name="TextBox 5"/>
          <p:cNvSpPr txBox="1"/>
          <p:nvPr/>
        </p:nvSpPr>
        <p:spPr>
          <a:xfrm>
            <a:off x="3962400" y="76200"/>
            <a:ext cx="5029200" cy="338554"/>
          </a:xfrm>
          <a:prstGeom prst="rect">
            <a:avLst/>
          </a:prstGeom>
          <a:noFill/>
        </p:spPr>
        <p:txBody>
          <a:bodyPr wrap="square" rtlCol="0" anchor="t">
            <a:spAutoFit/>
          </a:bodyPr>
          <a:lstStyle/>
          <a:p>
            <a:pPr algn="r"/>
            <a:r>
              <a:rPr lang="en-US" sz="1600" dirty="0" smtClean="0"/>
              <a:t>Lesson Six: The Purpose of the Tithe</a:t>
            </a:r>
            <a:endParaRPr lang="en-US" sz="1600" dirty="0"/>
          </a:p>
        </p:txBody>
      </p:sp>
      <p:sp>
        <p:nvSpPr>
          <p:cNvPr id="7" name="TextBox 6"/>
          <p:cNvSpPr txBox="1"/>
          <p:nvPr/>
        </p:nvSpPr>
        <p:spPr>
          <a:xfrm>
            <a:off x="457200" y="2286000"/>
            <a:ext cx="8229600" cy="3108544"/>
          </a:xfrm>
          <a:prstGeom prst="rect">
            <a:avLst/>
          </a:prstGeom>
          <a:noFill/>
        </p:spPr>
        <p:txBody>
          <a:bodyPr wrap="square" rtlCol="0">
            <a:spAutoFit/>
          </a:bodyPr>
          <a:lstStyle/>
          <a:p>
            <a:pPr algn="ctr"/>
            <a:r>
              <a:rPr lang="en-US" sz="2800" dirty="0" smtClean="0"/>
              <a:t>Paul taught that the tithe is for the support of the ministry. When we give the tithe in the local church (God’s specific place) we obey this command in Malachi 3:10 and we support the ministry (God’s specific purpose for the tithe). The pastor feeds us spiritually and we need to feed him physically through giving the tithe.</a:t>
            </a:r>
            <a:endParaRPr lang="en-US" sz="2800" dirty="0" smtClean="0">
              <a:solidFill>
                <a:schemeClr val="tx2"/>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7" grpId="0"/>
    </p:bld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xtBox 1"/>
          <p:cNvSpPr txBox="1"/>
          <p:nvPr/>
        </p:nvSpPr>
        <p:spPr>
          <a:xfrm>
            <a:off x="76200" y="6412468"/>
            <a:ext cx="4267200" cy="338554"/>
          </a:xfrm>
          <a:prstGeom prst="rect">
            <a:avLst/>
          </a:prstGeom>
          <a:noFill/>
        </p:spPr>
        <p:txBody>
          <a:bodyPr wrap="square" rtlCol="0" anchor="t">
            <a:spAutoFit/>
          </a:bodyPr>
          <a:lstStyle/>
          <a:p>
            <a:r>
              <a:rPr lang="en-US" sz="1600" dirty="0" smtClean="0"/>
              <a:t>Global University of Theological Studies</a:t>
            </a:r>
            <a:endParaRPr lang="en-US" sz="1600" dirty="0"/>
          </a:p>
        </p:txBody>
      </p:sp>
      <p:sp>
        <p:nvSpPr>
          <p:cNvPr id="6" name="TextBox 5"/>
          <p:cNvSpPr txBox="1"/>
          <p:nvPr/>
        </p:nvSpPr>
        <p:spPr>
          <a:xfrm>
            <a:off x="3962400" y="76200"/>
            <a:ext cx="5029200" cy="338554"/>
          </a:xfrm>
          <a:prstGeom prst="rect">
            <a:avLst/>
          </a:prstGeom>
          <a:noFill/>
        </p:spPr>
        <p:txBody>
          <a:bodyPr wrap="square" rtlCol="0" anchor="t">
            <a:spAutoFit/>
          </a:bodyPr>
          <a:lstStyle/>
          <a:p>
            <a:pPr algn="r"/>
            <a:r>
              <a:rPr lang="en-US" sz="1600" dirty="0" smtClean="0"/>
              <a:t>Lesson Six: The Purpose of the Tithe</a:t>
            </a:r>
            <a:endParaRPr lang="en-US" sz="1600" dirty="0"/>
          </a:p>
        </p:txBody>
      </p:sp>
      <p:sp>
        <p:nvSpPr>
          <p:cNvPr id="7" name="TextBox 6"/>
          <p:cNvSpPr txBox="1"/>
          <p:nvPr/>
        </p:nvSpPr>
        <p:spPr>
          <a:xfrm>
            <a:off x="457200" y="1447800"/>
            <a:ext cx="8229600" cy="3539431"/>
          </a:xfrm>
          <a:prstGeom prst="rect">
            <a:avLst/>
          </a:prstGeom>
          <a:noFill/>
        </p:spPr>
        <p:txBody>
          <a:bodyPr wrap="square" rtlCol="0">
            <a:spAutoFit/>
          </a:bodyPr>
          <a:lstStyle/>
          <a:p>
            <a:pPr algn="ctr"/>
            <a:r>
              <a:rPr lang="en-US" sz="2800" dirty="0" smtClean="0"/>
              <a:t>Some people say, “The reason I am not giving a tithe is because I gave part of it to a friend in need—I will catch it up next week.” This is not acceptable. We must obey God’s Word completely instead of doing what we feel is okay. Giving to a friend in need falls under the category of “alms giving,” which is over and above tithes. This will be discussed in a later chapter.</a:t>
            </a:r>
            <a:endParaRPr lang="en-US" sz="2800" dirty="0" smtClean="0">
              <a:solidFill>
                <a:schemeClr val="tx2"/>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xtBox 1"/>
          <p:cNvSpPr txBox="1"/>
          <p:nvPr/>
        </p:nvSpPr>
        <p:spPr>
          <a:xfrm>
            <a:off x="76200" y="6412468"/>
            <a:ext cx="4267200" cy="338554"/>
          </a:xfrm>
          <a:prstGeom prst="rect">
            <a:avLst/>
          </a:prstGeom>
          <a:noFill/>
        </p:spPr>
        <p:txBody>
          <a:bodyPr wrap="square" rtlCol="0" anchor="t">
            <a:spAutoFit/>
          </a:bodyPr>
          <a:lstStyle/>
          <a:p>
            <a:r>
              <a:rPr lang="en-US" sz="1600" dirty="0" smtClean="0"/>
              <a:t>Global University of Theological Studies</a:t>
            </a:r>
            <a:endParaRPr lang="en-US" sz="1600" dirty="0"/>
          </a:p>
        </p:txBody>
      </p:sp>
      <p:sp>
        <p:nvSpPr>
          <p:cNvPr id="6" name="TextBox 5"/>
          <p:cNvSpPr txBox="1"/>
          <p:nvPr/>
        </p:nvSpPr>
        <p:spPr>
          <a:xfrm>
            <a:off x="3962400" y="76200"/>
            <a:ext cx="5029200" cy="338554"/>
          </a:xfrm>
          <a:prstGeom prst="rect">
            <a:avLst/>
          </a:prstGeom>
          <a:noFill/>
        </p:spPr>
        <p:txBody>
          <a:bodyPr wrap="square" rtlCol="0" anchor="t">
            <a:spAutoFit/>
          </a:bodyPr>
          <a:lstStyle/>
          <a:p>
            <a:pPr algn="r"/>
            <a:r>
              <a:rPr lang="en-US" sz="1600" dirty="0" smtClean="0"/>
              <a:t>Lesson Six: The Purpose of the Tithe</a:t>
            </a:r>
            <a:endParaRPr lang="en-US" sz="1600" dirty="0"/>
          </a:p>
        </p:txBody>
      </p:sp>
      <p:sp>
        <p:nvSpPr>
          <p:cNvPr id="7" name="TextBox 6"/>
          <p:cNvSpPr txBox="1"/>
          <p:nvPr/>
        </p:nvSpPr>
        <p:spPr>
          <a:xfrm>
            <a:off x="457200" y="511076"/>
            <a:ext cx="8229600" cy="2308324"/>
          </a:xfrm>
          <a:prstGeom prst="rect">
            <a:avLst/>
          </a:prstGeom>
          <a:noFill/>
        </p:spPr>
        <p:txBody>
          <a:bodyPr wrap="square" rtlCol="0">
            <a:spAutoFit/>
          </a:bodyPr>
          <a:lstStyle/>
          <a:p>
            <a:pPr algn="ctr"/>
            <a:r>
              <a:rPr lang="en-US" sz="2400" dirty="0" smtClean="0"/>
              <a:t>The tithe belongs to God. It is intended for the support of the ministry, and is to be brought to the storehouse (local church) for that purpose. Using part of the tithe for any reason other than support of the pastor, is robbing God. Giving offerings and alms (gifts to the poor) should not be considered as part of the tithe.</a:t>
            </a:r>
            <a:endParaRPr lang="en-US" sz="2400" dirty="0" smtClean="0">
              <a:solidFill>
                <a:schemeClr val="tx2"/>
              </a:solidFill>
            </a:endParaRPr>
          </a:p>
        </p:txBody>
      </p:sp>
      <p:cxnSp>
        <p:nvCxnSpPr>
          <p:cNvPr id="5" name="Straight Connector 4"/>
          <p:cNvCxnSpPr/>
          <p:nvPr/>
        </p:nvCxnSpPr>
        <p:spPr>
          <a:xfrm>
            <a:off x="457200" y="2895600"/>
            <a:ext cx="8229600" cy="1588"/>
          </a:xfrm>
          <a:prstGeom prst="line">
            <a:avLst/>
          </a:prstGeom>
        </p:spPr>
        <p:style>
          <a:lnRef idx="2">
            <a:schemeClr val="accent1"/>
          </a:lnRef>
          <a:fillRef idx="0">
            <a:schemeClr val="accent1"/>
          </a:fillRef>
          <a:effectRef idx="1">
            <a:schemeClr val="accent1"/>
          </a:effectRef>
          <a:fontRef idx="minor">
            <a:schemeClr val="tx1"/>
          </a:fontRef>
        </p:style>
      </p:cxnSp>
      <p:sp>
        <p:nvSpPr>
          <p:cNvPr id="11" name="TextBox 10"/>
          <p:cNvSpPr txBox="1"/>
          <p:nvPr/>
        </p:nvSpPr>
        <p:spPr>
          <a:xfrm>
            <a:off x="457200" y="2908518"/>
            <a:ext cx="8229600" cy="1815882"/>
          </a:xfrm>
          <a:prstGeom prst="rect">
            <a:avLst/>
          </a:prstGeom>
          <a:noFill/>
        </p:spPr>
        <p:txBody>
          <a:bodyPr wrap="square" rtlCol="0">
            <a:spAutoFit/>
          </a:bodyPr>
          <a:lstStyle/>
          <a:p>
            <a:pPr algn="ctr"/>
            <a:r>
              <a:rPr lang="en-US" sz="2800" dirty="0" smtClean="0">
                <a:solidFill>
                  <a:schemeClr val="accent1"/>
                </a:solidFill>
              </a:rPr>
              <a:t>“On the first day of the week let each of you put by himself, storing up what ever he is prospered, so that there may be no collections when I come” (1 Corinthians 16:1, </a:t>
            </a:r>
            <a:r>
              <a:rPr lang="en-US" sz="2800" i="1" dirty="0" smtClean="0">
                <a:solidFill>
                  <a:schemeClr val="accent1"/>
                </a:solidFill>
              </a:rPr>
              <a:t>NKJV).</a:t>
            </a:r>
            <a:endParaRPr lang="en-US" sz="2800" dirty="0" smtClean="0">
              <a:solidFill>
                <a:schemeClr val="accent1"/>
              </a:solidFill>
            </a:endParaRPr>
          </a:p>
        </p:txBody>
      </p:sp>
      <p:sp>
        <p:nvSpPr>
          <p:cNvPr id="12" name="TextBox 11"/>
          <p:cNvSpPr txBox="1"/>
          <p:nvPr/>
        </p:nvSpPr>
        <p:spPr>
          <a:xfrm>
            <a:off x="457200" y="4724400"/>
            <a:ext cx="8229600" cy="1384995"/>
          </a:xfrm>
          <a:prstGeom prst="rect">
            <a:avLst/>
          </a:prstGeom>
          <a:noFill/>
        </p:spPr>
        <p:txBody>
          <a:bodyPr wrap="square" rtlCol="0">
            <a:spAutoFit/>
          </a:bodyPr>
          <a:lstStyle/>
          <a:p>
            <a:pPr algn="ctr"/>
            <a:r>
              <a:rPr lang="en-US" sz="2800" dirty="0" smtClean="0"/>
              <a:t>Although this verse speaks of an offering, it is interesting to note that the three principles are the same as those given by God for the tithe.</a:t>
            </a:r>
            <a:endParaRPr lang="en-US" sz="2800" dirty="0" smtClean="0">
              <a:solidFill>
                <a:schemeClr val="accent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1" grpId="0"/>
      <p:bldP spid="12" grpId="0"/>
    </p:bld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 name="Title 13"/>
          <p:cNvSpPr>
            <a:spLocks noGrp="1"/>
          </p:cNvSpPr>
          <p:nvPr>
            <p:ph type="title"/>
          </p:nvPr>
        </p:nvSpPr>
        <p:spPr/>
        <p:txBody>
          <a:bodyPr>
            <a:noAutofit/>
          </a:bodyPr>
          <a:lstStyle/>
          <a:p>
            <a:r>
              <a:rPr lang="en-US" sz="3200" b="1" dirty="0" smtClean="0"/>
              <a:t>The Tithe Should Be Given:</a:t>
            </a:r>
            <a:endParaRPr lang="en-US" sz="2800" dirty="0"/>
          </a:p>
        </p:txBody>
      </p:sp>
      <p:sp>
        <p:nvSpPr>
          <p:cNvPr id="12" name="Text Placeholder 11"/>
          <p:cNvSpPr>
            <a:spLocks noGrp="1"/>
          </p:cNvSpPr>
          <p:nvPr>
            <p:ph type="body" idx="4294967295"/>
          </p:nvPr>
        </p:nvSpPr>
        <p:spPr>
          <a:xfrm>
            <a:off x="533400" y="1781175"/>
            <a:ext cx="8077200" cy="733425"/>
          </a:xfrm>
        </p:spPr>
        <p:txBody>
          <a:bodyPr>
            <a:noAutofit/>
          </a:bodyPr>
          <a:lstStyle/>
          <a:p>
            <a:pPr>
              <a:buNone/>
            </a:pPr>
            <a:r>
              <a:rPr lang="en-US" sz="2400" b="1" dirty="0" smtClean="0"/>
              <a:t>1. Systematically—</a:t>
            </a:r>
            <a:r>
              <a:rPr lang="en-US" sz="2400" dirty="0" smtClean="0"/>
              <a:t>“on the first day of the week.” (The particular timing will obviously vary depending upon individual circumstances, for some it may be at the end of the month, for others each week, etc.)</a:t>
            </a:r>
            <a:endParaRPr lang="en-US" sz="2400" dirty="0"/>
          </a:p>
        </p:txBody>
      </p:sp>
      <p:sp>
        <p:nvSpPr>
          <p:cNvPr id="10" name="TextBox 9"/>
          <p:cNvSpPr txBox="1"/>
          <p:nvPr/>
        </p:nvSpPr>
        <p:spPr>
          <a:xfrm>
            <a:off x="76200" y="6412468"/>
            <a:ext cx="4267200" cy="338554"/>
          </a:xfrm>
          <a:prstGeom prst="rect">
            <a:avLst/>
          </a:prstGeom>
          <a:noFill/>
        </p:spPr>
        <p:txBody>
          <a:bodyPr wrap="square" rtlCol="0" anchor="t">
            <a:spAutoFit/>
          </a:bodyPr>
          <a:lstStyle/>
          <a:p>
            <a:r>
              <a:rPr lang="en-US" sz="1600" dirty="0" smtClean="0"/>
              <a:t>Global University of Theological Studies</a:t>
            </a:r>
            <a:endParaRPr lang="en-US" sz="1600" dirty="0"/>
          </a:p>
        </p:txBody>
      </p:sp>
      <p:sp>
        <p:nvSpPr>
          <p:cNvPr id="28" name="Text Placeholder 11"/>
          <p:cNvSpPr txBox="1">
            <a:spLocks/>
          </p:cNvSpPr>
          <p:nvPr/>
        </p:nvSpPr>
        <p:spPr>
          <a:xfrm>
            <a:off x="533400" y="3505200"/>
            <a:ext cx="8077200" cy="733425"/>
          </a:xfrm>
          <a:prstGeom prst="rect">
            <a:avLst/>
          </a:prstGeom>
        </p:spPr>
        <p:txBody>
          <a:bodyPr vert="horz">
            <a:noAutofit/>
          </a:bodyPr>
          <a:lstStyle/>
          <a:p>
            <a:pPr marL="274320" lvl="0" indent="-274320" defTabSz="914400">
              <a:spcBef>
                <a:spcPct val="20000"/>
              </a:spcBef>
              <a:buClr>
                <a:schemeClr val="accent1"/>
              </a:buClr>
              <a:buSzPct val="85000"/>
            </a:pPr>
            <a:r>
              <a:rPr lang="en-US" sz="2400" b="1" dirty="0" smtClean="0"/>
              <a:t>2. Personally—</a:t>
            </a:r>
            <a:r>
              <a:rPr lang="en-US" sz="2400" dirty="0" smtClean="0"/>
              <a:t>“let each of you put by himself.” (No one is exempt, and each individual is responsible)</a:t>
            </a:r>
            <a:endParaRPr kumimoji="0" lang="en-US" sz="2400" i="0" u="none" strike="noStrike" kern="1200" cap="none" spc="0" normalizeH="0" baseline="0" noProof="0" dirty="0">
              <a:ln>
                <a:noFill/>
              </a:ln>
              <a:solidFill>
                <a:schemeClr val="tx1"/>
              </a:solidFill>
              <a:effectLst/>
              <a:uLnTx/>
              <a:uFillTx/>
              <a:latin typeface="+mn-lt"/>
              <a:ea typeface="+mn-ea"/>
              <a:cs typeface="+mn-cs"/>
            </a:endParaRPr>
          </a:p>
        </p:txBody>
      </p:sp>
      <p:sp>
        <p:nvSpPr>
          <p:cNvPr id="7" name="TextBox 6"/>
          <p:cNvSpPr txBox="1"/>
          <p:nvPr/>
        </p:nvSpPr>
        <p:spPr>
          <a:xfrm>
            <a:off x="3962400" y="76200"/>
            <a:ext cx="5029200" cy="338554"/>
          </a:xfrm>
          <a:prstGeom prst="rect">
            <a:avLst/>
          </a:prstGeom>
          <a:noFill/>
        </p:spPr>
        <p:txBody>
          <a:bodyPr wrap="square" rtlCol="0" anchor="t">
            <a:spAutoFit/>
          </a:bodyPr>
          <a:lstStyle/>
          <a:p>
            <a:pPr algn="r"/>
            <a:r>
              <a:rPr lang="en-US" sz="1600" dirty="0" smtClean="0"/>
              <a:t>Lesson Six: The Purpose of the Tithe</a:t>
            </a:r>
            <a:endParaRPr lang="en-US" sz="1600" dirty="0"/>
          </a:p>
        </p:txBody>
      </p:sp>
      <p:sp>
        <p:nvSpPr>
          <p:cNvPr id="8" name="Text Placeholder 11"/>
          <p:cNvSpPr txBox="1">
            <a:spLocks/>
          </p:cNvSpPr>
          <p:nvPr/>
        </p:nvSpPr>
        <p:spPr>
          <a:xfrm>
            <a:off x="533400" y="4524375"/>
            <a:ext cx="8077200" cy="733425"/>
          </a:xfrm>
          <a:prstGeom prst="rect">
            <a:avLst/>
          </a:prstGeom>
        </p:spPr>
        <p:txBody>
          <a:bodyPr vert="horz">
            <a:noAutofit/>
          </a:bodyPr>
          <a:lstStyle/>
          <a:p>
            <a:pPr marL="274320" lvl="0" indent="-274320" defTabSz="914400">
              <a:spcBef>
                <a:spcPct val="20000"/>
              </a:spcBef>
              <a:buClr>
                <a:schemeClr val="accent1"/>
              </a:buClr>
              <a:buSzPct val="85000"/>
            </a:pPr>
            <a:r>
              <a:rPr lang="en-US" sz="2400" b="1" dirty="0" smtClean="0"/>
              <a:t>3. Proportionately—</a:t>
            </a:r>
            <a:r>
              <a:rPr lang="en-US" sz="2400" dirty="0" smtClean="0"/>
              <a:t>“whatever he is prospered.” (Keep in mind that the tithe is a fixed amount—ten percent— based on the total amount of revenue.)</a:t>
            </a:r>
            <a:endParaRPr kumimoji="0" lang="en-US" sz="240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8">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uild="p"/>
      <p:bldP spid="28" grpId="0" build="p"/>
      <p:bldP spid="8" grpId="0" build="p"/>
    </p:bld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xtBox 1"/>
          <p:cNvSpPr txBox="1"/>
          <p:nvPr/>
        </p:nvSpPr>
        <p:spPr>
          <a:xfrm>
            <a:off x="76200" y="6412468"/>
            <a:ext cx="4267200" cy="338554"/>
          </a:xfrm>
          <a:prstGeom prst="rect">
            <a:avLst/>
          </a:prstGeom>
          <a:noFill/>
        </p:spPr>
        <p:txBody>
          <a:bodyPr wrap="square" rtlCol="0" anchor="t">
            <a:spAutoFit/>
          </a:bodyPr>
          <a:lstStyle/>
          <a:p>
            <a:r>
              <a:rPr lang="en-US" sz="1600" dirty="0" smtClean="0"/>
              <a:t>Global University of Theological Studies</a:t>
            </a:r>
            <a:endParaRPr lang="en-US" sz="1600" dirty="0"/>
          </a:p>
        </p:txBody>
      </p:sp>
      <p:sp>
        <p:nvSpPr>
          <p:cNvPr id="6" name="TextBox 5"/>
          <p:cNvSpPr txBox="1"/>
          <p:nvPr/>
        </p:nvSpPr>
        <p:spPr>
          <a:xfrm>
            <a:off x="3962400" y="76200"/>
            <a:ext cx="5029200" cy="338554"/>
          </a:xfrm>
          <a:prstGeom prst="rect">
            <a:avLst/>
          </a:prstGeom>
          <a:noFill/>
        </p:spPr>
        <p:txBody>
          <a:bodyPr wrap="square" rtlCol="0" anchor="t">
            <a:spAutoFit/>
          </a:bodyPr>
          <a:lstStyle/>
          <a:p>
            <a:pPr algn="r"/>
            <a:r>
              <a:rPr lang="en-US" sz="1600" dirty="0" smtClean="0"/>
              <a:t>Lesson Six: The Purpose of the Tithe</a:t>
            </a:r>
            <a:endParaRPr lang="en-US" sz="1600" dirty="0"/>
          </a:p>
        </p:txBody>
      </p:sp>
      <p:sp>
        <p:nvSpPr>
          <p:cNvPr id="7" name="TextBox 6"/>
          <p:cNvSpPr txBox="1"/>
          <p:nvPr/>
        </p:nvSpPr>
        <p:spPr>
          <a:xfrm>
            <a:off x="457200" y="762000"/>
            <a:ext cx="8229600" cy="1077218"/>
          </a:xfrm>
          <a:prstGeom prst="rect">
            <a:avLst/>
          </a:prstGeom>
          <a:noFill/>
        </p:spPr>
        <p:txBody>
          <a:bodyPr wrap="square" rtlCol="0">
            <a:spAutoFit/>
          </a:bodyPr>
          <a:lstStyle/>
          <a:p>
            <a:pPr algn="ctr"/>
            <a:r>
              <a:rPr lang="en-US" sz="3200" dirty="0" smtClean="0"/>
              <a:t>All Christians should work at developing good habits of giving.</a:t>
            </a:r>
            <a:endParaRPr lang="en-US" sz="3200" dirty="0" smtClean="0">
              <a:solidFill>
                <a:schemeClr val="tx2"/>
              </a:solidFill>
            </a:endParaRPr>
          </a:p>
        </p:txBody>
      </p:sp>
      <p:sp>
        <p:nvSpPr>
          <p:cNvPr id="5" name="TextBox 4"/>
          <p:cNvSpPr txBox="1"/>
          <p:nvPr/>
        </p:nvSpPr>
        <p:spPr>
          <a:xfrm>
            <a:off x="457200" y="1981200"/>
            <a:ext cx="8229600" cy="2554545"/>
          </a:xfrm>
          <a:prstGeom prst="rect">
            <a:avLst/>
          </a:prstGeom>
          <a:noFill/>
        </p:spPr>
        <p:txBody>
          <a:bodyPr wrap="square" rtlCol="0">
            <a:spAutoFit/>
          </a:bodyPr>
          <a:lstStyle/>
          <a:p>
            <a:pPr algn="ctr"/>
            <a:r>
              <a:rPr lang="en-US" sz="3200" dirty="0" smtClean="0">
                <a:solidFill>
                  <a:srgbClr val="D16349"/>
                </a:solidFill>
              </a:rPr>
              <a:t>“Will a man rob God? Yet you have robbed Me! But you say, 'In what way have we robbed You?' In tithes and offerings” (Malachi 3:10). The tithe belongs to God.</a:t>
            </a:r>
          </a:p>
        </p:txBody>
      </p:sp>
      <p:sp>
        <p:nvSpPr>
          <p:cNvPr id="8" name="TextBox 7"/>
          <p:cNvSpPr txBox="1"/>
          <p:nvPr/>
        </p:nvSpPr>
        <p:spPr>
          <a:xfrm>
            <a:off x="457200" y="4526340"/>
            <a:ext cx="8229600" cy="1569660"/>
          </a:xfrm>
          <a:prstGeom prst="rect">
            <a:avLst/>
          </a:prstGeom>
          <a:noFill/>
        </p:spPr>
        <p:txBody>
          <a:bodyPr wrap="square" rtlCol="0">
            <a:spAutoFit/>
          </a:bodyPr>
          <a:lstStyle/>
          <a:p>
            <a:pPr algn="ctr"/>
            <a:r>
              <a:rPr lang="en-US" sz="3200" dirty="0" smtClean="0"/>
              <a:t>Giving the tithe is a divine principle, model, and rule by which man can measure his financial stewardship.</a:t>
            </a:r>
            <a:endParaRPr lang="en-US" sz="3200" dirty="0" smtClean="0">
              <a:solidFill>
                <a:schemeClr val="tx2"/>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5" grpId="0"/>
      <p:bldP spid="8" grpId="0"/>
    </p:bld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Title 2"/>
          <p:cNvSpPr>
            <a:spLocks noGrp="1"/>
          </p:cNvSpPr>
          <p:nvPr>
            <p:ph type="title"/>
          </p:nvPr>
        </p:nvSpPr>
        <p:spPr>
          <a:xfrm>
            <a:off x="3000375" y="5334000"/>
            <a:ext cx="5867400" cy="533400"/>
          </a:xfrm>
        </p:spPr>
        <p:txBody>
          <a:bodyPr/>
          <a:lstStyle/>
          <a:p>
            <a:r>
              <a:rPr lang="en-US" dirty="0" smtClean="0"/>
              <a:t>(1 Genesis 14:20)</a:t>
            </a:r>
            <a:endParaRPr lang="en-US" dirty="0"/>
          </a:p>
        </p:txBody>
      </p:sp>
      <p:sp>
        <p:nvSpPr>
          <p:cNvPr id="5" name="TextBox 4"/>
          <p:cNvSpPr txBox="1"/>
          <p:nvPr/>
        </p:nvSpPr>
        <p:spPr>
          <a:xfrm>
            <a:off x="3000374" y="2209802"/>
            <a:ext cx="5867401" cy="3170099"/>
          </a:xfrm>
          <a:prstGeom prst="rect">
            <a:avLst/>
          </a:prstGeom>
          <a:noFill/>
        </p:spPr>
        <p:txBody>
          <a:bodyPr wrap="square" rtlCol="0" anchor="b">
            <a:spAutoFit/>
          </a:bodyPr>
          <a:lstStyle/>
          <a:p>
            <a:r>
              <a:rPr lang="en-US" sz="4000" dirty="0" smtClean="0"/>
              <a:t>“And blessed be God Most High, Who has delivered your enemies into your hand. And he gave him a tithe of all”</a:t>
            </a:r>
            <a:endParaRPr lang="en-US" sz="4000" dirty="0"/>
          </a:p>
        </p:txBody>
      </p:sp>
      <p:sp>
        <p:nvSpPr>
          <p:cNvPr id="8" name="TextBox 7"/>
          <p:cNvSpPr txBox="1"/>
          <p:nvPr/>
        </p:nvSpPr>
        <p:spPr>
          <a:xfrm>
            <a:off x="76200" y="6412468"/>
            <a:ext cx="4267200" cy="338554"/>
          </a:xfrm>
          <a:prstGeom prst="rect">
            <a:avLst/>
          </a:prstGeom>
          <a:noFill/>
        </p:spPr>
        <p:txBody>
          <a:bodyPr wrap="square" rtlCol="0" anchor="t">
            <a:spAutoFit/>
          </a:bodyPr>
          <a:lstStyle/>
          <a:p>
            <a:r>
              <a:rPr lang="en-US" sz="1600" dirty="0" smtClean="0"/>
              <a:t>Global University of Theological Studies</a:t>
            </a:r>
            <a:endParaRPr lang="en-US" sz="1600" dirty="0"/>
          </a:p>
        </p:txBody>
      </p:sp>
      <p:sp>
        <p:nvSpPr>
          <p:cNvPr id="9" name="TextBox 8"/>
          <p:cNvSpPr txBox="1"/>
          <p:nvPr/>
        </p:nvSpPr>
        <p:spPr>
          <a:xfrm>
            <a:off x="3962400" y="76200"/>
            <a:ext cx="5029200" cy="338554"/>
          </a:xfrm>
          <a:prstGeom prst="rect">
            <a:avLst/>
          </a:prstGeom>
          <a:noFill/>
        </p:spPr>
        <p:txBody>
          <a:bodyPr wrap="square" rtlCol="0" anchor="t">
            <a:spAutoFit/>
          </a:bodyPr>
          <a:lstStyle/>
          <a:p>
            <a:pPr algn="r"/>
            <a:r>
              <a:rPr lang="en-US" sz="1600" dirty="0" smtClean="0"/>
              <a:t>Lesson Six: The Purpose of the Tithe</a:t>
            </a:r>
            <a:endParaRPr lang="en-US" sz="1600" dirty="0"/>
          </a:p>
        </p:txBody>
      </p:sp>
      <p:sp>
        <p:nvSpPr>
          <p:cNvPr id="10" name="TextBox 9"/>
          <p:cNvSpPr txBox="1"/>
          <p:nvPr/>
        </p:nvSpPr>
        <p:spPr>
          <a:xfrm>
            <a:off x="152400" y="609600"/>
            <a:ext cx="1292662" cy="5791200"/>
          </a:xfrm>
          <a:prstGeom prst="rect">
            <a:avLst/>
          </a:prstGeom>
          <a:noFill/>
        </p:spPr>
        <p:txBody>
          <a:bodyPr vert="vert270" wrap="square" rtlCol="0" anchor="b">
            <a:spAutoFit/>
          </a:bodyPr>
          <a:lstStyle/>
          <a:p>
            <a:pPr algn="ctr"/>
            <a:r>
              <a:rPr lang="en-US" sz="7200" dirty="0" smtClean="0">
                <a:solidFill>
                  <a:schemeClr val="bg1"/>
                </a:solidFill>
                <a:latin typeface="+mj-lt"/>
              </a:rPr>
              <a:t>K</a:t>
            </a:r>
            <a:r>
              <a:rPr lang="en-US" sz="7200" cap="all" dirty="0" smtClean="0">
                <a:solidFill>
                  <a:schemeClr val="bg1"/>
                </a:solidFill>
                <a:latin typeface="+mj-lt"/>
              </a:rPr>
              <a:t>ey verse</a:t>
            </a:r>
            <a:endParaRPr lang="en-US" sz="7200" dirty="0">
              <a:solidFill>
                <a:schemeClr val="bg1"/>
              </a:solidFill>
              <a:latin typeface="+mj-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0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extBox 4"/>
          <p:cNvSpPr txBox="1"/>
          <p:nvPr/>
        </p:nvSpPr>
        <p:spPr>
          <a:xfrm>
            <a:off x="3000374" y="533400"/>
            <a:ext cx="5867401" cy="1077218"/>
          </a:xfrm>
          <a:prstGeom prst="rect">
            <a:avLst/>
          </a:prstGeom>
          <a:noFill/>
        </p:spPr>
        <p:txBody>
          <a:bodyPr wrap="square" rtlCol="0" anchor="b">
            <a:spAutoFit/>
          </a:bodyPr>
          <a:lstStyle/>
          <a:p>
            <a:r>
              <a:rPr lang="en-US" sz="3200" dirty="0" smtClean="0"/>
              <a:t>1. The tithe is a fixed amount</a:t>
            </a:r>
            <a:r>
              <a:rPr lang="en-US" sz="3200" i="1" dirty="0" smtClean="0"/>
              <a:t>—ten percent (Genesis 28:22).</a:t>
            </a:r>
            <a:endParaRPr lang="en-US" sz="3200" dirty="0"/>
          </a:p>
        </p:txBody>
      </p:sp>
      <p:sp>
        <p:nvSpPr>
          <p:cNvPr id="8" name="TextBox 7"/>
          <p:cNvSpPr txBox="1"/>
          <p:nvPr/>
        </p:nvSpPr>
        <p:spPr>
          <a:xfrm>
            <a:off x="76200" y="6412468"/>
            <a:ext cx="4267200" cy="338554"/>
          </a:xfrm>
          <a:prstGeom prst="rect">
            <a:avLst/>
          </a:prstGeom>
          <a:noFill/>
        </p:spPr>
        <p:txBody>
          <a:bodyPr wrap="square" rtlCol="0" anchor="t">
            <a:spAutoFit/>
          </a:bodyPr>
          <a:lstStyle/>
          <a:p>
            <a:r>
              <a:rPr lang="en-US" sz="1600" dirty="0" smtClean="0"/>
              <a:t>Global University of Theological Studies</a:t>
            </a:r>
            <a:endParaRPr lang="en-US" sz="1600" dirty="0"/>
          </a:p>
        </p:txBody>
      </p:sp>
      <p:sp>
        <p:nvSpPr>
          <p:cNvPr id="9" name="TextBox 8"/>
          <p:cNvSpPr txBox="1"/>
          <p:nvPr/>
        </p:nvSpPr>
        <p:spPr>
          <a:xfrm>
            <a:off x="3962400" y="76200"/>
            <a:ext cx="5029200" cy="338554"/>
          </a:xfrm>
          <a:prstGeom prst="rect">
            <a:avLst/>
          </a:prstGeom>
          <a:noFill/>
        </p:spPr>
        <p:txBody>
          <a:bodyPr wrap="square" rtlCol="0" anchor="t">
            <a:spAutoFit/>
          </a:bodyPr>
          <a:lstStyle/>
          <a:p>
            <a:pPr algn="r"/>
            <a:r>
              <a:rPr lang="en-US" sz="1600" dirty="0" smtClean="0"/>
              <a:t>Lesson Six: The Purpose of the Tithe</a:t>
            </a:r>
            <a:endParaRPr lang="en-US" sz="1600" dirty="0"/>
          </a:p>
        </p:txBody>
      </p:sp>
      <p:sp>
        <p:nvSpPr>
          <p:cNvPr id="10" name="TextBox 9"/>
          <p:cNvSpPr txBox="1"/>
          <p:nvPr/>
        </p:nvSpPr>
        <p:spPr>
          <a:xfrm>
            <a:off x="152400" y="609600"/>
            <a:ext cx="1661993" cy="5791200"/>
          </a:xfrm>
          <a:prstGeom prst="rect">
            <a:avLst/>
          </a:prstGeom>
          <a:noFill/>
        </p:spPr>
        <p:txBody>
          <a:bodyPr vert="vert270" wrap="square" rtlCol="0" anchor="b">
            <a:spAutoFit/>
          </a:bodyPr>
          <a:lstStyle/>
          <a:p>
            <a:pPr algn="ctr"/>
            <a:r>
              <a:rPr lang="en-US" sz="9600" dirty="0" smtClean="0">
                <a:solidFill>
                  <a:schemeClr val="bg1"/>
                </a:solidFill>
                <a:latin typeface="+mj-lt"/>
              </a:rPr>
              <a:t>REVIEW</a:t>
            </a:r>
            <a:endParaRPr lang="en-US" sz="9600" dirty="0">
              <a:solidFill>
                <a:schemeClr val="bg1"/>
              </a:solidFill>
              <a:latin typeface="+mj-lt"/>
            </a:endParaRPr>
          </a:p>
        </p:txBody>
      </p:sp>
      <p:sp>
        <p:nvSpPr>
          <p:cNvPr id="7" name="TextBox 6"/>
          <p:cNvSpPr txBox="1"/>
          <p:nvPr/>
        </p:nvSpPr>
        <p:spPr>
          <a:xfrm>
            <a:off x="3000375" y="1665982"/>
            <a:ext cx="5867401" cy="1569660"/>
          </a:xfrm>
          <a:prstGeom prst="rect">
            <a:avLst/>
          </a:prstGeom>
          <a:noFill/>
        </p:spPr>
        <p:txBody>
          <a:bodyPr wrap="square" rtlCol="0" anchor="b">
            <a:spAutoFit/>
          </a:bodyPr>
          <a:lstStyle/>
          <a:p>
            <a:r>
              <a:rPr lang="en-US" sz="3200" dirty="0" smtClean="0"/>
              <a:t>2. The tithe is given on all revenue</a:t>
            </a:r>
            <a:r>
              <a:rPr lang="en-US" sz="3200" i="1" dirty="0" smtClean="0"/>
              <a:t>— increase and income (Deuteronomy 14:22).</a:t>
            </a:r>
            <a:endParaRPr lang="en-US" sz="3200" dirty="0"/>
          </a:p>
        </p:txBody>
      </p:sp>
      <p:sp>
        <p:nvSpPr>
          <p:cNvPr id="11" name="TextBox 10"/>
          <p:cNvSpPr txBox="1"/>
          <p:nvPr/>
        </p:nvSpPr>
        <p:spPr>
          <a:xfrm>
            <a:off x="3000375" y="3230940"/>
            <a:ext cx="5867401" cy="1077218"/>
          </a:xfrm>
          <a:prstGeom prst="rect">
            <a:avLst/>
          </a:prstGeom>
          <a:noFill/>
        </p:spPr>
        <p:txBody>
          <a:bodyPr wrap="square" rtlCol="0" anchor="b">
            <a:spAutoFit/>
          </a:bodyPr>
          <a:lstStyle/>
          <a:p>
            <a:r>
              <a:rPr lang="en-US" sz="3200" dirty="0" smtClean="0"/>
              <a:t>3. The tithe belongs to God (Leviticus 27:30-32).</a:t>
            </a:r>
            <a:endParaRPr lang="en-US" sz="3200" dirty="0"/>
          </a:p>
        </p:txBody>
      </p:sp>
      <p:sp>
        <p:nvSpPr>
          <p:cNvPr id="12" name="TextBox 11"/>
          <p:cNvSpPr txBox="1"/>
          <p:nvPr/>
        </p:nvSpPr>
        <p:spPr>
          <a:xfrm>
            <a:off x="3000374" y="4262497"/>
            <a:ext cx="5867401" cy="2062103"/>
          </a:xfrm>
          <a:prstGeom prst="rect">
            <a:avLst/>
          </a:prstGeom>
          <a:noFill/>
        </p:spPr>
        <p:txBody>
          <a:bodyPr wrap="square" rtlCol="0" anchor="b">
            <a:spAutoFit/>
          </a:bodyPr>
          <a:lstStyle/>
          <a:p>
            <a:r>
              <a:rPr lang="en-US" sz="3200" dirty="0" smtClean="0"/>
              <a:t>4. God has given the tithe to take care of His ministers (Numbers 18:21, 24, 30- 31; Nehemiah 10:38).</a:t>
            </a:r>
            <a:endParaRPr lang="en-US" sz="32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P spid="11" grpId="0"/>
      <p:bldP spid="12" grpId="0"/>
    </p:bld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xtBox 1"/>
          <p:cNvSpPr txBox="1"/>
          <p:nvPr/>
        </p:nvSpPr>
        <p:spPr>
          <a:xfrm>
            <a:off x="76200" y="6412468"/>
            <a:ext cx="4267200" cy="338554"/>
          </a:xfrm>
          <a:prstGeom prst="rect">
            <a:avLst/>
          </a:prstGeom>
          <a:noFill/>
        </p:spPr>
        <p:txBody>
          <a:bodyPr wrap="square" rtlCol="0" anchor="t">
            <a:spAutoFit/>
          </a:bodyPr>
          <a:lstStyle/>
          <a:p>
            <a:r>
              <a:rPr lang="en-US" sz="1600" dirty="0" smtClean="0"/>
              <a:t>Global University of Theological Studies</a:t>
            </a:r>
            <a:endParaRPr lang="en-US" sz="1600" dirty="0"/>
          </a:p>
        </p:txBody>
      </p:sp>
      <p:sp>
        <p:nvSpPr>
          <p:cNvPr id="4" name="TextBox 3"/>
          <p:cNvSpPr txBox="1"/>
          <p:nvPr/>
        </p:nvSpPr>
        <p:spPr>
          <a:xfrm>
            <a:off x="457200" y="1079718"/>
            <a:ext cx="8229600" cy="1815882"/>
          </a:xfrm>
          <a:prstGeom prst="rect">
            <a:avLst/>
          </a:prstGeom>
          <a:noFill/>
        </p:spPr>
        <p:txBody>
          <a:bodyPr wrap="square" rtlCol="0">
            <a:spAutoFit/>
          </a:bodyPr>
          <a:lstStyle/>
          <a:p>
            <a:pPr algn="ctr"/>
            <a:r>
              <a:rPr lang="en-US" sz="2800" dirty="0" smtClean="0">
                <a:solidFill>
                  <a:schemeClr val="accent1"/>
                </a:solidFill>
              </a:rPr>
              <a:t>Giving a tithe is biblical. </a:t>
            </a:r>
          </a:p>
          <a:p>
            <a:pPr algn="ctr"/>
            <a:r>
              <a:rPr lang="en-US" sz="2800" dirty="0" smtClean="0"/>
              <a:t>The giving of the tithe established with Abraham involves giving ten percent of one’s increase to God and His work.</a:t>
            </a:r>
            <a:endParaRPr lang="en-US" sz="2800" dirty="0"/>
          </a:p>
        </p:txBody>
      </p:sp>
      <p:sp>
        <p:nvSpPr>
          <p:cNvPr id="6" name="TextBox 5"/>
          <p:cNvSpPr txBox="1"/>
          <p:nvPr/>
        </p:nvSpPr>
        <p:spPr>
          <a:xfrm>
            <a:off x="3962400" y="76200"/>
            <a:ext cx="5029200" cy="338554"/>
          </a:xfrm>
          <a:prstGeom prst="rect">
            <a:avLst/>
          </a:prstGeom>
          <a:noFill/>
        </p:spPr>
        <p:txBody>
          <a:bodyPr wrap="square" rtlCol="0" anchor="t">
            <a:spAutoFit/>
          </a:bodyPr>
          <a:lstStyle/>
          <a:p>
            <a:pPr algn="r"/>
            <a:r>
              <a:rPr lang="en-US" sz="1600" dirty="0" smtClean="0"/>
              <a:t>Lesson Six: The Purpose of the Tithe</a:t>
            </a:r>
            <a:endParaRPr lang="en-US" sz="1600" dirty="0"/>
          </a:p>
        </p:txBody>
      </p:sp>
      <p:grpSp>
        <p:nvGrpSpPr>
          <p:cNvPr id="8" name="Group 7"/>
          <p:cNvGrpSpPr/>
          <p:nvPr/>
        </p:nvGrpSpPr>
        <p:grpSpPr>
          <a:xfrm>
            <a:off x="457200" y="3048000"/>
            <a:ext cx="8229600" cy="1855113"/>
            <a:chOff x="457200" y="3048000"/>
            <a:chExt cx="8229600" cy="1855113"/>
          </a:xfrm>
        </p:grpSpPr>
        <p:sp>
          <p:nvSpPr>
            <p:cNvPr id="5" name="TextBox 4"/>
            <p:cNvSpPr txBox="1"/>
            <p:nvPr/>
          </p:nvSpPr>
          <p:spPr>
            <a:xfrm>
              <a:off x="457200" y="3048000"/>
              <a:ext cx="8229600" cy="1815882"/>
            </a:xfrm>
            <a:prstGeom prst="rect">
              <a:avLst/>
            </a:prstGeom>
            <a:noFill/>
          </p:spPr>
          <p:txBody>
            <a:bodyPr wrap="square" rtlCol="0">
              <a:spAutoFit/>
            </a:bodyPr>
            <a:lstStyle/>
            <a:p>
              <a:pPr algn="ctr"/>
              <a:r>
                <a:rPr lang="en-US" sz="2800" dirty="0" smtClean="0">
                  <a:solidFill>
                    <a:srgbClr val="D16349"/>
                  </a:solidFill>
                </a:rPr>
                <a:t>The word “</a:t>
              </a:r>
              <a:r>
                <a:rPr lang="en-US" sz="2800" i="1" dirty="0" smtClean="0">
                  <a:solidFill>
                    <a:srgbClr val="D16349"/>
                  </a:solidFill>
                </a:rPr>
                <a:t>tithe” </a:t>
              </a:r>
              <a:r>
                <a:rPr lang="en-US" sz="2800" dirty="0" smtClean="0">
                  <a:solidFill>
                    <a:srgbClr val="D16349"/>
                  </a:solidFill>
                </a:rPr>
                <a:t>means </a:t>
              </a:r>
              <a:r>
                <a:rPr lang="en-US" sz="2800" i="1" dirty="0" smtClean="0">
                  <a:solidFill>
                    <a:srgbClr val="D16349"/>
                  </a:solidFill>
                </a:rPr>
                <a:t>“the tenth part.” </a:t>
              </a:r>
              <a:r>
                <a:rPr lang="en-US" sz="2800" dirty="0" smtClean="0">
                  <a:solidFill>
                    <a:srgbClr val="D16349"/>
                  </a:solidFill>
                </a:rPr>
                <a:t>The tithe is simply a tenth of all one’s revenue. The Scripture reveals a clear purpose for the tithe—to put God first, and to worship Him (Genesis14: 1-24).</a:t>
              </a:r>
              <a:endParaRPr lang="en-US" sz="2400" dirty="0">
                <a:solidFill>
                  <a:srgbClr val="D16349"/>
                </a:solidFill>
              </a:endParaRPr>
            </a:p>
          </p:txBody>
        </p:sp>
        <p:sp>
          <p:nvSpPr>
            <p:cNvPr id="7" name="Rectangle 6"/>
            <p:cNvSpPr/>
            <p:nvPr/>
          </p:nvSpPr>
          <p:spPr>
            <a:xfrm>
              <a:off x="457200" y="3087231"/>
              <a:ext cx="8229600" cy="1815882"/>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xtBox 1"/>
          <p:cNvSpPr txBox="1"/>
          <p:nvPr/>
        </p:nvSpPr>
        <p:spPr>
          <a:xfrm>
            <a:off x="76200" y="6412468"/>
            <a:ext cx="4267200" cy="338554"/>
          </a:xfrm>
          <a:prstGeom prst="rect">
            <a:avLst/>
          </a:prstGeom>
          <a:noFill/>
        </p:spPr>
        <p:txBody>
          <a:bodyPr wrap="square" rtlCol="0" anchor="t">
            <a:spAutoFit/>
          </a:bodyPr>
          <a:lstStyle/>
          <a:p>
            <a:r>
              <a:rPr lang="en-US" sz="1600" dirty="0" smtClean="0"/>
              <a:t>Global University of Theological Studies</a:t>
            </a:r>
            <a:endParaRPr lang="en-US" sz="1600" dirty="0"/>
          </a:p>
        </p:txBody>
      </p:sp>
      <p:sp>
        <p:nvSpPr>
          <p:cNvPr id="4" name="TextBox 3"/>
          <p:cNvSpPr txBox="1"/>
          <p:nvPr/>
        </p:nvSpPr>
        <p:spPr>
          <a:xfrm>
            <a:off x="457200" y="1079718"/>
            <a:ext cx="8229600" cy="1815882"/>
          </a:xfrm>
          <a:prstGeom prst="rect">
            <a:avLst/>
          </a:prstGeom>
          <a:noFill/>
        </p:spPr>
        <p:txBody>
          <a:bodyPr wrap="square" rtlCol="0">
            <a:spAutoFit/>
          </a:bodyPr>
          <a:lstStyle/>
          <a:p>
            <a:pPr algn="ctr"/>
            <a:r>
              <a:rPr lang="en-US" sz="2800" dirty="0" smtClean="0">
                <a:solidFill>
                  <a:schemeClr val="tx2"/>
                </a:solidFill>
              </a:rPr>
              <a:t>Abraham gave freely from his heart, out of an attitude of thankfulness, as an act of worship. He wanted God to know how thankful he was for all He had done for him.</a:t>
            </a:r>
          </a:p>
        </p:txBody>
      </p:sp>
      <p:sp>
        <p:nvSpPr>
          <p:cNvPr id="6" name="TextBox 5"/>
          <p:cNvSpPr txBox="1"/>
          <p:nvPr/>
        </p:nvSpPr>
        <p:spPr>
          <a:xfrm>
            <a:off x="3962400" y="76200"/>
            <a:ext cx="5029200" cy="338554"/>
          </a:xfrm>
          <a:prstGeom prst="rect">
            <a:avLst/>
          </a:prstGeom>
          <a:noFill/>
        </p:spPr>
        <p:txBody>
          <a:bodyPr wrap="square" rtlCol="0" anchor="t">
            <a:spAutoFit/>
          </a:bodyPr>
          <a:lstStyle/>
          <a:p>
            <a:pPr algn="r"/>
            <a:r>
              <a:rPr lang="en-US" sz="1600" dirty="0" smtClean="0"/>
              <a:t>Lesson Six: The Purpose of the Tithe</a:t>
            </a:r>
            <a:endParaRPr lang="en-US" sz="1600" dirty="0"/>
          </a:p>
        </p:txBody>
      </p:sp>
      <p:sp>
        <p:nvSpPr>
          <p:cNvPr id="8" name="TextBox 7"/>
          <p:cNvSpPr txBox="1"/>
          <p:nvPr/>
        </p:nvSpPr>
        <p:spPr>
          <a:xfrm>
            <a:off x="457200" y="3200400"/>
            <a:ext cx="8229600" cy="2677656"/>
          </a:xfrm>
          <a:prstGeom prst="rect">
            <a:avLst/>
          </a:prstGeom>
          <a:noFill/>
        </p:spPr>
        <p:txBody>
          <a:bodyPr wrap="square" rtlCol="0">
            <a:spAutoFit/>
          </a:bodyPr>
          <a:lstStyle/>
          <a:p>
            <a:pPr algn="ctr"/>
            <a:r>
              <a:rPr lang="en-US" sz="2800" dirty="0" smtClean="0"/>
              <a:t>The first mention of giving the tithe in the Bible is found in Genesis 14:20; </a:t>
            </a:r>
          </a:p>
          <a:p>
            <a:pPr algn="ctr"/>
            <a:endParaRPr lang="en-US" sz="2800" dirty="0" smtClean="0"/>
          </a:p>
          <a:p>
            <a:pPr algn="ctr"/>
            <a:r>
              <a:rPr lang="en-US" sz="2800" dirty="0" smtClean="0">
                <a:solidFill>
                  <a:schemeClr val="accent1"/>
                </a:solidFill>
              </a:rPr>
              <a:t>“And blessed be the most high God, which hath delivered </a:t>
            </a:r>
            <a:r>
              <a:rPr lang="en-US" sz="2800" dirty="0" err="1" smtClean="0">
                <a:solidFill>
                  <a:schemeClr val="accent1"/>
                </a:solidFill>
              </a:rPr>
              <a:t>thine</a:t>
            </a:r>
            <a:r>
              <a:rPr lang="en-US" sz="2800" dirty="0" smtClean="0">
                <a:solidFill>
                  <a:schemeClr val="accent1"/>
                </a:solidFill>
              </a:rPr>
              <a:t> enemies into thy hand. And he gave him tithes of all.”</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8" grpId="0"/>
    </p:bld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 name="Title 13"/>
          <p:cNvSpPr>
            <a:spLocks noGrp="1"/>
          </p:cNvSpPr>
          <p:nvPr>
            <p:ph type="title"/>
          </p:nvPr>
        </p:nvSpPr>
        <p:spPr/>
        <p:txBody>
          <a:bodyPr>
            <a:noAutofit/>
          </a:bodyPr>
          <a:lstStyle/>
          <a:p>
            <a:r>
              <a:rPr lang="en-US" sz="3200" b="1" dirty="0" smtClean="0"/>
              <a:t>The First Mention Principle</a:t>
            </a:r>
            <a:endParaRPr lang="en-US" sz="2800" dirty="0"/>
          </a:p>
        </p:txBody>
      </p:sp>
      <p:sp>
        <p:nvSpPr>
          <p:cNvPr id="10" name="TextBox 9"/>
          <p:cNvSpPr txBox="1"/>
          <p:nvPr/>
        </p:nvSpPr>
        <p:spPr>
          <a:xfrm>
            <a:off x="76200" y="6412468"/>
            <a:ext cx="4267200" cy="338554"/>
          </a:xfrm>
          <a:prstGeom prst="rect">
            <a:avLst/>
          </a:prstGeom>
          <a:noFill/>
        </p:spPr>
        <p:txBody>
          <a:bodyPr wrap="square" rtlCol="0" anchor="t">
            <a:spAutoFit/>
          </a:bodyPr>
          <a:lstStyle/>
          <a:p>
            <a:r>
              <a:rPr lang="en-US" sz="1600" dirty="0" smtClean="0"/>
              <a:t>Global University of Theological Studies</a:t>
            </a:r>
            <a:endParaRPr lang="en-US" sz="1600" dirty="0"/>
          </a:p>
        </p:txBody>
      </p:sp>
      <p:sp>
        <p:nvSpPr>
          <p:cNvPr id="7" name="Text Placeholder 11"/>
          <p:cNvSpPr txBox="1">
            <a:spLocks/>
          </p:cNvSpPr>
          <p:nvPr/>
        </p:nvSpPr>
        <p:spPr>
          <a:xfrm>
            <a:off x="228600" y="1447800"/>
            <a:ext cx="4268788" cy="1066800"/>
          </a:xfrm>
          <a:prstGeom prst="rect">
            <a:avLst/>
          </a:prstGeom>
        </p:spPr>
        <p:txBody>
          <a:bodyPr vert="horz">
            <a:noAutofit/>
          </a:bodyPr>
          <a:lstStyle/>
          <a:p>
            <a:pPr marL="274320" lvl="0" indent="-274320" defTabSz="914400">
              <a:spcBef>
                <a:spcPct val="20000"/>
              </a:spcBef>
              <a:buClr>
                <a:schemeClr val="accent1"/>
              </a:buClr>
              <a:buSzPct val="85000"/>
            </a:pPr>
            <a:r>
              <a:rPr lang="en-US" sz="2400" dirty="0" smtClean="0"/>
              <a:t>	The “</a:t>
            </a:r>
            <a:r>
              <a:rPr lang="en-US" sz="2400" i="1" dirty="0" smtClean="0"/>
              <a:t>first mention” </a:t>
            </a:r>
            <a:r>
              <a:rPr lang="en-US" sz="2400" dirty="0" smtClean="0"/>
              <a:t>principle is defined as, “That principle by which God indicates in the first mention of a subject, the truth with which that subject stands connected in the mind of God” (</a:t>
            </a:r>
            <a:r>
              <a:rPr lang="en-US" sz="2400" dirty="0" err="1" smtClean="0"/>
              <a:t>Hartill</a:t>
            </a:r>
            <a:r>
              <a:rPr lang="en-US" sz="2400" dirty="0" smtClean="0"/>
              <a:t>, </a:t>
            </a:r>
            <a:r>
              <a:rPr lang="en-US" sz="2400" i="1" dirty="0" smtClean="0"/>
              <a:t>Hermeneutics,</a:t>
            </a:r>
            <a:r>
              <a:rPr lang="en-US" sz="2400" dirty="0" smtClean="0"/>
              <a:t> 70).</a:t>
            </a:r>
            <a:endParaRPr kumimoji="0" lang="en-US" sz="2000" b="0" u="none" strike="noStrike" kern="1200" cap="none" spc="0" normalizeH="0" baseline="0" noProof="0" dirty="0">
              <a:ln>
                <a:noFill/>
              </a:ln>
              <a:solidFill>
                <a:schemeClr val="tx1"/>
              </a:solidFill>
              <a:effectLst/>
              <a:uLnTx/>
              <a:uFillTx/>
              <a:latin typeface="+mn-lt"/>
              <a:ea typeface="+mn-ea"/>
              <a:cs typeface="+mn-cs"/>
            </a:endParaRPr>
          </a:p>
        </p:txBody>
      </p:sp>
      <p:sp>
        <p:nvSpPr>
          <p:cNvPr id="11" name="Text Placeholder 11"/>
          <p:cNvSpPr txBox="1">
            <a:spLocks/>
          </p:cNvSpPr>
          <p:nvPr/>
        </p:nvSpPr>
        <p:spPr>
          <a:xfrm>
            <a:off x="4343400" y="1447800"/>
            <a:ext cx="4800600" cy="1066800"/>
          </a:xfrm>
          <a:prstGeom prst="rect">
            <a:avLst/>
          </a:prstGeom>
        </p:spPr>
        <p:txBody>
          <a:bodyPr vert="horz">
            <a:noAutofit/>
          </a:bodyPr>
          <a:lstStyle/>
          <a:p>
            <a:pPr marL="274320" lvl="0" indent="-274320" defTabSz="914400">
              <a:spcBef>
                <a:spcPct val="20000"/>
              </a:spcBef>
              <a:buClr>
                <a:schemeClr val="accent1"/>
              </a:buClr>
              <a:buSzPct val="85000"/>
            </a:pPr>
            <a:r>
              <a:rPr lang="en-US" sz="2400" dirty="0" smtClean="0"/>
              <a:t>	“In general the first time a thing is mentioned in Scripture it carries with it the meaning which will be consistent throughout the entire Bible. Since God knows the end from the beginning, as an author He was able to formulate in the first mention of a thing that which characterizes it in its progressive unfolding” (Conner &amp; </a:t>
            </a:r>
            <a:r>
              <a:rPr lang="en-US" sz="2400" dirty="0" err="1" smtClean="0"/>
              <a:t>Malmin</a:t>
            </a:r>
            <a:r>
              <a:rPr lang="en-US" sz="2400" dirty="0" smtClean="0"/>
              <a:t>, </a:t>
            </a:r>
            <a:r>
              <a:rPr lang="en-US" sz="2400" i="1" dirty="0" smtClean="0"/>
              <a:t>Interpreting, </a:t>
            </a:r>
            <a:r>
              <a:rPr lang="en-US" sz="2400" dirty="0" smtClean="0"/>
              <a:t>91).</a:t>
            </a:r>
            <a:endParaRPr kumimoji="0" lang="en-US" sz="2000" b="0" u="none" strike="noStrike" kern="1200" cap="none" spc="0" normalizeH="0" baseline="0" noProof="0" dirty="0">
              <a:ln>
                <a:noFill/>
              </a:ln>
              <a:solidFill>
                <a:schemeClr val="tx1"/>
              </a:solidFill>
              <a:effectLst/>
              <a:uLnTx/>
              <a:uFillTx/>
              <a:latin typeface="+mn-lt"/>
              <a:ea typeface="+mn-ea"/>
              <a:cs typeface="+mn-cs"/>
            </a:endParaRPr>
          </a:p>
        </p:txBody>
      </p:sp>
      <p:sp>
        <p:nvSpPr>
          <p:cNvPr id="13" name="TextBox 12"/>
          <p:cNvSpPr txBox="1"/>
          <p:nvPr/>
        </p:nvSpPr>
        <p:spPr>
          <a:xfrm>
            <a:off x="3962400" y="76200"/>
            <a:ext cx="5029200" cy="338554"/>
          </a:xfrm>
          <a:prstGeom prst="rect">
            <a:avLst/>
          </a:prstGeom>
          <a:noFill/>
        </p:spPr>
        <p:txBody>
          <a:bodyPr wrap="square" rtlCol="0" anchor="t">
            <a:spAutoFit/>
          </a:bodyPr>
          <a:lstStyle/>
          <a:p>
            <a:pPr algn="r"/>
            <a:r>
              <a:rPr lang="en-US" sz="1600" dirty="0" smtClean="0"/>
              <a:t>Lesson Six: The Purpose of the Tithe</a:t>
            </a:r>
            <a:endParaRPr lang="en-US" sz="16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P spid="11" grpId="0" build="p"/>
    </p:bld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extBox 4"/>
          <p:cNvSpPr txBox="1"/>
          <p:nvPr/>
        </p:nvSpPr>
        <p:spPr>
          <a:xfrm>
            <a:off x="304800" y="1472148"/>
            <a:ext cx="2438400" cy="3785652"/>
          </a:xfrm>
          <a:prstGeom prst="rect">
            <a:avLst/>
          </a:prstGeom>
          <a:noFill/>
        </p:spPr>
        <p:txBody>
          <a:bodyPr wrap="square" rtlCol="0">
            <a:spAutoFit/>
          </a:bodyPr>
          <a:lstStyle/>
          <a:p>
            <a:pPr algn="ctr"/>
            <a:r>
              <a:rPr lang="en-US" sz="2000" dirty="0" smtClean="0">
                <a:solidFill>
                  <a:schemeClr val="bg1"/>
                </a:solidFill>
              </a:rPr>
              <a:t>Abraham gave Melchizedek a tenth part of all the spoils he had taken from the kings who had captured Lot and his family. The idea is not of Abraham making a payment to God for the great miracle He preformed.</a:t>
            </a:r>
            <a:endParaRPr lang="en-US" sz="2000" dirty="0">
              <a:solidFill>
                <a:schemeClr val="bg1"/>
              </a:solidFill>
            </a:endParaRPr>
          </a:p>
        </p:txBody>
      </p:sp>
      <p:sp>
        <p:nvSpPr>
          <p:cNvPr id="7" name="TextBox 6"/>
          <p:cNvSpPr txBox="1"/>
          <p:nvPr/>
        </p:nvSpPr>
        <p:spPr>
          <a:xfrm>
            <a:off x="76200" y="6412468"/>
            <a:ext cx="4267200" cy="338554"/>
          </a:xfrm>
          <a:prstGeom prst="rect">
            <a:avLst/>
          </a:prstGeom>
          <a:noFill/>
        </p:spPr>
        <p:txBody>
          <a:bodyPr wrap="square" rtlCol="0" anchor="t">
            <a:spAutoFit/>
          </a:bodyPr>
          <a:lstStyle/>
          <a:p>
            <a:r>
              <a:rPr lang="en-US" sz="1600" dirty="0" smtClean="0"/>
              <a:t>Global University of Theological Studies</a:t>
            </a:r>
            <a:endParaRPr lang="en-US" sz="1600" dirty="0"/>
          </a:p>
        </p:txBody>
      </p:sp>
      <p:sp>
        <p:nvSpPr>
          <p:cNvPr id="16" name="TextBox 15"/>
          <p:cNvSpPr txBox="1"/>
          <p:nvPr/>
        </p:nvSpPr>
        <p:spPr>
          <a:xfrm>
            <a:off x="2971800" y="654784"/>
            <a:ext cx="6019800" cy="1323439"/>
          </a:xfrm>
          <a:prstGeom prst="rect">
            <a:avLst/>
          </a:prstGeom>
          <a:noFill/>
        </p:spPr>
        <p:txBody>
          <a:bodyPr wrap="square" rtlCol="0">
            <a:spAutoFit/>
          </a:bodyPr>
          <a:lstStyle/>
          <a:p>
            <a:pPr algn="ctr"/>
            <a:r>
              <a:rPr lang="en-US" sz="2000" dirty="0" smtClean="0"/>
              <a:t>Some say they must “pay their tithes.” This can project a negative tone leaving the impression that it is a debt one owes, instead of a response from a thankful heart. </a:t>
            </a:r>
            <a:endParaRPr lang="en-US" sz="2000" dirty="0"/>
          </a:p>
        </p:txBody>
      </p:sp>
      <p:sp>
        <p:nvSpPr>
          <p:cNvPr id="17" name="TextBox 16"/>
          <p:cNvSpPr txBox="1"/>
          <p:nvPr/>
        </p:nvSpPr>
        <p:spPr>
          <a:xfrm>
            <a:off x="2971800" y="2032337"/>
            <a:ext cx="6019800" cy="1015663"/>
          </a:xfrm>
          <a:prstGeom prst="rect">
            <a:avLst/>
          </a:prstGeom>
          <a:noFill/>
        </p:spPr>
        <p:txBody>
          <a:bodyPr wrap="square" rtlCol="0">
            <a:spAutoFit/>
          </a:bodyPr>
          <a:lstStyle/>
          <a:p>
            <a:pPr algn="ctr"/>
            <a:r>
              <a:rPr lang="en-US" sz="2000" dirty="0" smtClean="0"/>
              <a:t>No one is happy to feel like they have a weekly or monthly debt they must pay. But when they give out of a thankful heart full of love, it is not a burden.</a:t>
            </a:r>
            <a:endParaRPr lang="en-US" sz="2000" dirty="0"/>
          </a:p>
        </p:txBody>
      </p:sp>
      <p:sp>
        <p:nvSpPr>
          <p:cNvPr id="18" name="TextBox 17"/>
          <p:cNvSpPr txBox="1"/>
          <p:nvPr/>
        </p:nvSpPr>
        <p:spPr>
          <a:xfrm>
            <a:off x="2971800" y="3429000"/>
            <a:ext cx="6019800" cy="1323439"/>
          </a:xfrm>
          <a:prstGeom prst="rect">
            <a:avLst/>
          </a:prstGeom>
          <a:noFill/>
        </p:spPr>
        <p:txBody>
          <a:bodyPr wrap="square" rtlCol="0">
            <a:spAutoFit/>
          </a:bodyPr>
          <a:lstStyle/>
          <a:p>
            <a:pPr algn="ctr"/>
            <a:r>
              <a:rPr lang="en-US" sz="2000" dirty="0" smtClean="0"/>
              <a:t>Perhaps it helps some people to view tithing as a debt—it certainly is an obligation—but we should remember that God loves the cheerful giver (2 Corinthians 9:7).</a:t>
            </a:r>
            <a:endParaRPr lang="en-US" sz="2000" dirty="0"/>
          </a:p>
        </p:txBody>
      </p:sp>
      <p:sp>
        <p:nvSpPr>
          <p:cNvPr id="19" name="TextBox 18"/>
          <p:cNvSpPr txBox="1"/>
          <p:nvPr/>
        </p:nvSpPr>
        <p:spPr>
          <a:xfrm>
            <a:off x="2971800" y="4848761"/>
            <a:ext cx="6019800" cy="1323439"/>
          </a:xfrm>
          <a:prstGeom prst="rect">
            <a:avLst/>
          </a:prstGeom>
          <a:noFill/>
        </p:spPr>
        <p:txBody>
          <a:bodyPr wrap="square" rtlCol="0">
            <a:spAutoFit/>
          </a:bodyPr>
          <a:lstStyle/>
          <a:p>
            <a:pPr algn="ctr"/>
            <a:r>
              <a:rPr lang="en-US" sz="2000" dirty="0" smtClean="0"/>
              <a:t>Others prefer to think they are “</a:t>
            </a:r>
            <a:r>
              <a:rPr lang="en-US" sz="2000" i="1" dirty="0" smtClean="0"/>
              <a:t>giving” </a:t>
            </a:r>
            <a:r>
              <a:rPr lang="en-US" sz="2000" dirty="0" smtClean="0"/>
              <a:t>the tithe. In the Scriptures you will find the phrase “pay tithe” one time (Matthew 23:23), where Jesus was reprimanding the Pharisees.</a:t>
            </a:r>
            <a:endParaRPr lang="en-US" sz="2000" dirty="0"/>
          </a:p>
        </p:txBody>
      </p:sp>
      <p:sp>
        <p:nvSpPr>
          <p:cNvPr id="12" name="TextBox 11"/>
          <p:cNvSpPr txBox="1"/>
          <p:nvPr/>
        </p:nvSpPr>
        <p:spPr>
          <a:xfrm>
            <a:off x="3962400" y="76200"/>
            <a:ext cx="5029200" cy="338554"/>
          </a:xfrm>
          <a:prstGeom prst="rect">
            <a:avLst/>
          </a:prstGeom>
          <a:noFill/>
        </p:spPr>
        <p:txBody>
          <a:bodyPr wrap="square" rtlCol="0" anchor="t">
            <a:spAutoFit/>
          </a:bodyPr>
          <a:lstStyle/>
          <a:p>
            <a:pPr algn="r"/>
            <a:r>
              <a:rPr lang="en-US" sz="1600" dirty="0" smtClean="0"/>
              <a:t>Lesson Six: The Purpose of the Tithe</a:t>
            </a:r>
            <a:endParaRPr lang="en-US" sz="1600" dirty="0"/>
          </a:p>
        </p:txBody>
      </p:sp>
      <p:cxnSp>
        <p:nvCxnSpPr>
          <p:cNvPr id="14" name="Straight Connector 13"/>
          <p:cNvCxnSpPr/>
          <p:nvPr/>
        </p:nvCxnSpPr>
        <p:spPr>
          <a:xfrm>
            <a:off x="2971800" y="3276600"/>
            <a:ext cx="6019800" cy="1588"/>
          </a:xfrm>
          <a:prstGeom prst="line">
            <a:avLst/>
          </a:prstGeom>
        </p:spPr>
        <p:style>
          <a:lnRef idx="2">
            <a:schemeClr val="accent1"/>
          </a:lnRef>
          <a:fillRef idx="0">
            <a:schemeClr val="accent1"/>
          </a:fillRef>
          <a:effectRef idx="1">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6" grpId="0"/>
      <p:bldP spid="17" grpId="0"/>
      <p:bldP spid="18" grpId="0"/>
      <p:bldP spid="19" grpId="0"/>
    </p:bld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xtBox 1"/>
          <p:cNvSpPr txBox="1"/>
          <p:nvPr/>
        </p:nvSpPr>
        <p:spPr>
          <a:xfrm>
            <a:off x="76200" y="6412468"/>
            <a:ext cx="4267200" cy="338554"/>
          </a:xfrm>
          <a:prstGeom prst="rect">
            <a:avLst/>
          </a:prstGeom>
          <a:noFill/>
        </p:spPr>
        <p:txBody>
          <a:bodyPr wrap="square" rtlCol="0" anchor="t">
            <a:spAutoFit/>
          </a:bodyPr>
          <a:lstStyle/>
          <a:p>
            <a:r>
              <a:rPr lang="en-US" sz="1600" dirty="0" smtClean="0"/>
              <a:t>Global University of Theological Studies</a:t>
            </a:r>
            <a:endParaRPr lang="en-US" sz="1600" dirty="0"/>
          </a:p>
        </p:txBody>
      </p:sp>
      <p:sp>
        <p:nvSpPr>
          <p:cNvPr id="4" name="TextBox 3"/>
          <p:cNvSpPr txBox="1"/>
          <p:nvPr/>
        </p:nvSpPr>
        <p:spPr>
          <a:xfrm>
            <a:off x="457200" y="1079718"/>
            <a:ext cx="8229600" cy="2246769"/>
          </a:xfrm>
          <a:prstGeom prst="rect">
            <a:avLst/>
          </a:prstGeom>
          <a:noFill/>
        </p:spPr>
        <p:txBody>
          <a:bodyPr wrap="square" rtlCol="0">
            <a:spAutoFit/>
          </a:bodyPr>
          <a:lstStyle/>
          <a:p>
            <a:pPr algn="ctr"/>
            <a:r>
              <a:rPr lang="en-US" sz="2800" dirty="0" smtClean="0"/>
              <a:t>God does not want us to feel like we must “pay” the tithe, but rather He wants us to be like Abraham, and freely </a:t>
            </a:r>
            <a:r>
              <a:rPr lang="en-US" sz="2800" i="1" dirty="0" smtClean="0"/>
              <a:t>give </a:t>
            </a:r>
            <a:r>
              <a:rPr lang="en-US" sz="2800" dirty="0" smtClean="0"/>
              <a:t>it. It pleases God when we are grateful for all He has done for us and we give from a thankful heart to express our gratitude.</a:t>
            </a:r>
            <a:endParaRPr lang="en-US" sz="2800" dirty="0" smtClean="0">
              <a:solidFill>
                <a:schemeClr val="tx2"/>
              </a:solidFill>
            </a:endParaRPr>
          </a:p>
        </p:txBody>
      </p:sp>
      <p:sp>
        <p:nvSpPr>
          <p:cNvPr id="6" name="TextBox 5"/>
          <p:cNvSpPr txBox="1"/>
          <p:nvPr/>
        </p:nvSpPr>
        <p:spPr>
          <a:xfrm>
            <a:off x="3962400" y="76200"/>
            <a:ext cx="5029200" cy="338554"/>
          </a:xfrm>
          <a:prstGeom prst="rect">
            <a:avLst/>
          </a:prstGeom>
          <a:noFill/>
        </p:spPr>
        <p:txBody>
          <a:bodyPr wrap="square" rtlCol="0" anchor="t">
            <a:spAutoFit/>
          </a:bodyPr>
          <a:lstStyle/>
          <a:p>
            <a:pPr algn="r"/>
            <a:r>
              <a:rPr lang="en-US" sz="1600" dirty="0" smtClean="0"/>
              <a:t>Lesson Six: The Purpose of the Tithe</a:t>
            </a:r>
            <a:endParaRPr lang="en-US" sz="1600" dirty="0"/>
          </a:p>
        </p:txBody>
      </p:sp>
      <p:sp>
        <p:nvSpPr>
          <p:cNvPr id="8" name="TextBox 7"/>
          <p:cNvSpPr txBox="1"/>
          <p:nvPr/>
        </p:nvSpPr>
        <p:spPr>
          <a:xfrm>
            <a:off x="457200" y="3568005"/>
            <a:ext cx="8229600" cy="2062103"/>
          </a:xfrm>
          <a:prstGeom prst="rect">
            <a:avLst/>
          </a:prstGeom>
          <a:noFill/>
        </p:spPr>
        <p:txBody>
          <a:bodyPr wrap="square" rtlCol="0">
            <a:spAutoFit/>
          </a:bodyPr>
          <a:lstStyle/>
          <a:p>
            <a:pPr algn="ctr"/>
            <a:r>
              <a:rPr lang="en-US" sz="3200" dirty="0" smtClean="0">
                <a:solidFill>
                  <a:schemeClr val="accent1"/>
                </a:solidFill>
              </a:rPr>
              <a:t>“And he brought back all the goods, and also brought again his brother Lot, and his goods, and the women also, and the people” (Genesis 14:16).</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8" grpId="0"/>
    </p:bld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xtBox 1"/>
          <p:cNvSpPr txBox="1"/>
          <p:nvPr/>
        </p:nvSpPr>
        <p:spPr>
          <a:xfrm>
            <a:off x="76200" y="6412468"/>
            <a:ext cx="4267200" cy="338554"/>
          </a:xfrm>
          <a:prstGeom prst="rect">
            <a:avLst/>
          </a:prstGeom>
          <a:noFill/>
        </p:spPr>
        <p:txBody>
          <a:bodyPr wrap="square" rtlCol="0" anchor="t">
            <a:spAutoFit/>
          </a:bodyPr>
          <a:lstStyle/>
          <a:p>
            <a:r>
              <a:rPr lang="en-US" sz="1600" dirty="0" smtClean="0"/>
              <a:t>Global University of Theological Studies</a:t>
            </a:r>
            <a:endParaRPr lang="en-US" sz="1600" dirty="0"/>
          </a:p>
        </p:txBody>
      </p:sp>
      <p:sp>
        <p:nvSpPr>
          <p:cNvPr id="4" name="TextBox 3"/>
          <p:cNvSpPr txBox="1"/>
          <p:nvPr/>
        </p:nvSpPr>
        <p:spPr>
          <a:xfrm>
            <a:off x="381000" y="533400"/>
            <a:ext cx="6248400" cy="2246769"/>
          </a:xfrm>
          <a:prstGeom prst="rect">
            <a:avLst/>
          </a:prstGeom>
          <a:noFill/>
        </p:spPr>
        <p:txBody>
          <a:bodyPr wrap="square" rtlCol="0">
            <a:spAutoFit/>
          </a:bodyPr>
          <a:lstStyle/>
          <a:p>
            <a:pPr algn="ctr"/>
            <a:r>
              <a:rPr lang="en-US" sz="2800" dirty="0" smtClean="0"/>
              <a:t>Abraham gave Melchizedek a tenth as an expression of his thankfulness for the victory God had given him (Genesis 14:20). It was an act of worship for Abraham.</a:t>
            </a:r>
            <a:endParaRPr lang="en-US" sz="2800" dirty="0"/>
          </a:p>
        </p:txBody>
      </p:sp>
      <p:sp>
        <p:nvSpPr>
          <p:cNvPr id="5" name="TextBox 4"/>
          <p:cNvSpPr txBox="1"/>
          <p:nvPr/>
        </p:nvSpPr>
        <p:spPr>
          <a:xfrm>
            <a:off x="3962400" y="76200"/>
            <a:ext cx="5029200" cy="338554"/>
          </a:xfrm>
          <a:prstGeom prst="rect">
            <a:avLst/>
          </a:prstGeom>
          <a:noFill/>
        </p:spPr>
        <p:txBody>
          <a:bodyPr wrap="square" rtlCol="0" anchor="t">
            <a:spAutoFit/>
          </a:bodyPr>
          <a:lstStyle/>
          <a:p>
            <a:pPr algn="r"/>
            <a:r>
              <a:rPr lang="en-US" sz="1600" dirty="0" smtClean="0"/>
              <a:t>Lesson Six: The Purpose of the Tithe</a:t>
            </a:r>
            <a:endParaRPr lang="en-US" sz="1600" dirty="0"/>
          </a:p>
        </p:txBody>
      </p:sp>
      <p:sp>
        <p:nvSpPr>
          <p:cNvPr id="6" name="TextBox 5"/>
          <p:cNvSpPr txBox="1"/>
          <p:nvPr/>
        </p:nvSpPr>
        <p:spPr>
          <a:xfrm>
            <a:off x="76200" y="2967335"/>
            <a:ext cx="6934200" cy="461665"/>
          </a:xfrm>
          <a:prstGeom prst="rect">
            <a:avLst/>
          </a:prstGeom>
          <a:noFill/>
        </p:spPr>
        <p:txBody>
          <a:bodyPr wrap="square" rtlCol="0">
            <a:spAutoFit/>
          </a:bodyPr>
          <a:lstStyle/>
          <a:p>
            <a:pPr algn="ctr"/>
            <a:r>
              <a:rPr lang="en-US" sz="2400" dirty="0" smtClean="0">
                <a:solidFill>
                  <a:schemeClr val="tx2"/>
                </a:solidFill>
              </a:rPr>
              <a:t>Following Abraham’s example we learn that:</a:t>
            </a:r>
            <a:endParaRPr lang="en-US" sz="2400" dirty="0">
              <a:solidFill>
                <a:schemeClr val="tx2"/>
              </a:solidFill>
            </a:endParaRPr>
          </a:p>
        </p:txBody>
      </p:sp>
      <p:sp>
        <p:nvSpPr>
          <p:cNvPr id="7" name="TextBox 6"/>
          <p:cNvSpPr txBox="1"/>
          <p:nvPr/>
        </p:nvSpPr>
        <p:spPr>
          <a:xfrm>
            <a:off x="1219200" y="3429000"/>
            <a:ext cx="5181600" cy="954107"/>
          </a:xfrm>
          <a:prstGeom prst="rect">
            <a:avLst/>
          </a:prstGeom>
          <a:noFill/>
        </p:spPr>
        <p:txBody>
          <a:bodyPr wrap="square" rtlCol="0">
            <a:spAutoFit/>
          </a:bodyPr>
          <a:lstStyle/>
          <a:p>
            <a:r>
              <a:rPr lang="en-US" sz="2800" dirty="0" smtClean="0">
                <a:solidFill>
                  <a:schemeClr val="accent1"/>
                </a:solidFill>
              </a:rPr>
              <a:t>1. We are to give to God first (Genesis14:20).</a:t>
            </a:r>
            <a:endParaRPr lang="en-US" sz="2800" dirty="0">
              <a:solidFill>
                <a:schemeClr val="accent1"/>
              </a:solidFill>
            </a:endParaRPr>
          </a:p>
        </p:txBody>
      </p:sp>
      <p:sp>
        <p:nvSpPr>
          <p:cNvPr id="8" name="TextBox 7"/>
          <p:cNvSpPr txBox="1"/>
          <p:nvPr/>
        </p:nvSpPr>
        <p:spPr>
          <a:xfrm>
            <a:off x="1219200" y="4267200"/>
            <a:ext cx="5181600" cy="954107"/>
          </a:xfrm>
          <a:prstGeom prst="rect">
            <a:avLst/>
          </a:prstGeom>
          <a:noFill/>
        </p:spPr>
        <p:txBody>
          <a:bodyPr wrap="square" rtlCol="0">
            <a:spAutoFit/>
          </a:bodyPr>
          <a:lstStyle/>
          <a:p>
            <a:r>
              <a:rPr lang="en-US" sz="2800" dirty="0" smtClean="0">
                <a:solidFill>
                  <a:schemeClr val="accent1"/>
                </a:solidFill>
              </a:rPr>
              <a:t>2. We are to give Him our best (Genesis22:3-14).</a:t>
            </a:r>
            <a:endParaRPr lang="en-US" sz="2800" dirty="0">
              <a:solidFill>
                <a:schemeClr val="accent1"/>
              </a:solidFill>
            </a:endParaRPr>
          </a:p>
        </p:txBody>
      </p:sp>
      <p:sp>
        <p:nvSpPr>
          <p:cNvPr id="9" name="TextBox 8"/>
          <p:cNvSpPr txBox="1"/>
          <p:nvPr/>
        </p:nvSpPr>
        <p:spPr>
          <a:xfrm>
            <a:off x="1219200" y="5105400"/>
            <a:ext cx="5181600" cy="954107"/>
          </a:xfrm>
          <a:prstGeom prst="rect">
            <a:avLst/>
          </a:prstGeom>
          <a:noFill/>
        </p:spPr>
        <p:txBody>
          <a:bodyPr wrap="square" rtlCol="0">
            <a:spAutoFit/>
          </a:bodyPr>
          <a:lstStyle/>
          <a:p>
            <a:r>
              <a:rPr lang="en-US" sz="2800" dirty="0" smtClean="0">
                <a:solidFill>
                  <a:schemeClr val="accent1"/>
                </a:solidFill>
              </a:rPr>
              <a:t>3.We are to give Him a tithe   (10%) of all our revenue.</a:t>
            </a:r>
            <a:endParaRPr lang="en-US" sz="2800" dirty="0">
              <a:solidFill>
                <a:schemeClr val="accent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7" grpId="0"/>
      <p:bldP spid="8" grpId="0"/>
      <p:bldP spid="9" grpId="0"/>
    </p:bld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xtBox 1"/>
          <p:cNvSpPr txBox="1"/>
          <p:nvPr/>
        </p:nvSpPr>
        <p:spPr>
          <a:xfrm>
            <a:off x="76200" y="6412468"/>
            <a:ext cx="4267200" cy="338554"/>
          </a:xfrm>
          <a:prstGeom prst="rect">
            <a:avLst/>
          </a:prstGeom>
          <a:noFill/>
        </p:spPr>
        <p:txBody>
          <a:bodyPr wrap="square" rtlCol="0" anchor="t">
            <a:spAutoFit/>
          </a:bodyPr>
          <a:lstStyle/>
          <a:p>
            <a:r>
              <a:rPr lang="en-US" sz="1600" dirty="0" smtClean="0"/>
              <a:t>Global University of Theological Studies</a:t>
            </a:r>
            <a:endParaRPr lang="en-US" sz="1600" dirty="0"/>
          </a:p>
        </p:txBody>
      </p:sp>
      <p:sp>
        <p:nvSpPr>
          <p:cNvPr id="4" name="TextBox 3"/>
          <p:cNvSpPr txBox="1"/>
          <p:nvPr/>
        </p:nvSpPr>
        <p:spPr>
          <a:xfrm>
            <a:off x="457200" y="914400"/>
            <a:ext cx="8229600" cy="3108544"/>
          </a:xfrm>
          <a:prstGeom prst="rect">
            <a:avLst/>
          </a:prstGeom>
          <a:noFill/>
        </p:spPr>
        <p:txBody>
          <a:bodyPr wrap="square" rtlCol="0">
            <a:spAutoFit/>
          </a:bodyPr>
          <a:lstStyle/>
          <a:p>
            <a:pPr algn="ctr"/>
            <a:r>
              <a:rPr lang="en-US" sz="2800" dirty="0" smtClean="0"/>
              <a:t>The first mention of tithe is also related to worship. “Melchizedek king of Salem... was the priest of most high God” (Genesis 14:18). Giving the tithe is a form of worship because of our gratitude toward God. “And blessed be the most high God, which hath delivered </a:t>
            </a:r>
            <a:r>
              <a:rPr lang="en-US" sz="2800" dirty="0" err="1" smtClean="0"/>
              <a:t>thine</a:t>
            </a:r>
            <a:r>
              <a:rPr lang="en-US" sz="2800" dirty="0" smtClean="0"/>
              <a:t> enemies into thy hand” (Genesis 14:20).</a:t>
            </a:r>
            <a:endParaRPr lang="en-US" sz="2800" dirty="0" smtClean="0">
              <a:solidFill>
                <a:schemeClr val="tx2"/>
              </a:solidFill>
            </a:endParaRPr>
          </a:p>
        </p:txBody>
      </p:sp>
      <p:sp>
        <p:nvSpPr>
          <p:cNvPr id="6" name="TextBox 5"/>
          <p:cNvSpPr txBox="1"/>
          <p:nvPr/>
        </p:nvSpPr>
        <p:spPr>
          <a:xfrm>
            <a:off x="3962400" y="76200"/>
            <a:ext cx="5029200" cy="338554"/>
          </a:xfrm>
          <a:prstGeom prst="rect">
            <a:avLst/>
          </a:prstGeom>
          <a:noFill/>
        </p:spPr>
        <p:txBody>
          <a:bodyPr wrap="square" rtlCol="0" anchor="t">
            <a:spAutoFit/>
          </a:bodyPr>
          <a:lstStyle/>
          <a:p>
            <a:pPr algn="r"/>
            <a:r>
              <a:rPr lang="en-US" sz="1600" dirty="0" smtClean="0"/>
              <a:t>Lesson Six: The Purpose of the Tithe</a:t>
            </a:r>
            <a:endParaRPr lang="en-US" sz="1600" dirty="0"/>
          </a:p>
        </p:txBody>
      </p:sp>
      <p:sp>
        <p:nvSpPr>
          <p:cNvPr id="8" name="TextBox 7"/>
          <p:cNvSpPr txBox="1"/>
          <p:nvPr/>
        </p:nvSpPr>
        <p:spPr>
          <a:xfrm>
            <a:off x="457200" y="4332982"/>
            <a:ext cx="8229600" cy="1077218"/>
          </a:xfrm>
          <a:prstGeom prst="rect">
            <a:avLst/>
          </a:prstGeom>
          <a:noFill/>
        </p:spPr>
        <p:txBody>
          <a:bodyPr wrap="square" rtlCol="0">
            <a:spAutoFit/>
          </a:bodyPr>
          <a:lstStyle/>
          <a:p>
            <a:pPr algn="ctr"/>
            <a:r>
              <a:rPr lang="en-US" sz="3200" dirty="0" smtClean="0"/>
              <a:t>The giving of the tithe is an aspect of praise that is vital to our relationship with God.</a:t>
            </a:r>
            <a:endParaRPr lang="en-US" sz="3200" dirty="0" smtClean="0">
              <a:solidFill>
                <a:schemeClr val="accent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8"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Civic">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Civic.thmx</Template>
  <TotalTime>789</TotalTime>
  <Words>2177</Words>
  <Application>Microsoft Macintosh PowerPoint</Application>
  <PresentationFormat>On-screen Show (4:3)</PresentationFormat>
  <Paragraphs>100</Paragraphs>
  <Slides>20</Slides>
  <Notes>0</Notes>
  <HiddenSlides>0</HiddenSlides>
  <MMClips>0</MMClips>
  <ScaleCrop>false</ScaleCrop>
  <HeadingPairs>
    <vt:vector size="4" baseType="variant">
      <vt:variant>
        <vt:lpstr>Design Template</vt:lpstr>
      </vt:variant>
      <vt:variant>
        <vt:i4>1</vt:i4>
      </vt:variant>
      <vt:variant>
        <vt:lpstr>Slide Titles</vt:lpstr>
      </vt:variant>
      <vt:variant>
        <vt:i4>20</vt:i4>
      </vt:variant>
    </vt:vector>
  </HeadingPairs>
  <TitlesOfParts>
    <vt:vector size="21" baseType="lpstr">
      <vt:lpstr>Civic</vt:lpstr>
      <vt:lpstr>GLOBAL UNIVERSITY OF THEOLOGICAL STUDIES</vt:lpstr>
      <vt:lpstr>(1 Genesis 14:20)</vt:lpstr>
      <vt:lpstr>Slide 3</vt:lpstr>
      <vt:lpstr>Slide 4</vt:lpstr>
      <vt:lpstr>The First Mention Principle</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The Tithe Should Be Given:</vt:lpstr>
      <vt:lpstr>Slide 19</vt:lpstr>
      <vt:lpstr>Slide 20</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GLOBAL UNIVERSITY OF THEOLOGICAL STUDIES</dc:title>
  <dc:creator>Austin</dc:creator>
  <cp:lastModifiedBy>Austin</cp:lastModifiedBy>
  <cp:revision>83</cp:revision>
  <dcterms:created xsi:type="dcterms:W3CDTF">2010-08-17T02:47:27Z</dcterms:created>
  <dcterms:modified xsi:type="dcterms:W3CDTF">2010-08-17T02:49:31Z</dcterms:modified>
</cp:coreProperties>
</file>