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0" r:id="rId3"/>
    <p:sldId id="272" r:id="rId4"/>
    <p:sldId id="273" r:id="rId5"/>
    <p:sldId id="290" r:id="rId6"/>
    <p:sldId id="291" r:id="rId7"/>
    <p:sldId id="292" r:id="rId8"/>
    <p:sldId id="293" r:id="rId9"/>
    <p:sldId id="294" r:id="rId10"/>
    <p:sldId id="295" r:id="rId11"/>
    <p:sldId id="296" r:id="rId12"/>
    <p:sldId id="297" r:id="rId13"/>
    <p:sldId id="298" r:id="rId14"/>
    <p:sldId id="299" r:id="rId15"/>
    <p:sldId id="300" r:id="rId16"/>
    <p:sldId id="301" r:id="rId17"/>
    <p:sldId id="302" r:id="rId18"/>
    <p:sldId id="303" r:id="rId19"/>
    <p:sldId id="30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6" d="100"/>
          <a:sy n="76" d="100"/>
        </p:scale>
        <p:origin x="-984"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8/16/2010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8/16/2010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8/16/2010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8/16/2010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8/16/2010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 Two: Old Testament Stewardship</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Under the Law…</a:t>
            </a:r>
            <a:endParaRPr lang="en-US" dirty="0"/>
          </a:p>
        </p:txBody>
      </p:sp>
      <p:sp>
        <p:nvSpPr>
          <p:cNvPr id="15" name="Content Placeholder 14"/>
          <p:cNvSpPr>
            <a:spLocks noGrp="1"/>
          </p:cNvSpPr>
          <p:nvPr>
            <p:ph sz="quarter" idx="4"/>
          </p:nvPr>
        </p:nvSpPr>
        <p:spPr>
          <a:xfrm>
            <a:off x="4800600" y="2286000"/>
            <a:ext cx="4035552" cy="1567217"/>
          </a:xfrm>
        </p:spPr>
        <p:txBody>
          <a:bodyPr>
            <a:noAutofit/>
          </a:bodyPr>
          <a:lstStyle/>
          <a:p>
            <a:pPr>
              <a:buNone/>
            </a:pPr>
            <a:r>
              <a:rPr lang="en-US" sz="2400" dirty="0" smtClean="0"/>
              <a:t>8. The Old Testament ends with a strong admonition by Malachi because Israel neglected their duties concerning the tithe and offerings. See Malachi 1-3.</a:t>
            </a:r>
            <a:endParaRPr lang="en-US" sz="2400"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9" name="Content Placeholder 14"/>
          <p:cNvSpPr txBox="1">
            <a:spLocks/>
          </p:cNvSpPr>
          <p:nvPr/>
        </p:nvSpPr>
        <p:spPr>
          <a:xfrm>
            <a:off x="301751" y="2286000"/>
            <a:ext cx="4041649"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6. During the time of the Judges, Kings, and Prophets this teaching was continued. See 2 Chronicles 31:5-6; Nehemiah 10:35-39.</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301753" y="4495800"/>
            <a:ext cx="4041648"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7. The Temple was built with the voluntary offerings of King David and the people. See 1 Chronicles 29:1-18.</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9"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Under the Law…</a:t>
            </a:r>
            <a:endParaRPr lang="en-US"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9" name="Content Placeholder 14"/>
          <p:cNvSpPr txBox="1">
            <a:spLocks/>
          </p:cNvSpPr>
          <p:nvPr/>
        </p:nvSpPr>
        <p:spPr>
          <a:xfrm>
            <a:off x="76200" y="2362200"/>
            <a:ext cx="4495799" cy="12954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It seems that God imposed the Law because the majority of the people had failed in their personal responsibility of giving to the Lord voluntarily from the heart.</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4571999" y="2362200"/>
            <a:ext cx="4419601" cy="12954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God put the command to give tithe and offerings in the Law to help man recognize his failure in giving voluntarily from the heart because of love.</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95800"/>
            <a:ext cx="2362200" cy="990600"/>
          </a:xfrm>
        </p:spPr>
        <p:txBody>
          <a:bodyPr/>
          <a:lstStyle/>
          <a:p>
            <a:pPr algn="ctr"/>
            <a:r>
              <a:rPr lang="en-US" sz="2400" b="0" dirty="0" smtClean="0"/>
              <a:t>With the command to give the tithe, God wanted to reveal to man what He considers as the minimum that man should give for the advancement of His work. </a:t>
            </a:r>
            <a:endParaRPr lang="en-US" sz="2400" b="0" dirty="0"/>
          </a:p>
        </p:txBody>
      </p:sp>
      <p:sp>
        <p:nvSpPr>
          <p:cNvPr id="4" name="Content Placeholder 3"/>
          <p:cNvSpPr>
            <a:spLocks noGrp="1"/>
          </p:cNvSpPr>
          <p:nvPr>
            <p:ph sz="quarter" idx="1"/>
          </p:nvPr>
        </p:nvSpPr>
        <p:spPr>
          <a:xfrm>
            <a:off x="3124200" y="914400"/>
            <a:ext cx="5638800" cy="1447800"/>
          </a:xfrm>
        </p:spPr>
        <p:txBody>
          <a:bodyPr>
            <a:noAutofit/>
          </a:bodyPr>
          <a:lstStyle/>
          <a:p>
            <a:pPr algn="ctr">
              <a:buNone/>
            </a:pPr>
            <a:r>
              <a:rPr lang="en-US" sz="2400" dirty="0" smtClean="0"/>
              <a:t>The tithe was never a </a:t>
            </a:r>
            <a:r>
              <a:rPr lang="en-US" sz="2400" i="1" dirty="0" smtClean="0"/>
              <a:t>“ceiling” </a:t>
            </a:r>
            <a:r>
              <a:rPr lang="en-US" sz="2400" dirty="0" smtClean="0"/>
              <a:t>for giving, but rather the </a:t>
            </a:r>
            <a:r>
              <a:rPr lang="en-US" sz="2400" i="1" dirty="0" smtClean="0"/>
              <a:t>“floor.” </a:t>
            </a:r>
            <a:r>
              <a:rPr lang="en-US" sz="2400" dirty="0" smtClean="0"/>
              <a:t>Tithing should not be considered as the </a:t>
            </a:r>
            <a:r>
              <a:rPr lang="en-US" sz="2400" i="1" dirty="0" smtClean="0"/>
              <a:t>“finish line of giving,” </a:t>
            </a:r>
            <a:r>
              <a:rPr lang="en-US" sz="2400" dirty="0" smtClean="0"/>
              <a:t>but rather the starting point.</a:t>
            </a:r>
            <a:endParaRPr lang="en-US" sz="2400" dirty="0"/>
          </a:p>
        </p:txBody>
      </p:sp>
      <p:sp>
        <p:nvSpPr>
          <p:cNvPr id="5" name="Content Placeholder 3"/>
          <p:cNvSpPr txBox="1">
            <a:spLocks/>
          </p:cNvSpPr>
          <p:nvPr/>
        </p:nvSpPr>
        <p:spPr>
          <a:xfrm>
            <a:off x="3124200" y="2895600"/>
            <a:ext cx="5638800" cy="1981200"/>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Under the Law, Israel gave not one tithe but three. One tithe supported the priests and Levites (Numbers 18:21, 24), another provided for a sacred festival (Deuteronomy 12:17-18; 14:23), and the third supported orphans, widows, and the poor (Deuteronomy 14:28-29; 26:12-13).</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4" name="TextBox 3"/>
          <p:cNvSpPr txBox="1"/>
          <p:nvPr/>
        </p:nvSpPr>
        <p:spPr>
          <a:xfrm>
            <a:off x="381000" y="704672"/>
            <a:ext cx="8382000" cy="1200328"/>
          </a:xfrm>
          <a:prstGeom prst="rect">
            <a:avLst/>
          </a:prstGeom>
          <a:noFill/>
        </p:spPr>
        <p:txBody>
          <a:bodyPr wrap="square" rtlCol="0">
            <a:spAutoFit/>
          </a:bodyPr>
          <a:lstStyle/>
          <a:p>
            <a:pPr algn="ctr"/>
            <a:r>
              <a:rPr lang="en-US" sz="2400" dirty="0" smtClean="0"/>
              <a:t>The Levite and festival tithes were perpetual tithes, but the tithe for the poor was collected every third year. This amounted to an average of twenty-three percent per year.</a:t>
            </a:r>
            <a:endParaRPr lang="en-US" sz="2400" dirty="0"/>
          </a:p>
        </p:txBody>
      </p:sp>
      <p:sp>
        <p:nvSpPr>
          <p:cNvPr id="5" name="TextBox 4"/>
          <p:cNvSpPr txBox="1"/>
          <p:nvPr/>
        </p:nvSpPr>
        <p:spPr>
          <a:xfrm>
            <a:off x="381000" y="2252008"/>
            <a:ext cx="8382000" cy="1938992"/>
          </a:xfrm>
          <a:prstGeom prst="rect">
            <a:avLst/>
          </a:prstGeom>
          <a:noFill/>
        </p:spPr>
        <p:txBody>
          <a:bodyPr wrap="square" rtlCol="0">
            <a:spAutoFit/>
          </a:bodyPr>
          <a:lstStyle/>
          <a:p>
            <a:pPr algn="ctr"/>
            <a:r>
              <a:rPr lang="en-US" sz="2400" dirty="0" smtClean="0">
                <a:solidFill>
                  <a:schemeClr val="accent1"/>
                </a:solidFill>
              </a:rPr>
              <a:t>The purpose of the tithe under the Law is clearly stated, “...that thou </a:t>
            </a:r>
            <a:r>
              <a:rPr lang="en-US" sz="2400" dirty="0" err="1" smtClean="0">
                <a:solidFill>
                  <a:schemeClr val="accent1"/>
                </a:solidFill>
              </a:rPr>
              <a:t>mayest</a:t>
            </a:r>
            <a:r>
              <a:rPr lang="en-US" sz="2400" dirty="0" smtClean="0">
                <a:solidFill>
                  <a:schemeClr val="accent1"/>
                </a:solidFill>
              </a:rPr>
              <a:t> learn to fear the LORD thy God always” (Deuteronomy 14:23). The requirement of the tithe was intended to train people to put God first in their lives. (See also Galatians 3:24-25.)</a:t>
            </a:r>
            <a:endParaRPr lang="en-US" sz="2400" dirty="0">
              <a:solidFill>
                <a:schemeClr val="accent1"/>
              </a:solidFill>
            </a:endParaRPr>
          </a:p>
        </p:txBody>
      </p:sp>
      <p:sp>
        <p:nvSpPr>
          <p:cNvPr id="6" name="TextBox 5"/>
          <p:cNvSpPr txBox="1"/>
          <p:nvPr/>
        </p:nvSpPr>
        <p:spPr>
          <a:xfrm>
            <a:off x="381000" y="4514672"/>
            <a:ext cx="8382000" cy="1200328"/>
          </a:xfrm>
          <a:prstGeom prst="rect">
            <a:avLst/>
          </a:prstGeom>
          <a:noFill/>
        </p:spPr>
        <p:txBody>
          <a:bodyPr wrap="square" rtlCol="0">
            <a:spAutoFit/>
          </a:bodyPr>
          <a:lstStyle/>
          <a:p>
            <a:pPr algn="ctr"/>
            <a:r>
              <a:rPr lang="en-US" sz="2400" dirty="0" smtClean="0"/>
              <a:t>The Talmud (name given to two ancient commentaries of the Old Testament) forbade a strict keeper of the Law from sitting down to dine with anyone who did not tithe.</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4" name="TextBox 3"/>
          <p:cNvSpPr txBox="1"/>
          <p:nvPr/>
        </p:nvSpPr>
        <p:spPr>
          <a:xfrm>
            <a:off x="381000" y="358914"/>
            <a:ext cx="8382000" cy="707886"/>
          </a:xfrm>
          <a:prstGeom prst="rect">
            <a:avLst/>
          </a:prstGeom>
          <a:noFill/>
        </p:spPr>
        <p:txBody>
          <a:bodyPr wrap="square" rtlCol="0">
            <a:spAutoFit/>
          </a:bodyPr>
          <a:lstStyle/>
          <a:p>
            <a:pPr algn="ctr"/>
            <a:r>
              <a:rPr lang="en-US" sz="2000" dirty="0" smtClean="0">
                <a:solidFill>
                  <a:schemeClr val="tx2"/>
                </a:solidFill>
              </a:rPr>
              <a:t>The following is taken from </a:t>
            </a:r>
            <a:r>
              <a:rPr lang="en-US" sz="2000" i="1" dirty="0" smtClean="0">
                <a:solidFill>
                  <a:schemeClr val="tx2"/>
                </a:solidFill>
              </a:rPr>
              <a:t>Nelson’s Illustrated Encyclopedia of the Bible (J.I. Packer; Merrill C. </a:t>
            </a:r>
            <a:r>
              <a:rPr lang="en-US" sz="2000" i="1" dirty="0" err="1" smtClean="0">
                <a:solidFill>
                  <a:schemeClr val="tx2"/>
                </a:solidFill>
              </a:rPr>
              <a:t>Tenney</a:t>
            </a:r>
            <a:r>
              <a:rPr lang="en-US" sz="2000" i="1" dirty="0" smtClean="0">
                <a:solidFill>
                  <a:schemeClr val="tx2"/>
                </a:solidFill>
              </a:rPr>
              <a:t>; William White, Jr., Page 330).</a:t>
            </a:r>
            <a:endParaRPr lang="en-US" sz="2000" dirty="0">
              <a:solidFill>
                <a:schemeClr val="tx2"/>
              </a:solidFill>
            </a:endParaRPr>
          </a:p>
        </p:txBody>
      </p:sp>
      <p:sp>
        <p:nvSpPr>
          <p:cNvPr id="5" name="TextBox 4"/>
          <p:cNvSpPr txBox="1"/>
          <p:nvPr/>
        </p:nvSpPr>
        <p:spPr>
          <a:xfrm>
            <a:off x="381000" y="1524000"/>
            <a:ext cx="8382000" cy="1384995"/>
          </a:xfrm>
          <a:prstGeom prst="rect">
            <a:avLst/>
          </a:prstGeom>
          <a:noFill/>
        </p:spPr>
        <p:txBody>
          <a:bodyPr wrap="square" rtlCol="0">
            <a:spAutoFit/>
          </a:bodyPr>
          <a:lstStyle/>
          <a:p>
            <a:r>
              <a:rPr lang="en-US" sz="2800" dirty="0" smtClean="0"/>
              <a:t>“The Old Testament clearly demonstrates that every spiritual relationship of man is expressed in some material way .</a:t>
            </a:r>
            <a:endParaRPr lang="en-US" sz="2800" dirty="0">
              <a:solidFill>
                <a:schemeClr val="accent1"/>
              </a:solidFill>
            </a:endParaRPr>
          </a:p>
        </p:txBody>
      </p:sp>
      <p:sp>
        <p:nvSpPr>
          <p:cNvPr id="6" name="TextBox 5"/>
          <p:cNvSpPr txBox="1"/>
          <p:nvPr/>
        </p:nvSpPr>
        <p:spPr>
          <a:xfrm>
            <a:off x="381000" y="2819400"/>
            <a:ext cx="8382000" cy="3539431"/>
          </a:xfrm>
          <a:prstGeom prst="rect">
            <a:avLst/>
          </a:prstGeom>
          <a:noFill/>
        </p:spPr>
        <p:txBody>
          <a:bodyPr wrap="square" rtlCol="0">
            <a:spAutoFit/>
          </a:bodyPr>
          <a:lstStyle/>
          <a:p>
            <a:r>
              <a:rPr lang="en-US" sz="2800" dirty="0" smtClean="0"/>
              <a:t>“Israel came out of Egypt by faith in the promises of God. God then claimed the firstborn of Israel (Exodus 13:11-16) and commanded that they be redeemed by the payment of five shekels per male child (Numbers 346-47). This token of payment reminded the people of Israel that they belonged to the Lord; they were not their own (1 Corinthians 6:19-20).</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4" name="TextBox 3"/>
          <p:cNvSpPr txBox="1"/>
          <p:nvPr/>
        </p:nvSpPr>
        <p:spPr>
          <a:xfrm>
            <a:off x="381000" y="358914"/>
            <a:ext cx="8382000" cy="707886"/>
          </a:xfrm>
          <a:prstGeom prst="rect">
            <a:avLst/>
          </a:prstGeom>
          <a:noFill/>
        </p:spPr>
        <p:txBody>
          <a:bodyPr wrap="square" rtlCol="0">
            <a:spAutoFit/>
          </a:bodyPr>
          <a:lstStyle/>
          <a:p>
            <a:pPr algn="ctr"/>
            <a:r>
              <a:rPr lang="en-US" sz="2000" dirty="0" smtClean="0">
                <a:solidFill>
                  <a:schemeClr val="tx2"/>
                </a:solidFill>
              </a:rPr>
              <a:t>The following is taken from </a:t>
            </a:r>
            <a:r>
              <a:rPr lang="en-US" sz="2000" i="1" dirty="0" smtClean="0">
                <a:solidFill>
                  <a:schemeClr val="tx2"/>
                </a:solidFill>
              </a:rPr>
              <a:t>Nelson’s Illustrated Encyclopedia of the Bible (J.I. Packer; Merrill C. </a:t>
            </a:r>
            <a:r>
              <a:rPr lang="en-US" sz="2000" i="1" dirty="0" err="1" smtClean="0">
                <a:solidFill>
                  <a:schemeClr val="tx2"/>
                </a:solidFill>
              </a:rPr>
              <a:t>Tenney</a:t>
            </a:r>
            <a:r>
              <a:rPr lang="en-US" sz="2000" i="1" dirty="0" smtClean="0">
                <a:solidFill>
                  <a:schemeClr val="tx2"/>
                </a:solidFill>
              </a:rPr>
              <a:t>; William White, Jr., Page 330).</a:t>
            </a:r>
            <a:endParaRPr lang="en-US" sz="2000" dirty="0">
              <a:solidFill>
                <a:schemeClr val="tx2"/>
              </a:solidFill>
            </a:endParaRPr>
          </a:p>
        </p:txBody>
      </p:sp>
      <p:sp>
        <p:nvSpPr>
          <p:cNvPr id="5" name="TextBox 4"/>
          <p:cNvSpPr txBox="1"/>
          <p:nvPr/>
        </p:nvSpPr>
        <p:spPr>
          <a:xfrm>
            <a:off x="381000" y="1524000"/>
            <a:ext cx="8382000" cy="4893648"/>
          </a:xfrm>
          <a:prstGeom prst="rect">
            <a:avLst/>
          </a:prstGeom>
          <a:noFill/>
        </p:spPr>
        <p:txBody>
          <a:bodyPr wrap="square" rtlCol="0">
            <a:spAutoFit/>
          </a:bodyPr>
          <a:lstStyle/>
          <a:p>
            <a:r>
              <a:rPr lang="en-US" sz="2600" dirty="0" smtClean="0"/>
              <a:t>“Notice the economic dimension of Israel’s worship. They offered the Lord a large part of their time; they presented the first fruits of their grain and livestock; they came to the feasts with offerings and tithes; they made freewill offerings of their lives and property; and they gave liberally for the building of the tabernacle and temple. When they returned with booty taken in battle, they set aside a portion for the Lord and Levites before dividing it among themselves (Numbers 31:26-54). Their devotion to God cost them the best of all they had (2 Samuel 24:24). The tithe clearly expressed this costly devotion.”</a:t>
            </a:r>
            <a:endParaRPr lang="en-US" sz="26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3" name="TextBox 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4" name="TextBox 3"/>
          <p:cNvSpPr txBox="1"/>
          <p:nvPr/>
        </p:nvSpPr>
        <p:spPr>
          <a:xfrm>
            <a:off x="381000" y="2020431"/>
            <a:ext cx="8382000" cy="2246769"/>
          </a:xfrm>
          <a:prstGeom prst="rect">
            <a:avLst/>
          </a:prstGeom>
          <a:noFill/>
        </p:spPr>
        <p:txBody>
          <a:bodyPr wrap="square" rtlCol="0">
            <a:spAutoFit/>
          </a:bodyPr>
          <a:lstStyle/>
          <a:p>
            <a:pPr algn="ctr"/>
            <a:r>
              <a:rPr lang="en-US" sz="2800" dirty="0" smtClean="0"/>
              <a:t>Under the Law there were voluntary contributions beyond the tithe. The actual amount of these offerings was left to the discretion of the individual. However, it was expected to be proportionate to God’s blessings.</a:t>
            </a: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3124200" y="914400"/>
            <a:ext cx="5638800" cy="1752600"/>
          </a:xfrm>
        </p:spPr>
        <p:txBody>
          <a:bodyPr>
            <a:normAutofit/>
          </a:bodyPr>
          <a:lstStyle/>
          <a:p>
            <a:pPr>
              <a:buNone/>
            </a:pPr>
            <a:r>
              <a:rPr lang="en-US" sz="2400" dirty="0" smtClean="0"/>
              <a:t>	With Abraham’s example of giving the tithe and offerings voluntarily and by faith, we see the purpose and manner in which we should give.</a:t>
            </a:r>
            <a:endParaRPr lang="en-US" sz="24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0" name="TextBox 9"/>
          <p:cNvSpPr txBox="1"/>
          <p:nvPr/>
        </p:nvSpPr>
        <p:spPr>
          <a:xfrm>
            <a:off x="152400" y="609600"/>
            <a:ext cx="1107996" cy="5791200"/>
          </a:xfrm>
          <a:prstGeom prst="rect">
            <a:avLst/>
          </a:prstGeom>
          <a:noFill/>
        </p:spPr>
        <p:txBody>
          <a:bodyPr vert="vert270" wrap="square" rtlCol="0" anchor="b">
            <a:spAutoFit/>
          </a:bodyPr>
          <a:lstStyle/>
          <a:p>
            <a:pPr algn="ctr"/>
            <a:r>
              <a:rPr lang="en-US" sz="6000" dirty="0" smtClean="0">
                <a:solidFill>
                  <a:schemeClr val="bg1"/>
                </a:solidFill>
                <a:latin typeface="+mj-lt"/>
              </a:rPr>
              <a:t>APPLICATION</a:t>
            </a:r>
            <a:endParaRPr lang="en-US" sz="6000" dirty="0">
              <a:solidFill>
                <a:schemeClr val="bg1"/>
              </a:solidFill>
              <a:latin typeface="+mj-lt"/>
            </a:endParaRPr>
          </a:p>
        </p:txBody>
      </p:sp>
      <p:sp>
        <p:nvSpPr>
          <p:cNvPr id="13" name="Content Placeholder 6"/>
          <p:cNvSpPr txBox="1">
            <a:spLocks/>
          </p:cNvSpPr>
          <p:nvPr/>
        </p:nvSpPr>
        <p:spPr>
          <a:xfrm>
            <a:off x="3124200" y="2895600"/>
            <a:ext cx="5638800" cy="1752600"/>
          </a:xfrm>
          <a:prstGeom prst="rect">
            <a:avLst/>
          </a:prstGeom>
        </p:spPr>
        <p:txBody>
          <a:bodyPr vert="horz">
            <a:normAutofit/>
          </a:bodyPr>
          <a:lstStyle/>
          <a:p>
            <a:pPr marL="274320" lvl="0" indent="-274320" defTabSz="914400">
              <a:spcBef>
                <a:spcPct val="20000"/>
              </a:spcBef>
              <a:buClr>
                <a:schemeClr val="accent1"/>
              </a:buClr>
              <a:buSzPct val="85000"/>
            </a:pPr>
            <a:r>
              <a:rPr lang="en-US" sz="2400" dirty="0" smtClean="0">
                <a:solidFill>
                  <a:srgbClr val="646B86"/>
                </a:solidFill>
              </a:rPr>
              <a:t>	We should not have to be forced to give, but should give because of our love for God and desire to recognize Him as the Most High God.</a:t>
            </a:r>
            <a:endParaRPr kumimoji="0" lang="en-US" sz="2400" b="0" i="0" u="none" strike="noStrike" kern="1200" cap="none" spc="0" normalizeH="0" baseline="0" noProof="0" dirty="0">
              <a:ln>
                <a:noFill/>
              </a:ln>
              <a:solidFill>
                <a:srgbClr val="646B86"/>
              </a:solidFill>
              <a:effectLst/>
              <a:uLnTx/>
              <a:uFillTx/>
              <a:latin typeface="+mn-lt"/>
              <a:ea typeface="+mn-ea"/>
              <a:cs typeface="+mn-cs"/>
            </a:endParaRPr>
          </a:p>
        </p:txBody>
      </p:sp>
      <p:sp>
        <p:nvSpPr>
          <p:cNvPr id="14" name="Content Placeholder 6"/>
          <p:cNvSpPr txBox="1">
            <a:spLocks/>
          </p:cNvSpPr>
          <p:nvPr/>
        </p:nvSpPr>
        <p:spPr>
          <a:xfrm>
            <a:off x="3124200" y="4800600"/>
            <a:ext cx="5638800" cy="1295400"/>
          </a:xfrm>
          <a:prstGeom prst="rect">
            <a:avLst/>
          </a:prstGeom>
        </p:spPr>
        <p:txBody>
          <a:bodyPr vert="horz">
            <a:normAutofit/>
          </a:bodyPr>
          <a:lstStyle/>
          <a:p>
            <a:pPr marL="274320" lvl="0" indent="-274320" defTabSz="914400">
              <a:spcBef>
                <a:spcPct val="20000"/>
              </a:spcBef>
              <a:buClr>
                <a:schemeClr val="accent1"/>
              </a:buClr>
              <a:buSzPct val="85000"/>
            </a:pPr>
            <a:r>
              <a:rPr lang="en-US" sz="2400" dirty="0" smtClean="0"/>
              <a:t>	Without the Law of Moses Abraham gave, not an estimate, but a tenth. His response was voluntary and by faith.</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3124200" y="914400"/>
            <a:ext cx="5638800" cy="1752600"/>
          </a:xfrm>
        </p:spPr>
        <p:txBody>
          <a:bodyPr>
            <a:noAutofit/>
          </a:bodyPr>
          <a:lstStyle/>
          <a:p>
            <a:pPr>
              <a:buNone/>
            </a:pPr>
            <a:r>
              <a:rPr lang="en-US" sz="2400" dirty="0" smtClean="0"/>
              <a:t>	God gave the Law to teach man his errors (Romans 3:20). Sin became evident by the Law. Though we no longer live under the Law, we should not forget the teachings of the Law. The Law teaches us principles that are part of the eternal will and character of God.</a:t>
            </a:r>
            <a:endParaRPr lang="en-US" sz="24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0" name="TextBox 9"/>
          <p:cNvSpPr txBox="1"/>
          <p:nvPr/>
        </p:nvSpPr>
        <p:spPr>
          <a:xfrm>
            <a:off x="152400" y="609600"/>
            <a:ext cx="1107996" cy="5791200"/>
          </a:xfrm>
          <a:prstGeom prst="rect">
            <a:avLst/>
          </a:prstGeom>
          <a:noFill/>
        </p:spPr>
        <p:txBody>
          <a:bodyPr vert="vert270" wrap="square" rtlCol="0" anchor="b">
            <a:spAutoFit/>
          </a:bodyPr>
          <a:lstStyle/>
          <a:p>
            <a:pPr algn="ctr"/>
            <a:r>
              <a:rPr lang="en-US" sz="6000" dirty="0" smtClean="0">
                <a:solidFill>
                  <a:schemeClr val="bg1"/>
                </a:solidFill>
                <a:latin typeface="+mj-lt"/>
              </a:rPr>
              <a:t>APPLICATION</a:t>
            </a:r>
            <a:endParaRPr lang="en-US" sz="6000" dirty="0">
              <a:solidFill>
                <a:schemeClr val="bg1"/>
              </a:solidFill>
              <a:latin typeface="+mj-lt"/>
            </a:endParaRPr>
          </a:p>
        </p:txBody>
      </p:sp>
      <p:sp>
        <p:nvSpPr>
          <p:cNvPr id="14" name="Content Placeholder 6"/>
          <p:cNvSpPr txBox="1">
            <a:spLocks/>
          </p:cNvSpPr>
          <p:nvPr/>
        </p:nvSpPr>
        <p:spPr>
          <a:xfrm>
            <a:off x="3124200" y="4038600"/>
            <a:ext cx="5638800"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	The Law required man to give, making this a matter of his obedience. It was no longer left to man’s discretion. To give is to obey—not to give is to disobey.</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
          </p:nvPr>
        </p:nvSpPr>
        <p:spPr>
          <a:xfrm>
            <a:off x="3124200" y="533400"/>
            <a:ext cx="5867400" cy="1752600"/>
          </a:xfrm>
        </p:spPr>
        <p:txBody>
          <a:bodyPr>
            <a:noAutofit/>
          </a:bodyPr>
          <a:lstStyle/>
          <a:p>
            <a:pPr>
              <a:buNone/>
            </a:pPr>
            <a:r>
              <a:rPr lang="en-US" sz="2400" dirty="0" smtClean="0"/>
              <a:t>	Before God made the tithe a law it was already a basic principle and foundation in man’s relationship with God. Tithing was a principle before it was a law. As a divine principle it is still in effect even after the law.</a:t>
            </a:r>
            <a:endParaRPr lang="en-US" sz="24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0" name="TextBox 9"/>
          <p:cNvSpPr txBox="1"/>
          <p:nvPr/>
        </p:nvSpPr>
        <p:spPr>
          <a:xfrm>
            <a:off x="152400" y="609600"/>
            <a:ext cx="1107996" cy="5791200"/>
          </a:xfrm>
          <a:prstGeom prst="rect">
            <a:avLst/>
          </a:prstGeom>
          <a:noFill/>
        </p:spPr>
        <p:txBody>
          <a:bodyPr vert="vert270" wrap="square" rtlCol="0" anchor="b">
            <a:spAutoFit/>
          </a:bodyPr>
          <a:lstStyle/>
          <a:p>
            <a:pPr algn="ctr"/>
            <a:r>
              <a:rPr lang="en-US" sz="6000" dirty="0" smtClean="0">
                <a:solidFill>
                  <a:schemeClr val="bg1"/>
                </a:solidFill>
                <a:latin typeface="+mj-lt"/>
              </a:rPr>
              <a:t>APPLICATION</a:t>
            </a:r>
            <a:endParaRPr lang="en-US" sz="6000" dirty="0">
              <a:solidFill>
                <a:schemeClr val="bg1"/>
              </a:solidFill>
              <a:latin typeface="+mj-lt"/>
            </a:endParaRPr>
          </a:p>
        </p:txBody>
      </p:sp>
      <p:sp>
        <p:nvSpPr>
          <p:cNvPr id="14" name="Content Placeholder 6"/>
          <p:cNvSpPr txBox="1">
            <a:spLocks/>
          </p:cNvSpPr>
          <p:nvPr/>
        </p:nvSpPr>
        <p:spPr>
          <a:xfrm>
            <a:off x="3124200" y="2895600"/>
            <a:ext cx="5867400"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chemeClr val="accent1"/>
                </a:solidFill>
              </a:rPr>
              <a:t>	Faith teaches the same principle in another manner: </a:t>
            </a:r>
            <a:r>
              <a:rPr lang="en-US" sz="2400" i="1" dirty="0" smtClean="0">
                <a:solidFill>
                  <a:schemeClr val="accent1"/>
                </a:solidFill>
              </a:rPr>
              <a:t>man gives because of love, not through the force of the Law.</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
        <p:nvSpPr>
          <p:cNvPr id="11" name="Content Placeholder 6"/>
          <p:cNvSpPr txBox="1">
            <a:spLocks/>
          </p:cNvSpPr>
          <p:nvPr/>
        </p:nvSpPr>
        <p:spPr>
          <a:xfrm>
            <a:off x="3124200" y="4114800"/>
            <a:ext cx="5867400"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	Today, we do not practice faithful stewardship to receive salvation by works, as they did in the Old Testament under the Law. Instead we practice faithful stewardship because we have received salvation by grace.</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4"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00375" y="5544205"/>
            <a:ext cx="5867400" cy="1219200"/>
          </a:xfrm>
        </p:spPr>
        <p:txBody>
          <a:bodyPr/>
          <a:lstStyle/>
          <a:p>
            <a:r>
              <a:rPr lang="en-US" dirty="0" smtClean="0"/>
              <a:t>(Galatians 3:6-7)</a:t>
            </a:r>
            <a:endParaRPr lang="en-US" dirty="0"/>
          </a:p>
        </p:txBody>
      </p:sp>
      <p:sp>
        <p:nvSpPr>
          <p:cNvPr id="5" name="TextBox 4"/>
          <p:cNvSpPr txBox="1"/>
          <p:nvPr/>
        </p:nvSpPr>
        <p:spPr>
          <a:xfrm>
            <a:off x="3000374" y="1295400"/>
            <a:ext cx="6143626" cy="4401205"/>
          </a:xfrm>
          <a:prstGeom prst="rect">
            <a:avLst/>
          </a:prstGeom>
          <a:noFill/>
        </p:spPr>
        <p:txBody>
          <a:bodyPr wrap="square" rtlCol="0">
            <a:spAutoFit/>
          </a:bodyPr>
          <a:lstStyle/>
          <a:p>
            <a:r>
              <a:rPr lang="en-US" sz="4000" dirty="0" smtClean="0"/>
              <a:t>“Even as Abraham believed God, and it was accounted to him for righteousness. Know ye therefore that they which are of faith, the same are the children of Abraham.”</a:t>
            </a:r>
            <a:endParaRPr lang="en-US" sz="40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09800"/>
            <a:ext cx="2362200" cy="990600"/>
          </a:xfrm>
        </p:spPr>
        <p:txBody>
          <a:bodyPr/>
          <a:lstStyle/>
          <a:p>
            <a:pPr algn="ctr"/>
            <a:r>
              <a:rPr lang="en-US" sz="2000" b="0" dirty="0" smtClean="0"/>
              <a:t>Today it is common to hear people complaining about the teaching of tithes and offerings.</a:t>
            </a:r>
            <a:endParaRPr lang="en-US" sz="2000" b="0" dirty="0"/>
          </a:p>
        </p:txBody>
      </p:sp>
      <p:sp>
        <p:nvSpPr>
          <p:cNvPr id="3" name="Text Placeholder 2"/>
          <p:cNvSpPr>
            <a:spLocks noGrp="1"/>
          </p:cNvSpPr>
          <p:nvPr>
            <p:ph type="body" idx="2"/>
          </p:nvPr>
        </p:nvSpPr>
        <p:spPr>
          <a:xfrm>
            <a:off x="381000" y="3200400"/>
            <a:ext cx="2362200" cy="2316163"/>
          </a:xfrm>
        </p:spPr>
        <p:txBody>
          <a:bodyPr>
            <a:noAutofit/>
          </a:bodyPr>
          <a:lstStyle/>
          <a:p>
            <a:pPr algn="ctr"/>
            <a:r>
              <a:rPr lang="en-US" sz="2000" dirty="0" smtClean="0"/>
              <a:t>Such things as, “The pastor talks too much about money” or “the only reason the pastor wants me to join the church is so he can have my money” is heard.</a:t>
            </a:r>
            <a:endParaRPr lang="en-US" sz="2000" dirty="0"/>
          </a:p>
        </p:txBody>
      </p:sp>
      <p:sp>
        <p:nvSpPr>
          <p:cNvPr id="4" name="Content Placeholder 3"/>
          <p:cNvSpPr>
            <a:spLocks noGrp="1"/>
          </p:cNvSpPr>
          <p:nvPr>
            <p:ph sz="quarter" idx="1"/>
          </p:nvPr>
        </p:nvSpPr>
        <p:spPr>
          <a:xfrm>
            <a:off x="3124200" y="838200"/>
            <a:ext cx="5638800" cy="1447800"/>
          </a:xfrm>
        </p:spPr>
        <p:txBody>
          <a:bodyPr>
            <a:noAutofit/>
          </a:bodyPr>
          <a:lstStyle/>
          <a:p>
            <a:pPr algn="ctr">
              <a:buNone/>
            </a:pPr>
            <a:r>
              <a:rPr lang="en-US" sz="2800" dirty="0" smtClean="0"/>
              <a:t>Unfortunately there are ministers who, out of their selfishness, have placed too much emphasis on money. This, of course, makes it difficult for those who, with pure motives, teach and practice biblical stewardship.</a:t>
            </a:r>
            <a:endParaRPr lang="en-US" sz="2800" dirty="0"/>
          </a:p>
        </p:txBody>
      </p:sp>
      <p:sp>
        <p:nvSpPr>
          <p:cNvPr id="5" name="Content Placeholder 3"/>
          <p:cNvSpPr txBox="1">
            <a:spLocks/>
          </p:cNvSpPr>
          <p:nvPr/>
        </p:nvSpPr>
        <p:spPr>
          <a:xfrm>
            <a:off x="3124200" y="4191000"/>
            <a:ext cx="5638800" cy="19812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What should we do? What does the Bible say? Does the Word of God speak little or much on the subject of tithes and offerings?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5" name="Content Placeholder 14"/>
          <p:cNvSpPr>
            <a:spLocks noGrp="1"/>
          </p:cNvSpPr>
          <p:nvPr>
            <p:ph sz="half" idx="2"/>
          </p:nvPr>
        </p:nvSpPr>
        <p:spPr>
          <a:xfrm>
            <a:off x="301752" y="4648200"/>
            <a:ext cx="4038600" cy="1295400"/>
          </a:xfrm>
        </p:spPr>
        <p:txBody>
          <a:bodyPr>
            <a:normAutofit/>
          </a:bodyPr>
          <a:lstStyle/>
          <a:p>
            <a:r>
              <a:rPr lang="en-US" sz="2100" dirty="0" smtClean="0"/>
              <a:t>There are approximately 700 direct references to money in the Bible.</a:t>
            </a:r>
            <a:endParaRPr lang="en-US" sz="2100" dirty="0"/>
          </a:p>
        </p:txBody>
      </p:sp>
      <p:sp>
        <p:nvSpPr>
          <p:cNvPr id="16" name="Content Placeholder 15"/>
          <p:cNvSpPr>
            <a:spLocks noGrp="1"/>
          </p:cNvSpPr>
          <p:nvPr>
            <p:ph sz="half" idx="1"/>
          </p:nvPr>
        </p:nvSpPr>
        <p:spPr>
          <a:xfrm>
            <a:off x="301752" y="1447800"/>
            <a:ext cx="4038600" cy="2667000"/>
          </a:xfrm>
        </p:spPr>
        <p:txBody>
          <a:bodyPr>
            <a:normAutofit/>
          </a:bodyPr>
          <a:lstStyle/>
          <a:p>
            <a:r>
              <a:rPr lang="en-US" sz="2100" dirty="0" smtClean="0"/>
              <a:t>The entire Bible contains more than 2,000 references to wealth and property, twice as many as the total references to faith and prayer.</a:t>
            </a:r>
            <a:endParaRPr lang="en-US" sz="2100" dirty="0"/>
          </a:p>
        </p:txBody>
      </p:sp>
      <p:sp>
        <p:nvSpPr>
          <p:cNvPr id="17" name="Content Placeholder 15"/>
          <p:cNvSpPr txBox="1">
            <a:spLocks/>
          </p:cNvSpPr>
          <p:nvPr/>
        </p:nvSpPr>
        <p:spPr>
          <a:xfrm>
            <a:off x="304800" y="3200400"/>
            <a:ext cx="4038600" cy="1600200"/>
          </a:xfrm>
          <a:prstGeom prst="rect">
            <a:avLst/>
          </a:prstGeom>
        </p:spPr>
        <p:txBody>
          <a:bodyPr vert="horz">
            <a:normAutofit/>
          </a:bodyPr>
          <a:lstStyle/>
          <a:p>
            <a:pPr marL="274320" lvl="0" indent="-274320" defTabSz="914400">
              <a:spcBef>
                <a:spcPct val="20000"/>
              </a:spcBef>
              <a:buClr>
                <a:schemeClr val="accent1"/>
              </a:buClr>
              <a:buSzPct val="85000"/>
              <a:buFont typeface="Wingdings 2"/>
              <a:buChar char=""/>
            </a:pPr>
            <a:r>
              <a:rPr lang="en-US" sz="2100" dirty="0" smtClean="0"/>
              <a:t>In the Bible there are 1,539 passages that refer to giving while there are only 523 that refer to praying.</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Content Placeholder 14"/>
          <p:cNvSpPr txBox="1">
            <a:spLocks/>
          </p:cNvSpPr>
          <p:nvPr/>
        </p:nvSpPr>
        <p:spPr>
          <a:xfrm>
            <a:off x="4797552" y="1371600"/>
            <a:ext cx="4194048" cy="1295400"/>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100" dirty="0" smtClean="0"/>
              <a:t>One verse out of every four in Matthew, Mark, Luke and John, and one out of every six in the New Testament deals with the question of money and covetousness.</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Content Placeholder 14"/>
          <p:cNvSpPr txBox="1">
            <a:spLocks/>
          </p:cNvSpPr>
          <p:nvPr/>
        </p:nvSpPr>
        <p:spPr>
          <a:xfrm>
            <a:off x="4800600" y="3352800"/>
            <a:ext cx="4191000" cy="1295400"/>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100" dirty="0" smtClean="0"/>
              <a:t>Sixteen of the thirty-eight parables of Jesus speak about how people should handle earthly treasure.</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Content Placeholder 14"/>
          <p:cNvSpPr txBox="1">
            <a:spLocks/>
          </p:cNvSpPr>
          <p:nvPr/>
        </p:nvSpPr>
        <p:spPr>
          <a:xfrm>
            <a:off x="4800600" y="4648200"/>
            <a:ext cx="4191000" cy="1295400"/>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100" dirty="0" smtClean="0"/>
              <a:t>Jesus taught more about stewardship (one out of every ten verses in the Gospels) than about heaven and hell combined.</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6" grpId="0" build="p"/>
      <p:bldP spid="17"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Before the Law…</a:t>
            </a:r>
            <a:endParaRPr lang="en-US" dirty="0"/>
          </a:p>
        </p:txBody>
      </p:sp>
      <p:sp>
        <p:nvSpPr>
          <p:cNvPr id="16" name="Content Placeholder 15"/>
          <p:cNvSpPr>
            <a:spLocks noGrp="1"/>
          </p:cNvSpPr>
          <p:nvPr>
            <p:ph sz="quarter" idx="2"/>
          </p:nvPr>
        </p:nvSpPr>
        <p:spPr>
          <a:xfrm>
            <a:off x="76200" y="2325231"/>
            <a:ext cx="4495800" cy="2246769"/>
          </a:xfrm>
        </p:spPr>
        <p:txBody>
          <a:bodyPr>
            <a:noAutofit/>
          </a:bodyPr>
          <a:lstStyle/>
          <a:p>
            <a:pPr algn="ctr">
              <a:buNone/>
            </a:pPr>
            <a:r>
              <a:rPr lang="en-US" sz="2800" dirty="0" smtClean="0"/>
              <a:t>There were approximately twenty-five centuries from Adam until the giving of the Law to Israel.</a:t>
            </a:r>
            <a:endParaRPr lang="en-US" sz="2400" dirty="0"/>
          </a:p>
        </p:txBody>
      </p:sp>
      <p:sp>
        <p:nvSpPr>
          <p:cNvPr id="15" name="Content Placeholder 14"/>
          <p:cNvSpPr>
            <a:spLocks noGrp="1"/>
          </p:cNvSpPr>
          <p:nvPr>
            <p:ph sz="quarter" idx="4"/>
          </p:nvPr>
        </p:nvSpPr>
        <p:spPr>
          <a:xfrm>
            <a:off x="4800600" y="2286000"/>
            <a:ext cx="4038600" cy="1567217"/>
          </a:xfrm>
        </p:spPr>
        <p:txBody>
          <a:bodyPr>
            <a:normAutofit/>
          </a:bodyPr>
          <a:lstStyle/>
          <a:p>
            <a:pPr>
              <a:buNone/>
            </a:pPr>
            <a:r>
              <a:rPr lang="en-US" sz="2400" dirty="0" smtClean="0"/>
              <a:t>1. Following the creation, God set aside one day to be special. See Exodus 35:2.</a:t>
            </a:r>
            <a:endParaRPr lang="en-US" sz="2100"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20" name="Content Placeholder 14"/>
          <p:cNvSpPr txBox="1">
            <a:spLocks/>
          </p:cNvSpPr>
          <p:nvPr/>
        </p:nvSpPr>
        <p:spPr>
          <a:xfrm>
            <a:off x="4800600" y="3733800"/>
            <a:ext cx="4191000"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2. In the Garden of Eden, Adam knew that God had reserved a certain part for Himself. There was the tree of knowledge of good and evil, and the tree of life. See Genesis 2:9; 15-17.</a:t>
            </a:r>
            <a:endParaRPr kumimoji="0" lang="en-US" sz="2100"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Content Placeholder 15"/>
          <p:cNvSpPr txBox="1">
            <a:spLocks/>
          </p:cNvSpPr>
          <p:nvPr/>
        </p:nvSpPr>
        <p:spPr>
          <a:xfrm>
            <a:off x="76200" y="4495800"/>
            <a:ext cx="4495800" cy="1524000"/>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It is clear that the people of God were not without a revelation concerning giving (stewardship).</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6" grpId="0" build="p"/>
      <p:bldP spid="15" grpId="0" build="p"/>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Before the Law…</a:t>
            </a:r>
            <a:endParaRPr lang="en-US" dirty="0"/>
          </a:p>
        </p:txBody>
      </p:sp>
      <p:sp>
        <p:nvSpPr>
          <p:cNvPr id="15" name="Content Placeholder 14"/>
          <p:cNvSpPr>
            <a:spLocks noGrp="1"/>
          </p:cNvSpPr>
          <p:nvPr>
            <p:ph sz="quarter" idx="4"/>
          </p:nvPr>
        </p:nvSpPr>
        <p:spPr>
          <a:xfrm>
            <a:off x="4800600" y="2286000"/>
            <a:ext cx="4035552" cy="1567217"/>
          </a:xfrm>
        </p:spPr>
        <p:txBody>
          <a:bodyPr>
            <a:noAutofit/>
          </a:bodyPr>
          <a:lstStyle/>
          <a:p>
            <a:pPr>
              <a:buNone/>
            </a:pPr>
            <a:r>
              <a:rPr lang="en-US" sz="2400" dirty="0" smtClean="0"/>
              <a:t>5. Abraham built altars and made sacrifices unto the Lord and he gave his tithe to </a:t>
            </a:r>
            <a:r>
              <a:rPr lang="en-US" sz="2400" dirty="0" err="1" smtClean="0"/>
              <a:t>Melchisedec</a:t>
            </a:r>
            <a:r>
              <a:rPr lang="en-US" sz="2400" dirty="0" smtClean="0"/>
              <a:t>. See Genesis 13:4; 14:18-20.</a:t>
            </a:r>
            <a:endParaRPr lang="en-US" sz="2400"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20" name="Content Placeholder 14"/>
          <p:cNvSpPr txBox="1">
            <a:spLocks/>
          </p:cNvSpPr>
          <p:nvPr/>
        </p:nvSpPr>
        <p:spPr>
          <a:xfrm>
            <a:off x="4800599" y="4191000"/>
            <a:ext cx="4035553"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6. Abraham gave voluntarily and by faith. See Genesis 14:18-20.</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Content Placeholder 14"/>
          <p:cNvSpPr>
            <a:spLocks noGrp="1"/>
          </p:cNvSpPr>
          <p:nvPr>
            <p:ph sz="quarter" idx="4"/>
          </p:nvPr>
        </p:nvSpPr>
        <p:spPr>
          <a:xfrm>
            <a:off x="304800" y="2286000"/>
            <a:ext cx="4038600" cy="1567217"/>
          </a:xfrm>
        </p:spPr>
        <p:txBody>
          <a:bodyPr>
            <a:normAutofit/>
          </a:bodyPr>
          <a:lstStyle/>
          <a:p>
            <a:pPr>
              <a:buNone/>
            </a:pPr>
            <a:r>
              <a:rPr lang="en-US" sz="2400" dirty="0" smtClean="0"/>
              <a:t>3. Cain and Abel knew to reserve a certain part of their possessions for God. See Genesis 4:3-7.</a:t>
            </a:r>
            <a:endParaRPr lang="en-US" sz="2400" dirty="0"/>
          </a:p>
        </p:txBody>
      </p:sp>
      <p:sp>
        <p:nvSpPr>
          <p:cNvPr id="18" name="Content Placeholder 14"/>
          <p:cNvSpPr txBox="1">
            <a:spLocks/>
          </p:cNvSpPr>
          <p:nvPr/>
        </p:nvSpPr>
        <p:spPr>
          <a:xfrm>
            <a:off x="304800" y="3886200"/>
            <a:ext cx="4191000"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4. Following the flood, Noah knew to set aside a special portion for God. See Genesis 8:20.</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20" grpId="0"/>
      <p:bldP spid="17" grpId="0" build="p"/>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Before the Law…</a:t>
            </a:r>
            <a:endParaRPr lang="en-US" dirty="0"/>
          </a:p>
        </p:txBody>
      </p:sp>
      <p:sp>
        <p:nvSpPr>
          <p:cNvPr id="15" name="Content Placeholder 14"/>
          <p:cNvSpPr>
            <a:spLocks noGrp="1"/>
          </p:cNvSpPr>
          <p:nvPr>
            <p:ph sz="quarter" idx="4"/>
          </p:nvPr>
        </p:nvSpPr>
        <p:spPr>
          <a:xfrm>
            <a:off x="4572001" y="2286000"/>
            <a:ext cx="4419599" cy="1567217"/>
          </a:xfrm>
        </p:spPr>
        <p:txBody>
          <a:bodyPr>
            <a:noAutofit/>
          </a:bodyPr>
          <a:lstStyle/>
          <a:p>
            <a:pPr algn="ctr">
              <a:buNone/>
            </a:pPr>
            <a:r>
              <a:rPr lang="en-US" sz="2600" dirty="0" smtClean="0"/>
              <a:t>Before the Law of Moses there was no written law that obligated people to give the tithe and offerings.</a:t>
            </a:r>
            <a:endParaRPr lang="en-US" sz="2600"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20" name="Content Placeholder 14"/>
          <p:cNvSpPr txBox="1">
            <a:spLocks/>
          </p:cNvSpPr>
          <p:nvPr/>
        </p:nvSpPr>
        <p:spPr>
          <a:xfrm>
            <a:off x="4572001" y="4267200"/>
            <a:ext cx="4419600" cy="1295400"/>
          </a:xfrm>
          <a:prstGeom prst="rect">
            <a:avLst/>
          </a:prstGeom>
        </p:spPr>
        <p:txBody>
          <a:bodyPr vert="horz">
            <a:noAutofit/>
          </a:bodyPr>
          <a:lstStyle/>
          <a:p>
            <a:pPr marL="274320" lvl="0" indent="-274320" algn="ctr" defTabSz="914400">
              <a:spcBef>
                <a:spcPct val="20000"/>
              </a:spcBef>
              <a:buClr>
                <a:schemeClr val="accent1"/>
              </a:buClr>
              <a:buSzPct val="85000"/>
            </a:pPr>
            <a:r>
              <a:rPr lang="en-US" sz="2600" dirty="0" smtClean="0"/>
              <a:t>It seems that this practice was passed from father to son by oral tradition. Abraham taught Isaac, Isaac taught Jacob, etc.</a:t>
            </a:r>
            <a:endParaRPr kumimoji="0" 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Content Placeholder 14"/>
          <p:cNvSpPr txBox="1">
            <a:spLocks/>
          </p:cNvSpPr>
          <p:nvPr/>
        </p:nvSpPr>
        <p:spPr>
          <a:xfrm>
            <a:off x="301753" y="2471383"/>
            <a:ext cx="4040188"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7. Jacob also offered sacrifices and vowed to give a tithe to the Lord. See Genesis 28:10-22.</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20"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Under the Law…</a:t>
            </a:r>
            <a:endParaRPr lang="en-US" dirty="0"/>
          </a:p>
        </p:txBody>
      </p:sp>
      <p:sp>
        <p:nvSpPr>
          <p:cNvPr id="15" name="Content Placeholder 14"/>
          <p:cNvSpPr>
            <a:spLocks noGrp="1"/>
          </p:cNvSpPr>
          <p:nvPr>
            <p:ph sz="quarter" idx="4"/>
          </p:nvPr>
        </p:nvSpPr>
        <p:spPr>
          <a:xfrm>
            <a:off x="4800600" y="2286000"/>
            <a:ext cx="4035552" cy="1567217"/>
          </a:xfrm>
        </p:spPr>
        <p:txBody>
          <a:bodyPr>
            <a:noAutofit/>
          </a:bodyPr>
          <a:lstStyle/>
          <a:p>
            <a:pPr>
              <a:buNone/>
            </a:pPr>
            <a:r>
              <a:rPr lang="en-US" sz="2400" dirty="0" smtClean="0"/>
              <a:t>1. The Law of Moses commanded man to give the tithe of his increase, which included his crops, cattle and material things. See Leviticus 27:30-34; 27:32; Deuteronomy 14:22, 23, 28.</a:t>
            </a:r>
            <a:endParaRPr lang="en-US" sz="2400"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9" name="Content Placeholder 14"/>
          <p:cNvSpPr txBox="1">
            <a:spLocks/>
          </p:cNvSpPr>
          <p:nvPr/>
        </p:nvSpPr>
        <p:spPr>
          <a:xfrm>
            <a:off x="76201" y="2286000"/>
            <a:ext cx="4495800" cy="1295400"/>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Under the Law, what had been voluntary became a commandment.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76200" y="3352800"/>
            <a:ext cx="4498849" cy="1295400"/>
          </a:xfrm>
          <a:prstGeom prst="rect">
            <a:avLst/>
          </a:prstGeom>
        </p:spPr>
        <p:txBody>
          <a:bodyPr vert="horz">
            <a:noAutofit/>
          </a:bodyPr>
          <a:lstStyle/>
          <a:p>
            <a:pPr marL="274320" lvl="0" indent="-274320" algn="ctr" defTabSz="914400">
              <a:spcBef>
                <a:spcPct val="20000"/>
              </a:spcBef>
              <a:buClr>
                <a:schemeClr val="accent1"/>
              </a:buClr>
              <a:buSzPct val="85000"/>
            </a:pPr>
            <a:r>
              <a:rPr lang="en-US" sz="2400" dirty="0" smtClean="0"/>
              <a:t>The Law given to Moses on Mount Sinai included the commandments about tithes and offerings. Giving of tithes and offerings was a responsibility rather than a voluntary act of the Levites (priests) and the people.</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5" grpId="0" build="p"/>
      <p:bldP spid="19"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idx="1"/>
          </p:nvPr>
        </p:nvSpPr>
        <p:spPr/>
        <p:txBody>
          <a:bodyPr/>
          <a:lstStyle/>
          <a:p>
            <a:r>
              <a:rPr dirty="0" smtClean="0"/>
              <a:t>Under the Law…</a:t>
            </a:r>
            <a:endParaRPr lang="en-US" dirty="0"/>
          </a:p>
        </p:txBody>
      </p:sp>
      <p:sp>
        <p:nvSpPr>
          <p:cNvPr id="15" name="Content Placeholder 14"/>
          <p:cNvSpPr>
            <a:spLocks noGrp="1"/>
          </p:cNvSpPr>
          <p:nvPr>
            <p:ph sz="quarter" idx="4"/>
          </p:nvPr>
        </p:nvSpPr>
        <p:spPr>
          <a:xfrm>
            <a:off x="4800600" y="2286000"/>
            <a:ext cx="4035552" cy="1567217"/>
          </a:xfrm>
        </p:spPr>
        <p:txBody>
          <a:bodyPr>
            <a:noAutofit/>
          </a:bodyPr>
          <a:lstStyle/>
          <a:p>
            <a:pPr>
              <a:buNone/>
            </a:pPr>
            <a:r>
              <a:rPr lang="en-US" sz="2400" dirty="0" smtClean="0"/>
              <a:t>4.The Law designated where the tithe and offerings were given. See Nehemiah 10:38; Malachi 3:10.</a:t>
            </a:r>
            <a:endParaRPr lang="en-US" sz="2400" dirty="0"/>
          </a:p>
        </p:txBody>
      </p:sp>
      <p:sp>
        <p:nvSpPr>
          <p:cNvPr id="14" name="Title 13"/>
          <p:cNvSpPr>
            <a:spLocks noGrp="1"/>
          </p:cNvSpPr>
          <p:nvPr>
            <p:ph type="title"/>
          </p:nvPr>
        </p:nvSpPr>
        <p:spPr/>
        <p:txBody>
          <a:bodyPr/>
          <a:lstStyle/>
          <a:p>
            <a:r>
              <a:rPr lang="en-US" b="1" dirty="0" smtClean="0"/>
              <a:t>What does the Bible say about money?</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1" name="TextBox 10"/>
          <p:cNvSpPr txBox="1"/>
          <p:nvPr/>
        </p:nvSpPr>
        <p:spPr>
          <a:xfrm>
            <a:off x="4343400" y="76200"/>
            <a:ext cx="4648200" cy="338554"/>
          </a:xfrm>
          <a:prstGeom prst="rect">
            <a:avLst/>
          </a:prstGeom>
          <a:noFill/>
        </p:spPr>
        <p:txBody>
          <a:bodyPr wrap="square" rtlCol="0" anchor="t">
            <a:spAutoFit/>
          </a:bodyPr>
          <a:lstStyle/>
          <a:p>
            <a:pPr algn="r"/>
            <a:r>
              <a:rPr lang="en-US" sz="1600" dirty="0" smtClean="0"/>
              <a:t>Lesson Two: Old Testament Stewardship</a:t>
            </a:r>
            <a:endParaRPr lang="en-US" sz="1600" dirty="0"/>
          </a:p>
        </p:txBody>
      </p:sp>
      <p:sp>
        <p:nvSpPr>
          <p:cNvPr id="19" name="Content Placeholder 14"/>
          <p:cNvSpPr txBox="1">
            <a:spLocks/>
          </p:cNvSpPr>
          <p:nvPr/>
        </p:nvSpPr>
        <p:spPr>
          <a:xfrm>
            <a:off x="301751" y="2286000"/>
            <a:ext cx="4041649"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2. The Tabernacle was built with the voluntary offerings of the people. See Exodus 35.</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Content Placeholder 14"/>
          <p:cNvSpPr txBox="1">
            <a:spLocks/>
          </p:cNvSpPr>
          <p:nvPr/>
        </p:nvSpPr>
        <p:spPr>
          <a:xfrm>
            <a:off x="301753" y="3810000"/>
            <a:ext cx="4041648" cy="1295400"/>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3. The tithe belonged to God and would be given to the Levites. See Numbers 18:21- 26.</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Content Placeholder 14"/>
          <p:cNvSpPr>
            <a:spLocks noGrp="1"/>
          </p:cNvSpPr>
          <p:nvPr>
            <p:ph sz="quarter" idx="4"/>
          </p:nvPr>
        </p:nvSpPr>
        <p:spPr>
          <a:xfrm>
            <a:off x="4800600" y="3733800"/>
            <a:ext cx="4191000" cy="1567217"/>
          </a:xfrm>
        </p:spPr>
        <p:txBody>
          <a:bodyPr>
            <a:noAutofit/>
          </a:bodyPr>
          <a:lstStyle/>
          <a:p>
            <a:pPr>
              <a:buNone/>
            </a:pPr>
            <a:r>
              <a:rPr lang="en-US" sz="2400" dirty="0" smtClean="0"/>
              <a:t>5. The offerings were used for the repair and maintenance of the designated place of worship. See 1 Chronicles 28:10-12; 29:1-9; Ezra 2:68-69; 3:7; Exodus 36:3,5; Nehemiah 7:70-72.</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9" grpId="0"/>
      <p:bldP spid="9" grpId="0"/>
      <p:bldP spid="1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412</TotalTime>
  <Words>1699</Words>
  <Application>Microsoft Office PowerPoint</Application>
  <PresentationFormat>On-screen Show (4:3)</PresentationFormat>
  <Paragraphs>114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Civic</vt:lpstr>
      <vt:lpstr>GLOBAL UNIVERSITY OF THEOLOGICAL STUDIES</vt:lpstr>
      <vt:lpstr>(Galatians 3:6-7)</vt:lpstr>
      <vt:lpstr>Today it is common to hear people complaining about the teaching of tithes and offerings.</vt:lpstr>
      <vt:lpstr>What does the Bible say about money?</vt:lpstr>
      <vt:lpstr>What does the Bible say about money?</vt:lpstr>
      <vt:lpstr>What does the Bible say about money?</vt:lpstr>
      <vt:lpstr>What does the Bible say about money?</vt:lpstr>
      <vt:lpstr>What does the Bible say about money?</vt:lpstr>
      <vt:lpstr>What does the Bible say about money?</vt:lpstr>
      <vt:lpstr>What does the Bible say about money?</vt:lpstr>
      <vt:lpstr>What does the Bible say about money?</vt:lpstr>
      <vt:lpstr>With the command to give the tithe, God wanted to reveal to man what He considers as the minimum that man should give for the advancement of His work. </vt:lpstr>
      <vt:lpstr>Slide 13</vt:lpstr>
      <vt:lpstr>Slide 14</vt:lpstr>
      <vt:lpstr>Slide 15</vt:lpstr>
      <vt:lpstr>Slide 16</vt:lpstr>
      <vt:lpstr>Slide 17</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poitras</cp:lastModifiedBy>
  <cp:revision>43</cp:revision>
  <dcterms:created xsi:type="dcterms:W3CDTF">2010-08-16T07:07:40Z</dcterms:created>
  <dcterms:modified xsi:type="dcterms:W3CDTF">2010-08-16T21:27:32Z</dcterms:modified>
</cp:coreProperties>
</file>