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0" r:id="rId3"/>
    <p:sldId id="338" r:id="rId4"/>
    <p:sldId id="383" r:id="rId5"/>
    <p:sldId id="384" r:id="rId6"/>
    <p:sldId id="300" r:id="rId7"/>
    <p:sldId id="374" r:id="rId8"/>
    <p:sldId id="385" r:id="rId9"/>
    <p:sldId id="386" r:id="rId10"/>
    <p:sldId id="387" r:id="rId11"/>
    <p:sldId id="388" r:id="rId12"/>
    <p:sldId id="389" r:id="rId13"/>
    <p:sldId id="390" r:id="rId14"/>
    <p:sldId id="391" r:id="rId15"/>
    <p:sldId id="392" r:id="rId16"/>
    <p:sldId id="393" r:id="rId17"/>
    <p:sldId id="394" r:id="rId18"/>
    <p:sldId id="395" r:id="rId19"/>
    <p:sldId id="396" r:id="rId20"/>
    <p:sldId id="397" r:id="rId21"/>
    <p:sldId id="39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74" d="100"/>
          <a:sy n="74" d="100"/>
        </p:scale>
        <p:origin x="-48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1A07BC9-46A5-3A49-B644-2C7B6121FE63}" type="datetimeFigureOut">
              <a:rPr lang="en-US" smtClean="0"/>
              <a:pPr/>
              <a:t>8/17/10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6CF0C-F9D8-4444-9D82-FBBD402E5F0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D56CF0C-F9D8-4444-9D82-FBBD402E5F0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D56CF0C-F9D8-4444-9D82-FBBD402E5F0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6CF0C-F9D8-4444-9D82-FBBD402E5F0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1A07BC9-46A5-3A49-B644-2C7B6121FE63}" type="datetimeFigureOut">
              <a:rPr lang="en-US" smtClean="0"/>
              <a:pPr/>
              <a:t>8/17/10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D56CF0C-F9D8-4444-9D82-FBBD402E5F0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1A07BC9-46A5-3A49-B644-2C7B6121FE63}" type="datetimeFigureOut">
              <a:rPr lang="en-US" smtClean="0"/>
              <a:pPr/>
              <a:t>8/17/10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D56CF0C-F9D8-4444-9D82-FBBD402E5F0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1A07BC9-46A5-3A49-B644-2C7B6121FE63}" type="datetimeFigureOut">
              <a:rPr lang="en-US" smtClean="0"/>
              <a:pPr/>
              <a:t>8/17/10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D56CF0C-F9D8-4444-9D82-FBBD402E5F0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D56CF0C-F9D8-4444-9D82-FBBD402E5F0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D56CF0C-F9D8-4444-9D82-FBBD402E5F0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1A07BC9-46A5-3A49-B644-2C7B6121FE63}" type="datetimeFigureOut">
              <a:rPr lang="en-US" smtClean="0"/>
              <a:pPr/>
              <a:t>8/17/10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1A07BC9-46A5-3A49-B644-2C7B6121FE63}" type="datetimeFigureOut">
              <a:rPr lang="en-US" smtClean="0"/>
              <a:pPr/>
              <a:t>8/17/10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D56CF0C-F9D8-4444-9D82-FBBD402E5F0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971800"/>
            <a:ext cx="8382000" cy="762000"/>
          </a:xfrm>
        </p:spPr>
        <p:txBody>
          <a:bodyPr>
            <a:normAutofit/>
          </a:bodyPr>
          <a:lstStyle/>
          <a:p>
            <a:r>
              <a:rPr lang="en-US" sz="3600" dirty="0" smtClean="0"/>
              <a:t>Biblical Stewardship</a:t>
            </a:r>
            <a:endParaRPr lang="en-US" sz="3600" dirty="0"/>
          </a:p>
        </p:txBody>
      </p:sp>
      <p:sp>
        <p:nvSpPr>
          <p:cNvPr id="2" name="Title 1"/>
          <p:cNvSpPr>
            <a:spLocks noGrp="1"/>
          </p:cNvSpPr>
          <p:nvPr>
            <p:ph type="ctrTitle"/>
          </p:nvPr>
        </p:nvSpPr>
        <p:spPr>
          <a:xfrm>
            <a:off x="381000" y="381000"/>
            <a:ext cx="8382000" cy="1752600"/>
          </a:xfrm>
        </p:spPr>
        <p:txBody>
          <a:bodyPr anchor="ctr">
            <a:noAutofit/>
          </a:bodyPr>
          <a:lstStyle/>
          <a:p>
            <a:r>
              <a:rPr lang="en-US" sz="5400" dirty="0" smtClean="0"/>
              <a:t>GLOBAL UNIVERSITY OF THEOLOGICAL STUDIES</a:t>
            </a:r>
            <a:endParaRPr lang="en-US" sz="5400" dirty="0"/>
          </a:p>
        </p:txBody>
      </p:sp>
      <p:sp>
        <p:nvSpPr>
          <p:cNvPr id="4" name="Title 1"/>
          <p:cNvSpPr txBox="1">
            <a:spLocks/>
          </p:cNvSpPr>
          <p:nvPr/>
        </p:nvSpPr>
        <p:spPr>
          <a:xfrm>
            <a:off x="381000" y="3581400"/>
            <a:ext cx="8382000" cy="6858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Lesson</a:t>
            </a:r>
            <a:r>
              <a:rPr kumimoji="0" lang="en-US" sz="2400" b="0" i="0" u="none" strike="noStrike" kern="1200" cap="none" spc="0" normalizeH="0" baseline="0" noProof="0" dirty="0" smtClean="0">
                <a:ln>
                  <a:noFill/>
                </a:ln>
                <a:solidFill>
                  <a:schemeClr val="accent1"/>
                </a:solidFill>
                <a:effectLst/>
                <a:uLnTx/>
                <a:uFillTx/>
                <a:latin typeface="+mj-lt"/>
                <a:ea typeface="+mj-ea"/>
                <a:cs typeface="+mj-cs"/>
              </a:rPr>
              <a:t> Ten:</a:t>
            </a:r>
            <a:r>
              <a:rPr kumimoji="0" lang="en-US" sz="2400" b="0" i="0" u="none" strike="noStrike" kern="1200" cap="none" spc="0" normalizeH="0" noProof="0" dirty="0" smtClean="0">
                <a:ln>
                  <a:noFill/>
                </a:ln>
                <a:solidFill>
                  <a:schemeClr val="accent1"/>
                </a:solidFill>
                <a:effectLst/>
                <a:uLnTx/>
                <a:uFillTx/>
                <a:latin typeface="+mj-lt"/>
                <a:ea typeface="+mj-ea"/>
                <a:cs typeface="+mj-cs"/>
              </a:rPr>
              <a:t> Prosperity or Poverty</a:t>
            </a:r>
            <a:endParaRPr kumimoji="0" lang="en-US" sz="2400" b="0" i="0" u="none" strike="noStrike" kern="1200" cap="none" spc="0" normalizeH="0" baseline="0" noProof="0" dirty="0">
              <a:ln>
                <a:noFill/>
              </a:ln>
              <a:solidFill>
                <a:schemeClr val="accent1"/>
              </a:solidFill>
              <a:effectLst/>
              <a:uLnTx/>
              <a:uFillTx/>
              <a:latin typeface="+mj-lt"/>
              <a:ea typeface="+mj-ea"/>
              <a:cs typeface="+mj-cs"/>
            </a:endParaRPr>
          </a:p>
        </p:txBody>
      </p:sp>
      <p:sp>
        <p:nvSpPr>
          <p:cNvPr id="5" name="Title 1"/>
          <p:cNvSpPr txBox="1">
            <a:spLocks/>
          </p:cNvSpPr>
          <p:nvPr/>
        </p:nvSpPr>
        <p:spPr>
          <a:xfrm>
            <a:off x="533400" y="5638800"/>
            <a:ext cx="8382000" cy="685800"/>
          </a:xfrm>
          <a:prstGeom prst="rect">
            <a:avLst/>
          </a:prstGeom>
        </p:spPr>
        <p:txBody>
          <a:bodyPr vert="horz" anchor="b">
            <a:noAutofit/>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0" normalizeH="0" baseline="0" noProof="0" dirty="0" smtClean="0">
                <a:ln>
                  <a:noFill/>
                </a:ln>
                <a:solidFill>
                  <a:schemeClr val="tx2"/>
                </a:solidFill>
                <a:effectLst/>
                <a:uLnTx/>
                <a:uFillTx/>
                <a:latin typeface="+mj-lt"/>
                <a:ea typeface="+mj-ea"/>
                <a:cs typeface="+mj-cs"/>
              </a:rPr>
              <a:t>G. Randy Adams</a:t>
            </a:r>
            <a:endParaRPr kumimoji="0" lang="en-US" sz="2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663005"/>
            <a:ext cx="8229600" cy="1815882"/>
          </a:xfrm>
          <a:prstGeom prst="rect">
            <a:avLst/>
          </a:prstGeom>
          <a:noFill/>
        </p:spPr>
        <p:txBody>
          <a:bodyPr wrap="square" rtlCol="0">
            <a:spAutoFit/>
          </a:bodyPr>
          <a:lstStyle/>
          <a:p>
            <a:pPr algn="ctr"/>
            <a:r>
              <a:rPr lang="en-US" sz="2800" dirty="0" smtClean="0"/>
              <a:t>God has given a principle that ensures His blessings. This principle of sowing and reaping applies to every realm in the universe: natural, physical, and spiritual.</a:t>
            </a:r>
            <a:endParaRPr lang="en-US" sz="2800" dirty="0"/>
          </a:p>
        </p:txBody>
      </p:sp>
      <p:sp>
        <p:nvSpPr>
          <p:cNvPr id="6" name="Title 5"/>
          <p:cNvSpPr>
            <a:spLocks noGrp="1"/>
          </p:cNvSpPr>
          <p:nvPr>
            <p:ph type="title"/>
          </p:nvPr>
        </p:nvSpPr>
        <p:spPr>
          <a:xfrm>
            <a:off x="76200" y="228600"/>
            <a:ext cx="8991600" cy="758952"/>
          </a:xfrm>
        </p:spPr>
        <p:txBody>
          <a:bodyPr>
            <a:noAutofit/>
          </a:bodyPr>
          <a:lstStyle/>
          <a:p>
            <a:r>
              <a:rPr lang="en-US" sz="3600" b="1" dirty="0" smtClean="0"/>
              <a:t>The principle of sowing and reaping.</a:t>
            </a:r>
            <a:endParaRPr lang="en-US" sz="3600" b="1" dirty="0"/>
          </a:p>
        </p:txBody>
      </p:sp>
      <p:sp>
        <p:nvSpPr>
          <p:cNvPr id="8" name="TextBox 7"/>
          <p:cNvSpPr txBox="1"/>
          <p:nvPr/>
        </p:nvSpPr>
        <p:spPr>
          <a:xfrm>
            <a:off x="457200" y="3733800"/>
            <a:ext cx="8229600" cy="2308324"/>
          </a:xfrm>
          <a:prstGeom prst="rect">
            <a:avLst/>
          </a:prstGeom>
          <a:noFill/>
        </p:spPr>
        <p:txBody>
          <a:bodyPr wrap="square" rtlCol="0">
            <a:spAutoFit/>
          </a:bodyPr>
          <a:lstStyle/>
          <a:p>
            <a:pPr algn="ctr"/>
            <a:r>
              <a:rPr lang="en-US" sz="3600" dirty="0" smtClean="0">
                <a:solidFill>
                  <a:srgbClr val="D16349"/>
                </a:solidFill>
              </a:rPr>
              <a:t>“Do not be deceived, God is not mocked; for whatever a man sows, that he will also reap” (Galatians 6:7-8, NKJV).</a:t>
            </a:r>
            <a:endParaRPr lang="en-US" sz="3600" dirty="0">
              <a:solidFill>
                <a:srgbClr val="D16349"/>
              </a:solidFill>
            </a:endParaRPr>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Title 5"/>
          <p:cNvSpPr>
            <a:spLocks noGrp="1"/>
          </p:cNvSpPr>
          <p:nvPr>
            <p:ph type="title"/>
          </p:nvPr>
        </p:nvSpPr>
        <p:spPr>
          <a:xfrm>
            <a:off x="76200" y="228600"/>
            <a:ext cx="8991600" cy="758952"/>
          </a:xfrm>
        </p:spPr>
        <p:txBody>
          <a:bodyPr>
            <a:noAutofit/>
          </a:bodyPr>
          <a:lstStyle/>
          <a:p>
            <a:r>
              <a:rPr lang="en-US" sz="3600" b="1" dirty="0" smtClean="0"/>
              <a:t>The principle of sowing and reaping.</a:t>
            </a:r>
            <a:endParaRPr lang="en-US" sz="3600" b="1" dirty="0"/>
          </a:p>
        </p:txBody>
      </p:sp>
      <p:sp>
        <p:nvSpPr>
          <p:cNvPr id="12" name="Content Placeholder 11"/>
          <p:cNvSpPr>
            <a:spLocks noGrp="1"/>
          </p:cNvSpPr>
          <p:nvPr>
            <p:ph sz="half" idx="1"/>
          </p:nvPr>
        </p:nvSpPr>
        <p:spPr>
          <a:xfrm>
            <a:off x="301752" y="1371600"/>
            <a:ext cx="4038600" cy="2286000"/>
          </a:xfrm>
        </p:spPr>
        <p:txBody>
          <a:bodyPr>
            <a:normAutofit fontScale="92500" lnSpcReduction="10000"/>
          </a:bodyPr>
          <a:lstStyle/>
          <a:p>
            <a:r>
              <a:rPr lang="en-US" sz="2200" dirty="0" smtClean="0"/>
              <a:t>In </a:t>
            </a:r>
            <a:r>
              <a:rPr lang="en-US" sz="2200" dirty="0" smtClean="0"/>
              <a:t>the realm of nature if you sow little corn, you will reap little corn—if you sow much corn, you will reap much corn.</a:t>
            </a:r>
            <a:endParaRPr lang="en-US" sz="2200" dirty="0"/>
          </a:p>
        </p:txBody>
      </p:sp>
      <p:sp>
        <p:nvSpPr>
          <p:cNvPr id="13" name="Content Placeholder 12"/>
          <p:cNvSpPr>
            <a:spLocks noGrp="1"/>
          </p:cNvSpPr>
          <p:nvPr>
            <p:ph sz="half" idx="2"/>
          </p:nvPr>
        </p:nvSpPr>
        <p:spPr>
          <a:xfrm>
            <a:off x="4800600" y="1371600"/>
            <a:ext cx="4191000" cy="4681728"/>
          </a:xfrm>
        </p:spPr>
        <p:txBody>
          <a:bodyPr>
            <a:normAutofit fontScale="92500" lnSpcReduction="10000"/>
          </a:bodyPr>
          <a:lstStyle/>
          <a:p>
            <a:r>
              <a:rPr lang="en-US" sz="2000" dirty="0" smtClean="0"/>
              <a:t>In the physical realm the principle of sowing and reaping also applies to our finances. If you sow small amounts in the kingdom of God and His work, you will reap small blessings. If you sow abundantly you will reap abundant blessings. Giving money to the work of the Lord is like sowing seed. It can be seen as an investment. “The liberal soul shall be made fat: and he that </a:t>
            </a:r>
            <a:r>
              <a:rPr lang="en-US" sz="2000" dirty="0" err="1" smtClean="0"/>
              <a:t>watereth</a:t>
            </a:r>
            <a:r>
              <a:rPr lang="en-US" sz="2000" dirty="0" smtClean="0"/>
              <a:t> shall be watered also himself” (Proverbs 11:25). What is given to the Lord will come back. “Cast your bread upon the waters, for you will find it after many days” (Ecclesiastes 11:1, </a:t>
            </a:r>
            <a:r>
              <a:rPr lang="en-US" sz="2000" i="1" dirty="0" smtClean="0"/>
              <a:t>NKJV).</a:t>
            </a:r>
            <a:endParaRPr lang="en-US" sz="19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14" name="Content Placeholder 11"/>
          <p:cNvSpPr txBox="1">
            <a:spLocks/>
          </p:cNvSpPr>
          <p:nvPr/>
        </p:nvSpPr>
        <p:spPr>
          <a:xfrm>
            <a:off x="304800" y="2590800"/>
            <a:ext cx="4038600" cy="2286000"/>
          </a:xfrm>
          <a:prstGeom prst="rect">
            <a:avLst/>
          </a:prstGeom>
        </p:spPr>
        <p:txBody>
          <a:bodyPr vert="horz">
            <a:noAutofit/>
          </a:bodyPr>
          <a:lstStyle/>
          <a:p>
            <a:pPr marL="274320" lvl="0" indent="-274320" defTabSz="914400">
              <a:spcBef>
                <a:spcPct val="20000"/>
              </a:spcBef>
              <a:buClr>
                <a:schemeClr val="accent1"/>
              </a:buClr>
              <a:buSzPct val="85000"/>
              <a:buFont typeface="Wingdings 2"/>
              <a:buChar char=""/>
            </a:pPr>
            <a:r>
              <a:rPr lang="en-US" sz="2000" dirty="0" smtClean="0"/>
              <a:t>In the spiritual realm if you sow abundant spiritual seeds such as faithfulness, obedience, prayer, and worship, you will reap abundant spiritual blessings. The spiritual seed we sow today will be reaped in heaven.</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14" grpId="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381000"/>
            <a:ext cx="8229600" cy="954107"/>
          </a:xfrm>
          <a:prstGeom prst="rect">
            <a:avLst/>
          </a:prstGeom>
          <a:noFill/>
        </p:spPr>
        <p:txBody>
          <a:bodyPr wrap="square" rtlCol="0">
            <a:spAutoFit/>
          </a:bodyPr>
          <a:lstStyle/>
          <a:p>
            <a:pPr algn="ctr"/>
            <a:r>
              <a:rPr lang="en-US" sz="2800" dirty="0" smtClean="0"/>
              <a:t>The principle of sowing and reaping applies to both Christian and sinner.</a:t>
            </a:r>
            <a:endParaRPr lang="en-US" sz="2800" dirty="0"/>
          </a:p>
        </p:txBody>
      </p:sp>
      <p:sp>
        <p:nvSpPr>
          <p:cNvPr id="13" name="TextBox 12"/>
          <p:cNvSpPr txBox="1"/>
          <p:nvPr/>
        </p:nvSpPr>
        <p:spPr>
          <a:xfrm>
            <a:off x="457200" y="1371600"/>
            <a:ext cx="8229600" cy="3046988"/>
          </a:xfrm>
          <a:prstGeom prst="rect">
            <a:avLst/>
          </a:prstGeom>
          <a:noFill/>
        </p:spPr>
        <p:txBody>
          <a:bodyPr wrap="square" rtlCol="0">
            <a:spAutoFit/>
          </a:bodyPr>
          <a:lstStyle/>
          <a:p>
            <a:pPr algn="ctr"/>
            <a:r>
              <a:rPr lang="en-US" sz="2400" dirty="0" smtClean="0"/>
              <a:t>Perhaps someone has planted certain seeds of sin before their conversion. According to the principle of sowing and reaping those seeds will come up and will have to be dealt with in spite of conversion. This principle cannot be annulled. All seeds planted will come up </a:t>
            </a:r>
            <a:r>
              <a:rPr lang="en-US" sz="2400" dirty="0" smtClean="0"/>
              <a:t>and </a:t>
            </a:r>
            <a:r>
              <a:rPr lang="en-US" sz="2400" dirty="0" smtClean="0"/>
              <a:t>produce after their kind. But God will help His child deal with the unwanted harvest caused by past sins if we keep our faith and trust in Him.</a:t>
            </a:r>
            <a:endParaRPr lang="en-US" sz="2400" dirty="0">
              <a:solidFill>
                <a:schemeClr val="accent1"/>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6" name="TextBox 5"/>
          <p:cNvSpPr txBox="1"/>
          <p:nvPr/>
        </p:nvSpPr>
        <p:spPr>
          <a:xfrm>
            <a:off x="457200" y="4494074"/>
            <a:ext cx="8229600" cy="1754326"/>
          </a:xfrm>
          <a:prstGeom prst="rect">
            <a:avLst/>
          </a:prstGeom>
          <a:noFill/>
        </p:spPr>
        <p:txBody>
          <a:bodyPr wrap="square" rtlCol="0">
            <a:spAutoFit/>
          </a:bodyPr>
          <a:lstStyle/>
          <a:p>
            <a:pPr algn="ctr"/>
            <a:r>
              <a:rPr lang="en-US" sz="2800" i="1" dirty="0" smtClean="0">
                <a:solidFill>
                  <a:srgbClr val="D16349"/>
                </a:solidFill>
              </a:rPr>
              <a:t>“You do not have to be rich to be generous. If he has the spirit of true generosity, a pauper can give like a prince.</a:t>
            </a:r>
            <a:r>
              <a:rPr lang="en-US" sz="2800" i="1" dirty="0" smtClean="0">
                <a:solidFill>
                  <a:srgbClr val="D16349"/>
                </a:solidFill>
              </a:rPr>
              <a:t>”</a:t>
            </a:r>
          </a:p>
          <a:p>
            <a:pPr algn="r"/>
            <a:r>
              <a:rPr lang="en-US" sz="2000" dirty="0" smtClean="0">
                <a:solidFill>
                  <a:srgbClr val="D16349"/>
                </a:solidFill>
              </a:rPr>
              <a:t>—Wells</a:t>
            </a:r>
            <a:endParaRPr lang="en-US" sz="20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6" grpId="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07848"/>
            <a:ext cx="9144000" cy="758952"/>
          </a:xfrm>
        </p:spPr>
        <p:txBody>
          <a:bodyPr>
            <a:noAutofit/>
          </a:bodyPr>
          <a:lstStyle/>
          <a:p>
            <a:r>
              <a:rPr lang="en-US" sz="2800" b="1" dirty="0" smtClean="0"/>
              <a:t>Examples of God turning poverty into prosperity:</a:t>
            </a:r>
            <a:endParaRPr lang="en-US" sz="2800" b="1" dirty="0"/>
          </a:p>
        </p:txBody>
      </p:sp>
      <p:sp>
        <p:nvSpPr>
          <p:cNvPr id="3" name="Content Placeholder 2"/>
          <p:cNvSpPr>
            <a:spLocks noGrp="1"/>
          </p:cNvSpPr>
          <p:nvPr>
            <p:ph sz="quarter" idx="1"/>
          </p:nvPr>
        </p:nvSpPr>
        <p:spPr>
          <a:xfrm>
            <a:off x="301752" y="1527048"/>
            <a:ext cx="8503920" cy="606552"/>
          </a:xfrm>
        </p:spPr>
        <p:txBody>
          <a:bodyPr>
            <a:normAutofit/>
          </a:bodyPr>
          <a:lstStyle/>
          <a:p>
            <a:pPr algn="ctr">
              <a:buNone/>
            </a:pPr>
            <a:r>
              <a:rPr lang="en-US" sz="2400" dirty="0" smtClean="0">
                <a:solidFill>
                  <a:srgbClr val="D16349"/>
                </a:solidFill>
              </a:rPr>
              <a:t>Financial poverty to financial </a:t>
            </a:r>
            <a:r>
              <a:rPr lang="en-US" sz="2400" dirty="0" smtClean="0">
                <a:solidFill>
                  <a:srgbClr val="D16349"/>
                </a:solidFill>
              </a:rPr>
              <a:t>prosperity (Judges 6:15-28).</a:t>
            </a:r>
            <a:endParaRPr lang="en-US" sz="2400" dirty="0">
              <a:solidFill>
                <a:srgbClr val="D16349"/>
              </a:solidFill>
            </a:endParaRPr>
          </a:p>
        </p:txBody>
      </p:sp>
      <p:sp>
        <p:nvSpPr>
          <p:cNvPr id="4" name="TextBox 3"/>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Content Placeholder 2"/>
          <p:cNvSpPr txBox="1">
            <a:spLocks/>
          </p:cNvSpPr>
          <p:nvPr/>
        </p:nvSpPr>
        <p:spPr>
          <a:xfrm>
            <a:off x="304800" y="2060448"/>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“Oh, Lord, wherewith shall I save Israel? Behold, my family is the poorest in Manasseh, and I am the least in my father's house” (Judges 6:15; </a:t>
            </a:r>
            <a:r>
              <a:rPr lang="en-US" sz="2800" i="1" dirty="0" smtClean="0"/>
              <a:t>ASV)</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
        <p:nvSpPr>
          <p:cNvPr id="7" name="Content Placeholder 2"/>
          <p:cNvSpPr txBox="1">
            <a:spLocks/>
          </p:cNvSpPr>
          <p:nvPr/>
        </p:nvSpPr>
        <p:spPr>
          <a:xfrm>
            <a:off x="304800" y="3508248"/>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Gideon told the Lord he was poor and therefore could not do the work the Lord asked him to do. God never accepts being poor as an excuse not do His will. In verses 25-28 we see how God gave Gideon financial prosperity but later it became a snare to him.</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07848"/>
            <a:ext cx="9144000" cy="758952"/>
          </a:xfrm>
        </p:spPr>
        <p:txBody>
          <a:bodyPr>
            <a:noAutofit/>
          </a:bodyPr>
          <a:lstStyle/>
          <a:p>
            <a:r>
              <a:rPr lang="en-US" sz="2800" b="1" dirty="0" smtClean="0"/>
              <a:t>Examples of God turning poverty into prosperity:</a:t>
            </a:r>
            <a:endParaRPr lang="en-US" sz="2800" b="1" dirty="0"/>
          </a:p>
        </p:txBody>
      </p:sp>
      <p:sp>
        <p:nvSpPr>
          <p:cNvPr id="3" name="Content Placeholder 2"/>
          <p:cNvSpPr>
            <a:spLocks noGrp="1"/>
          </p:cNvSpPr>
          <p:nvPr>
            <p:ph sz="quarter" idx="1"/>
          </p:nvPr>
        </p:nvSpPr>
        <p:spPr>
          <a:xfrm>
            <a:off x="301752" y="1527048"/>
            <a:ext cx="8503920" cy="606552"/>
          </a:xfrm>
        </p:spPr>
        <p:txBody>
          <a:bodyPr>
            <a:noAutofit/>
          </a:bodyPr>
          <a:lstStyle/>
          <a:p>
            <a:pPr algn="ctr">
              <a:buNone/>
            </a:pPr>
            <a:r>
              <a:rPr lang="en-US" sz="2400" dirty="0" smtClean="0">
                <a:solidFill>
                  <a:srgbClr val="D16349"/>
                </a:solidFill>
              </a:rPr>
              <a:t>Physical poverty to physical </a:t>
            </a:r>
            <a:r>
              <a:rPr lang="en-US" sz="2400" dirty="0" smtClean="0">
                <a:solidFill>
                  <a:srgbClr val="D16349"/>
                </a:solidFill>
              </a:rPr>
              <a:t>prosperity: The Widow of </a:t>
            </a:r>
            <a:r>
              <a:rPr lang="en-US" sz="2400" dirty="0" err="1" smtClean="0">
                <a:solidFill>
                  <a:srgbClr val="D16349"/>
                </a:solidFill>
              </a:rPr>
              <a:t>Zarephath</a:t>
            </a:r>
            <a:r>
              <a:rPr lang="en-US" sz="2400" dirty="0" smtClean="0">
                <a:solidFill>
                  <a:srgbClr val="D16349"/>
                </a:solidFill>
              </a:rPr>
              <a:t> (1 Kings 17: 8-24).</a:t>
            </a:r>
            <a:endParaRPr lang="en-US" sz="2400" dirty="0">
              <a:solidFill>
                <a:srgbClr val="D16349"/>
              </a:solidFill>
            </a:endParaRPr>
          </a:p>
        </p:txBody>
      </p:sp>
      <p:sp>
        <p:nvSpPr>
          <p:cNvPr id="4" name="TextBox 3"/>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Content Placeholder 2"/>
          <p:cNvSpPr txBox="1">
            <a:spLocks/>
          </p:cNvSpPr>
          <p:nvPr/>
        </p:nvSpPr>
        <p:spPr>
          <a:xfrm>
            <a:off x="304800" y="2365248"/>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800" dirty="0" smtClean="0"/>
              <a:t>This woman was a poor widow and had very little, but she obeyed the man of God and was blessed because of her obedience. God turned her poverty into prosperity. (See also 2 Kings 4:1-7.) Obedience is the first step to a miracle.</a:t>
            </a:r>
            <a:endParaRPr kumimoji="0" lang="en-US" sz="2800" b="0" i="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07848"/>
            <a:ext cx="9144000" cy="758952"/>
          </a:xfrm>
        </p:spPr>
        <p:txBody>
          <a:bodyPr>
            <a:noAutofit/>
          </a:bodyPr>
          <a:lstStyle/>
          <a:p>
            <a:r>
              <a:rPr lang="en-US" sz="2800" b="1" dirty="0" smtClean="0"/>
              <a:t>Examples of God turning poverty into prosperity:</a:t>
            </a:r>
            <a:endParaRPr lang="en-US" sz="2800" b="1" dirty="0"/>
          </a:p>
        </p:txBody>
      </p:sp>
      <p:sp>
        <p:nvSpPr>
          <p:cNvPr id="3" name="Content Placeholder 2"/>
          <p:cNvSpPr>
            <a:spLocks noGrp="1"/>
          </p:cNvSpPr>
          <p:nvPr>
            <p:ph sz="quarter" idx="1"/>
          </p:nvPr>
        </p:nvSpPr>
        <p:spPr>
          <a:xfrm>
            <a:off x="301752" y="1527048"/>
            <a:ext cx="8503920" cy="606552"/>
          </a:xfrm>
        </p:spPr>
        <p:txBody>
          <a:bodyPr>
            <a:noAutofit/>
          </a:bodyPr>
          <a:lstStyle/>
          <a:p>
            <a:pPr algn="ctr">
              <a:buNone/>
            </a:pPr>
            <a:r>
              <a:rPr lang="en-US" sz="2400" dirty="0" smtClean="0">
                <a:solidFill>
                  <a:srgbClr val="D16349"/>
                </a:solidFill>
              </a:rPr>
              <a:t>Physical poverty to spiritual prosperity</a:t>
            </a:r>
            <a:r>
              <a:rPr lang="en-US" sz="2400" dirty="0" smtClean="0">
                <a:solidFill>
                  <a:srgbClr val="D16349"/>
                </a:solidFill>
              </a:rPr>
              <a:t>:</a:t>
            </a:r>
            <a:r>
              <a:rPr lang="en-US" sz="2400" dirty="0" smtClean="0">
                <a:solidFill>
                  <a:srgbClr val="D16349"/>
                </a:solidFill>
              </a:rPr>
              <a:t> Church of Smyrna (Revelation 2:9-10)</a:t>
            </a:r>
            <a:r>
              <a:rPr lang="en-US" sz="2400" dirty="0" smtClean="0">
                <a:solidFill>
                  <a:srgbClr val="D16349"/>
                </a:solidFill>
              </a:rPr>
              <a:t>.</a:t>
            </a:r>
            <a:endParaRPr lang="en-US" sz="2400" dirty="0">
              <a:solidFill>
                <a:srgbClr val="D16349"/>
              </a:solidFill>
            </a:endParaRPr>
          </a:p>
        </p:txBody>
      </p:sp>
      <p:sp>
        <p:nvSpPr>
          <p:cNvPr id="4" name="TextBox 3"/>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6" name="Content Placeholder 2"/>
          <p:cNvSpPr txBox="1">
            <a:spLocks/>
          </p:cNvSpPr>
          <p:nvPr/>
        </p:nvSpPr>
        <p:spPr>
          <a:xfrm>
            <a:off x="152400" y="2286000"/>
            <a:ext cx="883920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t>Jesus told the church of Smyrna, “I know your works and tribulation, and poverty (but you are rich)...” (Revelation 2:9, </a:t>
            </a:r>
            <a:r>
              <a:rPr lang="en-US" sz="2000" i="1" dirty="0" smtClean="0"/>
              <a:t>NKJV).</a:t>
            </a:r>
            <a:endParaRPr kumimoji="0" lang="en-US" sz="2000" b="0" i="0" u="none" strike="noStrike" kern="1200" cap="none" spc="0" normalizeH="0" baseline="0" noProof="0" dirty="0">
              <a:ln>
                <a:noFill/>
              </a:ln>
              <a:solidFill>
                <a:srgbClr val="D16349"/>
              </a:solidFill>
              <a:effectLst/>
              <a:uLnTx/>
              <a:uFillTx/>
              <a:latin typeface="+mn-lt"/>
              <a:ea typeface="+mn-ea"/>
              <a:cs typeface="+mn-cs"/>
            </a:endParaRPr>
          </a:p>
        </p:txBody>
      </p:sp>
      <p:sp>
        <p:nvSpPr>
          <p:cNvPr id="7" name="Content Placeholder 2"/>
          <p:cNvSpPr txBox="1">
            <a:spLocks/>
          </p:cNvSpPr>
          <p:nvPr/>
        </p:nvSpPr>
        <p:spPr>
          <a:xfrm>
            <a:off x="304800" y="2968752"/>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t>They were not rich materially but they were rich spiritually. They had a crown of life (eternal life) reserved for them in eternity. Salvation is worth more than all the material prosperity in the world.</a:t>
            </a:r>
            <a:endParaRPr kumimoji="0" lang="en-US" sz="2000" b="0" i="0" u="none" strike="noStrike" kern="1200" cap="none" spc="0" normalizeH="0" baseline="0" noProof="0" dirty="0">
              <a:ln>
                <a:noFill/>
              </a:ln>
              <a:solidFill>
                <a:srgbClr val="D16349"/>
              </a:solidFill>
              <a:effectLst/>
              <a:uLnTx/>
              <a:uFillTx/>
              <a:latin typeface="+mn-lt"/>
              <a:ea typeface="+mn-ea"/>
              <a:cs typeface="+mn-cs"/>
            </a:endParaRPr>
          </a:p>
        </p:txBody>
      </p:sp>
      <p:sp>
        <p:nvSpPr>
          <p:cNvPr id="8" name="Content Placeholder 2"/>
          <p:cNvSpPr txBox="1">
            <a:spLocks/>
          </p:cNvSpPr>
          <p:nvPr/>
        </p:nvSpPr>
        <p:spPr>
          <a:xfrm>
            <a:off x="304800" y="3959352"/>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t>Jesus said, “What will a man give in exchange for His soul?” (Mark 8:37, </a:t>
            </a:r>
            <a:r>
              <a:rPr lang="en-US" sz="2000" i="1" dirty="0" smtClean="0"/>
              <a:t>NKJV). </a:t>
            </a:r>
            <a:r>
              <a:rPr lang="en-US" sz="2000" dirty="0" smtClean="0"/>
              <a:t>Would you be willing to sacrifice your soul (spiritual prosperity) for material prosperity?</a:t>
            </a:r>
            <a:endParaRPr kumimoji="0" lang="en-US" sz="2000" b="0" u="none" strike="noStrike" kern="1200" cap="none" spc="0" normalizeH="0" baseline="0" noProof="0" dirty="0">
              <a:ln>
                <a:noFill/>
              </a:ln>
              <a:solidFill>
                <a:srgbClr val="D16349"/>
              </a:solidFill>
              <a:effectLst/>
              <a:uLnTx/>
              <a:uFillTx/>
              <a:latin typeface="+mn-lt"/>
              <a:ea typeface="+mn-ea"/>
              <a:cs typeface="+mn-cs"/>
            </a:endParaRPr>
          </a:p>
        </p:txBody>
      </p:sp>
      <p:sp>
        <p:nvSpPr>
          <p:cNvPr id="9" name="Content Placeholder 2"/>
          <p:cNvSpPr txBox="1">
            <a:spLocks/>
          </p:cNvSpPr>
          <p:nvPr/>
        </p:nvSpPr>
        <p:spPr>
          <a:xfrm>
            <a:off x="304800" y="4953000"/>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t>Poverty does not hinder faith. God is able </a:t>
            </a:r>
            <a:r>
              <a:rPr lang="en-US" sz="2000" dirty="0" smtClean="0"/>
              <a:t>to </a:t>
            </a:r>
            <a:r>
              <a:rPr lang="en-US" sz="2000" dirty="0" smtClean="0"/>
              <a:t>make us rich in important things even in our deepest poverty.</a:t>
            </a:r>
            <a:endParaRPr kumimoji="0" lang="en-US" sz="2000" b="0" u="none" strike="noStrike" kern="1200" cap="none" spc="0" normalizeH="0" baseline="0" noProof="0" dirty="0">
              <a:ln>
                <a:noFill/>
              </a:ln>
              <a:solidFill>
                <a:srgbClr val="D16349"/>
              </a:solidFill>
              <a:effectLst/>
              <a:uLnTx/>
              <a:uFillTx/>
              <a:latin typeface="+mn-lt"/>
              <a:ea typeface="+mn-ea"/>
              <a:cs typeface="+mn-cs"/>
            </a:endParaRPr>
          </a:p>
        </p:txBody>
      </p:sp>
      <p:sp>
        <p:nvSpPr>
          <p:cNvPr id="10" name="Content Placeholder 2"/>
          <p:cNvSpPr txBox="1">
            <a:spLocks/>
          </p:cNvSpPr>
          <p:nvPr/>
        </p:nvSpPr>
        <p:spPr>
          <a:xfrm>
            <a:off x="304800" y="5641848"/>
            <a:ext cx="8503920" cy="606552"/>
          </a:xfrm>
          <a:prstGeom prst="rect">
            <a:avLst/>
          </a:prstGeom>
        </p:spPr>
        <p:txBody>
          <a:bodyPr vert="horz">
            <a:noAutofit/>
          </a:bodyPr>
          <a:lstStyle/>
          <a:p>
            <a:pPr marL="274320" lvl="0" indent="-274320" algn="ctr" defTabSz="914400">
              <a:spcBef>
                <a:spcPct val="20000"/>
              </a:spcBef>
              <a:buClr>
                <a:schemeClr val="accent1"/>
              </a:buClr>
              <a:buSzPct val="85000"/>
            </a:pPr>
            <a:r>
              <a:rPr lang="en-US" sz="2000" dirty="0" smtClean="0"/>
              <a:t>“Be faithful until death, and I will give you the crown of life” (Revelation 2:10, </a:t>
            </a:r>
            <a:r>
              <a:rPr lang="en-US" sz="2000" i="1" dirty="0" smtClean="0"/>
              <a:t>NASU).</a:t>
            </a:r>
            <a:endParaRPr kumimoji="0" lang="en-US" sz="2000" b="0" u="none" strike="noStrike" kern="1200" cap="none" spc="0" normalizeH="0" baseline="0" noProof="0" dirty="0">
              <a:ln>
                <a:noFill/>
              </a:ln>
              <a:solidFill>
                <a:srgbClr val="D16349"/>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7" grpId="0"/>
      <p:bldP spid="8" grpId="0"/>
      <p:bldP spid="9" grpId="0"/>
      <p:bldP spid="10" grpId="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381000"/>
            <a:ext cx="8229600" cy="954107"/>
          </a:xfrm>
          <a:prstGeom prst="rect">
            <a:avLst/>
          </a:prstGeom>
          <a:noFill/>
        </p:spPr>
        <p:txBody>
          <a:bodyPr wrap="square" rtlCol="0">
            <a:spAutoFit/>
          </a:bodyPr>
          <a:lstStyle/>
          <a:p>
            <a:pPr algn="ctr"/>
            <a:r>
              <a:rPr lang="en-US" sz="2800" dirty="0" smtClean="0"/>
              <a:t>While Jesus Christ was on earth He was acquainted with poverty.</a:t>
            </a:r>
            <a:endParaRPr lang="en-US" sz="2800" dirty="0"/>
          </a:p>
        </p:txBody>
      </p:sp>
      <p:sp>
        <p:nvSpPr>
          <p:cNvPr id="13" name="TextBox 12"/>
          <p:cNvSpPr txBox="1"/>
          <p:nvPr/>
        </p:nvSpPr>
        <p:spPr>
          <a:xfrm>
            <a:off x="457200" y="1371600"/>
            <a:ext cx="8229600" cy="1815882"/>
          </a:xfrm>
          <a:prstGeom prst="rect">
            <a:avLst/>
          </a:prstGeom>
          <a:noFill/>
        </p:spPr>
        <p:txBody>
          <a:bodyPr wrap="square" rtlCol="0">
            <a:spAutoFit/>
          </a:bodyPr>
          <a:lstStyle/>
          <a:p>
            <a:pPr algn="ctr"/>
            <a:r>
              <a:rPr lang="en-US" sz="2800" dirty="0" smtClean="0">
                <a:solidFill>
                  <a:srgbClr val="D16349"/>
                </a:solidFill>
              </a:rPr>
              <a:t>“For you know the grace of our Lord Jesus Christ, that though He was rich, yet for your sakes He became poor, that you through His poverty might become rich” (2 Corinthians 8:8-9, </a:t>
            </a:r>
            <a:r>
              <a:rPr lang="en-US" sz="2800" i="1" dirty="0" smtClean="0">
                <a:solidFill>
                  <a:srgbClr val="D16349"/>
                </a:solidFill>
              </a:rPr>
              <a:t>NKJV).</a:t>
            </a:r>
            <a:endParaRPr lang="en-US" sz="2800" dirty="0">
              <a:solidFill>
                <a:srgbClr val="D16349"/>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7" name="TextBox 6"/>
          <p:cNvSpPr txBox="1"/>
          <p:nvPr/>
        </p:nvSpPr>
        <p:spPr>
          <a:xfrm>
            <a:off x="457200" y="3213318"/>
            <a:ext cx="8229600" cy="1384995"/>
          </a:xfrm>
          <a:prstGeom prst="rect">
            <a:avLst/>
          </a:prstGeom>
          <a:noFill/>
        </p:spPr>
        <p:txBody>
          <a:bodyPr wrap="square" rtlCol="0">
            <a:spAutoFit/>
          </a:bodyPr>
          <a:lstStyle/>
          <a:p>
            <a:pPr algn="ctr"/>
            <a:r>
              <a:rPr lang="en-US" sz="2800" dirty="0" smtClean="0"/>
              <a:t>The majority of His followers and apostles were poor by the world’s standards but they were rich in eternal things by God’s standards.</a:t>
            </a:r>
            <a:endParaRPr lang="en-US" sz="2800" dirty="0">
              <a:solidFill>
                <a:schemeClr val="accent1"/>
              </a:solidFill>
            </a:endParaRPr>
          </a:p>
        </p:txBody>
      </p:sp>
      <p:sp>
        <p:nvSpPr>
          <p:cNvPr id="8" name="TextBox 7"/>
          <p:cNvSpPr txBox="1"/>
          <p:nvPr/>
        </p:nvSpPr>
        <p:spPr>
          <a:xfrm>
            <a:off x="457200" y="4634805"/>
            <a:ext cx="8229600" cy="1384995"/>
          </a:xfrm>
          <a:prstGeom prst="rect">
            <a:avLst/>
          </a:prstGeom>
          <a:noFill/>
        </p:spPr>
        <p:txBody>
          <a:bodyPr wrap="square" rtlCol="0">
            <a:spAutoFit/>
          </a:bodyPr>
          <a:lstStyle/>
          <a:p>
            <a:pPr algn="ctr"/>
            <a:r>
              <a:rPr lang="en-US" sz="2800" dirty="0" smtClean="0">
                <a:solidFill>
                  <a:srgbClr val="D16349"/>
                </a:solidFill>
              </a:rPr>
              <a:t>“Then Peter said, Silver and gold have I none; but such as I have give I thee: In the name of Jesus Christ of Nazareth rise up and walk” (Acts 3:6).</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P spid="8" grpId="0"/>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72753"/>
            <a:ext cx="8229600" cy="646331"/>
          </a:xfrm>
          <a:prstGeom prst="rect">
            <a:avLst/>
          </a:prstGeom>
          <a:noFill/>
        </p:spPr>
        <p:txBody>
          <a:bodyPr wrap="square" rtlCol="0">
            <a:spAutoFit/>
          </a:bodyPr>
          <a:lstStyle/>
          <a:p>
            <a:pPr algn="ctr"/>
            <a:r>
              <a:rPr lang="en-US" sz="3600" dirty="0" smtClean="0"/>
              <a:t>Paul admitted to knowing poverty.</a:t>
            </a:r>
            <a:endParaRPr lang="en-US" sz="3600" dirty="0"/>
          </a:p>
        </p:txBody>
      </p:sp>
      <p:sp>
        <p:nvSpPr>
          <p:cNvPr id="13" name="TextBox 12"/>
          <p:cNvSpPr txBox="1"/>
          <p:nvPr/>
        </p:nvSpPr>
        <p:spPr>
          <a:xfrm>
            <a:off x="457200" y="2063353"/>
            <a:ext cx="8229600" cy="1754327"/>
          </a:xfrm>
          <a:prstGeom prst="rect">
            <a:avLst/>
          </a:prstGeom>
          <a:noFill/>
        </p:spPr>
        <p:txBody>
          <a:bodyPr wrap="square" rtlCol="0">
            <a:spAutoFit/>
          </a:bodyPr>
          <a:lstStyle/>
          <a:p>
            <a:pPr algn="ctr"/>
            <a:r>
              <a:rPr lang="en-US" sz="3600" dirty="0" smtClean="0">
                <a:solidFill>
                  <a:srgbClr val="D16349"/>
                </a:solidFill>
              </a:rPr>
              <a:t>“...As having nothing, and yet possessing </a:t>
            </a:r>
            <a:r>
              <a:rPr lang="en-US" sz="3600" dirty="0" smtClean="0">
                <a:solidFill>
                  <a:srgbClr val="D16349"/>
                </a:solidFill>
              </a:rPr>
              <a:t>all things</a:t>
            </a:r>
            <a:r>
              <a:rPr lang="en-US" sz="3600" dirty="0" smtClean="0">
                <a:solidFill>
                  <a:srgbClr val="D16349"/>
                </a:solidFill>
              </a:rPr>
              <a:t>” (2 Corinthians 6:10, </a:t>
            </a:r>
            <a:r>
              <a:rPr lang="en-US" sz="3600" i="1" dirty="0" smtClean="0">
                <a:solidFill>
                  <a:srgbClr val="D16349"/>
                </a:solidFill>
              </a:rPr>
              <a:t>NKJV).</a:t>
            </a:r>
            <a:endParaRPr lang="en-US" sz="3600" dirty="0">
              <a:solidFill>
                <a:srgbClr val="D16349"/>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7" name="TextBox 6"/>
          <p:cNvSpPr txBox="1"/>
          <p:nvPr/>
        </p:nvSpPr>
        <p:spPr>
          <a:xfrm>
            <a:off x="457200" y="4057471"/>
            <a:ext cx="8229600" cy="1200329"/>
          </a:xfrm>
          <a:prstGeom prst="rect">
            <a:avLst/>
          </a:prstGeom>
          <a:noFill/>
        </p:spPr>
        <p:txBody>
          <a:bodyPr wrap="square" rtlCol="0">
            <a:spAutoFit/>
          </a:bodyPr>
          <a:lstStyle/>
          <a:p>
            <a:pPr algn="ctr"/>
            <a:r>
              <a:rPr lang="en-US" sz="3600" dirty="0" smtClean="0"/>
              <a:t>True riches cannot be purchased or </a:t>
            </a:r>
            <a:r>
              <a:rPr lang="en-US" sz="3600" dirty="0" smtClean="0"/>
              <a:t>measured with </a:t>
            </a:r>
            <a:r>
              <a:rPr lang="en-US" sz="3600" dirty="0" smtClean="0"/>
              <a:t>silver or gold.</a:t>
            </a:r>
            <a:endParaRPr lang="en-US" sz="36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7" grpId="0"/>
    </p:bld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3124200" y="533400"/>
            <a:ext cx="5867400" cy="1631216"/>
          </a:xfrm>
          <a:prstGeom prst="rect">
            <a:avLst/>
          </a:prstGeom>
          <a:noFill/>
        </p:spPr>
        <p:txBody>
          <a:bodyPr wrap="square" rtlCol="0">
            <a:spAutoFit/>
          </a:bodyPr>
          <a:lstStyle/>
          <a:p>
            <a:r>
              <a:rPr lang="en-US" sz="2000" dirty="0" smtClean="0"/>
              <a:t>Forgetting that all financial blessings come from the Lord, and not obeying His commandments concerning stewardship can lead to financial poverty. Worshiping material things, pride, and rebellion all lead to spiritual poverty.</a:t>
            </a:r>
            <a:endParaRPr lang="en-US" sz="2000" dirty="0"/>
          </a:p>
        </p:txBody>
      </p:sp>
      <p:sp>
        <p:nvSpPr>
          <p:cNvPr id="11" name="TextBox 10"/>
          <p:cNvSpPr txBox="1"/>
          <p:nvPr/>
        </p:nvSpPr>
        <p:spPr>
          <a:xfrm>
            <a:off x="76200" y="1097340"/>
            <a:ext cx="2895600" cy="1569660"/>
          </a:xfrm>
          <a:prstGeom prst="rect">
            <a:avLst/>
          </a:prstGeom>
          <a:noFill/>
        </p:spPr>
        <p:txBody>
          <a:bodyPr wrap="square" rtlCol="0">
            <a:spAutoFit/>
          </a:bodyPr>
          <a:lstStyle/>
          <a:p>
            <a:pPr algn="ctr"/>
            <a:r>
              <a:rPr lang="en-US" sz="2400" b="1" dirty="0" smtClean="0">
                <a:solidFill>
                  <a:schemeClr val="bg1"/>
                </a:solidFill>
              </a:rPr>
              <a:t>Material prosperity can lead to spiritual poverty.</a:t>
            </a:r>
            <a:endParaRPr lang="en-US" sz="2400" i="1" dirty="0" smtClean="0">
              <a:solidFill>
                <a:schemeClr val="bg1"/>
              </a:solidFill>
            </a:endParaRPr>
          </a:p>
        </p:txBody>
      </p:sp>
      <p:sp>
        <p:nvSpPr>
          <p:cNvPr id="25" name="TextBox 24"/>
          <p:cNvSpPr txBox="1"/>
          <p:nvPr/>
        </p:nvSpPr>
        <p:spPr>
          <a:xfrm>
            <a:off x="3124200" y="2166877"/>
            <a:ext cx="5715000" cy="2862323"/>
          </a:xfrm>
          <a:prstGeom prst="rect">
            <a:avLst/>
          </a:prstGeom>
          <a:noFill/>
        </p:spPr>
        <p:txBody>
          <a:bodyPr wrap="square" rtlCol="0">
            <a:spAutoFit/>
          </a:bodyPr>
          <a:lstStyle/>
          <a:p>
            <a:r>
              <a:rPr lang="en-US" dirty="0" smtClean="0">
                <a:solidFill>
                  <a:schemeClr val="accent1"/>
                </a:solidFill>
              </a:rPr>
              <a:t>“And the weight of the golden earrings that he requested was a thousand and seven hundred shekels of gold; beside ornaments, and collars, and purple raiment that was </a:t>
            </a:r>
            <a:r>
              <a:rPr lang="en-US" dirty="0" smtClean="0">
                <a:solidFill>
                  <a:schemeClr val="accent1"/>
                </a:solidFill>
              </a:rPr>
              <a:t>on the </a:t>
            </a:r>
            <a:r>
              <a:rPr lang="en-US" dirty="0" smtClean="0">
                <a:solidFill>
                  <a:schemeClr val="accent1"/>
                </a:solidFill>
              </a:rPr>
              <a:t>kings of </a:t>
            </a:r>
            <a:r>
              <a:rPr lang="en-US" dirty="0" err="1" smtClean="0">
                <a:solidFill>
                  <a:schemeClr val="accent1"/>
                </a:solidFill>
              </a:rPr>
              <a:t>Midian</a:t>
            </a:r>
            <a:r>
              <a:rPr lang="en-US" dirty="0" smtClean="0">
                <a:solidFill>
                  <a:schemeClr val="accent1"/>
                </a:solidFill>
              </a:rPr>
              <a:t>, and beside the chains that were about their camels' necks. {collars: or, sweet jewels} And Gideon made an ephod thereof, and put it in his city, even in </a:t>
            </a:r>
            <a:r>
              <a:rPr lang="en-US" dirty="0" err="1" smtClean="0">
                <a:solidFill>
                  <a:schemeClr val="accent1"/>
                </a:solidFill>
              </a:rPr>
              <a:t>Ophrah</a:t>
            </a:r>
            <a:r>
              <a:rPr lang="en-US" dirty="0" smtClean="0">
                <a:solidFill>
                  <a:schemeClr val="accent1"/>
                </a:solidFill>
              </a:rPr>
              <a:t>: and all Israel went thither a whoring after it: which thing became a snare unto Gideon, and to his house” (Judges 8:26-27, </a:t>
            </a:r>
            <a:r>
              <a:rPr lang="en-US" i="1" dirty="0" smtClean="0">
                <a:solidFill>
                  <a:schemeClr val="accent1"/>
                </a:solidFill>
              </a:rPr>
              <a:t>NKJV).</a:t>
            </a:r>
            <a:r>
              <a:rPr lang="en-US" dirty="0" smtClean="0">
                <a:solidFill>
                  <a:schemeClr val="accent1"/>
                </a:solidFill>
              </a:rPr>
              <a:t> </a:t>
            </a:r>
            <a:endParaRPr lang="en-US" dirty="0">
              <a:solidFill>
                <a:schemeClr val="accent1"/>
              </a:solidFill>
            </a:endParaRPr>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8" name="TextBox 7"/>
          <p:cNvSpPr txBox="1"/>
          <p:nvPr/>
        </p:nvSpPr>
        <p:spPr>
          <a:xfrm>
            <a:off x="76200" y="2895600"/>
            <a:ext cx="2895600" cy="2831544"/>
          </a:xfrm>
          <a:prstGeom prst="rect">
            <a:avLst/>
          </a:prstGeom>
          <a:noFill/>
        </p:spPr>
        <p:txBody>
          <a:bodyPr wrap="square" rtlCol="0">
            <a:spAutoFit/>
          </a:bodyPr>
          <a:lstStyle/>
          <a:p>
            <a:pPr algn="ctr"/>
            <a:r>
              <a:rPr lang="en-US" sz="2000" dirty="0" smtClean="0">
                <a:solidFill>
                  <a:srgbClr val="FFFFFF"/>
                </a:solidFill>
              </a:rPr>
              <a:t>“Beware that you do not forget the LORD your God</a:t>
            </a:r>
            <a:r>
              <a:rPr lang="en-US" sz="2000" dirty="0" smtClean="0">
                <a:solidFill>
                  <a:srgbClr val="FFFFFF"/>
                </a:solidFill>
              </a:rPr>
              <a:t>, in not keeping His </a:t>
            </a:r>
            <a:r>
              <a:rPr lang="en-US" sz="2000" dirty="0" smtClean="0">
                <a:solidFill>
                  <a:srgbClr val="FFFFFF"/>
                </a:solidFill>
              </a:rPr>
              <a:t>commandments...But you shall remember the LORD your God, for it is He who gives you power to get wealth”</a:t>
            </a:r>
            <a:r>
              <a:rPr lang="en-US" sz="2000" dirty="0" smtClean="0">
                <a:solidFill>
                  <a:srgbClr val="FFFFFF"/>
                </a:solidFill>
              </a:rPr>
              <a:t> </a:t>
            </a:r>
          </a:p>
          <a:p>
            <a:pPr algn="ctr"/>
            <a:r>
              <a:rPr lang="en-US" dirty="0" smtClean="0">
                <a:solidFill>
                  <a:srgbClr val="FFFFFF"/>
                </a:solidFill>
              </a:rPr>
              <a:t>(</a:t>
            </a:r>
            <a:r>
              <a:rPr lang="en-US" dirty="0" smtClean="0">
                <a:solidFill>
                  <a:srgbClr val="FFFFFF"/>
                </a:solidFill>
              </a:rPr>
              <a:t>Deuteronomy 8:10–18).</a:t>
            </a:r>
            <a:endParaRPr lang="en-US" i="1" dirty="0" smtClean="0">
              <a:solidFill>
                <a:srgbClr val="FFFFFF"/>
              </a:solidFill>
            </a:endParaRPr>
          </a:p>
        </p:txBody>
      </p:sp>
      <p:sp>
        <p:nvSpPr>
          <p:cNvPr id="9" name="TextBox 8"/>
          <p:cNvSpPr txBox="1"/>
          <p:nvPr/>
        </p:nvSpPr>
        <p:spPr>
          <a:xfrm>
            <a:off x="3124200" y="5001161"/>
            <a:ext cx="5715000" cy="1323439"/>
          </a:xfrm>
          <a:prstGeom prst="rect">
            <a:avLst/>
          </a:prstGeom>
          <a:noFill/>
        </p:spPr>
        <p:txBody>
          <a:bodyPr wrap="square" rtlCol="0">
            <a:spAutoFit/>
          </a:bodyPr>
          <a:lstStyle/>
          <a:p>
            <a:r>
              <a:rPr lang="en-US" sz="2000" dirty="0" smtClean="0"/>
              <a:t>What should have been a blessing to Gideon became a snare. Like Gideon, we sometimes let material things become a trap to us and harm our spiritual life.</a:t>
            </a:r>
            <a:endParaRPr lang="en-US" sz="20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1" grpId="0"/>
      <p:bldP spid="25" grpId="0"/>
      <p:bldP spid="8" grpId="0"/>
      <p:bldP spid="9" grpId="0"/>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33400"/>
            <a:ext cx="8229600" cy="2616101"/>
          </a:xfrm>
          <a:prstGeom prst="rect">
            <a:avLst/>
          </a:prstGeom>
          <a:noFill/>
        </p:spPr>
        <p:txBody>
          <a:bodyPr wrap="square" rtlCol="0">
            <a:spAutoFit/>
          </a:bodyPr>
          <a:lstStyle/>
          <a:p>
            <a:pPr algn="ctr"/>
            <a:r>
              <a:rPr lang="en-US" sz="3600" dirty="0" smtClean="0">
                <a:solidFill>
                  <a:srgbClr val="D16349"/>
                </a:solidFill>
              </a:rPr>
              <a:t>“Ask </a:t>
            </a:r>
            <a:r>
              <a:rPr lang="en-US" sz="3600" dirty="0" smtClean="0">
                <a:solidFill>
                  <a:srgbClr val="D16349"/>
                </a:solidFill>
              </a:rPr>
              <a:t>great things, and little things shall be added unto you; ask heavenly things, and earthly things shall be added unto you</a:t>
            </a:r>
            <a:r>
              <a:rPr lang="en-US" sz="3600" dirty="0" smtClean="0">
                <a:solidFill>
                  <a:srgbClr val="D16349"/>
                </a:solidFill>
              </a:rPr>
              <a:t>.”</a:t>
            </a:r>
          </a:p>
          <a:p>
            <a:pPr algn="r"/>
            <a:r>
              <a:rPr lang="en-US" sz="2000" dirty="0" smtClean="0">
                <a:solidFill>
                  <a:srgbClr val="D16349"/>
                </a:solidFill>
              </a:rPr>
              <a:t>—Clement, Origen, and Eusebius,</a:t>
            </a:r>
            <a:endParaRPr lang="en-US" sz="2000" dirty="0">
              <a:solidFill>
                <a:srgbClr val="D16349"/>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7" name="TextBox 6"/>
          <p:cNvSpPr txBox="1"/>
          <p:nvPr/>
        </p:nvSpPr>
        <p:spPr>
          <a:xfrm>
            <a:off x="457200" y="3200400"/>
            <a:ext cx="8229600" cy="954107"/>
          </a:xfrm>
          <a:prstGeom prst="rect">
            <a:avLst/>
          </a:prstGeom>
          <a:noFill/>
        </p:spPr>
        <p:txBody>
          <a:bodyPr wrap="square" rtlCol="0">
            <a:spAutoFit/>
          </a:bodyPr>
          <a:lstStyle/>
          <a:p>
            <a:pPr algn="ctr"/>
            <a:r>
              <a:rPr lang="en-US" sz="2800" dirty="0" smtClean="0"/>
              <a:t>Whether small or large, our riches are God’s. God has not made us owners, but His stewards. </a:t>
            </a:r>
            <a:endParaRPr lang="en-US" sz="2800" dirty="0">
              <a:solidFill>
                <a:schemeClr val="accent1"/>
              </a:solidFill>
            </a:endParaRPr>
          </a:p>
        </p:txBody>
      </p:sp>
      <p:sp>
        <p:nvSpPr>
          <p:cNvPr id="8" name="TextBox 7"/>
          <p:cNvSpPr txBox="1"/>
          <p:nvPr/>
        </p:nvSpPr>
        <p:spPr>
          <a:xfrm>
            <a:off x="457200" y="4154031"/>
            <a:ext cx="8229600" cy="2246769"/>
          </a:xfrm>
          <a:prstGeom prst="rect">
            <a:avLst/>
          </a:prstGeom>
          <a:noFill/>
        </p:spPr>
        <p:txBody>
          <a:bodyPr wrap="square" rtlCol="0">
            <a:spAutoFit/>
          </a:bodyPr>
          <a:lstStyle/>
          <a:p>
            <a:pPr algn="ctr"/>
            <a:r>
              <a:rPr lang="en-US" sz="2800" dirty="0" smtClean="0"/>
              <a:t>Many people believe they are the owners of the material possessions that God has blessed them with, without taking into consideration that God is the Master and Proprietor of all things in earth and heaven.</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Box 7"/>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10" name="TextBox 9"/>
          <p:cNvSpPr txBox="1"/>
          <p:nvPr/>
        </p:nvSpPr>
        <p:spPr>
          <a:xfrm>
            <a:off x="152400" y="609600"/>
            <a:ext cx="1292662" cy="5791200"/>
          </a:xfrm>
          <a:prstGeom prst="rect">
            <a:avLst/>
          </a:prstGeom>
          <a:noFill/>
        </p:spPr>
        <p:txBody>
          <a:bodyPr vert="vert270" wrap="square" rtlCol="0" anchor="b">
            <a:spAutoFit/>
          </a:bodyPr>
          <a:lstStyle/>
          <a:p>
            <a:pPr algn="ctr"/>
            <a:r>
              <a:rPr lang="en-US" sz="7200" dirty="0" smtClean="0">
                <a:solidFill>
                  <a:schemeClr val="bg1"/>
                </a:solidFill>
                <a:latin typeface="+mj-lt"/>
              </a:rPr>
              <a:t>K</a:t>
            </a:r>
            <a:r>
              <a:rPr lang="en-US" sz="7200" cap="all" dirty="0" smtClean="0">
                <a:solidFill>
                  <a:schemeClr val="bg1"/>
                </a:solidFill>
                <a:latin typeface="+mj-lt"/>
              </a:rPr>
              <a:t>ey verse</a:t>
            </a:r>
            <a:endParaRPr lang="en-US" sz="7200" dirty="0">
              <a:solidFill>
                <a:schemeClr val="bg1"/>
              </a:solidFill>
              <a:latin typeface="+mj-lt"/>
            </a:endParaRPr>
          </a:p>
        </p:txBody>
      </p:sp>
      <p:sp>
        <p:nvSpPr>
          <p:cNvPr id="7" name="Title 2"/>
          <p:cNvSpPr txBox="1">
            <a:spLocks/>
          </p:cNvSpPr>
          <p:nvPr/>
        </p:nvSpPr>
        <p:spPr>
          <a:xfrm>
            <a:off x="3000375" y="5867400"/>
            <a:ext cx="5867400" cy="533400"/>
          </a:xfrm>
          <a:prstGeom prst="rect">
            <a:avLst/>
          </a:prstGeom>
        </p:spPr>
        <p:txBody>
          <a:bodyPr vert="horz" anchor="t">
            <a:noAutofit/>
          </a:bodyPr>
          <a:lstStyle/>
          <a:p>
            <a:pPr lvl="0" defTabSz="914400">
              <a:spcBef>
                <a:spcPct val="0"/>
              </a:spcBef>
            </a:pP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r>
              <a:rPr lang="en-US" sz="2400" b="1" dirty="0" smtClean="0">
                <a:solidFill>
                  <a:schemeClr val="tx2"/>
                </a:solidFill>
              </a:rPr>
              <a:t>Proverbs 11:24-25, </a:t>
            </a:r>
            <a:r>
              <a:rPr lang="en-US" sz="2400" b="1" i="1" dirty="0" smtClean="0">
                <a:solidFill>
                  <a:schemeClr val="tx2"/>
                </a:solidFill>
              </a:rPr>
              <a:t>NKJV</a:t>
            </a:r>
            <a:r>
              <a:rPr kumimoji="0" lang="en-US" sz="2400" b="1" i="0" u="none" strike="noStrike" kern="1200" cap="none" spc="0" normalizeH="0" baseline="0" noProof="0" dirty="0" smtClean="0">
                <a:ln>
                  <a:noFill/>
                </a:ln>
                <a:solidFill>
                  <a:schemeClr val="tx2"/>
                </a:solidFill>
                <a:effectLst/>
                <a:uLnTx/>
                <a:uFillTx/>
                <a:latin typeface="+mj-lt"/>
                <a:ea typeface="+mj-ea"/>
                <a:cs typeface="+mj-cs"/>
              </a:rPr>
              <a:t>)</a:t>
            </a:r>
            <a:endParaRPr kumimoji="0" lang="en-US" sz="2400" b="1" i="0" u="none" strike="noStrike" kern="1200" cap="none" spc="0" normalizeH="0" baseline="0" noProof="0" dirty="0">
              <a:ln>
                <a:noFill/>
              </a:ln>
              <a:solidFill>
                <a:schemeClr val="tx2"/>
              </a:solidFill>
              <a:effectLst/>
              <a:uLnTx/>
              <a:uFillTx/>
              <a:latin typeface="+mj-lt"/>
              <a:ea typeface="+mj-ea"/>
              <a:cs typeface="+mj-cs"/>
            </a:endParaRPr>
          </a:p>
        </p:txBody>
      </p:sp>
      <p:sp>
        <p:nvSpPr>
          <p:cNvPr id="11" name="TextBox 10"/>
          <p:cNvSpPr txBox="1"/>
          <p:nvPr/>
        </p:nvSpPr>
        <p:spPr>
          <a:xfrm>
            <a:off x="3000374" y="914400"/>
            <a:ext cx="5867401" cy="5078314"/>
          </a:xfrm>
          <a:prstGeom prst="rect">
            <a:avLst/>
          </a:prstGeom>
          <a:noFill/>
        </p:spPr>
        <p:txBody>
          <a:bodyPr wrap="square" rtlCol="0" anchor="b">
            <a:spAutoFit/>
          </a:bodyPr>
          <a:lstStyle/>
          <a:p>
            <a:r>
              <a:rPr lang="en-US" sz="3600" dirty="0" smtClean="0"/>
              <a:t>“There is one who scatters, yet increases more; And there is one who withholds more than is right, But it leads to poverty. The generous soul will be made rich, And he who waters will also be watered himself” </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533400"/>
            <a:ext cx="8229600" cy="1384995"/>
          </a:xfrm>
          <a:prstGeom prst="rect">
            <a:avLst/>
          </a:prstGeom>
          <a:noFill/>
        </p:spPr>
        <p:txBody>
          <a:bodyPr wrap="square" rtlCol="0">
            <a:spAutoFit/>
          </a:bodyPr>
          <a:lstStyle/>
          <a:p>
            <a:pPr algn="ctr"/>
            <a:r>
              <a:rPr lang="en-US" sz="2800" dirty="0" smtClean="0"/>
              <a:t>God is the owner of the individual. We are the “purchased possession, to the praise of His glory” (Ephesians 1:14, </a:t>
            </a:r>
            <a:r>
              <a:rPr lang="en-US" sz="2800" i="1" dirty="0" smtClean="0"/>
              <a:t>NKJV). </a:t>
            </a:r>
            <a:endParaRPr lang="en-US" sz="2800" dirty="0" smtClean="0">
              <a:solidFill>
                <a:srgbClr val="D16349"/>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7" name="TextBox 6"/>
          <p:cNvSpPr txBox="1"/>
          <p:nvPr/>
        </p:nvSpPr>
        <p:spPr>
          <a:xfrm>
            <a:off x="457200" y="1981200"/>
            <a:ext cx="8229600" cy="1815882"/>
          </a:xfrm>
          <a:prstGeom prst="rect">
            <a:avLst/>
          </a:prstGeom>
          <a:noFill/>
        </p:spPr>
        <p:txBody>
          <a:bodyPr wrap="square" rtlCol="0">
            <a:spAutoFit/>
          </a:bodyPr>
          <a:lstStyle/>
          <a:p>
            <a:pPr algn="ctr"/>
            <a:r>
              <a:rPr lang="en-US" sz="2800" dirty="0" smtClean="0"/>
              <a:t>Paul said, “For you were bought at a price; therefore glorify God in your body and in your spirit, which are God's” (1 Corinthians 6:20, </a:t>
            </a:r>
            <a:r>
              <a:rPr lang="en-US" sz="2800" i="1" dirty="0" smtClean="0"/>
              <a:t>NKJV).</a:t>
            </a:r>
            <a:endParaRPr lang="en-US" sz="2800" dirty="0">
              <a:solidFill>
                <a:schemeClr val="accent1"/>
              </a:solidFill>
            </a:endParaRPr>
          </a:p>
        </p:txBody>
      </p:sp>
      <p:sp>
        <p:nvSpPr>
          <p:cNvPr id="8" name="TextBox 7"/>
          <p:cNvSpPr txBox="1"/>
          <p:nvPr/>
        </p:nvSpPr>
        <p:spPr>
          <a:xfrm>
            <a:off x="457200" y="3925431"/>
            <a:ext cx="8229600" cy="2246769"/>
          </a:xfrm>
          <a:prstGeom prst="rect">
            <a:avLst/>
          </a:prstGeom>
          <a:noFill/>
        </p:spPr>
        <p:txBody>
          <a:bodyPr wrap="square" rtlCol="0">
            <a:spAutoFit/>
          </a:bodyPr>
          <a:lstStyle/>
          <a:p>
            <a:pPr algn="ctr"/>
            <a:r>
              <a:rPr lang="en-US" sz="2800" dirty="0" smtClean="0"/>
              <a:t>We are the legal property of God; He is our master. If a person has been born again of water and Spirit, he belongs to God. “But you are a chosen generation, a royal priesthood, a holy nation, His own special people...” (1 Peter 2:9-10, </a:t>
            </a:r>
            <a:r>
              <a:rPr lang="en-US" sz="2800" i="1" dirty="0" smtClean="0"/>
              <a:t>NKJV).</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143000"/>
            <a:ext cx="8229600" cy="1815882"/>
          </a:xfrm>
          <a:prstGeom prst="rect">
            <a:avLst/>
          </a:prstGeom>
          <a:noFill/>
        </p:spPr>
        <p:txBody>
          <a:bodyPr wrap="square" rtlCol="0">
            <a:spAutoFit/>
          </a:bodyPr>
          <a:lstStyle/>
          <a:p>
            <a:pPr algn="ctr"/>
            <a:r>
              <a:rPr lang="en-US" sz="2800" dirty="0" smtClean="0"/>
              <a:t>The secret to physical, spiritual, and material prosperity is </a:t>
            </a:r>
            <a:r>
              <a:rPr lang="en-US" sz="2800" i="1" dirty="0" smtClean="0"/>
              <a:t>obedience to God’s Word, giving liberally </a:t>
            </a:r>
            <a:r>
              <a:rPr lang="en-US" sz="2800" dirty="0" smtClean="0"/>
              <a:t>to the work of God, and </a:t>
            </a:r>
            <a:r>
              <a:rPr lang="en-US" sz="2800" i="1" dirty="0" smtClean="0"/>
              <a:t>recognizing </a:t>
            </a:r>
            <a:r>
              <a:rPr lang="en-US" sz="2800" dirty="0" smtClean="0"/>
              <a:t>God as the Master (Owner) of all things</a:t>
            </a:r>
            <a:r>
              <a:rPr lang="en-US" sz="2800" i="1" dirty="0" smtClean="0"/>
              <a:t>.</a:t>
            </a:r>
            <a:endParaRPr lang="en-US" sz="2800" dirty="0" smtClean="0">
              <a:solidFill>
                <a:srgbClr val="D16349"/>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
        <p:nvSpPr>
          <p:cNvPr id="7" name="TextBox 6"/>
          <p:cNvSpPr txBox="1"/>
          <p:nvPr/>
        </p:nvSpPr>
        <p:spPr>
          <a:xfrm>
            <a:off x="457200" y="3134380"/>
            <a:ext cx="8229600" cy="523220"/>
          </a:xfrm>
          <a:prstGeom prst="rect">
            <a:avLst/>
          </a:prstGeom>
          <a:noFill/>
        </p:spPr>
        <p:txBody>
          <a:bodyPr wrap="square" rtlCol="0">
            <a:spAutoFit/>
          </a:bodyPr>
          <a:lstStyle/>
          <a:p>
            <a:pPr algn="ctr"/>
            <a:r>
              <a:rPr lang="en-US" sz="2800" dirty="0" smtClean="0"/>
              <a:t>God blesses the hand that gives liberally.</a:t>
            </a:r>
            <a:endParaRPr lang="en-US" sz="2800" dirty="0">
              <a:solidFill>
                <a:schemeClr val="accent1"/>
              </a:solidFill>
            </a:endParaRPr>
          </a:p>
        </p:txBody>
      </p:sp>
      <p:sp>
        <p:nvSpPr>
          <p:cNvPr id="8" name="TextBox 7"/>
          <p:cNvSpPr txBox="1"/>
          <p:nvPr/>
        </p:nvSpPr>
        <p:spPr>
          <a:xfrm>
            <a:off x="457200" y="3925431"/>
            <a:ext cx="8229600" cy="1631216"/>
          </a:xfrm>
          <a:prstGeom prst="rect">
            <a:avLst/>
          </a:prstGeom>
          <a:noFill/>
        </p:spPr>
        <p:txBody>
          <a:bodyPr wrap="square" rtlCol="0">
            <a:spAutoFit/>
          </a:bodyPr>
          <a:lstStyle/>
          <a:p>
            <a:pPr algn="ctr"/>
            <a:r>
              <a:rPr lang="en-US" sz="3600" i="1" dirty="0" smtClean="0">
                <a:solidFill>
                  <a:srgbClr val="D16349"/>
                </a:solidFill>
              </a:rPr>
              <a:t>The hand that gives is always higher than the hand that receives.</a:t>
            </a:r>
            <a:r>
              <a:rPr lang="en-US" sz="3600" i="1" dirty="0" smtClean="0">
                <a:solidFill>
                  <a:srgbClr val="D16349"/>
                </a:solidFill>
              </a:rPr>
              <a:t> </a:t>
            </a:r>
          </a:p>
          <a:p>
            <a:pPr algn="r"/>
            <a:r>
              <a:rPr lang="en-US" sz="2800" dirty="0" smtClean="0">
                <a:solidFill>
                  <a:srgbClr val="D16349"/>
                </a:solidFill>
              </a:rPr>
              <a:t>—</a:t>
            </a:r>
            <a:r>
              <a:rPr lang="en-US" sz="2800" dirty="0" smtClean="0">
                <a:solidFill>
                  <a:srgbClr val="D16349"/>
                </a:solidFill>
              </a:rPr>
              <a:t>Ghanaian proverb</a:t>
            </a:r>
            <a:endParaRPr lang="en-US" sz="2800" dirty="0">
              <a:solidFill>
                <a:srgbClr val="D16349"/>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748605"/>
            <a:ext cx="8229600" cy="1384995"/>
          </a:xfrm>
          <a:prstGeom prst="rect">
            <a:avLst/>
          </a:prstGeom>
          <a:noFill/>
        </p:spPr>
        <p:txBody>
          <a:bodyPr wrap="square" rtlCol="0">
            <a:spAutoFit/>
          </a:bodyPr>
          <a:lstStyle/>
          <a:p>
            <a:pPr algn="ctr"/>
            <a:r>
              <a:rPr lang="en-US" sz="2800" dirty="0" smtClean="0"/>
              <a:t>If you desire to be blessed spiritually and materially, you must recognize and honor God as the source of all blessings.</a:t>
            </a:r>
            <a:endParaRPr lang="en-US" sz="2800" dirty="0"/>
          </a:p>
        </p:txBody>
      </p:sp>
      <p:sp>
        <p:nvSpPr>
          <p:cNvPr id="13" name="TextBox 12"/>
          <p:cNvSpPr txBox="1"/>
          <p:nvPr/>
        </p:nvSpPr>
        <p:spPr>
          <a:xfrm>
            <a:off x="457200" y="2298918"/>
            <a:ext cx="8229600" cy="1815882"/>
          </a:xfrm>
          <a:prstGeom prst="rect">
            <a:avLst/>
          </a:prstGeom>
          <a:noFill/>
        </p:spPr>
        <p:txBody>
          <a:bodyPr wrap="square" rtlCol="0">
            <a:spAutoFit/>
          </a:bodyPr>
          <a:lstStyle/>
          <a:p>
            <a:pPr algn="ctr"/>
            <a:r>
              <a:rPr lang="en-US" sz="2800" dirty="0" smtClean="0">
                <a:solidFill>
                  <a:schemeClr val="accent1"/>
                </a:solidFill>
              </a:rPr>
              <a:t>It is seen throughout Scripture that those who gave freely unto the Lord prospered spiritually and materially. On the contrary those who withheld lived in spiritual and material poverty.</a:t>
            </a:r>
            <a:endParaRPr lang="en-US" sz="2800" dirty="0">
              <a:solidFill>
                <a:schemeClr val="accent1"/>
              </a:solidFill>
            </a:endParaRPr>
          </a:p>
        </p:txBody>
      </p:sp>
      <p:sp>
        <p:nvSpPr>
          <p:cNvPr id="14" name="TextBox 13"/>
          <p:cNvSpPr txBox="1"/>
          <p:nvPr/>
        </p:nvSpPr>
        <p:spPr>
          <a:xfrm>
            <a:off x="457200" y="4280118"/>
            <a:ext cx="8229600" cy="1815882"/>
          </a:xfrm>
          <a:prstGeom prst="rect">
            <a:avLst/>
          </a:prstGeom>
          <a:noFill/>
        </p:spPr>
        <p:txBody>
          <a:bodyPr wrap="square" rtlCol="0">
            <a:spAutoFit/>
          </a:bodyPr>
          <a:lstStyle/>
          <a:p>
            <a:pPr algn="ctr"/>
            <a:r>
              <a:rPr lang="en-US" sz="2800" dirty="0" smtClean="0"/>
              <a:t>God has many ways to prosper those who are faithful and obedient. But, not all prosperity will be financial. Sometimes God chooses to send spiritual blessings instead.</a:t>
            </a:r>
            <a:endParaRPr lang="en-US" sz="2800" dirty="0">
              <a:solidFill>
                <a:schemeClr val="accent1"/>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021140"/>
            <a:ext cx="8229600" cy="1569660"/>
          </a:xfrm>
          <a:prstGeom prst="rect">
            <a:avLst/>
          </a:prstGeom>
          <a:noFill/>
        </p:spPr>
        <p:txBody>
          <a:bodyPr wrap="square" rtlCol="0">
            <a:spAutoFit/>
          </a:bodyPr>
          <a:lstStyle/>
          <a:p>
            <a:pPr algn="ctr"/>
            <a:r>
              <a:rPr lang="en-US" sz="3200" dirty="0" smtClean="0"/>
              <a:t>“Beloved, I pray that you may prosper in all things and be in health, just as your soul prospers” (3 John 2, </a:t>
            </a:r>
            <a:r>
              <a:rPr lang="en-US" sz="3200" i="1" dirty="0" smtClean="0"/>
              <a:t>NKJV</a:t>
            </a:r>
            <a:r>
              <a:rPr lang="en-US" sz="3200" dirty="0" smtClean="0"/>
              <a:t>).</a:t>
            </a:r>
            <a:endParaRPr lang="en-US" sz="3200" dirty="0"/>
          </a:p>
        </p:txBody>
      </p:sp>
      <p:sp>
        <p:nvSpPr>
          <p:cNvPr id="13" name="TextBox 12"/>
          <p:cNvSpPr txBox="1"/>
          <p:nvPr/>
        </p:nvSpPr>
        <p:spPr>
          <a:xfrm>
            <a:off x="457200" y="3008055"/>
            <a:ext cx="8229600" cy="2554545"/>
          </a:xfrm>
          <a:prstGeom prst="rect">
            <a:avLst/>
          </a:prstGeom>
          <a:noFill/>
        </p:spPr>
        <p:txBody>
          <a:bodyPr wrap="square" rtlCol="0">
            <a:spAutoFit/>
          </a:bodyPr>
          <a:lstStyle/>
          <a:p>
            <a:pPr algn="ctr"/>
            <a:r>
              <a:rPr lang="en-US" sz="3200" dirty="0" smtClean="0"/>
              <a:t>“He shall be like a tree planted by the rivers of water, that brings forth its fruit in its season, whose leaf also shall not wither; and whatever he does shall prosper” (Psalms 1:3, </a:t>
            </a:r>
            <a:r>
              <a:rPr lang="en-US" sz="3200" i="1" dirty="0" smtClean="0"/>
              <a:t>NKJV</a:t>
            </a:r>
            <a:r>
              <a:rPr lang="en-US" sz="3200" dirty="0" smtClean="0"/>
              <a:t>).</a:t>
            </a:r>
            <a:endParaRPr lang="en-US" sz="3200" dirty="0">
              <a:solidFill>
                <a:schemeClr val="accent1"/>
              </a:solidFill>
            </a:endParaRPr>
          </a:p>
        </p:txBody>
      </p:sp>
      <p:sp>
        <p:nvSpPr>
          <p:cNvPr id="16" name="TextBox 15"/>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1663005"/>
            <a:ext cx="8229600" cy="1384995"/>
          </a:xfrm>
          <a:prstGeom prst="rect">
            <a:avLst/>
          </a:prstGeom>
          <a:noFill/>
        </p:spPr>
        <p:txBody>
          <a:bodyPr wrap="square" rtlCol="0">
            <a:spAutoFit/>
          </a:bodyPr>
          <a:lstStyle/>
          <a:p>
            <a:pPr algn="ctr"/>
            <a:r>
              <a:rPr lang="en-US" sz="2800" dirty="0" smtClean="0"/>
              <a:t>The correct answer for Christians is spiritual blessings. But among a people where poverty is rampant, it may be difficult to say that.</a:t>
            </a:r>
            <a:endParaRPr lang="en-US" sz="2800" dirty="0"/>
          </a:p>
        </p:txBody>
      </p:sp>
      <p:sp>
        <p:nvSpPr>
          <p:cNvPr id="13" name="TextBox 12"/>
          <p:cNvSpPr txBox="1"/>
          <p:nvPr/>
        </p:nvSpPr>
        <p:spPr>
          <a:xfrm>
            <a:off x="457200" y="3110805"/>
            <a:ext cx="8229600" cy="1384995"/>
          </a:xfrm>
          <a:prstGeom prst="rect">
            <a:avLst/>
          </a:prstGeom>
          <a:noFill/>
        </p:spPr>
        <p:txBody>
          <a:bodyPr wrap="square" rtlCol="0">
            <a:spAutoFit/>
          </a:bodyPr>
          <a:lstStyle/>
          <a:p>
            <a:pPr algn="ctr"/>
            <a:r>
              <a:rPr lang="en-US" sz="2800" dirty="0" smtClean="0"/>
              <a:t>Only spiritual prosperity is lasting and eternal. Material prosperity is like all other physical things that will perish one day.</a:t>
            </a:r>
            <a:endParaRPr lang="en-US" sz="2800" dirty="0">
              <a:solidFill>
                <a:schemeClr val="accent1"/>
              </a:solidFill>
            </a:endParaRPr>
          </a:p>
        </p:txBody>
      </p:sp>
      <p:sp>
        <p:nvSpPr>
          <p:cNvPr id="6" name="Title 5"/>
          <p:cNvSpPr>
            <a:spLocks noGrp="1"/>
          </p:cNvSpPr>
          <p:nvPr>
            <p:ph type="title"/>
          </p:nvPr>
        </p:nvSpPr>
        <p:spPr>
          <a:xfrm>
            <a:off x="76200" y="304800"/>
            <a:ext cx="8991600" cy="758952"/>
          </a:xfrm>
        </p:spPr>
        <p:txBody>
          <a:bodyPr>
            <a:noAutofit/>
          </a:bodyPr>
          <a:lstStyle/>
          <a:p>
            <a:r>
              <a:rPr lang="en-US" sz="2400" b="1" dirty="0" smtClean="0"/>
              <a:t>Which one is most important; material or spiritual prosperity?</a:t>
            </a:r>
            <a:endParaRPr lang="en-US" sz="2400" b="1" dirty="0"/>
          </a:p>
        </p:txBody>
      </p:sp>
      <p:sp>
        <p:nvSpPr>
          <p:cNvPr id="8" name="TextBox 7"/>
          <p:cNvSpPr txBox="1"/>
          <p:nvPr/>
        </p:nvSpPr>
        <p:spPr>
          <a:xfrm>
            <a:off x="457200" y="4526340"/>
            <a:ext cx="8229600" cy="1384995"/>
          </a:xfrm>
          <a:prstGeom prst="rect">
            <a:avLst/>
          </a:prstGeom>
          <a:noFill/>
        </p:spPr>
        <p:txBody>
          <a:bodyPr wrap="square" rtlCol="0">
            <a:spAutoFit/>
          </a:bodyPr>
          <a:lstStyle/>
          <a:p>
            <a:pPr algn="ctr"/>
            <a:r>
              <a:rPr lang="en-US" sz="2800" dirty="0" smtClean="0"/>
              <a:t>Material prosperity will not get us to heaven and it may even hinder us from getting to heaven if we allow the love of money to be our main objective.</a:t>
            </a:r>
            <a:endParaRPr lang="en-US" sz="2800" dirty="0">
              <a:solidFill>
                <a:schemeClr val="accent1"/>
              </a:solidFill>
            </a:endParaRPr>
          </a:p>
        </p:txBody>
      </p:sp>
      <p:sp>
        <p:nvSpPr>
          <p:cNvPr id="9" name="TextBox 8"/>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8"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extBox 6"/>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17" name="TextBox 16"/>
          <p:cNvSpPr txBox="1"/>
          <p:nvPr/>
        </p:nvSpPr>
        <p:spPr>
          <a:xfrm>
            <a:off x="3124200" y="739676"/>
            <a:ext cx="5867400" cy="2308324"/>
          </a:xfrm>
          <a:prstGeom prst="rect">
            <a:avLst/>
          </a:prstGeom>
          <a:noFill/>
        </p:spPr>
        <p:txBody>
          <a:bodyPr wrap="square" rtlCol="0">
            <a:spAutoFit/>
          </a:bodyPr>
          <a:lstStyle/>
          <a:p>
            <a:r>
              <a:rPr lang="en-US" sz="2400" dirty="0" smtClean="0"/>
              <a:t>Love of money enslaves people and brings them many sorrows. God does not bless some people with financial prosperity because it would destroy them. They are not capable of being the master of money; instead they are mastered by money.</a:t>
            </a:r>
            <a:endParaRPr lang="en-US" sz="2400" dirty="0"/>
          </a:p>
        </p:txBody>
      </p:sp>
      <p:sp>
        <p:nvSpPr>
          <p:cNvPr id="11" name="TextBox 10"/>
          <p:cNvSpPr txBox="1"/>
          <p:nvPr/>
        </p:nvSpPr>
        <p:spPr>
          <a:xfrm>
            <a:off x="76200" y="1768256"/>
            <a:ext cx="2819400" cy="3108544"/>
          </a:xfrm>
          <a:prstGeom prst="rect">
            <a:avLst/>
          </a:prstGeom>
          <a:noFill/>
        </p:spPr>
        <p:txBody>
          <a:bodyPr wrap="square" rtlCol="0">
            <a:spAutoFit/>
          </a:bodyPr>
          <a:lstStyle/>
          <a:p>
            <a:pPr algn="ctr"/>
            <a:r>
              <a:rPr lang="en-US" sz="2800" dirty="0" smtClean="0">
                <a:solidFill>
                  <a:schemeClr val="bg1"/>
                </a:solidFill>
              </a:rPr>
              <a:t>1 Timothy 6:10 does not say, that money is evil, but that the “love of money is the root of all evil.”</a:t>
            </a:r>
            <a:endParaRPr lang="en-US" sz="2800" i="1" dirty="0" smtClean="0">
              <a:solidFill>
                <a:schemeClr val="bg1"/>
              </a:solidFill>
            </a:endParaRPr>
          </a:p>
        </p:txBody>
      </p:sp>
      <p:sp>
        <p:nvSpPr>
          <p:cNvPr id="25" name="TextBox 24"/>
          <p:cNvSpPr txBox="1"/>
          <p:nvPr/>
        </p:nvSpPr>
        <p:spPr>
          <a:xfrm>
            <a:off x="3124200" y="3200400"/>
            <a:ext cx="5715000" cy="1384995"/>
          </a:xfrm>
          <a:prstGeom prst="rect">
            <a:avLst/>
          </a:prstGeom>
          <a:noFill/>
        </p:spPr>
        <p:txBody>
          <a:bodyPr wrap="square" rtlCol="0">
            <a:spAutoFit/>
          </a:bodyPr>
          <a:lstStyle/>
          <a:p>
            <a:r>
              <a:rPr lang="en-US" sz="2800" dirty="0" smtClean="0">
                <a:solidFill>
                  <a:schemeClr val="accent1"/>
                </a:solidFill>
              </a:rPr>
              <a:t>“Ye ask, and receive not, because ye ask amiss, that ye may consume it upon your lusts” (James 4:3).</a:t>
            </a:r>
            <a:endParaRPr lang="en-US" sz="2800" dirty="0">
              <a:solidFill>
                <a:schemeClr val="accent1"/>
              </a:solidFill>
            </a:endParaRPr>
          </a:p>
        </p:txBody>
      </p:sp>
      <p:sp>
        <p:nvSpPr>
          <p:cNvPr id="26" name="TextBox 25"/>
          <p:cNvSpPr txBox="1"/>
          <p:nvPr/>
        </p:nvSpPr>
        <p:spPr>
          <a:xfrm>
            <a:off x="3124200" y="4800600"/>
            <a:ext cx="5715000" cy="1261884"/>
          </a:xfrm>
          <a:prstGeom prst="rect">
            <a:avLst/>
          </a:prstGeom>
          <a:noFill/>
        </p:spPr>
        <p:txBody>
          <a:bodyPr wrap="square" rtlCol="0">
            <a:spAutoFit/>
          </a:bodyPr>
          <a:lstStyle/>
          <a:p>
            <a:r>
              <a:rPr lang="en-US" sz="2800" dirty="0" smtClean="0"/>
              <a:t>“Money </a:t>
            </a:r>
            <a:r>
              <a:rPr lang="en-US" sz="2800" dirty="0" smtClean="0"/>
              <a:t>is a good servant but a dangerous master</a:t>
            </a:r>
            <a:r>
              <a:rPr lang="en-US" sz="2800" dirty="0" smtClean="0"/>
              <a:t>.”</a:t>
            </a:r>
          </a:p>
          <a:p>
            <a:pPr algn="r"/>
            <a:r>
              <a:rPr lang="en-US" dirty="0" smtClean="0"/>
              <a:t>—</a:t>
            </a:r>
            <a:r>
              <a:rPr lang="en-US" dirty="0" err="1" smtClean="0"/>
              <a:t>Bouhours</a:t>
            </a:r>
            <a:endParaRPr lang="en-US" dirty="0">
              <a:solidFill>
                <a:schemeClr val="accent1"/>
              </a:solidFill>
            </a:endParaRPr>
          </a:p>
        </p:txBody>
      </p:sp>
      <p:sp>
        <p:nvSpPr>
          <p:cNvPr id="27" name="TextBox 2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1" grpId="0"/>
      <p:bldP spid="25" grpId="0"/>
      <p:bldP spid="26"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487740"/>
            <a:ext cx="8229600" cy="1569660"/>
          </a:xfrm>
          <a:prstGeom prst="rect">
            <a:avLst/>
          </a:prstGeom>
          <a:noFill/>
        </p:spPr>
        <p:txBody>
          <a:bodyPr wrap="square" rtlCol="0">
            <a:spAutoFit/>
          </a:bodyPr>
          <a:lstStyle/>
          <a:p>
            <a:pPr algn="ctr"/>
            <a:r>
              <a:rPr lang="en-US" sz="2400" dirty="0" smtClean="0">
                <a:solidFill>
                  <a:srgbClr val="D16349"/>
                </a:solidFill>
              </a:rPr>
              <a:t>“Give me neither poverty nor riches...Lest I be full and deny You, and say, "Who is the LORD?" Or lest I be poor and steal, and profane the name of my God” (Proverbs 30:8- 9, </a:t>
            </a:r>
            <a:r>
              <a:rPr lang="en-US" sz="2400" i="1" dirty="0" smtClean="0">
                <a:solidFill>
                  <a:srgbClr val="D16349"/>
                </a:solidFill>
              </a:rPr>
              <a:t>NKJV</a:t>
            </a:r>
            <a:r>
              <a:rPr lang="en-US" sz="2400" dirty="0" smtClean="0">
                <a:solidFill>
                  <a:srgbClr val="D16349"/>
                </a:solidFill>
              </a:rPr>
              <a:t>).</a:t>
            </a:r>
            <a:endParaRPr lang="en-US" sz="2400" dirty="0">
              <a:solidFill>
                <a:srgbClr val="D16349"/>
              </a:solidFill>
            </a:endParaRPr>
          </a:p>
        </p:txBody>
      </p:sp>
      <p:sp>
        <p:nvSpPr>
          <p:cNvPr id="14" name="TextBox 13"/>
          <p:cNvSpPr txBox="1"/>
          <p:nvPr/>
        </p:nvSpPr>
        <p:spPr>
          <a:xfrm>
            <a:off x="457200" y="2438400"/>
            <a:ext cx="8229600" cy="1384995"/>
          </a:xfrm>
          <a:prstGeom prst="rect">
            <a:avLst/>
          </a:prstGeom>
          <a:noFill/>
        </p:spPr>
        <p:txBody>
          <a:bodyPr wrap="square" rtlCol="0">
            <a:spAutoFit/>
          </a:bodyPr>
          <a:lstStyle/>
          <a:p>
            <a:pPr algn="ctr"/>
            <a:r>
              <a:rPr lang="en-US" sz="2800" dirty="0" smtClean="0"/>
              <a:t>We would do well to live by this verse. If we are neither wealthy nor poor, we will avoid temptations that wealth and poverty both produce.</a:t>
            </a:r>
            <a:endParaRPr lang="en-US" sz="28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cxnSp>
        <p:nvCxnSpPr>
          <p:cNvPr id="9" name="Straight Connector 8"/>
          <p:cNvCxnSpPr/>
          <p:nvPr/>
        </p:nvCxnSpPr>
        <p:spPr>
          <a:xfrm>
            <a:off x="457200" y="2060576"/>
            <a:ext cx="82296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57200" y="3949005"/>
            <a:ext cx="8229600" cy="1384995"/>
          </a:xfrm>
          <a:prstGeom prst="rect">
            <a:avLst/>
          </a:prstGeom>
          <a:noFill/>
        </p:spPr>
        <p:txBody>
          <a:bodyPr wrap="square" rtlCol="0">
            <a:spAutoFit/>
          </a:bodyPr>
          <a:lstStyle/>
          <a:p>
            <a:pPr algn="ctr"/>
            <a:r>
              <a:rPr lang="en-US" sz="2800" dirty="0" smtClean="0"/>
              <a:t>There is a warning in this verse concerning riches: “Lest I be full and deny You.” Being rich can lead to temptations of pride.</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7" grpId="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487740"/>
            <a:ext cx="8229600" cy="1569660"/>
          </a:xfrm>
          <a:prstGeom prst="rect">
            <a:avLst/>
          </a:prstGeom>
          <a:noFill/>
        </p:spPr>
        <p:txBody>
          <a:bodyPr wrap="square" rtlCol="0">
            <a:spAutoFit/>
          </a:bodyPr>
          <a:lstStyle/>
          <a:p>
            <a:pPr algn="ctr"/>
            <a:r>
              <a:rPr lang="en-US" sz="2400" dirty="0" smtClean="0">
                <a:solidFill>
                  <a:srgbClr val="D16349"/>
                </a:solidFill>
              </a:rPr>
              <a:t>“Give me neither poverty nor riches...Lest I be full and deny You, and say, "Who is the LORD?" Or lest I be poor and steal, and profane the name of my God” (Proverbs 30:8- 9, </a:t>
            </a:r>
            <a:r>
              <a:rPr lang="en-US" sz="2400" i="1" dirty="0" smtClean="0">
                <a:solidFill>
                  <a:srgbClr val="D16349"/>
                </a:solidFill>
              </a:rPr>
              <a:t>NKJV</a:t>
            </a:r>
            <a:r>
              <a:rPr lang="en-US" sz="2400" dirty="0" smtClean="0">
                <a:solidFill>
                  <a:srgbClr val="D16349"/>
                </a:solidFill>
              </a:rPr>
              <a:t>).</a:t>
            </a:r>
            <a:endParaRPr lang="en-US" sz="2400" dirty="0">
              <a:solidFill>
                <a:srgbClr val="D16349"/>
              </a:solidFill>
            </a:endParaRPr>
          </a:p>
        </p:txBody>
      </p:sp>
      <p:sp>
        <p:nvSpPr>
          <p:cNvPr id="14" name="TextBox 13"/>
          <p:cNvSpPr txBox="1"/>
          <p:nvPr/>
        </p:nvSpPr>
        <p:spPr>
          <a:xfrm>
            <a:off x="457200" y="2438400"/>
            <a:ext cx="8229600" cy="3539431"/>
          </a:xfrm>
          <a:prstGeom prst="rect">
            <a:avLst/>
          </a:prstGeom>
          <a:noFill/>
        </p:spPr>
        <p:txBody>
          <a:bodyPr wrap="square" rtlCol="0">
            <a:spAutoFit/>
          </a:bodyPr>
          <a:lstStyle/>
          <a:p>
            <a:pPr algn="ctr"/>
            <a:r>
              <a:rPr lang="en-US" sz="2800" dirty="0" smtClean="0"/>
              <a:t>There is also a warning about poverty: “...Or lest I be poor, and steal.” Being poor can lead to temptations to steal. Richard Baxter, a seventeenth-century pastor wrote, “Poverty also has its temptations...For even the poor may be undone by the love of that wealth and plenty which they never get; and they may perish for over-loving the world, that never yet prospered in the world.”</a:t>
            </a:r>
            <a:endParaRPr lang="en-US" sz="28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cxnSp>
        <p:nvCxnSpPr>
          <p:cNvPr id="9" name="Straight Connector 8"/>
          <p:cNvCxnSpPr/>
          <p:nvPr/>
        </p:nvCxnSpPr>
        <p:spPr>
          <a:xfrm>
            <a:off x="457200" y="2060576"/>
            <a:ext cx="8229600" cy="1588"/>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6200" y="6412468"/>
            <a:ext cx="4267200" cy="338554"/>
          </a:xfrm>
          <a:prstGeom prst="rect">
            <a:avLst/>
          </a:prstGeom>
          <a:noFill/>
        </p:spPr>
        <p:txBody>
          <a:bodyPr wrap="square" rtlCol="0" anchor="t">
            <a:spAutoFit/>
          </a:bodyPr>
          <a:lstStyle/>
          <a:p>
            <a:r>
              <a:rPr lang="en-US" sz="1600" dirty="0" smtClean="0"/>
              <a:t>Global University of Theological Studies</a:t>
            </a:r>
            <a:endParaRPr lang="en-US" sz="1600" dirty="0"/>
          </a:p>
        </p:txBody>
      </p:sp>
      <p:sp>
        <p:nvSpPr>
          <p:cNvPr id="4" name="TextBox 3"/>
          <p:cNvSpPr txBox="1"/>
          <p:nvPr/>
        </p:nvSpPr>
        <p:spPr>
          <a:xfrm>
            <a:off x="457200" y="487740"/>
            <a:ext cx="8229600" cy="1569660"/>
          </a:xfrm>
          <a:prstGeom prst="rect">
            <a:avLst/>
          </a:prstGeom>
          <a:noFill/>
        </p:spPr>
        <p:txBody>
          <a:bodyPr wrap="square" rtlCol="0">
            <a:spAutoFit/>
          </a:bodyPr>
          <a:lstStyle/>
          <a:p>
            <a:pPr algn="ctr"/>
            <a:r>
              <a:rPr lang="en-US" sz="2400" dirty="0" smtClean="0">
                <a:solidFill>
                  <a:srgbClr val="D16349"/>
                </a:solidFill>
              </a:rPr>
              <a:t>“Give me neither poverty nor riches...Lest I be full and deny You, and say, "Who is the LORD?" Or lest I be poor and steal, and profane the name of my God” (Proverbs 30:8- 9, </a:t>
            </a:r>
            <a:r>
              <a:rPr lang="en-US" sz="2400" i="1" dirty="0" smtClean="0">
                <a:solidFill>
                  <a:srgbClr val="D16349"/>
                </a:solidFill>
              </a:rPr>
              <a:t>NKJV</a:t>
            </a:r>
            <a:r>
              <a:rPr lang="en-US" sz="2400" dirty="0" smtClean="0">
                <a:solidFill>
                  <a:srgbClr val="D16349"/>
                </a:solidFill>
              </a:rPr>
              <a:t>).</a:t>
            </a:r>
            <a:endParaRPr lang="en-US" sz="2400" dirty="0">
              <a:solidFill>
                <a:srgbClr val="D16349"/>
              </a:solidFill>
            </a:endParaRPr>
          </a:p>
        </p:txBody>
      </p:sp>
      <p:sp>
        <p:nvSpPr>
          <p:cNvPr id="14" name="TextBox 13"/>
          <p:cNvSpPr txBox="1"/>
          <p:nvPr/>
        </p:nvSpPr>
        <p:spPr>
          <a:xfrm>
            <a:off x="457200" y="2401431"/>
            <a:ext cx="8229600" cy="2246769"/>
          </a:xfrm>
          <a:prstGeom prst="rect">
            <a:avLst/>
          </a:prstGeom>
          <a:noFill/>
        </p:spPr>
        <p:txBody>
          <a:bodyPr wrap="square" rtlCol="0">
            <a:spAutoFit/>
          </a:bodyPr>
          <a:lstStyle/>
          <a:p>
            <a:pPr algn="ctr"/>
            <a:r>
              <a:rPr lang="en-US" sz="2800" dirty="0" smtClean="0"/>
              <a:t>A wealthy person has a tendency to trust in money instead of God, believing that money can solve all problems. On the other hand a poor person may be tempted to do anything to become rich—even to lie and steal.</a:t>
            </a:r>
            <a:endParaRPr lang="en-US" sz="2800" dirty="0">
              <a:solidFill>
                <a:schemeClr val="accent1"/>
              </a:solidFill>
            </a:endParaRPr>
          </a:p>
        </p:txBody>
      </p:sp>
      <p:sp>
        <p:nvSpPr>
          <p:cNvPr id="7" name="TextBox 6"/>
          <p:cNvSpPr txBox="1"/>
          <p:nvPr/>
        </p:nvSpPr>
        <p:spPr>
          <a:xfrm>
            <a:off x="3962400" y="76200"/>
            <a:ext cx="5029200" cy="338554"/>
          </a:xfrm>
          <a:prstGeom prst="rect">
            <a:avLst/>
          </a:prstGeom>
          <a:noFill/>
        </p:spPr>
        <p:txBody>
          <a:bodyPr wrap="square" rtlCol="0" anchor="t">
            <a:spAutoFit/>
          </a:bodyPr>
          <a:lstStyle/>
          <a:p>
            <a:pPr algn="r"/>
            <a:r>
              <a:rPr lang="en-US" sz="1600" dirty="0" smtClean="0"/>
              <a:t>Lesson Ten: Prosperity or Poverty</a:t>
            </a:r>
            <a:endParaRPr lang="en-US" sz="1600" dirty="0"/>
          </a:p>
        </p:txBody>
      </p:sp>
      <p:cxnSp>
        <p:nvCxnSpPr>
          <p:cNvPr id="9" name="Straight Connector 8"/>
          <p:cNvCxnSpPr/>
          <p:nvPr/>
        </p:nvCxnSpPr>
        <p:spPr>
          <a:xfrm>
            <a:off x="457200" y="2060576"/>
            <a:ext cx="82296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57200" y="4787205"/>
            <a:ext cx="8229600" cy="1384995"/>
          </a:xfrm>
          <a:prstGeom prst="rect">
            <a:avLst/>
          </a:prstGeom>
          <a:noFill/>
        </p:spPr>
        <p:txBody>
          <a:bodyPr wrap="square" rtlCol="0">
            <a:spAutoFit/>
          </a:bodyPr>
          <a:lstStyle/>
          <a:p>
            <a:pPr algn="ctr"/>
            <a:r>
              <a:rPr lang="en-US" sz="2800" dirty="0" smtClean="0"/>
              <a:t>Sir Robert </a:t>
            </a:r>
            <a:r>
              <a:rPr lang="en-US" sz="2800" dirty="0" err="1" smtClean="0"/>
              <a:t>L’Estrange</a:t>
            </a:r>
            <a:r>
              <a:rPr lang="en-US" sz="2800" dirty="0" smtClean="0"/>
              <a:t>, a seventeenth</a:t>
            </a:r>
            <a:r>
              <a:rPr lang="en-US" sz="2800" dirty="0" smtClean="0"/>
              <a:t>-century British journalist, observed, “He that serves God for money will serve the devil for better wages.”</a:t>
            </a:r>
            <a:endParaRPr lang="en-US" sz="2800"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1022</TotalTime>
  <Words>2514</Words>
  <Application>Microsoft Macintosh PowerPoint</Application>
  <PresentationFormat>On-screen Show (4:3)</PresentationFormat>
  <Paragraphs>115</Paragraphs>
  <Slides>21</Slides>
  <Notes>0</Notes>
  <HiddenSlides>0</HiddenSlides>
  <MMClips>0</MMClips>
  <ScaleCrop>false</ScaleCrop>
  <HeadingPairs>
    <vt:vector size="4" baseType="variant">
      <vt:variant>
        <vt:lpstr>Design Template</vt:lpstr>
      </vt:variant>
      <vt:variant>
        <vt:i4>1</vt:i4>
      </vt:variant>
      <vt:variant>
        <vt:lpstr>Slide Titles</vt:lpstr>
      </vt:variant>
      <vt:variant>
        <vt:i4>21</vt:i4>
      </vt:variant>
    </vt:vector>
  </HeadingPairs>
  <TitlesOfParts>
    <vt:vector size="22" baseType="lpstr">
      <vt:lpstr>Civic</vt:lpstr>
      <vt:lpstr>GLOBAL UNIVERSITY OF THEOLOGICAL STUDIES</vt:lpstr>
      <vt:lpstr>Slide 2</vt:lpstr>
      <vt:lpstr>Slide 3</vt:lpstr>
      <vt:lpstr>Slide 4</vt:lpstr>
      <vt:lpstr>Which one is most important; material or spiritual prosperity?</vt:lpstr>
      <vt:lpstr>Slide 6</vt:lpstr>
      <vt:lpstr>Slide 7</vt:lpstr>
      <vt:lpstr>Slide 8</vt:lpstr>
      <vt:lpstr>Slide 9</vt:lpstr>
      <vt:lpstr>The principle of sowing and reaping.</vt:lpstr>
      <vt:lpstr>The principle of sowing and reaping.</vt:lpstr>
      <vt:lpstr>Slide 12</vt:lpstr>
      <vt:lpstr>Examples of God turning poverty into prosperity:</vt:lpstr>
      <vt:lpstr>Examples of God turning poverty into prosperity:</vt:lpstr>
      <vt:lpstr>Examples of God turning poverty into prosperity:</vt:lpstr>
      <vt:lpstr>Slide 16</vt:lpstr>
      <vt:lpstr>Slide 17</vt:lpstr>
      <vt:lpstr>Slide 18</vt:lpstr>
      <vt:lpstr>Slide 19</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UNIVERSITY OF THEOLOGICAL STUDIES</dc:title>
  <dc:creator>Austin</dc:creator>
  <cp:lastModifiedBy>Austin</cp:lastModifiedBy>
  <cp:revision>109</cp:revision>
  <dcterms:created xsi:type="dcterms:W3CDTF">2010-08-17T16:05:41Z</dcterms:created>
  <dcterms:modified xsi:type="dcterms:W3CDTF">2010-08-17T18:56:30Z</dcterms:modified>
</cp:coreProperties>
</file>