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70" r:id="rId3"/>
    <p:sldId id="338" r:id="rId4"/>
    <p:sldId id="460" r:id="rId5"/>
    <p:sldId id="461" r:id="rId6"/>
    <p:sldId id="462" r:id="rId7"/>
    <p:sldId id="463" r:id="rId8"/>
    <p:sldId id="464" r:id="rId9"/>
    <p:sldId id="465" r:id="rId10"/>
    <p:sldId id="466" r:id="rId11"/>
    <p:sldId id="467" r:id="rId12"/>
    <p:sldId id="468" r:id="rId13"/>
    <p:sldId id="469" r:id="rId14"/>
    <p:sldId id="470" r:id="rId15"/>
    <p:sldId id="471" r:id="rId16"/>
    <p:sldId id="472" r:id="rId17"/>
    <p:sldId id="473"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78" d="100"/>
          <a:sy n="78" d="100"/>
        </p:scale>
        <p:origin x="-672"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1A07BC9-46A5-3A49-B644-2C7B6121FE63}" type="datetimeFigureOut">
              <a:rPr lang="en-US" smtClean="0"/>
              <a:pPr/>
              <a:t>9/18/10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9/18/10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6CF0C-F9D8-4444-9D82-FBBD402E5F0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D56CF0C-F9D8-4444-9D82-FBBD402E5F0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9/18/10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9/18/10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D56CF0C-F9D8-4444-9D82-FBBD402E5F0D}"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1A07BC9-46A5-3A49-B644-2C7B6121FE63}" type="datetimeFigureOut">
              <a:rPr lang="en-US" smtClean="0"/>
              <a:pPr/>
              <a:t>9/18/10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1A07BC9-46A5-3A49-B644-2C7B6121FE63}" type="datetimeFigureOut">
              <a:rPr lang="en-US" smtClean="0"/>
              <a:pPr/>
              <a:t>9/18/10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6CF0C-F9D8-4444-9D82-FBBD402E5F0D}"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1A07BC9-46A5-3A49-B644-2C7B6121FE63}" type="datetimeFigureOut">
              <a:rPr lang="en-US" smtClean="0"/>
              <a:pPr/>
              <a:t>9/18/10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D56CF0C-F9D8-4444-9D82-FBBD402E5F0D}"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A07BC9-46A5-3A49-B644-2C7B6121FE63}" type="datetimeFigureOut">
              <a:rPr lang="en-US" smtClean="0"/>
              <a:pPr/>
              <a:t>9/18/10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D56CF0C-F9D8-4444-9D82-FBBD402E5F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1A07BC9-46A5-3A49-B644-2C7B6121FE63}" type="datetimeFigureOut">
              <a:rPr lang="en-US" smtClean="0"/>
              <a:pPr/>
              <a:t>9/18/10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D56CF0C-F9D8-4444-9D82-FBBD402E5F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1A07BC9-46A5-3A49-B644-2C7B6121FE63}" type="datetimeFigureOut">
              <a:rPr lang="en-US" smtClean="0"/>
              <a:pPr/>
              <a:t>9/18/10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D56CF0C-F9D8-4444-9D82-FBBD402E5F0D}"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1A07BC9-46A5-3A49-B644-2C7B6121FE63}" type="datetimeFigureOut">
              <a:rPr lang="en-US" smtClean="0"/>
              <a:pPr/>
              <a:t>9/18/10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1A07BC9-46A5-3A49-B644-2C7B6121FE63}" type="datetimeFigureOut">
              <a:rPr lang="en-US" smtClean="0"/>
              <a:pPr/>
              <a:t>9/18/10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D56CF0C-F9D8-4444-9D82-FBBD402E5F0D}"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971800"/>
            <a:ext cx="8382000" cy="762000"/>
          </a:xfrm>
        </p:spPr>
        <p:txBody>
          <a:bodyPr>
            <a:normAutofit/>
          </a:bodyPr>
          <a:lstStyle/>
          <a:p>
            <a:r>
              <a:rPr lang="en-US" sz="3600" dirty="0" smtClean="0"/>
              <a:t>Biblical Stewardship</a:t>
            </a:r>
            <a:endParaRPr lang="en-US" sz="3600" dirty="0"/>
          </a:p>
        </p:txBody>
      </p:sp>
      <p:sp>
        <p:nvSpPr>
          <p:cNvPr id="2" name="Title 1"/>
          <p:cNvSpPr>
            <a:spLocks noGrp="1"/>
          </p:cNvSpPr>
          <p:nvPr>
            <p:ph type="ctrTitle"/>
          </p:nvPr>
        </p:nvSpPr>
        <p:spPr>
          <a:xfrm>
            <a:off x="381000" y="381000"/>
            <a:ext cx="8382000" cy="1752600"/>
          </a:xfrm>
        </p:spPr>
        <p:txBody>
          <a:bodyPr anchor="ctr">
            <a:noAutofit/>
          </a:bodyPr>
          <a:lstStyle/>
          <a:p>
            <a:r>
              <a:rPr lang="en-US" sz="5400" dirty="0" smtClean="0"/>
              <a:t>GLOBAL UNIVERSITY OF THEOLOGICAL STUDIES</a:t>
            </a:r>
            <a:endParaRPr lang="en-US" sz="5400" dirty="0"/>
          </a:p>
        </p:txBody>
      </p:sp>
      <p:sp>
        <p:nvSpPr>
          <p:cNvPr id="4" name="Title 1"/>
          <p:cNvSpPr txBox="1">
            <a:spLocks/>
          </p:cNvSpPr>
          <p:nvPr/>
        </p:nvSpPr>
        <p:spPr>
          <a:xfrm>
            <a:off x="381000" y="3581400"/>
            <a:ext cx="8382000" cy="6858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Lesson</a:t>
            </a: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 Fifteen:</a:t>
            </a:r>
            <a:r>
              <a:rPr kumimoji="0" lang="en-US" sz="2400" b="0" i="0" u="none" strike="noStrike" kern="1200" cap="none" spc="0" normalizeH="0" noProof="0" dirty="0" smtClean="0">
                <a:ln>
                  <a:noFill/>
                </a:ln>
                <a:solidFill>
                  <a:schemeClr val="accent1"/>
                </a:solidFill>
                <a:effectLst/>
                <a:uLnTx/>
                <a:uFillTx/>
                <a:latin typeface="+mj-lt"/>
                <a:ea typeface="+mj-ea"/>
                <a:cs typeface="+mj-cs"/>
              </a:rPr>
              <a:t> Maintaining Integrity in Stewardship</a:t>
            </a:r>
            <a:endParaRPr kumimoji="0" lang="en-US" sz="2400" b="0" i="0" u="none" strike="noStrike" kern="1200" cap="none" spc="0" normalizeH="0" baseline="0" noProof="0" dirty="0">
              <a:ln>
                <a:noFill/>
              </a:ln>
              <a:solidFill>
                <a:schemeClr val="accent1"/>
              </a:solidFill>
              <a:effectLst/>
              <a:uLnTx/>
              <a:uFillTx/>
              <a:latin typeface="+mj-lt"/>
              <a:ea typeface="+mj-ea"/>
              <a:cs typeface="+mj-cs"/>
            </a:endParaRPr>
          </a:p>
        </p:txBody>
      </p:sp>
      <p:sp>
        <p:nvSpPr>
          <p:cNvPr id="5" name="Title 1"/>
          <p:cNvSpPr txBox="1">
            <a:spLocks/>
          </p:cNvSpPr>
          <p:nvPr/>
        </p:nvSpPr>
        <p:spPr>
          <a:xfrm>
            <a:off x="533400" y="5638800"/>
            <a:ext cx="8382000" cy="685800"/>
          </a:xfrm>
          <a:prstGeom prst="rect">
            <a:avLst/>
          </a:prstGeom>
        </p:spPr>
        <p:txBody>
          <a:bodyPr vert="horz"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smtClean="0">
                <a:ln>
                  <a:noFill/>
                </a:ln>
                <a:solidFill>
                  <a:schemeClr val="tx2"/>
                </a:solidFill>
                <a:effectLst/>
                <a:uLnTx/>
                <a:uFillTx/>
                <a:latin typeface="+mj-lt"/>
                <a:ea typeface="+mj-ea"/>
                <a:cs typeface="+mj-cs"/>
              </a:rPr>
              <a:t>G. Randy Adams</a:t>
            </a:r>
            <a:endParaRPr kumimoji="0" lang="en-US" sz="2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extBox 5"/>
          <p:cNvSpPr txBox="1"/>
          <p:nvPr/>
        </p:nvSpPr>
        <p:spPr>
          <a:xfrm>
            <a:off x="3581400" y="76200"/>
            <a:ext cx="5410200" cy="338554"/>
          </a:xfrm>
          <a:prstGeom prst="rect">
            <a:avLst/>
          </a:prstGeom>
          <a:noFill/>
        </p:spPr>
        <p:txBody>
          <a:bodyPr wrap="square" rtlCol="0" anchor="t">
            <a:spAutoFit/>
          </a:bodyPr>
          <a:lstStyle/>
          <a:p>
            <a:pPr algn="r"/>
            <a:r>
              <a:rPr lang="en-US" sz="1600" dirty="0" smtClean="0"/>
              <a:t>Lesson</a:t>
            </a:r>
            <a:r>
              <a:rPr lang="en-US" sz="1600" dirty="0" smtClean="0"/>
              <a:t> Fifteen: Maintaining Integrity in Stewardship</a:t>
            </a:r>
            <a:endParaRPr lang="en-US" sz="1600" dirty="0"/>
          </a:p>
        </p:txBody>
      </p:sp>
      <p:sp>
        <p:nvSpPr>
          <p:cNvPr id="5" name="TextBox 4"/>
          <p:cNvSpPr txBox="1"/>
          <p:nvPr/>
        </p:nvSpPr>
        <p:spPr>
          <a:xfrm>
            <a:off x="457200" y="609600"/>
            <a:ext cx="8229600" cy="1323439"/>
          </a:xfrm>
          <a:prstGeom prst="rect">
            <a:avLst/>
          </a:prstGeom>
          <a:noFill/>
        </p:spPr>
        <p:txBody>
          <a:bodyPr wrap="square" rtlCol="0">
            <a:spAutoFit/>
          </a:bodyPr>
          <a:lstStyle/>
          <a:p>
            <a:pPr algn="ctr"/>
            <a:r>
              <a:rPr lang="en-US" sz="4000" dirty="0" smtClean="0">
                <a:solidFill>
                  <a:srgbClr val="D16349"/>
                </a:solidFill>
              </a:rPr>
              <a:t>We must be honest in all our dealings with God and man.</a:t>
            </a:r>
            <a:endParaRPr lang="en-US" sz="4000" dirty="0">
              <a:solidFill>
                <a:srgbClr val="D16349"/>
              </a:solidFill>
            </a:endParaRPr>
          </a:p>
        </p:txBody>
      </p:sp>
      <p:sp>
        <p:nvSpPr>
          <p:cNvPr id="7" name="TextBox 6"/>
          <p:cNvSpPr txBox="1"/>
          <p:nvPr/>
        </p:nvSpPr>
        <p:spPr>
          <a:xfrm>
            <a:off x="457200" y="2133600"/>
            <a:ext cx="8229600" cy="3970318"/>
          </a:xfrm>
          <a:prstGeom prst="rect">
            <a:avLst/>
          </a:prstGeom>
          <a:noFill/>
        </p:spPr>
        <p:txBody>
          <a:bodyPr wrap="square" rtlCol="0">
            <a:spAutoFit/>
          </a:bodyPr>
          <a:lstStyle/>
          <a:p>
            <a:pPr algn="ctr"/>
            <a:r>
              <a:rPr lang="en-US" sz="3600" dirty="0" smtClean="0"/>
              <a:t>For example, when a person cheats on an exam or test, this may seem like a small thing, but this reveals that they are willing to compromise their integrity to gain desired results. This seemingly small thing can be a first step to doing more dishonest things.</a:t>
            </a:r>
            <a:endParaRPr lang="en-US" sz="3600" i="1" dirty="0" smtClean="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extBox 5"/>
          <p:cNvSpPr txBox="1"/>
          <p:nvPr/>
        </p:nvSpPr>
        <p:spPr>
          <a:xfrm>
            <a:off x="3581400" y="76200"/>
            <a:ext cx="5410200" cy="338554"/>
          </a:xfrm>
          <a:prstGeom prst="rect">
            <a:avLst/>
          </a:prstGeom>
          <a:noFill/>
        </p:spPr>
        <p:txBody>
          <a:bodyPr wrap="square" rtlCol="0" anchor="t">
            <a:spAutoFit/>
          </a:bodyPr>
          <a:lstStyle/>
          <a:p>
            <a:pPr algn="r"/>
            <a:r>
              <a:rPr lang="en-US" sz="1600" dirty="0" smtClean="0"/>
              <a:t>Lesson</a:t>
            </a:r>
            <a:r>
              <a:rPr lang="en-US" sz="1600" dirty="0" smtClean="0"/>
              <a:t> Fifteen: Maintaining Integrity in Stewardship</a:t>
            </a:r>
            <a:endParaRPr lang="en-US" sz="1600" dirty="0"/>
          </a:p>
        </p:txBody>
      </p:sp>
      <p:sp>
        <p:nvSpPr>
          <p:cNvPr id="5" name="TextBox 4"/>
          <p:cNvSpPr txBox="1"/>
          <p:nvPr/>
        </p:nvSpPr>
        <p:spPr>
          <a:xfrm>
            <a:off x="457200" y="609600"/>
            <a:ext cx="8229600" cy="1200329"/>
          </a:xfrm>
          <a:prstGeom prst="rect">
            <a:avLst/>
          </a:prstGeom>
          <a:noFill/>
        </p:spPr>
        <p:txBody>
          <a:bodyPr wrap="square" rtlCol="0">
            <a:spAutoFit/>
          </a:bodyPr>
          <a:lstStyle/>
          <a:p>
            <a:pPr algn="ctr"/>
            <a:r>
              <a:rPr lang="en-US" sz="3600" dirty="0" smtClean="0"/>
              <a:t>A good example of integrity with the use of money is in Genesis 43. </a:t>
            </a:r>
            <a:endParaRPr lang="en-US" sz="3600" dirty="0">
              <a:solidFill>
                <a:srgbClr val="D16349"/>
              </a:solidFill>
            </a:endParaRPr>
          </a:p>
        </p:txBody>
      </p:sp>
      <p:sp>
        <p:nvSpPr>
          <p:cNvPr id="7" name="TextBox 6"/>
          <p:cNvSpPr txBox="1"/>
          <p:nvPr/>
        </p:nvSpPr>
        <p:spPr>
          <a:xfrm>
            <a:off x="457200" y="1752600"/>
            <a:ext cx="8229600" cy="4524316"/>
          </a:xfrm>
          <a:prstGeom prst="rect">
            <a:avLst/>
          </a:prstGeom>
          <a:noFill/>
        </p:spPr>
        <p:txBody>
          <a:bodyPr wrap="square" rtlCol="0">
            <a:spAutoFit/>
          </a:bodyPr>
          <a:lstStyle/>
          <a:p>
            <a:pPr algn="ctr"/>
            <a:r>
              <a:rPr lang="en-US" sz="3600" dirty="0" smtClean="0">
                <a:solidFill>
                  <a:srgbClr val="D16349"/>
                </a:solidFill>
              </a:rPr>
              <a:t>When it was time for </a:t>
            </a:r>
            <a:r>
              <a:rPr lang="en-US" sz="3600" dirty="0" smtClean="0">
                <a:solidFill>
                  <a:srgbClr val="D16349"/>
                </a:solidFill>
              </a:rPr>
              <a:t>the brothers of Joseph </a:t>
            </a:r>
            <a:r>
              <a:rPr lang="en-US" sz="3600" dirty="0" smtClean="0">
                <a:solidFill>
                  <a:srgbClr val="D16349"/>
                </a:solidFill>
              </a:rPr>
              <a:t>to return to Egypt to buy more grain, Jacob told his sons to, “ take double money in your hand; and the money that was brought again in the mouth of your sacks, carry it again in your hand; peradventure it was an oversight” (Genesis 43:12).</a:t>
            </a:r>
            <a:endParaRPr lang="en-US" sz="3600" i="1" dirty="0" smtClean="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extBox 5"/>
          <p:cNvSpPr txBox="1"/>
          <p:nvPr/>
        </p:nvSpPr>
        <p:spPr>
          <a:xfrm>
            <a:off x="3581400" y="76200"/>
            <a:ext cx="5410200" cy="338554"/>
          </a:xfrm>
          <a:prstGeom prst="rect">
            <a:avLst/>
          </a:prstGeom>
          <a:noFill/>
        </p:spPr>
        <p:txBody>
          <a:bodyPr wrap="square" rtlCol="0" anchor="t">
            <a:spAutoFit/>
          </a:bodyPr>
          <a:lstStyle/>
          <a:p>
            <a:pPr algn="r"/>
            <a:r>
              <a:rPr lang="en-US" sz="1600" dirty="0" smtClean="0"/>
              <a:t>Lesson</a:t>
            </a:r>
            <a:r>
              <a:rPr lang="en-US" sz="1600" dirty="0" smtClean="0"/>
              <a:t> Fifteen: Maintaining Integrity in Stewardship</a:t>
            </a:r>
            <a:endParaRPr lang="en-US" sz="1600" dirty="0"/>
          </a:p>
        </p:txBody>
      </p:sp>
      <p:sp>
        <p:nvSpPr>
          <p:cNvPr id="5" name="TextBox 4"/>
          <p:cNvSpPr txBox="1"/>
          <p:nvPr/>
        </p:nvSpPr>
        <p:spPr>
          <a:xfrm>
            <a:off x="457200" y="836473"/>
            <a:ext cx="8229600" cy="1754327"/>
          </a:xfrm>
          <a:prstGeom prst="rect">
            <a:avLst/>
          </a:prstGeom>
          <a:noFill/>
        </p:spPr>
        <p:txBody>
          <a:bodyPr wrap="square" rtlCol="0">
            <a:spAutoFit/>
          </a:bodyPr>
          <a:lstStyle/>
          <a:p>
            <a:pPr algn="ctr"/>
            <a:r>
              <a:rPr lang="en-US" sz="3600" dirty="0" smtClean="0">
                <a:solidFill>
                  <a:srgbClr val="D16349"/>
                </a:solidFill>
              </a:rPr>
              <a:t>By this action Jacob showed integrity. He did not want to profit financially from someone else’s mistake.</a:t>
            </a:r>
            <a:endParaRPr lang="en-US" sz="3600" dirty="0">
              <a:solidFill>
                <a:srgbClr val="D16349"/>
              </a:solidFill>
            </a:endParaRPr>
          </a:p>
        </p:txBody>
      </p:sp>
      <p:sp>
        <p:nvSpPr>
          <p:cNvPr id="7" name="TextBox 6"/>
          <p:cNvSpPr txBox="1"/>
          <p:nvPr/>
        </p:nvSpPr>
        <p:spPr>
          <a:xfrm>
            <a:off x="457200" y="2928878"/>
            <a:ext cx="8229600" cy="2862322"/>
          </a:xfrm>
          <a:prstGeom prst="rect">
            <a:avLst/>
          </a:prstGeom>
          <a:noFill/>
        </p:spPr>
        <p:txBody>
          <a:bodyPr wrap="square" rtlCol="0">
            <a:spAutoFit/>
          </a:bodyPr>
          <a:lstStyle/>
          <a:p>
            <a:pPr algn="ctr"/>
            <a:r>
              <a:rPr lang="en-US" sz="3600" dirty="0" smtClean="0"/>
              <a:t>Jacob was blessed for his integrity. When his family was brought to Egypt, Joseph gave them Goshen, the best part of the land of Egypt, and he provided them with food (Genesis 45:1-15).</a:t>
            </a:r>
            <a:endParaRPr lang="en-US" sz="3600" i="1" dirty="0" smtClean="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extBox 5"/>
          <p:cNvSpPr txBox="1"/>
          <p:nvPr/>
        </p:nvSpPr>
        <p:spPr>
          <a:xfrm>
            <a:off x="3581400" y="76200"/>
            <a:ext cx="5410200" cy="338554"/>
          </a:xfrm>
          <a:prstGeom prst="rect">
            <a:avLst/>
          </a:prstGeom>
          <a:noFill/>
        </p:spPr>
        <p:txBody>
          <a:bodyPr wrap="square" rtlCol="0" anchor="t">
            <a:spAutoFit/>
          </a:bodyPr>
          <a:lstStyle/>
          <a:p>
            <a:pPr algn="r"/>
            <a:r>
              <a:rPr lang="en-US" sz="1600" dirty="0" smtClean="0"/>
              <a:t>Lesson</a:t>
            </a:r>
            <a:r>
              <a:rPr lang="en-US" sz="1600" dirty="0" smtClean="0"/>
              <a:t> Fifteen: Maintaining Integrity in Stewardship</a:t>
            </a:r>
            <a:endParaRPr lang="en-US" sz="1600" dirty="0"/>
          </a:p>
        </p:txBody>
      </p:sp>
      <p:sp>
        <p:nvSpPr>
          <p:cNvPr id="5" name="TextBox 4"/>
          <p:cNvSpPr txBox="1"/>
          <p:nvPr/>
        </p:nvSpPr>
        <p:spPr>
          <a:xfrm>
            <a:off x="457200" y="835997"/>
            <a:ext cx="8229600" cy="4955203"/>
          </a:xfrm>
          <a:prstGeom prst="rect">
            <a:avLst/>
          </a:prstGeom>
          <a:noFill/>
        </p:spPr>
        <p:txBody>
          <a:bodyPr wrap="square" rtlCol="0">
            <a:spAutoFit/>
          </a:bodyPr>
          <a:lstStyle/>
          <a:p>
            <a:pPr algn="ctr"/>
            <a:r>
              <a:rPr lang="en-US" sz="3600" dirty="0" smtClean="0">
                <a:solidFill>
                  <a:srgbClr val="D16349"/>
                </a:solidFill>
              </a:rPr>
              <a:t>“He who is faithful (honest) in the least is also faithful (honest) in much. And he who is unjust (dishonest) in the least is also unjust (dishonest) in much. Therefore if you have not been faithful (honest) in the unrighteous mammon, (money) who will entrust the true riches to you?”</a:t>
            </a:r>
            <a:r>
              <a:rPr lang="en-US" sz="3600" dirty="0" smtClean="0">
                <a:solidFill>
                  <a:srgbClr val="D16349"/>
                </a:solidFill>
              </a:rPr>
              <a:t> </a:t>
            </a:r>
          </a:p>
          <a:p>
            <a:pPr algn="r"/>
            <a:r>
              <a:rPr lang="en-US" sz="2800" dirty="0" smtClean="0">
                <a:solidFill>
                  <a:srgbClr val="D16349"/>
                </a:solidFill>
              </a:rPr>
              <a:t>(</a:t>
            </a:r>
            <a:r>
              <a:rPr lang="en-US" sz="2800" dirty="0" smtClean="0">
                <a:solidFill>
                  <a:srgbClr val="D16349"/>
                </a:solidFill>
              </a:rPr>
              <a:t>Luke 16:10-11; emphasis and paraphrase mine).</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extBox 5"/>
          <p:cNvSpPr txBox="1"/>
          <p:nvPr/>
        </p:nvSpPr>
        <p:spPr>
          <a:xfrm>
            <a:off x="3581400" y="76200"/>
            <a:ext cx="5410200" cy="338554"/>
          </a:xfrm>
          <a:prstGeom prst="rect">
            <a:avLst/>
          </a:prstGeom>
          <a:noFill/>
        </p:spPr>
        <p:txBody>
          <a:bodyPr wrap="square" rtlCol="0" anchor="t">
            <a:spAutoFit/>
          </a:bodyPr>
          <a:lstStyle/>
          <a:p>
            <a:pPr algn="r"/>
            <a:r>
              <a:rPr lang="en-US" sz="1600" dirty="0" smtClean="0"/>
              <a:t>Lesson</a:t>
            </a:r>
            <a:r>
              <a:rPr lang="en-US" sz="1600" dirty="0" smtClean="0"/>
              <a:t> Fifteen: Maintaining Integrity in Stewardship</a:t>
            </a:r>
            <a:endParaRPr lang="en-US" sz="1600" dirty="0"/>
          </a:p>
        </p:txBody>
      </p:sp>
      <p:sp>
        <p:nvSpPr>
          <p:cNvPr id="5" name="TextBox 4"/>
          <p:cNvSpPr txBox="1"/>
          <p:nvPr/>
        </p:nvSpPr>
        <p:spPr>
          <a:xfrm>
            <a:off x="457200" y="762000"/>
            <a:ext cx="8229600" cy="5386090"/>
          </a:xfrm>
          <a:prstGeom prst="rect">
            <a:avLst/>
          </a:prstGeom>
          <a:noFill/>
        </p:spPr>
        <p:txBody>
          <a:bodyPr wrap="square" rtlCol="0">
            <a:spAutoFit/>
          </a:bodyPr>
          <a:lstStyle/>
          <a:p>
            <a:pPr algn="ctr"/>
            <a:r>
              <a:rPr lang="en-US" sz="4400" dirty="0" smtClean="0"/>
              <a:t>“Airplane pilots and computer operators can push test buttons to see if their equipment is working properly. God has a quick test button He can push to see the level of commitment— our pocketbooks.”</a:t>
            </a:r>
            <a:r>
              <a:rPr lang="en-US" sz="4400" dirty="0" smtClean="0"/>
              <a:t> </a:t>
            </a:r>
          </a:p>
          <a:p>
            <a:pPr algn="r"/>
            <a:r>
              <a:rPr lang="en-US" sz="2800" dirty="0" smtClean="0"/>
              <a:t>(</a:t>
            </a:r>
            <a:r>
              <a:rPr lang="en-US" sz="2800" i="1" dirty="0" smtClean="0"/>
              <a:t>Life Application Bible– NIV, Pg 159)</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extBox 5"/>
          <p:cNvSpPr txBox="1"/>
          <p:nvPr/>
        </p:nvSpPr>
        <p:spPr>
          <a:xfrm>
            <a:off x="3581400" y="76200"/>
            <a:ext cx="5410200" cy="338554"/>
          </a:xfrm>
          <a:prstGeom prst="rect">
            <a:avLst/>
          </a:prstGeom>
          <a:noFill/>
        </p:spPr>
        <p:txBody>
          <a:bodyPr wrap="square" rtlCol="0" anchor="t">
            <a:spAutoFit/>
          </a:bodyPr>
          <a:lstStyle/>
          <a:p>
            <a:pPr algn="r"/>
            <a:r>
              <a:rPr lang="en-US" sz="1600" dirty="0" smtClean="0"/>
              <a:t>Lesson</a:t>
            </a:r>
            <a:r>
              <a:rPr lang="en-US" sz="1600" dirty="0" smtClean="0"/>
              <a:t> Fifteen: Maintaining Integrity in Stewardship</a:t>
            </a:r>
            <a:endParaRPr lang="en-US" sz="1600" dirty="0"/>
          </a:p>
        </p:txBody>
      </p:sp>
      <p:sp>
        <p:nvSpPr>
          <p:cNvPr id="5" name="TextBox 4"/>
          <p:cNvSpPr txBox="1"/>
          <p:nvPr/>
        </p:nvSpPr>
        <p:spPr>
          <a:xfrm>
            <a:off x="457200" y="806708"/>
            <a:ext cx="8229600" cy="4832092"/>
          </a:xfrm>
          <a:prstGeom prst="rect">
            <a:avLst/>
          </a:prstGeom>
          <a:noFill/>
        </p:spPr>
        <p:txBody>
          <a:bodyPr wrap="square" rtlCol="0">
            <a:spAutoFit/>
          </a:bodyPr>
          <a:lstStyle/>
          <a:p>
            <a:pPr algn="ctr"/>
            <a:r>
              <a:rPr lang="en-US" sz="4400" dirty="0" smtClean="0">
                <a:solidFill>
                  <a:srgbClr val="D16349"/>
                </a:solidFill>
              </a:rPr>
              <a:t>God tests our integrity by the use of our earthly possessions, and when it comes to money, He tests us to see where our true treasure lies. He tests us to see if we are honest concerning financial matters</a:t>
            </a:r>
            <a:r>
              <a:rPr lang="en-US" sz="4400" dirty="0" smtClean="0">
                <a:solidFill>
                  <a:srgbClr val="D16349"/>
                </a:solidFill>
              </a:rPr>
              <a:t>.</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extBox 5"/>
          <p:cNvSpPr txBox="1"/>
          <p:nvPr/>
        </p:nvSpPr>
        <p:spPr>
          <a:xfrm>
            <a:off x="3581400" y="76200"/>
            <a:ext cx="5410200" cy="338554"/>
          </a:xfrm>
          <a:prstGeom prst="rect">
            <a:avLst/>
          </a:prstGeom>
          <a:noFill/>
        </p:spPr>
        <p:txBody>
          <a:bodyPr wrap="square" rtlCol="0" anchor="t">
            <a:spAutoFit/>
          </a:bodyPr>
          <a:lstStyle/>
          <a:p>
            <a:pPr algn="r"/>
            <a:r>
              <a:rPr lang="en-US" sz="1600" dirty="0" smtClean="0"/>
              <a:t>Lesson</a:t>
            </a:r>
            <a:r>
              <a:rPr lang="en-US" sz="1600" dirty="0" smtClean="0"/>
              <a:t> Fifteen: Maintaining Integrity in Stewardship</a:t>
            </a:r>
            <a:endParaRPr lang="en-US" sz="1600" dirty="0"/>
          </a:p>
        </p:txBody>
      </p:sp>
      <p:sp>
        <p:nvSpPr>
          <p:cNvPr id="5" name="TextBox 4"/>
          <p:cNvSpPr txBox="1"/>
          <p:nvPr/>
        </p:nvSpPr>
        <p:spPr>
          <a:xfrm>
            <a:off x="304800" y="587276"/>
            <a:ext cx="8534400" cy="2308324"/>
          </a:xfrm>
          <a:prstGeom prst="rect">
            <a:avLst/>
          </a:prstGeom>
          <a:noFill/>
        </p:spPr>
        <p:txBody>
          <a:bodyPr wrap="square" rtlCol="0">
            <a:spAutoFit/>
          </a:bodyPr>
          <a:lstStyle/>
          <a:p>
            <a:pPr algn="ctr"/>
            <a:r>
              <a:rPr lang="en-US" sz="4800" dirty="0" smtClean="0">
                <a:solidFill>
                  <a:srgbClr val="D16349"/>
                </a:solidFill>
              </a:rPr>
              <a:t>Jesus said, “For where your treasure is, there will your heart be also” (Matthew 6:21). </a:t>
            </a:r>
            <a:endParaRPr lang="en-US" sz="3200" dirty="0">
              <a:solidFill>
                <a:srgbClr val="D16349"/>
              </a:solidFill>
            </a:endParaRPr>
          </a:p>
        </p:txBody>
      </p:sp>
      <p:sp>
        <p:nvSpPr>
          <p:cNvPr id="7" name="TextBox 6"/>
          <p:cNvSpPr txBox="1"/>
          <p:nvPr/>
        </p:nvSpPr>
        <p:spPr>
          <a:xfrm>
            <a:off x="304800" y="3124200"/>
            <a:ext cx="8534400" cy="3046988"/>
          </a:xfrm>
          <a:prstGeom prst="rect">
            <a:avLst/>
          </a:prstGeom>
          <a:noFill/>
        </p:spPr>
        <p:txBody>
          <a:bodyPr wrap="square" rtlCol="0">
            <a:spAutoFit/>
          </a:bodyPr>
          <a:lstStyle/>
          <a:p>
            <a:pPr algn="ctr"/>
            <a:r>
              <a:rPr lang="en-US" sz="4800" dirty="0" smtClean="0"/>
              <a:t>This can also be said in another way: “Where your heart is, there your treasure will be also.”</a:t>
            </a:r>
            <a:endParaRPr lang="en-US" sz="32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extBox 5"/>
          <p:cNvSpPr txBox="1"/>
          <p:nvPr/>
        </p:nvSpPr>
        <p:spPr>
          <a:xfrm>
            <a:off x="3581400" y="76200"/>
            <a:ext cx="5410200" cy="338554"/>
          </a:xfrm>
          <a:prstGeom prst="rect">
            <a:avLst/>
          </a:prstGeom>
          <a:noFill/>
        </p:spPr>
        <p:txBody>
          <a:bodyPr wrap="square" rtlCol="0" anchor="t">
            <a:spAutoFit/>
          </a:bodyPr>
          <a:lstStyle/>
          <a:p>
            <a:pPr algn="r"/>
            <a:r>
              <a:rPr lang="en-US" sz="1600" dirty="0" smtClean="0"/>
              <a:t>Lesson</a:t>
            </a:r>
            <a:r>
              <a:rPr lang="en-US" sz="1600" dirty="0" smtClean="0"/>
              <a:t> Fifteen: Maintaining Integrity in Stewardship</a:t>
            </a:r>
            <a:endParaRPr lang="en-US" sz="1600" dirty="0"/>
          </a:p>
        </p:txBody>
      </p:sp>
      <p:sp>
        <p:nvSpPr>
          <p:cNvPr id="5" name="TextBox 4"/>
          <p:cNvSpPr txBox="1"/>
          <p:nvPr/>
        </p:nvSpPr>
        <p:spPr>
          <a:xfrm>
            <a:off x="304800" y="806708"/>
            <a:ext cx="8534400" cy="4832092"/>
          </a:xfrm>
          <a:prstGeom prst="rect">
            <a:avLst/>
          </a:prstGeom>
          <a:noFill/>
        </p:spPr>
        <p:txBody>
          <a:bodyPr wrap="square" rtlCol="0">
            <a:spAutoFit/>
          </a:bodyPr>
          <a:lstStyle/>
          <a:p>
            <a:pPr algn="ctr"/>
            <a:r>
              <a:rPr lang="en-US" sz="4400" dirty="0" smtClean="0"/>
              <a:t>Integrity is worth more than money and possessions. Possessions or money can be replaced easily but when you lose your integrity it is very difficult to regain, because integrity involves the character of the person.</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a:t>
            </a:r>
            <a:r>
              <a:rPr lang="en-US" sz="1600" dirty="0" smtClean="0"/>
              <a:t> Fifteen: Maintaining Integrity in Stewardship</a:t>
            </a:r>
            <a:endParaRPr lang="en-US" sz="1600" dirty="0"/>
          </a:p>
        </p:txBody>
      </p:sp>
      <p:sp>
        <p:nvSpPr>
          <p:cNvPr id="10" name="TextBox 9"/>
          <p:cNvSpPr txBox="1"/>
          <p:nvPr/>
        </p:nvSpPr>
        <p:spPr>
          <a:xfrm>
            <a:off x="152400" y="609600"/>
            <a:ext cx="1292662" cy="5791200"/>
          </a:xfrm>
          <a:prstGeom prst="rect">
            <a:avLst/>
          </a:prstGeom>
          <a:noFill/>
        </p:spPr>
        <p:txBody>
          <a:bodyPr vert="vert270" wrap="square" rtlCol="0" anchor="b">
            <a:spAutoFit/>
          </a:bodyPr>
          <a:lstStyle/>
          <a:p>
            <a:pPr algn="ctr"/>
            <a:r>
              <a:rPr lang="en-US" sz="7200" dirty="0" smtClean="0">
                <a:solidFill>
                  <a:schemeClr val="bg1"/>
                </a:solidFill>
                <a:latin typeface="+mj-lt"/>
              </a:rPr>
              <a:t>K</a:t>
            </a:r>
            <a:r>
              <a:rPr lang="en-US" sz="7200" cap="all" dirty="0" smtClean="0">
                <a:solidFill>
                  <a:schemeClr val="bg1"/>
                </a:solidFill>
                <a:latin typeface="+mj-lt"/>
              </a:rPr>
              <a:t>ey verse</a:t>
            </a:r>
            <a:endParaRPr lang="en-US" sz="7200" dirty="0">
              <a:solidFill>
                <a:schemeClr val="bg1"/>
              </a:solidFill>
              <a:latin typeface="+mj-lt"/>
            </a:endParaRPr>
          </a:p>
        </p:txBody>
      </p:sp>
      <p:sp>
        <p:nvSpPr>
          <p:cNvPr id="7" name="Title 2"/>
          <p:cNvSpPr txBox="1">
            <a:spLocks/>
          </p:cNvSpPr>
          <p:nvPr/>
        </p:nvSpPr>
        <p:spPr>
          <a:xfrm>
            <a:off x="3000375" y="5638800"/>
            <a:ext cx="5867400" cy="533400"/>
          </a:xfrm>
          <a:prstGeom prst="rect">
            <a:avLst/>
          </a:prstGeom>
        </p:spPr>
        <p:txBody>
          <a:bodyPr vert="horz" anchor="t">
            <a:noAutofit/>
          </a:bodyPr>
          <a:lstStyle/>
          <a:p>
            <a:pPr lvl="0" defTabSz="914400">
              <a:spcBef>
                <a:spcPct val="0"/>
              </a:spcBef>
            </a:pPr>
            <a:r>
              <a:rPr kumimoji="0" lang="en-US" sz="2400" b="1" i="0" u="none" strike="noStrike" kern="1200" cap="none" spc="0" normalizeH="0" baseline="0" noProof="0" dirty="0" smtClean="0">
                <a:ln>
                  <a:noFill/>
                </a:ln>
                <a:solidFill>
                  <a:schemeClr val="tx2"/>
                </a:solidFill>
                <a:effectLst/>
                <a:uLnTx/>
                <a:uFillTx/>
                <a:latin typeface="+mj-lt"/>
                <a:ea typeface="+mj-ea"/>
                <a:cs typeface="+mj-cs"/>
              </a:rPr>
              <a:t>(</a:t>
            </a:r>
            <a:r>
              <a:rPr lang="en-US" sz="2400" b="1" dirty="0" smtClean="0">
                <a:solidFill>
                  <a:schemeClr val="tx2"/>
                </a:solidFill>
              </a:rPr>
              <a:t>Titus 1:7-8</a:t>
            </a:r>
            <a:r>
              <a:rPr lang="en-US" sz="2400" b="1" dirty="0" smtClean="0">
                <a:solidFill>
                  <a:schemeClr val="tx2"/>
                </a:solidFill>
              </a:rPr>
              <a:t>, NKJV</a:t>
            </a:r>
            <a:r>
              <a:rPr kumimoji="0" lang="en-US" sz="2400" b="1" i="0" u="none" strike="noStrike" kern="1200" cap="none" spc="0" normalizeH="0" baseline="0" noProof="0" dirty="0" smtClean="0">
                <a:ln>
                  <a:noFill/>
                </a:ln>
                <a:solidFill>
                  <a:schemeClr val="tx2"/>
                </a:solidFill>
                <a:effectLst/>
                <a:uLnTx/>
                <a:uFillTx/>
                <a:latin typeface="+mj-lt"/>
                <a:ea typeface="+mj-ea"/>
                <a:cs typeface="+mj-cs"/>
              </a:rPr>
              <a:t>)</a:t>
            </a:r>
            <a:endParaRPr kumimoji="0" lang="en-US" sz="2400" b="1" i="0" u="none" strike="noStrike" kern="1200" cap="none" spc="0" normalizeH="0" baseline="0" noProof="0" dirty="0">
              <a:ln>
                <a:noFill/>
              </a:ln>
              <a:solidFill>
                <a:schemeClr val="tx2"/>
              </a:solidFill>
              <a:effectLst/>
              <a:uLnTx/>
              <a:uFillTx/>
              <a:latin typeface="+mj-lt"/>
              <a:ea typeface="+mj-ea"/>
              <a:cs typeface="+mj-cs"/>
            </a:endParaRPr>
          </a:p>
        </p:txBody>
      </p:sp>
      <p:sp>
        <p:nvSpPr>
          <p:cNvPr id="11" name="TextBox 10"/>
          <p:cNvSpPr txBox="1"/>
          <p:nvPr/>
        </p:nvSpPr>
        <p:spPr>
          <a:xfrm>
            <a:off x="3000374" y="838200"/>
            <a:ext cx="5867401" cy="4832092"/>
          </a:xfrm>
          <a:prstGeom prst="rect">
            <a:avLst/>
          </a:prstGeom>
          <a:noFill/>
        </p:spPr>
        <p:txBody>
          <a:bodyPr wrap="square" rtlCol="0" anchor="b">
            <a:spAutoFit/>
          </a:bodyPr>
          <a:lstStyle/>
          <a:p>
            <a:r>
              <a:rPr lang="en-US" sz="4400" dirty="0" smtClean="0"/>
              <a:t>“For a bishop must be blameless, as a steward of God, not self-willed, not quick-tempered, not given to wine, not violent, not greedy for money”</a:t>
            </a:r>
            <a:endParaRPr lang="en-US" sz="4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7" name="TextBox 16"/>
          <p:cNvSpPr txBox="1"/>
          <p:nvPr/>
        </p:nvSpPr>
        <p:spPr>
          <a:xfrm>
            <a:off x="457200" y="838200"/>
            <a:ext cx="8229600" cy="1754327"/>
          </a:xfrm>
          <a:prstGeom prst="rect">
            <a:avLst/>
          </a:prstGeom>
          <a:noFill/>
        </p:spPr>
        <p:txBody>
          <a:bodyPr wrap="square" rtlCol="0">
            <a:spAutoFit/>
          </a:bodyPr>
          <a:lstStyle/>
          <a:p>
            <a:pPr algn="ctr"/>
            <a:r>
              <a:rPr lang="en-US" sz="3600" dirty="0" smtClean="0">
                <a:solidFill>
                  <a:srgbClr val="D16349"/>
                </a:solidFill>
              </a:rPr>
              <a:t>The word integrity comes from the Latin </a:t>
            </a:r>
            <a:r>
              <a:rPr lang="en-US" sz="3600" i="1" dirty="0" err="1" smtClean="0">
                <a:solidFill>
                  <a:srgbClr val="D16349"/>
                </a:solidFill>
              </a:rPr>
              <a:t>integritás</a:t>
            </a:r>
            <a:r>
              <a:rPr lang="en-US" sz="3600" i="1" dirty="0" smtClean="0">
                <a:solidFill>
                  <a:srgbClr val="D16349"/>
                </a:solidFill>
              </a:rPr>
              <a:t>, </a:t>
            </a:r>
            <a:r>
              <a:rPr lang="en-US" sz="3600" dirty="0" smtClean="0">
                <a:solidFill>
                  <a:srgbClr val="D16349"/>
                </a:solidFill>
              </a:rPr>
              <a:t>meaning complete purity. </a:t>
            </a:r>
            <a:endParaRPr lang="en-US" sz="3600" dirty="0">
              <a:solidFill>
                <a:srgbClr val="D16349"/>
              </a:solidFill>
            </a:endParaRPr>
          </a:p>
        </p:txBody>
      </p:sp>
      <p:sp>
        <p:nvSpPr>
          <p:cNvPr id="20" name="TextBox 19"/>
          <p:cNvSpPr txBox="1"/>
          <p:nvPr/>
        </p:nvSpPr>
        <p:spPr>
          <a:xfrm>
            <a:off x="457200" y="2895600"/>
            <a:ext cx="8229600" cy="2862322"/>
          </a:xfrm>
          <a:prstGeom prst="rect">
            <a:avLst/>
          </a:prstGeom>
          <a:noFill/>
        </p:spPr>
        <p:txBody>
          <a:bodyPr wrap="square" rtlCol="0">
            <a:spAutoFit/>
          </a:bodyPr>
          <a:lstStyle/>
          <a:p>
            <a:pPr algn="ctr"/>
            <a:r>
              <a:rPr lang="en-US" sz="3600" dirty="0" smtClean="0"/>
              <a:t>Webster’s Dictionary defines integrity as strict adherence to a code of moral values, artistic principles, or other standards; complete sincerity or honesty.</a:t>
            </a:r>
            <a:endParaRPr lang="en-US" sz="3600" dirty="0">
              <a:solidFill>
                <a:schemeClr val="accent1"/>
              </a:solidFill>
            </a:endParaRPr>
          </a:p>
        </p:txBody>
      </p:sp>
      <p:sp>
        <p:nvSpPr>
          <p:cNvPr id="6" name="TextBox 5"/>
          <p:cNvSpPr txBox="1"/>
          <p:nvPr/>
        </p:nvSpPr>
        <p:spPr>
          <a:xfrm>
            <a:off x="3581400" y="76200"/>
            <a:ext cx="5410200" cy="338554"/>
          </a:xfrm>
          <a:prstGeom prst="rect">
            <a:avLst/>
          </a:prstGeom>
          <a:noFill/>
        </p:spPr>
        <p:txBody>
          <a:bodyPr wrap="square" rtlCol="0" anchor="t">
            <a:spAutoFit/>
          </a:bodyPr>
          <a:lstStyle/>
          <a:p>
            <a:pPr algn="r"/>
            <a:r>
              <a:rPr lang="en-US" sz="1600" dirty="0" smtClean="0"/>
              <a:t>Lesson</a:t>
            </a:r>
            <a:r>
              <a:rPr lang="en-US" sz="1600" dirty="0" smtClean="0"/>
              <a:t> Fifteen: Maintaining Integrity in Stewardship</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7" name="TextBox 16"/>
          <p:cNvSpPr txBox="1"/>
          <p:nvPr/>
        </p:nvSpPr>
        <p:spPr>
          <a:xfrm>
            <a:off x="457200" y="457200"/>
            <a:ext cx="8229600" cy="830997"/>
          </a:xfrm>
          <a:prstGeom prst="rect">
            <a:avLst/>
          </a:prstGeom>
          <a:noFill/>
        </p:spPr>
        <p:txBody>
          <a:bodyPr wrap="square" rtlCol="0">
            <a:spAutoFit/>
          </a:bodyPr>
          <a:lstStyle/>
          <a:p>
            <a:pPr algn="ctr"/>
            <a:r>
              <a:rPr lang="en-US" sz="2400" dirty="0" smtClean="0">
                <a:solidFill>
                  <a:srgbClr val="D16349"/>
                </a:solidFill>
              </a:rPr>
              <a:t>In his epistles bearing their names, Paul gave to Timothy and Titus the qualifications of an </a:t>
            </a:r>
            <a:r>
              <a:rPr lang="en-US" sz="2400" dirty="0" smtClean="0">
                <a:solidFill>
                  <a:srgbClr val="D16349"/>
                </a:solidFill>
              </a:rPr>
              <a:t>overseer:</a:t>
            </a:r>
            <a:endParaRPr lang="en-US" sz="2400" dirty="0">
              <a:solidFill>
                <a:srgbClr val="D16349"/>
              </a:solidFill>
            </a:endParaRPr>
          </a:p>
        </p:txBody>
      </p:sp>
      <p:sp>
        <p:nvSpPr>
          <p:cNvPr id="20" name="TextBox 19"/>
          <p:cNvSpPr txBox="1"/>
          <p:nvPr/>
        </p:nvSpPr>
        <p:spPr>
          <a:xfrm>
            <a:off x="457200" y="1219200"/>
            <a:ext cx="8229600" cy="5078314"/>
          </a:xfrm>
          <a:prstGeom prst="rect">
            <a:avLst/>
          </a:prstGeom>
          <a:noFill/>
        </p:spPr>
        <p:txBody>
          <a:bodyPr wrap="square" rtlCol="0">
            <a:spAutoFit/>
          </a:bodyPr>
          <a:lstStyle/>
          <a:p>
            <a:pPr algn="ctr"/>
            <a:r>
              <a:rPr lang="en-US" sz="3600" dirty="0" smtClean="0"/>
              <a:t>“...Without reproach, the husband of one wife, temperate, sober-minded, orderly, given to hospitality, apt to teach; no brawler, no striker; but gentle, not contentious, no lover of money; one that </a:t>
            </a:r>
            <a:r>
              <a:rPr lang="en-US" sz="3600" dirty="0" err="1" smtClean="0"/>
              <a:t>ruleth</a:t>
            </a:r>
            <a:r>
              <a:rPr lang="en-US" sz="3600" dirty="0" smtClean="0"/>
              <a:t> well his own house, having (his) children in subjection with all gravity” (1 Timothy 3:2-4, </a:t>
            </a:r>
            <a:r>
              <a:rPr lang="en-US" sz="3600" i="1" dirty="0" smtClean="0"/>
              <a:t>ASV).</a:t>
            </a:r>
            <a:endParaRPr lang="en-US" sz="3600" dirty="0">
              <a:solidFill>
                <a:schemeClr val="accent1"/>
              </a:solidFill>
            </a:endParaRPr>
          </a:p>
        </p:txBody>
      </p:sp>
      <p:sp>
        <p:nvSpPr>
          <p:cNvPr id="6" name="TextBox 5"/>
          <p:cNvSpPr txBox="1"/>
          <p:nvPr/>
        </p:nvSpPr>
        <p:spPr>
          <a:xfrm>
            <a:off x="3581400" y="76200"/>
            <a:ext cx="5410200" cy="338554"/>
          </a:xfrm>
          <a:prstGeom prst="rect">
            <a:avLst/>
          </a:prstGeom>
          <a:noFill/>
        </p:spPr>
        <p:txBody>
          <a:bodyPr wrap="square" rtlCol="0" anchor="t">
            <a:spAutoFit/>
          </a:bodyPr>
          <a:lstStyle/>
          <a:p>
            <a:pPr algn="r"/>
            <a:r>
              <a:rPr lang="en-US" sz="1600" dirty="0" smtClean="0"/>
              <a:t>Lesson</a:t>
            </a:r>
            <a:r>
              <a:rPr lang="en-US" sz="1600" dirty="0" smtClean="0"/>
              <a:t> Fifteen: Maintaining Integrity in Stewardship</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0" name="TextBox 19"/>
          <p:cNvSpPr txBox="1"/>
          <p:nvPr/>
        </p:nvSpPr>
        <p:spPr>
          <a:xfrm>
            <a:off x="457200" y="680620"/>
            <a:ext cx="8229600" cy="5262980"/>
          </a:xfrm>
          <a:prstGeom prst="rect">
            <a:avLst/>
          </a:prstGeom>
          <a:noFill/>
        </p:spPr>
        <p:txBody>
          <a:bodyPr wrap="square" rtlCol="0">
            <a:spAutoFit/>
          </a:bodyPr>
          <a:lstStyle/>
          <a:p>
            <a:pPr algn="ctr"/>
            <a:r>
              <a:rPr lang="en-US" sz="2800" dirty="0" smtClean="0">
                <a:solidFill>
                  <a:srgbClr val="D16349"/>
                </a:solidFill>
              </a:rPr>
              <a:t>“Someone who is blameless, married only once, whose children are believers, not accused of debauchery and not rebellious. For a bishop, as God's steward, must be blameless; he must not be arrogant or quick- tempered or addicted to wine or violent or greedy for gain; but he must be hospitable, a lover of goodness, prudent, upright, devout, and self-controlled. He must have a firm grasp of the word that is trustworthy in accordance with the teaching, so that he may be able both to preach with sound doctrine and to refute those who contradict it” (Titus 1:6-9, </a:t>
            </a:r>
            <a:r>
              <a:rPr lang="en-US" sz="2800" i="1" dirty="0" smtClean="0">
                <a:solidFill>
                  <a:srgbClr val="D16349"/>
                </a:solidFill>
              </a:rPr>
              <a:t>NRSV).</a:t>
            </a:r>
            <a:endParaRPr lang="en-US" sz="2800" dirty="0">
              <a:solidFill>
                <a:srgbClr val="D16349"/>
              </a:solidFill>
            </a:endParaRPr>
          </a:p>
        </p:txBody>
      </p:sp>
      <p:sp>
        <p:nvSpPr>
          <p:cNvPr id="6" name="TextBox 5"/>
          <p:cNvSpPr txBox="1"/>
          <p:nvPr/>
        </p:nvSpPr>
        <p:spPr>
          <a:xfrm>
            <a:off x="3581400" y="76200"/>
            <a:ext cx="5410200" cy="338554"/>
          </a:xfrm>
          <a:prstGeom prst="rect">
            <a:avLst/>
          </a:prstGeom>
          <a:noFill/>
        </p:spPr>
        <p:txBody>
          <a:bodyPr wrap="square" rtlCol="0" anchor="t">
            <a:spAutoFit/>
          </a:bodyPr>
          <a:lstStyle/>
          <a:p>
            <a:pPr algn="r"/>
            <a:r>
              <a:rPr lang="en-US" sz="1600" dirty="0" smtClean="0"/>
              <a:t>Lesson</a:t>
            </a:r>
            <a:r>
              <a:rPr lang="en-US" sz="1600" dirty="0" smtClean="0"/>
              <a:t> Fifteen: Maintaining Integrity in Stewardship</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0" name="TextBox 19"/>
          <p:cNvSpPr txBox="1"/>
          <p:nvPr/>
        </p:nvSpPr>
        <p:spPr>
          <a:xfrm>
            <a:off x="457200" y="838200"/>
            <a:ext cx="8229600" cy="2862322"/>
          </a:xfrm>
          <a:prstGeom prst="rect">
            <a:avLst/>
          </a:prstGeom>
          <a:noFill/>
        </p:spPr>
        <p:txBody>
          <a:bodyPr wrap="square" rtlCol="0">
            <a:spAutoFit/>
          </a:bodyPr>
          <a:lstStyle/>
          <a:p>
            <a:pPr algn="ctr"/>
            <a:r>
              <a:rPr lang="en-US" sz="3600" dirty="0" smtClean="0"/>
              <a:t>An overseer is one in a position of authority or in the ministry (a leader). These Scriptures let us know that those who serve in positions of ministry must have the highest degree of integrity.</a:t>
            </a:r>
            <a:endParaRPr lang="en-US" sz="3600" dirty="0">
              <a:solidFill>
                <a:srgbClr val="D16349"/>
              </a:solidFill>
            </a:endParaRPr>
          </a:p>
        </p:txBody>
      </p:sp>
      <p:sp>
        <p:nvSpPr>
          <p:cNvPr id="6" name="TextBox 5"/>
          <p:cNvSpPr txBox="1"/>
          <p:nvPr/>
        </p:nvSpPr>
        <p:spPr>
          <a:xfrm>
            <a:off x="3581400" y="76200"/>
            <a:ext cx="5410200" cy="338554"/>
          </a:xfrm>
          <a:prstGeom prst="rect">
            <a:avLst/>
          </a:prstGeom>
          <a:noFill/>
        </p:spPr>
        <p:txBody>
          <a:bodyPr wrap="square" rtlCol="0" anchor="t">
            <a:spAutoFit/>
          </a:bodyPr>
          <a:lstStyle/>
          <a:p>
            <a:pPr algn="r"/>
            <a:r>
              <a:rPr lang="en-US" sz="1600" dirty="0" smtClean="0"/>
              <a:t>Lesson</a:t>
            </a:r>
            <a:r>
              <a:rPr lang="en-US" sz="1600" dirty="0" smtClean="0"/>
              <a:t> Fifteen: Maintaining Integrity in Stewardship</a:t>
            </a:r>
            <a:endParaRPr lang="en-US" sz="1600" dirty="0"/>
          </a:p>
        </p:txBody>
      </p:sp>
      <p:sp>
        <p:nvSpPr>
          <p:cNvPr id="5" name="TextBox 4"/>
          <p:cNvSpPr txBox="1"/>
          <p:nvPr/>
        </p:nvSpPr>
        <p:spPr>
          <a:xfrm>
            <a:off x="457200" y="3776008"/>
            <a:ext cx="8229600" cy="1938992"/>
          </a:xfrm>
          <a:prstGeom prst="rect">
            <a:avLst/>
          </a:prstGeom>
          <a:noFill/>
        </p:spPr>
        <p:txBody>
          <a:bodyPr wrap="square" rtlCol="0">
            <a:spAutoFit/>
          </a:bodyPr>
          <a:lstStyle/>
          <a:p>
            <a:pPr algn="ctr"/>
            <a:r>
              <a:rPr lang="en-US" sz="4000" dirty="0" smtClean="0">
                <a:solidFill>
                  <a:srgbClr val="D16349"/>
                </a:solidFill>
              </a:rPr>
              <a:t>But these virtues are not just for those in leadership. They apply to all Christians.</a:t>
            </a:r>
            <a:endParaRPr lang="en-US" sz="40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5"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0" name="TextBox 19"/>
          <p:cNvSpPr txBox="1"/>
          <p:nvPr/>
        </p:nvSpPr>
        <p:spPr>
          <a:xfrm>
            <a:off x="457200" y="917911"/>
            <a:ext cx="8229600" cy="769441"/>
          </a:xfrm>
          <a:prstGeom prst="rect">
            <a:avLst/>
          </a:prstGeom>
          <a:noFill/>
        </p:spPr>
        <p:txBody>
          <a:bodyPr wrap="square" rtlCol="0">
            <a:spAutoFit/>
          </a:bodyPr>
          <a:lstStyle/>
          <a:p>
            <a:pPr algn="ctr"/>
            <a:r>
              <a:rPr lang="en-US" sz="4400" b="1" dirty="0" smtClean="0">
                <a:solidFill>
                  <a:schemeClr val="bg1"/>
                </a:solidFill>
              </a:rPr>
              <a:t>Virtues of a Good Steward</a:t>
            </a:r>
            <a:endParaRPr lang="en-US" sz="4400" b="1" dirty="0">
              <a:solidFill>
                <a:schemeClr val="bg1"/>
              </a:solidFill>
            </a:endParaRPr>
          </a:p>
        </p:txBody>
      </p:sp>
      <p:sp>
        <p:nvSpPr>
          <p:cNvPr id="6" name="TextBox 5"/>
          <p:cNvSpPr txBox="1"/>
          <p:nvPr/>
        </p:nvSpPr>
        <p:spPr>
          <a:xfrm>
            <a:off x="3581400" y="76200"/>
            <a:ext cx="5410200" cy="338554"/>
          </a:xfrm>
          <a:prstGeom prst="rect">
            <a:avLst/>
          </a:prstGeom>
          <a:noFill/>
        </p:spPr>
        <p:txBody>
          <a:bodyPr wrap="square" rtlCol="0" anchor="t">
            <a:spAutoFit/>
          </a:bodyPr>
          <a:lstStyle/>
          <a:p>
            <a:pPr algn="r"/>
            <a:r>
              <a:rPr lang="en-US" sz="1600" dirty="0" smtClean="0"/>
              <a:t>Lesson</a:t>
            </a:r>
            <a:r>
              <a:rPr lang="en-US" sz="1600" dirty="0" smtClean="0"/>
              <a:t> Fifteen: Maintaining Integrity in Stewardship</a:t>
            </a:r>
            <a:endParaRPr lang="en-US" sz="1600" dirty="0"/>
          </a:p>
        </p:txBody>
      </p:sp>
      <p:sp>
        <p:nvSpPr>
          <p:cNvPr id="5" name="TextBox 4"/>
          <p:cNvSpPr txBox="1"/>
          <p:nvPr/>
        </p:nvSpPr>
        <p:spPr>
          <a:xfrm>
            <a:off x="2286000" y="2521803"/>
            <a:ext cx="5257800" cy="830997"/>
          </a:xfrm>
          <a:prstGeom prst="rect">
            <a:avLst/>
          </a:prstGeom>
          <a:noFill/>
        </p:spPr>
        <p:txBody>
          <a:bodyPr wrap="square" rtlCol="0">
            <a:spAutoFit/>
          </a:bodyPr>
          <a:lstStyle/>
          <a:p>
            <a:pPr>
              <a:buFont typeface="Wingdings" charset="2"/>
              <a:buChar char="ü"/>
            </a:pPr>
            <a:r>
              <a:rPr lang="en-US" sz="4800" dirty="0" smtClean="0">
                <a:solidFill>
                  <a:srgbClr val="D16349"/>
                </a:solidFill>
              </a:rPr>
              <a:t> </a:t>
            </a:r>
            <a:r>
              <a:rPr lang="en-US" sz="4800" dirty="0" smtClean="0">
                <a:solidFill>
                  <a:srgbClr val="D16349"/>
                </a:solidFill>
              </a:rPr>
              <a:t>Loyalty</a:t>
            </a:r>
            <a:endParaRPr lang="en-US" sz="4800" dirty="0">
              <a:solidFill>
                <a:srgbClr val="D16349"/>
              </a:solidFill>
            </a:endParaRPr>
          </a:p>
        </p:txBody>
      </p:sp>
      <p:sp>
        <p:nvSpPr>
          <p:cNvPr id="9" name="TextBox 8"/>
          <p:cNvSpPr txBox="1"/>
          <p:nvPr/>
        </p:nvSpPr>
        <p:spPr>
          <a:xfrm>
            <a:off x="2286000" y="3141821"/>
            <a:ext cx="5257800" cy="830997"/>
          </a:xfrm>
          <a:prstGeom prst="rect">
            <a:avLst/>
          </a:prstGeom>
          <a:noFill/>
        </p:spPr>
        <p:txBody>
          <a:bodyPr wrap="square" rtlCol="0">
            <a:spAutoFit/>
          </a:bodyPr>
          <a:lstStyle/>
          <a:p>
            <a:pPr>
              <a:buFont typeface="Wingdings" charset="2"/>
              <a:buChar char="ü"/>
            </a:pPr>
            <a:r>
              <a:rPr lang="en-US" sz="4800" dirty="0" smtClean="0">
                <a:solidFill>
                  <a:srgbClr val="D16349"/>
                </a:solidFill>
              </a:rPr>
              <a:t> </a:t>
            </a:r>
            <a:r>
              <a:rPr lang="en-US" sz="4800" dirty="0" smtClean="0">
                <a:solidFill>
                  <a:srgbClr val="D16349"/>
                </a:solidFill>
              </a:rPr>
              <a:t>Faithfulness</a:t>
            </a:r>
            <a:endParaRPr lang="en-US" sz="4800" dirty="0">
              <a:solidFill>
                <a:srgbClr val="D16349"/>
              </a:solidFill>
            </a:endParaRPr>
          </a:p>
        </p:txBody>
      </p:sp>
      <p:sp>
        <p:nvSpPr>
          <p:cNvPr id="10" name="TextBox 9"/>
          <p:cNvSpPr txBox="1"/>
          <p:nvPr/>
        </p:nvSpPr>
        <p:spPr>
          <a:xfrm>
            <a:off x="2286000" y="3726597"/>
            <a:ext cx="5257800" cy="830997"/>
          </a:xfrm>
          <a:prstGeom prst="rect">
            <a:avLst/>
          </a:prstGeom>
          <a:noFill/>
        </p:spPr>
        <p:txBody>
          <a:bodyPr wrap="square" rtlCol="0">
            <a:spAutoFit/>
          </a:bodyPr>
          <a:lstStyle/>
          <a:p>
            <a:pPr>
              <a:buFont typeface="Wingdings" charset="2"/>
              <a:buChar char="ü"/>
            </a:pPr>
            <a:r>
              <a:rPr lang="en-US" sz="4800" dirty="0" smtClean="0">
                <a:solidFill>
                  <a:srgbClr val="D16349"/>
                </a:solidFill>
              </a:rPr>
              <a:t> </a:t>
            </a:r>
            <a:r>
              <a:rPr lang="en-US" sz="4800" dirty="0" smtClean="0">
                <a:solidFill>
                  <a:srgbClr val="D16349"/>
                </a:solidFill>
              </a:rPr>
              <a:t>Dedication</a:t>
            </a:r>
            <a:endParaRPr lang="en-US" sz="4800" dirty="0">
              <a:solidFill>
                <a:srgbClr val="D16349"/>
              </a:solidFill>
            </a:endParaRPr>
          </a:p>
        </p:txBody>
      </p:sp>
      <p:sp>
        <p:nvSpPr>
          <p:cNvPr id="11" name="TextBox 10"/>
          <p:cNvSpPr txBox="1"/>
          <p:nvPr/>
        </p:nvSpPr>
        <p:spPr>
          <a:xfrm>
            <a:off x="2286000" y="4321076"/>
            <a:ext cx="5257800" cy="830997"/>
          </a:xfrm>
          <a:prstGeom prst="rect">
            <a:avLst/>
          </a:prstGeom>
          <a:noFill/>
        </p:spPr>
        <p:txBody>
          <a:bodyPr wrap="square" rtlCol="0">
            <a:spAutoFit/>
          </a:bodyPr>
          <a:lstStyle/>
          <a:p>
            <a:pPr>
              <a:buFont typeface="Wingdings" charset="2"/>
              <a:buChar char="ü"/>
            </a:pPr>
            <a:r>
              <a:rPr lang="en-US" sz="4800" dirty="0" smtClean="0">
                <a:solidFill>
                  <a:srgbClr val="D16349"/>
                </a:solidFill>
              </a:rPr>
              <a:t> </a:t>
            </a:r>
            <a:r>
              <a:rPr lang="en-US" sz="4800" dirty="0" smtClean="0">
                <a:solidFill>
                  <a:srgbClr val="D16349"/>
                </a:solidFill>
              </a:rPr>
              <a:t>Trustworthiness</a:t>
            </a:r>
            <a:endParaRPr lang="en-US" sz="4800" dirty="0">
              <a:solidFill>
                <a:srgbClr val="D16349"/>
              </a:solidFill>
            </a:endParaRPr>
          </a:p>
        </p:txBody>
      </p:sp>
      <p:sp>
        <p:nvSpPr>
          <p:cNvPr id="12" name="TextBox 11"/>
          <p:cNvSpPr txBox="1"/>
          <p:nvPr/>
        </p:nvSpPr>
        <p:spPr>
          <a:xfrm>
            <a:off x="2286000" y="4945797"/>
            <a:ext cx="5257800" cy="830997"/>
          </a:xfrm>
          <a:prstGeom prst="rect">
            <a:avLst/>
          </a:prstGeom>
          <a:noFill/>
        </p:spPr>
        <p:txBody>
          <a:bodyPr wrap="square" rtlCol="0">
            <a:spAutoFit/>
          </a:bodyPr>
          <a:lstStyle/>
          <a:p>
            <a:pPr>
              <a:buFont typeface="Wingdings" charset="2"/>
              <a:buChar char="ü"/>
            </a:pPr>
            <a:r>
              <a:rPr lang="en-US" sz="4800" dirty="0" smtClean="0">
                <a:solidFill>
                  <a:srgbClr val="D16349"/>
                </a:solidFill>
              </a:rPr>
              <a:t> </a:t>
            </a:r>
            <a:r>
              <a:rPr lang="en-US" sz="4800" dirty="0" smtClean="0">
                <a:solidFill>
                  <a:srgbClr val="D16349"/>
                </a:solidFill>
              </a:rPr>
              <a:t>Truthfulness</a:t>
            </a:r>
            <a:endParaRPr lang="en-US" sz="4800" dirty="0">
              <a:solidFill>
                <a:srgbClr val="D16349"/>
              </a:solidFill>
            </a:endParaRPr>
          </a:p>
        </p:txBody>
      </p:sp>
      <p:sp>
        <p:nvSpPr>
          <p:cNvPr id="13" name="TextBox 12"/>
          <p:cNvSpPr txBox="1"/>
          <p:nvPr/>
        </p:nvSpPr>
        <p:spPr>
          <a:xfrm>
            <a:off x="2286000" y="5562600"/>
            <a:ext cx="5257800" cy="830997"/>
          </a:xfrm>
          <a:prstGeom prst="rect">
            <a:avLst/>
          </a:prstGeom>
          <a:noFill/>
        </p:spPr>
        <p:txBody>
          <a:bodyPr wrap="square" rtlCol="0">
            <a:spAutoFit/>
          </a:bodyPr>
          <a:lstStyle/>
          <a:p>
            <a:pPr>
              <a:buFont typeface="Wingdings" charset="2"/>
              <a:buChar char="ü"/>
            </a:pPr>
            <a:r>
              <a:rPr lang="en-US" sz="4800" dirty="0" smtClean="0">
                <a:solidFill>
                  <a:srgbClr val="D16349"/>
                </a:solidFill>
              </a:rPr>
              <a:t> </a:t>
            </a:r>
            <a:r>
              <a:rPr lang="en-US" sz="4800" dirty="0" smtClean="0">
                <a:solidFill>
                  <a:srgbClr val="D16349"/>
                </a:solidFill>
              </a:rPr>
              <a:t>Humility</a:t>
            </a:r>
            <a:endParaRPr lang="en-US" sz="4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1" grpId="0"/>
      <p:bldP spid="12" grpId="0"/>
      <p:bldP spid="13"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0" name="TextBox 19"/>
          <p:cNvSpPr txBox="1"/>
          <p:nvPr/>
        </p:nvSpPr>
        <p:spPr>
          <a:xfrm>
            <a:off x="457200" y="917911"/>
            <a:ext cx="8229600" cy="1200329"/>
          </a:xfrm>
          <a:prstGeom prst="rect">
            <a:avLst/>
          </a:prstGeom>
          <a:noFill/>
        </p:spPr>
        <p:txBody>
          <a:bodyPr wrap="square" rtlCol="0">
            <a:spAutoFit/>
          </a:bodyPr>
          <a:lstStyle/>
          <a:p>
            <a:pPr algn="ctr"/>
            <a:r>
              <a:rPr lang="en-US" sz="3600" dirty="0" smtClean="0"/>
              <a:t>These virtues equal integrity. God requires integrity of every Christian.</a:t>
            </a:r>
            <a:endParaRPr lang="en-US" sz="3600" dirty="0">
              <a:solidFill>
                <a:srgbClr val="D16349"/>
              </a:solidFill>
            </a:endParaRPr>
          </a:p>
        </p:txBody>
      </p:sp>
      <p:sp>
        <p:nvSpPr>
          <p:cNvPr id="6" name="TextBox 5"/>
          <p:cNvSpPr txBox="1"/>
          <p:nvPr/>
        </p:nvSpPr>
        <p:spPr>
          <a:xfrm>
            <a:off x="3581400" y="76200"/>
            <a:ext cx="5410200" cy="338554"/>
          </a:xfrm>
          <a:prstGeom prst="rect">
            <a:avLst/>
          </a:prstGeom>
          <a:noFill/>
        </p:spPr>
        <p:txBody>
          <a:bodyPr wrap="square" rtlCol="0" anchor="t">
            <a:spAutoFit/>
          </a:bodyPr>
          <a:lstStyle/>
          <a:p>
            <a:pPr algn="r"/>
            <a:r>
              <a:rPr lang="en-US" sz="1600" dirty="0" smtClean="0"/>
              <a:t>Lesson</a:t>
            </a:r>
            <a:r>
              <a:rPr lang="en-US" sz="1600" dirty="0" smtClean="0"/>
              <a:t> Fifteen: Maintaining Integrity in Stewardship</a:t>
            </a:r>
            <a:endParaRPr lang="en-US" sz="1600" dirty="0"/>
          </a:p>
        </p:txBody>
      </p:sp>
      <p:sp>
        <p:nvSpPr>
          <p:cNvPr id="5" name="TextBox 4"/>
          <p:cNvSpPr txBox="1"/>
          <p:nvPr/>
        </p:nvSpPr>
        <p:spPr>
          <a:xfrm>
            <a:off x="457200" y="2438400"/>
            <a:ext cx="8229600" cy="3416320"/>
          </a:xfrm>
          <a:prstGeom prst="rect">
            <a:avLst/>
          </a:prstGeom>
          <a:noFill/>
        </p:spPr>
        <p:txBody>
          <a:bodyPr wrap="square" rtlCol="0">
            <a:spAutoFit/>
          </a:bodyPr>
          <a:lstStyle/>
          <a:p>
            <a:pPr algn="ctr"/>
            <a:r>
              <a:rPr lang="en-US" sz="3600" dirty="0" smtClean="0"/>
              <a:t>Notice that each of the virtues mentioned</a:t>
            </a:r>
            <a:r>
              <a:rPr lang="en-US" sz="3600" dirty="0" smtClean="0"/>
              <a:t> involves </a:t>
            </a:r>
            <a:r>
              <a:rPr lang="en-US" sz="3600" dirty="0" smtClean="0"/>
              <a:t>inner character. Jesus is more concerned with inner purity than outward actions and appearance. Outward actions must be motivated by an </a:t>
            </a:r>
            <a:r>
              <a:rPr lang="en-US" sz="3600" dirty="0" smtClean="0"/>
              <a:t>inner purity </a:t>
            </a:r>
            <a:r>
              <a:rPr lang="en-US" sz="3600" dirty="0" smtClean="0"/>
              <a:t>.</a:t>
            </a:r>
            <a:endParaRPr lang="en-US" sz="36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5"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20" name="TextBox 19"/>
          <p:cNvSpPr txBox="1"/>
          <p:nvPr/>
        </p:nvSpPr>
        <p:spPr>
          <a:xfrm>
            <a:off x="457200" y="609600"/>
            <a:ext cx="8229600" cy="1508105"/>
          </a:xfrm>
          <a:prstGeom prst="rect">
            <a:avLst/>
          </a:prstGeom>
          <a:noFill/>
        </p:spPr>
        <p:txBody>
          <a:bodyPr wrap="square" rtlCol="0">
            <a:spAutoFit/>
          </a:bodyPr>
          <a:lstStyle/>
          <a:p>
            <a:pPr algn="ctr"/>
            <a:r>
              <a:rPr lang="en-US" sz="3600" dirty="0" smtClean="0">
                <a:solidFill>
                  <a:srgbClr val="D16349"/>
                </a:solidFill>
              </a:rPr>
              <a:t>“The greater the Master is, the greater the virtues required in His servant.</a:t>
            </a:r>
            <a:r>
              <a:rPr lang="en-US" sz="3600" dirty="0" smtClean="0">
                <a:solidFill>
                  <a:srgbClr val="D16349"/>
                </a:solidFill>
              </a:rPr>
              <a:t>”</a:t>
            </a:r>
          </a:p>
          <a:p>
            <a:pPr algn="r"/>
            <a:r>
              <a:rPr lang="en-US" sz="2000" i="1" dirty="0" smtClean="0">
                <a:solidFill>
                  <a:srgbClr val="D16349"/>
                </a:solidFill>
              </a:rPr>
              <a:t>— (JFB Commentary Titus 1:7 Power Bible </a:t>
            </a:r>
            <a:r>
              <a:rPr lang="en-US" sz="2000" dirty="0" smtClean="0">
                <a:solidFill>
                  <a:srgbClr val="D16349"/>
                </a:solidFill>
              </a:rPr>
              <a:t>CD-ROM)</a:t>
            </a:r>
            <a:endParaRPr lang="en-US" sz="2000" dirty="0">
              <a:solidFill>
                <a:srgbClr val="D16349"/>
              </a:solidFill>
            </a:endParaRPr>
          </a:p>
        </p:txBody>
      </p:sp>
      <p:sp>
        <p:nvSpPr>
          <p:cNvPr id="6" name="TextBox 5"/>
          <p:cNvSpPr txBox="1"/>
          <p:nvPr/>
        </p:nvSpPr>
        <p:spPr>
          <a:xfrm>
            <a:off x="3581400" y="76200"/>
            <a:ext cx="5410200" cy="338554"/>
          </a:xfrm>
          <a:prstGeom prst="rect">
            <a:avLst/>
          </a:prstGeom>
          <a:noFill/>
        </p:spPr>
        <p:txBody>
          <a:bodyPr wrap="square" rtlCol="0" anchor="t">
            <a:spAutoFit/>
          </a:bodyPr>
          <a:lstStyle/>
          <a:p>
            <a:pPr algn="r"/>
            <a:r>
              <a:rPr lang="en-US" sz="1600" dirty="0" smtClean="0"/>
              <a:t>Lesson</a:t>
            </a:r>
            <a:r>
              <a:rPr lang="en-US" sz="1600" dirty="0" smtClean="0"/>
              <a:t> Fifteen: Maintaining Integrity in Stewardship</a:t>
            </a:r>
            <a:endParaRPr lang="en-US" sz="1600" dirty="0"/>
          </a:p>
        </p:txBody>
      </p:sp>
      <p:sp>
        <p:nvSpPr>
          <p:cNvPr id="5" name="TextBox 4"/>
          <p:cNvSpPr txBox="1"/>
          <p:nvPr/>
        </p:nvSpPr>
        <p:spPr>
          <a:xfrm>
            <a:off x="457200" y="2209800"/>
            <a:ext cx="8229600" cy="1323439"/>
          </a:xfrm>
          <a:prstGeom prst="rect">
            <a:avLst/>
          </a:prstGeom>
          <a:noFill/>
        </p:spPr>
        <p:txBody>
          <a:bodyPr wrap="square" rtlCol="0">
            <a:spAutoFit/>
          </a:bodyPr>
          <a:lstStyle/>
          <a:p>
            <a:pPr algn="ctr"/>
            <a:r>
              <a:rPr lang="en-US" sz="4000" dirty="0" smtClean="0"/>
              <a:t>Integrity is honesty—simply being what a person professes to be.</a:t>
            </a:r>
            <a:endParaRPr lang="en-US" sz="4000" dirty="0">
              <a:solidFill>
                <a:srgbClr val="D16349"/>
              </a:solidFill>
            </a:endParaRPr>
          </a:p>
        </p:txBody>
      </p:sp>
      <p:sp>
        <p:nvSpPr>
          <p:cNvPr id="7" name="TextBox 6"/>
          <p:cNvSpPr txBox="1"/>
          <p:nvPr/>
        </p:nvSpPr>
        <p:spPr>
          <a:xfrm>
            <a:off x="457200" y="3657600"/>
            <a:ext cx="8229600" cy="2677656"/>
          </a:xfrm>
          <a:prstGeom prst="rect">
            <a:avLst/>
          </a:prstGeom>
          <a:noFill/>
        </p:spPr>
        <p:txBody>
          <a:bodyPr wrap="square" rtlCol="0">
            <a:spAutoFit/>
          </a:bodyPr>
          <a:lstStyle/>
          <a:p>
            <a:pPr algn="ctr"/>
            <a:r>
              <a:rPr lang="en-US" sz="3600" i="1" dirty="0" smtClean="0">
                <a:solidFill>
                  <a:srgbClr val="D16349"/>
                </a:solidFill>
              </a:rPr>
              <a:t>“I hope I shall possess firmness and virtue enough to maintain what I consider the most enviable of all titles, the character of an honest man.</a:t>
            </a:r>
            <a:r>
              <a:rPr lang="en-US" sz="3600" i="1" dirty="0" smtClean="0">
                <a:solidFill>
                  <a:srgbClr val="D16349"/>
                </a:solidFill>
              </a:rPr>
              <a:t>”</a:t>
            </a:r>
          </a:p>
          <a:p>
            <a:pPr algn="r"/>
            <a:r>
              <a:rPr lang="en-US" sz="2000" dirty="0" smtClean="0">
                <a:solidFill>
                  <a:srgbClr val="D16349"/>
                </a:solidFill>
              </a:rPr>
              <a:t>—</a:t>
            </a:r>
            <a:r>
              <a:rPr lang="en-US" sz="2000" dirty="0" smtClean="0">
                <a:solidFill>
                  <a:srgbClr val="D16349"/>
                </a:solidFill>
              </a:rPr>
              <a:t> George Washington</a:t>
            </a:r>
          </a:p>
          <a:p>
            <a:pPr algn="ctr"/>
            <a:endParaRPr lang="en-US" sz="36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5" grpId="0"/>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1415</TotalTime>
  <Words>1184</Words>
  <Application>Microsoft Macintosh PowerPoint</Application>
  <PresentationFormat>On-screen Show (4:3)</PresentationFormat>
  <Paragraphs>74</Paragraphs>
  <Slides>17</Slides>
  <Notes>0</Notes>
  <HiddenSlides>0</HiddenSlides>
  <MMClips>0</MMClips>
  <ScaleCrop>false</ScaleCrop>
  <HeadingPairs>
    <vt:vector size="4" baseType="variant">
      <vt:variant>
        <vt:lpstr>Design Template</vt:lpstr>
      </vt:variant>
      <vt:variant>
        <vt:i4>1</vt:i4>
      </vt:variant>
      <vt:variant>
        <vt:lpstr>Slide Titles</vt:lpstr>
      </vt:variant>
      <vt:variant>
        <vt:i4>17</vt:i4>
      </vt:variant>
    </vt:vector>
  </HeadingPairs>
  <TitlesOfParts>
    <vt:vector size="18" baseType="lpstr">
      <vt:lpstr>Civic</vt:lpstr>
      <vt:lpstr>GLOBAL UNIVERSITY OF THEOLOGICAL STUDIES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UNIVERSITY OF THEOLOGICAL STUDIES</dc:title>
  <dc:creator>Austin</dc:creator>
  <cp:lastModifiedBy>Austin</cp:lastModifiedBy>
  <cp:revision>153</cp:revision>
  <dcterms:created xsi:type="dcterms:W3CDTF">2010-09-18T15:55:36Z</dcterms:created>
  <dcterms:modified xsi:type="dcterms:W3CDTF">2010-09-18T16:21:16Z</dcterms:modified>
</cp:coreProperties>
</file>