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sldIdLst>
    <p:sldId id="256" r:id="rId2"/>
    <p:sldId id="270" r:id="rId3"/>
    <p:sldId id="300" r:id="rId4"/>
    <p:sldId id="290" r:id="rId5"/>
    <p:sldId id="318" r:id="rId6"/>
    <p:sldId id="319" r:id="rId7"/>
    <p:sldId id="320" r:id="rId8"/>
    <p:sldId id="321" r:id="rId9"/>
    <p:sldId id="322" r:id="rId10"/>
    <p:sldId id="323" r:id="rId11"/>
    <p:sldId id="324" r:id="rId12"/>
    <p:sldId id="325" r:id="rId13"/>
    <p:sldId id="326" r:id="rId14"/>
    <p:sldId id="327" r:id="rId15"/>
    <p:sldId id="328" r:id="rId16"/>
    <p:sldId id="329" r:id="rId17"/>
    <p:sldId id="330" r:id="rId18"/>
    <p:sldId id="331" r:id="rId19"/>
    <p:sldId id="332"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82" d="100"/>
          <a:sy n="82" d="100"/>
        </p:scale>
        <p:origin x="-44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1A07BC9-46A5-3A49-B644-2C7B6121FE63}" type="datetimeFigureOut">
              <a:rPr lang="en-US" smtClean="0"/>
              <a:pPr/>
              <a:t>8/16/10</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8/16/10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56CF0C-F9D8-4444-9D82-FBBD402E5F0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7D56CF0C-F9D8-4444-9D82-FBBD402E5F0D}"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8/16/10</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8/16/10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7D56CF0C-F9D8-4444-9D82-FBBD402E5F0D}"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B1A07BC9-46A5-3A49-B644-2C7B6121FE63}" type="datetimeFigureOut">
              <a:rPr lang="en-US" smtClean="0"/>
              <a:pPr/>
              <a:t>8/16/10</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B1A07BC9-46A5-3A49-B644-2C7B6121FE63}" type="datetimeFigureOut">
              <a:rPr lang="en-US" smtClean="0"/>
              <a:pPr/>
              <a:t>8/16/10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56CF0C-F9D8-4444-9D82-FBBD402E5F0D}"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1A07BC9-46A5-3A49-B644-2C7B6121FE63}" type="datetimeFigureOut">
              <a:rPr lang="en-US" smtClean="0"/>
              <a:pPr/>
              <a:t>8/16/10</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7D56CF0C-F9D8-4444-9D82-FBBD402E5F0D}"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1A07BC9-46A5-3A49-B644-2C7B6121FE63}" type="datetimeFigureOut">
              <a:rPr lang="en-US" smtClean="0"/>
              <a:pPr/>
              <a:t>8/16/10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7D56CF0C-F9D8-4444-9D82-FBBD402E5F0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1A07BC9-46A5-3A49-B644-2C7B6121FE63}" type="datetimeFigureOut">
              <a:rPr lang="en-US" smtClean="0"/>
              <a:pPr/>
              <a:t>8/16/10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7D56CF0C-F9D8-4444-9D82-FBBD402E5F0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B1A07BC9-46A5-3A49-B644-2C7B6121FE63}" type="datetimeFigureOut">
              <a:rPr lang="en-US" smtClean="0"/>
              <a:pPr/>
              <a:t>8/16/10</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7D56CF0C-F9D8-4444-9D82-FBBD402E5F0D}"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B1A07BC9-46A5-3A49-B644-2C7B6121FE63}" type="datetimeFigureOut">
              <a:rPr lang="en-US" smtClean="0"/>
              <a:pPr/>
              <a:t>8/16/10</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B1A07BC9-46A5-3A49-B644-2C7B6121FE63}" type="datetimeFigureOut">
              <a:rPr lang="en-US" smtClean="0"/>
              <a:pPr/>
              <a:t>8/16/10</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7D56CF0C-F9D8-4444-9D82-FBBD402E5F0D}"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1000" y="2971800"/>
            <a:ext cx="8382000" cy="762000"/>
          </a:xfrm>
        </p:spPr>
        <p:txBody>
          <a:bodyPr>
            <a:normAutofit/>
          </a:bodyPr>
          <a:lstStyle/>
          <a:p>
            <a:r>
              <a:rPr lang="en-US" sz="3600" dirty="0" smtClean="0"/>
              <a:t>Biblical Stewardship</a:t>
            </a:r>
            <a:endParaRPr lang="en-US" sz="3600" dirty="0"/>
          </a:p>
        </p:txBody>
      </p:sp>
      <p:sp>
        <p:nvSpPr>
          <p:cNvPr id="2" name="Title 1"/>
          <p:cNvSpPr>
            <a:spLocks noGrp="1"/>
          </p:cNvSpPr>
          <p:nvPr>
            <p:ph type="ctrTitle"/>
          </p:nvPr>
        </p:nvSpPr>
        <p:spPr>
          <a:xfrm>
            <a:off x="381000" y="381000"/>
            <a:ext cx="8382000" cy="1752600"/>
          </a:xfrm>
        </p:spPr>
        <p:txBody>
          <a:bodyPr anchor="ctr">
            <a:noAutofit/>
          </a:bodyPr>
          <a:lstStyle/>
          <a:p>
            <a:r>
              <a:rPr lang="en-US" sz="5400" dirty="0" smtClean="0"/>
              <a:t>GLOBAL UNIVERSITY OF THEOLOGICAL STUDIES</a:t>
            </a:r>
            <a:endParaRPr lang="en-US" sz="5400" dirty="0"/>
          </a:p>
        </p:txBody>
      </p:sp>
      <p:sp>
        <p:nvSpPr>
          <p:cNvPr id="4" name="Title 1"/>
          <p:cNvSpPr txBox="1">
            <a:spLocks/>
          </p:cNvSpPr>
          <p:nvPr/>
        </p:nvSpPr>
        <p:spPr>
          <a:xfrm>
            <a:off x="381000" y="3581400"/>
            <a:ext cx="8382000" cy="6858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accent1"/>
                </a:solidFill>
                <a:effectLst/>
                <a:uLnTx/>
                <a:uFillTx/>
                <a:latin typeface="+mj-lt"/>
                <a:ea typeface="+mj-ea"/>
                <a:cs typeface="+mj-cs"/>
              </a:rPr>
              <a:t>Lesson</a:t>
            </a:r>
            <a:r>
              <a:rPr kumimoji="0" lang="en-US" sz="2400" b="0" i="0" u="none" strike="noStrike" kern="1200" cap="none" spc="0" normalizeH="0" baseline="0" noProof="0" dirty="0" smtClean="0">
                <a:ln>
                  <a:noFill/>
                </a:ln>
                <a:solidFill>
                  <a:schemeClr val="accent1"/>
                </a:solidFill>
                <a:effectLst/>
                <a:uLnTx/>
                <a:uFillTx/>
                <a:latin typeface="+mj-lt"/>
                <a:ea typeface="+mj-ea"/>
                <a:cs typeface="+mj-cs"/>
              </a:rPr>
              <a:t> Four: Stewards</a:t>
            </a:r>
            <a:r>
              <a:rPr kumimoji="0" lang="en-US" sz="2400" b="0" i="0" u="none" strike="noStrike" kern="1200" cap="none" spc="0" normalizeH="0" noProof="0" dirty="0" smtClean="0">
                <a:ln>
                  <a:noFill/>
                </a:ln>
                <a:solidFill>
                  <a:schemeClr val="accent1"/>
                </a:solidFill>
                <a:effectLst/>
                <a:uLnTx/>
                <a:uFillTx/>
                <a:latin typeface="+mj-lt"/>
                <a:ea typeface="+mj-ea"/>
                <a:cs typeface="+mj-cs"/>
              </a:rPr>
              <a:t> – God’s Business Managers</a:t>
            </a:r>
            <a:endParaRPr kumimoji="0" lang="en-US" sz="2400" b="0" i="0" u="none" strike="noStrike" kern="1200" cap="none" spc="0" normalizeH="0" baseline="0" noProof="0" dirty="0">
              <a:ln>
                <a:noFill/>
              </a:ln>
              <a:solidFill>
                <a:schemeClr val="accent1"/>
              </a:solidFill>
              <a:effectLst/>
              <a:uLnTx/>
              <a:uFillTx/>
              <a:latin typeface="+mj-lt"/>
              <a:ea typeface="+mj-ea"/>
              <a:cs typeface="+mj-cs"/>
            </a:endParaRPr>
          </a:p>
        </p:txBody>
      </p:sp>
      <p:sp>
        <p:nvSpPr>
          <p:cNvPr id="5" name="Title 1"/>
          <p:cNvSpPr txBox="1">
            <a:spLocks/>
          </p:cNvSpPr>
          <p:nvPr/>
        </p:nvSpPr>
        <p:spPr>
          <a:xfrm>
            <a:off x="533400" y="5638800"/>
            <a:ext cx="8382000" cy="685800"/>
          </a:xfrm>
          <a:prstGeom prst="rect">
            <a:avLst/>
          </a:prstGeom>
        </p:spPr>
        <p:txBody>
          <a:bodyPr vert="horz" anchor="b">
            <a:no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smtClean="0">
                <a:ln>
                  <a:noFill/>
                </a:ln>
                <a:solidFill>
                  <a:schemeClr val="tx2"/>
                </a:solidFill>
                <a:effectLst/>
                <a:uLnTx/>
                <a:uFillTx/>
                <a:latin typeface="+mj-lt"/>
                <a:ea typeface="+mj-ea"/>
                <a:cs typeface="+mj-cs"/>
              </a:rPr>
              <a:t>G. Randy Adams</a:t>
            </a:r>
            <a:endParaRPr kumimoji="0" lang="en-US" sz="2000" b="0"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Autofit/>
          </a:bodyPr>
          <a:lstStyle/>
          <a:p>
            <a:r>
              <a:rPr lang="en-US" sz="3200" b="1" dirty="0" smtClean="0"/>
              <a:t>II. Stewardship Is </a:t>
            </a:r>
            <a:r>
              <a:rPr lang="en-US" sz="3200" b="1" dirty="0" smtClean="0"/>
              <a:t>Responsibility</a:t>
            </a:r>
            <a:endParaRPr lang="en-US" sz="2800" dirty="0"/>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25" name="TextBox 24"/>
          <p:cNvSpPr txBox="1"/>
          <p:nvPr/>
        </p:nvSpPr>
        <p:spPr>
          <a:xfrm>
            <a:off x="3962400" y="76200"/>
            <a:ext cx="5029200" cy="338554"/>
          </a:xfrm>
          <a:prstGeom prst="rect">
            <a:avLst/>
          </a:prstGeom>
          <a:noFill/>
        </p:spPr>
        <p:txBody>
          <a:bodyPr wrap="square" rtlCol="0" anchor="t">
            <a:spAutoFit/>
          </a:bodyPr>
          <a:lstStyle/>
          <a:p>
            <a:pPr algn="r"/>
            <a:r>
              <a:rPr lang="en-US" sz="1600" dirty="0" smtClean="0"/>
              <a:t>Lesson</a:t>
            </a:r>
            <a:r>
              <a:rPr lang="en-US" sz="1600" dirty="0" smtClean="0"/>
              <a:t> Four: Stewards – God’s Business Managers</a:t>
            </a:r>
            <a:endParaRPr lang="en-US" sz="1600" dirty="0"/>
          </a:p>
        </p:txBody>
      </p:sp>
      <p:sp>
        <p:nvSpPr>
          <p:cNvPr id="13" name="Text Placeholder 12"/>
          <p:cNvSpPr>
            <a:spLocks noGrp="1"/>
          </p:cNvSpPr>
          <p:nvPr>
            <p:ph type="body" idx="1"/>
          </p:nvPr>
        </p:nvSpPr>
        <p:spPr/>
        <p:txBody>
          <a:bodyPr/>
          <a:lstStyle/>
          <a:p>
            <a:r>
              <a:rPr dirty="0"/>
              <a:t>1. Material Responsibility</a:t>
            </a:r>
            <a:endParaRPr lang="en-US" dirty="0"/>
          </a:p>
        </p:txBody>
      </p:sp>
      <p:sp>
        <p:nvSpPr>
          <p:cNvPr id="15" name="Text Placeholder 11"/>
          <p:cNvSpPr txBox="1">
            <a:spLocks/>
          </p:cNvSpPr>
          <p:nvPr/>
        </p:nvSpPr>
        <p:spPr>
          <a:xfrm>
            <a:off x="301752" y="2362200"/>
            <a:ext cx="4040188" cy="609600"/>
          </a:xfrm>
          <a:prstGeom prst="rect">
            <a:avLst/>
          </a:prstGeom>
        </p:spPr>
        <p:txBody>
          <a:bodyPr vert="horz">
            <a:noAutofit/>
          </a:bodyPr>
          <a:lstStyle/>
          <a:p>
            <a:pPr marL="274320" lvl="0" indent="-274320" defTabSz="914400">
              <a:spcBef>
                <a:spcPct val="20000"/>
              </a:spcBef>
              <a:buClr>
                <a:schemeClr val="accent1"/>
              </a:buClr>
              <a:buSzPct val="85000"/>
            </a:pPr>
            <a:r>
              <a:rPr lang="en-US" sz="2000" dirty="0" smtClean="0">
                <a:solidFill>
                  <a:srgbClr val="D16349"/>
                </a:solidFill>
              </a:rPr>
              <a:t>Old Testament Stewards:</a:t>
            </a:r>
            <a:endParaRPr kumimoji="0" lang="en-US" b="0" i="0" u="none" strike="noStrike" kern="1200" cap="none" spc="0" normalizeH="0" baseline="0" noProof="0" dirty="0">
              <a:ln>
                <a:noFill/>
              </a:ln>
              <a:solidFill>
                <a:srgbClr val="D16349"/>
              </a:solidFill>
              <a:effectLst/>
              <a:uLnTx/>
              <a:uFillTx/>
              <a:latin typeface="+mn-lt"/>
              <a:ea typeface="+mn-ea"/>
              <a:cs typeface="+mn-cs"/>
            </a:endParaRPr>
          </a:p>
        </p:txBody>
      </p:sp>
      <p:sp>
        <p:nvSpPr>
          <p:cNvPr id="16" name="Text Placeholder 11"/>
          <p:cNvSpPr txBox="1">
            <a:spLocks/>
          </p:cNvSpPr>
          <p:nvPr/>
        </p:nvSpPr>
        <p:spPr>
          <a:xfrm>
            <a:off x="301752" y="2743200"/>
            <a:ext cx="4270248" cy="609600"/>
          </a:xfrm>
          <a:prstGeom prst="rect">
            <a:avLst/>
          </a:prstGeom>
        </p:spPr>
        <p:txBody>
          <a:bodyPr vert="horz">
            <a:noAutofit/>
          </a:bodyPr>
          <a:lstStyle/>
          <a:p>
            <a:pPr marL="274320" lvl="0" indent="-274320" defTabSz="914400">
              <a:spcBef>
                <a:spcPct val="20000"/>
              </a:spcBef>
              <a:buClr>
                <a:schemeClr val="accent1"/>
              </a:buClr>
              <a:buSzPct val="85000"/>
              <a:buFont typeface="Courier New"/>
              <a:buChar char="o"/>
            </a:pPr>
            <a:r>
              <a:rPr lang="en-US" sz="2000" b="1" dirty="0" smtClean="0"/>
              <a:t>Stewards in David’s house. </a:t>
            </a:r>
            <a:r>
              <a:rPr lang="en-US" sz="2000" dirty="0" smtClean="0"/>
              <a:t>David, the King of Israel, had men who were the “stewards over all the substance and possession of the king” (1 Chronicles 28:1).</a:t>
            </a:r>
            <a:endParaRPr kumimoji="0" lang="en-US" i="0" u="none" strike="noStrike" kern="1200" cap="none" spc="0" normalizeH="0" baseline="0" noProof="0" dirty="0">
              <a:ln>
                <a:noFill/>
              </a:ln>
              <a:solidFill>
                <a:srgbClr val="D16349"/>
              </a:solidFill>
              <a:effectLst/>
              <a:uLnTx/>
              <a:uFillTx/>
              <a:latin typeface="+mn-lt"/>
              <a:ea typeface="+mn-ea"/>
              <a:cs typeface="+mn-cs"/>
            </a:endParaRPr>
          </a:p>
        </p:txBody>
      </p:sp>
      <p:sp>
        <p:nvSpPr>
          <p:cNvPr id="9" name="Text Placeholder 11"/>
          <p:cNvSpPr txBox="1">
            <a:spLocks/>
          </p:cNvSpPr>
          <p:nvPr/>
        </p:nvSpPr>
        <p:spPr>
          <a:xfrm>
            <a:off x="4565904" y="2743200"/>
            <a:ext cx="4270248" cy="609600"/>
          </a:xfrm>
          <a:prstGeom prst="rect">
            <a:avLst/>
          </a:prstGeom>
        </p:spPr>
        <p:txBody>
          <a:bodyPr vert="horz">
            <a:noAutofit/>
          </a:bodyPr>
          <a:lstStyle/>
          <a:p>
            <a:pPr marL="274320" lvl="0" indent="-274320" defTabSz="914400">
              <a:spcBef>
                <a:spcPct val="20000"/>
              </a:spcBef>
              <a:buClr>
                <a:schemeClr val="accent1"/>
              </a:buClr>
              <a:buSzPct val="85000"/>
            </a:pPr>
            <a:r>
              <a:rPr lang="en-US" sz="2000" dirty="0" smtClean="0"/>
              <a:t>	These </a:t>
            </a:r>
            <a:r>
              <a:rPr lang="en-US" sz="2000" dirty="0" smtClean="0"/>
              <a:t>are examples of people who managed the business and material possessions of another. Each had not only the title, but also the responsibility of a steward.</a:t>
            </a:r>
            <a:endParaRPr kumimoji="0" lang="en-US" i="0" u="none" strike="noStrike" kern="1200" cap="none" spc="0" normalizeH="0" baseline="0" noProof="0" dirty="0">
              <a:ln>
                <a:noFill/>
              </a:ln>
              <a:solidFill>
                <a:srgbClr val="D16349"/>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uild="p"/>
      <p:bldP spid="9" grpId="0" build="p"/>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Autofit/>
          </a:bodyPr>
          <a:lstStyle/>
          <a:p>
            <a:r>
              <a:rPr lang="en-US" sz="3200" b="1" dirty="0" smtClean="0"/>
              <a:t>II. Stewardship Is </a:t>
            </a:r>
            <a:r>
              <a:rPr lang="en-US" sz="3200" b="1" dirty="0" smtClean="0"/>
              <a:t>Responsibility</a:t>
            </a:r>
            <a:endParaRPr lang="en-US" sz="2800" dirty="0"/>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25" name="TextBox 24"/>
          <p:cNvSpPr txBox="1"/>
          <p:nvPr/>
        </p:nvSpPr>
        <p:spPr>
          <a:xfrm>
            <a:off x="3962400" y="76200"/>
            <a:ext cx="5029200" cy="338554"/>
          </a:xfrm>
          <a:prstGeom prst="rect">
            <a:avLst/>
          </a:prstGeom>
          <a:noFill/>
        </p:spPr>
        <p:txBody>
          <a:bodyPr wrap="square" rtlCol="0" anchor="t">
            <a:spAutoFit/>
          </a:bodyPr>
          <a:lstStyle/>
          <a:p>
            <a:pPr algn="r"/>
            <a:r>
              <a:rPr lang="en-US" sz="1600" dirty="0" smtClean="0"/>
              <a:t>Lesson</a:t>
            </a:r>
            <a:r>
              <a:rPr lang="en-US" sz="1600" dirty="0" smtClean="0"/>
              <a:t> Four: Stewards – God’s Business Managers</a:t>
            </a:r>
            <a:endParaRPr lang="en-US" sz="1600" dirty="0"/>
          </a:p>
        </p:txBody>
      </p:sp>
      <p:sp>
        <p:nvSpPr>
          <p:cNvPr id="15" name="Text Placeholder 11"/>
          <p:cNvSpPr txBox="1">
            <a:spLocks/>
          </p:cNvSpPr>
          <p:nvPr/>
        </p:nvSpPr>
        <p:spPr>
          <a:xfrm>
            <a:off x="457200" y="1447800"/>
            <a:ext cx="8229600" cy="609600"/>
          </a:xfrm>
          <a:prstGeom prst="rect">
            <a:avLst/>
          </a:prstGeom>
        </p:spPr>
        <p:txBody>
          <a:bodyPr vert="horz">
            <a:noAutofit/>
          </a:bodyPr>
          <a:lstStyle/>
          <a:p>
            <a:pPr marL="274320" lvl="0" indent="-274320" algn="ctr" defTabSz="914400">
              <a:spcBef>
                <a:spcPct val="20000"/>
              </a:spcBef>
              <a:buClr>
                <a:schemeClr val="accent1"/>
              </a:buClr>
              <a:buSzPct val="85000"/>
            </a:pPr>
            <a:r>
              <a:rPr lang="en-US" sz="2000" dirty="0" smtClean="0">
                <a:solidFill>
                  <a:schemeClr val="accent1"/>
                </a:solidFill>
              </a:rPr>
              <a:t>In </a:t>
            </a:r>
            <a:r>
              <a:rPr lang="en-US" sz="2000" dirty="0" smtClean="0">
                <a:solidFill>
                  <a:schemeClr val="accent1"/>
                </a:solidFill>
              </a:rPr>
              <a:t>the New Testament the responsibility of stewardship is clearly seen in the parable of the talents taught by the Lord in Matthew 25:15-30.</a:t>
            </a:r>
            <a:endParaRPr kumimoji="0" lang="en-US" b="0" i="0" u="none" strike="noStrike" kern="1200" cap="none" spc="0" normalizeH="0" baseline="0" noProof="0" dirty="0">
              <a:ln>
                <a:noFill/>
              </a:ln>
              <a:solidFill>
                <a:schemeClr val="accent1"/>
              </a:solidFill>
              <a:effectLst/>
              <a:uLnTx/>
              <a:uFillTx/>
              <a:latin typeface="+mn-lt"/>
              <a:ea typeface="+mn-ea"/>
              <a:cs typeface="+mn-cs"/>
            </a:endParaRPr>
          </a:p>
        </p:txBody>
      </p:sp>
      <p:sp>
        <p:nvSpPr>
          <p:cNvPr id="9" name="Text Placeholder 11"/>
          <p:cNvSpPr txBox="1">
            <a:spLocks/>
          </p:cNvSpPr>
          <p:nvPr/>
        </p:nvSpPr>
        <p:spPr>
          <a:xfrm>
            <a:off x="457200" y="2133600"/>
            <a:ext cx="8229600" cy="609600"/>
          </a:xfrm>
          <a:prstGeom prst="rect">
            <a:avLst/>
          </a:prstGeom>
        </p:spPr>
        <p:txBody>
          <a:bodyPr vert="horz">
            <a:noAutofit/>
          </a:bodyPr>
          <a:lstStyle/>
          <a:p>
            <a:pPr marL="274320" lvl="0" indent="-274320" defTabSz="914400">
              <a:spcBef>
                <a:spcPct val="20000"/>
              </a:spcBef>
              <a:buClr>
                <a:schemeClr val="accent1"/>
              </a:buClr>
              <a:buSzPct val="85000"/>
            </a:pPr>
            <a:r>
              <a:rPr lang="en-US" sz="2000" dirty="0" smtClean="0"/>
              <a:t>To one was given five talents, another two, and another one.</a:t>
            </a:r>
            <a:endParaRPr kumimoji="0" lang="en-US" sz="2000" i="0" u="none" strike="noStrike" kern="1200" cap="none" spc="0" normalizeH="0" baseline="0" noProof="0" dirty="0">
              <a:ln>
                <a:noFill/>
              </a:ln>
              <a:solidFill>
                <a:srgbClr val="D16349"/>
              </a:solidFill>
              <a:effectLst/>
              <a:uLnTx/>
              <a:uFillTx/>
              <a:latin typeface="+mn-lt"/>
              <a:ea typeface="+mn-ea"/>
              <a:cs typeface="+mn-cs"/>
            </a:endParaRPr>
          </a:p>
        </p:txBody>
      </p:sp>
      <p:sp>
        <p:nvSpPr>
          <p:cNvPr id="18" name="Text Placeholder 11"/>
          <p:cNvSpPr txBox="1">
            <a:spLocks/>
          </p:cNvSpPr>
          <p:nvPr/>
        </p:nvSpPr>
        <p:spPr>
          <a:xfrm>
            <a:off x="457200" y="2438400"/>
            <a:ext cx="8229600" cy="609600"/>
          </a:xfrm>
          <a:prstGeom prst="rect">
            <a:avLst/>
          </a:prstGeom>
        </p:spPr>
        <p:txBody>
          <a:bodyPr vert="horz">
            <a:noAutofit/>
          </a:bodyPr>
          <a:lstStyle/>
          <a:p>
            <a:pPr marL="274320" lvl="0" indent="-274320" defTabSz="914400">
              <a:spcBef>
                <a:spcPct val="20000"/>
              </a:spcBef>
              <a:buClr>
                <a:schemeClr val="tx2"/>
              </a:buClr>
              <a:buSzPct val="85000"/>
              <a:buFont typeface="Courier New"/>
              <a:buChar char="o"/>
            </a:pPr>
            <a:r>
              <a:rPr lang="en-US" sz="2000" dirty="0" smtClean="0">
                <a:solidFill>
                  <a:schemeClr val="tx2"/>
                </a:solidFill>
              </a:rPr>
              <a:t>The one who received five talents not only guarded his master’s possession, but also caused it to increase. He was commended and entrusted with more.</a:t>
            </a:r>
            <a:endParaRPr kumimoji="0" lang="en-US" sz="2000" i="0" u="none" strike="noStrike" kern="1200" cap="none" spc="0" normalizeH="0" baseline="0" noProof="0" dirty="0">
              <a:ln>
                <a:noFill/>
              </a:ln>
              <a:solidFill>
                <a:schemeClr val="tx2"/>
              </a:solidFill>
              <a:effectLst/>
              <a:uLnTx/>
              <a:uFillTx/>
              <a:latin typeface="+mn-lt"/>
              <a:ea typeface="+mn-ea"/>
              <a:cs typeface="+mn-cs"/>
            </a:endParaRPr>
          </a:p>
        </p:txBody>
      </p:sp>
      <p:sp>
        <p:nvSpPr>
          <p:cNvPr id="19" name="Text Placeholder 11"/>
          <p:cNvSpPr txBox="1">
            <a:spLocks/>
          </p:cNvSpPr>
          <p:nvPr/>
        </p:nvSpPr>
        <p:spPr>
          <a:xfrm>
            <a:off x="457200" y="3429000"/>
            <a:ext cx="8229600" cy="609600"/>
          </a:xfrm>
          <a:prstGeom prst="rect">
            <a:avLst/>
          </a:prstGeom>
        </p:spPr>
        <p:txBody>
          <a:bodyPr vert="horz">
            <a:noAutofit/>
          </a:bodyPr>
          <a:lstStyle/>
          <a:p>
            <a:pPr marL="274320" lvl="0" indent="-274320" defTabSz="914400">
              <a:spcBef>
                <a:spcPct val="20000"/>
              </a:spcBef>
              <a:buClr>
                <a:schemeClr val="tx2"/>
              </a:buClr>
              <a:buSzPct val="85000"/>
              <a:buFont typeface="Courier New"/>
              <a:buChar char="o"/>
            </a:pPr>
            <a:r>
              <a:rPr lang="en-US" sz="2000" dirty="0" smtClean="0">
                <a:solidFill>
                  <a:srgbClr val="646B86"/>
                </a:solidFill>
              </a:rPr>
              <a:t>The one who received two talents not only guarded his master’s possession, but also caused it to increase. He too was commended and entrusted with more.</a:t>
            </a:r>
            <a:endParaRPr kumimoji="0" lang="en-US" sz="2000" i="0" u="none" strike="noStrike" kern="1200" cap="none" spc="0" normalizeH="0" baseline="0" noProof="0" dirty="0">
              <a:ln>
                <a:noFill/>
              </a:ln>
              <a:solidFill>
                <a:srgbClr val="646B86"/>
              </a:solidFill>
              <a:effectLst/>
              <a:uLnTx/>
              <a:uFillTx/>
              <a:latin typeface="+mn-lt"/>
              <a:ea typeface="+mn-ea"/>
              <a:cs typeface="+mn-cs"/>
            </a:endParaRPr>
          </a:p>
        </p:txBody>
      </p:sp>
      <p:sp>
        <p:nvSpPr>
          <p:cNvPr id="20" name="Text Placeholder 11"/>
          <p:cNvSpPr txBox="1">
            <a:spLocks/>
          </p:cNvSpPr>
          <p:nvPr/>
        </p:nvSpPr>
        <p:spPr>
          <a:xfrm>
            <a:off x="457200" y="4419600"/>
            <a:ext cx="8229600" cy="609600"/>
          </a:xfrm>
          <a:prstGeom prst="rect">
            <a:avLst/>
          </a:prstGeom>
        </p:spPr>
        <p:txBody>
          <a:bodyPr vert="horz">
            <a:noAutofit/>
          </a:bodyPr>
          <a:lstStyle/>
          <a:p>
            <a:pPr marL="274320" lvl="0" indent="-274320" defTabSz="914400">
              <a:spcBef>
                <a:spcPct val="20000"/>
              </a:spcBef>
              <a:buClr>
                <a:schemeClr val="tx2"/>
              </a:buClr>
              <a:buSzPct val="85000"/>
              <a:buFont typeface="Courier New"/>
              <a:buChar char="o"/>
            </a:pPr>
            <a:r>
              <a:rPr lang="en-US" sz="2000" dirty="0" smtClean="0">
                <a:solidFill>
                  <a:srgbClr val="646B86"/>
                </a:solidFill>
              </a:rPr>
              <a:t>The one who received only one </a:t>
            </a:r>
            <a:r>
              <a:rPr lang="en-US" sz="2000" dirty="0" smtClean="0">
                <a:solidFill>
                  <a:srgbClr val="646B86"/>
                </a:solidFill>
              </a:rPr>
              <a:t>talent guarded his master’s </a:t>
            </a:r>
            <a:r>
              <a:rPr lang="en-US" sz="2000" dirty="0" smtClean="0">
                <a:solidFill>
                  <a:srgbClr val="646B86"/>
                </a:solidFill>
              </a:rPr>
              <a:t>possession but did not cause it to increase. He was condemned and punished for his slothfulness.</a:t>
            </a:r>
            <a:endParaRPr kumimoji="0" lang="en-US" sz="2000" i="0" u="none" strike="noStrike" kern="1200" cap="none" spc="0" normalizeH="0" baseline="0" noProof="0" dirty="0">
              <a:ln>
                <a:noFill/>
              </a:ln>
              <a:solidFill>
                <a:srgbClr val="646B86"/>
              </a:solidFill>
              <a:effectLst/>
              <a:uLnTx/>
              <a:uFillTx/>
              <a:latin typeface="+mn-lt"/>
              <a:ea typeface="+mn-ea"/>
              <a:cs typeface="+mn-cs"/>
            </a:endParaRPr>
          </a:p>
        </p:txBody>
      </p:sp>
      <p:sp>
        <p:nvSpPr>
          <p:cNvPr id="21" name="Text Placeholder 11"/>
          <p:cNvSpPr txBox="1">
            <a:spLocks/>
          </p:cNvSpPr>
          <p:nvPr/>
        </p:nvSpPr>
        <p:spPr>
          <a:xfrm>
            <a:off x="457200" y="5486400"/>
            <a:ext cx="8229600" cy="609600"/>
          </a:xfrm>
          <a:prstGeom prst="rect">
            <a:avLst/>
          </a:prstGeom>
        </p:spPr>
        <p:txBody>
          <a:bodyPr vert="horz">
            <a:noAutofit/>
          </a:bodyPr>
          <a:lstStyle/>
          <a:p>
            <a:pPr marL="274320" lvl="0" indent="-274320" algn="ctr" defTabSz="914400">
              <a:spcBef>
                <a:spcPct val="20000"/>
              </a:spcBef>
              <a:buClr>
                <a:schemeClr val="accent1"/>
              </a:buClr>
              <a:buSzPct val="85000"/>
            </a:pPr>
            <a:r>
              <a:rPr lang="en-US" sz="2400" dirty="0" smtClean="0">
                <a:solidFill>
                  <a:schemeClr val="accent1"/>
                </a:solidFill>
              </a:rPr>
              <a:t>Jesus clearly taught that we have the responsibility to preserve and multiply what He has given us.</a:t>
            </a:r>
            <a:endParaRPr kumimoji="0" lang="en-US" sz="2000" b="0" i="0" u="none" strike="noStrike" kern="1200" cap="none" spc="0" normalizeH="0" baseline="0" noProof="0" dirty="0">
              <a:ln>
                <a:noFill/>
              </a:ln>
              <a:solidFill>
                <a:schemeClr val="accent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P spid="9" grpId="0" build="p"/>
      <p:bldP spid="18" grpId="0" build="p"/>
      <p:bldP spid="19" grpId="0" build="p"/>
      <p:bldP spid="20" grpId="0" build="p"/>
      <p:bldP spid="21" grpId="0" build="p"/>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Autofit/>
          </a:bodyPr>
          <a:lstStyle/>
          <a:p>
            <a:r>
              <a:rPr lang="en-US" sz="3200" b="1" dirty="0" smtClean="0"/>
              <a:t>II. Stewardship Is </a:t>
            </a:r>
            <a:r>
              <a:rPr lang="en-US" sz="3200" b="1" dirty="0" smtClean="0"/>
              <a:t>Responsibility</a:t>
            </a:r>
            <a:endParaRPr lang="en-US" sz="2800" dirty="0"/>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25" name="TextBox 24"/>
          <p:cNvSpPr txBox="1"/>
          <p:nvPr/>
        </p:nvSpPr>
        <p:spPr>
          <a:xfrm>
            <a:off x="3962400" y="76200"/>
            <a:ext cx="5029200" cy="338554"/>
          </a:xfrm>
          <a:prstGeom prst="rect">
            <a:avLst/>
          </a:prstGeom>
          <a:noFill/>
        </p:spPr>
        <p:txBody>
          <a:bodyPr wrap="square" rtlCol="0" anchor="t">
            <a:spAutoFit/>
          </a:bodyPr>
          <a:lstStyle/>
          <a:p>
            <a:pPr algn="r"/>
            <a:r>
              <a:rPr lang="en-US" sz="1600" dirty="0" smtClean="0"/>
              <a:t>Lesson</a:t>
            </a:r>
            <a:r>
              <a:rPr lang="en-US" sz="1600" dirty="0" smtClean="0"/>
              <a:t> Four: Stewards – God’s Business Managers</a:t>
            </a:r>
            <a:endParaRPr lang="en-US" sz="1600" dirty="0"/>
          </a:p>
        </p:txBody>
      </p:sp>
      <p:sp>
        <p:nvSpPr>
          <p:cNvPr id="13" name="Text Placeholder 12"/>
          <p:cNvSpPr>
            <a:spLocks noGrp="1"/>
          </p:cNvSpPr>
          <p:nvPr>
            <p:ph type="body" idx="1"/>
          </p:nvPr>
        </p:nvSpPr>
        <p:spPr/>
        <p:txBody>
          <a:bodyPr/>
          <a:lstStyle/>
          <a:p>
            <a:r>
              <a:rPr dirty="0" smtClean="0"/>
              <a:t>2. Spiritual Responsibility</a:t>
            </a:r>
            <a:endParaRPr lang="en-US" dirty="0"/>
          </a:p>
        </p:txBody>
      </p:sp>
      <p:sp>
        <p:nvSpPr>
          <p:cNvPr id="15" name="Text Placeholder 11"/>
          <p:cNvSpPr txBox="1">
            <a:spLocks/>
          </p:cNvSpPr>
          <p:nvPr/>
        </p:nvSpPr>
        <p:spPr>
          <a:xfrm>
            <a:off x="301752" y="2362200"/>
            <a:ext cx="4041648" cy="609600"/>
          </a:xfrm>
          <a:prstGeom prst="rect">
            <a:avLst/>
          </a:prstGeom>
        </p:spPr>
        <p:txBody>
          <a:bodyPr vert="horz">
            <a:noAutofit/>
          </a:bodyPr>
          <a:lstStyle/>
          <a:p>
            <a:pPr marL="274320" lvl="0" indent="-274320" defTabSz="914400">
              <a:spcBef>
                <a:spcPct val="20000"/>
              </a:spcBef>
              <a:buClr>
                <a:schemeClr val="accent1"/>
              </a:buClr>
              <a:buSzPct val="85000"/>
            </a:pPr>
            <a:r>
              <a:rPr lang="en-US" dirty="0" smtClean="0"/>
              <a:t>	The </a:t>
            </a:r>
            <a:r>
              <a:rPr lang="en-US" dirty="0" smtClean="0"/>
              <a:t>spiritual responsibility of a steward is the same as the material. The principles of practice are the same though the effects of the spiritual </a:t>
            </a:r>
            <a:r>
              <a:rPr lang="en-US" dirty="0" smtClean="0"/>
              <a:t>are far greater and have an eternal </a:t>
            </a:r>
            <a:r>
              <a:rPr lang="en-US" dirty="0" smtClean="0"/>
              <a:t>consequence</a:t>
            </a:r>
            <a:r>
              <a:rPr lang="en-US" dirty="0" smtClean="0"/>
              <a:t>.</a:t>
            </a:r>
            <a:r>
              <a:rPr lang="en-US" dirty="0" smtClean="0"/>
              <a:t> There are some who are good stewards of material things but know little or nothing of the value of spiritual matters. To the Christian, and especially to those called into the ministry, both are vitally important.</a:t>
            </a:r>
            <a:r>
              <a:rPr lang="en-US" dirty="0" smtClean="0"/>
              <a:t> </a:t>
            </a:r>
            <a:endParaRPr kumimoji="0" lang="en-US" sz="1600" b="0" i="0" u="none" strike="noStrike" kern="1200" cap="none" spc="0" normalizeH="0" baseline="0" noProof="0" dirty="0">
              <a:ln>
                <a:noFill/>
              </a:ln>
              <a:solidFill>
                <a:srgbClr val="D16349"/>
              </a:solidFill>
              <a:effectLst/>
              <a:uLnTx/>
              <a:uFillTx/>
              <a:latin typeface="+mn-lt"/>
              <a:ea typeface="+mn-ea"/>
              <a:cs typeface="+mn-cs"/>
            </a:endParaRPr>
          </a:p>
        </p:txBody>
      </p:sp>
      <p:sp>
        <p:nvSpPr>
          <p:cNvPr id="12" name="Text Placeholder 11"/>
          <p:cNvSpPr txBox="1">
            <a:spLocks/>
          </p:cNvSpPr>
          <p:nvPr/>
        </p:nvSpPr>
        <p:spPr>
          <a:xfrm>
            <a:off x="4572000" y="2362200"/>
            <a:ext cx="4264152" cy="609600"/>
          </a:xfrm>
          <a:prstGeom prst="rect">
            <a:avLst/>
          </a:prstGeom>
        </p:spPr>
        <p:txBody>
          <a:bodyPr vert="horz">
            <a:noAutofit/>
          </a:bodyPr>
          <a:lstStyle/>
          <a:p>
            <a:pPr marL="274320" lvl="0" indent="-274320" defTabSz="914400">
              <a:spcBef>
                <a:spcPct val="20000"/>
              </a:spcBef>
              <a:buClr>
                <a:schemeClr val="accent1"/>
              </a:buClr>
              <a:buSzPct val="85000"/>
            </a:pPr>
            <a:r>
              <a:rPr lang="en-US" dirty="0" smtClean="0"/>
              <a:t>	The </a:t>
            </a:r>
            <a:r>
              <a:rPr lang="en-US" dirty="0" smtClean="0"/>
              <a:t>Levites in the Old Testament were separated for the service of the Tabernacle and Temple. They were divided into three groups after the three sons of Levi: </a:t>
            </a:r>
            <a:r>
              <a:rPr lang="en-US" dirty="0" err="1" smtClean="0"/>
              <a:t>Gershon</a:t>
            </a:r>
            <a:r>
              <a:rPr lang="en-US" dirty="0" smtClean="0"/>
              <a:t>, </a:t>
            </a:r>
            <a:r>
              <a:rPr lang="en-US" dirty="0" err="1" smtClean="0"/>
              <a:t>Kohath</a:t>
            </a:r>
            <a:r>
              <a:rPr lang="en-US" dirty="0" smtClean="0"/>
              <a:t>, and </a:t>
            </a:r>
            <a:r>
              <a:rPr lang="en-US" dirty="0" err="1" smtClean="0"/>
              <a:t>Merari</a:t>
            </a:r>
            <a:r>
              <a:rPr lang="en-US" dirty="0" smtClean="0"/>
              <a:t>. </a:t>
            </a:r>
            <a:endParaRPr kumimoji="0" lang="en-US" sz="1600" b="0" i="0" u="none" strike="noStrike" kern="1200" cap="none" spc="0" normalizeH="0" baseline="0" noProof="0" dirty="0">
              <a:ln>
                <a:noFill/>
              </a:ln>
              <a:solidFill>
                <a:srgbClr val="D16349"/>
              </a:solidFill>
              <a:effectLst/>
              <a:uLnTx/>
              <a:uFillTx/>
              <a:latin typeface="+mn-lt"/>
              <a:ea typeface="+mn-ea"/>
              <a:cs typeface="+mn-cs"/>
            </a:endParaRPr>
          </a:p>
        </p:txBody>
      </p:sp>
      <p:sp>
        <p:nvSpPr>
          <p:cNvPr id="17" name="Text Placeholder 11"/>
          <p:cNvSpPr txBox="1">
            <a:spLocks/>
          </p:cNvSpPr>
          <p:nvPr/>
        </p:nvSpPr>
        <p:spPr>
          <a:xfrm>
            <a:off x="4572000" y="4114800"/>
            <a:ext cx="4264152" cy="609600"/>
          </a:xfrm>
          <a:prstGeom prst="rect">
            <a:avLst/>
          </a:prstGeom>
        </p:spPr>
        <p:txBody>
          <a:bodyPr vert="horz">
            <a:noAutofit/>
          </a:bodyPr>
          <a:lstStyle/>
          <a:p>
            <a:pPr marL="274320" lvl="0" indent="-274320" defTabSz="914400">
              <a:spcBef>
                <a:spcPct val="20000"/>
              </a:spcBef>
              <a:buClr>
                <a:schemeClr val="accent1"/>
              </a:buClr>
              <a:buSzPct val="85000"/>
            </a:pPr>
            <a:r>
              <a:rPr lang="en-US" dirty="0" smtClean="0"/>
              <a:t>	Each </a:t>
            </a:r>
            <a:r>
              <a:rPr lang="en-US" dirty="0" smtClean="0"/>
              <a:t>had particular responsibilities for the service in, care of, and transportation of the Tabernacle. This is important because it symbolized the worship, praise, and salvation of Israel. </a:t>
            </a:r>
            <a:endParaRPr kumimoji="0" lang="en-US" sz="1600" b="0" i="0" u="none" strike="noStrike" kern="1200" cap="none" spc="0" normalizeH="0" baseline="0" noProof="0" dirty="0">
              <a:ln>
                <a:noFill/>
              </a:ln>
              <a:solidFill>
                <a:srgbClr val="D16349"/>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P spid="15" grpId="0" build="p"/>
      <p:bldP spid="12" grpId="0" build="p"/>
      <p:bldP spid="17" grpId="0" build="p"/>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Autofit/>
          </a:bodyPr>
          <a:lstStyle/>
          <a:p>
            <a:r>
              <a:rPr lang="en-US" sz="3200" b="1" dirty="0" smtClean="0"/>
              <a:t>II. Stewardship Is </a:t>
            </a:r>
            <a:r>
              <a:rPr lang="en-US" sz="3200" b="1" dirty="0" smtClean="0"/>
              <a:t>Responsibility</a:t>
            </a:r>
            <a:endParaRPr lang="en-US" sz="2800" dirty="0"/>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25" name="TextBox 24"/>
          <p:cNvSpPr txBox="1"/>
          <p:nvPr/>
        </p:nvSpPr>
        <p:spPr>
          <a:xfrm>
            <a:off x="3962400" y="76200"/>
            <a:ext cx="5029200" cy="338554"/>
          </a:xfrm>
          <a:prstGeom prst="rect">
            <a:avLst/>
          </a:prstGeom>
          <a:noFill/>
        </p:spPr>
        <p:txBody>
          <a:bodyPr wrap="square" rtlCol="0" anchor="t">
            <a:spAutoFit/>
          </a:bodyPr>
          <a:lstStyle/>
          <a:p>
            <a:pPr algn="r"/>
            <a:r>
              <a:rPr lang="en-US" sz="1600" dirty="0" smtClean="0"/>
              <a:t>Lesson</a:t>
            </a:r>
            <a:r>
              <a:rPr lang="en-US" sz="1600" dirty="0" smtClean="0"/>
              <a:t> Four: Stewards – God’s Business Managers</a:t>
            </a:r>
            <a:endParaRPr lang="en-US" sz="1600" dirty="0"/>
          </a:p>
        </p:txBody>
      </p:sp>
      <p:sp>
        <p:nvSpPr>
          <p:cNvPr id="13" name="Text Placeholder 12"/>
          <p:cNvSpPr>
            <a:spLocks noGrp="1"/>
          </p:cNvSpPr>
          <p:nvPr>
            <p:ph type="body" idx="1"/>
          </p:nvPr>
        </p:nvSpPr>
        <p:spPr/>
        <p:txBody>
          <a:bodyPr/>
          <a:lstStyle/>
          <a:p>
            <a:r>
              <a:rPr dirty="0" smtClean="0"/>
              <a:t>2. Spiritual Responsibility</a:t>
            </a:r>
            <a:endParaRPr lang="en-US" dirty="0"/>
          </a:p>
        </p:txBody>
      </p:sp>
      <p:sp>
        <p:nvSpPr>
          <p:cNvPr id="15" name="Text Placeholder 11"/>
          <p:cNvSpPr txBox="1">
            <a:spLocks/>
          </p:cNvSpPr>
          <p:nvPr/>
        </p:nvSpPr>
        <p:spPr>
          <a:xfrm>
            <a:off x="301752" y="2362200"/>
            <a:ext cx="4041648" cy="609600"/>
          </a:xfrm>
          <a:prstGeom prst="rect">
            <a:avLst/>
          </a:prstGeom>
        </p:spPr>
        <p:txBody>
          <a:bodyPr vert="horz">
            <a:noAutofit/>
          </a:bodyPr>
          <a:lstStyle/>
          <a:p>
            <a:pPr marL="274320" lvl="0" indent="-274320" defTabSz="914400">
              <a:spcBef>
                <a:spcPct val="20000"/>
              </a:spcBef>
              <a:buClr>
                <a:schemeClr val="accent1"/>
              </a:buClr>
              <a:buSzPct val="85000"/>
            </a:pPr>
            <a:r>
              <a:rPr lang="en-US" dirty="0" smtClean="0"/>
              <a:t>	But </a:t>
            </a:r>
            <a:r>
              <a:rPr lang="en-US" dirty="0" smtClean="0"/>
              <a:t>the Levites also had the solemn responsibility of preserving the law of God and assuring its purity and practice from generation to generation (Deuteronomy 31:9-13; Nehemiah 8:9). They were charged with guarding the scrolls that contained the law (the scribes who were responsible for writing and copying the law were among the Levites).</a:t>
            </a:r>
            <a:endParaRPr kumimoji="0" lang="en-US" sz="1600" b="0" i="0" u="none" strike="noStrike" kern="1200" cap="none" spc="0" normalizeH="0" baseline="0" noProof="0" dirty="0">
              <a:ln>
                <a:noFill/>
              </a:ln>
              <a:solidFill>
                <a:srgbClr val="D16349"/>
              </a:solidFill>
              <a:effectLst/>
              <a:uLnTx/>
              <a:uFillTx/>
              <a:latin typeface="+mn-lt"/>
              <a:ea typeface="+mn-ea"/>
              <a:cs typeface="+mn-cs"/>
            </a:endParaRPr>
          </a:p>
        </p:txBody>
      </p:sp>
      <p:sp>
        <p:nvSpPr>
          <p:cNvPr id="12" name="Text Placeholder 11"/>
          <p:cNvSpPr txBox="1">
            <a:spLocks/>
          </p:cNvSpPr>
          <p:nvPr/>
        </p:nvSpPr>
        <p:spPr>
          <a:xfrm>
            <a:off x="4572000" y="2362200"/>
            <a:ext cx="4264152" cy="609600"/>
          </a:xfrm>
          <a:prstGeom prst="rect">
            <a:avLst/>
          </a:prstGeom>
        </p:spPr>
        <p:txBody>
          <a:bodyPr vert="horz">
            <a:noAutofit/>
          </a:bodyPr>
          <a:lstStyle/>
          <a:p>
            <a:pPr marL="274320" lvl="0" indent="-274320" defTabSz="914400">
              <a:spcBef>
                <a:spcPct val="20000"/>
              </a:spcBef>
              <a:buClr>
                <a:schemeClr val="accent1"/>
              </a:buClr>
              <a:buSzPct val="85000"/>
            </a:pPr>
            <a:r>
              <a:rPr lang="en-US" dirty="0" smtClean="0"/>
              <a:t>	They </a:t>
            </a:r>
            <a:r>
              <a:rPr lang="en-US" dirty="0" smtClean="0"/>
              <a:t>were also teachers of the law (Deuteronomy 33:8-10); “messengers of the LORD” (Malachi 2:7); and living examples of the law among the people (Ezekiel 44:21-23), thus bringing the people to a clear knowledge between the holy and profane, the clean and unclean.</a:t>
            </a:r>
            <a:endParaRPr kumimoji="0" lang="en-US" sz="1600" b="0" i="0" u="none" strike="noStrike" kern="1200" cap="none" spc="0" normalizeH="0" baseline="0" noProof="0" dirty="0">
              <a:ln>
                <a:noFill/>
              </a:ln>
              <a:solidFill>
                <a:srgbClr val="D16349"/>
              </a:solidFill>
              <a:effectLst/>
              <a:uLnTx/>
              <a:uFillTx/>
              <a:latin typeface="+mn-lt"/>
              <a:ea typeface="+mn-ea"/>
              <a:cs typeface="+mn-cs"/>
            </a:endParaRPr>
          </a:p>
        </p:txBody>
      </p:sp>
      <p:sp>
        <p:nvSpPr>
          <p:cNvPr id="17" name="Text Placeholder 11"/>
          <p:cNvSpPr txBox="1">
            <a:spLocks/>
          </p:cNvSpPr>
          <p:nvPr/>
        </p:nvSpPr>
        <p:spPr>
          <a:xfrm>
            <a:off x="4572000" y="4724400"/>
            <a:ext cx="4264152" cy="609600"/>
          </a:xfrm>
          <a:prstGeom prst="rect">
            <a:avLst/>
          </a:prstGeom>
        </p:spPr>
        <p:txBody>
          <a:bodyPr vert="horz">
            <a:noAutofit/>
          </a:bodyPr>
          <a:lstStyle/>
          <a:p>
            <a:pPr marL="274320" lvl="0" indent="-274320" defTabSz="914400">
              <a:spcBef>
                <a:spcPct val="20000"/>
              </a:spcBef>
              <a:buClr>
                <a:schemeClr val="accent1"/>
              </a:buClr>
              <a:buSzPct val="85000"/>
            </a:pPr>
            <a:r>
              <a:rPr lang="en-US" dirty="0" smtClean="0"/>
              <a:t>	As </a:t>
            </a:r>
            <a:r>
              <a:rPr lang="en-US" dirty="0" smtClean="0"/>
              <a:t>the Levites were stewards of the law, the ministers in the Church serve as stewards of the truths of the Word of God today.</a:t>
            </a:r>
            <a:endParaRPr kumimoji="0" lang="en-US" sz="1600" b="0" i="0" u="none" strike="noStrike" kern="1200" cap="none" spc="0" normalizeH="0" baseline="0" noProof="0" dirty="0">
              <a:ln>
                <a:noFill/>
              </a:ln>
              <a:solidFill>
                <a:srgbClr val="D16349"/>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P spid="12" grpId="0" build="p"/>
      <p:bldP spid="17" grpId="0" build="p"/>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Autofit/>
          </a:bodyPr>
          <a:lstStyle/>
          <a:p>
            <a:r>
              <a:rPr lang="en-US" sz="3200" b="1" dirty="0" smtClean="0"/>
              <a:t>II. Stewardship Is </a:t>
            </a:r>
            <a:r>
              <a:rPr lang="en-US" sz="3200" b="1" dirty="0" smtClean="0"/>
              <a:t>Responsibility</a:t>
            </a:r>
            <a:endParaRPr lang="en-US" sz="2800" dirty="0"/>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25" name="TextBox 24"/>
          <p:cNvSpPr txBox="1"/>
          <p:nvPr/>
        </p:nvSpPr>
        <p:spPr>
          <a:xfrm>
            <a:off x="3962400" y="76200"/>
            <a:ext cx="5029200" cy="338554"/>
          </a:xfrm>
          <a:prstGeom prst="rect">
            <a:avLst/>
          </a:prstGeom>
          <a:noFill/>
        </p:spPr>
        <p:txBody>
          <a:bodyPr wrap="square" rtlCol="0" anchor="t">
            <a:spAutoFit/>
          </a:bodyPr>
          <a:lstStyle/>
          <a:p>
            <a:pPr algn="r"/>
            <a:r>
              <a:rPr lang="en-US" sz="1600" dirty="0" smtClean="0"/>
              <a:t>Lesson</a:t>
            </a:r>
            <a:r>
              <a:rPr lang="en-US" sz="1600" dirty="0" smtClean="0"/>
              <a:t> Four: Stewards – God’s Business Managers</a:t>
            </a:r>
            <a:endParaRPr lang="en-US" sz="1600" dirty="0"/>
          </a:p>
        </p:txBody>
      </p:sp>
      <p:sp>
        <p:nvSpPr>
          <p:cNvPr id="13" name="Text Placeholder 12"/>
          <p:cNvSpPr>
            <a:spLocks noGrp="1"/>
          </p:cNvSpPr>
          <p:nvPr>
            <p:ph type="body" idx="1"/>
          </p:nvPr>
        </p:nvSpPr>
        <p:spPr/>
        <p:txBody>
          <a:bodyPr/>
          <a:lstStyle/>
          <a:p>
            <a:r>
              <a:rPr dirty="0" smtClean="0"/>
              <a:t>2. Spiritual Responsibility</a:t>
            </a:r>
            <a:endParaRPr lang="en-US" dirty="0"/>
          </a:p>
        </p:txBody>
      </p:sp>
      <p:sp>
        <p:nvSpPr>
          <p:cNvPr id="15" name="Text Placeholder 11"/>
          <p:cNvSpPr txBox="1">
            <a:spLocks/>
          </p:cNvSpPr>
          <p:nvPr/>
        </p:nvSpPr>
        <p:spPr>
          <a:xfrm>
            <a:off x="301752" y="2362200"/>
            <a:ext cx="4041648" cy="609600"/>
          </a:xfrm>
          <a:prstGeom prst="rect">
            <a:avLst/>
          </a:prstGeom>
        </p:spPr>
        <p:txBody>
          <a:bodyPr vert="horz">
            <a:noAutofit/>
          </a:bodyPr>
          <a:lstStyle/>
          <a:p>
            <a:pPr marL="274320" lvl="0" indent="-274320" defTabSz="914400">
              <a:spcBef>
                <a:spcPct val="20000"/>
              </a:spcBef>
              <a:buClr>
                <a:schemeClr val="accent1"/>
              </a:buClr>
              <a:buSzPct val="85000"/>
            </a:pPr>
            <a:r>
              <a:rPr lang="en-US" dirty="0" smtClean="0"/>
              <a:t>	Paul </a:t>
            </a:r>
            <a:r>
              <a:rPr lang="en-US" dirty="0" smtClean="0"/>
              <a:t>said, “Let a man so account of us, as of the ministers of Christ, and stewards of the mysteries of God” (1 Corinthians 4:1).</a:t>
            </a:r>
            <a:endParaRPr kumimoji="0" lang="en-US" sz="1600" b="0" i="0" u="none" strike="noStrike" kern="1200" cap="none" spc="0" normalizeH="0" baseline="0" noProof="0" dirty="0">
              <a:ln>
                <a:noFill/>
              </a:ln>
              <a:solidFill>
                <a:srgbClr val="D16349"/>
              </a:solidFill>
              <a:effectLst/>
              <a:uLnTx/>
              <a:uFillTx/>
              <a:latin typeface="+mn-lt"/>
              <a:ea typeface="+mn-ea"/>
              <a:cs typeface="+mn-cs"/>
            </a:endParaRPr>
          </a:p>
        </p:txBody>
      </p:sp>
      <p:sp>
        <p:nvSpPr>
          <p:cNvPr id="12" name="Text Placeholder 11"/>
          <p:cNvSpPr txBox="1">
            <a:spLocks/>
          </p:cNvSpPr>
          <p:nvPr/>
        </p:nvSpPr>
        <p:spPr>
          <a:xfrm>
            <a:off x="4572000" y="2362200"/>
            <a:ext cx="4264152" cy="609600"/>
          </a:xfrm>
          <a:prstGeom prst="rect">
            <a:avLst/>
          </a:prstGeom>
        </p:spPr>
        <p:txBody>
          <a:bodyPr vert="horz">
            <a:noAutofit/>
          </a:bodyPr>
          <a:lstStyle/>
          <a:p>
            <a:pPr marL="274320" lvl="0" indent="-274320" defTabSz="914400">
              <a:spcBef>
                <a:spcPct val="20000"/>
              </a:spcBef>
              <a:buClr>
                <a:schemeClr val="accent1"/>
              </a:buClr>
              <a:buSzPct val="85000"/>
            </a:pPr>
            <a:r>
              <a:rPr lang="en-US" dirty="0" smtClean="0"/>
              <a:t>	How </a:t>
            </a:r>
            <a:r>
              <a:rPr lang="en-US" dirty="0" smtClean="0"/>
              <a:t>are the ministers of Christ stewards of these mysteries? God, the owner, has entrusted these eternal truths to His servants.</a:t>
            </a:r>
            <a:r>
              <a:rPr lang="en-US" dirty="0" smtClean="0"/>
              <a:t> </a:t>
            </a:r>
            <a:endParaRPr kumimoji="0" lang="en-US" sz="1600" b="0" i="0" u="none" strike="noStrike" kern="1200" cap="none" spc="0" normalizeH="0" baseline="0" noProof="0" dirty="0">
              <a:ln>
                <a:noFill/>
              </a:ln>
              <a:solidFill>
                <a:srgbClr val="D16349"/>
              </a:solidFill>
              <a:effectLst/>
              <a:uLnTx/>
              <a:uFillTx/>
              <a:latin typeface="+mn-lt"/>
              <a:ea typeface="+mn-ea"/>
              <a:cs typeface="+mn-cs"/>
            </a:endParaRPr>
          </a:p>
        </p:txBody>
      </p:sp>
      <p:sp>
        <p:nvSpPr>
          <p:cNvPr id="9" name="Text Placeholder 11"/>
          <p:cNvSpPr txBox="1">
            <a:spLocks/>
          </p:cNvSpPr>
          <p:nvPr/>
        </p:nvSpPr>
        <p:spPr>
          <a:xfrm>
            <a:off x="304800" y="3581400"/>
            <a:ext cx="4041648" cy="609600"/>
          </a:xfrm>
          <a:prstGeom prst="rect">
            <a:avLst/>
          </a:prstGeom>
        </p:spPr>
        <p:txBody>
          <a:bodyPr vert="horz">
            <a:noAutofit/>
          </a:bodyPr>
          <a:lstStyle/>
          <a:p>
            <a:pPr marL="274320" lvl="0" indent="-274320" defTabSz="914400">
              <a:spcBef>
                <a:spcPct val="20000"/>
              </a:spcBef>
              <a:buClr>
                <a:schemeClr val="accent1"/>
              </a:buClr>
              <a:buSzPct val="85000"/>
            </a:pPr>
            <a:r>
              <a:rPr lang="en-US" dirty="0" smtClean="0"/>
              <a:t>	What </a:t>
            </a:r>
            <a:r>
              <a:rPr lang="en-US" dirty="0" smtClean="0"/>
              <a:t>are these mysteries? The mysteries, to name a few, are: the creation; the incarnation; redemption; grace; the Church; salvation; the resurrection; eternal life; the return of Jesus Christ; and the judgment of all men and eternity.</a:t>
            </a:r>
            <a:endParaRPr kumimoji="0" lang="en-US" sz="1600" b="0" i="0" u="none" strike="noStrike" kern="1200" cap="none" spc="0" normalizeH="0" baseline="0" noProof="0" dirty="0">
              <a:ln>
                <a:noFill/>
              </a:ln>
              <a:solidFill>
                <a:srgbClr val="D16349"/>
              </a:solidFill>
              <a:effectLst/>
              <a:uLnTx/>
              <a:uFillTx/>
              <a:latin typeface="+mn-lt"/>
              <a:ea typeface="+mn-ea"/>
              <a:cs typeface="+mn-cs"/>
            </a:endParaRPr>
          </a:p>
        </p:txBody>
      </p:sp>
      <p:sp>
        <p:nvSpPr>
          <p:cNvPr id="11" name="Rectangle 10"/>
          <p:cNvSpPr/>
          <p:nvPr/>
        </p:nvSpPr>
        <p:spPr>
          <a:xfrm>
            <a:off x="4341940" y="3559076"/>
            <a:ext cx="4494212" cy="2031325"/>
          </a:xfrm>
          <a:prstGeom prst="rect">
            <a:avLst/>
          </a:prstGeom>
        </p:spPr>
        <p:txBody>
          <a:bodyPr wrap="square">
            <a:spAutoFit/>
          </a:bodyPr>
          <a:lstStyle/>
          <a:p>
            <a:r>
              <a:rPr lang="en-US" dirty="0" smtClean="0">
                <a:solidFill>
                  <a:prstClr val="black"/>
                </a:solidFill>
              </a:rPr>
              <a:t>	These </a:t>
            </a:r>
            <a:r>
              <a:rPr lang="en-US" dirty="0" smtClean="0">
                <a:solidFill>
                  <a:prstClr val="black"/>
                </a:solidFill>
              </a:rPr>
              <a:t>mysteries hold the keys</a:t>
            </a:r>
            <a:r>
              <a:rPr lang="en-US" dirty="0" smtClean="0">
                <a:solidFill>
                  <a:prstClr val="black"/>
                </a:solidFill>
              </a:rPr>
              <a:t> to 	life </a:t>
            </a:r>
            <a:r>
              <a:rPr lang="en-US" dirty="0" smtClean="0">
                <a:solidFill>
                  <a:prstClr val="black"/>
                </a:solidFill>
              </a:rPr>
              <a:t>and death, heaven and</a:t>
            </a:r>
            <a:r>
              <a:rPr lang="en-US" dirty="0" smtClean="0">
                <a:solidFill>
                  <a:prstClr val="black"/>
                </a:solidFill>
              </a:rPr>
              <a:t> 	hell</a:t>
            </a:r>
            <a:r>
              <a:rPr lang="en-US" dirty="0" smtClean="0">
                <a:solidFill>
                  <a:prstClr val="black"/>
                </a:solidFill>
              </a:rPr>
              <a:t>.</a:t>
            </a:r>
            <a:r>
              <a:rPr lang="en-US" dirty="0" smtClean="0">
                <a:solidFill>
                  <a:prstClr val="black"/>
                </a:solidFill>
              </a:rPr>
              <a:t> 	They </a:t>
            </a:r>
            <a:r>
              <a:rPr lang="en-US" dirty="0" smtClean="0">
                <a:solidFill>
                  <a:prstClr val="black"/>
                </a:solidFill>
              </a:rPr>
              <a:t>must be managed</a:t>
            </a:r>
            <a:r>
              <a:rPr lang="en-US" dirty="0" smtClean="0">
                <a:solidFill>
                  <a:prstClr val="black"/>
                </a:solidFill>
              </a:rPr>
              <a:t> properly</a:t>
            </a:r>
            <a:r>
              <a:rPr lang="en-US" dirty="0" smtClean="0">
                <a:solidFill>
                  <a:prstClr val="black"/>
                </a:solidFill>
              </a:rPr>
              <a:t>.</a:t>
            </a:r>
            <a:r>
              <a:rPr lang="en-US" dirty="0" smtClean="0">
                <a:solidFill>
                  <a:prstClr val="black"/>
                </a:solidFill>
              </a:rPr>
              <a:t> 	Faithfulness </a:t>
            </a:r>
            <a:r>
              <a:rPr lang="en-US" dirty="0" smtClean="0">
                <a:solidFill>
                  <a:prstClr val="black"/>
                </a:solidFill>
              </a:rPr>
              <a:t>is vital.</a:t>
            </a:r>
            <a:r>
              <a:rPr lang="en-US" dirty="0" smtClean="0">
                <a:solidFill>
                  <a:prstClr val="black"/>
                </a:solidFill>
              </a:rPr>
              <a:t> The day </a:t>
            </a:r>
            <a:r>
              <a:rPr lang="en-US" dirty="0" smtClean="0">
                <a:solidFill>
                  <a:prstClr val="black"/>
                </a:solidFill>
              </a:rPr>
              <a:t>will</a:t>
            </a:r>
            <a:r>
              <a:rPr lang="en-US" dirty="0" smtClean="0">
                <a:solidFill>
                  <a:prstClr val="black"/>
                </a:solidFill>
              </a:rPr>
              <a:t> 	come </a:t>
            </a:r>
            <a:r>
              <a:rPr lang="en-US" dirty="0" smtClean="0">
                <a:solidFill>
                  <a:prstClr val="black"/>
                </a:solidFill>
              </a:rPr>
              <a:t>when He will</a:t>
            </a:r>
            <a:r>
              <a:rPr lang="en-US" dirty="0" smtClean="0">
                <a:solidFill>
                  <a:prstClr val="black"/>
                </a:solidFill>
              </a:rPr>
              <a:t> require </a:t>
            </a:r>
            <a:r>
              <a:rPr lang="en-US" dirty="0" smtClean="0">
                <a:solidFill>
                  <a:prstClr val="black"/>
                </a:solidFill>
              </a:rPr>
              <a:t>that</a:t>
            </a:r>
            <a:r>
              <a:rPr lang="en-US" dirty="0" smtClean="0">
                <a:solidFill>
                  <a:prstClr val="black"/>
                </a:solidFill>
              </a:rPr>
              <a:t> 	an </a:t>
            </a:r>
            <a:r>
              <a:rPr lang="en-US" dirty="0" smtClean="0">
                <a:solidFill>
                  <a:prstClr val="black"/>
                </a:solidFill>
              </a:rPr>
              <a:t>account be</a:t>
            </a:r>
            <a:r>
              <a:rPr lang="en-US" dirty="0" smtClean="0">
                <a:solidFill>
                  <a:prstClr val="black"/>
                </a:solidFill>
              </a:rPr>
              <a:t> given</a:t>
            </a:r>
            <a:r>
              <a:rPr lang="en-US" dirty="0" smtClean="0">
                <a:solidFill>
                  <a:prstClr val="black"/>
                </a:solidFill>
              </a:rPr>
              <a:t>,</a:t>
            </a:r>
            <a:r>
              <a:rPr lang="en-US" dirty="0" smtClean="0">
                <a:solidFill>
                  <a:prstClr val="black"/>
                </a:solidFill>
              </a:rPr>
              <a:t> just </a:t>
            </a:r>
            <a:r>
              <a:rPr lang="en-US" dirty="0" smtClean="0">
                <a:solidFill>
                  <a:prstClr val="black"/>
                </a:solidFill>
              </a:rPr>
              <a:t>as in the</a:t>
            </a:r>
            <a:r>
              <a:rPr lang="en-US" dirty="0" smtClean="0">
                <a:solidFill>
                  <a:prstClr val="black"/>
                </a:solidFill>
              </a:rPr>
              <a:t> 	parable </a:t>
            </a:r>
            <a:r>
              <a:rPr lang="en-US" dirty="0" smtClean="0">
                <a:solidFill>
                  <a:prstClr val="black"/>
                </a:solidFill>
              </a:rPr>
              <a:t>of</a:t>
            </a:r>
            <a:r>
              <a:rPr lang="en-US" dirty="0" smtClean="0">
                <a:solidFill>
                  <a:prstClr val="black"/>
                </a:solidFill>
              </a:rPr>
              <a:t> the </a:t>
            </a:r>
            <a:r>
              <a:rPr lang="en-US" dirty="0" smtClean="0">
                <a:solidFill>
                  <a:prstClr val="black"/>
                </a:solidFill>
              </a:rPr>
              <a:t>talents.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P spid="12" grpId="0" build="p"/>
      <p:bldP spid="9" grpId="0" build="p"/>
      <p:bldP spid="11" grpId="0"/>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a:xfrm>
            <a:off x="301752" y="304800"/>
            <a:ext cx="8534400" cy="758952"/>
          </a:xfrm>
        </p:spPr>
        <p:txBody>
          <a:bodyPr>
            <a:noAutofit/>
          </a:bodyPr>
          <a:lstStyle/>
          <a:p>
            <a:r>
              <a:rPr lang="en-US" sz="2400" b="1" dirty="0" smtClean="0"/>
              <a:t>III. Stewardship Is Responsibility with Accountability.</a:t>
            </a:r>
            <a:endParaRPr lang="en-US" sz="2000" dirty="0"/>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25" name="TextBox 24"/>
          <p:cNvSpPr txBox="1"/>
          <p:nvPr/>
        </p:nvSpPr>
        <p:spPr>
          <a:xfrm>
            <a:off x="3962400" y="76200"/>
            <a:ext cx="5029200" cy="338554"/>
          </a:xfrm>
          <a:prstGeom prst="rect">
            <a:avLst/>
          </a:prstGeom>
          <a:noFill/>
        </p:spPr>
        <p:txBody>
          <a:bodyPr wrap="square" rtlCol="0" anchor="t">
            <a:spAutoFit/>
          </a:bodyPr>
          <a:lstStyle/>
          <a:p>
            <a:pPr algn="r"/>
            <a:r>
              <a:rPr lang="en-US" sz="1600" dirty="0" smtClean="0"/>
              <a:t>Lesson</a:t>
            </a:r>
            <a:r>
              <a:rPr lang="en-US" sz="1600" dirty="0" smtClean="0"/>
              <a:t> Four: Stewards – God’s Business Managers</a:t>
            </a:r>
            <a:endParaRPr lang="en-US" sz="1600" dirty="0"/>
          </a:p>
        </p:txBody>
      </p:sp>
      <p:sp>
        <p:nvSpPr>
          <p:cNvPr id="15" name="Text Placeholder 11"/>
          <p:cNvSpPr txBox="1">
            <a:spLocks/>
          </p:cNvSpPr>
          <p:nvPr/>
        </p:nvSpPr>
        <p:spPr>
          <a:xfrm>
            <a:off x="301752" y="1600200"/>
            <a:ext cx="8534400" cy="609600"/>
          </a:xfrm>
          <a:prstGeom prst="rect">
            <a:avLst/>
          </a:prstGeom>
        </p:spPr>
        <p:txBody>
          <a:bodyPr vert="horz">
            <a:noAutofit/>
          </a:bodyPr>
          <a:lstStyle/>
          <a:p>
            <a:pPr marL="274320" indent="-274320" algn="ctr" defTabSz="914400">
              <a:spcBef>
                <a:spcPct val="20000"/>
              </a:spcBef>
              <a:buClr>
                <a:schemeClr val="accent1"/>
              </a:buClr>
              <a:buSzPct val="85000"/>
            </a:pPr>
            <a:r>
              <a:rPr lang="en-US" sz="2000" dirty="0" smtClean="0"/>
              <a:t>Every sincere Christian desires to hear the Lord say at the end, </a:t>
            </a:r>
            <a:r>
              <a:rPr lang="en-US" sz="2000" i="1" dirty="0" smtClean="0"/>
              <a:t>“Well done, thou good and faithful servant.”</a:t>
            </a:r>
            <a:r>
              <a:rPr lang="en-US" sz="2000" dirty="0" smtClean="0"/>
              <a:t> </a:t>
            </a:r>
            <a:endParaRPr kumimoji="0" lang="en-US" b="0" i="0" u="none" strike="noStrike" kern="1200" cap="none" spc="0" normalizeH="0" baseline="0" noProof="0" dirty="0">
              <a:ln>
                <a:noFill/>
              </a:ln>
              <a:solidFill>
                <a:srgbClr val="D16349"/>
              </a:solidFill>
              <a:effectLst/>
              <a:uLnTx/>
              <a:uFillTx/>
              <a:latin typeface="+mn-lt"/>
              <a:ea typeface="+mn-ea"/>
              <a:cs typeface="+mn-cs"/>
            </a:endParaRPr>
          </a:p>
        </p:txBody>
      </p:sp>
      <p:sp>
        <p:nvSpPr>
          <p:cNvPr id="19" name="Text Placeholder 11"/>
          <p:cNvSpPr txBox="1">
            <a:spLocks/>
          </p:cNvSpPr>
          <p:nvPr/>
        </p:nvSpPr>
        <p:spPr>
          <a:xfrm>
            <a:off x="304800" y="2286000"/>
            <a:ext cx="8534400" cy="609600"/>
          </a:xfrm>
          <a:prstGeom prst="rect">
            <a:avLst/>
          </a:prstGeom>
        </p:spPr>
        <p:txBody>
          <a:bodyPr vert="horz">
            <a:noAutofit/>
          </a:bodyPr>
          <a:lstStyle/>
          <a:p>
            <a:pPr marL="274320" indent="-274320" algn="ctr" defTabSz="914400">
              <a:spcBef>
                <a:spcPct val="20000"/>
              </a:spcBef>
              <a:buClr>
                <a:schemeClr val="accent1"/>
              </a:buClr>
              <a:buSzPct val="85000"/>
            </a:pPr>
            <a:r>
              <a:rPr lang="en-US" sz="2000" dirty="0" smtClean="0"/>
              <a:t>This familiar declaration is repeated twice in Matthew 25:14-30 in the parable of the talents. Each time, it is addressed to someone acting in the position of steward, who had given an account of faithful stewardship to his lord. </a:t>
            </a:r>
            <a:endParaRPr kumimoji="0" lang="en-US" b="0" i="0" u="none" strike="noStrike" kern="1200" cap="none" spc="0" normalizeH="0" baseline="0" noProof="0" dirty="0">
              <a:ln>
                <a:noFill/>
              </a:ln>
              <a:solidFill>
                <a:srgbClr val="D16349"/>
              </a:solidFill>
              <a:effectLst/>
              <a:uLnTx/>
              <a:uFillTx/>
              <a:latin typeface="+mn-lt"/>
              <a:ea typeface="+mn-ea"/>
              <a:cs typeface="+mn-cs"/>
            </a:endParaRPr>
          </a:p>
        </p:txBody>
      </p:sp>
      <p:sp>
        <p:nvSpPr>
          <p:cNvPr id="20" name="Text Placeholder 11"/>
          <p:cNvSpPr txBox="1">
            <a:spLocks/>
          </p:cNvSpPr>
          <p:nvPr/>
        </p:nvSpPr>
        <p:spPr>
          <a:xfrm>
            <a:off x="304800" y="3581400"/>
            <a:ext cx="8534400" cy="609600"/>
          </a:xfrm>
          <a:prstGeom prst="rect">
            <a:avLst/>
          </a:prstGeom>
        </p:spPr>
        <p:txBody>
          <a:bodyPr vert="horz">
            <a:noAutofit/>
          </a:bodyPr>
          <a:lstStyle/>
          <a:p>
            <a:pPr marL="274320" indent="-274320" algn="ctr" defTabSz="914400">
              <a:spcBef>
                <a:spcPct val="20000"/>
              </a:spcBef>
              <a:buClr>
                <a:schemeClr val="accent1"/>
              </a:buClr>
              <a:buSzPct val="85000"/>
            </a:pPr>
            <a:r>
              <a:rPr lang="en-US" sz="2000" dirty="0" smtClean="0"/>
              <a:t>There were three servants mentioned in this parable. Their lord entrusted each with a different measure of his wealth and returned later asking each servant to give account. The two who had practiced good stewardship were generously rewarded. But, the one who </a:t>
            </a:r>
            <a:r>
              <a:rPr lang="en-US" sz="2000" dirty="0" smtClean="0"/>
              <a:t>had </a:t>
            </a:r>
            <a:r>
              <a:rPr lang="en-US" sz="2000" dirty="0" smtClean="0"/>
              <a:t>failed in his responsibility was severely punished. No explanation is given as to why he failed. We are responsible for what the Lord has entrusted to us. The day will come when each will be held accountable for what has been done with what he was given.</a:t>
            </a:r>
            <a:endParaRPr kumimoji="0" lang="en-US" sz="2000" b="0" i="0" u="none" strike="noStrike" kern="1200" cap="none" spc="0" normalizeH="0" baseline="0" noProof="0" dirty="0">
              <a:ln>
                <a:noFill/>
              </a:ln>
              <a:solidFill>
                <a:srgbClr val="D16349"/>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P spid="19" grpId="0" build="p"/>
      <p:bldP spid="20" grpId="0" build="p"/>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a:xfrm>
            <a:off x="301752" y="304800"/>
            <a:ext cx="8534400" cy="758952"/>
          </a:xfrm>
        </p:spPr>
        <p:txBody>
          <a:bodyPr>
            <a:noAutofit/>
          </a:bodyPr>
          <a:lstStyle/>
          <a:p>
            <a:r>
              <a:rPr lang="en-US" sz="2400" b="1" dirty="0" smtClean="0"/>
              <a:t>III. Stewardship Is Responsibility with Accountability.</a:t>
            </a:r>
            <a:endParaRPr lang="en-US" sz="2000" dirty="0"/>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25" name="TextBox 24"/>
          <p:cNvSpPr txBox="1"/>
          <p:nvPr/>
        </p:nvSpPr>
        <p:spPr>
          <a:xfrm>
            <a:off x="3962400" y="76200"/>
            <a:ext cx="5029200" cy="338554"/>
          </a:xfrm>
          <a:prstGeom prst="rect">
            <a:avLst/>
          </a:prstGeom>
          <a:noFill/>
        </p:spPr>
        <p:txBody>
          <a:bodyPr wrap="square" rtlCol="0" anchor="t">
            <a:spAutoFit/>
          </a:bodyPr>
          <a:lstStyle/>
          <a:p>
            <a:pPr algn="r"/>
            <a:r>
              <a:rPr lang="en-US" sz="1600" dirty="0" smtClean="0"/>
              <a:t>Lesson</a:t>
            </a:r>
            <a:r>
              <a:rPr lang="en-US" sz="1600" dirty="0" smtClean="0"/>
              <a:t> Four: Stewards – God’s Business Managers</a:t>
            </a:r>
            <a:endParaRPr lang="en-US" sz="1600" dirty="0"/>
          </a:p>
        </p:txBody>
      </p:sp>
      <p:sp>
        <p:nvSpPr>
          <p:cNvPr id="15" name="Text Placeholder 11"/>
          <p:cNvSpPr txBox="1">
            <a:spLocks/>
          </p:cNvSpPr>
          <p:nvPr/>
        </p:nvSpPr>
        <p:spPr>
          <a:xfrm>
            <a:off x="301752" y="1600200"/>
            <a:ext cx="8534400" cy="609600"/>
          </a:xfrm>
          <a:prstGeom prst="rect">
            <a:avLst/>
          </a:prstGeom>
        </p:spPr>
        <p:txBody>
          <a:bodyPr vert="horz">
            <a:noAutofit/>
          </a:bodyPr>
          <a:lstStyle/>
          <a:p>
            <a:pPr marL="274320" indent="-274320" algn="ctr" defTabSz="914400">
              <a:spcBef>
                <a:spcPct val="20000"/>
              </a:spcBef>
              <a:buClr>
                <a:schemeClr val="accent1"/>
              </a:buClr>
              <a:buSzPct val="85000"/>
            </a:pPr>
            <a:r>
              <a:rPr lang="en-US" sz="2800" dirty="0" smtClean="0"/>
              <a:t>In the teachings of Jesus, faithfulness was always rewarded and unfaithfulness was punished.</a:t>
            </a:r>
            <a:endParaRPr kumimoji="0" lang="en-US" sz="2400" b="0" i="0" u="none" strike="noStrike" kern="1200" cap="none" spc="0" normalizeH="0" baseline="0" noProof="0" dirty="0">
              <a:ln>
                <a:noFill/>
              </a:ln>
              <a:solidFill>
                <a:srgbClr val="D16349"/>
              </a:solidFill>
              <a:effectLst/>
              <a:uLnTx/>
              <a:uFillTx/>
              <a:latin typeface="+mn-lt"/>
              <a:ea typeface="+mn-ea"/>
              <a:cs typeface="+mn-cs"/>
            </a:endParaRPr>
          </a:p>
        </p:txBody>
      </p:sp>
      <p:sp>
        <p:nvSpPr>
          <p:cNvPr id="19" name="Text Placeholder 11"/>
          <p:cNvSpPr txBox="1">
            <a:spLocks/>
          </p:cNvSpPr>
          <p:nvPr/>
        </p:nvSpPr>
        <p:spPr>
          <a:xfrm>
            <a:off x="304800" y="2590800"/>
            <a:ext cx="8534400" cy="609600"/>
          </a:xfrm>
          <a:prstGeom prst="rect">
            <a:avLst/>
          </a:prstGeom>
        </p:spPr>
        <p:txBody>
          <a:bodyPr vert="horz">
            <a:noAutofit/>
          </a:bodyPr>
          <a:lstStyle/>
          <a:p>
            <a:pPr marL="274320" indent="-274320" algn="ctr" defTabSz="914400">
              <a:spcBef>
                <a:spcPct val="20000"/>
              </a:spcBef>
              <a:buClr>
                <a:schemeClr val="accent1"/>
              </a:buClr>
              <a:buSzPct val="85000"/>
            </a:pPr>
            <a:r>
              <a:rPr lang="en-US" sz="2800" dirty="0" smtClean="0"/>
              <a:t>The sobering call of the rich man to his </a:t>
            </a:r>
            <a:r>
              <a:rPr lang="en-US" sz="2800" i="1" dirty="0" smtClean="0"/>
              <a:t>“unjust” </a:t>
            </a:r>
            <a:r>
              <a:rPr lang="en-US" sz="2800" dirty="0" smtClean="0"/>
              <a:t>steward in Luke 16:2 was, “Give an account of thy stewardship</a:t>
            </a:r>
            <a:r>
              <a:rPr lang="en-US" sz="2800" dirty="0" smtClean="0"/>
              <a:t>.”</a:t>
            </a:r>
            <a:endParaRPr kumimoji="0" lang="en-US" sz="2400" b="0" u="none" strike="noStrike" kern="1200" cap="none" spc="0" normalizeH="0" baseline="0" noProof="0" dirty="0">
              <a:ln>
                <a:noFill/>
              </a:ln>
              <a:solidFill>
                <a:srgbClr val="D16349"/>
              </a:solidFill>
              <a:effectLst/>
              <a:uLnTx/>
              <a:uFillTx/>
              <a:latin typeface="+mn-lt"/>
              <a:ea typeface="+mn-ea"/>
              <a:cs typeface="+mn-cs"/>
            </a:endParaRPr>
          </a:p>
        </p:txBody>
      </p:sp>
      <p:sp>
        <p:nvSpPr>
          <p:cNvPr id="8" name="Text Placeholder 11"/>
          <p:cNvSpPr txBox="1">
            <a:spLocks/>
          </p:cNvSpPr>
          <p:nvPr/>
        </p:nvSpPr>
        <p:spPr>
          <a:xfrm>
            <a:off x="304800" y="3962400"/>
            <a:ext cx="8534400" cy="609600"/>
          </a:xfrm>
          <a:prstGeom prst="rect">
            <a:avLst/>
          </a:prstGeom>
        </p:spPr>
        <p:txBody>
          <a:bodyPr vert="horz">
            <a:noAutofit/>
          </a:bodyPr>
          <a:lstStyle/>
          <a:p>
            <a:pPr marL="274320" indent="-274320" algn="ctr" defTabSz="914400">
              <a:spcBef>
                <a:spcPct val="20000"/>
              </a:spcBef>
              <a:buClr>
                <a:schemeClr val="accent1"/>
              </a:buClr>
              <a:buSzPct val="85000"/>
            </a:pPr>
            <a:r>
              <a:rPr lang="en-US" sz="2800" dirty="0" smtClean="0"/>
              <a:t>The lesson taught by Jesus in the parable of the talents in Matthew 25 is accountability .PaulstatedinRomans14:12 that, “every one of us shall give account of himself to God.”</a:t>
            </a:r>
            <a:endParaRPr kumimoji="0" lang="en-US" sz="2400" b="0" u="none" strike="noStrike" kern="1200" cap="none" spc="0" normalizeH="0" baseline="0" noProof="0" dirty="0">
              <a:ln>
                <a:noFill/>
              </a:ln>
              <a:solidFill>
                <a:srgbClr val="D16349"/>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P spid="19" grpId="0" build="p"/>
      <p:bldP spid="8" grpId="0" build="p"/>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a:xfrm>
            <a:off x="301752" y="304800"/>
            <a:ext cx="8534400" cy="758952"/>
          </a:xfrm>
        </p:spPr>
        <p:txBody>
          <a:bodyPr>
            <a:noAutofit/>
          </a:bodyPr>
          <a:lstStyle/>
          <a:p>
            <a:r>
              <a:rPr lang="en-US" sz="2400" b="1" dirty="0" smtClean="0"/>
              <a:t>III. Stewardship Is Responsibility with Accountability.</a:t>
            </a:r>
            <a:endParaRPr lang="en-US" sz="2000" dirty="0"/>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25" name="TextBox 24"/>
          <p:cNvSpPr txBox="1"/>
          <p:nvPr/>
        </p:nvSpPr>
        <p:spPr>
          <a:xfrm>
            <a:off x="3962400" y="76200"/>
            <a:ext cx="5029200" cy="338554"/>
          </a:xfrm>
          <a:prstGeom prst="rect">
            <a:avLst/>
          </a:prstGeom>
          <a:noFill/>
        </p:spPr>
        <p:txBody>
          <a:bodyPr wrap="square" rtlCol="0" anchor="t">
            <a:spAutoFit/>
          </a:bodyPr>
          <a:lstStyle/>
          <a:p>
            <a:pPr algn="r"/>
            <a:r>
              <a:rPr lang="en-US" sz="1600" dirty="0" smtClean="0"/>
              <a:t>Lesson</a:t>
            </a:r>
            <a:r>
              <a:rPr lang="en-US" sz="1600" dirty="0" smtClean="0"/>
              <a:t> Four: Stewards – God’s Business Managers</a:t>
            </a:r>
            <a:endParaRPr lang="en-US" sz="1600" dirty="0"/>
          </a:p>
        </p:txBody>
      </p:sp>
      <p:sp>
        <p:nvSpPr>
          <p:cNvPr id="15" name="Text Placeholder 11"/>
          <p:cNvSpPr txBox="1">
            <a:spLocks/>
          </p:cNvSpPr>
          <p:nvPr/>
        </p:nvSpPr>
        <p:spPr>
          <a:xfrm>
            <a:off x="301752" y="1600200"/>
            <a:ext cx="8534400" cy="609600"/>
          </a:xfrm>
          <a:prstGeom prst="rect">
            <a:avLst/>
          </a:prstGeom>
        </p:spPr>
        <p:txBody>
          <a:bodyPr vert="horz">
            <a:noAutofit/>
          </a:bodyPr>
          <a:lstStyle/>
          <a:p>
            <a:pPr marL="274320" indent="-274320" algn="ctr" defTabSz="914400">
              <a:spcBef>
                <a:spcPct val="20000"/>
              </a:spcBef>
              <a:buClr>
                <a:schemeClr val="accent1"/>
              </a:buClr>
              <a:buSzPct val="85000"/>
            </a:pPr>
            <a:r>
              <a:rPr lang="en-US" sz="2800" dirty="0" smtClean="0"/>
              <a:t>The writer of Hebrews admonished the saints to obedience and submission to their pastor giving as reason, “... for they watch for your souls, as they that must give account, that they may do it with joy, and not with grief: for that is unprofitable for you” (Hebrews 13:17).</a:t>
            </a:r>
            <a:endParaRPr kumimoji="0" lang="en-US" sz="2400" b="0" i="0" u="none" strike="noStrike" kern="1200" cap="none" spc="0" normalizeH="0" baseline="0" noProof="0" dirty="0">
              <a:ln>
                <a:noFill/>
              </a:ln>
              <a:solidFill>
                <a:srgbClr val="D16349"/>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a:xfrm>
            <a:off x="301752" y="304800"/>
            <a:ext cx="8534400" cy="758952"/>
          </a:xfrm>
        </p:spPr>
        <p:txBody>
          <a:bodyPr>
            <a:noAutofit/>
          </a:bodyPr>
          <a:lstStyle/>
          <a:p>
            <a:r>
              <a:rPr lang="en-US" sz="2400" b="1" dirty="0" smtClean="0"/>
              <a:t>III. Stewardship Is Responsibility with Accountability.</a:t>
            </a:r>
            <a:endParaRPr lang="en-US" sz="2000" dirty="0"/>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25" name="TextBox 24"/>
          <p:cNvSpPr txBox="1"/>
          <p:nvPr/>
        </p:nvSpPr>
        <p:spPr>
          <a:xfrm>
            <a:off x="3962400" y="76200"/>
            <a:ext cx="5029200" cy="338554"/>
          </a:xfrm>
          <a:prstGeom prst="rect">
            <a:avLst/>
          </a:prstGeom>
          <a:noFill/>
        </p:spPr>
        <p:txBody>
          <a:bodyPr wrap="square" rtlCol="0" anchor="t">
            <a:spAutoFit/>
          </a:bodyPr>
          <a:lstStyle/>
          <a:p>
            <a:pPr algn="r"/>
            <a:r>
              <a:rPr lang="en-US" sz="1600" dirty="0" smtClean="0"/>
              <a:t>Lesson</a:t>
            </a:r>
            <a:r>
              <a:rPr lang="en-US" sz="1600" dirty="0" smtClean="0"/>
              <a:t> Four: Stewards – God’s Business Managers</a:t>
            </a:r>
            <a:endParaRPr lang="en-US" sz="1600" dirty="0"/>
          </a:p>
        </p:txBody>
      </p:sp>
      <p:sp>
        <p:nvSpPr>
          <p:cNvPr id="15" name="Text Placeholder 11"/>
          <p:cNvSpPr txBox="1">
            <a:spLocks/>
          </p:cNvSpPr>
          <p:nvPr/>
        </p:nvSpPr>
        <p:spPr>
          <a:xfrm>
            <a:off x="301752" y="1600200"/>
            <a:ext cx="8534400" cy="609600"/>
          </a:xfrm>
          <a:prstGeom prst="rect">
            <a:avLst/>
          </a:prstGeom>
        </p:spPr>
        <p:txBody>
          <a:bodyPr vert="horz">
            <a:noAutofit/>
          </a:bodyPr>
          <a:lstStyle/>
          <a:p>
            <a:pPr marL="274320" indent="-274320" algn="ctr" defTabSz="914400">
              <a:spcBef>
                <a:spcPct val="20000"/>
              </a:spcBef>
              <a:buClr>
                <a:schemeClr val="accent1"/>
              </a:buClr>
              <a:buSzPct val="85000"/>
            </a:pPr>
            <a:r>
              <a:rPr lang="en-US" sz="2800" dirty="0" smtClean="0"/>
              <a:t>Pastors, as overseers and not lords of God’s heritage, will be held accountable for their ministry to the flock of God (1 Peter 5:1-2).</a:t>
            </a:r>
            <a:endParaRPr kumimoji="0" lang="en-US" sz="2400" b="0" i="0" u="none" strike="noStrike" kern="1200" cap="none" spc="0" normalizeH="0" baseline="0" noProof="0" dirty="0">
              <a:ln>
                <a:noFill/>
              </a:ln>
              <a:solidFill>
                <a:srgbClr val="D16349"/>
              </a:solidFill>
              <a:effectLst/>
              <a:uLnTx/>
              <a:uFillTx/>
              <a:latin typeface="+mn-lt"/>
              <a:ea typeface="+mn-ea"/>
              <a:cs typeface="+mn-cs"/>
            </a:endParaRPr>
          </a:p>
        </p:txBody>
      </p:sp>
      <p:sp>
        <p:nvSpPr>
          <p:cNvPr id="6" name="Text Placeholder 11"/>
          <p:cNvSpPr txBox="1">
            <a:spLocks/>
          </p:cNvSpPr>
          <p:nvPr/>
        </p:nvSpPr>
        <p:spPr>
          <a:xfrm>
            <a:off x="304800" y="3048000"/>
            <a:ext cx="8534400" cy="609600"/>
          </a:xfrm>
          <a:prstGeom prst="rect">
            <a:avLst/>
          </a:prstGeom>
        </p:spPr>
        <p:txBody>
          <a:bodyPr vert="horz">
            <a:noAutofit/>
          </a:bodyPr>
          <a:lstStyle/>
          <a:p>
            <a:pPr marL="274320" indent="-274320" algn="ctr" defTabSz="914400">
              <a:spcBef>
                <a:spcPct val="20000"/>
              </a:spcBef>
              <a:buClr>
                <a:schemeClr val="accent1"/>
              </a:buClr>
              <a:buSzPct val="85000"/>
            </a:pPr>
            <a:r>
              <a:rPr lang="en-US" sz="2800" dirty="0" smtClean="0"/>
              <a:t>Jesus said, “That every idle word that men shall speak, they shall give account thereof in the day of judgment” (Matthew 12:36).</a:t>
            </a:r>
            <a:r>
              <a:rPr lang="en-US" sz="2800" dirty="0" smtClean="0"/>
              <a:t> </a:t>
            </a:r>
          </a:p>
          <a:p>
            <a:pPr marL="274320" indent="-274320" algn="ctr" defTabSz="914400">
              <a:spcBef>
                <a:spcPct val="20000"/>
              </a:spcBef>
              <a:buClr>
                <a:schemeClr val="accent1"/>
              </a:buClr>
              <a:buSzPct val="85000"/>
            </a:pPr>
            <a:r>
              <a:rPr lang="en-US" sz="2800" dirty="0" smtClean="0"/>
              <a:t>What </a:t>
            </a:r>
            <a:r>
              <a:rPr lang="en-US" sz="2800" dirty="0" smtClean="0"/>
              <a:t>a startling thought!</a:t>
            </a:r>
            <a:endParaRPr kumimoji="0" lang="en-US" sz="2400" b="0" i="0" u="none" strike="noStrike" kern="1200" cap="none" spc="0" normalizeH="0" baseline="0" noProof="0" dirty="0">
              <a:ln>
                <a:noFill/>
              </a:ln>
              <a:solidFill>
                <a:srgbClr val="D16349"/>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P spid="6" grpId="0" build="p"/>
    </p:bld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25" name="TextBox 24"/>
          <p:cNvSpPr txBox="1"/>
          <p:nvPr/>
        </p:nvSpPr>
        <p:spPr>
          <a:xfrm>
            <a:off x="3962400" y="76200"/>
            <a:ext cx="5029200" cy="338554"/>
          </a:xfrm>
          <a:prstGeom prst="rect">
            <a:avLst/>
          </a:prstGeom>
          <a:noFill/>
        </p:spPr>
        <p:txBody>
          <a:bodyPr wrap="square" rtlCol="0" anchor="t">
            <a:spAutoFit/>
          </a:bodyPr>
          <a:lstStyle/>
          <a:p>
            <a:pPr algn="r"/>
            <a:r>
              <a:rPr lang="en-US" sz="1600" dirty="0" smtClean="0"/>
              <a:t>Lesson</a:t>
            </a:r>
            <a:r>
              <a:rPr lang="en-US" sz="1600" dirty="0" smtClean="0"/>
              <a:t> Four: Stewards – God’s Business Managers</a:t>
            </a:r>
            <a:endParaRPr lang="en-US" sz="1600" dirty="0"/>
          </a:p>
        </p:txBody>
      </p:sp>
      <p:sp>
        <p:nvSpPr>
          <p:cNvPr id="15" name="Text Placeholder 11"/>
          <p:cNvSpPr txBox="1">
            <a:spLocks/>
          </p:cNvSpPr>
          <p:nvPr/>
        </p:nvSpPr>
        <p:spPr>
          <a:xfrm>
            <a:off x="301752" y="762000"/>
            <a:ext cx="6556248" cy="609600"/>
          </a:xfrm>
          <a:prstGeom prst="rect">
            <a:avLst/>
          </a:prstGeom>
        </p:spPr>
        <p:txBody>
          <a:bodyPr vert="horz">
            <a:noAutofit/>
          </a:bodyPr>
          <a:lstStyle/>
          <a:p>
            <a:pPr marL="274320" indent="-274320" defTabSz="914400">
              <a:spcBef>
                <a:spcPct val="20000"/>
              </a:spcBef>
              <a:buClr>
                <a:schemeClr val="accent1"/>
              </a:buClr>
              <a:buSzPct val="85000"/>
            </a:pPr>
            <a:r>
              <a:rPr lang="en-US" sz="2800" dirty="0" smtClean="0"/>
              <a:t>Definition of Steward:</a:t>
            </a:r>
            <a:endParaRPr kumimoji="0" lang="en-US" sz="2400" b="0" i="0" u="none" strike="noStrike" kern="1200" cap="none" spc="0" normalizeH="0" baseline="0" noProof="0" dirty="0">
              <a:ln>
                <a:noFill/>
              </a:ln>
              <a:solidFill>
                <a:srgbClr val="D16349"/>
              </a:solidFill>
              <a:effectLst/>
              <a:uLnTx/>
              <a:uFillTx/>
              <a:latin typeface="+mn-lt"/>
              <a:ea typeface="+mn-ea"/>
              <a:cs typeface="+mn-cs"/>
            </a:endParaRPr>
          </a:p>
        </p:txBody>
      </p:sp>
      <p:sp>
        <p:nvSpPr>
          <p:cNvPr id="6" name="Text Placeholder 11"/>
          <p:cNvSpPr txBox="1">
            <a:spLocks/>
          </p:cNvSpPr>
          <p:nvPr/>
        </p:nvSpPr>
        <p:spPr>
          <a:xfrm>
            <a:off x="304800" y="1219200"/>
            <a:ext cx="6019800" cy="609600"/>
          </a:xfrm>
          <a:prstGeom prst="rect">
            <a:avLst/>
          </a:prstGeom>
        </p:spPr>
        <p:txBody>
          <a:bodyPr vert="horz">
            <a:noAutofit/>
          </a:bodyPr>
          <a:lstStyle/>
          <a:p>
            <a:pPr marL="274320" indent="-274320" defTabSz="914400">
              <a:spcBef>
                <a:spcPct val="20000"/>
              </a:spcBef>
              <a:buClr>
                <a:schemeClr val="accent1"/>
              </a:buClr>
              <a:buSzPct val="85000"/>
            </a:pPr>
            <a:r>
              <a:rPr lang="en-US" sz="2800" dirty="0" smtClean="0">
                <a:solidFill>
                  <a:srgbClr val="D16349"/>
                </a:solidFill>
              </a:rPr>
              <a:t>	A </a:t>
            </a:r>
            <a:r>
              <a:rPr lang="en-US" sz="2800" dirty="0" smtClean="0">
                <a:solidFill>
                  <a:srgbClr val="D16349"/>
                </a:solidFill>
              </a:rPr>
              <a:t>steward is a responsible person, who manages or oversees the wealth, gifts, and possessions of another person, and will be held accountable for his actions.</a:t>
            </a:r>
            <a:endParaRPr kumimoji="0" lang="en-US" sz="2400" b="0" i="0" u="none" strike="noStrike" kern="1200" cap="none" spc="0" normalizeH="0" baseline="0" noProof="0" dirty="0">
              <a:ln>
                <a:noFill/>
              </a:ln>
              <a:solidFill>
                <a:srgbClr val="D16349"/>
              </a:solidFill>
              <a:effectLst/>
              <a:uLnTx/>
              <a:uFillTx/>
              <a:latin typeface="+mn-lt"/>
              <a:ea typeface="+mn-ea"/>
              <a:cs typeface="+mn-cs"/>
            </a:endParaRPr>
          </a:p>
        </p:txBody>
      </p:sp>
      <p:sp>
        <p:nvSpPr>
          <p:cNvPr id="11" name="Text Placeholder 11"/>
          <p:cNvSpPr txBox="1">
            <a:spLocks/>
          </p:cNvSpPr>
          <p:nvPr/>
        </p:nvSpPr>
        <p:spPr>
          <a:xfrm>
            <a:off x="304800" y="3657600"/>
            <a:ext cx="6553200" cy="609600"/>
          </a:xfrm>
          <a:prstGeom prst="rect">
            <a:avLst/>
          </a:prstGeom>
        </p:spPr>
        <p:txBody>
          <a:bodyPr vert="horz">
            <a:noAutofit/>
          </a:bodyPr>
          <a:lstStyle/>
          <a:p>
            <a:pPr marL="274320" indent="-274320" algn="ctr" defTabSz="914400">
              <a:spcBef>
                <a:spcPct val="20000"/>
              </a:spcBef>
              <a:buClr>
                <a:schemeClr val="accent1"/>
              </a:buClr>
              <a:buSzPct val="85000"/>
            </a:pPr>
            <a:r>
              <a:rPr lang="en-US" sz="3600" dirty="0" smtClean="0"/>
              <a:t>There is no cause as great as Calvary’s cause, and there is no better investment than the Kingdom of God.</a:t>
            </a:r>
            <a:endParaRPr kumimoji="0" lang="en-US" sz="3200" i="0" u="none" strike="noStrike" kern="1200" cap="none" spc="0" normalizeH="0" baseline="0" noProof="0" dirty="0">
              <a:ln>
                <a:noFill/>
              </a:ln>
              <a:solidFill>
                <a:srgbClr val="D16349"/>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P spid="6" grpId="0" build="p"/>
      <p:bldP spid="11" grpId="0"/>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3000375" y="5544205"/>
            <a:ext cx="5867400" cy="1219200"/>
          </a:xfrm>
        </p:spPr>
        <p:txBody>
          <a:bodyPr/>
          <a:lstStyle/>
          <a:p>
            <a:r>
              <a:rPr lang="en-US" dirty="0" smtClean="0"/>
              <a:t>(</a:t>
            </a:r>
            <a:r>
              <a:rPr lang="en-US" dirty="0" smtClean="0"/>
              <a:t>Luke 12:42</a:t>
            </a:r>
            <a:r>
              <a:rPr lang="en-US" dirty="0" smtClean="0"/>
              <a:t>)</a:t>
            </a:r>
            <a:endParaRPr lang="en-US" dirty="0"/>
          </a:p>
        </p:txBody>
      </p:sp>
      <p:sp>
        <p:nvSpPr>
          <p:cNvPr id="5" name="TextBox 4"/>
          <p:cNvSpPr txBox="1"/>
          <p:nvPr/>
        </p:nvSpPr>
        <p:spPr>
          <a:xfrm>
            <a:off x="3000374" y="1295400"/>
            <a:ext cx="5867401" cy="4401205"/>
          </a:xfrm>
          <a:prstGeom prst="rect">
            <a:avLst/>
          </a:prstGeom>
          <a:noFill/>
        </p:spPr>
        <p:txBody>
          <a:bodyPr wrap="square" rtlCol="0">
            <a:spAutoFit/>
          </a:bodyPr>
          <a:lstStyle/>
          <a:p>
            <a:r>
              <a:rPr lang="en-US" sz="4000" dirty="0" smtClean="0"/>
              <a:t>“And the Lord said, Who then is that faithful and wise steward, whom his lord shall make ruler over his household, to give them their portion of meat in due season</a:t>
            </a:r>
            <a:r>
              <a:rPr lang="en-US" sz="4000" dirty="0" smtClean="0"/>
              <a:t>?"</a:t>
            </a:r>
            <a:endParaRPr lang="en-US" sz="4000" dirty="0"/>
          </a:p>
        </p:txBody>
      </p:sp>
      <p:sp>
        <p:nvSpPr>
          <p:cNvPr id="8" name="TextBox 7"/>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9" name="TextBox 8"/>
          <p:cNvSpPr txBox="1"/>
          <p:nvPr/>
        </p:nvSpPr>
        <p:spPr>
          <a:xfrm>
            <a:off x="3962400" y="76200"/>
            <a:ext cx="5029200" cy="338554"/>
          </a:xfrm>
          <a:prstGeom prst="rect">
            <a:avLst/>
          </a:prstGeom>
          <a:noFill/>
        </p:spPr>
        <p:txBody>
          <a:bodyPr wrap="square" rtlCol="0" anchor="t">
            <a:spAutoFit/>
          </a:bodyPr>
          <a:lstStyle/>
          <a:p>
            <a:pPr algn="r"/>
            <a:r>
              <a:rPr lang="en-US" sz="1600" dirty="0" smtClean="0"/>
              <a:t>Lesson</a:t>
            </a:r>
            <a:r>
              <a:rPr lang="en-US" sz="1600" dirty="0" smtClean="0"/>
              <a:t> Four: Stewards – God’s Business Managers</a:t>
            </a:r>
            <a:endParaRPr lang="en-US" sz="1600" dirty="0"/>
          </a:p>
        </p:txBody>
      </p:sp>
      <p:sp>
        <p:nvSpPr>
          <p:cNvPr id="10" name="TextBox 9"/>
          <p:cNvSpPr txBox="1"/>
          <p:nvPr/>
        </p:nvSpPr>
        <p:spPr>
          <a:xfrm>
            <a:off x="152400" y="609600"/>
            <a:ext cx="1292662" cy="5791200"/>
          </a:xfrm>
          <a:prstGeom prst="rect">
            <a:avLst/>
          </a:prstGeom>
          <a:noFill/>
        </p:spPr>
        <p:txBody>
          <a:bodyPr vert="vert270" wrap="square" rtlCol="0" anchor="b">
            <a:spAutoFit/>
          </a:bodyPr>
          <a:lstStyle/>
          <a:p>
            <a:pPr algn="ctr"/>
            <a:r>
              <a:rPr lang="en-US" sz="7200" dirty="0" smtClean="0">
                <a:solidFill>
                  <a:schemeClr val="bg1"/>
                </a:solidFill>
                <a:latin typeface="+mj-lt"/>
              </a:rPr>
              <a:t>K</a:t>
            </a:r>
            <a:r>
              <a:rPr lang="en-US" sz="7200" cap="all" dirty="0" smtClean="0">
                <a:solidFill>
                  <a:schemeClr val="bg1"/>
                </a:solidFill>
                <a:latin typeface="+mj-lt"/>
              </a:rPr>
              <a:t>ey verse</a:t>
            </a:r>
            <a:endParaRPr lang="en-US" sz="7200" dirty="0">
              <a:solidFill>
                <a:schemeClr val="bg1"/>
              </a:solidFill>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838200" y="1079718"/>
            <a:ext cx="7543800" cy="2246769"/>
          </a:xfrm>
          <a:prstGeom prst="rect">
            <a:avLst/>
          </a:prstGeom>
          <a:noFill/>
        </p:spPr>
        <p:txBody>
          <a:bodyPr wrap="square" rtlCol="0">
            <a:spAutoFit/>
          </a:bodyPr>
          <a:lstStyle/>
          <a:p>
            <a:pPr algn="ctr"/>
            <a:r>
              <a:rPr lang="en-US" sz="2800" dirty="0" smtClean="0"/>
              <a:t>Oftentimes, the failure to succeed is not because of a lack of desire, but rather, the lack of a clearly defined objective. If we are to do what is required, we must first know what is required.</a:t>
            </a:r>
            <a:endParaRPr lang="en-US" sz="2800" dirty="0">
              <a:solidFill>
                <a:schemeClr val="accent1"/>
              </a:solidFill>
            </a:endParaRPr>
          </a:p>
        </p:txBody>
      </p:sp>
      <p:sp>
        <p:nvSpPr>
          <p:cNvPr id="7" name="TextBox 6"/>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8" name="TextBox 7"/>
          <p:cNvSpPr txBox="1"/>
          <p:nvPr/>
        </p:nvSpPr>
        <p:spPr>
          <a:xfrm>
            <a:off x="838200" y="3518118"/>
            <a:ext cx="7543800" cy="1815882"/>
          </a:xfrm>
          <a:prstGeom prst="rect">
            <a:avLst/>
          </a:prstGeom>
          <a:noFill/>
        </p:spPr>
        <p:txBody>
          <a:bodyPr wrap="square" rtlCol="0">
            <a:spAutoFit/>
          </a:bodyPr>
          <a:lstStyle/>
          <a:p>
            <a:pPr algn="ctr"/>
            <a:r>
              <a:rPr lang="en-US" sz="2800" dirty="0" smtClean="0"/>
              <a:t>Therefore, a clearly defined task is the first step toward an accomplished task. If we are to be good stewards, then we must first understand what is expected of a steward.</a:t>
            </a:r>
            <a:endParaRPr lang="en-US" sz="2800" dirty="0">
              <a:solidFill>
                <a:schemeClr val="accent1"/>
              </a:solidFill>
            </a:endParaRPr>
          </a:p>
        </p:txBody>
      </p:sp>
      <p:sp>
        <p:nvSpPr>
          <p:cNvPr id="10" name="TextBox 9"/>
          <p:cNvSpPr txBox="1"/>
          <p:nvPr/>
        </p:nvSpPr>
        <p:spPr>
          <a:xfrm>
            <a:off x="3962400" y="76200"/>
            <a:ext cx="5029200" cy="338554"/>
          </a:xfrm>
          <a:prstGeom prst="rect">
            <a:avLst/>
          </a:prstGeom>
          <a:noFill/>
        </p:spPr>
        <p:txBody>
          <a:bodyPr wrap="square" rtlCol="0" anchor="t">
            <a:spAutoFit/>
          </a:bodyPr>
          <a:lstStyle/>
          <a:p>
            <a:pPr algn="r"/>
            <a:r>
              <a:rPr lang="en-US" sz="1600" dirty="0" smtClean="0"/>
              <a:t>Lesson</a:t>
            </a:r>
            <a:r>
              <a:rPr lang="en-US" sz="1600" dirty="0" smtClean="0"/>
              <a:t> Four: Stewards – God’s Business Managers</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Autofit/>
          </a:bodyPr>
          <a:lstStyle/>
          <a:p>
            <a:r>
              <a:rPr lang="en-US" sz="3200" b="1" dirty="0" smtClean="0"/>
              <a:t>I. What Is a Steward?</a:t>
            </a:r>
            <a:endParaRPr lang="en-US" sz="2800" dirty="0"/>
          </a:p>
        </p:txBody>
      </p:sp>
      <p:sp>
        <p:nvSpPr>
          <p:cNvPr id="12" name="Text Placeholder 11"/>
          <p:cNvSpPr>
            <a:spLocks noGrp="1"/>
          </p:cNvSpPr>
          <p:nvPr>
            <p:ph type="body" idx="4294967295"/>
          </p:nvPr>
        </p:nvSpPr>
        <p:spPr>
          <a:xfrm>
            <a:off x="533400" y="1676400"/>
            <a:ext cx="8077200" cy="733425"/>
          </a:xfrm>
        </p:spPr>
        <p:txBody>
          <a:bodyPr>
            <a:noAutofit/>
          </a:bodyPr>
          <a:lstStyle/>
          <a:p>
            <a:pPr algn="ctr">
              <a:buNone/>
            </a:pPr>
            <a:r>
              <a:rPr lang="en-US" sz="2800" dirty="0" smtClean="0"/>
              <a:t>The modern dictionary defines “</a:t>
            </a:r>
            <a:r>
              <a:rPr lang="en-US" sz="2800" i="1" dirty="0" smtClean="0"/>
              <a:t>stewardship” </a:t>
            </a:r>
            <a:r>
              <a:rPr lang="en-US" sz="2800" dirty="0" smtClean="0"/>
              <a:t>as being “the individual’s responsibility to manage his life and property with regard to the rights of others.”</a:t>
            </a:r>
            <a:endParaRPr lang="en-US" sz="2800" dirty="0"/>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25" name="TextBox 24"/>
          <p:cNvSpPr txBox="1"/>
          <p:nvPr/>
        </p:nvSpPr>
        <p:spPr>
          <a:xfrm>
            <a:off x="3962400" y="76200"/>
            <a:ext cx="5029200" cy="338554"/>
          </a:xfrm>
          <a:prstGeom prst="rect">
            <a:avLst/>
          </a:prstGeom>
          <a:noFill/>
        </p:spPr>
        <p:txBody>
          <a:bodyPr wrap="square" rtlCol="0" anchor="t">
            <a:spAutoFit/>
          </a:bodyPr>
          <a:lstStyle/>
          <a:p>
            <a:pPr algn="r"/>
            <a:r>
              <a:rPr lang="en-US" sz="1600" dirty="0" smtClean="0"/>
              <a:t>Lesson</a:t>
            </a:r>
            <a:r>
              <a:rPr lang="en-US" sz="1600" dirty="0" smtClean="0"/>
              <a:t> Four: Stewards – God’s Business Managers</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Autofit/>
          </a:bodyPr>
          <a:lstStyle/>
          <a:p>
            <a:r>
              <a:rPr lang="en-US" sz="3200" b="1" dirty="0" smtClean="0"/>
              <a:t>I. What Is a Steward?</a:t>
            </a:r>
            <a:endParaRPr lang="en-US" sz="2800" dirty="0"/>
          </a:p>
        </p:txBody>
      </p:sp>
      <p:sp>
        <p:nvSpPr>
          <p:cNvPr id="12" name="Text Placeholder 11"/>
          <p:cNvSpPr>
            <a:spLocks noGrp="1"/>
          </p:cNvSpPr>
          <p:nvPr>
            <p:ph type="body" idx="4294967295"/>
          </p:nvPr>
        </p:nvSpPr>
        <p:spPr>
          <a:xfrm>
            <a:off x="301752" y="1524000"/>
            <a:ext cx="8534400" cy="1066800"/>
          </a:xfrm>
        </p:spPr>
        <p:txBody>
          <a:bodyPr>
            <a:noAutofit/>
          </a:bodyPr>
          <a:lstStyle/>
          <a:p>
            <a:pPr algn="ctr">
              <a:buNone/>
            </a:pPr>
            <a:r>
              <a:rPr lang="en-US" sz="2300" dirty="0" smtClean="0"/>
              <a:t>“The word “steward” in the New Testament comes from the Greek word “</a:t>
            </a:r>
            <a:r>
              <a:rPr lang="en-US" sz="2300" dirty="0" err="1" smtClean="0"/>
              <a:t>oikonomos</a:t>
            </a:r>
            <a:r>
              <a:rPr lang="en-US" sz="2300" dirty="0" smtClean="0"/>
              <a:t>” and it designates the Lord’s ministers and teachers (1 Corinthians 4:1-2), believers in general (1 Peter 4:10), and the bishops (pastors) of the churches (Titus 1:5-7). It literally means “one who arranges the house.” As the manager of a house or property, the steward is the person who is immediately responsible for the smooth functioning of the charges conferred to him (Luke 12: 42-45). When we speak of Christian stewardship, we refer to the exercise of our responsibility as stewards or administrators of all that God has entrusted to our care, including money. A steward is one who manages</a:t>
            </a:r>
            <a:r>
              <a:rPr lang="en-US" sz="2300" dirty="0" smtClean="0"/>
              <a:t>, </a:t>
            </a:r>
            <a:r>
              <a:rPr lang="en-US" sz="2300" dirty="0" smtClean="0"/>
              <a:t>conducts, governs or directs the business of another.”</a:t>
            </a:r>
            <a:endParaRPr lang="en-US" sz="2300" dirty="0"/>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25" name="TextBox 24"/>
          <p:cNvSpPr txBox="1"/>
          <p:nvPr/>
        </p:nvSpPr>
        <p:spPr>
          <a:xfrm>
            <a:off x="3962400" y="76200"/>
            <a:ext cx="5029200" cy="338554"/>
          </a:xfrm>
          <a:prstGeom prst="rect">
            <a:avLst/>
          </a:prstGeom>
          <a:noFill/>
        </p:spPr>
        <p:txBody>
          <a:bodyPr wrap="square" rtlCol="0" anchor="t">
            <a:spAutoFit/>
          </a:bodyPr>
          <a:lstStyle/>
          <a:p>
            <a:pPr algn="r"/>
            <a:r>
              <a:rPr lang="en-US" sz="1600" dirty="0" smtClean="0"/>
              <a:t>Lesson</a:t>
            </a:r>
            <a:r>
              <a:rPr lang="en-US" sz="1600" dirty="0" smtClean="0"/>
              <a:t> Four: Stewards – God’s Business Managers</a:t>
            </a:r>
            <a:endParaRPr lang="en-US" sz="1600" dirty="0"/>
          </a:p>
        </p:txBody>
      </p:sp>
      <p:sp>
        <p:nvSpPr>
          <p:cNvPr id="6" name="TextBox 5"/>
          <p:cNvSpPr txBox="1"/>
          <p:nvPr/>
        </p:nvSpPr>
        <p:spPr>
          <a:xfrm>
            <a:off x="4568952" y="6062246"/>
            <a:ext cx="4267200" cy="338554"/>
          </a:xfrm>
          <a:prstGeom prst="rect">
            <a:avLst/>
          </a:prstGeom>
          <a:noFill/>
        </p:spPr>
        <p:txBody>
          <a:bodyPr wrap="square" rtlCol="0" anchor="t">
            <a:spAutoFit/>
          </a:bodyPr>
          <a:lstStyle/>
          <a:p>
            <a:pPr algn="r"/>
            <a:r>
              <a:rPr lang="en-US" sz="1600" dirty="0" smtClean="0"/>
              <a:t>- John Hopkins, </a:t>
            </a:r>
            <a:r>
              <a:rPr lang="en-US" sz="1600" i="1" dirty="0" smtClean="0"/>
              <a:t>Christian Giving</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6" grpId="0"/>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Autofit/>
          </a:bodyPr>
          <a:lstStyle/>
          <a:p>
            <a:r>
              <a:rPr lang="en-US" sz="3200" b="1" dirty="0" smtClean="0"/>
              <a:t>I. What Is a Steward?</a:t>
            </a:r>
            <a:endParaRPr lang="en-US" sz="2800" dirty="0"/>
          </a:p>
        </p:txBody>
      </p:sp>
      <p:sp>
        <p:nvSpPr>
          <p:cNvPr id="12" name="Text Placeholder 11"/>
          <p:cNvSpPr>
            <a:spLocks noGrp="1"/>
          </p:cNvSpPr>
          <p:nvPr>
            <p:ph type="body" idx="4294967295"/>
          </p:nvPr>
        </p:nvSpPr>
        <p:spPr>
          <a:xfrm>
            <a:off x="533400" y="1752600"/>
            <a:ext cx="8077200" cy="1066800"/>
          </a:xfrm>
        </p:spPr>
        <p:txBody>
          <a:bodyPr>
            <a:noAutofit/>
          </a:bodyPr>
          <a:lstStyle/>
          <a:p>
            <a:pPr algn="ctr">
              <a:buNone/>
            </a:pPr>
            <a:r>
              <a:rPr lang="en-US" sz="2800" dirty="0" smtClean="0"/>
              <a:t>The first thing a person must understand is that they have the position of steward and are not the owner. A steward has the oversight of the day-to-day use, and administration of another’s property.</a:t>
            </a:r>
            <a:endParaRPr lang="en-US" sz="2400" dirty="0"/>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25" name="TextBox 24"/>
          <p:cNvSpPr txBox="1"/>
          <p:nvPr/>
        </p:nvSpPr>
        <p:spPr>
          <a:xfrm>
            <a:off x="3962400" y="76200"/>
            <a:ext cx="5029200" cy="338554"/>
          </a:xfrm>
          <a:prstGeom prst="rect">
            <a:avLst/>
          </a:prstGeom>
          <a:noFill/>
        </p:spPr>
        <p:txBody>
          <a:bodyPr wrap="square" rtlCol="0" anchor="t">
            <a:spAutoFit/>
          </a:bodyPr>
          <a:lstStyle/>
          <a:p>
            <a:pPr algn="r"/>
            <a:r>
              <a:rPr lang="en-US" sz="1600" dirty="0" smtClean="0"/>
              <a:t>Lesson</a:t>
            </a:r>
            <a:r>
              <a:rPr lang="en-US" sz="1600" dirty="0" smtClean="0"/>
              <a:t> Four: Stewards – God’s Business Managers</a:t>
            </a:r>
            <a:endParaRPr lang="en-US" sz="1600" dirty="0"/>
          </a:p>
        </p:txBody>
      </p:sp>
      <p:sp>
        <p:nvSpPr>
          <p:cNvPr id="7" name="Text Placeholder 11"/>
          <p:cNvSpPr txBox="1">
            <a:spLocks/>
          </p:cNvSpPr>
          <p:nvPr/>
        </p:nvSpPr>
        <p:spPr>
          <a:xfrm>
            <a:off x="533400" y="4114800"/>
            <a:ext cx="8077200" cy="1066800"/>
          </a:xfrm>
          <a:prstGeom prst="rect">
            <a:avLst/>
          </a:prstGeom>
        </p:spPr>
        <p:txBody>
          <a:bodyPr vert="horz">
            <a:noAutofit/>
          </a:bodyPr>
          <a:lstStyle/>
          <a:p>
            <a:pPr marL="274320" lvl="0" indent="-274320" algn="ctr" defTabSz="914400">
              <a:spcBef>
                <a:spcPct val="20000"/>
              </a:spcBef>
              <a:buClr>
                <a:schemeClr val="accent1"/>
              </a:buClr>
              <a:buSzPct val="85000"/>
            </a:pPr>
            <a:r>
              <a:rPr lang="en-US" sz="2800" dirty="0" smtClean="0"/>
              <a:t>Dr. Sydney L. Poe defines stewardship as “Using things in such a way that they improve.” (See Luke 19:16-23.)</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7" grpId="0" build="p"/>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Autofit/>
          </a:bodyPr>
          <a:lstStyle/>
          <a:p>
            <a:r>
              <a:rPr lang="en-US" sz="3200" b="1" dirty="0" smtClean="0"/>
              <a:t>II. Stewardship Is </a:t>
            </a:r>
            <a:r>
              <a:rPr lang="en-US" sz="3200" b="1" dirty="0" smtClean="0"/>
              <a:t>Responsibility</a:t>
            </a:r>
            <a:endParaRPr lang="en-US" sz="2800" dirty="0"/>
          </a:p>
        </p:txBody>
      </p:sp>
      <p:sp>
        <p:nvSpPr>
          <p:cNvPr id="12" name="Text Placeholder 11"/>
          <p:cNvSpPr>
            <a:spLocks noGrp="1"/>
          </p:cNvSpPr>
          <p:nvPr>
            <p:ph type="body" idx="4294967295"/>
          </p:nvPr>
        </p:nvSpPr>
        <p:spPr>
          <a:xfrm>
            <a:off x="533400" y="1600200"/>
            <a:ext cx="8077200" cy="1066800"/>
          </a:xfrm>
        </p:spPr>
        <p:txBody>
          <a:bodyPr>
            <a:noAutofit/>
          </a:bodyPr>
          <a:lstStyle/>
          <a:p>
            <a:pPr algn="ctr">
              <a:buNone/>
            </a:pPr>
            <a:r>
              <a:rPr lang="en-US" sz="2400" dirty="0" smtClean="0"/>
              <a:t>The one absolute requirement for stewards is faithfulness. “Moreover it is required in stewards that a man be found faithful” (1 Corinthians 4:2).</a:t>
            </a:r>
            <a:endParaRPr lang="en-US" sz="2000" dirty="0"/>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25" name="TextBox 24"/>
          <p:cNvSpPr txBox="1"/>
          <p:nvPr/>
        </p:nvSpPr>
        <p:spPr>
          <a:xfrm>
            <a:off x="3962400" y="76200"/>
            <a:ext cx="5029200" cy="338554"/>
          </a:xfrm>
          <a:prstGeom prst="rect">
            <a:avLst/>
          </a:prstGeom>
          <a:noFill/>
        </p:spPr>
        <p:txBody>
          <a:bodyPr wrap="square" rtlCol="0" anchor="t">
            <a:spAutoFit/>
          </a:bodyPr>
          <a:lstStyle/>
          <a:p>
            <a:pPr algn="r"/>
            <a:r>
              <a:rPr lang="en-US" sz="1600" dirty="0" smtClean="0"/>
              <a:t>Lesson</a:t>
            </a:r>
            <a:r>
              <a:rPr lang="en-US" sz="1600" dirty="0" smtClean="0"/>
              <a:t> Four: Stewards – God’s Business Managers</a:t>
            </a:r>
            <a:endParaRPr lang="en-US" sz="1600" dirty="0"/>
          </a:p>
        </p:txBody>
      </p:sp>
      <p:sp>
        <p:nvSpPr>
          <p:cNvPr id="7" name="Text Placeholder 11"/>
          <p:cNvSpPr txBox="1">
            <a:spLocks/>
          </p:cNvSpPr>
          <p:nvPr/>
        </p:nvSpPr>
        <p:spPr>
          <a:xfrm>
            <a:off x="533400" y="2819400"/>
            <a:ext cx="8077200" cy="1066800"/>
          </a:xfrm>
          <a:prstGeom prst="rect">
            <a:avLst/>
          </a:prstGeom>
        </p:spPr>
        <p:txBody>
          <a:bodyPr vert="horz">
            <a:noAutofit/>
          </a:bodyPr>
          <a:lstStyle/>
          <a:p>
            <a:pPr marL="274320" lvl="0" indent="-274320" algn="ctr" defTabSz="914400">
              <a:spcBef>
                <a:spcPct val="20000"/>
              </a:spcBef>
              <a:buClr>
                <a:schemeClr val="accent1"/>
              </a:buClr>
              <a:buSzPct val="85000"/>
            </a:pPr>
            <a:r>
              <a:rPr lang="en-US" sz="2400" dirty="0" smtClean="0"/>
              <a:t>Often, when stewardship is mentioned, we immediately think of money and financial matters. This is normal since a large part of our practice of Christian stewardship involves </a:t>
            </a:r>
            <a:r>
              <a:rPr lang="en-US" sz="2400" dirty="0" smtClean="0"/>
              <a:t>money (The financial responsibility of </a:t>
            </a:r>
            <a:r>
              <a:rPr lang="en-US" sz="2400" dirty="0" smtClean="0"/>
              <a:t>stewardship will be dealt with at length in some of the following lessons.) However, every area of life requires a practice of good stewardship. This includes mind, body, and spirit, as well as time, talents and, of course, money .</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7" grpId="0" build="p"/>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Autofit/>
          </a:bodyPr>
          <a:lstStyle/>
          <a:p>
            <a:r>
              <a:rPr lang="en-US" sz="3200" b="1" dirty="0" smtClean="0"/>
              <a:t>II. Stewardship Is </a:t>
            </a:r>
            <a:r>
              <a:rPr lang="en-US" sz="3200" b="1" dirty="0" smtClean="0"/>
              <a:t>Responsibility</a:t>
            </a:r>
            <a:endParaRPr lang="en-US" sz="2800" dirty="0"/>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25" name="TextBox 24"/>
          <p:cNvSpPr txBox="1"/>
          <p:nvPr/>
        </p:nvSpPr>
        <p:spPr>
          <a:xfrm>
            <a:off x="3962400" y="76200"/>
            <a:ext cx="5029200" cy="338554"/>
          </a:xfrm>
          <a:prstGeom prst="rect">
            <a:avLst/>
          </a:prstGeom>
          <a:noFill/>
        </p:spPr>
        <p:txBody>
          <a:bodyPr wrap="square" rtlCol="0" anchor="t">
            <a:spAutoFit/>
          </a:bodyPr>
          <a:lstStyle/>
          <a:p>
            <a:pPr algn="r"/>
            <a:r>
              <a:rPr lang="en-US" sz="1600" dirty="0" smtClean="0"/>
              <a:t>Lesson</a:t>
            </a:r>
            <a:r>
              <a:rPr lang="en-US" sz="1600" dirty="0" smtClean="0"/>
              <a:t> Four: Stewards – God’s Business Managers</a:t>
            </a:r>
            <a:endParaRPr lang="en-US" sz="1600" dirty="0"/>
          </a:p>
        </p:txBody>
      </p:sp>
      <p:sp>
        <p:nvSpPr>
          <p:cNvPr id="7" name="Text Placeholder 11"/>
          <p:cNvSpPr txBox="1">
            <a:spLocks/>
          </p:cNvSpPr>
          <p:nvPr/>
        </p:nvSpPr>
        <p:spPr>
          <a:xfrm>
            <a:off x="301752" y="2438400"/>
            <a:ext cx="4040188" cy="1066800"/>
          </a:xfrm>
          <a:prstGeom prst="rect">
            <a:avLst/>
          </a:prstGeom>
        </p:spPr>
        <p:txBody>
          <a:bodyPr vert="horz">
            <a:noAutofit/>
          </a:bodyPr>
          <a:lstStyle/>
          <a:p>
            <a:pPr marL="274320" lvl="0" indent="-274320" defTabSz="914400">
              <a:spcBef>
                <a:spcPct val="20000"/>
              </a:spcBef>
              <a:buClr>
                <a:schemeClr val="accent1"/>
              </a:buClr>
              <a:buSzPct val="85000"/>
            </a:pPr>
            <a:r>
              <a:rPr lang="en-US" sz="2000" dirty="0" smtClean="0"/>
              <a:t>	The </a:t>
            </a:r>
            <a:r>
              <a:rPr lang="en-US" sz="2000" dirty="0" smtClean="0"/>
              <a:t>material responsibility of a steward is easily understood by looking at examples from the Bible.</a:t>
            </a: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
        <p:nvSpPr>
          <p:cNvPr id="13" name="Text Placeholder 12"/>
          <p:cNvSpPr>
            <a:spLocks noGrp="1"/>
          </p:cNvSpPr>
          <p:nvPr>
            <p:ph type="body" idx="1"/>
          </p:nvPr>
        </p:nvSpPr>
        <p:spPr/>
        <p:txBody>
          <a:bodyPr/>
          <a:lstStyle/>
          <a:p>
            <a:r>
              <a:rPr dirty="0"/>
              <a:t>1. Material Responsibility</a:t>
            </a:r>
            <a:endParaRPr lang="en-US" dirty="0"/>
          </a:p>
        </p:txBody>
      </p:sp>
      <p:sp>
        <p:nvSpPr>
          <p:cNvPr id="15" name="Text Placeholder 11"/>
          <p:cNvSpPr txBox="1">
            <a:spLocks/>
          </p:cNvSpPr>
          <p:nvPr/>
        </p:nvSpPr>
        <p:spPr>
          <a:xfrm>
            <a:off x="4724400" y="2362200"/>
            <a:ext cx="4040188" cy="609600"/>
          </a:xfrm>
          <a:prstGeom prst="rect">
            <a:avLst/>
          </a:prstGeom>
        </p:spPr>
        <p:txBody>
          <a:bodyPr vert="horz">
            <a:noAutofit/>
          </a:bodyPr>
          <a:lstStyle/>
          <a:p>
            <a:pPr marL="274320" lvl="0" indent="-274320" defTabSz="914400">
              <a:spcBef>
                <a:spcPct val="20000"/>
              </a:spcBef>
              <a:buClr>
                <a:schemeClr val="accent1"/>
              </a:buClr>
              <a:buSzPct val="85000"/>
            </a:pPr>
            <a:r>
              <a:rPr lang="en-US" sz="2000" dirty="0" smtClean="0">
                <a:solidFill>
                  <a:srgbClr val="D16349"/>
                </a:solidFill>
              </a:rPr>
              <a:t>Old Testament Stewards:</a:t>
            </a:r>
            <a:endParaRPr kumimoji="0" lang="en-US" b="0" i="0" u="none" strike="noStrike" kern="1200" cap="none" spc="0" normalizeH="0" baseline="0" noProof="0" dirty="0">
              <a:ln>
                <a:noFill/>
              </a:ln>
              <a:solidFill>
                <a:srgbClr val="D16349"/>
              </a:solidFill>
              <a:effectLst/>
              <a:uLnTx/>
              <a:uFillTx/>
              <a:latin typeface="+mn-lt"/>
              <a:ea typeface="+mn-ea"/>
              <a:cs typeface="+mn-cs"/>
            </a:endParaRPr>
          </a:p>
        </p:txBody>
      </p:sp>
      <p:sp>
        <p:nvSpPr>
          <p:cNvPr id="16" name="Text Placeholder 11"/>
          <p:cNvSpPr txBox="1">
            <a:spLocks/>
          </p:cNvSpPr>
          <p:nvPr/>
        </p:nvSpPr>
        <p:spPr>
          <a:xfrm>
            <a:off x="4724400" y="2743200"/>
            <a:ext cx="4040188" cy="609600"/>
          </a:xfrm>
          <a:prstGeom prst="rect">
            <a:avLst/>
          </a:prstGeom>
        </p:spPr>
        <p:txBody>
          <a:bodyPr vert="horz">
            <a:noAutofit/>
          </a:bodyPr>
          <a:lstStyle/>
          <a:p>
            <a:pPr marL="274320" lvl="0" indent="-274320" defTabSz="914400">
              <a:spcBef>
                <a:spcPct val="20000"/>
              </a:spcBef>
              <a:buClr>
                <a:schemeClr val="accent1"/>
              </a:buClr>
              <a:buSzPct val="85000"/>
              <a:buFont typeface="Courier New"/>
              <a:buChar char="o"/>
            </a:pPr>
            <a:r>
              <a:rPr lang="en-US" sz="2000" b="1" dirty="0" err="1" smtClean="0"/>
              <a:t>Eliezer</a:t>
            </a:r>
            <a:r>
              <a:rPr lang="en-US" sz="2000" b="1" dirty="0" smtClean="0"/>
              <a:t>—Steward of Abraham (Genesis 15:2). </a:t>
            </a:r>
            <a:r>
              <a:rPr lang="en-US" sz="2000" dirty="0" smtClean="0"/>
              <a:t>According to Abraham’s words, </a:t>
            </a:r>
            <a:r>
              <a:rPr lang="en-US" sz="2000" dirty="0" err="1" smtClean="0"/>
              <a:t>Eliezer</a:t>
            </a:r>
            <a:r>
              <a:rPr lang="en-US" sz="2000" dirty="0" smtClean="0"/>
              <a:t> was “the steward of my house” (Genesis 15:2). Abraham entrusted, not only his possessions and household to his steward’s care, but also the important task of searching out and choosing a bride for Isaac (Genesis 24).</a:t>
            </a:r>
            <a:endParaRPr kumimoji="0" lang="en-US" i="0" u="none" strike="noStrike" kern="1200" cap="none" spc="0" normalizeH="0" baseline="0" noProof="0" dirty="0">
              <a:ln>
                <a:noFill/>
              </a:ln>
              <a:solidFill>
                <a:srgbClr val="D16349"/>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13" grpId="0" build="p"/>
      <p:bldP spid="15" grpId="0" build="p"/>
      <p:bldP spid="16" grpId="0" build="p"/>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Autofit/>
          </a:bodyPr>
          <a:lstStyle/>
          <a:p>
            <a:r>
              <a:rPr lang="en-US" sz="3200" b="1" dirty="0" smtClean="0"/>
              <a:t>II. Stewardship Is </a:t>
            </a:r>
            <a:r>
              <a:rPr lang="en-US" sz="3200" b="1" dirty="0" smtClean="0"/>
              <a:t>Responsibility</a:t>
            </a:r>
            <a:endParaRPr lang="en-US" sz="2800" dirty="0"/>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25" name="TextBox 24"/>
          <p:cNvSpPr txBox="1"/>
          <p:nvPr/>
        </p:nvSpPr>
        <p:spPr>
          <a:xfrm>
            <a:off x="3962400" y="76200"/>
            <a:ext cx="5029200" cy="338554"/>
          </a:xfrm>
          <a:prstGeom prst="rect">
            <a:avLst/>
          </a:prstGeom>
          <a:noFill/>
        </p:spPr>
        <p:txBody>
          <a:bodyPr wrap="square" rtlCol="0" anchor="t">
            <a:spAutoFit/>
          </a:bodyPr>
          <a:lstStyle/>
          <a:p>
            <a:pPr algn="r"/>
            <a:r>
              <a:rPr lang="en-US" sz="1600" dirty="0" smtClean="0"/>
              <a:t>Lesson</a:t>
            </a:r>
            <a:r>
              <a:rPr lang="en-US" sz="1600" dirty="0" smtClean="0"/>
              <a:t> Four: Stewards – God’s Business Managers</a:t>
            </a:r>
            <a:endParaRPr lang="en-US" sz="1600" dirty="0"/>
          </a:p>
        </p:txBody>
      </p:sp>
      <p:sp>
        <p:nvSpPr>
          <p:cNvPr id="13" name="Text Placeholder 12"/>
          <p:cNvSpPr>
            <a:spLocks noGrp="1"/>
          </p:cNvSpPr>
          <p:nvPr>
            <p:ph type="body" idx="1"/>
          </p:nvPr>
        </p:nvSpPr>
        <p:spPr/>
        <p:txBody>
          <a:bodyPr/>
          <a:lstStyle/>
          <a:p>
            <a:r>
              <a:rPr dirty="0"/>
              <a:t>1. Material Responsibility</a:t>
            </a:r>
            <a:endParaRPr lang="en-US" dirty="0"/>
          </a:p>
        </p:txBody>
      </p:sp>
      <p:sp>
        <p:nvSpPr>
          <p:cNvPr id="15" name="Text Placeholder 11"/>
          <p:cNvSpPr txBox="1">
            <a:spLocks/>
          </p:cNvSpPr>
          <p:nvPr/>
        </p:nvSpPr>
        <p:spPr>
          <a:xfrm>
            <a:off x="301752" y="2362200"/>
            <a:ext cx="4040188" cy="609600"/>
          </a:xfrm>
          <a:prstGeom prst="rect">
            <a:avLst/>
          </a:prstGeom>
        </p:spPr>
        <p:txBody>
          <a:bodyPr vert="horz">
            <a:noAutofit/>
          </a:bodyPr>
          <a:lstStyle/>
          <a:p>
            <a:pPr marL="274320" lvl="0" indent="-274320" defTabSz="914400">
              <a:spcBef>
                <a:spcPct val="20000"/>
              </a:spcBef>
              <a:buClr>
                <a:schemeClr val="accent1"/>
              </a:buClr>
              <a:buSzPct val="85000"/>
            </a:pPr>
            <a:r>
              <a:rPr lang="en-US" sz="2000" dirty="0" smtClean="0">
                <a:solidFill>
                  <a:srgbClr val="D16349"/>
                </a:solidFill>
              </a:rPr>
              <a:t>Old Testament Stewards:</a:t>
            </a:r>
            <a:endParaRPr kumimoji="0" lang="en-US" b="0" i="0" u="none" strike="noStrike" kern="1200" cap="none" spc="0" normalizeH="0" baseline="0" noProof="0" dirty="0">
              <a:ln>
                <a:noFill/>
              </a:ln>
              <a:solidFill>
                <a:srgbClr val="D16349"/>
              </a:solidFill>
              <a:effectLst/>
              <a:uLnTx/>
              <a:uFillTx/>
              <a:latin typeface="+mn-lt"/>
              <a:ea typeface="+mn-ea"/>
              <a:cs typeface="+mn-cs"/>
            </a:endParaRPr>
          </a:p>
        </p:txBody>
      </p:sp>
      <p:sp>
        <p:nvSpPr>
          <p:cNvPr id="16" name="Text Placeholder 11"/>
          <p:cNvSpPr txBox="1">
            <a:spLocks/>
          </p:cNvSpPr>
          <p:nvPr/>
        </p:nvSpPr>
        <p:spPr>
          <a:xfrm>
            <a:off x="301752" y="2743200"/>
            <a:ext cx="4270248" cy="609600"/>
          </a:xfrm>
          <a:prstGeom prst="rect">
            <a:avLst/>
          </a:prstGeom>
        </p:spPr>
        <p:txBody>
          <a:bodyPr vert="horz">
            <a:noAutofit/>
          </a:bodyPr>
          <a:lstStyle/>
          <a:p>
            <a:pPr marL="274320" lvl="0" indent="-274320" defTabSz="914400">
              <a:spcBef>
                <a:spcPct val="20000"/>
              </a:spcBef>
              <a:buClr>
                <a:schemeClr val="accent1"/>
              </a:buClr>
              <a:buSzPct val="85000"/>
              <a:buFont typeface="Courier New"/>
              <a:buChar char="o"/>
            </a:pPr>
            <a:r>
              <a:rPr lang="en-US" sz="2000" b="1" dirty="0" smtClean="0"/>
              <a:t>Joseph—Steward of </a:t>
            </a:r>
            <a:r>
              <a:rPr lang="en-US" sz="2000" b="1" dirty="0" err="1" smtClean="0"/>
              <a:t>Potiphar’s</a:t>
            </a:r>
            <a:r>
              <a:rPr lang="en-US" sz="2000" b="1" dirty="0" smtClean="0"/>
              <a:t> house (Genesis 39:4)</a:t>
            </a:r>
            <a:r>
              <a:rPr lang="en-US" sz="2000" dirty="0" smtClean="0"/>
              <a:t>. After being sold by his brothers and carried into Egypt, Joseph was appointed as steward in </a:t>
            </a:r>
            <a:r>
              <a:rPr lang="en-US" sz="2000" dirty="0" err="1" smtClean="0"/>
              <a:t>Potiphar’s</a:t>
            </a:r>
            <a:r>
              <a:rPr lang="en-US" sz="2000" dirty="0" smtClean="0"/>
              <a:t> house. The Bible says, “And Joseph found grace in his sight, and he served him: and he made him overseer over his house, and all that he had he put into his hand” (Genesis 39:4).</a:t>
            </a:r>
            <a:endParaRPr kumimoji="0" lang="en-US" i="0" u="none" strike="noStrike" kern="1200" cap="none" spc="0" normalizeH="0" baseline="0" noProof="0" dirty="0">
              <a:ln>
                <a:noFill/>
              </a:ln>
              <a:solidFill>
                <a:srgbClr val="D16349"/>
              </a:solidFill>
              <a:effectLst/>
              <a:uLnTx/>
              <a:uFillTx/>
              <a:latin typeface="+mn-lt"/>
              <a:ea typeface="+mn-ea"/>
              <a:cs typeface="+mn-cs"/>
            </a:endParaRPr>
          </a:p>
        </p:txBody>
      </p:sp>
      <p:sp>
        <p:nvSpPr>
          <p:cNvPr id="9" name="Text Placeholder 11"/>
          <p:cNvSpPr txBox="1">
            <a:spLocks/>
          </p:cNvSpPr>
          <p:nvPr/>
        </p:nvSpPr>
        <p:spPr>
          <a:xfrm>
            <a:off x="4645152" y="2743200"/>
            <a:ext cx="4270248" cy="609600"/>
          </a:xfrm>
          <a:prstGeom prst="rect">
            <a:avLst/>
          </a:prstGeom>
        </p:spPr>
        <p:txBody>
          <a:bodyPr vert="horz">
            <a:noAutofit/>
          </a:bodyPr>
          <a:lstStyle/>
          <a:p>
            <a:pPr marL="274320" lvl="0" indent="-274320" defTabSz="914400">
              <a:spcBef>
                <a:spcPct val="20000"/>
              </a:spcBef>
              <a:buClr>
                <a:schemeClr val="accent1"/>
              </a:buClr>
              <a:buSzPct val="85000"/>
              <a:buFont typeface="Courier New"/>
              <a:buChar char="o"/>
            </a:pPr>
            <a:r>
              <a:rPr lang="en-US" sz="2000" b="1" dirty="0" smtClean="0"/>
              <a:t>Stewards in Joseph’s house (Genesis 43:19)</a:t>
            </a:r>
            <a:r>
              <a:rPr lang="en-US" sz="2000" dirty="0" smtClean="0"/>
              <a:t>. Afterwards, the Bible says Joseph commanded, “the steward of his house, saying, Fill the men's sacks with food, as much as they can carry, and put every man's money in his sack's mouth” (Genesis 44:1). This steward had the responsibility for the wealth of Egypt.</a:t>
            </a:r>
            <a:endParaRPr kumimoji="0" lang="en-US" i="0" u="none" strike="noStrike" kern="1200" cap="none" spc="0" normalizeH="0" baseline="0" noProof="0" dirty="0">
              <a:ln>
                <a:noFill/>
              </a:ln>
              <a:solidFill>
                <a:srgbClr val="D16349"/>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uild="p"/>
      <p:bldP spid="9"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Civic.thmx</Template>
  <TotalTime>551</TotalTime>
  <Words>2257</Words>
  <Application>Microsoft Macintosh PowerPoint</Application>
  <PresentationFormat>On-screen Show (4:3)</PresentationFormat>
  <Paragraphs>111</Paragraphs>
  <Slides>19</Slides>
  <Notes>0</Notes>
  <HiddenSlides>0</HiddenSlides>
  <MMClips>0</MMClips>
  <ScaleCrop>false</ScaleCrop>
  <HeadingPairs>
    <vt:vector size="4" baseType="variant">
      <vt:variant>
        <vt:lpstr>Design Template</vt:lpstr>
      </vt:variant>
      <vt:variant>
        <vt:i4>1</vt:i4>
      </vt:variant>
      <vt:variant>
        <vt:lpstr>Slide Titles</vt:lpstr>
      </vt:variant>
      <vt:variant>
        <vt:i4>19</vt:i4>
      </vt:variant>
    </vt:vector>
  </HeadingPairs>
  <TitlesOfParts>
    <vt:vector size="20" baseType="lpstr">
      <vt:lpstr>Civic</vt:lpstr>
      <vt:lpstr>GLOBAL UNIVERSITY OF THEOLOGICAL STUDIES</vt:lpstr>
      <vt:lpstr>(Luke 12:42)</vt:lpstr>
      <vt:lpstr>Slide 3</vt:lpstr>
      <vt:lpstr>I. What Is a Steward?</vt:lpstr>
      <vt:lpstr>I. What Is a Steward?</vt:lpstr>
      <vt:lpstr>I. What Is a Steward?</vt:lpstr>
      <vt:lpstr>II. Stewardship Is Responsibility</vt:lpstr>
      <vt:lpstr>II. Stewardship Is Responsibility</vt:lpstr>
      <vt:lpstr>II. Stewardship Is Responsibility</vt:lpstr>
      <vt:lpstr>II. Stewardship Is Responsibility</vt:lpstr>
      <vt:lpstr>II. Stewardship Is Responsibility</vt:lpstr>
      <vt:lpstr>II. Stewardship Is Responsibility</vt:lpstr>
      <vt:lpstr>II. Stewardship Is Responsibility</vt:lpstr>
      <vt:lpstr>II. Stewardship Is Responsibility</vt:lpstr>
      <vt:lpstr>III. Stewardship Is Responsibility with Accountability.</vt:lpstr>
      <vt:lpstr>III. Stewardship Is Responsibility with Accountability.</vt:lpstr>
      <vt:lpstr>III. Stewardship Is Responsibility with Accountability.</vt:lpstr>
      <vt:lpstr>III. Stewardship Is Responsibility with Accountability.</vt:lpstr>
      <vt:lpstr>Slide 19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UNIVERSITY OF THEOLOGICAL STUDIES</dc:title>
  <dc:creator>Austin</dc:creator>
  <cp:lastModifiedBy>Austin</cp:lastModifiedBy>
  <cp:revision>59</cp:revision>
  <dcterms:created xsi:type="dcterms:W3CDTF">2010-08-16T16:27:21Z</dcterms:created>
  <dcterms:modified xsi:type="dcterms:W3CDTF">2010-08-16T18:47:15Z</dcterms:modified>
</cp:coreProperties>
</file>