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300" r:id="rId4"/>
    <p:sldId id="290" r:id="rId5"/>
    <p:sldId id="333" r:id="rId6"/>
    <p:sldId id="334" r:id="rId7"/>
    <p:sldId id="335" r:id="rId8"/>
    <p:sldId id="336" r:id="rId9"/>
    <p:sldId id="321" r:id="rId10"/>
    <p:sldId id="337" r:id="rId11"/>
    <p:sldId id="338" r:id="rId12"/>
    <p:sldId id="339" r:id="rId13"/>
    <p:sldId id="340"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82" d="100"/>
          <a:sy n="82" d="100"/>
        </p:scale>
        <p:origin x="-27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8/16/10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8/16/10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8/16/10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8/16/10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8/16/10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a:t>
            </a: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 Five: Faithfulness </a:t>
            </a:r>
            <a:r>
              <a:rPr kumimoji="0" lang="en-US" sz="2400" b="0" i="0" u="none" strike="noStrike" kern="1200" cap="none" spc="0" normalizeH="0" noProof="0" dirty="0" smtClean="0">
                <a:ln>
                  <a:noFill/>
                </a:ln>
                <a:solidFill>
                  <a:schemeClr val="accent1"/>
                </a:solidFill>
                <a:effectLst/>
                <a:uLnTx/>
                <a:uFillTx/>
                <a:latin typeface="+mj-lt"/>
                <a:ea typeface="+mj-ea"/>
                <a:cs typeface="+mj-cs"/>
              </a:rPr>
              <a:t>– The Measure of a </a:t>
            </a:r>
            <a:r>
              <a:rPr lang="en-US" sz="2400" dirty="0" smtClean="0">
                <a:solidFill>
                  <a:schemeClr val="accent1"/>
                </a:solidFill>
                <a:latin typeface="+mj-lt"/>
                <a:ea typeface="+mj-ea"/>
                <a:cs typeface="+mj-cs"/>
              </a:rPr>
              <a:t>S</a:t>
            </a:r>
            <a:r>
              <a:rPr kumimoji="0" lang="en-US" sz="2400" b="0" i="0" u="none" strike="noStrike" kern="1200" cap="none" spc="0" normalizeH="0" noProof="0" dirty="0" err="1" smtClean="0">
                <a:ln>
                  <a:noFill/>
                </a:ln>
                <a:solidFill>
                  <a:schemeClr val="accent1"/>
                </a:solidFill>
                <a:effectLst/>
                <a:uLnTx/>
                <a:uFillTx/>
                <a:latin typeface="+mj-lt"/>
                <a:ea typeface="+mj-ea"/>
                <a:cs typeface="+mj-cs"/>
              </a:rPr>
              <a:t>teward</a:t>
            </a:r>
            <a:r>
              <a:rPr kumimoji="0" lang="en-US" sz="2400" b="0" i="0" u="none" strike="noStrike" kern="1200" cap="none" spc="0" normalizeH="0" noProof="0" dirty="0" smtClean="0">
                <a:ln>
                  <a:noFill/>
                </a:ln>
                <a:solidFill>
                  <a:schemeClr val="accent1"/>
                </a:solidFill>
                <a:effectLst/>
                <a:uLnTx/>
                <a:uFillTx/>
                <a:latin typeface="+mj-lt"/>
                <a:ea typeface="+mj-ea"/>
                <a:cs typeface="+mj-cs"/>
              </a:rPr>
              <a:t> </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Box 5"/>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Five: Faithfulness – The Measure of a Steward</a:t>
            </a:r>
            <a:endParaRPr lang="en-US" sz="1600" dirty="0"/>
          </a:p>
        </p:txBody>
      </p:sp>
      <p:sp>
        <p:nvSpPr>
          <p:cNvPr id="8" name="TextBox 7"/>
          <p:cNvSpPr txBox="1"/>
          <p:nvPr/>
        </p:nvSpPr>
        <p:spPr>
          <a:xfrm>
            <a:off x="152400" y="411540"/>
            <a:ext cx="8839200" cy="1569660"/>
          </a:xfrm>
          <a:prstGeom prst="rect">
            <a:avLst/>
          </a:prstGeom>
          <a:noFill/>
        </p:spPr>
        <p:txBody>
          <a:bodyPr wrap="square" rtlCol="0">
            <a:spAutoFit/>
          </a:bodyPr>
          <a:lstStyle/>
          <a:p>
            <a:pPr algn="ctr"/>
            <a:r>
              <a:rPr lang="en-US" sz="2400" dirty="0" smtClean="0">
                <a:solidFill>
                  <a:schemeClr val="bg1"/>
                </a:solidFill>
              </a:rPr>
              <a:t>No matter how well we are able to preach or teach on the subject of faithfulness, if we do not practice faithfulness, our message will be empty and ineffective. At the moment a person is disobedient he becomes unfaithful in the biblical sense.</a:t>
            </a:r>
            <a:endParaRPr lang="en-US" sz="2400" dirty="0">
              <a:solidFill>
                <a:schemeClr val="bg1"/>
              </a:solidFill>
            </a:endParaRPr>
          </a:p>
        </p:txBody>
      </p:sp>
      <p:sp>
        <p:nvSpPr>
          <p:cNvPr id="9" name="TextBox 8"/>
          <p:cNvSpPr txBox="1"/>
          <p:nvPr/>
        </p:nvSpPr>
        <p:spPr>
          <a:xfrm>
            <a:off x="381000" y="2697540"/>
            <a:ext cx="8382000" cy="830997"/>
          </a:xfrm>
          <a:prstGeom prst="rect">
            <a:avLst/>
          </a:prstGeom>
          <a:noFill/>
        </p:spPr>
        <p:txBody>
          <a:bodyPr wrap="square" rtlCol="0">
            <a:spAutoFit/>
          </a:bodyPr>
          <a:lstStyle/>
          <a:p>
            <a:pPr algn="ctr"/>
            <a:r>
              <a:rPr lang="en-US" sz="2400" dirty="0" smtClean="0"/>
              <a:t>One day, faithful and unfaithful stewards, will give an account of their stewardship to God.</a:t>
            </a:r>
            <a:endParaRPr lang="en-US" sz="2400" dirty="0">
              <a:solidFill>
                <a:schemeClr val="tx2"/>
              </a:solidFill>
            </a:endParaRPr>
          </a:p>
        </p:txBody>
      </p:sp>
      <p:sp>
        <p:nvSpPr>
          <p:cNvPr id="10" name="TextBox 9"/>
          <p:cNvSpPr txBox="1"/>
          <p:nvPr/>
        </p:nvSpPr>
        <p:spPr>
          <a:xfrm>
            <a:off x="381000" y="3505200"/>
            <a:ext cx="8382000" cy="2308324"/>
          </a:xfrm>
          <a:prstGeom prst="rect">
            <a:avLst/>
          </a:prstGeom>
          <a:noFill/>
        </p:spPr>
        <p:txBody>
          <a:bodyPr wrap="square" rtlCol="0">
            <a:spAutoFit/>
          </a:bodyPr>
          <a:lstStyle/>
          <a:p>
            <a:pPr algn="ctr"/>
            <a:r>
              <a:rPr lang="en-US" sz="2400" dirty="0" smtClean="0"/>
              <a:t>God requires faithfulness, truth and honesty in all areas of life. We have the responsibility to administer faithfully everything God has entrusted to us whether it is much or little. God wants us to understand that it is not the quantity that He has given us that He looks at, but rather our faithfulness in using it.</a:t>
            </a:r>
            <a:endParaRPr lang="en-US" sz="2400"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3" name="TextBox 2"/>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Five: Faithfulness – The Measure of a Steward</a:t>
            </a:r>
            <a:endParaRPr lang="en-US" sz="1600" dirty="0"/>
          </a:p>
        </p:txBody>
      </p:sp>
      <p:sp>
        <p:nvSpPr>
          <p:cNvPr id="4" name="TextBox 3"/>
          <p:cNvSpPr txBox="1"/>
          <p:nvPr/>
        </p:nvSpPr>
        <p:spPr>
          <a:xfrm>
            <a:off x="457200" y="685800"/>
            <a:ext cx="8229600" cy="1384995"/>
          </a:xfrm>
          <a:prstGeom prst="rect">
            <a:avLst/>
          </a:prstGeom>
          <a:noFill/>
        </p:spPr>
        <p:txBody>
          <a:bodyPr wrap="square" rtlCol="0">
            <a:spAutoFit/>
          </a:bodyPr>
          <a:lstStyle/>
          <a:p>
            <a:pPr algn="ctr"/>
            <a:r>
              <a:rPr lang="en-US" sz="2800" dirty="0" smtClean="0"/>
              <a:t>We must be faithful, honest and consistent in our responsibilities as stewards in order to hear Jesus say the words, “good and faithful servant.”</a:t>
            </a:r>
            <a:endParaRPr lang="en-US" sz="2800" dirty="0"/>
          </a:p>
        </p:txBody>
      </p:sp>
      <p:sp>
        <p:nvSpPr>
          <p:cNvPr id="5" name="TextBox 4"/>
          <p:cNvSpPr txBox="1"/>
          <p:nvPr/>
        </p:nvSpPr>
        <p:spPr>
          <a:xfrm>
            <a:off x="457200" y="2133600"/>
            <a:ext cx="8229600" cy="3847207"/>
          </a:xfrm>
          <a:prstGeom prst="rect">
            <a:avLst/>
          </a:prstGeom>
          <a:noFill/>
        </p:spPr>
        <p:txBody>
          <a:bodyPr wrap="square" rtlCol="0">
            <a:spAutoFit/>
          </a:bodyPr>
          <a:lstStyle/>
          <a:p>
            <a:pPr algn="ctr"/>
            <a:r>
              <a:rPr lang="en-US" sz="2800" dirty="0" smtClean="0">
                <a:solidFill>
                  <a:schemeClr val="accent1"/>
                </a:solidFill>
              </a:rPr>
              <a:t>“We are all stewards, of things natural and spiritual, temporal and eternal. In our hearts and our hands we hold treasures both temporal and eternal. And the apostle’s instructions included the fact that, ‘it is required in stewards that one be found faithful’ (1 Corinthians 4:2) it is necessary, it is imperative.”</a:t>
            </a:r>
            <a:r>
              <a:rPr lang="en-US" sz="2800" dirty="0" smtClean="0">
                <a:solidFill>
                  <a:schemeClr val="accent1"/>
                </a:solidFill>
              </a:rPr>
              <a:t> </a:t>
            </a:r>
          </a:p>
          <a:p>
            <a:pPr algn="ctr"/>
            <a:r>
              <a:rPr lang="en-US" sz="2400" dirty="0" smtClean="0">
                <a:solidFill>
                  <a:schemeClr val="accent1"/>
                </a:solidFill>
              </a:rPr>
              <a:t>(</a:t>
            </a:r>
            <a:r>
              <a:rPr lang="en-US" sz="2400" dirty="0" smtClean="0">
                <a:solidFill>
                  <a:schemeClr val="accent1"/>
                </a:solidFill>
              </a:rPr>
              <a:t>“The Apostolic Man and Faithfulness”, Mike Williams; </a:t>
            </a:r>
            <a:r>
              <a:rPr lang="en-US" sz="2400" i="1" dirty="0" smtClean="0">
                <a:solidFill>
                  <a:schemeClr val="accent1"/>
                </a:solidFill>
              </a:rPr>
              <a:t>Apostolic </a:t>
            </a:r>
            <a:r>
              <a:rPr lang="en-US" sz="2400" dirty="0" smtClean="0">
                <a:solidFill>
                  <a:schemeClr val="accent1"/>
                </a:solidFill>
              </a:rPr>
              <a:t>Man Volume 3, Issue 3 2003, Pg. 13)</a:t>
            </a:r>
            <a:endParaRPr lang="en-US" sz="24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3" name="TextBox 2"/>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Five: Faithfulness – The Measure of a Steward</a:t>
            </a:r>
            <a:endParaRPr lang="en-US" sz="1600" dirty="0"/>
          </a:p>
        </p:txBody>
      </p:sp>
      <p:sp>
        <p:nvSpPr>
          <p:cNvPr id="4" name="TextBox 3"/>
          <p:cNvSpPr txBox="1"/>
          <p:nvPr/>
        </p:nvSpPr>
        <p:spPr>
          <a:xfrm>
            <a:off x="381000" y="685800"/>
            <a:ext cx="6248400" cy="5262980"/>
          </a:xfrm>
          <a:prstGeom prst="rect">
            <a:avLst/>
          </a:prstGeom>
          <a:noFill/>
        </p:spPr>
        <p:txBody>
          <a:bodyPr wrap="square" rtlCol="0">
            <a:spAutoFit/>
          </a:bodyPr>
          <a:lstStyle/>
          <a:p>
            <a:pPr algn="ctr"/>
            <a:r>
              <a:rPr lang="en-US" sz="2800" dirty="0" smtClean="0"/>
              <a:t>“And that servant, which knew his lord's will, and prepared not himself, neither did according to his will, shall be beaten with many stripes. But he that knew not, and did commit things worthy of stripes, shall be beaten with few stripes. For unto whomsoever much is given, of him shall be much required: and to whom men have committed much, of him they will ask the more”</a:t>
            </a:r>
            <a:r>
              <a:rPr lang="en-US" sz="2800" dirty="0" smtClean="0"/>
              <a:t> </a:t>
            </a:r>
          </a:p>
          <a:p>
            <a:pPr algn="ctr"/>
            <a:r>
              <a:rPr lang="en-US" sz="2800" dirty="0" smtClean="0"/>
              <a:t>(</a:t>
            </a:r>
            <a:r>
              <a:rPr lang="en-US" sz="2800" dirty="0" smtClean="0"/>
              <a:t>Luke 12:47-48, </a:t>
            </a:r>
            <a:r>
              <a:rPr lang="en-US" sz="2800" i="1" dirty="0" smtClean="0"/>
              <a:t>KJV).</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3" name="TextBox 2"/>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Five: Faithfulness – The Measure of a Steward</a:t>
            </a:r>
            <a:endParaRPr lang="en-US" sz="1600" dirty="0"/>
          </a:p>
        </p:txBody>
      </p:sp>
      <p:sp>
        <p:nvSpPr>
          <p:cNvPr id="4" name="TextBox 3"/>
          <p:cNvSpPr txBox="1"/>
          <p:nvPr/>
        </p:nvSpPr>
        <p:spPr>
          <a:xfrm>
            <a:off x="381000" y="1214497"/>
            <a:ext cx="8382000" cy="2062103"/>
          </a:xfrm>
          <a:prstGeom prst="rect">
            <a:avLst/>
          </a:prstGeom>
          <a:noFill/>
        </p:spPr>
        <p:txBody>
          <a:bodyPr wrap="square" rtlCol="0">
            <a:spAutoFit/>
          </a:bodyPr>
          <a:lstStyle/>
          <a:p>
            <a:pPr algn="ctr"/>
            <a:r>
              <a:rPr lang="en-US" sz="3200" dirty="0" smtClean="0"/>
              <a:t>As we study each lesson of this series, let us keep in mind that faithfulness, which is a </a:t>
            </a:r>
            <a:r>
              <a:rPr lang="en-US" sz="3200" dirty="0" smtClean="0"/>
              <a:t>biblical requirement of stewardship, is </a:t>
            </a:r>
            <a:r>
              <a:rPr lang="en-US" sz="3200" dirty="0" smtClean="0"/>
              <a:t>determined and measured, by our actions.</a:t>
            </a:r>
            <a:endParaRPr lang="en-US" sz="3200" dirty="0"/>
          </a:p>
        </p:txBody>
      </p:sp>
      <p:sp>
        <p:nvSpPr>
          <p:cNvPr id="5" name="TextBox 4"/>
          <p:cNvSpPr txBox="1"/>
          <p:nvPr/>
        </p:nvSpPr>
        <p:spPr>
          <a:xfrm>
            <a:off x="381000" y="3733800"/>
            <a:ext cx="8382000" cy="1631216"/>
          </a:xfrm>
          <a:prstGeom prst="rect">
            <a:avLst/>
          </a:prstGeom>
          <a:noFill/>
        </p:spPr>
        <p:txBody>
          <a:bodyPr wrap="square" rtlCol="0">
            <a:spAutoFit/>
          </a:bodyPr>
          <a:lstStyle/>
          <a:p>
            <a:pPr algn="ctr"/>
            <a:r>
              <a:rPr lang="en-US" sz="3600" dirty="0" smtClean="0">
                <a:solidFill>
                  <a:srgbClr val="D16349"/>
                </a:solidFill>
              </a:rPr>
              <a:t>“O love the LORD, all ye his saints: for the LORD </a:t>
            </a:r>
            <a:r>
              <a:rPr lang="en-US" sz="3600" dirty="0" err="1" smtClean="0">
                <a:solidFill>
                  <a:srgbClr val="D16349"/>
                </a:solidFill>
              </a:rPr>
              <a:t>preserveth</a:t>
            </a:r>
            <a:r>
              <a:rPr lang="en-US" sz="3600" dirty="0" smtClean="0">
                <a:solidFill>
                  <a:srgbClr val="D16349"/>
                </a:solidFill>
              </a:rPr>
              <a:t> the faithful”</a:t>
            </a:r>
            <a:r>
              <a:rPr lang="en-US" sz="2800" dirty="0" smtClean="0">
                <a:solidFill>
                  <a:srgbClr val="D16349"/>
                </a:solidFill>
              </a:rPr>
              <a:t> </a:t>
            </a:r>
          </a:p>
          <a:p>
            <a:pPr algn="ctr"/>
            <a:r>
              <a:rPr lang="en-US" sz="2800" dirty="0" smtClean="0">
                <a:solidFill>
                  <a:srgbClr val="D16349"/>
                </a:solidFill>
              </a:rPr>
              <a:t>(</a:t>
            </a:r>
            <a:r>
              <a:rPr lang="en-US" sz="2800" dirty="0" smtClean="0">
                <a:solidFill>
                  <a:srgbClr val="D16349"/>
                </a:solidFill>
              </a:rPr>
              <a:t>Psalms 31:23).</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3000375" y="4876800"/>
            <a:ext cx="5867400" cy="1219200"/>
          </a:xfrm>
        </p:spPr>
        <p:txBody>
          <a:bodyPr/>
          <a:lstStyle/>
          <a:p>
            <a:r>
              <a:rPr lang="en-US" dirty="0" smtClean="0"/>
              <a:t>(</a:t>
            </a:r>
            <a:r>
              <a:rPr lang="en-US" dirty="0" smtClean="0"/>
              <a:t>1 Corinthians 4:2</a:t>
            </a:r>
            <a:r>
              <a:rPr lang="en-US" dirty="0" smtClean="0"/>
              <a:t>)</a:t>
            </a:r>
            <a:endParaRPr lang="en-US" dirty="0"/>
          </a:p>
        </p:txBody>
      </p:sp>
      <p:sp>
        <p:nvSpPr>
          <p:cNvPr id="5" name="TextBox 4"/>
          <p:cNvSpPr txBox="1"/>
          <p:nvPr/>
        </p:nvSpPr>
        <p:spPr>
          <a:xfrm>
            <a:off x="3000374" y="3014008"/>
            <a:ext cx="5867401" cy="1938992"/>
          </a:xfrm>
          <a:prstGeom prst="rect">
            <a:avLst/>
          </a:prstGeom>
          <a:noFill/>
        </p:spPr>
        <p:txBody>
          <a:bodyPr wrap="square" rtlCol="0">
            <a:spAutoFit/>
          </a:bodyPr>
          <a:lstStyle/>
          <a:p>
            <a:r>
              <a:rPr lang="en-US" sz="4000" dirty="0" smtClean="0"/>
              <a:t>“Moreover it is required in stewards, that a man be found faithful”</a:t>
            </a:r>
            <a:endParaRPr lang="en-US" sz="4000" dirty="0"/>
          </a:p>
        </p:txBody>
      </p:sp>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Five: Faithfulness – The Measure of a Steward</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76200" y="762000"/>
            <a:ext cx="2895600" cy="3046988"/>
          </a:xfrm>
          <a:prstGeom prst="rect">
            <a:avLst/>
          </a:prstGeom>
          <a:noFill/>
        </p:spPr>
        <p:txBody>
          <a:bodyPr wrap="square" rtlCol="0">
            <a:spAutoFit/>
          </a:bodyPr>
          <a:lstStyle/>
          <a:p>
            <a:pPr algn="ctr"/>
            <a:r>
              <a:rPr lang="en-US" sz="2400" dirty="0" smtClean="0">
                <a:solidFill>
                  <a:schemeClr val="bg1"/>
                </a:solidFill>
              </a:rPr>
              <a:t>Faithfulness has always been the crowning mark of distinction upon the life of the person who finds favor in the sight of the Lord.</a:t>
            </a:r>
            <a:endParaRPr lang="en-US" sz="2400" dirty="0">
              <a:solidFill>
                <a:schemeClr val="bg1"/>
              </a:solidFill>
            </a:endParaRPr>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1" name="TextBox 10"/>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Five: Faithfulness – The Measure of a Steward</a:t>
            </a:r>
            <a:endParaRPr lang="en-US" sz="1600" dirty="0"/>
          </a:p>
        </p:txBody>
      </p:sp>
      <p:sp>
        <p:nvSpPr>
          <p:cNvPr id="15" name="TextBox 14"/>
          <p:cNvSpPr txBox="1"/>
          <p:nvPr/>
        </p:nvSpPr>
        <p:spPr>
          <a:xfrm>
            <a:off x="76200" y="3723144"/>
            <a:ext cx="2895600" cy="2677656"/>
          </a:xfrm>
          <a:prstGeom prst="rect">
            <a:avLst/>
          </a:prstGeom>
          <a:noFill/>
        </p:spPr>
        <p:txBody>
          <a:bodyPr wrap="square" rtlCol="0">
            <a:spAutoFit/>
          </a:bodyPr>
          <a:lstStyle/>
          <a:p>
            <a:pPr algn="ctr"/>
            <a:r>
              <a:rPr lang="en-US" sz="2400" dirty="0" smtClean="0">
                <a:solidFill>
                  <a:srgbClr val="FFFFFF"/>
                </a:solidFill>
              </a:rPr>
              <a:t>God is faithful and He blesses those who are faithful. Proverbs 28:20 says, “A faithful man shall abound with blessings.”</a:t>
            </a:r>
            <a:endParaRPr lang="en-US" sz="2400" dirty="0">
              <a:solidFill>
                <a:srgbClr val="FFFFFF"/>
              </a:solidFill>
            </a:endParaRPr>
          </a:p>
        </p:txBody>
      </p:sp>
      <p:sp>
        <p:nvSpPr>
          <p:cNvPr id="16" name="TextBox 15"/>
          <p:cNvSpPr txBox="1"/>
          <p:nvPr/>
        </p:nvSpPr>
        <p:spPr>
          <a:xfrm>
            <a:off x="2971800" y="654784"/>
            <a:ext cx="6019800" cy="1631216"/>
          </a:xfrm>
          <a:prstGeom prst="rect">
            <a:avLst/>
          </a:prstGeom>
          <a:noFill/>
        </p:spPr>
        <p:txBody>
          <a:bodyPr wrap="square" rtlCol="0">
            <a:spAutoFit/>
          </a:bodyPr>
          <a:lstStyle/>
          <a:p>
            <a:pPr algn="ctr"/>
            <a:r>
              <a:rPr lang="en-US" sz="2000" dirty="0" smtClean="0"/>
              <a:t>Faithfulness is a biblical requirement and determining factor in good stewardship. A good steward is good as long as he is faithful and he ceases to be a good steward when he becomes unfaithful.</a:t>
            </a:r>
            <a:endParaRPr lang="en-US" sz="2000" dirty="0"/>
          </a:p>
        </p:txBody>
      </p:sp>
      <p:sp>
        <p:nvSpPr>
          <p:cNvPr id="17" name="TextBox 16"/>
          <p:cNvSpPr txBox="1"/>
          <p:nvPr/>
        </p:nvSpPr>
        <p:spPr>
          <a:xfrm>
            <a:off x="2971800" y="2254984"/>
            <a:ext cx="6019800" cy="1631216"/>
          </a:xfrm>
          <a:prstGeom prst="rect">
            <a:avLst/>
          </a:prstGeom>
          <a:noFill/>
        </p:spPr>
        <p:txBody>
          <a:bodyPr wrap="square" rtlCol="0">
            <a:spAutoFit/>
          </a:bodyPr>
          <a:lstStyle/>
          <a:p>
            <a:pPr algn="ctr"/>
            <a:r>
              <a:rPr lang="en-US" sz="2000" dirty="0" smtClean="0"/>
              <a:t>Faithfulness is the key word in the Christian life and is also the basis for reward in eternity. “Be thou faithful until death, and I will give thee a crown of life” (Revelation 2:10). And in Psalm 31:23, “the LORD </a:t>
            </a:r>
            <a:r>
              <a:rPr lang="en-US" sz="2000" dirty="0" err="1" smtClean="0"/>
              <a:t>preserveth</a:t>
            </a:r>
            <a:r>
              <a:rPr lang="en-US" sz="2000" dirty="0" smtClean="0"/>
              <a:t> the faithful.”</a:t>
            </a:r>
            <a:endParaRPr lang="en-US" sz="2000" dirty="0"/>
          </a:p>
        </p:txBody>
      </p:sp>
      <p:sp>
        <p:nvSpPr>
          <p:cNvPr id="18" name="TextBox 17"/>
          <p:cNvSpPr txBox="1"/>
          <p:nvPr/>
        </p:nvSpPr>
        <p:spPr>
          <a:xfrm>
            <a:off x="2971800" y="3886200"/>
            <a:ext cx="6019800" cy="1323439"/>
          </a:xfrm>
          <a:prstGeom prst="rect">
            <a:avLst/>
          </a:prstGeom>
          <a:noFill/>
        </p:spPr>
        <p:txBody>
          <a:bodyPr wrap="square" rtlCol="0">
            <a:spAutoFit/>
          </a:bodyPr>
          <a:lstStyle/>
          <a:p>
            <a:pPr algn="ctr"/>
            <a:r>
              <a:rPr lang="en-US" sz="2000" dirty="0" smtClean="0"/>
              <a:t>In the Bible, faithfulness is always blessed and rewarded while unfaithfulness is always condemned and punished. God will bless faithfulness in every area of man’s life.</a:t>
            </a:r>
            <a:endParaRPr lang="en-US" sz="2000" dirty="0"/>
          </a:p>
        </p:txBody>
      </p:sp>
      <p:sp>
        <p:nvSpPr>
          <p:cNvPr id="19" name="TextBox 18"/>
          <p:cNvSpPr txBox="1"/>
          <p:nvPr/>
        </p:nvSpPr>
        <p:spPr>
          <a:xfrm>
            <a:off x="2971800" y="5153561"/>
            <a:ext cx="6019800" cy="1015663"/>
          </a:xfrm>
          <a:prstGeom prst="rect">
            <a:avLst/>
          </a:prstGeom>
          <a:noFill/>
        </p:spPr>
        <p:txBody>
          <a:bodyPr wrap="square" rtlCol="0">
            <a:spAutoFit/>
          </a:bodyPr>
          <a:lstStyle/>
          <a:p>
            <a:pPr algn="ctr"/>
            <a:r>
              <a:rPr lang="en-US" sz="2000" dirty="0" smtClean="0"/>
              <a:t>In the New Testament the word most frequently used to express faithfulness is “</a:t>
            </a:r>
            <a:r>
              <a:rPr lang="en-US" sz="2000" i="1" dirty="0" err="1" smtClean="0"/>
              <a:t>pistos</a:t>
            </a:r>
            <a:r>
              <a:rPr lang="en-US" sz="2000" i="1" dirty="0" smtClean="0"/>
              <a:t>” </a:t>
            </a:r>
            <a:r>
              <a:rPr lang="en-US" sz="2000" dirty="0" smtClean="0"/>
              <a:t>which means “</a:t>
            </a:r>
            <a:r>
              <a:rPr lang="en-US" sz="2000" dirty="0" smtClean="0"/>
              <a:t>trustworthy </a:t>
            </a:r>
            <a:r>
              <a:rPr lang="en-US" sz="2000" dirty="0" smtClean="0"/>
              <a:t>, trustful, </a:t>
            </a:r>
            <a:r>
              <a:rPr lang="en-US" sz="2000" dirty="0" smtClean="0"/>
              <a:t>faithful, sure, true</a:t>
            </a:r>
            <a:r>
              <a:rPr lang="en-US" sz="2000" dirty="0" smtClean="0"/>
              <a:t>.”</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5" grpId="0"/>
      <p:bldP spid="16" grpId="0"/>
      <p:bldP spid="17" grpId="0"/>
      <p:bldP spid="18" grpId="0"/>
      <p:bldP spid="19"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1. A Biblical Requirement</a:t>
            </a:r>
            <a:endParaRPr lang="en-US" sz="2800" dirty="0"/>
          </a:p>
        </p:txBody>
      </p:sp>
      <p:sp>
        <p:nvSpPr>
          <p:cNvPr id="12" name="Text Placeholder 11"/>
          <p:cNvSpPr>
            <a:spLocks noGrp="1"/>
          </p:cNvSpPr>
          <p:nvPr>
            <p:ph type="body" idx="4294967295"/>
          </p:nvPr>
        </p:nvSpPr>
        <p:spPr>
          <a:xfrm>
            <a:off x="533400" y="1857375"/>
            <a:ext cx="8077200" cy="733425"/>
          </a:xfrm>
        </p:spPr>
        <p:txBody>
          <a:bodyPr>
            <a:noAutofit/>
          </a:bodyPr>
          <a:lstStyle/>
          <a:p>
            <a:pPr algn="ctr">
              <a:buNone/>
            </a:pPr>
            <a:r>
              <a:rPr lang="en-US" sz="2800" dirty="0" smtClean="0"/>
              <a:t>The one absolute requirement for stewards is faithfulness. “Moreover it is required in stewards that one be found faithful” (1 Corinthians 4:2</a:t>
            </a:r>
            <a:r>
              <a:rPr lang="en-US" sz="2800" dirty="0" smtClean="0"/>
              <a:t>).</a:t>
            </a:r>
            <a:endParaRPr lang="en-US" sz="28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7" name="TextBox 2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Five: Faithfulness – The Measure of a Steward</a:t>
            </a:r>
            <a:endParaRPr lang="en-US" sz="1600" dirty="0"/>
          </a:p>
        </p:txBody>
      </p:sp>
      <p:sp>
        <p:nvSpPr>
          <p:cNvPr id="28" name="Text Placeholder 11"/>
          <p:cNvSpPr txBox="1">
            <a:spLocks/>
          </p:cNvSpPr>
          <p:nvPr/>
        </p:nvSpPr>
        <p:spPr>
          <a:xfrm>
            <a:off x="533400" y="3810000"/>
            <a:ext cx="8077200" cy="733425"/>
          </a:xfrm>
          <a:prstGeom prst="rect">
            <a:avLst/>
          </a:prstGeom>
        </p:spPr>
        <p:txBody>
          <a:bodyPr vert="horz">
            <a:noAutofit/>
          </a:bodyPr>
          <a:lstStyle/>
          <a:p>
            <a:pPr marL="274320" marR="0" lvl="0" indent="-274320" algn="ctr" defTabSz="914400" rtl="0" eaLnBrk="1" fontAlgn="auto" latinLnBrk="0" hangingPunct="1">
              <a:lnSpc>
                <a:spcPct val="100000"/>
              </a:lnSpc>
              <a:spcBef>
                <a:spcPct val="20000"/>
              </a:spcBef>
              <a:spcAft>
                <a:spcPts val="0"/>
              </a:spcAft>
              <a:buClr>
                <a:schemeClr val="accent1"/>
              </a:buClr>
              <a:buSzPct val="85000"/>
              <a:buFont typeface="Wingdings 2"/>
              <a:buNone/>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The Bible does not mention faithfulness as a suggestion, but rather a requirement.</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28"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1. A Biblical Requirement</a:t>
            </a:r>
            <a:endParaRPr lang="en-US" sz="2800" dirty="0"/>
          </a:p>
        </p:txBody>
      </p:sp>
      <p:sp>
        <p:nvSpPr>
          <p:cNvPr id="12" name="Text Placeholder 11"/>
          <p:cNvSpPr>
            <a:spLocks noGrp="1"/>
          </p:cNvSpPr>
          <p:nvPr>
            <p:ph type="body" idx="4294967295"/>
          </p:nvPr>
        </p:nvSpPr>
        <p:spPr>
          <a:xfrm>
            <a:off x="533400" y="1676400"/>
            <a:ext cx="8077200" cy="733425"/>
          </a:xfrm>
        </p:spPr>
        <p:txBody>
          <a:bodyPr>
            <a:noAutofit/>
          </a:bodyPr>
          <a:lstStyle/>
          <a:p>
            <a:pPr algn="ctr">
              <a:buNone/>
            </a:pPr>
            <a:r>
              <a:rPr lang="en-US" sz="2800" dirty="0" smtClean="0"/>
              <a:t>One cannot be faithful and unfaithful at the same time. A steward may have been faithful for many years, but at the moment he ceases to </a:t>
            </a:r>
            <a:r>
              <a:rPr lang="en-US" sz="2800" dirty="0" smtClean="0"/>
              <a:t>practice faithfulness, he is considered </a:t>
            </a:r>
            <a:r>
              <a:rPr lang="en-US" sz="2800" dirty="0" smtClean="0"/>
              <a:t>unfaithful.</a:t>
            </a:r>
            <a:endParaRPr lang="en-US" sz="28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7" name="TextBox 2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Five: Faithfulness – The Measure of a Steward</a:t>
            </a:r>
            <a:endParaRPr lang="en-US" sz="1600" dirty="0"/>
          </a:p>
        </p:txBody>
      </p:sp>
      <p:sp>
        <p:nvSpPr>
          <p:cNvPr id="28" name="Text Placeholder 11"/>
          <p:cNvSpPr txBox="1">
            <a:spLocks/>
          </p:cNvSpPr>
          <p:nvPr/>
        </p:nvSpPr>
        <p:spPr>
          <a:xfrm>
            <a:off x="533400" y="3581400"/>
            <a:ext cx="8077200" cy="733425"/>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It is not what God has given that determines faithfulness, but rather what is done with what He has given. Whether one talent or ten, faithfulness can be practiced. With little or much, be it material or spiritual, in riches or poverty, a man can be faithful.</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28"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1. A Biblical</a:t>
            </a:r>
            <a:r>
              <a:rPr lang="en-US" sz="3200" b="1" dirty="0" smtClean="0"/>
              <a:t> Prerequisite</a:t>
            </a:r>
            <a:endParaRPr lang="en-US" sz="2800" dirty="0"/>
          </a:p>
        </p:txBody>
      </p:sp>
      <p:sp>
        <p:nvSpPr>
          <p:cNvPr id="12" name="Text Placeholder 11"/>
          <p:cNvSpPr>
            <a:spLocks noGrp="1"/>
          </p:cNvSpPr>
          <p:nvPr>
            <p:ph type="body" idx="4294967295"/>
          </p:nvPr>
        </p:nvSpPr>
        <p:spPr>
          <a:xfrm>
            <a:off x="533400" y="1676400"/>
            <a:ext cx="8077200" cy="733425"/>
          </a:xfrm>
        </p:spPr>
        <p:txBody>
          <a:bodyPr>
            <a:noAutofit/>
          </a:bodyPr>
          <a:lstStyle/>
          <a:p>
            <a:pPr algn="ctr">
              <a:buNone/>
            </a:pPr>
            <a:r>
              <a:rPr lang="en-US" sz="2400" dirty="0" smtClean="0"/>
              <a:t>The practice of faithfulness in the Christian life results in the blessings of God. Faithfulness is also a prerequisite to more abundant blessings.</a:t>
            </a:r>
            <a:endParaRPr lang="en-US" sz="24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7" name="TextBox 2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Five: Faithfulness – The Measure of a Steward</a:t>
            </a:r>
            <a:endParaRPr lang="en-US" sz="1600" dirty="0"/>
          </a:p>
        </p:txBody>
      </p:sp>
      <p:sp>
        <p:nvSpPr>
          <p:cNvPr id="28" name="Text Placeholder 11"/>
          <p:cNvSpPr txBox="1">
            <a:spLocks/>
          </p:cNvSpPr>
          <p:nvPr/>
        </p:nvSpPr>
        <p:spPr>
          <a:xfrm>
            <a:off x="533400" y="2819400"/>
            <a:ext cx="8077200" cy="733425"/>
          </a:xfrm>
          <a:prstGeom prst="rect">
            <a:avLst/>
          </a:prstGeom>
        </p:spPr>
        <p:txBody>
          <a:bodyPr vert="horz">
            <a:noAutofit/>
          </a:bodyPr>
          <a:lstStyle/>
          <a:p>
            <a:pPr marL="274320" lvl="0" indent="-274320" algn="ctr" defTabSz="914400">
              <a:spcBef>
                <a:spcPct val="20000"/>
              </a:spcBef>
              <a:buClr>
                <a:schemeClr val="accent1"/>
              </a:buClr>
              <a:buSzPct val="85000"/>
            </a:pPr>
            <a:r>
              <a:rPr lang="en-US" sz="2400" dirty="0" smtClean="0"/>
              <a:t>After the completion of the wall of Jerusalem, Nehemiah entrusted the charge of the city to his brother, </a:t>
            </a:r>
            <a:r>
              <a:rPr lang="en-US" sz="2400" dirty="0" err="1" smtClean="0"/>
              <a:t>Hanani</a:t>
            </a:r>
            <a:r>
              <a:rPr lang="en-US" sz="2400" dirty="0" smtClean="0"/>
              <a:t>. Why? “For he was a faithful man, and feared God above many” (Nehemiah 7:2).</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ext Placeholder 11"/>
          <p:cNvSpPr txBox="1">
            <a:spLocks/>
          </p:cNvSpPr>
          <p:nvPr/>
        </p:nvSpPr>
        <p:spPr>
          <a:xfrm>
            <a:off x="533400" y="4295775"/>
            <a:ext cx="8077200" cy="733425"/>
          </a:xfrm>
          <a:prstGeom prst="rect">
            <a:avLst/>
          </a:prstGeom>
        </p:spPr>
        <p:txBody>
          <a:bodyPr vert="horz">
            <a:noAutofit/>
          </a:bodyPr>
          <a:lstStyle/>
          <a:p>
            <a:pPr marL="274320" lvl="0" indent="-274320" algn="ctr" defTabSz="914400">
              <a:spcBef>
                <a:spcPct val="20000"/>
              </a:spcBef>
              <a:buClr>
                <a:schemeClr val="accent1"/>
              </a:buClr>
              <a:buSzPct val="85000"/>
            </a:pPr>
            <a:r>
              <a:rPr lang="en-US" sz="2400" dirty="0" smtClean="0"/>
              <a:t>All faithful stewards look forward to hearing: “Well done, thou good and faithful servant: thou hast been faithful over a few things, I will make thee ruler over many things: enter thou into the joy of thy lord” (Matthew 25:21).</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28" grpId="0" build="p"/>
      <p:bldP spid="7"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1. A Biblical</a:t>
            </a:r>
            <a:r>
              <a:rPr lang="en-US" sz="3200" b="1" dirty="0" smtClean="0"/>
              <a:t> Prerequisite</a:t>
            </a:r>
            <a:endParaRPr lang="en-US" sz="2800" dirty="0"/>
          </a:p>
        </p:txBody>
      </p:sp>
      <p:sp>
        <p:nvSpPr>
          <p:cNvPr id="12" name="Text Placeholder 11"/>
          <p:cNvSpPr>
            <a:spLocks noGrp="1"/>
          </p:cNvSpPr>
          <p:nvPr>
            <p:ph type="body" idx="4294967295"/>
          </p:nvPr>
        </p:nvSpPr>
        <p:spPr>
          <a:xfrm>
            <a:off x="301752" y="1524000"/>
            <a:ext cx="8534400" cy="733425"/>
          </a:xfrm>
        </p:spPr>
        <p:txBody>
          <a:bodyPr>
            <a:noAutofit/>
          </a:bodyPr>
          <a:lstStyle/>
          <a:p>
            <a:pPr algn="ctr">
              <a:buNone/>
            </a:pPr>
            <a:r>
              <a:rPr lang="en-US" sz="2800" dirty="0" smtClean="0">
                <a:solidFill>
                  <a:schemeClr val="accent1"/>
                </a:solidFill>
              </a:rPr>
              <a:t>“A faithful man shall abound with blessings</a:t>
            </a:r>
            <a:r>
              <a:rPr lang="en-US" sz="2800" dirty="0" smtClean="0">
                <a:solidFill>
                  <a:schemeClr val="accent1"/>
                </a:solidFill>
              </a:rPr>
              <a:t>” </a:t>
            </a:r>
          </a:p>
          <a:p>
            <a:pPr algn="ctr">
              <a:buNone/>
            </a:pPr>
            <a:r>
              <a:rPr lang="en-US" sz="2800" dirty="0" smtClean="0">
                <a:solidFill>
                  <a:schemeClr val="accent1"/>
                </a:solidFill>
              </a:rPr>
              <a:t>(</a:t>
            </a:r>
            <a:r>
              <a:rPr lang="en-US" sz="2800" dirty="0" smtClean="0">
                <a:solidFill>
                  <a:schemeClr val="accent1"/>
                </a:solidFill>
              </a:rPr>
              <a:t>Proverbs 28:20).</a:t>
            </a:r>
            <a:endParaRPr lang="en-US" sz="2800" dirty="0">
              <a:solidFill>
                <a:schemeClr val="accent1"/>
              </a:solidFill>
            </a:endParaRPr>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7" name="TextBox 2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Five: Faithfulness – The Measure of a Steward</a:t>
            </a:r>
            <a:endParaRPr lang="en-US" sz="1600" dirty="0"/>
          </a:p>
        </p:txBody>
      </p:sp>
      <p:sp>
        <p:nvSpPr>
          <p:cNvPr id="28" name="Text Placeholder 11"/>
          <p:cNvSpPr txBox="1">
            <a:spLocks/>
          </p:cNvSpPr>
          <p:nvPr/>
        </p:nvSpPr>
        <p:spPr>
          <a:xfrm>
            <a:off x="301752" y="2619375"/>
            <a:ext cx="8534400" cy="733425"/>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Jesus said, “He that is faithful in that which is least is faithful also in much: and he that is unjust in the least is unjust also in much. If therefore ye have not been faithful in the unrighteous mammon, who will commit to your trust the true riches? And if ye have not been faithful in that which is another man's, who shall give you that which is your own?”</a:t>
            </a:r>
            <a:r>
              <a:rPr lang="en-US" sz="2800" dirty="0" smtClean="0"/>
              <a:t> </a:t>
            </a:r>
          </a:p>
          <a:p>
            <a:pPr marL="274320" lvl="0" indent="-274320" algn="ctr" defTabSz="914400">
              <a:spcBef>
                <a:spcPct val="20000"/>
              </a:spcBef>
              <a:buClr>
                <a:schemeClr val="accent1"/>
              </a:buClr>
              <a:buSzPct val="85000"/>
            </a:pPr>
            <a:r>
              <a:rPr lang="en-US" sz="2800" dirty="0" smtClean="0"/>
              <a:t>(</a:t>
            </a:r>
            <a:r>
              <a:rPr lang="en-US" sz="2800" dirty="0" smtClean="0"/>
              <a:t>Luke 16:10-12).</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28"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76200" y="762000"/>
            <a:ext cx="2895600" cy="5632311"/>
          </a:xfrm>
          <a:prstGeom prst="rect">
            <a:avLst/>
          </a:prstGeom>
          <a:noFill/>
        </p:spPr>
        <p:txBody>
          <a:bodyPr wrap="square" rtlCol="0">
            <a:spAutoFit/>
          </a:bodyPr>
          <a:lstStyle/>
          <a:p>
            <a:pPr algn="ctr"/>
            <a:r>
              <a:rPr lang="en-US" sz="2000" dirty="0" smtClean="0">
                <a:solidFill>
                  <a:schemeClr val="bg1"/>
                </a:solidFill>
              </a:rPr>
              <a:t>“</a:t>
            </a:r>
            <a:r>
              <a:rPr lang="en-US" sz="2000" i="1" dirty="0" smtClean="0">
                <a:solidFill>
                  <a:schemeClr val="bg1"/>
                </a:solidFill>
              </a:rPr>
              <a:t>Unrighteous mammon” </a:t>
            </a:r>
            <a:r>
              <a:rPr lang="en-US" sz="2000" dirty="0" smtClean="0">
                <a:solidFill>
                  <a:schemeClr val="bg1"/>
                </a:solidFill>
              </a:rPr>
              <a:t>refers to worldly things and </a:t>
            </a:r>
            <a:r>
              <a:rPr lang="en-US" sz="2000" i="1" dirty="0" smtClean="0">
                <a:solidFill>
                  <a:schemeClr val="bg1"/>
                </a:solidFill>
              </a:rPr>
              <a:t>“true riches” </a:t>
            </a:r>
            <a:r>
              <a:rPr lang="en-US" sz="2000" dirty="0" smtClean="0">
                <a:solidFill>
                  <a:schemeClr val="bg1"/>
                </a:solidFill>
              </a:rPr>
              <a:t>refers to eternal things. If </a:t>
            </a:r>
            <a:r>
              <a:rPr lang="en-US" sz="2000" dirty="0" smtClean="0">
                <a:solidFill>
                  <a:schemeClr val="bg1"/>
                </a:solidFill>
              </a:rPr>
              <a:t>we </a:t>
            </a:r>
            <a:r>
              <a:rPr lang="en-US" sz="2000" dirty="0" smtClean="0">
                <a:solidFill>
                  <a:schemeClr val="bg1"/>
                </a:solidFill>
              </a:rPr>
              <a:t>are faithful with “</a:t>
            </a:r>
            <a:r>
              <a:rPr lang="en-US" sz="2000" i="1" dirty="0" smtClean="0">
                <a:solidFill>
                  <a:schemeClr val="bg1"/>
                </a:solidFill>
              </a:rPr>
              <a:t>unrighteous mammon” </a:t>
            </a:r>
            <a:r>
              <a:rPr lang="en-US" sz="2000" dirty="0" smtClean="0">
                <a:solidFill>
                  <a:schemeClr val="bg1"/>
                </a:solidFill>
              </a:rPr>
              <a:t>(earthly treasuries)—He will entrust us with </a:t>
            </a:r>
            <a:r>
              <a:rPr lang="en-US" sz="2000" i="1" dirty="0" smtClean="0">
                <a:solidFill>
                  <a:schemeClr val="bg1"/>
                </a:solidFill>
              </a:rPr>
              <a:t>“true riches” </a:t>
            </a:r>
            <a:r>
              <a:rPr lang="en-US" sz="2000" dirty="0" smtClean="0">
                <a:solidFill>
                  <a:schemeClr val="bg1"/>
                </a:solidFill>
              </a:rPr>
              <a:t>(heavenly treasuries) that pertain to His kingdom. The Lord knows that the person who is not faithful in small things will not be faithful with greater things.</a:t>
            </a:r>
            <a:endParaRPr lang="en-US" sz="2000" dirty="0">
              <a:solidFill>
                <a:schemeClr val="bg1"/>
              </a:solidFill>
            </a:endParaRPr>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1" name="TextBox 10"/>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Five: Faithfulness – The Measure of a Steward</a:t>
            </a:r>
            <a:endParaRPr lang="en-US" sz="1600" dirty="0"/>
          </a:p>
        </p:txBody>
      </p:sp>
      <p:sp>
        <p:nvSpPr>
          <p:cNvPr id="16" name="TextBox 15"/>
          <p:cNvSpPr txBox="1"/>
          <p:nvPr/>
        </p:nvSpPr>
        <p:spPr>
          <a:xfrm>
            <a:off x="2971800" y="654784"/>
            <a:ext cx="6019800" cy="2862322"/>
          </a:xfrm>
          <a:prstGeom prst="rect">
            <a:avLst/>
          </a:prstGeom>
          <a:noFill/>
        </p:spPr>
        <p:txBody>
          <a:bodyPr wrap="square" rtlCol="0">
            <a:spAutoFit/>
          </a:bodyPr>
          <a:lstStyle/>
          <a:p>
            <a:pPr algn="ctr"/>
            <a:r>
              <a:rPr lang="en-US" sz="2000" dirty="0" smtClean="0"/>
              <a:t>As managers (stewards) of another man’s property, one must give an account to the owner, and as stewards of earthly possessions we must give an account to God, because everything belongs to God. “The earth is the LORD’S, and the </a:t>
            </a:r>
            <a:r>
              <a:rPr lang="en-US" sz="2000" dirty="0" err="1" smtClean="0"/>
              <a:t>fulness</a:t>
            </a:r>
            <a:r>
              <a:rPr lang="en-US" sz="2000" dirty="0" smtClean="0"/>
              <a:t> thereof; the world, and they that dwell therein” (Psalm 24:1). “For the world is mine, and all its fullness” (Psalm 50:10- 12). “For all the earth is mine” (Exodus 19:5).</a:t>
            </a:r>
            <a:endParaRPr lang="en-US" sz="2000" dirty="0"/>
          </a:p>
        </p:txBody>
      </p:sp>
      <p:sp>
        <p:nvSpPr>
          <p:cNvPr id="18" name="TextBox 17"/>
          <p:cNvSpPr txBox="1"/>
          <p:nvPr/>
        </p:nvSpPr>
        <p:spPr>
          <a:xfrm>
            <a:off x="2971800" y="3429000"/>
            <a:ext cx="6019800" cy="1323439"/>
          </a:xfrm>
          <a:prstGeom prst="rect">
            <a:avLst/>
          </a:prstGeom>
          <a:noFill/>
        </p:spPr>
        <p:txBody>
          <a:bodyPr wrap="square" rtlCol="0">
            <a:spAutoFit/>
          </a:bodyPr>
          <a:lstStyle/>
          <a:p>
            <a:pPr algn="ctr"/>
            <a:r>
              <a:rPr lang="en-US" sz="2000" dirty="0" smtClean="0">
                <a:solidFill>
                  <a:schemeClr val="accent1"/>
                </a:solidFill>
              </a:rPr>
              <a:t>“But who am I, and who are my people, that we should be able to offer so willingly as this? For all things come from You, And of Your own we have given You” (1 Chronicles 19:14, </a:t>
            </a:r>
            <a:r>
              <a:rPr lang="en-US" sz="2000" i="1" dirty="0" smtClean="0">
                <a:solidFill>
                  <a:schemeClr val="accent1"/>
                </a:solidFill>
              </a:rPr>
              <a:t>NKJV).</a:t>
            </a:r>
            <a:endParaRPr lang="en-US" sz="2000" dirty="0">
              <a:solidFill>
                <a:schemeClr val="accent1"/>
              </a:solidFill>
            </a:endParaRPr>
          </a:p>
        </p:txBody>
      </p:sp>
      <p:sp>
        <p:nvSpPr>
          <p:cNvPr id="19" name="TextBox 18"/>
          <p:cNvSpPr txBox="1"/>
          <p:nvPr/>
        </p:nvSpPr>
        <p:spPr>
          <a:xfrm>
            <a:off x="2971800" y="4724400"/>
            <a:ext cx="6019800" cy="1631216"/>
          </a:xfrm>
          <a:prstGeom prst="rect">
            <a:avLst/>
          </a:prstGeom>
          <a:noFill/>
        </p:spPr>
        <p:txBody>
          <a:bodyPr wrap="square" rtlCol="0">
            <a:spAutoFit/>
          </a:bodyPr>
          <a:lstStyle/>
          <a:p>
            <a:pPr algn="ctr"/>
            <a:r>
              <a:rPr lang="en-US" sz="2000" dirty="0" smtClean="0"/>
              <a:t>As His stewards He has allowed us the great privilege of managing His possessions, but with this privilege comes a great responsibility. We are responsible for managing well the things God has entrusted to our care, both material and spiritual.</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p:bldP spid="18" grpId="0"/>
      <p:bldP spid="19"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200" b="1" dirty="0" smtClean="0"/>
              <a:t>How does God measure faithfulness?</a:t>
            </a:r>
            <a:endParaRPr lang="en-US" sz="28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7" name="Text Placeholder 11"/>
          <p:cNvSpPr txBox="1">
            <a:spLocks/>
          </p:cNvSpPr>
          <p:nvPr/>
        </p:nvSpPr>
        <p:spPr>
          <a:xfrm>
            <a:off x="228600" y="1447800"/>
            <a:ext cx="4268788" cy="1066800"/>
          </a:xfrm>
          <a:prstGeom prst="rect">
            <a:avLst/>
          </a:prstGeom>
        </p:spPr>
        <p:txBody>
          <a:bodyPr vert="horz">
            <a:noAutofit/>
          </a:bodyPr>
          <a:lstStyle/>
          <a:p>
            <a:pPr marL="274320" lvl="0" indent="-274320" defTabSz="914400">
              <a:spcBef>
                <a:spcPct val="20000"/>
              </a:spcBef>
              <a:buClr>
                <a:schemeClr val="accent1"/>
              </a:buClr>
              <a:buSzPct val="85000"/>
            </a:pPr>
            <a:r>
              <a:rPr lang="en-US" sz="2000" dirty="0" smtClean="0"/>
              <a:t>	It </a:t>
            </a:r>
            <a:r>
              <a:rPr lang="en-US" sz="2000" dirty="0" smtClean="0"/>
              <a:t>has often been said, “Action speaks louder than words.” This statement is true in stewardship.</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TextBox 17"/>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Five: Faithfulness – The Measure of a Steward</a:t>
            </a:r>
            <a:endParaRPr lang="en-US" sz="1600" dirty="0"/>
          </a:p>
        </p:txBody>
      </p:sp>
      <p:sp>
        <p:nvSpPr>
          <p:cNvPr id="20" name="Text Placeholder 11"/>
          <p:cNvSpPr txBox="1">
            <a:spLocks/>
          </p:cNvSpPr>
          <p:nvPr/>
        </p:nvSpPr>
        <p:spPr>
          <a:xfrm>
            <a:off x="228600" y="2514600"/>
            <a:ext cx="4267200" cy="1066800"/>
          </a:xfrm>
          <a:prstGeom prst="rect">
            <a:avLst/>
          </a:prstGeom>
        </p:spPr>
        <p:txBody>
          <a:bodyPr vert="horz">
            <a:noAutofit/>
          </a:bodyPr>
          <a:lstStyle/>
          <a:p>
            <a:pPr marL="274320" lvl="0" indent="-274320" defTabSz="914400">
              <a:spcBef>
                <a:spcPct val="20000"/>
              </a:spcBef>
              <a:buClr>
                <a:schemeClr val="accent1"/>
              </a:buClr>
              <a:buSzPct val="85000"/>
            </a:pPr>
            <a:r>
              <a:rPr lang="en-US" sz="2000" dirty="0" smtClean="0"/>
              <a:t>	God </a:t>
            </a:r>
            <a:r>
              <a:rPr lang="en-US" sz="2000" dirty="0" smtClean="0"/>
              <a:t>does not measure our faithfulness by what we say, think, or profess, but rather by what we do—our actions. In the parable of the talents, the lord said unto the servant, “Well done” not “well said, well thought, well planned, or well professed.” Action is the scales upon which faithfulness is measured. If we have “done well,” then He will say “well done.”</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21" name="Text Placeholder 11"/>
          <p:cNvSpPr txBox="1">
            <a:spLocks/>
          </p:cNvSpPr>
          <p:nvPr/>
        </p:nvSpPr>
        <p:spPr>
          <a:xfrm>
            <a:off x="4648200" y="1447800"/>
            <a:ext cx="4267200" cy="10668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	Faithfulness </a:t>
            </a:r>
            <a:r>
              <a:rPr lang="en-US" sz="2400" dirty="0" smtClean="0"/>
              <a:t>is not defined by what man thinks but by what God says in His Word. A biblical definition of “</a:t>
            </a:r>
            <a:r>
              <a:rPr lang="en-US" sz="2400" i="1" dirty="0" smtClean="0"/>
              <a:t>faithfulness” </a:t>
            </a:r>
            <a:r>
              <a:rPr lang="en-US" sz="2400" dirty="0" smtClean="0"/>
              <a:t>will include:</a:t>
            </a:r>
            <a:endParaRPr kumimoji="0" lang="en-US" sz="2000" b="0" u="none" strike="noStrike" kern="1200" cap="none" spc="0" normalizeH="0" baseline="0" noProof="0" dirty="0">
              <a:ln>
                <a:noFill/>
              </a:ln>
              <a:solidFill>
                <a:schemeClr val="tx1"/>
              </a:solidFill>
              <a:effectLst/>
              <a:uLnTx/>
              <a:uFillTx/>
              <a:latin typeface="+mn-lt"/>
              <a:ea typeface="+mn-ea"/>
              <a:cs typeface="+mn-cs"/>
            </a:endParaRPr>
          </a:p>
        </p:txBody>
      </p:sp>
      <p:sp>
        <p:nvSpPr>
          <p:cNvPr id="22" name="Text Placeholder 11"/>
          <p:cNvSpPr txBox="1">
            <a:spLocks/>
          </p:cNvSpPr>
          <p:nvPr/>
        </p:nvSpPr>
        <p:spPr>
          <a:xfrm>
            <a:off x="4873752" y="3429000"/>
            <a:ext cx="3962400" cy="1066800"/>
          </a:xfrm>
          <a:prstGeom prst="rect">
            <a:avLst/>
          </a:prstGeom>
        </p:spPr>
        <p:txBody>
          <a:bodyPr vert="horz">
            <a:noAutofit/>
          </a:bodyPr>
          <a:lstStyle/>
          <a:p>
            <a:pPr marL="274320" lvl="0" indent="-274320" defTabSz="914400">
              <a:spcBef>
                <a:spcPct val="20000"/>
              </a:spcBef>
              <a:buClr>
                <a:schemeClr val="accent1"/>
              </a:buClr>
              <a:buSzPct val="85000"/>
              <a:buFont typeface="Arial"/>
              <a:buChar char="•"/>
            </a:pPr>
            <a:r>
              <a:rPr lang="en-US" sz="2000" dirty="0" smtClean="0">
                <a:solidFill>
                  <a:srgbClr val="D16349"/>
                </a:solidFill>
              </a:rPr>
              <a:t>Complete faith in the Word of God.</a:t>
            </a:r>
            <a:endParaRPr kumimoji="0" lang="en-US" b="0" u="none" strike="noStrike" kern="1200" cap="none" spc="0" normalizeH="0" baseline="0" noProof="0" dirty="0">
              <a:ln>
                <a:noFill/>
              </a:ln>
              <a:solidFill>
                <a:srgbClr val="D16349"/>
              </a:solidFill>
              <a:effectLst/>
              <a:uLnTx/>
              <a:uFillTx/>
              <a:latin typeface="+mn-lt"/>
              <a:ea typeface="+mn-ea"/>
              <a:cs typeface="+mn-cs"/>
            </a:endParaRPr>
          </a:p>
        </p:txBody>
      </p:sp>
      <p:sp>
        <p:nvSpPr>
          <p:cNvPr id="23" name="Text Placeholder 11"/>
          <p:cNvSpPr txBox="1">
            <a:spLocks/>
          </p:cNvSpPr>
          <p:nvPr/>
        </p:nvSpPr>
        <p:spPr>
          <a:xfrm>
            <a:off x="4873752" y="4191000"/>
            <a:ext cx="3962400" cy="1066800"/>
          </a:xfrm>
          <a:prstGeom prst="rect">
            <a:avLst/>
          </a:prstGeom>
        </p:spPr>
        <p:txBody>
          <a:bodyPr vert="horz">
            <a:noAutofit/>
          </a:bodyPr>
          <a:lstStyle/>
          <a:p>
            <a:pPr marL="274320" lvl="0" indent="-274320" defTabSz="914400">
              <a:spcBef>
                <a:spcPct val="20000"/>
              </a:spcBef>
              <a:buClr>
                <a:schemeClr val="accent1"/>
              </a:buClr>
              <a:buSzPct val="85000"/>
              <a:buFont typeface="Arial"/>
              <a:buChar char="•"/>
            </a:pPr>
            <a:r>
              <a:rPr lang="en-US" sz="2000" dirty="0" smtClean="0">
                <a:solidFill>
                  <a:srgbClr val="D16349"/>
                </a:solidFill>
              </a:rPr>
              <a:t>Complete and consistent obedience </a:t>
            </a:r>
            <a:r>
              <a:rPr lang="en-US" sz="2000" dirty="0" smtClean="0">
                <a:solidFill>
                  <a:srgbClr val="D16349"/>
                </a:solidFill>
              </a:rPr>
              <a:t>to the </a:t>
            </a:r>
            <a:r>
              <a:rPr lang="en-US" sz="2000" dirty="0" smtClean="0">
                <a:solidFill>
                  <a:srgbClr val="D16349"/>
                </a:solidFill>
              </a:rPr>
              <a:t>Word of God.</a:t>
            </a:r>
            <a:endParaRPr kumimoji="0" lang="en-US" b="0" u="none" strike="noStrike" kern="1200" cap="none" spc="0" normalizeH="0" baseline="0" noProof="0" dirty="0">
              <a:ln>
                <a:noFill/>
              </a:ln>
              <a:solidFill>
                <a:srgbClr val="D16349"/>
              </a:solidFill>
              <a:effectLst/>
              <a:uLnTx/>
              <a:uFillTx/>
              <a:latin typeface="+mn-lt"/>
              <a:ea typeface="+mn-ea"/>
              <a:cs typeface="+mn-cs"/>
            </a:endParaRPr>
          </a:p>
        </p:txBody>
      </p:sp>
      <p:sp>
        <p:nvSpPr>
          <p:cNvPr id="24" name="Text Placeholder 11"/>
          <p:cNvSpPr txBox="1">
            <a:spLocks/>
          </p:cNvSpPr>
          <p:nvPr/>
        </p:nvSpPr>
        <p:spPr>
          <a:xfrm>
            <a:off x="4648200" y="4953000"/>
            <a:ext cx="4267200" cy="10668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	Complete </a:t>
            </a:r>
            <a:r>
              <a:rPr lang="en-US" sz="2400" dirty="0" smtClean="0"/>
              <a:t>and consistent obedience is an automatic result of complete faith.</a:t>
            </a:r>
            <a:endParaRPr kumimoji="0" lang="en-US" sz="2000" b="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20" grpId="0" build="p"/>
      <p:bldP spid="21" grpId="0" build="p"/>
      <p:bldP spid="22" grpId="0" build="p"/>
      <p:bldP spid="23" grpId="0" build="p"/>
      <p:bldP spid="2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593</TotalTime>
  <Words>1656</Words>
  <Application>Microsoft Macintosh PowerPoint</Application>
  <PresentationFormat>On-screen Show (4:3)</PresentationFormat>
  <Paragraphs>74</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Civic</vt:lpstr>
      <vt:lpstr>GLOBAL UNIVERSITY OF THEOLOGICAL STUDIES</vt:lpstr>
      <vt:lpstr>(1 Corinthians 4:2)</vt:lpstr>
      <vt:lpstr>Slide 3</vt:lpstr>
      <vt:lpstr>1. A Biblical Requirement</vt:lpstr>
      <vt:lpstr>1. A Biblical Requirement</vt:lpstr>
      <vt:lpstr>1. A Biblical Prerequisite</vt:lpstr>
      <vt:lpstr>1. A Biblical Prerequisite</vt:lpstr>
      <vt:lpstr>Slide 8</vt:lpstr>
      <vt:lpstr>How does God measure faithfulness?</vt:lpstr>
      <vt:lpstr>Slide 10</vt:lpstr>
      <vt:lpstr>Slide 11</vt:lpstr>
      <vt:lpstr>Slide 12</vt:lpstr>
      <vt:lpstr>Slide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65</cp:revision>
  <dcterms:created xsi:type="dcterms:W3CDTF">2010-08-16T16:27:21Z</dcterms:created>
  <dcterms:modified xsi:type="dcterms:W3CDTF">2010-08-16T19:28:28Z</dcterms:modified>
</cp:coreProperties>
</file>