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447" r:id="rId5"/>
    <p:sldId id="448" r:id="rId6"/>
    <p:sldId id="449" r:id="rId7"/>
    <p:sldId id="450" r:id="rId8"/>
    <p:sldId id="451" r:id="rId9"/>
    <p:sldId id="452" r:id="rId10"/>
    <p:sldId id="453" r:id="rId11"/>
    <p:sldId id="454" r:id="rId12"/>
    <p:sldId id="455" r:id="rId13"/>
    <p:sldId id="456" r:id="rId14"/>
    <p:sldId id="457" r:id="rId15"/>
    <p:sldId id="458" r:id="rId16"/>
    <p:sldId id="459"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9" d="100"/>
          <a:sy n="89" d="100"/>
        </p:scale>
        <p:origin x="-3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9/17/10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9/17/10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9/17/10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9/17/10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Fourteen:</a:t>
            </a:r>
            <a:r>
              <a:rPr kumimoji="0" lang="en-US" sz="2400" b="0" i="0" u="none" strike="noStrike" kern="1200" cap="none" spc="0" normalizeH="0" noProof="0" dirty="0" smtClean="0">
                <a:ln>
                  <a:noFill/>
                </a:ln>
                <a:solidFill>
                  <a:schemeClr val="accent1"/>
                </a:solidFill>
                <a:effectLst/>
                <a:uLnTx/>
                <a:uFillTx/>
                <a:latin typeface="+mj-lt"/>
                <a:ea typeface="+mj-ea"/>
                <a:cs typeface="+mj-cs"/>
              </a:rPr>
              <a:t> Motives and Attitudes</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522982"/>
            <a:ext cx="8229600" cy="1077218"/>
          </a:xfrm>
          <a:prstGeom prst="rect">
            <a:avLst/>
          </a:prstGeom>
          <a:noFill/>
        </p:spPr>
        <p:txBody>
          <a:bodyPr wrap="square" rtlCol="0">
            <a:spAutoFit/>
          </a:bodyPr>
          <a:lstStyle/>
          <a:p>
            <a:pPr algn="ctr"/>
            <a:r>
              <a:rPr lang="en-US" sz="3200" dirty="0" smtClean="0"/>
              <a:t>Many of the most quoted Bible references on giving concern motivation and attitude:</a:t>
            </a:r>
            <a:endParaRPr lang="en-US" sz="3200" i="1" dirty="0" smtClean="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1865055"/>
            <a:ext cx="8229600" cy="3785652"/>
          </a:xfrm>
          <a:prstGeom prst="rect">
            <a:avLst/>
          </a:prstGeom>
          <a:noFill/>
        </p:spPr>
        <p:txBody>
          <a:bodyPr wrap="square" rtlCol="0">
            <a:spAutoFit/>
          </a:bodyPr>
          <a:lstStyle/>
          <a:p>
            <a:pPr algn="ctr"/>
            <a:r>
              <a:rPr lang="en-US" sz="4000" dirty="0" smtClean="0">
                <a:solidFill>
                  <a:srgbClr val="D16349"/>
                </a:solidFill>
              </a:rPr>
              <a:t>“</a:t>
            </a:r>
            <a:r>
              <a:rPr lang="en-US" sz="4000" dirty="0" err="1" smtClean="0">
                <a:solidFill>
                  <a:srgbClr val="D16349"/>
                </a:solidFill>
              </a:rPr>
              <a:t>Honour</a:t>
            </a:r>
            <a:r>
              <a:rPr lang="en-US" sz="4000" dirty="0" smtClean="0">
                <a:solidFill>
                  <a:srgbClr val="D16349"/>
                </a:solidFill>
              </a:rPr>
              <a:t> the LORD with thy substance, and with the </a:t>
            </a:r>
            <a:r>
              <a:rPr lang="en-US" sz="4000" dirty="0" err="1" smtClean="0">
                <a:solidFill>
                  <a:srgbClr val="D16349"/>
                </a:solidFill>
              </a:rPr>
              <a:t>firstfruits</a:t>
            </a:r>
            <a:r>
              <a:rPr lang="en-US" sz="4000" dirty="0" smtClean="0">
                <a:solidFill>
                  <a:srgbClr val="D16349"/>
                </a:solidFill>
              </a:rPr>
              <a:t> of all </a:t>
            </a:r>
            <a:r>
              <a:rPr lang="en-US" sz="4000" dirty="0" err="1" smtClean="0">
                <a:solidFill>
                  <a:srgbClr val="D16349"/>
                </a:solidFill>
              </a:rPr>
              <a:t>thine</a:t>
            </a:r>
            <a:r>
              <a:rPr lang="en-US" sz="4000" dirty="0" smtClean="0">
                <a:solidFill>
                  <a:srgbClr val="D16349"/>
                </a:solidFill>
              </a:rPr>
              <a:t> increase: So shall thy barns be filled with plenty, and thy presses shall burst out with new wine” (Proverbs 3:9- 10).</a:t>
            </a:r>
            <a:endParaRPr lang="en-US" sz="40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926842"/>
            <a:ext cx="8229600" cy="5016758"/>
          </a:xfrm>
          <a:prstGeom prst="rect">
            <a:avLst/>
          </a:prstGeom>
          <a:noFill/>
        </p:spPr>
        <p:txBody>
          <a:bodyPr wrap="square" rtlCol="0">
            <a:spAutoFit/>
          </a:bodyPr>
          <a:lstStyle/>
          <a:p>
            <a:pPr algn="ctr"/>
            <a:r>
              <a:rPr lang="en-US" sz="4000" dirty="0" smtClean="0"/>
              <a:t>“Give, and it shall be given unto you; good measure, pressed down, and shaken together, and running over, shall men give into your bosom. For with the same measure that ye mete withal it shall be measured to you again” (Luke 6:38).</a:t>
            </a:r>
            <a:endParaRPr lang="en-US" sz="40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838200"/>
            <a:ext cx="8229600" cy="3170099"/>
          </a:xfrm>
          <a:prstGeom prst="rect">
            <a:avLst/>
          </a:prstGeom>
          <a:noFill/>
        </p:spPr>
        <p:txBody>
          <a:bodyPr wrap="square" rtlCol="0">
            <a:spAutoFit/>
          </a:bodyPr>
          <a:lstStyle/>
          <a:p>
            <a:pPr algn="ctr"/>
            <a:r>
              <a:rPr lang="en-US" sz="4000" dirty="0" smtClean="0">
                <a:solidFill>
                  <a:srgbClr val="D16349"/>
                </a:solidFill>
              </a:rPr>
              <a:t>“But this I say, He which </a:t>
            </a:r>
            <a:r>
              <a:rPr lang="en-US" sz="4000" dirty="0" err="1" smtClean="0">
                <a:solidFill>
                  <a:srgbClr val="D16349"/>
                </a:solidFill>
              </a:rPr>
              <a:t>soweth</a:t>
            </a:r>
            <a:r>
              <a:rPr lang="en-US" sz="4000" dirty="0" smtClean="0">
                <a:solidFill>
                  <a:srgbClr val="D16349"/>
                </a:solidFill>
              </a:rPr>
              <a:t> sparingly shall reap also sparingly; and he which </a:t>
            </a:r>
            <a:r>
              <a:rPr lang="en-US" sz="4000" dirty="0" err="1" smtClean="0">
                <a:solidFill>
                  <a:srgbClr val="D16349"/>
                </a:solidFill>
              </a:rPr>
              <a:t>soweth</a:t>
            </a:r>
            <a:r>
              <a:rPr lang="en-US" sz="4000" dirty="0" smtClean="0">
                <a:solidFill>
                  <a:srgbClr val="D16349"/>
                </a:solidFill>
              </a:rPr>
              <a:t> bountifully shall reap also bountifully” (2 Corinthians 9:6).</a:t>
            </a:r>
            <a:endParaRPr lang="en-US" sz="4000" dirty="0">
              <a:solidFill>
                <a:srgbClr val="D16349"/>
              </a:solidFill>
            </a:endParaRPr>
          </a:p>
        </p:txBody>
      </p:sp>
      <p:sp>
        <p:nvSpPr>
          <p:cNvPr id="5" name="TextBox 4"/>
          <p:cNvSpPr txBox="1"/>
          <p:nvPr/>
        </p:nvSpPr>
        <p:spPr>
          <a:xfrm>
            <a:off x="457200" y="4239161"/>
            <a:ext cx="8229600" cy="1323439"/>
          </a:xfrm>
          <a:prstGeom prst="rect">
            <a:avLst/>
          </a:prstGeom>
          <a:noFill/>
        </p:spPr>
        <p:txBody>
          <a:bodyPr wrap="square" rtlCol="0">
            <a:spAutoFit/>
          </a:bodyPr>
          <a:lstStyle/>
          <a:p>
            <a:pPr algn="ctr"/>
            <a:r>
              <a:rPr lang="en-US" sz="4000" dirty="0" smtClean="0"/>
              <a:t>“God loves a cheerful giver”</a:t>
            </a:r>
            <a:r>
              <a:rPr lang="en-US" sz="4000" dirty="0" smtClean="0"/>
              <a:t> </a:t>
            </a:r>
          </a:p>
          <a:p>
            <a:pPr algn="ctr"/>
            <a:r>
              <a:rPr lang="en-US" sz="4000" dirty="0" smtClean="0"/>
              <a:t>(</a:t>
            </a:r>
            <a:r>
              <a:rPr lang="en-US" sz="4000" dirty="0" smtClean="0"/>
              <a:t>2 Corinthians 9:7, </a:t>
            </a:r>
            <a:r>
              <a:rPr lang="en-US" sz="4000" i="1" dirty="0" smtClean="0"/>
              <a:t>NKJV).</a:t>
            </a:r>
            <a:endParaRPr lang="en-US" sz="40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1524000"/>
            <a:ext cx="8229600" cy="3477875"/>
          </a:xfrm>
          <a:prstGeom prst="rect">
            <a:avLst/>
          </a:prstGeom>
          <a:noFill/>
        </p:spPr>
        <p:txBody>
          <a:bodyPr wrap="square" rtlCol="0">
            <a:spAutoFit/>
          </a:bodyPr>
          <a:lstStyle/>
          <a:p>
            <a:pPr algn="ctr"/>
            <a:r>
              <a:rPr lang="en-US" sz="4400" dirty="0" smtClean="0">
                <a:solidFill>
                  <a:srgbClr val="D16349"/>
                </a:solidFill>
              </a:rPr>
              <a:t>“For if there be first a willing mind, it is accepted according to that a man hath, and not according to that he hath not” (2 Corinthians 8:12).</a:t>
            </a:r>
            <a:endParaRPr lang="en-US" sz="4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885884"/>
            <a:ext cx="8229600" cy="4524316"/>
          </a:xfrm>
          <a:prstGeom prst="rect">
            <a:avLst/>
          </a:prstGeom>
          <a:noFill/>
        </p:spPr>
        <p:txBody>
          <a:bodyPr wrap="square" rtlCol="0">
            <a:spAutoFit/>
          </a:bodyPr>
          <a:lstStyle/>
          <a:p>
            <a:pPr algn="ctr"/>
            <a:r>
              <a:rPr lang="en-US" sz="3600" dirty="0" smtClean="0">
                <a:solidFill>
                  <a:srgbClr val="D16349"/>
                </a:solidFill>
              </a:rPr>
              <a:t>“And he called unto him his disciples, and </a:t>
            </a:r>
            <a:r>
              <a:rPr lang="en-US" sz="3600" dirty="0" err="1" smtClean="0">
                <a:solidFill>
                  <a:srgbClr val="D16349"/>
                </a:solidFill>
              </a:rPr>
              <a:t>saith</a:t>
            </a:r>
            <a:r>
              <a:rPr lang="en-US" sz="3600" dirty="0" smtClean="0">
                <a:solidFill>
                  <a:srgbClr val="D16349"/>
                </a:solidFill>
              </a:rPr>
              <a:t> unto them, Verily I say unto you, That this poor widow hath cast more in, than all they which have cast into the treasury: For all they did cast in of their abundance; but she of her want did cast in all that she had, even all her living” (Mark 12:43-44).</a:t>
            </a: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457200"/>
            <a:ext cx="8229600" cy="3970318"/>
          </a:xfrm>
          <a:prstGeom prst="rect">
            <a:avLst/>
          </a:prstGeom>
          <a:noFill/>
        </p:spPr>
        <p:txBody>
          <a:bodyPr wrap="square" rtlCol="0">
            <a:spAutoFit/>
          </a:bodyPr>
          <a:lstStyle/>
          <a:p>
            <a:pPr algn="ctr"/>
            <a:r>
              <a:rPr lang="en-US" sz="3600" dirty="0" smtClean="0"/>
              <a:t>Love must be the motivation behind all giving. God measures our actions by our motives. There are many Christians who give, as God would have them give, out of gratitude. To those that give out of gratitude, giving is more than a religious duty. It is a joy.</a:t>
            </a:r>
            <a:endParaRPr lang="en-US" sz="3600" dirty="0">
              <a:solidFill>
                <a:srgbClr val="D16349"/>
              </a:solidFill>
            </a:endParaRPr>
          </a:p>
        </p:txBody>
      </p:sp>
      <p:sp>
        <p:nvSpPr>
          <p:cNvPr id="5" name="TextBox 4"/>
          <p:cNvSpPr txBox="1"/>
          <p:nvPr/>
        </p:nvSpPr>
        <p:spPr>
          <a:xfrm>
            <a:off x="457200" y="4417873"/>
            <a:ext cx="8229600" cy="1754327"/>
          </a:xfrm>
          <a:prstGeom prst="rect">
            <a:avLst/>
          </a:prstGeom>
          <a:noFill/>
        </p:spPr>
        <p:txBody>
          <a:bodyPr wrap="square" rtlCol="0">
            <a:spAutoFit/>
          </a:bodyPr>
          <a:lstStyle/>
          <a:p>
            <a:pPr algn="ctr"/>
            <a:r>
              <a:rPr lang="en-US" sz="3600" dirty="0" smtClean="0">
                <a:solidFill>
                  <a:srgbClr val="D16349"/>
                </a:solidFill>
              </a:rPr>
              <a:t>A true desire to give generously and sacrificially comes from a transformed heart.</a:t>
            </a: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493693"/>
            <a:ext cx="8229600" cy="954107"/>
          </a:xfrm>
          <a:prstGeom prst="rect">
            <a:avLst/>
          </a:prstGeom>
          <a:noFill/>
        </p:spPr>
        <p:txBody>
          <a:bodyPr wrap="square" rtlCol="0">
            <a:spAutoFit/>
          </a:bodyPr>
          <a:lstStyle/>
          <a:p>
            <a:pPr algn="ctr"/>
            <a:r>
              <a:rPr lang="en-US" sz="2800" dirty="0" smtClean="0">
                <a:solidFill>
                  <a:srgbClr val="D16349"/>
                </a:solidFill>
              </a:rPr>
              <a:t>With this transformation, comes several </a:t>
            </a:r>
            <a:r>
              <a:rPr lang="en-US" sz="2800" dirty="0" smtClean="0">
                <a:solidFill>
                  <a:srgbClr val="D16349"/>
                </a:solidFill>
              </a:rPr>
              <a:t>righteous traits that appear within the regenerated person:</a:t>
            </a:r>
            <a:endParaRPr lang="en-US" sz="2800" dirty="0">
              <a:solidFill>
                <a:srgbClr val="D16349"/>
              </a:solidFill>
            </a:endParaRPr>
          </a:p>
        </p:txBody>
      </p:sp>
      <p:sp>
        <p:nvSpPr>
          <p:cNvPr id="5" name="TextBox 4"/>
          <p:cNvSpPr txBox="1"/>
          <p:nvPr/>
        </p:nvSpPr>
        <p:spPr>
          <a:xfrm>
            <a:off x="457200" y="1484293"/>
            <a:ext cx="8229600" cy="954107"/>
          </a:xfrm>
          <a:prstGeom prst="rect">
            <a:avLst/>
          </a:prstGeom>
          <a:noFill/>
        </p:spPr>
        <p:txBody>
          <a:bodyPr wrap="square" rtlCol="0">
            <a:spAutoFit/>
          </a:bodyPr>
          <a:lstStyle/>
          <a:p>
            <a:pPr>
              <a:buFont typeface="Arial"/>
              <a:buChar char="•"/>
            </a:pPr>
            <a:r>
              <a:rPr lang="en-US" sz="2800" dirty="0" smtClean="0">
                <a:solidFill>
                  <a:srgbClr val="D16349"/>
                </a:solidFill>
              </a:rPr>
              <a:t> </a:t>
            </a:r>
            <a:r>
              <a:rPr lang="en-US" sz="2800" dirty="0" smtClean="0"/>
              <a:t>The desire to seek God’s kingdom </a:t>
            </a:r>
            <a:r>
              <a:rPr lang="en-US" sz="2800" dirty="0" smtClean="0"/>
              <a:t>before anything else (Matthew 6:33).</a:t>
            </a:r>
            <a:endParaRPr lang="en-US" sz="2800" dirty="0">
              <a:solidFill>
                <a:srgbClr val="D16349"/>
              </a:solidFill>
            </a:endParaRPr>
          </a:p>
        </p:txBody>
      </p:sp>
      <p:sp>
        <p:nvSpPr>
          <p:cNvPr id="7" name="TextBox 6"/>
          <p:cNvSpPr txBox="1"/>
          <p:nvPr/>
        </p:nvSpPr>
        <p:spPr>
          <a:xfrm>
            <a:off x="457200" y="2398693"/>
            <a:ext cx="8229600" cy="954107"/>
          </a:xfrm>
          <a:prstGeom prst="rect">
            <a:avLst/>
          </a:prstGeom>
          <a:noFill/>
        </p:spPr>
        <p:txBody>
          <a:bodyPr wrap="square" rtlCol="0">
            <a:spAutoFit/>
          </a:bodyPr>
          <a:lstStyle/>
          <a:p>
            <a:pPr>
              <a:buFont typeface="Arial"/>
              <a:buChar char="•"/>
            </a:pPr>
            <a:r>
              <a:rPr lang="en-US" sz="2800" dirty="0" smtClean="0">
                <a:solidFill>
                  <a:srgbClr val="D16349"/>
                </a:solidFill>
              </a:rPr>
              <a:t> </a:t>
            </a:r>
            <a:r>
              <a:rPr lang="en-US" sz="2800" dirty="0" smtClean="0"/>
              <a:t>Affections that are fixed in heaven, </a:t>
            </a:r>
            <a:r>
              <a:rPr lang="en-US" sz="2800" dirty="0" smtClean="0"/>
              <a:t>not on </a:t>
            </a:r>
            <a:r>
              <a:rPr lang="en-US" sz="2800" dirty="0" smtClean="0"/>
              <a:t>earth (Colossians 3:2).</a:t>
            </a:r>
            <a:endParaRPr lang="en-US" sz="2800" dirty="0">
              <a:solidFill>
                <a:srgbClr val="D16349"/>
              </a:solidFill>
            </a:endParaRPr>
          </a:p>
        </p:txBody>
      </p:sp>
      <p:sp>
        <p:nvSpPr>
          <p:cNvPr id="8" name="TextBox 7"/>
          <p:cNvSpPr txBox="1"/>
          <p:nvPr/>
        </p:nvSpPr>
        <p:spPr>
          <a:xfrm>
            <a:off x="457200" y="3313093"/>
            <a:ext cx="8229600" cy="523220"/>
          </a:xfrm>
          <a:prstGeom prst="rect">
            <a:avLst/>
          </a:prstGeom>
          <a:noFill/>
        </p:spPr>
        <p:txBody>
          <a:bodyPr wrap="square" rtlCol="0">
            <a:spAutoFit/>
          </a:bodyPr>
          <a:lstStyle/>
          <a:p>
            <a:pPr>
              <a:buFont typeface="Arial"/>
              <a:buChar char="•"/>
            </a:pPr>
            <a:r>
              <a:rPr lang="en-US" sz="2800" dirty="0" smtClean="0">
                <a:solidFill>
                  <a:srgbClr val="D16349"/>
                </a:solidFill>
              </a:rPr>
              <a:t> </a:t>
            </a:r>
            <a:r>
              <a:rPr lang="en-US" sz="2800" dirty="0" smtClean="0"/>
              <a:t>Love that is centered on God, not </a:t>
            </a:r>
            <a:r>
              <a:rPr lang="en-US" sz="2800" dirty="0" smtClean="0"/>
              <a:t>the world</a:t>
            </a:r>
            <a:r>
              <a:rPr lang="en-US" sz="2800" dirty="0" smtClean="0"/>
              <a:t>.</a:t>
            </a:r>
            <a:endParaRPr lang="en-US" sz="2800" dirty="0">
              <a:solidFill>
                <a:srgbClr val="D16349"/>
              </a:solidFill>
            </a:endParaRPr>
          </a:p>
        </p:txBody>
      </p:sp>
      <p:sp>
        <p:nvSpPr>
          <p:cNvPr id="9" name="TextBox 8"/>
          <p:cNvSpPr txBox="1"/>
          <p:nvPr/>
        </p:nvSpPr>
        <p:spPr>
          <a:xfrm>
            <a:off x="457200" y="3820180"/>
            <a:ext cx="8229600" cy="954107"/>
          </a:xfrm>
          <a:prstGeom prst="rect">
            <a:avLst/>
          </a:prstGeom>
          <a:noFill/>
        </p:spPr>
        <p:txBody>
          <a:bodyPr wrap="square" rtlCol="0">
            <a:spAutoFit/>
          </a:bodyPr>
          <a:lstStyle/>
          <a:p>
            <a:pPr>
              <a:buFont typeface="Arial"/>
              <a:buChar char="•"/>
            </a:pPr>
            <a:r>
              <a:rPr lang="en-US" sz="2800" dirty="0" smtClean="0">
                <a:solidFill>
                  <a:srgbClr val="D16349"/>
                </a:solidFill>
              </a:rPr>
              <a:t> </a:t>
            </a:r>
            <a:r>
              <a:rPr lang="en-US" sz="2800" dirty="0" smtClean="0"/>
              <a:t>A hunger and thirst for </a:t>
            </a:r>
            <a:r>
              <a:rPr lang="en-US" sz="2800" dirty="0" smtClean="0"/>
              <a:t>righteousness and </a:t>
            </a:r>
            <a:r>
              <a:rPr lang="en-US" sz="2800" dirty="0" smtClean="0"/>
              <a:t>godliness (Matthew 5:6).</a:t>
            </a:r>
            <a:endParaRPr lang="en-US" sz="2800" dirty="0">
              <a:solidFill>
                <a:srgbClr val="D16349"/>
              </a:solidFill>
            </a:endParaRPr>
          </a:p>
        </p:txBody>
      </p:sp>
      <p:sp>
        <p:nvSpPr>
          <p:cNvPr id="10" name="TextBox 9"/>
          <p:cNvSpPr txBox="1"/>
          <p:nvPr/>
        </p:nvSpPr>
        <p:spPr>
          <a:xfrm>
            <a:off x="457200" y="4684693"/>
            <a:ext cx="8229600" cy="954107"/>
          </a:xfrm>
          <a:prstGeom prst="rect">
            <a:avLst/>
          </a:prstGeom>
          <a:noFill/>
        </p:spPr>
        <p:txBody>
          <a:bodyPr wrap="square" rtlCol="0">
            <a:spAutoFit/>
          </a:bodyPr>
          <a:lstStyle/>
          <a:p>
            <a:pPr>
              <a:buFont typeface="Arial"/>
              <a:buChar char="•"/>
            </a:pPr>
            <a:r>
              <a:rPr lang="en-US" sz="2800" dirty="0" smtClean="0">
                <a:solidFill>
                  <a:srgbClr val="D16349"/>
                </a:solidFill>
              </a:rPr>
              <a:t> </a:t>
            </a:r>
            <a:r>
              <a:rPr lang="en-US" sz="2800" dirty="0" smtClean="0"/>
              <a:t>A desire to obey God’s Word and </a:t>
            </a:r>
            <a:r>
              <a:rPr lang="en-US" sz="2800" dirty="0" smtClean="0"/>
              <a:t>to follow </a:t>
            </a:r>
            <a:r>
              <a:rPr lang="en-US" sz="2800" dirty="0" smtClean="0"/>
              <a:t>the Holy Spirit’s leading.</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2578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Matthew 6:21</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3057942"/>
            <a:ext cx="5867401" cy="2123658"/>
          </a:xfrm>
          <a:prstGeom prst="rect">
            <a:avLst/>
          </a:prstGeom>
          <a:noFill/>
        </p:spPr>
        <p:txBody>
          <a:bodyPr wrap="square" rtlCol="0" anchor="b">
            <a:spAutoFit/>
          </a:bodyPr>
          <a:lstStyle/>
          <a:p>
            <a:r>
              <a:rPr lang="en-US" sz="4400" dirty="0" smtClean="0"/>
              <a:t>“For where your treasure is, there will your heart be also”</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685800"/>
            <a:ext cx="8229600" cy="2677656"/>
          </a:xfrm>
          <a:prstGeom prst="rect">
            <a:avLst/>
          </a:prstGeom>
          <a:noFill/>
        </p:spPr>
        <p:txBody>
          <a:bodyPr wrap="square" rtlCol="0">
            <a:spAutoFit/>
          </a:bodyPr>
          <a:lstStyle/>
          <a:p>
            <a:pPr algn="ctr"/>
            <a:r>
              <a:rPr lang="en-US" sz="2800" dirty="0" smtClean="0"/>
              <a:t>Motivation is </a:t>
            </a:r>
            <a:r>
              <a:rPr lang="en-US" sz="2800" i="1" dirty="0" smtClean="0"/>
              <a:t>“why” </a:t>
            </a:r>
            <a:r>
              <a:rPr lang="en-US" sz="2800" dirty="0" smtClean="0"/>
              <a:t>you do what you do. Ask yourself; what motivates your actions, words, thoughts, and desires? A truthful response will help you to know what truly motivates you</a:t>
            </a:r>
            <a:r>
              <a:rPr lang="en-US" sz="2800" dirty="0" smtClean="0"/>
              <a:t>. </a:t>
            </a:r>
            <a:r>
              <a:rPr lang="en-US" sz="2800" dirty="0" smtClean="0"/>
              <a:t>The proper answers do not come from the lips only but also from the heart. </a:t>
            </a:r>
            <a:endParaRPr lang="en-US" sz="2800" dirty="0">
              <a:solidFill>
                <a:schemeClr val="accent1"/>
              </a:solidFill>
            </a:endParaRPr>
          </a:p>
        </p:txBody>
      </p:sp>
      <p:sp>
        <p:nvSpPr>
          <p:cNvPr id="20" name="TextBox 19"/>
          <p:cNvSpPr txBox="1"/>
          <p:nvPr/>
        </p:nvSpPr>
        <p:spPr>
          <a:xfrm>
            <a:off x="457200" y="3342144"/>
            <a:ext cx="8229600" cy="2246769"/>
          </a:xfrm>
          <a:prstGeom prst="rect">
            <a:avLst/>
          </a:prstGeom>
          <a:noFill/>
        </p:spPr>
        <p:txBody>
          <a:bodyPr wrap="square" rtlCol="0">
            <a:spAutoFit/>
          </a:bodyPr>
          <a:lstStyle/>
          <a:p>
            <a:pPr algn="ctr"/>
            <a:r>
              <a:rPr lang="en-US" sz="2800" dirty="0" smtClean="0"/>
              <a:t>Motives may be pure or corrupt and evil. Sometimes motives are easily concealed. But a motive can never be kept secret from God’s all- seeing eye. He sees all, knows all, and searches the heart for true motives.</a:t>
            </a:r>
            <a:endParaRPr lang="en-US" sz="2800" dirty="0">
              <a:solidFill>
                <a:schemeClr val="accent1"/>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685800"/>
            <a:ext cx="8229600" cy="954107"/>
          </a:xfrm>
          <a:prstGeom prst="rect">
            <a:avLst/>
          </a:prstGeom>
          <a:noFill/>
        </p:spPr>
        <p:txBody>
          <a:bodyPr wrap="square" rtlCol="0">
            <a:spAutoFit/>
          </a:bodyPr>
          <a:lstStyle/>
          <a:p>
            <a:pPr algn="ctr"/>
            <a:r>
              <a:rPr lang="en-US" sz="2800" dirty="0" smtClean="0">
                <a:solidFill>
                  <a:srgbClr val="D16349"/>
                </a:solidFill>
              </a:rPr>
              <a:t>“...Whosoever is of a willing heart, let him bring it, an offering of the LORD...” (Exodus 35:5).</a:t>
            </a:r>
            <a:endParaRPr lang="en-US" sz="2800" dirty="0">
              <a:solidFill>
                <a:srgbClr val="D16349"/>
              </a:solidFill>
            </a:endParaRPr>
          </a:p>
        </p:txBody>
      </p:sp>
      <p:sp>
        <p:nvSpPr>
          <p:cNvPr id="20" name="TextBox 19"/>
          <p:cNvSpPr txBox="1"/>
          <p:nvPr/>
        </p:nvSpPr>
        <p:spPr>
          <a:xfrm>
            <a:off x="457200" y="1765518"/>
            <a:ext cx="8229600" cy="1815882"/>
          </a:xfrm>
          <a:prstGeom prst="rect">
            <a:avLst/>
          </a:prstGeom>
          <a:noFill/>
        </p:spPr>
        <p:txBody>
          <a:bodyPr wrap="square" rtlCol="0">
            <a:spAutoFit/>
          </a:bodyPr>
          <a:lstStyle/>
          <a:p>
            <a:pPr algn="ctr"/>
            <a:r>
              <a:rPr lang="en-US" sz="2800" dirty="0" smtClean="0"/>
              <a:t>When the time came for the building of the Tabernacle, the instructions from God to Moses gave careful consideration to the </a:t>
            </a:r>
            <a:r>
              <a:rPr lang="en-US" sz="2800" i="1" dirty="0" smtClean="0"/>
              <a:t>motive </a:t>
            </a:r>
            <a:r>
              <a:rPr lang="en-US" sz="2800" dirty="0" smtClean="0"/>
              <a:t>of the people in the giving of their offerings.</a:t>
            </a:r>
            <a:endParaRPr lang="en-US" sz="2800" dirty="0">
              <a:solidFill>
                <a:schemeClr val="accent1"/>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3581400"/>
            <a:ext cx="8229600" cy="2677656"/>
          </a:xfrm>
          <a:prstGeom prst="rect">
            <a:avLst/>
          </a:prstGeom>
          <a:noFill/>
        </p:spPr>
        <p:txBody>
          <a:bodyPr wrap="square" rtlCol="0">
            <a:spAutoFit/>
          </a:bodyPr>
          <a:lstStyle/>
          <a:p>
            <a:pPr algn="ctr"/>
            <a:r>
              <a:rPr lang="en-US" sz="2800" dirty="0" smtClean="0">
                <a:solidFill>
                  <a:srgbClr val="D16349"/>
                </a:solidFill>
              </a:rPr>
              <a:t>“And they came, every one whose heart stirred him up, and every one whom his spirit made willing, and they brought the LORD’S offering </a:t>
            </a:r>
            <a:r>
              <a:rPr lang="en-US" sz="2800" dirty="0" smtClean="0">
                <a:solidFill>
                  <a:srgbClr val="D16349"/>
                </a:solidFill>
              </a:rPr>
              <a:t>to </a:t>
            </a:r>
            <a:r>
              <a:rPr lang="en-US" sz="2800" dirty="0" smtClean="0">
                <a:solidFill>
                  <a:srgbClr val="D16349"/>
                </a:solidFill>
              </a:rPr>
              <a:t>the work of the tabernacle of the congregation, and for all his service, and for the holy garments” (Exodus 35:21).</a:t>
            </a:r>
            <a:r>
              <a:rPr lang="en-US" sz="2800" dirty="0" smtClean="0">
                <a:solidFill>
                  <a:srgbClr val="D16349"/>
                </a:solidFill>
              </a:rPr>
              <a:t> </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6"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685800"/>
            <a:ext cx="8229600" cy="2677656"/>
          </a:xfrm>
          <a:prstGeom prst="rect">
            <a:avLst/>
          </a:prstGeom>
          <a:noFill/>
        </p:spPr>
        <p:txBody>
          <a:bodyPr wrap="square" rtlCol="0">
            <a:spAutoFit/>
          </a:bodyPr>
          <a:lstStyle/>
          <a:p>
            <a:pPr algn="ctr"/>
            <a:r>
              <a:rPr lang="en-US" sz="2800" dirty="0" smtClean="0"/>
              <a:t>David, in preparing for the building of the Temple before his death said, “I have set my affection to the house of my God” (1 Chronicles 29:3) and he gave willingly and generously for its construction. Following the example of their king and leader, the people were motivated to give in the same manner.</a:t>
            </a:r>
            <a:endParaRPr lang="en-US" sz="2800" dirty="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3581400"/>
            <a:ext cx="8229600" cy="1815882"/>
          </a:xfrm>
          <a:prstGeom prst="rect">
            <a:avLst/>
          </a:prstGeom>
          <a:noFill/>
        </p:spPr>
        <p:txBody>
          <a:bodyPr wrap="square" rtlCol="0">
            <a:spAutoFit/>
          </a:bodyPr>
          <a:lstStyle/>
          <a:p>
            <a:pPr algn="ctr"/>
            <a:r>
              <a:rPr lang="en-US" sz="2800" dirty="0" smtClean="0">
                <a:solidFill>
                  <a:srgbClr val="D16349"/>
                </a:solidFill>
              </a:rPr>
              <a:t>“Then the people rejoiced, for that they offered willingly ,</a:t>
            </a:r>
            <a:r>
              <a:rPr lang="en-US" sz="2800" dirty="0" smtClean="0">
                <a:solidFill>
                  <a:srgbClr val="D16349"/>
                </a:solidFill>
              </a:rPr>
              <a:t>because with perfect heart they </a:t>
            </a:r>
            <a:r>
              <a:rPr lang="en-US" sz="2800" dirty="0" smtClean="0">
                <a:solidFill>
                  <a:srgbClr val="D16349"/>
                </a:solidFill>
              </a:rPr>
              <a:t>offered willingly to the LORD: and David the king also rejoiced with great joy” (1 Chronicles 29:9).</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685800"/>
            <a:ext cx="8229600" cy="1569660"/>
          </a:xfrm>
          <a:prstGeom prst="rect">
            <a:avLst/>
          </a:prstGeom>
          <a:noFill/>
        </p:spPr>
        <p:txBody>
          <a:bodyPr wrap="square" rtlCol="0">
            <a:spAutoFit/>
          </a:bodyPr>
          <a:lstStyle/>
          <a:p>
            <a:pPr algn="ctr"/>
            <a:r>
              <a:rPr lang="en-US" sz="3200" dirty="0" smtClean="0"/>
              <a:t>Motivation as well as generosity can be contagious when the people see the example first exhibited in the life of the leader.</a:t>
            </a:r>
            <a:endParaRPr lang="en-US" sz="3200" dirty="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2357497"/>
            <a:ext cx="8229600" cy="2062103"/>
          </a:xfrm>
          <a:prstGeom prst="rect">
            <a:avLst/>
          </a:prstGeom>
          <a:noFill/>
        </p:spPr>
        <p:txBody>
          <a:bodyPr wrap="square" rtlCol="0">
            <a:spAutoFit/>
          </a:bodyPr>
          <a:lstStyle/>
          <a:p>
            <a:pPr algn="ctr"/>
            <a:r>
              <a:rPr lang="en-US" sz="3200" dirty="0" smtClean="0">
                <a:solidFill>
                  <a:srgbClr val="D16349"/>
                </a:solidFill>
              </a:rPr>
              <a:t>“Every man according as he </a:t>
            </a:r>
            <a:r>
              <a:rPr lang="en-US" sz="3200" dirty="0" err="1" smtClean="0">
                <a:solidFill>
                  <a:srgbClr val="D16349"/>
                </a:solidFill>
              </a:rPr>
              <a:t>purposeth</a:t>
            </a:r>
            <a:r>
              <a:rPr lang="en-US" sz="3200" dirty="0" smtClean="0">
                <a:solidFill>
                  <a:srgbClr val="D16349"/>
                </a:solidFill>
              </a:rPr>
              <a:t> in his heart, so let him give; not grudgingly, or of necessity: for God </a:t>
            </a:r>
            <a:r>
              <a:rPr lang="en-US" sz="3200" dirty="0" err="1" smtClean="0">
                <a:solidFill>
                  <a:srgbClr val="D16349"/>
                </a:solidFill>
              </a:rPr>
              <a:t>loveth</a:t>
            </a:r>
            <a:r>
              <a:rPr lang="en-US" sz="3200" dirty="0" smtClean="0">
                <a:solidFill>
                  <a:srgbClr val="D16349"/>
                </a:solidFill>
              </a:rPr>
              <a:t> a cheerful giver” (2 Corinthians 9:7).</a:t>
            </a:r>
            <a:endParaRPr lang="en-US" sz="3200" dirty="0">
              <a:solidFill>
                <a:srgbClr val="D16349"/>
              </a:solidFill>
            </a:endParaRPr>
          </a:p>
        </p:txBody>
      </p:sp>
      <p:sp>
        <p:nvSpPr>
          <p:cNvPr id="7" name="TextBox 6"/>
          <p:cNvSpPr txBox="1"/>
          <p:nvPr/>
        </p:nvSpPr>
        <p:spPr>
          <a:xfrm>
            <a:off x="457200" y="4450140"/>
            <a:ext cx="8229600" cy="1569660"/>
          </a:xfrm>
          <a:prstGeom prst="rect">
            <a:avLst/>
          </a:prstGeom>
          <a:noFill/>
        </p:spPr>
        <p:txBody>
          <a:bodyPr wrap="square" rtlCol="0">
            <a:spAutoFit/>
          </a:bodyPr>
          <a:lstStyle/>
          <a:p>
            <a:pPr algn="ctr"/>
            <a:r>
              <a:rPr lang="en-US" sz="3200" i="1" dirty="0" smtClean="0"/>
              <a:t>“</a:t>
            </a:r>
            <a:r>
              <a:rPr lang="en-US" sz="3200" i="1" dirty="0" err="1" smtClean="0"/>
              <a:t>Purposeth</a:t>
            </a:r>
            <a:r>
              <a:rPr lang="en-US" sz="3200" i="1" dirty="0" smtClean="0"/>
              <a:t> in his heart” </a:t>
            </a:r>
            <a:r>
              <a:rPr lang="en-US" sz="3200" dirty="0" smtClean="0"/>
              <a:t>indicates motivation. It is intentional, willing, voluntary, cheerful giving.</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P spid="7"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457200"/>
            <a:ext cx="8229600" cy="1261884"/>
          </a:xfrm>
          <a:prstGeom prst="rect">
            <a:avLst/>
          </a:prstGeom>
          <a:noFill/>
        </p:spPr>
        <p:txBody>
          <a:bodyPr wrap="square" rtlCol="0">
            <a:spAutoFit/>
          </a:bodyPr>
          <a:lstStyle/>
          <a:p>
            <a:pPr algn="ctr"/>
            <a:r>
              <a:rPr lang="en-US" sz="2800" i="1" dirty="0" smtClean="0"/>
              <a:t>“You can give without loving, but you cannot </a:t>
            </a:r>
            <a:r>
              <a:rPr lang="en-US" sz="2800" i="1" dirty="0" smtClean="0"/>
              <a:t>love without </a:t>
            </a:r>
            <a:r>
              <a:rPr lang="en-US" sz="2800" i="1" dirty="0" smtClean="0"/>
              <a:t>giving.</a:t>
            </a:r>
            <a:r>
              <a:rPr lang="en-US" sz="2800" i="1" dirty="0" smtClean="0"/>
              <a:t>”</a:t>
            </a:r>
          </a:p>
          <a:p>
            <a:pPr algn="r"/>
            <a:r>
              <a:rPr lang="en-US" sz="2000" dirty="0" smtClean="0"/>
              <a:t>— </a:t>
            </a:r>
            <a:r>
              <a:rPr lang="en-US" sz="2000" dirty="0" err="1" smtClean="0"/>
              <a:t>Braunstein</a:t>
            </a:r>
            <a:endParaRPr lang="en-US" sz="2000" dirty="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1665982"/>
            <a:ext cx="8229600" cy="1077218"/>
          </a:xfrm>
          <a:prstGeom prst="rect">
            <a:avLst/>
          </a:prstGeom>
          <a:noFill/>
        </p:spPr>
        <p:txBody>
          <a:bodyPr wrap="square" rtlCol="0">
            <a:spAutoFit/>
          </a:bodyPr>
          <a:lstStyle/>
          <a:p>
            <a:pPr algn="ctr"/>
            <a:r>
              <a:rPr lang="en-US" sz="3200" dirty="0" smtClean="0">
                <a:solidFill>
                  <a:srgbClr val="D16349"/>
                </a:solidFill>
              </a:rPr>
              <a:t>“For God so loved the world, that he gave...” (John 3:16).</a:t>
            </a:r>
            <a:endParaRPr lang="en-US" sz="3200" dirty="0">
              <a:solidFill>
                <a:srgbClr val="D16349"/>
              </a:solidFill>
            </a:endParaRPr>
          </a:p>
        </p:txBody>
      </p:sp>
      <p:sp>
        <p:nvSpPr>
          <p:cNvPr id="7" name="TextBox 6"/>
          <p:cNvSpPr txBox="1"/>
          <p:nvPr/>
        </p:nvSpPr>
        <p:spPr>
          <a:xfrm>
            <a:off x="457200" y="2708969"/>
            <a:ext cx="8229600" cy="3539431"/>
          </a:xfrm>
          <a:prstGeom prst="rect">
            <a:avLst/>
          </a:prstGeom>
          <a:noFill/>
        </p:spPr>
        <p:txBody>
          <a:bodyPr wrap="square" rtlCol="0">
            <a:spAutoFit/>
          </a:bodyPr>
          <a:lstStyle/>
          <a:p>
            <a:pPr algn="ctr"/>
            <a:r>
              <a:rPr lang="en-US" sz="2800" dirty="0" smtClean="0"/>
              <a:t>Christianity is a religion of love, and love is the foundation of our relationship with God. In our Christian life, love must be the motivating factor for all we do, including the giving of self as well as the giving of money. All </a:t>
            </a:r>
            <a:r>
              <a:rPr lang="en-US" sz="2800" dirty="0" smtClean="0"/>
              <a:t>Christians </a:t>
            </a:r>
            <a:r>
              <a:rPr lang="en-US" sz="2800" dirty="0" smtClean="0"/>
              <a:t>have the responsibility to give, but more importantly they must have a desire to give. Love will motivate giving and giving is at the heart of Christianity.</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P spid="7"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457200"/>
            <a:ext cx="8229600" cy="954107"/>
          </a:xfrm>
          <a:prstGeom prst="rect">
            <a:avLst/>
          </a:prstGeom>
          <a:noFill/>
        </p:spPr>
        <p:txBody>
          <a:bodyPr wrap="square" rtlCol="0">
            <a:spAutoFit/>
          </a:bodyPr>
          <a:lstStyle/>
          <a:p>
            <a:pPr algn="ctr"/>
            <a:r>
              <a:rPr lang="en-US" sz="2800" dirty="0" smtClean="0">
                <a:solidFill>
                  <a:srgbClr val="D16349"/>
                </a:solidFill>
              </a:rPr>
              <a:t>“It is more blessed to give than to receive” (Acts 20:35).</a:t>
            </a:r>
            <a:endParaRPr lang="en-US" sz="2800" i="1" dirty="0" smtClean="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1295400"/>
            <a:ext cx="8229600" cy="5016757"/>
          </a:xfrm>
          <a:prstGeom prst="rect">
            <a:avLst/>
          </a:prstGeom>
          <a:noFill/>
        </p:spPr>
        <p:txBody>
          <a:bodyPr wrap="square" rtlCol="0">
            <a:spAutoFit/>
          </a:bodyPr>
          <a:lstStyle/>
          <a:p>
            <a:pPr algn="ctr"/>
            <a:r>
              <a:rPr lang="en-US" sz="3200" dirty="0" smtClean="0"/>
              <a:t>Giving can and should be taught, but it is pleasing to God only when it is motivated by love. Love that does not give is questionable love. Giving that does not come from the heart is giving only to be seen by man. God looks on the heart. What man may consider great and impressive actions may be empty actions or </a:t>
            </a:r>
            <a:r>
              <a:rPr lang="en-US" sz="3200" i="1" dirty="0" smtClean="0"/>
              <a:t>“dead works” </a:t>
            </a:r>
            <a:r>
              <a:rPr lang="en-US" sz="3200" dirty="0" smtClean="0"/>
              <a:t>in the sight of God. On the other hand, the simplest and smallest actions may be great in His sight.</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457200"/>
            <a:ext cx="8229600" cy="954107"/>
          </a:xfrm>
          <a:prstGeom prst="rect">
            <a:avLst/>
          </a:prstGeom>
          <a:noFill/>
        </p:spPr>
        <p:txBody>
          <a:bodyPr wrap="square" rtlCol="0">
            <a:spAutoFit/>
          </a:bodyPr>
          <a:lstStyle/>
          <a:p>
            <a:pPr algn="ctr"/>
            <a:r>
              <a:rPr lang="en-US" sz="2800" dirty="0" smtClean="0">
                <a:solidFill>
                  <a:srgbClr val="D16349"/>
                </a:solidFill>
              </a:rPr>
              <a:t>Someone has well said, “Our attitude determines our altitude.”</a:t>
            </a:r>
            <a:endParaRPr lang="en-US" sz="2800" i="1" dirty="0" smtClean="0">
              <a:solidFill>
                <a:srgbClr val="D16349"/>
              </a:solidFill>
            </a:endParaRPr>
          </a:p>
        </p:txBody>
      </p:sp>
      <p:sp>
        <p:nvSpPr>
          <p:cNvPr id="21" name="TextBox 20"/>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Fourteen: Motives and Attitudes</a:t>
            </a:r>
            <a:endParaRPr lang="en-US" sz="1600" dirty="0"/>
          </a:p>
        </p:txBody>
      </p:sp>
      <p:sp>
        <p:nvSpPr>
          <p:cNvPr id="6" name="TextBox 5"/>
          <p:cNvSpPr txBox="1"/>
          <p:nvPr/>
        </p:nvSpPr>
        <p:spPr>
          <a:xfrm>
            <a:off x="457200" y="1295400"/>
            <a:ext cx="8229600" cy="3046988"/>
          </a:xfrm>
          <a:prstGeom prst="rect">
            <a:avLst/>
          </a:prstGeom>
          <a:noFill/>
        </p:spPr>
        <p:txBody>
          <a:bodyPr wrap="square" rtlCol="0">
            <a:spAutoFit/>
          </a:bodyPr>
          <a:lstStyle/>
          <a:p>
            <a:pPr algn="ctr"/>
            <a:r>
              <a:rPr lang="en-US" sz="3200" dirty="0" smtClean="0"/>
              <a:t>God is more concerned with the attitude of the giver’s heart than the actual action of giving. Those who give for the purpose of receiving something in return will not be blessed and will never know the true joy of giving.</a:t>
            </a:r>
            <a:endParaRPr lang="en-US" sz="3200" dirty="0">
              <a:solidFill>
                <a:srgbClr val="D16349"/>
              </a:solidFill>
            </a:endParaRPr>
          </a:p>
        </p:txBody>
      </p:sp>
      <p:sp>
        <p:nvSpPr>
          <p:cNvPr id="7" name="TextBox 6"/>
          <p:cNvSpPr txBox="1"/>
          <p:nvPr/>
        </p:nvSpPr>
        <p:spPr>
          <a:xfrm>
            <a:off x="457200" y="4267200"/>
            <a:ext cx="8229600" cy="2246769"/>
          </a:xfrm>
          <a:prstGeom prst="rect">
            <a:avLst/>
          </a:prstGeom>
          <a:noFill/>
        </p:spPr>
        <p:txBody>
          <a:bodyPr wrap="square" rtlCol="0">
            <a:spAutoFit/>
          </a:bodyPr>
          <a:lstStyle/>
          <a:p>
            <a:pPr algn="ctr"/>
            <a:r>
              <a:rPr lang="en-US" sz="2800" i="1" dirty="0" smtClean="0">
                <a:solidFill>
                  <a:srgbClr val="D16349"/>
                </a:solidFill>
              </a:rPr>
              <a:t>“It is not the greatness of the help, or the intrinsic value of the gift, which gives it its worth, but rather the evidence that it was given in love and thoughtfulness.</a:t>
            </a:r>
            <a:r>
              <a:rPr lang="en-US" sz="2800" i="1" dirty="0" smtClean="0">
                <a:solidFill>
                  <a:srgbClr val="D16349"/>
                </a:solidFill>
              </a:rPr>
              <a:t>”</a:t>
            </a:r>
            <a:r>
              <a:rPr lang="en-US" sz="2800" dirty="0" smtClean="0">
                <a:solidFill>
                  <a:srgbClr val="D16349"/>
                </a:solidFill>
              </a:rPr>
              <a:t> </a:t>
            </a:r>
          </a:p>
          <a:p>
            <a:pPr algn="r"/>
            <a:r>
              <a:rPr lang="en-US" sz="2400" dirty="0" smtClean="0">
                <a:solidFill>
                  <a:srgbClr val="D16349"/>
                </a:solidFill>
              </a:rPr>
              <a:t>- Black</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1390</TotalTime>
  <Words>1379</Words>
  <Application>Microsoft Macintosh PowerPoint</Application>
  <PresentationFormat>On-screen Show (4:3)</PresentationFormat>
  <Paragraphs>73</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Civic</vt:lpstr>
      <vt:lpstr>GLOBAL UNIVERSITY OF THEOLOGICAL STUDIES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150</cp:revision>
  <dcterms:created xsi:type="dcterms:W3CDTF">2010-09-17T15:32:20Z</dcterms:created>
  <dcterms:modified xsi:type="dcterms:W3CDTF">2010-09-17T21:10:14Z</dcterms:modified>
</cp:coreProperties>
</file>