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38" r:id="rId4"/>
    <p:sldId id="384" r:id="rId5"/>
    <p:sldId id="399" r:id="rId6"/>
    <p:sldId id="400" r:id="rId7"/>
    <p:sldId id="401" r:id="rId8"/>
    <p:sldId id="402" r:id="rId9"/>
    <p:sldId id="403" r:id="rId10"/>
    <p:sldId id="404" r:id="rId11"/>
    <p:sldId id="405" r:id="rId12"/>
    <p:sldId id="406" r:id="rId13"/>
    <p:sldId id="407" r:id="rId14"/>
    <p:sldId id="383" r:id="rId15"/>
    <p:sldId id="408" r:id="rId16"/>
    <p:sldId id="409" r:id="rId17"/>
    <p:sldId id="410" r:id="rId18"/>
    <p:sldId id="411" r:id="rId19"/>
    <p:sldId id="412" r:id="rId20"/>
    <p:sldId id="413" r:id="rId21"/>
    <p:sldId id="414" r:id="rId22"/>
    <p:sldId id="415"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9" d="100"/>
          <a:sy n="99" d="100"/>
        </p:scale>
        <p:origin x="-104" y="-24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9/17/10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9/17/10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9/17/10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9/17/10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9/17/10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9/17/10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9/17/10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9/17/10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 Eleven:</a:t>
            </a:r>
            <a:r>
              <a:rPr kumimoji="0" lang="en-US" sz="2400" b="0" i="0" u="none" strike="noStrike" kern="1200" cap="none" spc="0" normalizeH="0" noProof="0" dirty="0" smtClean="0">
                <a:ln>
                  <a:noFill/>
                </a:ln>
                <a:solidFill>
                  <a:schemeClr val="accent1"/>
                </a:solidFill>
                <a:effectLst/>
                <a:uLnTx/>
                <a:uFillTx/>
                <a:latin typeface="+mj-lt"/>
                <a:ea typeface="+mj-ea"/>
                <a:cs typeface="+mj-cs"/>
              </a:rPr>
              <a:t> Stewardship </a:t>
            </a:r>
            <a:r>
              <a:rPr lang="en-US" sz="2400" dirty="0" smtClean="0">
                <a:solidFill>
                  <a:schemeClr val="accent1"/>
                </a:solidFill>
                <a:latin typeface="+mj-lt"/>
                <a:ea typeface="+mj-ea"/>
                <a:cs typeface="+mj-cs"/>
              </a:rPr>
              <a:t>Is More Than Money</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355771"/>
            <a:ext cx="4343400" cy="3046988"/>
          </a:xfrm>
          <a:prstGeom prst="rect">
            <a:avLst/>
          </a:prstGeom>
          <a:noFill/>
        </p:spPr>
        <p:txBody>
          <a:bodyPr wrap="square" rtlCol="0">
            <a:spAutoFit/>
          </a:bodyPr>
          <a:lstStyle/>
          <a:p>
            <a:r>
              <a:rPr lang="en-US" sz="2400" dirty="0" smtClean="0">
                <a:solidFill>
                  <a:srgbClr val="D16349"/>
                </a:solidFill>
              </a:rPr>
              <a:t>“Time is life, and it is perhaps our most precious resource. It can be a tremendous friend or foe, and it is ours to do with as we please. Every moment should be cherished for it is a commodity that can never be replenished</a:t>
            </a:r>
            <a:r>
              <a:rPr lang="en-US" sz="2400" dirty="0" smtClean="0">
                <a:solidFill>
                  <a:srgbClr val="D16349"/>
                </a:solidFill>
              </a:rPr>
              <a:t>.</a:t>
            </a:r>
            <a:endParaRPr lang="en-US" sz="2400" dirty="0">
              <a:solidFill>
                <a:srgbClr val="D16349"/>
              </a:solidFill>
            </a:endParaRPr>
          </a:p>
        </p:txBody>
      </p:sp>
      <p:sp>
        <p:nvSpPr>
          <p:cNvPr id="7" name="Text Placeholder 6"/>
          <p:cNvSpPr>
            <a:spLocks noGrp="1"/>
          </p:cNvSpPr>
          <p:nvPr>
            <p:ph type="body" idx="1"/>
          </p:nvPr>
        </p:nvSpPr>
        <p:spPr>
          <a:xfrm>
            <a:off x="301752" y="1447800"/>
            <a:ext cx="4040188" cy="732974"/>
          </a:xfrm>
        </p:spPr>
        <p:txBody>
          <a:bodyPr/>
          <a:lstStyle/>
          <a:p>
            <a:r>
              <a:rPr dirty="0"/>
              <a:t>What does the Bible say about time?</a:t>
            </a:r>
            <a:endParaRPr lang="en-US"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2. Time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14" name="TextBox 13"/>
          <p:cNvSpPr txBox="1"/>
          <p:nvPr/>
        </p:nvSpPr>
        <p:spPr>
          <a:xfrm>
            <a:off x="4648200" y="4724400"/>
            <a:ext cx="4343400" cy="1200328"/>
          </a:xfrm>
          <a:prstGeom prst="rect">
            <a:avLst/>
          </a:prstGeom>
          <a:noFill/>
        </p:spPr>
        <p:txBody>
          <a:bodyPr wrap="square" rtlCol="0">
            <a:spAutoFit/>
          </a:bodyPr>
          <a:lstStyle/>
          <a:p>
            <a:r>
              <a:rPr lang="en-US" sz="2400" dirty="0" smtClean="0"/>
              <a:t>“But this I say, brethren, the time is short...” </a:t>
            </a:r>
          </a:p>
          <a:p>
            <a:r>
              <a:rPr lang="en-US" sz="2400" dirty="0" smtClean="0"/>
              <a:t>(1 Corinthians 7:29).</a:t>
            </a:r>
            <a:endParaRPr lang="en-US" sz="2400" dirty="0">
              <a:solidFill>
                <a:srgbClr val="D16349"/>
              </a:solidFill>
            </a:endParaRPr>
          </a:p>
        </p:txBody>
      </p:sp>
      <p:sp>
        <p:nvSpPr>
          <p:cNvPr id="8" name="Rectangle 7"/>
          <p:cNvSpPr/>
          <p:nvPr/>
        </p:nvSpPr>
        <p:spPr>
          <a:xfrm>
            <a:off x="4648200" y="2362200"/>
            <a:ext cx="4187952" cy="1938992"/>
          </a:xfrm>
          <a:prstGeom prst="rect">
            <a:avLst/>
          </a:prstGeom>
        </p:spPr>
        <p:txBody>
          <a:bodyPr wrap="square">
            <a:spAutoFit/>
          </a:bodyPr>
          <a:lstStyle/>
          <a:p>
            <a:r>
              <a:rPr lang="en-US" sz="2400" dirty="0" smtClean="0">
                <a:solidFill>
                  <a:srgbClr val="D16349"/>
                </a:solidFill>
              </a:rPr>
              <a:t>It is used once and then it is gone forever.” (Fred Childs “Time Management,“ </a:t>
            </a:r>
            <a:r>
              <a:rPr lang="en-US" sz="2400" i="1" dirty="0" smtClean="0">
                <a:solidFill>
                  <a:srgbClr val="D16349"/>
                </a:solidFill>
              </a:rPr>
              <a:t>Pentecostal Herald, January 2004, pg 19)</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8"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355771"/>
            <a:ext cx="4343400" cy="1569660"/>
          </a:xfrm>
          <a:prstGeom prst="rect">
            <a:avLst/>
          </a:prstGeom>
          <a:noFill/>
        </p:spPr>
        <p:txBody>
          <a:bodyPr wrap="square" rtlCol="0">
            <a:spAutoFit/>
          </a:bodyPr>
          <a:lstStyle/>
          <a:p>
            <a:r>
              <a:rPr lang="en-US" sz="2400" dirty="0" smtClean="0"/>
              <a:t>God has given each person enough time to accomplish the purpose He has planned for him/her. No more, or less.</a:t>
            </a:r>
            <a:endParaRPr lang="en-US" sz="2400" dirty="0">
              <a:solidFill>
                <a:srgbClr val="D16349"/>
              </a:solidFill>
            </a:endParaRPr>
          </a:p>
        </p:txBody>
      </p:sp>
      <p:sp>
        <p:nvSpPr>
          <p:cNvPr id="7" name="Text Placeholder 6"/>
          <p:cNvSpPr>
            <a:spLocks noGrp="1"/>
          </p:cNvSpPr>
          <p:nvPr>
            <p:ph type="body" idx="1"/>
          </p:nvPr>
        </p:nvSpPr>
        <p:spPr>
          <a:xfrm>
            <a:off x="301752" y="1447800"/>
            <a:ext cx="4040188" cy="732974"/>
          </a:xfrm>
        </p:spPr>
        <p:txBody>
          <a:bodyPr/>
          <a:lstStyle/>
          <a:p>
            <a:r>
              <a:rPr dirty="0"/>
              <a:t>How can we be good stewards of time?</a:t>
            </a:r>
            <a:endParaRPr lang="en-US"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2. Time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8" name="Rectangle 7"/>
          <p:cNvSpPr/>
          <p:nvPr/>
        </p:nvSpPr>
        <p:spPr>
          <a:xfrm>
            <a:off x="4648200" y="2362200"/>
            <a:ext cx="4187952" cy="3046988"/>
          </a:xfrm>
          <a:prstGeom prst="rect">
            <a:avLst/>
          </a:prstGeom>
        </p:spPr>
        <p:txBody>
          <a:bodyPr wrap="square">
            <a:spAutoFit/>
          </a:bodyPr>
          <a:lstStyle/>
          <a:p>
            <a:r>
              <a:rPr lang="en-US" sz="2400" dirty="0" smtClean="0"/>
              <a:t>We are tempted to waste time and wasted time is lost time, that can never be redeemed. Time redeemed (rescued) is time that is used wisely and diligently. We must redeem (rescue) time from everything that would be a waste.</a:t>
            </a:r>
            <a:endParaRPr lang="en-US" sz="2000" dirty="0"/>
          </a:p>
        </p:txBody>
      </p:sp>
      <p:sp>
        <p:nvSpPr>
          <p:cNvPr id="9" name="TextBox 8"/>
          <p:cNvSpPr txBox="1"/>
          <p:nvPr/>
        </p:nvSpPr>
        <p:spPr>
          <a:xfrm>
            <a:off x="228600" y="4191000"/>
            <a:ext cx="4343400" cy="1384995"/>
          </a:xfrm>
          <a:prstGeom prst="rect">
            <a:avLst/>
          </a:prstGeom>
          <a:noFill/>
        </p:spPr>
        <p:txBody>
          <a:bodyPr wrap="square" rtlCol="0">
            <a:spAutoFit/>
          </a:bodyPr>
          <a:lstStyle/>
          <a:p>
            <a:pPr algn="ctr"/>
            <a:r>
              <a:rPr lang="en-US" sz="2800" dirty="0" smtClean="0">
                <a:solidFill>
                  <a:schemeClr val="accent1"/>
                </a:solidFill>
              </a:rPr>
              <a:t>“Is there not an appointed time to man upon earth?”</a:t>
            </a:r>
            <a:r>
              <a:rPr lang="en-US" sz="2800" dirty="0" smtClean="0">
                <a:solidFill>
                  <a:schemeClr val="accent1"/>
                </a:solidFill>
              </a:rPr>
              <a:t> </a:t>
            </a:r>
          </a:p>
          <a:p>
            <a:pPr algn="ctr"/>
            <a:r>
              <a:rPr lang="en-US" sz="2800" dirty="0" smtClean="0">
                <a:solidFill>
                  <a:schemeClr val="accent1"/>
                </a:solidFill>
              </a:rPr>
              <a:t>(</a:t>
            </a:r>
            <a:r>
              <a:rPr lang="en-US" sz="2800" dirty="0" smtClean="0">
                <a:solidFill>
                  <a:schemeClr val="accent1"/>
                </a:solidFill>
              </a:rPr>
              <a:t>Job 7:1).</a:t>
            </a:r>
            <a:endParaRPr lang="en-US" sz="28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355771"/>
            <a:ext cx="4343400" cy="523220"/>
          </a:xfrm>
          <a:prstGeom prst="rect">
            <a:avLst/>
          </a:prstGeom>
          <a:noFill/>
        </p:spPr>
        <p:txBody>
          <a:bodyPr wrap="square" rtlCol="0">
            <a:spAutoFit/>
          </a:bodyPr>
          <a:lstStyle/>
          <a:p>
            <a:r>
              <a:rPr lang="en-US" sz="2800" dirty="0" smtClean="0"/>
              <a:t>1. </a:t>
            </a:r>
            <a:r>
              <a:rPr lang="en-US" sz="2800" dirty="0" smtClean="0"/>
              <a:t>Idleness.</a:t>
            </a:r>
            <a:endParaRPr lang="en-US" sz="2800" dirty="0">
              <a:solidFill>
                <a:srgbClr val="D16349"/>
              </a:solidFill>
            </a:endParaRPr>
          </a:p>
        </p:txBody>
      </p:sp>
      <p:sp>
        <p:nvSpPr>
          <p:cNvPr id="7" name="Text Placeholder 6"/>
          <p:cNvSpPr>
            <a:spLocks noGrp="1"/>
          </p:cNvSpPr>
          <p:nvPr>
            <p:ph type="body" idx="1"/>
          </p:nvPr>
        </p:nvSpPr>
        <p:spPr>
          <a:xfrm>
            <a:off x="301752" y="1447800"/>
            <a:ext cx="4040188" cy="732974"/>
          </a:xfrm>
        </p:spPr>
        <p:txBody>
          <a:bodyPr/>
          <a:lstStyle/>
          <a:p>
            <a:r>
              <a:rPr sz="2400" dirty="0"/>
              <a:t>Some robbers of time:</a:t>
            </a:r>
            <a:endParaRPr lang="en-US" sz="2400"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2. Time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8" name="Rectangle 7"/>
          <p:cNvSpPr/>
          <p:nvPr/>
        </p:nvSpPr>
        <p:spPr>
          <a:xfrm>
            <a:off x="228600" y="4724400"/>
            <a:ext cx="4187952" cy="1384995"/>
          </a:xfrm>
          <a:prstGeom prst="rect">
            <a:avLst/>
          </a:prstGeom>
        </p:spPr>
        <p:txBody>
          <a:bodyPr wrap="square">
            <a:spAutoFit/>
          </a:bodyPr>
          <a:lstStyle/>
          <a:p>
            <a:r>
              <a:rPr lang="en-US" sz="2800" dirty="0" smtClean="0"/>
              <a:t>4. </a:t>
            </a:r>
            <a:r>
              <a:rPr lang="en-US" sz="2800" dirty="0" smtClean="0"/>
              <a:t>Friends who come by and interrupt our prayer and devotional time.</a:t>
            </a:r>
            <a:endParaRPr lang="en-US" sz="2800" dirty="0"/>
          </a:p>
        </p:txBody>
      </p:sp>
      <p:sp>
        <p:nvSpPr>
          <p:cNvPr id="11" name="TextBox 10"/>
          <p:cNvSpPr txBox="1"/>
          <p:nvPr/>
        </p:nvSpPr>
        <p:spPr>
          <a:xfrm>
            <a:off x="228600" y="3008293"/>
            <a:ext cx="4343400" cy="523220"/>
          </a:xfrm>
          <a:prstGeom prst="rect">
            <a:avLst/>
          </a:prstGeom>
          <a:noFill/>
        </p:spPr>
        <p:txBody>
          <a:bodyPr wrap="square" rtlCol="0">
            <a:spAutoFit/>
          </a:bodyPr>
          <a:lstStyle/>
          <a:p>
            <a:r>
              <a:rPr lang="en-US" sz="2800" dirty="0" smtClean="0"/>
              <a:t>2. </a:t>
            </a:r>
            <a:r>
              <a:rPr lang="en-US" sz="2800" dirty="0" smtClean="0"/>
              <a:t>Excess sleep.</a:t>
            </a:r>
            <a:endParaRPr lang="en-US" sz="2800" dirty="0">
              <a:solidFill>
                <a:srgbClr val="D16349"/>
              </a:solidFill>
            </a:endParaRPr>
          </a:p>
        </p:txBody>
      </p:sp>
      <p:sp>
        <p:nvSpPr>
          <p:cNvPr id="12" name="TextBox 11"/>
          <p:cNvSpPr txBox="1"/>
          <p:nvPr/>
        </p:nvSpPr>
        <p:spPr>
          <a:xfrm>
            <a:off x="228600" y="3657600"/>
            <a:ext cx="4343400" cy="954107"/>
          </a:xfrm>
          <a:prstGeom prst="rect">
            <a:avLst/>
          </a:prstGeom>
          <a:noFill/>
        </p:spPr>
        <p:txBody>
          <a:bodyPr wrap="square" rtlCol="0">
            <a:spAutoFit/>
          </a:bodyPr>
          <a:lstStyle/>
          <a:p>
            <a:r>
              <a:rPr lang="en-US" sz="2800" dirty="0" smtClean="0"/>
              <a:t>3. </a:t>
            </a:r>
            <a:r>
              <a:rPr lang="en-US" sz="2800" dirty="0" smtClean="0"/>
              <a:t>Seeking ways to gain fame and riches.</a:t>
            </a:r>
            <a:endParaRPr lang="en-US" sz="2800" dirty="0">
              <a:solidFill>
                <a:srgbClr val="D16349"/>
              </a:solidFill>
            </a:endParaRPr>
          </a:p>
        </p:txBody>
      </p:sp>
      <p:sp>
        <p:nvSpPr>
          <p:cNvPr id="13" name="Rectangle 12"/>
          <p:cNvSpPr/>
          <p:nvPr/>
        </p:nvSpPr>
        <p:spPr>
          <a:xfrm>
            <a:off x="4648200" y="2362200"/>
            <a:ext cx="4187952" cy="2677656"/>
          </a:xfrm>
          <a:prstGeom prst="rect">
            <a:avLst/>
          </a:prstGeom>
        </p:spPr>
        <p:txBody>
          <a:bodyPr wrap="square">
            <a:spAutoFit/>
          </a:bodyPr>
          <a:lstStyle/>
          <a:p>
            <a:r>
              <a:rPr lang="en-US" sz="2800" dirty="0" smtClean="0"/>
              <a:t>5. </a:t>
            </a:r>
            <a:r>
              <a:rPr lang="en-US" sz="2800" dirty="0" smtClean="0"/>
              <a:t>Circumstances that cause us to be late to affairs concerning God’s business, (church services, board meetings, church meetings, etc.).</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1" grpId="0"/>
      <p:bldP spid="12" grpId="0"/>
      <p:bldP spid="13"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355771"/>
            <a:ext cx="4343400" cy="954107"/>
          </a:xfrm>
          <a:prstGeom prst="rect">
            <a:avLst/>
          </a:prstGeom>
          <a:noFill/>
        </p:spPr>
        <p:txBody>
          <a:bodyPr wrap="square" rtlCol="0">
            <a:spAutoFit/>
          </a:bodyPr>
          <a:lstStyle/>
          <a:p>
            <a:r>
              <a:rPr lang="en-US" sz="2800" dirty="0" smtClean="0"/>
              <a:t>1. </a:t>
            </a:r>
            <a:r>
              <a:rPr lang="en-US" sz="2800" dirty="0" smtClean="0"/>
              <a:t>Identify the primary </a:t>
            </a:r>
            <a:r>
              <a:rPr lang="en-US" sz="2800" dirty="0" smtClean="0"/>
              <a:t>objective.</a:t>
            </a:r>
            <a:endParaRPr lang="en-US" sz="2800" dirty="0">
              <a:solidFill>
                <a:srgbClr val="D16349"/>
              </a:solidFill>
            </a:endParaRPr>
          </a:p>
        </p:txBody>
      </p:sp>
      <p:sp>
        <p:nvSpPr>
          <p:cNvPr id="7" name="Text Placeholder 6"/>
          <p:cNvSpPr>
            <a:spLocks noGrp="1"/>
          </p:cNvSpPr>
          <p:nvPr>
            <p:ph type="body" idx="1"/>
          </p:nvPr>
        </p:nvSpPr>
        <p:spPr>
          <a:xfrm>
            <a:off x="301752" y="1447800"/>
            <a:ext cx="4040188" cy="732974"/>
          </a:xfrm>
        </p:spPr>
        <p:txBody>
          <a:bodyPr/>
          <a:lstStyle/>
          <a:p>
            <a:r>
              <a:rPr sz="2400" dirty="0" smtClean="0"/>
              <a:t>Guidelines for Time Management:</a:t>
            </a:r>
            <a:endParaRPr lang="en-US" sz="2400"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2. Time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8" name="Rectangle 7"/>
          <p:cNvSpPr/>
          <p:nvPr/>
        </p:nvSpPr>
        <p:spPr>
          <a:xfrm>
            <a:off x="228600" y="5218093"/>
            <a:ext cx="4187952" cy="954107"/>
          </a:xfrm>
          <a:prstGeom prst="rect">
            <a:avLst/>
          </a:prstGeom>
        </p:spPr>
        <p:txBody>
          <a:bodyPr wrap="square">
            <a:spAutoFit/>
          </a:bodyPr>
          <a:lstStyle/>
          <a:p>
            <a:r>
              <a:rPr lang="en-US" sz="2800" dirty="0" smtClean="0"/>
              <a:t>4. </a:t>
            </a:r>
            <a:r>
              <a:rPr lang="en-US" sz="2800" dirty="0" smtClean="0"/>
              <a:t>Identify proper priorities.</a:t>
            </a:r>
            <a:endParaRPr lang="en-US" sz="2800" dirty="0"/>
          </a:p>
        </p:txBody>
      </p:sp>
      <p:sp>
        <p:nvSpPr>
          <p:cNvPr id="11" name="TextBox 10"/>
          <p:cNvSpPr txBox="1"/>
          <p:nvPr/>
        </p:nvSpPr>
        <p:spPr>
          <a:xfrm>
            <a:off x="228600" y="3276600"/>
            <a:ext cx="4343400" cy="954107"/>
          </a:xfrm>
          <a:prstGeom prst="rect">
            <a:avLst/>
          </a:prstGeom>
          <a:noFill/>
        </p:spPr>
        <p:txBody>
          <a:bodyPr wrap="square" rtlCol="0">
            <a:spAutoFit/>
          </a:bodyPr>
          <a:lstStyle/>
          <a:p>
            <a:r>
              <a:rPr lang="en-US" sz="2800" dirty="0" smtClean="0"/>
              <a:t>2. </a:t>
            </a:r>
            <a:r>
              <a:rPr lang="en-US" sz="2800" dirty="0" smtClean="0"/>
              <a:t>Analyze how time is spent.</a:t>
            </a:r>
            <a:endParaRPr lang="en-US" sz="2800" dirty="0">
              <a:solidFill>
                <a:srgbClr val="D16349"/>
              </a:solidFill>
            </a:endParaRPr>
          </a:p>
        </p:txBody>
      </p:sp>
      <p:sp>
        <p:nvSpPr>
          <p:cNvPr id="12" name="TextBox 11"/>
          <p:cNvSpPr txBox="1"/>
          <p:nvPr/>
        </p:nvSpPr>
        <p:spPr>
          <a:xfrm>
            <a:off x="228600" y="4267200"/>
            <a:ext cx="4343400" cy="954107"/>
          </a:xfrm>
          <a:prstGeom prst="rect">
            <a:avLst/>
          </a:prstGeom>
          <a:noFill/>
        </p:spPr>
        <p:txBody>
          <a:bodyPr wrap="square" rtlCol="0">
            <a:spAutoFit/>
          </a:bodyPr>
          <a:lstStyle/>
          <a:p>
            <a:r>
              <a:rPr lang="en-US" sz="2800" dirty="0" smtClean="0"/>
              <a:t>3. </a:t>
            </a:r>
            <a:r>
              <a:rPr lang="en-US" sz="2800" dirty="0" smtClean="0"/>
              <a:t>Eliminate activities that waste time.</a:t>
            </a:r>
            <a:endParaRPr lang="en-US" sz="2800" dirty="0">
              <a:solidFill>
                <a:srgbClr val="D16349"/>
              </a:solidFill>
            </a:endParaRPr>
          </a:p>
        </p:txBody>
      </p:sp>
      <p:sp>
        <p:nvSpPr>
          <p:cNvPr id="13" name="Rectangle 12"/>
          <p:cNvSpPr/>
          <p:nvPr/>
        </p:nvSpPr>
        <p:spPr>
          <a:xfrm>
            <a:off x="4648200" y="2355771"/>
            <a:ext cx="4187952" cy="954107"/>
          </a:xfrm>
          <a:prstGeom prst="rect">
            <a:avLst/>
          </a:prstGeom>
        </p:spPr>
        <p:txBody>
          <a:bodyPr wrap="square">
            <a:spAutoFit/>
          </a:bodyPr>
          <a:lstStyle/>
          <a:p>
            <a:r>
              <a:rPr lang="en-US" sz="2800" dirty="0" smtClean="0"/>
              <a:t>5. </a:t>
            </a:r>
            <a:r>
              <a:rPr lang="en-US" sz="2800" dirty="0" smtClean="0"/>
              <a:t>Delegate whenever possible.</a:t>
            </a:r>
            <a:endParaRPr lang="en-US" sz="2800" dirty="0"/>
          </a:p>
        </p:txBody>
      </p:sp>
      <p:sp>
        <p:nvSpPr>
          <p:cNvPr id="14" name="Rectangle 13"/>
          <p:cNvSpPr/>
          <p:nvPr/>
        </p:nvSpPr>
        <p:spPr>
          <a:xfrm>
            <a:off x="4648200" y="3352800"/>
            <a:ext cx="4187952" cy="954107"/>
          </a:xfrm>
          <a:prstGeom prst="rect">
            <a:avLst/>
          </a:prstGeom>
        </p:spPr>
        <p:txBody>
          <a:bodyPr wrap="square">
            <a:spAutoFit/>
          </a:bodyPr>
          <a:lstStyle/>
          <a:p>
            <a:r>
              <a:rPr lang="en-US" sz="2800" dirty="0" smtClean="0"/>
              <a:t>6. </a:t>
            </a:r>
            <a:r>
              <a:rPr lang="en-US" sz="2800" dirty="0" smtClean="0"/>
              <a:t>Practice self-discipline.</a:t>
            </a:r>
            <a:endParaRPr lang="en-US" sz="2800" dirty="0"/>
          </a:p>
        </p:txBody>
      </p:sp>
      <p:sp>
        <p:nvSpPr>
          <p:cNvPr id="15" name="Rectangle 14"/>
          <p:cNvSpPr/>
          <p:nvPr/>
        </p:nvSpPr>
        <p:spPr>
          <a:xfrm>
            <a:off x="4648200" y="4379893"/>
            <a:ext cx="4187952" cy="954107"/>
          </a:xfrm>
          <a:prstGeom prst="rect">
            <a:avLst/>
          </a:prstGeom>
        </p:spPr>
        <p:txBody>
          <a:bodyPr wrap="square">
            <a:spAutoFit/>
          </a:bodyPr>
          <a:lstStyle/>
          <a:p>
            <a:r>
              <a:rPr lang="en-US" sz="2800" dirty="0" smtClean="0"/>
              <a:t>7. </a:t>
            </a:r>
            <a:r>
              <a:rPr lang="en-US" sz="2800" dirty="0" smtClean="0"/>
              <a:t>Plan work schedules and calendars.</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1" grpId="0"/>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609600"/>
            <a:ext cx="8229600" cy="2554545"/>
          </a:xfrm>
          <a:prstGeom prst="rect">
            <a:avLst/>
          </a:prstGeom>
          <a:noFill/>
        </p:spPr>
        <p:txBody>
          <a:bodyPr wrap="square" rtlCol="0">
            <a:spAutoFit/>
          </a:bodyPr>
          <a:lstStyle/>
          <a:p>
            <a:pPr algn="ctr"/>
            <a:r>
              <a:rPr lang="en-US" sz="3200" dirty="0" smtClean="0"/>
              <a:t>“For he </a:t>
            </a:r>
            <a:r>
              <a:rPr lang="en-US" sz="3200" dirty="0" err="1" smtClean="0"/>
              <a:t>saith</a:t>
            </a:r>
            <a:r>
              <a:rPr lang="en-US" sz="3200" dirty="0" smtClean="0"/>
              <a:t>, I have heard thee in a time accepted, and in the day of salvation have I </a:t>
            </a:r>
            <a:r>
              <a:rPr lang="en-US" sz="3200" dirty="0" err="1" smtClean="0"/>
              <a:t>succoured</a:t>
            </a:r>
            <a:r>
              <a:rPr lang="en-US" sz="3200" dirty="0" smtClean="0"/>
              <a:t> thee: behold, now is the accepted time; behold, now is the day of salvation” (2 Corinthians 6:2).</a:t>
            </a:r>
            <a:endParaRPr lang="en-US" sz="3200" dirty="0"/>
          </a:p>
        </p:txBody>
      </p:sp>
      <p:sp>
        <p:nvSpPr>
          <p:cNvPr id="13" name="TextBox 12"/>
          <p:cNvSpPr txBox="1"/>
          <p:nvPr/>
        </p:nvSpPr>
        <p:spPr>
          <a:xfrm>
            <a:off x="457200" y="3274873"/>
            <a:ext cx="8229600" cy="1754327"/>
          </a:xfrm>
          <a:prstGeom prst="rect">
            <a:avLst/>
          </a:prstGeom>
          <a:noFill/>
        </p:spPr>
        <p:txBody>
          <a:bodyPr wrap="square" rtlCol="0">
            <a:spAutoFit/>
          </a:bodyPr>
          <a:lstStyle/>
          <a:p>
            <a:pPr algn="ctr"/>
            <a:r>
              <a:rPr lang="en-US" sz="3600" dirty="0" smtClean="0">
                <a:solidFill>
                  <a:srgbClr val="D16349"/>
                </a:solidFill>
              </a:rPr>
              <a:t>There is no better time than now to secure our salvation and eternal destiny.</a:t>
            </a:r>
            <a:endParaRPr lang="en-US" sz="3600" dirty="0">
              <a:solidFill>
                <a:srgbClr val="D16349"/>
              </a:solidFill>
            </a:endParaRPr>
          </a:p>
        </p:txBody>
      </p:sp>
      <p:sp>
        <p:nvSpPr>
          <p:cNvPr id="6" name="TextBox 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7" name="TextBox 6"/>
          <p:cNvSpPr txBox="1"/>
          <p:nvPr/>
        </p:nvSpPr>
        <p:spPr>
          <a:xfrm>
            <a:off x="457200" y="5068669"/>
            <a:ext cx="8229600" cy="646331"/>
          </a:xfrm>
          <a:prstGeom prst="rect">
            <a:avLst/>
          </a:prstGeom>
          <a:noFill/>
        </p:spPr>
        <p:txBody>
          <a:bodyPr wrap="square" rtlCol="0">
            <a:spAutoFit/>
          </a:bodyPr>
          <a:lstStyle/>
          <a:p>
            <a:pPr algn="ctr"/>
            <a:r>
              <a:rPr lang="en-US" sz="3600" dirty="0" smtClean="0">
                <a:solidFill>
                  <a:srgbClr val="D16349"/>
                </a:solidFill>
              </a:rPr>
              <a:t>Today is the time to secure salvation.</a:t>
            </a:r>
            <a:endParaRPr lang="en-US" sz="36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7"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355771"/>
            <a:ext cx="4343400" cy="830997"/>
          </a:xfrm>
          <a:prstGeom prst="rect">
            <a:avLst/>
          </a:prstGeom>
          <a:noFill/>
        </p:spPr>
        <p:txBody>
          <a:bodyPr wrap="square" rtlCol="0">
            <a:spAutoFit/>
          </a:bodyPr>
          <a:lstStyle/>
          <a:p>
            <a:pPr>
              <a:buFont typeface="Arial"/>
              <a:buChar char="•"/>
            </a:pPr>
            <a:r>
              <a:rPr lang="en-US" sz="2400" dirty="0" smtClean="0"/>
              <a:t> Regularly </a:t>
            </a:r>
            <a:r>
              <a:rPr lang="en-US" sz="2400" dirty="0" smtClean="0"/>
              <a:t>studying the Word of God.</a:t>
            </a:r>
            <a:endParaRPr lang="en-US" sz="2400" dirty="0">
              <a:solidFill>
                <a:srgbClr val="D16349"/>
              </a:solidFill>
            </a:endParaRPr>
          </a:p>
        </p:txBody>
      </p:sp>
      <p:sp>
        <p:nvSpPr>
          <p:cNvPr id="7" name="Text Placeholder 6"/>
          <p:cNvSpPr>
            <a:spLocks noGrp="1"/>
          </p:cNvSpPr>
          <p:nvPr>
            <p:ph type="body" idx="1"/>
          </p:nvPr>
        </p:nvSpPr>
        <p:spPr>
          <a:xfrm>
            <a:off x="301752" y="1447800"/>
            <a:ext cx="4040188" cy="732974"/>
          </a:xfrm>
        </p:spPr>
        <p:txBody>
          <a:bodyPr/>
          <a:lstStyle/>
          <a:p>
            <a:r>
              <a:rPr sz="2400" dirty="0"/>
              <a:t>We can redeem time by:</a:t>
            </a:r>
            <a:endParaRPr lang="en-US" sz="2400"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2. Time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16" name="TextBox 15"/>
          <p:cNvSpPr txBox="1"/>
          <p:nvPr/>
        </p:nvSpPr>
        <p:spPr>
          <a:xfrm>
            <a:off x="228600" y="3124200"/>
            <a:ext cx="4343400" cy="830997"/>
          </a:xfrm>
          <a:prstGeom prst="rect">
            <a:avLst/>
          </a:prstGeom>
          <a:noFill/>
        </p:spPr>
        <p:txBody>
          <a:bodyPr wrap="square" rtlCol="0">
            <a:spAutoFit/>
          </a:bodyPr>
          <a:lstStyle/>
          <a:p>
            <a:pPr>
              <a:buFont typeface="Arial"/>
              <a:buChar char="•"/>
            </a:pPr>
            <a:r>
              <a:rPr lang="en-US" sz="2400" dirty="0" smtClean="0"/>
              <a:t> </a:t>
            </a:r>
            <a:r>
              <a:rPr lang="en-US" sz="2400" dirty="0" smtClean="0"/>
              <a:t>Regularly doing good to others.</a:t>
            </a:r>
            <a:endParaRPr lang="en-US" sz="2400" dirty="0">
              <a:solidFill>
                <a:srgbClr val="D16349"/>
              </a:solidFill>
            </a:endParaRPr>
          </a:p>
        </p:txBody>
      </p:sp>
      <p:sp>
        <p:nvSpPr>
          <p:cNvPr id="17" name="TextBox 16"/>
          <p:cNvSpPr txBox="1"/>
          <p:nvPr/>
        </p:nvSpPr>
        <p:spPr>
          <a:xfrm>
            <a:off x="228600" y="3886200"/>
            <a:ext cx="4343400" cy="461665"/>
          </a:xfrm>
          <a:prstGeom prst="rect">
            <a:avLst/>
          </a:prstGeom>
          <a:noFill/>
        </p:spPr>
        <p:txBody>
          <a:bodyPr wrap="square" rtlCol="0">
            <a:spAutoFit/>
          </a:bodyPr>
          <a:lstStyle/>
          <a:p>
            <a:pPr>
              <a:buFont typeface="Arial"/>
              <a:buChar char="•"/>
            </a:pPr>
            <a:r>
              <a:rPr lang="en-US" sz="2400" dirty="0" smtClean="0"/>
              <a:t> </a:t>
            </a:r>
            <a:r>
              <a:rPr lang="en-US" sz="2400" dirty="0" smtClean="0"/>
              <a:t>Praying without ceasing.</a:t>
            </a:r>
            <a:endParaRPr lang="en-US" sz="2400" dirty="0">
              <a:solidFill>
                <a:srgbClr val="D16349"/>
              </a:solidFill>
            </a:endParaRPr>
          </a:p>
        </p:txBody>
      </p:sp>
      <p:sp>
        <p:nvSpPr>
          <p:cNvPr id="18" name="TextBox 17"/>
          <p:cNvSpPr txBox="1"/>
          <p:nvPr/>
        </p:nvSpPr>
        <p:spPr>
          <a:xfrm>
            <a:off x="228600" y="4343400"/>
            <a:ext cx="4343400" cy="461665"/>
          </a:xfrm>
          <a:prstGeom prst="rect">
            <a:avLst/>
          </a:prstGeom>
          <a:noFill/>
        </p:spPr>
        <p:txBody>
          <a:bodyPr wrap="square" rtlCol="0">
            <a:spAutoFit/>
          </a:bodyPr>
          <a:lstStyle/>
          <a:p>
            <a:pPr>
              <a:buFont typeface="Arial"/>
              <a:buChar char="•"/>
            </a:pPr>
            <a:r>
              <a:rPr lang="en-US" sz="2400" dirty="0" smtClean="0"/>
              <a:t> </a:t>
            </a:r>
            <a:r>
              <a:rPr lang="en-US" sz="2400" dirty="0" smtClean="0"/>
              <a:t>Securing our salvation.</a:t>
            </a:r>
            <a:endParaRPr lang="en-US" sz="2400" dirty="0">
              <a:solidFill>
                <a:srgbClr val="D16349"/>
              </a:solidFill>
            </a:endParaRPr>
          </a:p>
        </p:txBody>
      </p:sp>
      <p:sp>
        <p:nvSpPr>
          <p:cNvPr id="19" name="TextBox 18"/>
          <p:cNvSpPr txBox="1"/>
          <p:nvPr/>
        </p:nvSpPr>
        <p:spPr>
          <a:xfrm>
            <a:off x="228600" y="4800600"/>
            <a:ext cx="4343400" cy="830997"/>
          </a:xfrm>
          <a:prstGeom prst="rect">
            <a:avLst/>
          </a:prstGeom>
          <a:noFill/>
        </p:spPr>
        <p:txBody>
          <a:bodyPr wrap="square" rtlCol="0">
            <a:spAutoFit/>
          </a:bodyPr>
          <a:lstStyle/>
          <a:p>
            <a:pPr>
              <a:buFont typeface="Arial"/>
              <a:buChar char="•"/>
            </a:pPr>
            <a:r>
              <a:rPr lang="en-US" sz="2400" dirty="0" smtClean="0"/>
              <a:t> </a:t>
            </a:r>
            <a:r>
              <a:rPr lang="en-US" sz="2400" dirty="0" smtClean="0"/>
              <a:t>Endeavoring to do the will of God.</a:t>
            </a:r>
            <a:endParaRPr lang="en-US" sz="2400" dirty="0">
              <a:solidFill>
                <a:srgbClr val="D16349"/>
              </a:solidFill>
            </a:endParaRPr>
          </a:p>
        </p:txBody>
      </p:sp>
      <p:sp>
        <p:nvSpPr>
          <p:cNvPr id="20" name="TextBox 19"/>
          <p:cNvSpPr txBox="1"/>
          <p:nvPr/>
        </p:nvSpPr>
        <p:spPr>
          <a:xfrm>
            <a:off x="228600" y="5569803"/>
            <a:ext cx="4343400" cy="830997"/>
          </a:xfrm>
          <a:prstGeom prst="rect">
            <a:avLst/>
          </a:prstGeom>
          <a:noFill/>
        </p:spPr>
        <p:txBody>
          <a:bodyPr wrap="square" rtlCol="0">
            <a:spAutoFit/>
          </a:bodyPr>
          <a:lstStyle/>
          <a:p>
            <a:pPr>
              <a:buFont typeface="Arial"/>
              <a:buChar char="•"/>
            </a:pPr>
            <a:r>
              <a:rPr lang="en-US" sz="2400" dirty="0" smtClean="0"/>
              <a:t> </a:t>
            </a:r>
            <a:r>
              <a:rPr lang="en-US" sz="2400" dirty="0" smtClean="0"/>
              <a:t>Using every opportunity to witness.</a:t>
            </a:r>
            <a:endParaRPr lang="en-US" sz="2400" dirty="0">
              <a:solidFill>
                <a:srgbClr val="D16349"/>
              </a:solidFill>
            </a:endParaRPr>
          </a:p>
        </p:txBody>
      </p:sp>
      <p:sp>
        <p:nvSpPr>
          <p:cNvPr id="21" name="TextBox 20"/>
          <p:cNvSpPr txBox="1"/>
          <p:nvPr/>
        </p:nvSpPr>
        <p:spPr>
          <a:xfrm>
            <a:off x="4648200" y="2355771"/>
            <a:ext cx="4343400" cy="1815882"/>
          </a:xfrm>
          <a:prstGeom prst="rect">
            <a:avLst/>
          </a:prstGeom>
          <a:noFill/>
        </p:spPr>
        <p:txBody>
          <a:bodyPr wrap="square" rtlCol="0">
            <a:spAutoFit/>
          </a:bodyPr>
          <a:lstStyle/>
          <a:p>
            <a:pPr algn="ctr"/>
            <a:r>
              <a:rPr lang="en-US" sz="2800" dirty="0" smtClean="0">
                <a:solidFill>
                  <a:srgbClr val="D16349"/>
                </a:solidFill>
              </a:rPr>
              <a:t>“Walk in wisdom toward them that are without, redeeming the time” (Colossians 4:5).</a:t>
            </a:r>
            <a:endParaRPr lang="en-US" sz="2800" dirty="0">
              <a:solidFill>
                <a:srgbClr val="D16349"/>
              </a:solidFill>
            </a:endParaRPr>
          </a:p>
        </p:txBody>
      </p:sp>
      <p:sp>
        <p:nvSpPr>
          <p:cNvPr id="22" name="TextBox 21"/>
          <p:cNvSpPr txBox="1"/>
          <p:nvPr/>
        </p:nvSpPr>
        <p:spPr>
          <a:xfrm>
            <a:off x="4648200" y="4280118"/>
            <a:ext cx="4343400" cy="1815882"/>
          </a:xfrm>
          <a:prstGeom prst="rect">
            <a:avLst/>
          </a:prstGeom>
          <a:noFill/>
        </p:spPr>
        <p:txBody>
          <a:bodyPr wrap="square" rtlCol="0">
            <a:spAutoFit/>
          </a:bodyPr>
          <a:lstStyle/>
          <a:p>
            <a:pPr algn="ctr"/>
            <a:r>
              <a:rPr lang="en-US" sz="2800" dirty="0" smtClean="0"/>
              <a:t>We must use every opportunity given to us to reach the lost and win them to the Lord.</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17" grpId="0"/>
      <p:bldP spid="18" grpId="0"/>
      <p:bldP spid="19" grpId="0"/>
      <p:bldP spid="20" grpId="0"/>
      <p:bldP spid="21" grpId="0"/>
      <p:bldP spid="22"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381000" y="1946970"/>
            <a:ext cx="8382000" cy="3539430"/>
          </a:xfrm>
          <a:prstGeom prst="rect">
            <a:avLst/>
          </a:prstGeom>
          <a:noFill/>
        </p:spPr>
        <p:txBody>
          <a:bodyPr wrap="square" rtlCol="0">
            <a:spAutoFit/>
          </a:bodyPr>
          <a:lstStyle/>
          <a:p>
            <a:pPr algn="ctr"/>
            <a:r>
              <a:rPr lang="en-US" sz="3200" dirty="0" smtClean="0"/>
              <a:t>God has given to each of us special talents that He desires for us to use for His glory. One may have the talent to: sing beautifully, play musical instruments, construct buildings, teach, decorate the sanctuary, lead, or speak. Each one must discover his special talents and use them.</a:t>
            </a:r>
            <a:endParaRPr lang="en-US" sz="2800" dirty="0"/>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3. Talents</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355771"/>
            <a:ext cx="4343400" cy="1200328"/>
          </a:xfrm>
          <a:prstGeom prst="rect">
            <a:avLst/>
          </a:prstGeom>
          <a:noFill/>
        </p:spPr>
        <p:txBody>
          <a:bodyPr wrap="square" rtlCol="0">
            <a:spAutoFit/>
          </a:bodyPr>
          <a:lstStyle/>
          <a:p>
            <a:r>
              <a:rPr lang="en-US" sz="2400" dirty="0" smtClean="0"/>
              <a:t>Sometimes God-given abilities and talents lead to great temptation</a:t>
            </a:r>
            <a:r>
              <a:rPr lang="en-US" sz="2400" dirty="0" smtClean="0"/>
              <a:t>. </a:t>
            </a:r>
            <a:endParaRPr lang="en-US" sz="2400" dirty="0">
              <a:solidFill>
                <a:srgbClr val="D16349"/>
              </a:solidFill>
            </a:endParaRPr>
          </a:p>
        </p:txBody>
      </p:sp>
      <p:sp>
        <p:nvSpPr>
          <p:cNvPr id="7" name="Text Placeholder 6"/>
          <p:cNvSpPr>
            <a:spLocks noGrp="1"/>
          </p:cNvSpPr>
          <p:nvPr>
            <p:ph type="body" idx="1"/>
          </p:nvPr>
        </p:nvSpPr>
        <p:spPr>
          <a:xfrm>
            <a:off x="301752" y="1447800"/>
            <a:ext cx="4040188" cy="732974"/>
          </a:xfrm>
        </p:spPr>
        <p:txBody>
          <a:bodyPr/>
          <a:lstStyle/>
          <a:p>
            <a:r>
              <a:rPr sz="2400" dirty="0"/>
              <a:t>How can we be good stewards of</a:t>
            </a:r>
            <a:r>
              <a:rPr sz="2400" dirty="0" smtClean="0"/>
              <a:t> our talents</a:t>
            </a:r>
            <a:r>
              <a:rPr sz="2400" dirty="0"/>
              <a:t>?</a:t>
            </a:r>
            <a:endParaRPr lang="en-US" sz="2400"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3. Talents</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18" name="TextBox 17"/>
          <p:cNvSpPr txBox="1"/>
          <p:nvPr/>
        </p:nvSpPr>
        <p:spPr>
          <a:xfrm>
            <a:off x="228600" y="3581400"/>
            <a:ext cx="4343400" cy="2677656"/>
          </a:xfrm>
          <a:prstGeom prst="rect">
            <a:avLst/>
          </a:prstGeom>
          <a:noFill/>
        </p:spPr>
        <p:txBody>
          <a:bodyPr wrap="square" rtlCol="0">
            <a:spAutoFit/>
          </a:bodyPr>
          <a:lstStyle/>
          <a:p>
            <a:r>
              <a:rPr lang="en-US" sz="2400" dirty="0" smtClean="0"/>
              <a:t>Whatever our talents or abilities are, we must discover them and use them for God’s glory. It is only then that we can be good stewards of the talents God has entrusted to us.</a:t>
            </a:r>
            <a:endParaRPr lang="en-US" sz="2400" dirty="0">
              <a:solidFill>
                <a:srgbClr val="D16349"/>
              </a:solidFill>
            </a:endParaRPr>
          </a:p>
        </p:txBody>
      </p:sp>
      <p:sp>
        <p:nvSpPr>
          <p:cNvPr id="21" name="TextBox 20"/>
          <p:cNvSpPr txBox="1"/>
          <p:nvPr/>
        </p:nvSpPr>
        <p:spPr>
          <a:xfrm>
            <a:off x="4648200" y="2808982"/>
            <a:ext cx="4343400" cy="1077218"/>
          </a:xfrm>
          <a:prstGeom prst="rect">
            <a:avLst/>
          </a:prstGeom>
          <a:noFill/>
        </p:spPr>
        <p:txBody>
          <a:bodyPr wrap="square" rtlCol="0">
            <a:spAutoFit/>
          </a:bodyPr>
          <a:lstStyle/>
          <a:p>
            <a:pPr algn="ctr"/>
            <a:r>
              <a:rPr lang="en-US" sz="3200" dirty="0" smtClean="0"/>
              <a:t>Ask yourself this question,</a:t>
            </a:r>
            <a:endParaRPr lang="en-US" sz="3200" dirty="0">
              <a:solidFill>
                <a:srgbClr val="D16349"/>
              </a:solidFill>
            </a:endParaRPr>
          </a:p>
        </p:txBody>
      </p:sp>
      <p:sp>
        <p:nvSpPr>
          <p:cNvPr id="22" name="TextBox 21"/>
          <p:cNvSpPr txBox="1"/>
          <p:nvPr/>
        </p:nvSpPr>
        <p:spPr>
          <a:xfrm>
            <a:off x="4648200" y="3962400"/>
            <a:ext cx="4343400" cy="1569660"/>
          </a:xfrm>
          <a:prstGeom prst="rect">
            <a:avLst/>
          </a:prstGeom>
          <a:noFill/>
        </p:spPr>
        <p:txBody>
          <a:bodyPr wrap="square" rtlCol="0">
            <a:spAutoFit/>
          </a:bodyPr>
          <a:lstStyle/>
          <a:p>
            <a:pPr algn="ctr"/>
            <a:r>
              <a:rPr lang="en-US" sz="3200" dirty="0" smtClean="0">
                <a:solidFill>
                  <a:srgbClr val="D16349"/>
                </a:solidFill>
              </a:rPr>
              <a:t>“What am I doing about my God-given talents?”</a:t>
            </a:r>
            <a:endParaRPr lang="en-US" sz="32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21" grpId="0"/>
      <p:bldP spid="22"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362200"/>
            <a:ext cx="4343400" cy="2677656"/>
          </a:xfrm>
          <a:prstGeom prst="rect">
            <a:avLst/>
          </a:prstGeom>
          <a:noFill/>
        </p:spPr>
        <p:txBody>
          <a:bodyPr wrap="square" rtlCol="0">
            <a:spAutoFit/>
          </a:bodyPr>
          <a:lstStyle/>
          <a:p>
            <a:r>
              <a:rPr lang="en-US" sz="2400" dirty="0" smtClean="0"/>
              <a:t>We need to understand that after being filled with the Holy Spirit, Jesus lives in us and our body becomes His temple. We must not do anything that will bring dishonor, harm, or destruction to this temple. </a:t>
            </a:r>
            <a:endParaRPr lang="en-US" sz="2400" dirty="0">
              <a:solidFill>
                <a:srgbClr val="D16349"/>
              </a:solidFill>
            </a:endParaRPr>
          </a:p>
        </p:txBody>
      </p:sp>
      <p:sp>
        <p:nvSpPr>
          <p:cNvPr id="7" name="Text Placeholder 6"/>
          <p:cNvSpPr>
            <a:spLocks noGrp="1"/>
          </p:cNvSpPr>
          <p:nvPr>
            <p:ph type="body" idx="1"/>
          </p:nvPr>
        </p:nvSpPr>
        <p:spPr>
          <a:xfrm>
            <a:off x="301752" y="1447800"/>
            <a:ext cx="4040188" cy="732974"/>
          </a:xfrm>
        </p:spPr>
        <p:txBody>
          <a:bodyPr/>
          <a:lstStyle/>
          <a:p>
            <a:r>
              <a:rPr sz="2400" dirty="0"/>
              <a:t>How can we be good stewards of</a:t>
            </a:r>
            <a:r>
              <a:rPr sz="2400" dirty="0" smtClean="0"/>
              <a:t> our temple?</a:t>
            </a:r>
            <a:endParaRPr lang="en-US" sz="2400"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4. Temple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21" name="TextBox 20"/>
          <p:cNvSpPr txBox="1"/>
          <p:nvPr/>
        </p:nvSpPr>
        <p:spPr>
          <a:xfrm>
            <a:off x="4648200" y="2590800"/>
            <a:ext cx="4343400" cy="584776"/>
          </a:xfrm>
          <a:prstGeom prst="rect">
            <a:avLst/>
          </a:prstGeom>
          <a:noFill/>
        </p:spPr>
        <p:txBody>
          <a:bodyPr wrap="square" rtlCol="0">
            <a:spAutoFit/>
          </a:bodyPr>
          <a:lstStyle/>
          <a:p>
            <a:pPr algn="ctr"/>
            <a:r>
              <a:rPr lang="en-US" sz="3200" dirty="0" smtClean="0"/>
              <a:t>We </a:t>
            </a:r>
            <a:r>
              <a:rPr lang="en-US" sz="3200" dirty="0" smtClean="0"/>
              <a:t>need to avoid:</a:t>
            </a:r>
            <a:endParaRPr lang="en-US" sz="3200" dirty="0">
              <a:solidFill>
                <a:srgbClr val="D16349"/>
              </a:solidFill>
            </a:endParaRPr>
          </a:p>
        </p:txBody>
      </p:sp>
      <p:sp>
        <p:nvSpPr>
          <p:cNvPr id="22" name="TextBox 21"/>
          <p:cNvSpPr txBox="1"/>
          <p:nvPr/>
        </p:nvSpPr>
        <p:spPr>
          <a:xfrm>
            <a:off x="4648200" y="3124200"/>
            <a:ext cx="4343400" cy="584776"/>
          </a:xfrm>
          <a:prstGeom prst="rect">
            <a:avLst/>
          </a:prstGeom>
          <a:noFill/>
        </p:spPr>
        <p:txBody>
          <a:bodyPr wrap="square" rtlCol="0">
            <a:spAutoFit/>
          </a:bodyPr>
          <a:lstStyle/>
          <a:p>
            <a:pPr algn="ctr"/>
            <a:r>
              <a:rPr lang="en-US" sz="3200" dirty="0" smtClean="0">
                <a:solidFill>
                  <a:srgbClr val="D16349"/>
                </a:solidFill>
              </a:rPr>
              <a:t>sexual sins</a:t>
            </a:r>
            <a:endParaRPr lang="en-US" sz="3200" dirty="0">
              <a:solidFill>
                <a:srgbClr val="D16349"/>
              </a:solidFill>
            </a:endParaRPr>
          </a:p>
        </p:txBody>
      </p:sp>
      <p:sp>
        <p:nvSpPr>
          <p:cNvPr id="11" name="TextBox 10"/>
          <p:cNvSpPr txBox="1"/>
          <p:nvPr/>
        </p:nvSpPr>
        <p:spPr>
          <a:xfrm>
            <a:off x="4648200" y="3606224"/>
            <a:ext cx="4343400" cy="584776"/>
          </a:xfrm>
          <a:prstGeom prst="rect">
            <a:avLst/>
          </a:prstGeom>
          <a:noFill/>
        </p:spPr>
        <p:txBody>
          <a:bodyPr wrap="square" rtlCol="0">
            <a:spAutoFit/>
          </a:bodyPr>
          <a:lstStyle/>
          <a:p>
            <a:pPr algn="ctr"/>
            <a:r>
              <a:rPr lang="en-US" sz="3200" dirty="0" smtClean="0">
                <a:solidFill>
                  <a:srgbClr val="D16349"/>
                </a:solidFill>
              </a:rPr>
              <a:t>cigarettes</a:t>
            </a:r>
            <a:endParaRPr lang="en-US" sz="3200" dirty="0">
              <a:solidFill>
                <a:srgbClr val="D16349"/>
              </a:solidFill>
            </a:endParaRPr>
          </a:p>
        </p:txBody>
      </p:sp>
      <p:sp>
        <p:nvSpPr>
          <p:cNvPr id="12" name="TextBox 11"/>
          <p:cNvSpPr txBox="1"/>
          <p:nvPr/>
        </p:nvSpPr>
        <p:spPr>
          <a:xfrm>
            <a:off x="4648200" y="4139624"/>
            <a:ext cx="4343400" cy="584776"/>
          </a:xfrm>
          <a:prstGeom prst="rect">
            <a:avLst/>
          </a:prstGeom>
          <a:noFill/>
        </p:spPr>
        <p:txBody>
          <a:bodyPr wrap="square" rtlCol="0">
            <a:spAutoFit/>
          </a:bodyPr>
          <a:lstStyle/>
          <a:p>
            <a:pPr algn="ctr"/>
            <a:r>
              <a:rPr lang="en-US" sz="3200" dirty="0" smtClean="0">
                <a:solidFill>
                  <a:srgbClr val="D16349"/>
                </a:solidFill>
              </a:rPr>
              <a:t>alcoholic beverages</a:t>
            </a:r>
            <a:endParaRPr lang="en-US" sz="3200" dirty="0">
              <a:solidFill>
                <a:srgbClr val="D16349"/>
              </a:solidFill>
            </a:endParaRPr>
          </a:p>
        </p:txBody>
      </p:sp>
      <p:sp>
        <p:nvSpPr>
          <p:cNvPr id="13" name="TextBox 12"/>
          <p:cNvSpPr txBox="1"/>
          <p:nvPr/>
        </p:nvSpPr>
        <p:spPr>
          <a:xfrm>
            <a:off x="4648200" y="4648200"/>
            <a:ext cx="4343400" cy="584776"/>
          </a:xfrm>
          <a:prstGeom prst="rect">
            <a:avLst/>
          </a:prstGeom>
          <a:noFill/>
        </p:spPr>
        <p:txBody>
          <a:bodyPr wrap="square" rtlCol="0">
            <a:spAutoFit/>
          </a:bodyPr>
          <a:lstStyle/>
          <a:p>
            <a:pPr algn="ctr"/>
            <a:r>
              <a:rPr lang="en-US" sz="3200" dirty="0" smtClean="0">
                <a:solidFill>
                  <a:srgbClr val="D16349"/>
                </a:solidFill>
              </a:rPr>
              <a:t>drugs</a:t>
            </a:r>
            <a:endParaRPr lang="en-US" sz="3200" dirty="0">
              <a:solidFill>
                <a:srgbClr val="D16349"/>
              </a:solidFill>
            </a:endParaRPr>
          </a:p>
        </p:txBody>
      </p:sp>
      <p:sp>
        <p:nvSpPr>
          <p:cNvPr id="14" name="TextBox 13"/>
          <p:cNvSpPr txBox="1"/>
          <p:nvPr/>
        </p:nvSpPr>
        <p:spPr>
          <a:xfrm>
            <a:off x="4648200" y="5130224"/>
            <a:ext cx="4343400" cy="584776"/>
          </a:xfrm>
          <a:prstGeom prst="rect">
            <a:avLst/>
          </a:prstGeom>
          <a:noFill/>
        </p:spPr>
        <p:txBody>
          <a:bodyPr wrap="square" rtlCol="0">
            <a:spAutoFit/>
          </a:bodyPr>
          <a:lstStyle/>
          <a:p>
            <a:pPr algn="ctr"/>
            <a:r>
              <a:rPr lang="en-US" sz="3200" dirty="0" smtClean="0">
                <a:solidFill>
                  <a:srgbClr val="D16349"/>
                </a:solidFill>
              </a:rPr>
              <a:t>gluttony</a:t>
            </a:r>
            <a:endParaRPr lang="en-US" sz="32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p:bldP spid="22"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286000"/>
            <a:ext cx="4343400" cy="4154983"/>
          </a:xfrm>
          <a:prstGeom prst="rect">
            <a:avLst/>
          </a:prstGeom>
          <a:noFill/>
        </p:spPr>
        <p:txBody>
          <a:bodyPr wrap="square" rtlCol="0">
            <a:spAutoFit/>
          </a:bodyPr>
          <a:lstStyle/>
          <a:p>
            <a:r>
              <a:rPr lang="en-US" sz="2400" dirty="0" smtClean="0"/>
              <a:t>To be like Christ includes having the mind of Christ. (See 1 Corinthians 2:16.) If we have the mind of Christ we will think and act like Christ. Satan does not want us to be a good steward of our mind. His goal is to attack our mind and use it to destroy us. He does not want us to fill our minds with God’s Word.</a:t>
            </a:r>
            <a:endParaRPr lang="en-US" sz="2400" dirty="0">
              <a:solidFill>
                <a:srgbClr val="D16349"/>
              </a:solidFill>
            </a:endParaRPr>
          </a:p>
        </p:txBody>
      </p:sp>
      <p:sp>
        <p:nvSpPr>
          <p:cNvPr id="7" name="Text Placeholder 6"/>
          <p:cNvSpPr>
            <a:spLocks noGrp="1"/>
          </p:cNvSpPr>
          <p:nvPr>
            <p:ph type="body" idx="1"/>
          </p:nvPr>
        </p:nvSpPr>
        <p:spPr>
          <a:xfrm>
            <a:off x="301752" y="1447800"/>
            <a:ext cx="4040188" cy="732974"/>
          </a:xfrm>
        </p:spPr>
        <p:txBody>
          <a:bodyPr/>
          <a:lstStyle/>
          <a:p>
            <a:r>
              <a:rPr sz="2400" dirty="0"/>
              <a:t>How can we be good stewards of</a:t>
            </a:r>
            <a:r>
              <a:rPr sz="2400" dirty="0" smtClean="0"/>
              <a:t> our mind?</a:t>
            </a:r>
            <a:endParaRPr lang="en-US" sz="2400"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4. Temple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21" name="TextBox 20"/>
          <p:cNvSpPr txBox="1"/>
          <p:nvPr/>
        </p:nvSpPr>
        <p:spPr>
          <a:xfrm>
            <a:off x="4648200" y="2286000"/>
            <a:ext cx="4343400" cy="4154983"/>
          </a:xfrm>
          <a:prstGeom prst="rect">
            <a:avLst/>
          </a:prstGeom>
          <a:noFill/>
        </p:spPr>
        <p:txBody>
          <a:bodyPr wrap="square" rtlCol="0">
            <a:spAutoFit/>
          </a:bodyPr>
          <a:lstStyle/>
          <a:p>
            <a:pPr algn="ctr"/>
            <a:r>
              <a:rPr lang="en-US" sz="2400" dirty="0" smtClean="0">
                <a:solidFill>
                  <a:srgbClr val="D16349"/>
                </a:solidFill>
              </a:rPr>
              <a:t>“Finally brethren, whatsoever things are true, whatsoever things are honest, whatsoever things are just, whatsoever things are pure, whatsoever things are lovely, whatsoever things are of good report; if there be any virtue, and if there be any praise, think on these things.</a:t>
            </a:r>
            <a:r>
              <a:rPr lang="en-US" sz="2400" dirty="0" smtClean="0">
                <a:solidFill>
                  <a:srgbClr val="D16349"/>
                </a:solidFill>
              </a:rPr>
              <a:t>” </a:t>
            </a:r>
          </a:p>
          <a:p>
            <a:pPr algn="ctr"/>
            <a:r>
              <a:rPr lang="en-US" sz="2400" dirty="0" smtClean="0">
                <a:solidFill>
                  <a:srgbClr val="D16349"/>
                </a:solidFill>
              </a:rPr>
              <a:t>(</a:t>
            </a:r>
            <a:r>
              <a:rPr lang="en-US" sz="2400" dirty="0" smtClean="0">
                <a:solidFill>
                  <a:srgbClr val="D16349"/>
                </a:solidFill>
              </a:rPr>
              <a:t>Philippians 4:</a:t>
            </a:r>
            <a:r>
              <a:rPr lang="en-US" sz="2400" dirty="0" smtClean="0">
                <a:solidFill>
                  <a:srgbClr val="D16349"/>
                </a:solidFill>
              </a:rPr>
              <a:t>8)</a:t>
            </a:r>
            <a:endParaRPr lang="en-US" sz="24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
        <p:nvSpPr>
          <p:cNvPr id="7" name="Title 2"/>
          <p:cNvSpPr txBox="1">
            <a:spLocks/>
          </p:cNvSpPr>
          <p:nvPr/>
        </p:nvSpPr>
        <p:spPr>
          <a:xfrm>
            <a:off x="3000375" y="4953000"/>
            <a:ext cx="5867400" cy="533400"/>
          </a:xfrm>
          <a:prstGeom prst="rect">
            <a:avLst/>
          </a:prstGeom>
        </p:spPr>
        <p:txBody>
          <a:bodyPr vert="horz" anchor="t">
            <a:noAutofit/>
          </a:bodyPr>
          <a:lstStyle/>
          <a:p>
            <a:pPr lvl="0" defTabSz="914400">
              <a:spcBef>
                <a:spcPct val="0"/>
              </a:spcBef>
            </a:pP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r>
              <a:rPr lang="en-US" sz="2400" b="1" dirty="0" smtClean="0">
                <a:solidFill>
                  <a:schemeClr val="tx2"/>
                </a:solidFill>
              </a:rPr>
              <a:t>Ephesians 5:16</a:t>
            </a: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endParaRPr kumimoji="0" lang="en-US" sz="2400" b="1" i="0" u="none" strike="noStrike" kern="1200" cap="none" spc="0" normalizeH="0" baseline="0" noProof="0" dirty="0">
              <a:ln>
                <a:noFill/>
              </a:ln>
              <a:solidFill>
                <a:schemeClr val="tx2"/>
              </a:solidFill>
              <a:effectLst/>
              <a:uLnTx/>
              <a:uFillTx/>
              <a:latin typeface="+mj-lt"/>
              <a:ea typeface="+mj-ea"/>
              <a:cs typeface="+mj-cs"/>
            </a:endParaRPr>
          </a:p>
        </p:txBody>
      </p:sp>
      <p:sp>
        <p:nvSpPr>
          <p:cNvPr id="11" name="TextBox 10"/>
          <p:cNvSpPr txBox="1"/>
          <p:nvPr/>
        </p:nvSpPr>
        <p:spPr>
          <a:xfrm>
            <a:off x="3000374" y="2743200"/>
            <a:ext cx="5867401" cy="2308324"/>
          </a:xfrm>
          <a:prstGeom prst="rect">
            <a:avLst/>
          </a:prstGeom>
          <a:noFill/>
        </p:spPr>
        <p:txBody>
          <a:bodyPr wrap="square" rtlCol="0" anchor="b">
            <a:spAutoFit/>
          </a:bodyPr>
          <a:lstStyle/>
          <a:p>
            <a:r>
              <a:rPr lang="en-US" sz="4800" dirty="0" smtClean="0"/>
              <a:t>“Redeeming the time, because the days are evil”</a:t>
            </a:r>
            <a:endParaRPr lang="en-US"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286000"/>
            <a:ext cx="4343400" cy="2308324"/>
          </a:xfrm>
          <a:prstGeom prst="rect">
            <a:avLst/>
          </a:prstGeom>
          <a:noFill/>
        </p:spPr>
        <p:txBody>
          <a:bodyPr wrap="square" rtlCol="0">
            <a:spAutoFit/>
          </a:bodyPr>
          <a:lstStyle/>
          <a:p>
            <a:r>
              <a:rPr lang="en-US" sz="2400" dirty="0" smtClean="0"/>
              <a:t>Our eyes and ears are like open doors to the mind. We must</a:t>
            </a:r>
            <a:r>
              <a:rPr lang="en-US" sz="2400" dirty="0" smtClean="0"/>
              <a:t> guard </a:t>
            </a:r>
            <a:r>
              <a:rPr lang="en-US" sz="2400" dirty="0" smtClean="0"/>
              <a:t>those doors against reading, watching and listening to things that can be detrimental to us. </a:t>
            </a:r>
            <a:endParaRPr lang="en-US" sz="2400" dirty="0">
              <a:solidFill>
                <a:srgbClr val="D16349"/>
              </a:solidFill>
            </a:endParaRPr>
          </a:p>
        </p:txBody>
      </p:sp>
      <p:sp>
        <p:nvSpPr>
          <p:cNvPr id="7" name="Text Placeholder 6"/>
          <p:cNvSpPr>
            <a:spLocks noGrp="1"/>
          </p:cNvSpPr>
          <p:nvPr>
            <p:ph type="body" idx="1"/>
          </p:nvPr>
        </p:nvSpPr>
        <p:spPr>
          <a:xfrm>
            <a:off x="301752" y="1447800"/>
            <a:ext cx="4040188" cy="732974"/>
          </a:xfrm>
        </p:spPr>
        <p:txBody>
          <a:bodyPr/>
          <a:lstStyle/>
          <a:p>
            <a:r>
              <a:rPr sz="2400" dirty="0"/>
              <a:t>How can we be good stewards of</a:t>
            </a:r>
            <a:r>
              <a:rPr sz="2400" dirty="0" smtClean="0"/>
              <a:t> our mind?</a:t>
            </a:r>
            <a:endParaRPr lang="en-US" sz="2400"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4. Temple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21" name="TextBox 20"/>
          <p:cNvSpPr txBox="1"/>
          <p:nvPr/>
        </p:nvSpPr>
        <p:spPr>
          <a:xfrm>
            <a:off x="4648200" y="2286000"/>
            <a:ext cx="4343400" cy="523220"/>
          </a:xfrm>
          <a:prstGeom prst="rect">
            <a:avLst/>
          </a:prstGeom>
          <a:noFill/>
        </p:spPr>
        <p:txBody>
          <a:bodyPr wrap="square" rtlCol="0">
            <a:spAutoFit/>
          </a:bodyPr>
          <a:lstStyle/>
          <a:p>
            <a:pPr algn="ctr"/>
            <a:r>
              <a:rPr lang="en-US" sz="2800" dirty="0" smtClean="0"/>
              <a:t>Renew </a:t>
            </a:r>
            <a:r>
              <a:rPr lang="en-US" sz="2800" dirty="0" smtClean="0"/>
              <a:t>our mind daily by</a:t>
            </a:r>
            <a:r>
              <a:rPr lang="en-US" sz="2800" dirty="0" smtClean="0"/>
              <a:t>:</a:t>
            </a:r>
            <a:endParaRPr lang="en-US" sz="2800" dirty="0">
              <a:solidFill>
                <a:srgbClr val="D16349"/>
              </a:solidFill>
            </a:endParaRPr>
          </a:p>
        </p:txBody>
      </p:sp>
      <p:sp>
        <p:nvSpPr>
          <p:cNvPr id="8" name="TextBox 7"/>
          <p:cNvSpPr txBox="1"/>
          <p:nvPr/>
        </p:nvSpPr>
        <p:spPr>
          <a:xfrm>
            <a:off x="4800600" y="2819400"/>
            <a:ext cx="4343400" cy="461665"/>
          </a:xfrm>
          <a:prstGeom prst="rect">
            <a:avLst/>
          </a:prstGeom>
          <a:noFill/>
        </p:spPr>
        <p:txBody>
          <a:bodyPr wrap="square" rtlCol="0">
            <a:spAutoFit/>
          </a:bodyPr>
          <a:lstStyle/>
          <a:p>
            <a:pPr>
              <a:buFont typeface="Courier New"/>
              <a:buChar char="o"/>
            </a:pPr>
            <a:r>
              <a:rPr lang="en-US" sz="2400" dirty="0" smtClean="0">
                <a:solidFill>
                  <a:srgbClr val="D16349"/>
                </a:solidFill>
              </a:rPr>
              <a:t> Reading </a:t>
            </a:r>
            <a:r>
              <a:rPr lang="en-US" sz="2400" dirty="0" smtClean="0">
                <a:solidFill>
                  <a:srgbClr val="D16349"/>
                </a:solidFill>
              </a:rPr>
              <a:t>the Word of God.</a:t>
            </a:r>
            <a:endParaRPr lang="en-US" sz="2400" dirty="0">
              <a:solidFill>
                <a:srgbClr val="D16349"/>
              </a:solidFill>
            </a:endParaRPr>
          </a:p>
        </p:txBody>
      </p:sp>
      <p:sp>
        <p:nvSpPr>
          <p:cNvPr id="9" name="TextBox 8"/>
          <p:cNvSpPr txBox="1"/>
          <p:nvPr/>
        </p:nvSpPr>
        <p:spPr>
          <a:xfrm>
            <a:off x="4800600" y="3200400"/>
            <a:ext cx="4343400" cy="461665"/>
          </a:xfrm>
          <a:prstGeom prst="rect">
            <a:avLst/>
          </a:prstGeom>
          <a:noFill/>
        </p:spPr>
        <p:txBody>
          <a:bodyPr wrap="square" rtlCol="0">
            <a:spAutoFit/>
          </a:bodyPr>
          <a:lstStyle/>
          <a:p>
            <a:pPr>
              <a:buFont typeface="Courier New"/>
              <a:buChar char="o"/>
            </a:pPr>
            <a:r>
              <a:rPr lang="en-US" sz="2400" dirty="0" smtClean="0">
                <a:solidFill>
                  <a:srgbClr val="D16349"/>
                </a:solidFill>
              </a:rPr>
              <a:t> Studying </a:t>
            </a:r>
            <a:r>
              <a:rPr lang="en-US" sz="2400" dirty="0" smtClean="0">
                <a:solidFill>
                  <a:srgbClr val="D16349"/>
                </a:solidFill>
              </a:rPr>
              <a:t>the Word of God.</a:t>
            </a:r>
            <a:endParaRPr lang="en-US" sz="2400" dirty="0">
              <a:solidFill>
                <a:srgbClr val="D16349"/>
              </a:solidFill>
            </a:endParaRPr>
          </a:p>
        </p:txBody>
      </p:sp>
      <p:sp>
        <p:nvSpPr>
          <p:cNvPr id="11" name="TextBox 10"/>
          <p:cNvSpPr txBox="1"/>
          <p:nvPr/>
        </p:nvSpPr>
        <p:spPr>
          <a:xfrm>
            <a:off x="4800600" y="3581400"/>
            <a:ext cx="4343400" cy="830997"/>
          </a:xfrm>
          <a:prstGeom prst="rect">
            <a:avLst/>
          </a:prstGeom>
          <a:noFill/>
        </p:spPr>
        <p:txBody>
          <a:bodyPr wrap="square" rtlCol="0">
            <a:spAutoFit/>
          </a:bodyPr>
          <a:lstStyle/>
          <a:p>
            <a:pPr>
              <a:buFont typeface="Courier New"/>
              <a:buChar char="o"/>
            </a:pPr>
            <a:r>
              <a:rPr lang="en-US" sz="2400" dirty="0" smtClean="0">
                <a:solidFill>
                  <a:srgbClr val="D16349"/>
                </a:solidFill>
              </a:rPr>
              <a:t> Meditating </a:t>
            </a:r>
            <a:r>
              <a:rPr lang="en-US" sz="2400" dirty="0" smtClean="0">
                <a:solidFill>
                  <a:srgbClr val="D16349"/>
                </a:solidFill>
              </a:rPr>
              <a:t>on the Word of God.</a:t>
            </a:r>
            <a:endParaRPr lang="en-US" sz="2400" dirty="0">
              <a:solidFill>
                <a:srgbClr val="D16349"/>
              </a:solidFill>
            </a:endParaRPr>
          </a:p>
        </p:txBody>
      </p:sp>
      <p:sp>
        <p:nvSpPr>
          <p:cNvPr id="12" name="TextBox 11"/>
          <p:cNvSpPr txBox="1"/>
          <p:nvPr/>
        </p:nvSpPr>
        <p:spPr>
          <a:xfrm>
            <a:off x="4800600" y="4355068"/>
            <a:ext cx="4343400" cy="461665"/>
          </a:xfrm>
          <a:prstGeom prst="rect">
            <a:avLst/>
          </a:prstGeom>
          <a:noFill/>
        </p:spPr>
        <p:txBody>
          <a:bodyPr wrap="square" rtlCol="0">
            <a:spAutoFit/>
          </a:bodyPr>
          <a:lstStyle/>
          <a:p>
            <a:pPr>
              <a:buFont typeface="Courier New"/>
              <a:buChar char="o"/>
            </a:pPr>
            <a:r>
              <a:rPr lang="en-US" sz="2400" dirty="0" smtClean="0">
                <a:solidFill>
                  <a:srgbClr val="D16349"/>
                </a:solidFill>
              </a:rPr>
              <a:t> Praying</a:t>
            </a:r>
            <a:r>
              <a:rPr lang="en-US" sz="2400" dirty="0" smtClean="0">
                <a:solidFill>
                  <a:srgbClr val="D16349"/>
                </a:solidFill>
              </a:rPr>
              <a:t>.</a:t>
            </a:r>
            <a:endParaRPr lang="en-US" sz="2400" dirty="0">
              <a:solidFill>
                <a:srgbClr val="D16349"/>
              </a:solidFill>
            </a:endParaRPr>
          </a:p>
        </p:txBody>
      </p:sp>
      <p:sp>
        <p:nvSpPr>
          <p:cNvPr id="13" name="TextBox 12"/>
          <p:cNvSpPr txBox="1"/>
          <p:nvPr/>
        </p:nvSpPr>
        <p:spPr>
          <a:xfrm>
            <a:off x="4800600" y="4728865"/>
            <a:ext cx="4343400" cy="461665"/>
          </a:xfrm>
          <a:prstGeom prst="rect">
            <a:avLst/>
          </a:prstGeom>
          <a:noFill/>
        </p:spPr>
        <p:txBody>
          <a:bodyPr wrap="square" rtlCol="0">
            <a:spAutoFit/>
          </a:bodyPr>
          <a:lstStyle/>
          <a:p>
            <a:pPr>
              <a:buFont typeface="Courier New"/>
              <a:buChar char="o"/>
            </a:pPr>
            <a:r>
              <a:rPr lang="en-US" sz="2400" dirty="0" smtClean="0">
                <a:solidFill>
                  <a:srgbClr val="D16349"/>
                </a:solidFill>
              </a:rPr>
              <a:t> Reading </a:t>
            </a:r>
            <a:r>
              <a:rPr lang="en-US" sz="2400" dirty="0" smtClean="0">
                <a:solidFill>
                  <a:srgbClr val="D16349"/>
                </a:solidFill>
              </a:rPr>
              <a:t>religious literature.</a:t>
            </a:r>
            <a:endParaRPr lang="en-US" sz="2400" dirty="0">
              <a:solidFill>
                <a:srgbClr val="D16349"/>
              </a:solidFill>
            </a:endParaRPr>
          </a:p>
        </p:txBody>
      </p:sp>
      <p:sp>
        <p:nvSpPr>
          <p:cNvPr id="14" name="TextBox 13"/>
          <p:cNvSpPr txBox="1"/>
          <p:nvPr/>
        </p:nvSpPr>
        <p:spPr>
          <a:xfrm>
            <a:off x="4648200" y="5181600"/>
            <a:ext cx="4343400" cy="1200328"/>
          </a:xfrm>
          <a:prstGeom prst="rect">
            <a:avLst/>
          </a:prstGeom>
          <a:noFill/>
        </p:spPr>
        <p:txBody>
          <a:bodyPr wrap="square" rtlCol="0">
            <a:spAutoFit/>
          </a:bodyPr>
          <a:lstStyle/>
          <a:p>
            <a:pPr algn="ctr"/>
            <a:r>
              <a:rPr lang="en-US" sz="2400" dirty="0" smtClean="0"/>
              <a:t>The Word of God is like a helmet that protects and guards the mind.</a:t>
            </a:r>
            <a:endParaRPr lang="en-US" sz="24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p:bldP spid="8" grpId="0"/>
      <p:bldP spid="9" grpId="0"/>
      <p:bldP spid="11" grpId="0"/>
      <p:bldP spid="12" grpId="0"/>
      <p:bldP spid="13" grpId="0"/>
      <p:bldP spid="14"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286000"/>
            <a:ext cx="4343400" cy="3416320"/>
          </a:xfrm>
          <a:prstGeom prst="rect">
            <a:avLst/>
          </a:prstGeom>
          <a:noFill/>
        </p:spPr>
        <p:txBody>
          <a:bodyPr wrap="square" rtlCol="0">
            <a:spAutoFit/>
          </a:bodyPr>
          <a:lstStyle/>
          <a:p>
            <a:r>
              <a:rPr lang="en-US" sz="2400" dirty="0" smtClean="0"/>
              <a:t>In writing to the believers in Rome, Paul stated the fact that there were those among </a:t>
            </a:r>
            <a:r>
              <a:rPr lang="en-US" sz="2400" dirty="0" smtClean="0"/>
              <a:t>them who held</a:t>
            </a:r>
            <a:r>
              <a:rPr lang="en-US" sz="2400" dirty="0" smtClean="0"/>
              <a:t>,“...</a:t>
            </a:r>
            <a:r>
              <a:rPr lang="en-US" sz="2400" dirty="0" smtClean="0"/>
              <a:t>the truth in </a:t>
            </a:r>
            <a:r>
              <a:rPr lang="en-US" sz="2400" dirty="0" smtClean="0"/>
              <a:t>unrighteousness...” (Romans 1:18). They knew God and held the truth, but they were not faithful stewards of that treasure.</a:t>
            </a:r>
            <a:endParaRPr lang="en-US" sz="2400" dirty="0">
              <a:solidFill>
                <a:srgbClr val="D16349"/>
              </a:solidFill>
            </a:endParaRPr>
          </a:p>
        </p:txBody>
      </p:sp>
      <p:sp>
        <p:nvSpPr>
          <p:cNvPr id="7" name="Text Placeholder 6"/>
          <p:cNvSpPr>
            <a:spLocks noGrp="1"/>
          </p:cNvSpPr>
          <p:nvPr>
            <p:ph type="body" idx="1"/>
          </p:nvPr>
        </p:nvSpPr>
        <p:spPr>
          <a:xfrm>
            <a:off x="301752" y="1447800"/>
            <a:ext cx="4040188" cy="732974"/>
          </a:xfrm>
        </p:spPr>
        <p:txBody>
          <a:bodyPr/>
          <a:lstStyle/>
          <a:p>
            <a:r>
              <a:rPr sz="2400" dirty="0"/>
              <a:t>How can we be good stewards of</a:t>
            </a:r>
            <a:r>
              <a:rPr sz="2400" dirty="0" smtClean="0"/>
              <a:t> the truth?</a:t>
            </a:r>
            <a:endParaRPr lang="en-US" sz="2400"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5. Truth (Word of God)</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15" name="TextBox 14"/>
          <p:cNvSpPr txBox="1"/>
          <p:nvPr/>
        </p:nvSpPr>
        <p:spPr>
          <a:xfrm>
            <a:off x="4648200" y="2286000"/>
            <a:ext cx="4343400" cy="3416320"/>
          </a:xfrm>
          <a:prstGeom prst="rect">
            <a:avLst/>
          </a:prstGeom>
          <a:noFill/>
        </p:spPr>
        <p:txBody>
          <a:bodyPr wrap="square" rtlCol="0">
            <a:spAutoFit/>
          </a:bodyPr>
          <a:lstStyle/>
          <a:p>
            <a:r>
              <a:rPr lang="en-US" sz="2400" dirty="0" smtClean="0"/>
              <a:t>In writing to the believers in Rome, Paul stated the fact that there were those among </a:t>
            </a:r>
            <a:r>
              <a:rPr lang="en-US" sz="2400" dirty="0" smtClean="0"/>
              <a:t>them who held</a:t>
            </a:r>
            <a:r>
              <a:rPr lang="en-US" sz="2400" dirty="0" smtClean="0"/>
              <a:t>,“...</a:t>
            </a:r>
            <a:r>
              <a:rPr lang="en-US" sz="2400" dirty="0" smtClean="0"/>
              <a:t>the truth in </a:t>
            </a:r>
            <a:r>
              <a:rPr lang="en-US" sz="2400" dirty="0" smtClean="0"/>
              <a:t>unrighteousness...” (Romans 1:18). They knew God and held the truth, but they were not faithful stewards of that treasure.</a:t>
            </a:r>
            <a:endParaRPr lang="en-US" sz="24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581561"/>
            <a:ext cx="8229600" cy="1323439"/>
          </a:xfrm>
          <a:prstGeom prst="rect">
            <a:avLst/>
          </a:prstGeom>
          <a:noFill/>
        </p:spPr>
        <p:txBody>
          <a:bodyPr wrap="square" rtlCol="0">
            <a:spAutoFit/>
          </a:bodyPr>
          <a:lstStyle/>
          <a:p>
            <a:pPr algn="ctr"/>
            <a:r>
              <a:rPr lang="en-US" sz="3200" i="1" dirty="0" smtClean="0">
                <a:solidFill>
                  <a:srgbClr val="D16349"/>
                </a:solidFill>
              </a:rPr>
              <a:t>“Knowing the truth is one thing, but loving the truth is critical.”</a:t>
            </a:r>
            <a:r>
              <a:rPr lang="en-US" sz="3200" i="1" dirty="0" smtClean="0">
                <a:solidFill>
                  <a:srgbClr val="D16349"/>
                </a:solidFill>
              </a:rPr>
              <a:t> </a:t>
            </a:r>
          </a:p>
          <a:p>
            <a:pPr algn="r"/>
            <a:r>
              <a:rPr lang="en-US" sz="1400" dirty="0" smtClean="0"/>
              <a:t>—</a:t>
            </a:r>
            <a:r>
              <a:rPr lang="en-US" sz="1600" dirty="0" smtClean="0"/>
              <a:t>Mark Jordan “The Precious Truth” Pentecostal Herald, January 2004, pg. 56</a:t>
            </a:r>
            <a:endParaRPr lang="en-US" sz="2400" dirty="0"/>
          </a:p>
        </p:txBody>
      </p:sp>
      <p:sp>
        <p:nvSpPr>
          <p:cNvPr id="13" name="TextBox 12"/>
          <p:cNvSpPr txBox="1"/>
          <p:nvPr/>
        </p:nvSpPr>
        <p:spPr>
          <a:xfrm>
            <a:off x="457200" y="2111276"/>
            <a:ext cx="8229600" cy="2308324"/>
          </a:xfrm>
          <a:prstGeom prst="rect">
            <a:avLst/>
          </a:prstGeom>
          <a:noFill/>
        </p:spPr>
        <p:txBody>
          <a:bodyPr wrap="square" rtlCol="0">
            <a:spAutoFit/>
          </a:bodyPr>
          <a:lstStyle/>
          <a:p>
            <a:pPr algn="ctr"/>
            <a:r>
              <a:rPr lang="en-US" sz="2400" dirty="0" smtClean="0"/>
              <a:t>A good steward understands that wise management of treasures, time, talents, temple and truth are not to be taken lightly. He knows that all these have been placed under his supervision and that there will come a day when he will give an account of his stewardship to God, the Owner of all things.</a:t>
            </a:r>
            <a:endParaRPr lang="en-US" sz="2400" dirty="0">
              <a:solidFill>
                <a:srgbClr val="D16349"/>
              </a:solidFill>
            </a:endParaRPr>
          </a:p>
        </p:txBody>
      </p:sp>
      <p:sp>
        <p:nvSpPr>
          <p:cNvPr id="6" name="TextBox 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7" name="TextBox 6"/>
          <p:cNvSpPr txBox="1"/>
          <p:nvPr/>
        </p:nvSpPr>
        <p:spPr>
          <a:xfrm>
            <a:off x="457200" y="4419600"/>
            <a:ext cx="8229600" cy="1569660"/>
          </a:xfrm>
          <a:prstGeom prst="rect">
            <a:avLst/>
          </a:prstGeom>
          <a:noFill/>
        </p:spPr>
        <p:txBody>
          <a:bodyPr wrap="square" rtlCol="0">
            <a:spAutoFit/>
          </a:bodyPr>
          <a:lstStyle/>
          <a:p>
            <a:pPr algn="ctr"/>
            <a:r>
              <a:rPr lang="en-US" sz="2400" dirty="0" smtClean="0"/>
              <a:t>He understands that treasures (money) must be used for the work of God, time is not to be wasted, talents must be used for the glory of God, and Truth (Word of God) must be preserved and propagated.</a:t>
            </a:r>
            <a:endParaRPr lang="en-US" sz="24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7"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773429"/>
            <a:ext cx="8229600" cy="1077218"/>
          </a:xfrm>
          <a:prstGeom prst="rect">
            <a:avLst/>
          </a:prstGeom>
          <a:noFill/>
        </p:spPr>
        <p:txBody>
          <a:bodyPr wrap="square" rtlCol="0">
            <a:spAutoFit/>
          </a:bodyPr>
          <a:lstStyle/>
          <a:p>
            <a:pPr algn="ctr"/>
            <a:r>
              <a:rPr lang="en-US" sz="3200" dirty="0" smtClean="0"/>
              <a:t>Stewardship is more than managing money. It concerns everything that pertains to life.</a:t>
            </a:r>
            <a:endParaRPr lang="en-US" sz="3200" dirty="0"/>
          </a:p>
        </p:txBody>
      </p:sp>
      <p:sp>
        <p:nvSpPr>
          <p:cNvPr id="13" name="TextBox 12"/>
          <p:cNvSpPr txBox="1"/>
          <p:nvPr/>
        </p:nvSpPr>
        <p:spPr>
          <a:xfrm>
            <a:off x="457200" y="2209800"/>
            <a:ext cx="8229600" cy="1077218"/>
          </a:xfrm>
          <a:prstGeom prst="rect">
            <a:avLst/>
          </a:prstGeom>
          <a:noFill/>
        </p:spPr>
        <p:txBody>
          <a:bodyPr wrap="square" rtlCol="0">
            <a:spAutoFit/>
          </a:bodyPr>
          <a:lstStyle/>
          <a:p>
            <a:pPr algn="ctr"/>
            <a:r>
              <a:rPr lang="en-US" sz="3200" dirty="0" smtClean="0"/>
              <a:t>To simplify the study of stewardship, it can be broken down into five main areas.</a:t>
            </a:r>
            <a:endParaRPr lang="en-US" sz="3200" dirty="0">
              <a:solidFill>
                <a:schemeClr val="accent1"/>
              </a:solidFill>
            </a:endParaRPr>
          </a:p>
        </p:txBody>
      </p:sp>
      <p:sp>
        <p:nvSpPr>
          <p:cNvPr id="14" name="TextBox 13"/>
          <p:cNvSpPr txBox="1"/>
          <p:nvPr/>
        </p:nvSpPr>
        <p:spPr>
          <a:xfrm>
            <a:off x="2743200" y="3200400"/>
            <a:ext cx="5410200" cy="584776"/>
          </a:xfrm>
          <a:prstGeom prst="rect">
            <a:avLst/>
          </a:prstGeom>
          <a:noFill/>
        </p:spPr>
        <p:txBody>
          <a:bodyPr wrap="square" rtlCol="0">
            <a:spAutoFit/>
          </a:bodyPr>
          <a:lstStyle/>
          <a:p>
            <a:r>
              <a:rPr lang="en-US" sz="3200" dirty="0" smtClean="0"/>
              <a:t>1. Treasure (Money)</a:t>
            </a:r>
            <a:endParaRPr lang="en-US" sz="3200" dirty="0">
              <a:solidFill>
                <a:schemeClr val="accent1"/>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8" name="TextBox 7"/>
          <p:cNvSpPr txBox="1"/>
          <p:nvPr/>
        </p:nvSpPr>
        <p:spPr>
          <a:xfrm>
            <a:off x="2743200" y="3657600"/>
            <a:ext cx="5410200" cy="584776"/>
          </a:xfrm>
          <a:prstGeom prst="rect">
            <a:avLst/>
          </a:prstGeom>
          <a:noFill/>
        </p:spPr>
        <p:txBody>
          <a:bodyPr wrap="square" rtlCol="0">
            <a:spAutoFit/>
          </a:bodyPr>
          <a:lstStyle/>
          <a:p>
            <a:r>
              <a:rPr lang="en-US" sz="3200" dirty="0" smtClean="0"/>
              <a:t>2. Time</a:t>
            </a:r>
            <a:endParaRPr lang="en-US" sz="3200" dirty="0">
              <a:solidFill>
                <a:schemeClr val="accent1"/>
              </a:solidFill>
            </a:endParaRPr>
          </a:p>
        </p:txBody>
      </p:sp>
      <p:sp>
        <p:nvSpPr>
          <p:cNvPr id="9" name="TextBox 8"/>
          <p:cNvSpPr txBox="1"/>
          <p:nvPr/>
        </p:nvSpPr>
        <p:spPr>
          <a:xfrm>
            <a:off x="2743200" y="4114800"/>
            <a:ext cx="5410200" cy="584776"/>
          </a:xfrm>
          <a:prstGeom prst="rect">
            <a:avLst/>
          </a:prstGeom>
          <a:noFill/>
        </p:spPr>
        <p:txBody>
          <a:bodyPr wrap="square" rtlCol="0">
            <a:spAutoFit/>
          </a:bodyPr>
          <a:lstStyle/>
          <a:p>
            <a:r>
              <a:rPr lang="en-US" sz="3200" dirty="0" smtClean="0"/>
              <a:t>3. Talents</a:t>
            </a:r>
            <a:endParaRPr lang="en-US" sz="3200" dirty="0">
              <a:solidFill>
                <a:schemeClr val="accent1"/>
              </a:solidFill>
            </a:endParaRPr>
          </a:p>
        </p:txBody>
      </p:sp>
      <p:sp>
        <p:nvSpPr>
          <p:cNvPr id="10" name="TextBox 9"/>
          <p:cNvSpPr txBox="1"/>
          <p:nvPr/>
        </p:nvSpPr>
        <p:spPr>
          <a:xfrm>
            <a:off x="2743200" y="4572000"/>
            <a:ext cx="5410200" cy="584776"/>
          </a:xfrm>
          <a:prstGeom prst="rect">
            <a:avLst/>
          </a:prstGeom>
          <a:noFill/>
        </p:spPr>
        <p:txBody>
          <a:bodyPr wrap="square" rtlCol="0">
            <a:spAutoFit/>
          </a:bodyPr>
          <a:lstStyle/>
          <a:p>
            <a:r>
              <a:rPr lang="en-US" sz="3200" dirty="0" smtClean="0"/>
              <a:t>4. Temple</a:t>
            </a:r>
            <a:endParaRPr lang="en-US" sz="3200" dirty="0">
              <a:solidFill>
                <a:schemeClr val="accent1"/>
              </a:solidFill>
            </a:endParaRPr>
          </a:p>
        </p:txBody>
      </p:sp>
      <p:sp>
        <p:nvSpPr>
          <p:cNvPr id="11" name="TextBox 10"/>
          <p:cNvSpPr txBox="1"/>
          <p:nvPr/>
        </p:nvSpPr>
        <p:spPr>
          <a:xfrm>
            <a:off x="2743200" y="5054024"/>
            <a:ext cx="5410200" cy="584776"/>
          </a:xfrm>
          <a:prstGeom prst="rect">
            <a:avLst/>
          </a:prstGeom>
          <a:noFill/>
        </p:spPr>
        <p:txBody>
          <a:bodyPr wrap="square" rtlCol="0">
            <a:spAutoFit/>
          </a:bodyPr>
          <a:lstStyle/>
          <a:p>
            <a:r>
              <a:rPr lang="en-US" sz="3200" dirty="0" smtClean="0"/>
              <a:t>5. Truth (Word of God)</a:t>
            </a:r>
            <a:endParaRPr lang="en-US" sz="32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935540"/>
            <a:ext cx="8229600" cy="1569660"/>
          </a:xfrm>
          <a:prstGeom prst="rect">
            <a:avLst/>
          </a:prstGeom>
          <a:noFill/>
        </p:spPr>
        <p:txBody>
          <a:bodyPr wrap="square" rtlCol="0">
            <a:spAutoFit/>
          </a:bodyPr>
          <a:lstStyle/>
          <a:p>
            <a:pPr algn="ctr"/>
            <a:r>
              <a:rPr lang="en-US" sz="3200" dirty="0" smtClean="0"/>
              <a:t>Since the stewardship of treasures (money) has been dealt with extensively in previous lessons, it is not necessary to repeat it here.</a:t>
            </a:r>
            <a:endParaRPr lang="en-US" sz="3200" dirty="0"/>
          </a:p>
        </p:txBody>
      </p:sp>
      <p:sp>
        <p:nvSpPr>
          <p:cNvPr id="13" name="TextBox 12"/>
          <p:cNvSpPr txBox="1"/>
          <p:nvPr/>
        </p:nvSpPr>
        <p:spPr>
          <a:xfrm>
            <a:off x="457200" y="3670518"/>
            <a:ext cx="8229600" cy="2000548"/>
          </a:xfrm>
          <a:prstGeom prst="rect">
            <a:avLst/>
          </a:prstGeom>
          <a:noFill/>
        </p:spPr>
        <p:txBody>
          <a:bodyPr wrap="square" rtlCol="0">
            <a:spAutoFit/>
          </a:bodyPr>
          <a:lstStyle/>
          <a:p>
            <a:pPr algn="ctr"/>
            <a:r>
              <a:rPr lang="en-US" sz="3200" i="1" dirty="0" smtClean="0">
                <a:solidFill>
                  <a:schemeClr val="accent1"/>
                </a:solidFill>
              </a:rPr>
              <a:t>“I have held many things in my hands and I have lost them all. But whatever I have placed in God’s hands, that I possess.”</a:t>
            </a:r>
          </a:p>
          <a:p>
            <a:pPr algn="r"/>
            <a:r>
              <a:rPr lang="en-US" sz="2800" dirty="0" smtClean="0">
                <a:solidFill>
                  <a:schemeClr val="accent1"/>
                </a:solidFill>
              </a:rPr>
              <a:t>—Martin Luther</a:t>
            </a:r>
            <a:endParaRPr lang="en-US" sz="2800" dirty="0">
              <a:solidFill>
                <a:schemeClr val="accent1"/>
              </a:solidFill>
            </a:endParaRPr>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1. Treasure (Money)</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524000"/>
            <a:ext cx="8229600" cy="1815882"/>
          </a:xfrm>
          <a:prstGeom prst="rect">
            <a:avLst/>
          </a:prstGeom>
          <a:noFill/>
        </p:spPr>
        <p:txBody>
          <a:bodyPr wrap="square" rtlCol="0">
            <a:spAutoFit/>
          </a:bodyPr>
          <a:lstStyle/>
          <a:p>
            <a:pPr algn="ctr"/>
            <a:r>
              <a:rPr lang="en-US" sz="2800" dirty="0" smtClean="0"/>
              <a:t>Everything man does requires time. Time is measurable and manageable. Seconds, minutes, hours, days, weeks, months, and years are all useful measurements that help man manage time.</a:t>
            </a:r>
            <a:endParaRPr lang="en-US" sz="2800" dirty="0"/>
          </a:p>
        </p:txBody>
      </p:sp>
      <p:sp>
        <p:nvSpPr>
          <p:cNvPr id="13" name="TextBox 12"/>
          <p:cNvSpPr txBox="1"/>
          <p:nvPr/>
        </p:nvSpPr>
        <p:spPr>
          <a:xfrm>
            <a:off x="457200" y="3276600"/>
            <a:ext cx="8229600" cy="3046988"/>
          </a:xfrm>
          <a:prstGeom prst="rect">
            <a:avLst/>
          </a:prstGeom>
          <a:noFill/>
        </p:spPr>
        <p:txBody>
          <a:bodyPr wrap="square" rtlCol="0">
            <a:spAutoFit/>
          </a:bodyPr>
          <a:lstStyle/>
          <a:p>
            <a:pPr algn="ctr"/>
            <a:r>
              <a:rPr lang="en-US" sz="2800" i="1" dirty="0" smtClean="0">
                <a:solidFill>
                  <a:srgbClr val="D16349"/>
                </a:solidFill>
              </a:rPr>
              <a:t>“God created time and gave it to us. It is His fundamental gift, for all other gifts are conditioned upon it. Why should we give it so grudgingly to His service? Why should we not lavish time upon the things that God knows and we know are the vital things?”</a:t>
            </a:r>
          </a:p>
          <a:p>
            <a:pPr algn="r"/>
            <a:r>
              <a:rPr lang="en-US" sz="2400" dirty="0" smtClean="0">
                <a:solidFill>
                  <a:srgbClr val="D16349"/>
                </a:solidFill>
              </a:rPr>
              <a:t>—E.A. </a:t>
            </a:r>
            <a:r>
              <a:rPr lang="en-US" sz="2400" dirty="0" err="1" smtClean="0">
                <a:solidFill>
                  <a:srgbClr val="D16349"/>
                </a:solidFill>
              </a:rPr>
              <a:t>Roundtree</a:t>
            </a:r>
            <a:r>
              <a:rPr lang="en-US" sz="2400" dirty="0" smtClean="0">
                <a:solidFill>
                  <a:srgbClr val="D16349"/>
                </a:solidFill>
              </a:rPr>
              <a:t>: Watchman-Examiner</a:t>
            </a:r>
            <a:endParaRPr lang="en-US" sz="2400" dirty="0">
              <a:solidFill>
                <a:srgbClr val="D16349"/>
              </a:solidFill>
            </a:endParaRPr>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2. Time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152400" y="1524000"/>
            <a:ext cx="8839200" cy="4832092"/>
          </a:xfrm>
          <a:prstGeom prst="rect">
            <a:avLst/>
          </a:prstGeom>
          <a:noFill/>
        </p:spPr>
        <p:txBody>
          <a:bodyPr wrap="square" rtlCol="0">
            <a:spAutoFit/>
          </a:bodyPr>
          <a:lstStyle/>
          <a:p>
            <a:pPr algn="ctr"/>
            <a:r>
              <a:rPr lang="en-US" sz="2200" dirty="0" smtClean="0"/>
              <a:t>“Jesus was a wise time manager. At the age of 33 He had completed His mission. This could not have been accomplished if Jesus had allowed others to control His time and misdirect His focus. Careful study of Scripture reveals He was proficient at maximizing the value of time spent on any endeavor. He was constantly bringing one meeting to a close in order to go to the next item on His agenda. He kept disciples focused on tasks and assignments. He was a man of few words; getting straight to the point saved Him significant time. Jesus consistently had others intercept His interruptions for Him, and He would see certain people only after He sent a disciple with a message to bring the visitor into His presence. His list of accomplishments is incredible, and much credit goes to his remarkable ability to maximize time to His strategic advantage. “(Fred Childs “Time Management,” </a:t>
            </a:r>
            <a:r>
              <a:rPr lang="en-US" sz="2200" i="1" dirty="0" smtClean="0"/>
              <a:t>Pentecostal Herald </a:t>
            </a:r>
            <a:r>
              <a:rPr lang="en-US" sz="2200" dirty="0" smtClean="0"/>
              <a:t>January 2004, pg 19)</a:t>
            </a:r>
            <a:endParaRPr lang="en-US" sz="2200" dirty="0"/>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2. Time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362200"/>
            <a:ext cx="4191000" cy="1938992"/>
          </a:xfrm>
          <a:prstGeom prst="rect">
            <a:avLst/>
          </a:prstGeom>
          <a:noFill/>
        </p:spPr>
        <p:txBody>
          <a:bodyPr wrap="square" rtlCol="0">
            <a:spAutoFit/>
          </a:bodyPr>
          <a:lstStyle/>
          <a:p>
            <a:r>
              <a:rPr lang="en-US" sz="2400" dirty="0" smtClean="0"/>
              <a:t>Time is important. It is mentioned 545 times in the Bible. Obviously, this means we must be good stewards of time.</a:t>
            </a:r>
            <a:endParaRPr lang="en-US" sz="2200" dirty="0"/>
          </a:p>
        </p:txBody>
      </p:sp>
      <p:sp>
        <p:nvSpPr>
          <p:cNvPr id="7" name="Text Placeholder 6"/>
          <p:cNvSpPr>
            <a:spLocks noGrp="1"/>
          </p:cNvSpPr>
          <p:nvPr>
            <p:ph type="body" idx="1"/>
          </p:nvPr>
        </p:nvSpPr>
        <p:spPr>
          <a:xfrm>
            <a:off x="301752" y="1447800"/>
            <a:ext cx="4040188" cy="732974"/>
          </a:xfrm>
        </p:spPr>
        <p:txBody>
          <a:bodyPr/>
          <a:lstStyle/>
          <a:p>
            <a:r>
              <a:rPr dirty="0"/>
              <a:t>What does the Bible say about time?</a:t>
            </a:r>
            <a:endParaRPr lang="en-US"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2. Time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12" name="TextBox 11"/>
          <p:cNvSpPr txBox="1"/>
          <p:nvPr/>
        </p:nvSpPr>
        <p:spPr>
          <a:xfrm>
            <a:off x="228600" y="4233208"/>
            <a:ext cx="4191000" cy="1938992"/>
          </a:xfrm>
          <a:prstGeom prst="rect">
            <a:avLst/>
          </a:prstGeom>
          <a:noFill/>
        </p:spPr>
        <p:txBody>
          <a:bodyPr wrap="square" rtlCol="0">
            <a:spAutoFit/>
          </a:bodyPr>
          <a:lstStyle/>
          <a:p>
            <a:r>
              <a:rPr lang="en-US" sz="2400" dirty="0" smtClean="0">
                <a:solidFill>
                  <a:srgbClr val="D16349"/>
                </a:solidFill>
              </a:rPr>
              <a:t>“See then that ye walk circumspectly, not as fools, but as wise, Redeeming the time, because the days are evil” (Ephesians 5:15-16).</a:t>
            </a:r>
            <a:endParaRPr lang="en-US" sz="2200" dirty="0">
              <a:solidFill>
                <a:srgbClr val="D16349"/>
              </a:solidFill>
            </a:endParaRPr>
          </a:p>
        </p:txBody>
      </p:sp>
      <p:sp>
        <p:nvSpPr>
          <p:cNvPr id="13" name="TextBox 12"/>
          <p:cNvSpPr txBox="1"/>
          <p:nvPr/>
        </p:nvSpPr>
        <p:spPr>
          <a:xfrm>
            <a:off x="4648200" y="2362200"/>
            <a:ext cx="4343400" cy="3785652"/>
          </a:xfrm>
          <a:prstGeom prst="rect">
            <a:avLst/>
          </a:prstGeom>
          <a:noFill/>
        </p:spPr>
        <p:txBody>
          <a:bodyPr wrap="square" rtlCol="0">
            <a:spAutoFit/>
          </a:bodyPr>
          <a:lstStyle/>
          <a:p>
            <a:r>
              <a:rPr lang="en-US" sz="2400" dirty="0" smtClean="0"/>
              <a:t>We cannot imagine what it will be like when time ceases, no more seconds, minutes, hours days, weeks, or years. But we know there will come a day when “time” as we know it will cease and eternity will begin. We need to heed the words of Paul, “redeeming the time” while we have time.</a:t>
            </a:r>
            <a:endParaRPr 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P spid="13"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286000"/>
            <a:ext cx="4343400" cy="1569660"/>
          </a:xfrm>
          <a:prstGeom prst="rect">
            <a:avLst/>
          </a:prstGeom>
          <a:noFill/>
        </p:spPr>
        <p:txBody>
          <a:bodyPr wrap="square" rtlCol="0">
            <a:spAutoFit/>
          </a:bodyPr>
          <a:lstStyle/>
          <a:p>
            <a:r>
              <a:rPr lang="en-US" sz="2400" dirty="0" smtClean="0"/>
              <a:t>We do all things according to time; work, eat, sleep, or relax. We can use time wisely, or waste it.</a:t>
            </a:r>
            <a:endParaRPr lang="en-US" sz="2400" dirty="0"/>
          </a:p>
        </p:txBody>
      </p:sp>
      <p:sp>
        <p:nvSpPr>
          <p:cNvPr id="7" name="Text Placeholder 6"/>
          <p:cNvSpPr>
            <a:spLocks noGrp="1"/>
          </p:cNvSpPr>
          <p:nvPr>
            <p:ph type="body" idx="1"/>
          </p:nvPr>
        </p:nvSpPr>
        <p:spPr>
          <a:xfrm>
            <a:off x="301752" y="1447800"/>
            <a:ext cx="4040188" cy="732974"/>
          </a:xfrm>
        </p:spPr>
        <p:txBody>
          <a:bodyPr/>
          <a:lstStyle/>
          <a:p>
            <a:r>
              <a:rPr dirty="0"/>
              <a:t>What does the Bible say about time?</a:t>
            </a:r>
            <a:endParaRPr lang="en-US"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2. Time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11" name="TextBox 10"/>
          <p:cNvSpPr txBox="1"/>
          <p:nvPr/>
        </p:nvSpPr>
        <p:spPr>
          <a:xfrm>
            <a:off x="228600" y="3840540"/>
            <a:ext cx="4343400" cy="1938992"/>
          </a:xfrm>
          <a:prstGeom prst="rect">
            <a:avLst/>
          </a:prstGeom>
          <a:noFill/>
        </p:spPr>
        <p:txBody>
          <a:bodyPr wrap="square" rtlCol="0">
            <a:spAutoFit/>
          </a:bodyPr>
          <a:lstStyle/>
          <a:p>
            <a:r>
              <a:rPr lang="en-US" sz="2400" dirty="0" smtClean="0"/>
              <a:t>“Redeeming the time” means to rescue or save time. This cannot be done in the natural because when time has past, it is lost.</a:t>
            </a:r>
            <a:endParaRPr lang="en-US" sz="2400" dirty="0"/>
          </a:p>
        </p:txBody>
      </p:sp>
      <p:sp>
        <p:nvSpPr>
          <p:cNvPr id="14" name="TextBox 13"/>
          <p:cNvSpPr txBox="1"/>
          <p:nvPr/>
        </p:nvSpPr>
        <p:spPr>
          <a:xfrm>
            <a:off x="4648200" y="2286000"/>
            <a:ext cx="4343400" cy="1938992"/>
          </a:xfrm>
          <a:prstGeom prst="rect">
            <a:avLst/>
          </a:prstGeom>
          <a:noFill/>
        </p:spPr>
        <p:txBody>
          <a:bodyPr wrap="square" rtlCol="0">
            <a:spAutoFit/>
          </a:bodyPr>
          <a:lstStyle/>
          <a:p>
            <a:r>
              <a:rPr lang="en-US" sz="2400" dirty="0" smtClean="0"/>
              <a:t>“Redeeming the time” requires diligent action and good stewardship now—in the present, and tomorrow—in the future.</a:t>
            </a:r>
            <a:endParaRPr lang="en-US" sz="2400" dirty="0"/>
          </a:p>
        </p:txBody>
      </p:sp>
      <p:sp>
        <p:nvSpPr>
          <p:cNvPr id="15" name="TextBox 14"/>
          <p:cNvSpPr txBox="1"/>
          <p:nvPr/>
        </p:nvSpPr>
        <p:spPr>
          <a:xfrm>
            <a:off x="4648200" y="4191000"/>
            <a:ext cx="4343400" cy="1200328"/>
          </a:xfrm>
          <a:prstGeom prst="rect">
            <a:avLst/>
          </a:prstGeom>
          <a:noFill/>
        </p:spPr>
        <p:txBody>
          <a:bodyPr wrap="square" rtlCol="0">
            <a:spAutoFit/>
          </a:bodyPr>
          <a:lstStyle/>
          <a:p>
            <a:r>
              <a:rPr lang="en-US" sz="2400" dirty="0" smtClean="0"/>
              <a:t>It is only when we diligently do much in a little time that we actually redeem the time.</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4" grpId="0"/>
      <p:bldP spid="15"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2286000"/>
            <a:ext cx="4343400" cy="2308324"/>
          </a:xfrm>
          <a:prstGeom prst="rect">
            <a:avLst/>
          </a:prstGeom>
          <a:noFill/>
        </p:spPr>
        <p:txBody>
          <a:bodyPr wrap="square" rtlCol="0">
            <a:spAutoFit/>
          </a:bodyPr>
          <a:lstStyle/>
          <a:p>
            <a:r>
              <a:rPr lang="en-US" sz="2400" dirty="0" smtClean="0">
                <a:solidFill>
                  <a:srgbClr val="D16349"/>
                </a:solidFill>
              </a:rPr>
              <a:t>“The reality is that we all have twenty-four hours in a day. As much as any other practice, our ability to manage time will determine our success or failure. </a:t>
            </a:r>
            <a:endParaRPr lang="en-US" sz="2400" dirty="0">
              <a:solidFill>
                <a:srgbClr val="D16349"/>
              </a:solidFill>
            </a:endParaRPr>
          </a:p>
        </p:txBody>
      </p:sp>
      <p:sp>
        <p:nvSpPr>
          <p:cNvPr id="7" name="Text Placeholder 6"/>
          <p:cNvSpPr>
            <a:spLocks noGrp="1"/>
          </p:cNvSpPr>
          <p:nvPr>
            <p:ph type="body" idx="1"/>
          </p:nvPr>
        </p:nvSpPr>
        <p:spPr>
          <a:xfrm>
            <a:off x="301752" y="1447800"/>
            <a:ext cx="4040188" cy="732974"/>
          </a:xfrm>
        </p:spPr>
        <p:txBody>
          <a:bodyPr/>
          <a:lstStyle/>
          <a:p>
            <a:r>
              <a:rPr dirty="0"/>
              <a:t>What does the Bible say about time?</a:t>
            </a:r>
            <a:endParaRPr lang="en-US" dirty="0"/>
          </a:p>
        </p:txBody>
      </p:sp>
      <p:sp>
        <p:nvSpPr>
          <p:cNvPr id="6" name="Title 5"/>
          <p:cNvSpPr>
            <a:spLocks noGrp="1"/>
          </p:cNvSpPr>
          <p:nvPr>
            <p:ph type="title"/>
          </p:nvPr>
        </p:nvSpPr>
        <p:spPr>
          <a:xfrm>
            <a:off x="301752" y="307848"/>
            <a:ext cx="8534400" cy="758952"/>
          </a:xfrm>
        </p:spPr>
        <p:txBody>
          <a:bodyPr>
            <a:noAutofit/>
          </a:bodyPr>
          <a:lstStyle/>
          <a:p>
            <a:r>
              <a:rPr lang="en-US" sz="4000" b="1" dirty="0" smtClean="0"/>
              <a:t>2. Time</a:t>
            </a:r>
            <a:endParaRPr lang="en-US" sz="4000" b="1" dirty="0"/>
          </a:p>
        </p:txBody>
      </p:sp>
      <p:sp>
        <p:nvSpPr>
          <p:cNvPr id="10" name="TextBox 9"/>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Eleven: Stewardship Is More Than Money</a:t>
            </a:r>
            <a:endParaRPr lang="en-US" sz="1600" dirty="0"/>
          </a:p>
        </p:txBody>
      </p:sp>
      <p:sp>
        <p:nvSpPr>
          <p:cNvPr id="11" name="TextBox 10"/>
          <p:cNvSpPr txBox="1"/>
          <p:nvPr/>
        </p:nvSpPr>
        <p:spPr>
          <a:xfrm>
            <a:off x="228600" y="4602540"/>
            <a:ext cx="4343400" cy="1569660"/>
          </a:xfrm>
          <a:prstGeom prst="rect">
            <a:avLst/>
          </a:prstGeom>
          <a:noFill/>
        </p:spPr>
        <p:txBody>
          <a:bodyPr wrap="square" rtlCol="0">
            <a:spAutoFit/>
          </a:bodyPr>
          <a:lstStyle/>
          <a:p>
            <a:r>
              <a:rPr lang="en-US" sz="2400" dirty="0" smtClean="0">
                <a:solidFill>
                  <a:srgbClr val="D16349"/>
                </a:solidFill>
              </a:rPr>
              <a:t>Time is the one indispensable and irreplaceable resource. Once lost, it cannot be saved nor can it be recovered. </a:t>
            </a:r>
            <a:endParaRPr lang="en-US" sz="2400" dirty="0">
              <a:solidFill>
                <a:srgbClr val="D16349"/>
              </a:solidFill>
            </a:endParaRPr>
          </a:p>
        </p:txBody>
      </p:sp>
      <p:sp>
        <p:nvSpPr>
          <p:cNvPr id="14" name="TextBox 13"/>
          <p:cNvSpPr txBox="1"/>
          <p:nvPr/>
        </p:nvSpPr>
        <p:spPr>
          <a:xfrm>
            <a:off x="4648200" y="2286000"/>
            <a:ext cx="4343400" cy="3046988"/>
          </a:xfrm>
          <a:prstGeom prst="rect">
            <a:avLst/>
          </a:prstGeom>
          <a:noFill/>
        </p:spPr>
        <p:txBody>
          <a:bodyPr wrap="square" rtlCol="0">
            <a:spAutoFit/>
          </a:bodyPr>
          <a:lstStyle/>
          <a:p>
            <a:r>
              <a:rPr lang="en-US" sz="2400" dirty="0" smtClean="0">
                <a:solidFill>
                  <a:srgbClr val="D16349"/>
                </a:solidFill>
              </a:rPr>
              <a:t>Everything we do requires time; and the better stewards of time we are, the more we will achieve and the greater will be our rewards.” (Ron Becton “It’s about Time” </a:t>
            </a:r>
            <a:r>
              <a:rPr lang="en-US" sz="2400" i="1" dirty="0" smtClean="0">
                <a:solidFill>
                  <a:srgbClr val="D16349"/>
                </a:solidFill>
              </a:rPr>
              <a:t>Apostolic Man </a:t>
            </a:r>
            <a:r>
              <a:rPr lang="en-US" sz="2400" dirty="0" smtClean="0">
                <a:solidFill>
                  <a:srgbClr val="D16349"/>
                </a:solidFill>
              </a:rPr>
              <a:t>Volume 3 Issue 3 2003)</a:t>
            </a:r>
          </a:p>
          <a:p>
            <a:endParaRPr lang="en-US" sz="24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1271</TotalTime>
  <Words>2317</Words>
  <Application>Microsoft Macintosh PowerPoint</Application>
  <PresentationFormat>On-screen Show (4:3)</PresentationFormat>
  <Paragraphs>163</Paragraphs>
  <Slides>22</Slides>
  <Notes>0</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Civic</vt:lpstr>
      <vt:lpstr>GLOBAL UNIVERSITY OF THEOLOGICAL STUDIES</vt:lpstr>
      <vt:lpstr>Slide 2</vt:lpstr>
      <vt:lpstr>Slide 3</vt:lpstr>
      <vt:lpstr>1. Treasure (Money)</vt:lpstr>
      <vt:lpstr>2. Time</vt:lpstr>
      <vt:lpstr>2. Time</vt:lpstr>
      <vt:lpstr>2. Time</vt:lpstr>
      <vt:lpstr>2. Time</vt:lpstr>
      <vt:lpstr>2. Time</vt:lpstr>
      <vt:lpstr>2. Time</vt:lpstr>
      <vt:lpstr>2. Time</vt:lpstr>
      <vt:lpstr>2. Time</vt:lpstr>
      <vt:lpstr>2. Time</vt:lpstr>
      <vt:lpstr>Slide 14</vt:lpstr>
      <vt:lpstr>2. Time</vt:lpstr>
      <vt:lpstr>3. Talents</vt:lpstr>
      <vt:lpstr>3. Talents</vt:lpstr>
      <vt:lpstr>4. Temple</vt:lpstr>
      <vt:lpstr>4. Temple</vt:lpstr>
      <vt:lpstr>4. Temple</vt:lpstr>
      <vt:lpstr>5. Truth (Word of God)</vt:lpstr>
      <vt:lpstr>Slide 22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135</cp:revision>
  <dcterms:created xsi:type="dcterms:W3CDTF">2010-09-17T15:32:20Z</dcterms:created>
  <dcterms:modified xsi:type="dcterms:W3CDTF">2010-09-17T19:11:07Z</dcterms:modified>
</cp:coreProperties>
</file>