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00" r:id="rId4"/>
    <p:sldId id="360" r:id="rId5"/>
    <p:sldId id="361" r:id="rId6"/>
    <p:sldId id="338" r:id="rId7"/>
    <p:sldId id="362" r:id="rId8"/>
    <p:sldId id="363" r:id="rId9"/>
    <p:sldId id="364" r:id="rId10"/>
    <p:sldId id="365" r:id="rId11"/>
    <p:sldId id="366" r:id="rId12"/>
    <p:sldId id="367" r:id="rId13"/>
    <p:sldId id="368" r:id="rId14"/>
    <p:sldId id="369" r:id="rId15"/>
    <p:sldId id="370" r:id="rId16"/>
    <p:sldId id="371" r:id="rId17"/>
    <p:sldId id="372" r:id="rId18"/>
    <p:sldId id="3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87" d="100"/>
          <a:sy n="87" d="100"/>
        </p:scale>
        <p:origin x="-112" y="-1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Eight:</a:t>
            </a:r>
            <a:r>
              <a:rPr kumimoji="0" lang="en-US" sz="2400" b="0" i="0" u="none" strike="noStrike" kern="1200" cap="none" spc="0" normalizeH="0" noProof="0" dirty="0" smtClean="0">
                <a:ln>
                  <a:noFill/>
                </a:ln>
                <a:solidFill>
                  <a:schemeClr val="accent1"/>
                </a:solidFill>
                <a:effectLst/>
                <a:uLnTx/>
                <a:uFillTx/>
                <a:latin typeface="+mj-lt"/>
                <a:ea typeface="+mj-ea"/>
                <a:cs typeface="+mj-cs"/>
              </a:rPr>
              <a:t> The Purpose of the Offering</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3" name="Content Placeholder 2"/>
          <p:cNvSpPr>
            <a:spLocks noGrp="1"/>
          </p:cNvSpPr>
          <p:nvPr>
            <p:ph sz="half" idx="1"/>
          </p:nvPr>
        </p:nvSpPr>
        <p:spPr/>
        <p:txBody>
          <a:bodyPr>
            <a:normAutofit lnSpcReduction="10000"/>
          </a:bodyPr>
          <a:lstStyle/>
          <a:p>
            <a:pPr marL="457200" indent="-457200">
              <a:buNone/>
            </a:pPr>
            <a:r>
              <a:rPr lang="en-US" b="1" dirty="0" smtClean="0">
                <a:solidFill>
                  <a:srgbClr val="D16349"/>
                </a:solidFill>
              </a:rPr>
              <a:t>1</a:t>
            </a:r>
            <a:r>
              <a:rPr lang="en-US" b="1" dirty="0" smtClean="0">
                <a:solidFill>
                  <a:srgbClr val="D16349"/>
                </a:solidFill>
              </a:rPr>
              <a:t>.  Give </a:t>
            </a:r>
            <a:r>
              <a:rPr lang="en-US" b="1" dirty="0" smtClean="0">
                <a:solidFill>
                  <a:srgbClr val="D16349"/>
                </a:solidFill>
              </a:rPr>
              <a:t>to God first. </a:t>
            </a:r>
            <a:r>
              <a:rPr lang="en-US" dirty="0" smtClean="0"/>
              <a:t>“Honor the LORD with your substance, and with the </a:t>
            </a:r>
            <a:r>
              <a:rPr lang="en-US" dirty="0" err="1" smtClean="0"/>
              <a:t>firstfruits</a:t>
            </a:r>
            <a:r>
              <a:rPr lang="en-US" dirty="0" smtClean="0"/>
              <a:t> of all your increase; and your barns shall be filled with plenty, and your presses shall burst with new wine” (Proverbs 3:9-10). If we give to God first, He will make sure that we have plenty!</a:t>
            </a:r>
            <a:endParaRPr lang="en-US"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Content Placeholder 6"/>
          <p:cNvSpPr>
            <a:spLocks noGrp="1"/>
          </p:cNvSpPr>
          <p:nvPr>
            <p:ph sz="half" idx="2"/>
          </p:nvPr>
        </p:nvSpPr>
        <p:spPr/>
        <p:txBody>
          <a:bodyPr/>
          <a:lstStyle/>
          <a:p>
            <a:pPr marL="457200" indent="-457200">
              <a:buNone/>
            </a:pPr>
            <a:r>
              <a:rPr lang="en-US" b="1" dirty="0" smtClean="0">
                <a:solidFill>
                  <a:srgbClr val="D16349"/>
                </a:solidFill>
              </a:rPr>
              <a:t>2</a:t>
            </a:r>
            <a:r>
              <a:rPr lang="en-US" b="1" dirty="0" smtClean="0">
                <a:solidFill>
                  <a:srgbClr val="D16349"/>
                </a:solidFill>
              </a:rPr>
              <a:t>.  Give </a:t>
            </a:r>
            <a:r>
              <a:rPr lang="en-US" b="1" dirty="0" smtClean="0">
                <a:solidFill>
                  <a:srgbClr val="D16349"/>
                </a:solidFill>
              </a:rPr>
              <a:t>systematically. </a:t>
            </a:r>
            <a:r>
              <a:rPr lang="en-US" dirty="0" smtClean="0"/>
              <a:t>“On the first day of the week let each of you lay something aside” (1 Corinthians 16:2, NKJV). Paul said we should give on </a:t>
            </a:r>
            <a:r>
              <a:rPr lang="en-US" dirty="0" smtClean="0"/>
              <a:t>the first day of the week— </a:t>
            </a:r>
            <a:r>
              <a:rPr lang="en-US" dirty="0" smtClean="0"/>
              <a:t>systematically. Giving will become a habit if we repeat the act over a period of time.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Content Placeholder 7"/>
          <p:cNvSpPr>
            <a:spLocks noGrp="1"/>
          </p:cNvSpPr>
          <p:nvPr>
            <p:ph sz="half" idx="1"/>
          </p:nvPr>
        </p:nvSpPr>
        <p:spPr/>
        <p:txBody>
          <a:bodyPr>
            <a:normAutofit lnSpcReduction="10000"/>
          </a:bodyPr>
          <a:lstStyle/>
          <a:p>
            <a:pPr marL="457200" indent="-457200">
              <a:buAutoNum type="arabicPeriod" startAt="3"/>
            </a:pPr>
            <a:r>
              <a:rPr lang="en-US" b="1" dirty="0" smtClean="0">
                <a:solidFill>
                  <a:srgbClr val="D16349"/>
                </a:solidFill>
              </a:rPr>
              <a:t>Give </a:t>
            </a:r>
            <a:r>
              <a:rPr lang="en-US" b="1" dirty="0" smtClean="0">
                <a:solidFill>
                  <a:srgbClr val="D16349"/>
                </a:solidFill>
              </a:rPr>
              <a:t>quietly.</a:t>
            </a:r>
            <a:r>
              <a:rPr lang="en-US" b="1" dirty="0" smtClean="0">
                <a:solidFill>
                  <a:srgbClr val="D16349"/>
                </a:solidFill>
              </a:rPr>
              <a:t> </a:t>
            </a:r>
            <a:r>
              <a:rPr lang="en-US" dirty="0" smtClean="0"/>
              <a:t>“</a:t>
            </a:r>
            <a:r>
              <a:rPr lang="en-US" dirty="0" smtClean="0"/>
              <a:t>Take heed that you do not do your charitable deeds before men, to be seen by them” (Matthew 6:1, NKJV). If our motivation for giving is to be seen by others then we are not giving for the right reason. The only reward for this type of giving is the recognition of men.</a:t>
            </a:r>
            <a:endParaRPr lang="en-US" dirty="0"/>
          </a:p>
        </p:txBody>
      </p:sp>
      <p:sp>
        <p:nvSpPr>
          <p:cNvPr id="9" name="Content Placeholder 8"/>
          <p:cNvSpPr>
            <a:spLocks noGrp="1"/>
          </p:cNvSpPr>
          <p:nvPr>
            <p:ph sz="half" idx="2"/>
          </p:nvPr>
        </p:nvSpPr>
        <p:spPr/>
        <p:txBody>
          <a:bodyPr>
            <a:normAutofit lnSpcReduction="10000"/>
          </a:bodyPr>
          <a:lstStyle/>
          <a:p>
            <a:pPr marL="457200" indent="-457200">
              <a:buNone/>
            </a:pPr>
            <a:r>
              <a:rPr lang="en-US" b="1" dirty="0" smtClean="0">
                <a:solidFill>
                  <a:srgbClr val="D16349"/>
                </a:solidFill>
              </a:rPr>
              <a:t>4</a:t>
            </a:r>
            <a:r>
              <a:rPr lang="en-US" b="1" dirty="0" smtClean="0">
                <a:solidFill>
                  <a:srgbClr val="D16349"/>
                </a:solidFill>
              </a:rPr>
              <a:t>.  Give </a:t>
            </a:r>
            <a:r>
              <a:rPr lang="en-US" b="1" dirty="0" smtClean="0">
                <a:solidFill>
                  <a:srgbClr val="D16349"/>
                </a:solidFill>
              </a:rPr>
              <a:t>cheerfully. </a:t>
            </a:r>
            <a:r>
              <a:rPr lang="en-US" dirty="0" smtClean="0"/>
              <a:t>“God loves a cheerful giver” (2 Corinthians 9:7, NKJV). God does not want us to give grudgingly or because we feel obliged to give. He desires that we would give cheerfully because of our love for Him.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Content Placeholder 7"/>
          <p:cNvSpPr>
            <a:spLocks noGrp="1"/>
          </p:cNvSpPr>
          <p:nvPr>
            <p:ph sz="half" idx="1"/>
          </p:nvPr>
        </p:nvSpPr>
        <p:spPr>
          <a:xfrm>
            <a:off x="301752" y="1371600"/>
            <a:ext cx="4041648" cy="4681728"/>
          </a:xfrm>
        </p:spPr>
        <p:txBody>
          <a:bodyPr>
            <a:noAutofit/>
          </a:bodyPr>
          <a:lstStyle/>
          <a:p>
            <a:pPr marL="457200" indent="-457200">
              <a:buNone/>
            </a:pPr>
            <a:r>
              <a:rPr lang="en-US" sz="1800" b="1" dirty="0" smtClean="0">
                <a:solidFill>
                  <a:srgbClr val="D16349"/>
                </a:solidFill>
              </a:rPr>
              <a:t>5.</a:t>
            </a:r>
            <a:r>
              <a:rPr lang="en-US" sz="1800" b="1" dirty="0" smtClean="0">
                <a:solidFill>
                  <a:srgbClr val="D16349"/>
                </a:solidFill>
              </a:rPr>
              <a:t>   Give </a:t>
            </a:r>
            <a:r>
              <a:rPr lang="en-US" sz="1800" b="1" dirty="0" smtClean="0">
                <a:solidFill>
                  <a:srgbClr val="D16349"/>
                </a:solidFill>
              </a:rPr>
              <a:t>from the heart. </a:t>
            </a:r>
            <a:r>
              <a:rPr lang="en-US" sz="1800" dirty="0" smtClean="0"/>
              <a:t>“Speak to the children of Israel, that they bring Me an offering. From everyone who gives it willingly with his heart...” (Exodus 25:2, NKJV). John Hopkins, in his book Christian Giving (Page 18), says, “A heart that is spiritually healthy and that loves the work of the Lord, will give generously. But a spiritually sick heart will look for ways to give less to God. A heart that purposes to give to God loves God.” If the heart is not implicated in the giving, the person will find all types of excuses for not giving and will eventually stop giving altogether.</a:t>
            </a:r>
            <a:endParaRPr lang="en-US" sz="1800" dirty="0"/>
          </a:p>
        </p:txBody>
      </p:sp>
      <p:sp>
        <p:nvSpPr>
          <p:cNvPr id="9" name="Content Placeholder 8"/>
          <p:cNvSpPr>
            <a:spLocks noGrp="1"/>
          </p:cNvSpPr>
          <p:nvPr>
            <p:ph sz="half" idx="2"/>
          </p:nvPr>
        </p:nvSpPr>
        <p:spPr/>
        <p:txBody>
          <a:bodyPr>
            <a:normAutofit/>
          </a:bodyPr>
          <a:lstStyle/>
          <a:p>
            <a:pPr marL="457200" indent="-457200">
              <a:buNone/>
            </a:pPr>
            <a:r>
              <a:rPr lang="en-US" sz="1800" b="1" dirty="0" smtClean="0">
                <a:solidFill>
                  <a:srgbClr val="D16349"/>
                </a:solidFill>
              </a:rPr>
              <a:t>6</a:t>
            </a:r>
            <a:r>
              <a:rPr lang="en-US" sz="1800" b="1" dirty="0" smtClean="0">
                <a:solidFill>
                  <a:srgbClr val="D16349"/>
                </a:solidFill>
              </a:rPr>
              <a:t>.  Give </a:t>
            </a:r>
            <a:r>
              <a:rPr lang="en-US" sz="1800" b="1" dirty="0" smtClean="0">
                <a:solidFill>
                  <a:srgbClr val="D16349"/>
                </a:solidFill>
              </a:rPr>
              <a:t>voluntarily. </a:t>
            </a:r>
            <a:r>
              <a:rPr lang="en-US" sz="1800" dirty="0" smtClean="0"/>
              <a:t>“Then the people rejoiced</a:t>
            </a:r>
            <a:r>
              <a:rPr lang="en-US" sz="1800" dirty="0" smtClean="0"/>
              <a:t>, for that they offered </a:t>
            </a:r>
            <a:r>
              <a:rPr lang="en-US" sz="1800" dirty="0" smtClean="0"/>
              <a:t>willingly, because with perfect heart they offered willingly to the LORD: and David the king also rejoiced with great joy” (1 Chronicles 29:9). In Scripture, God links willingness with the heart. Everyone is expected to give willingly from the heart out of love for Him. Giving voluntarily pleases God. God does not accept an offering given against the will.</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Content Placeholder 6"/>
          <p:cNvSpPr>
            <a:spLocks noGrp="1"/>
          </p:cNvSpPr>
          <p:nvPr>
            <p:ph sz="half" idx="1"/>
          </p:nvPr>
        </p:nvSpPr>
        <p:spPr/>
        <p:txBody>
          <a:bodyPr>
            <a:normAutofit fontScale="77500" lnSpcReduction="20000"/>
          </a:bodyPr>
          <a:lstStyle/>
          <a:p>
            <a:pPr marL="457200" indent="-457200">
              <a:buNone/>
            </a:pPr>
            <a:r>
              <a:rPr lang="en-US" b="1" dirty="0" smtClean="0">
                <a:solidFill>
                  <a:srgbClr val="D16349"/>
                </a:solidFill>
              </a:rPr>
              <a:t>7.</a:t>
            </a:r>
            <a:r>
              <a:rPr lang="en-US" b="1" dirty="0" smtClean="0">
                <a:solidFill>
                  <a:srgbClr val="D16349"/>
                </a:solidFill>
              </a:rPr>
              <a:t>   Give </a:t>
            </a:r>
            <a:r>
              <a:rPr lang="en-US" b="1" dirty="0" smtClean="0">
                <a:solidFill>
                  <a:srgbClr val="D16349"/>
                </a:solidFill>
              </a:rPr>
              <a:t>the best. </a:t>
            </a:r>
            <a:r>
              <a:rPr lang="en-US" dirty="0" smtClean="0"/>
              <a:t>“By offering polluted food on my altar...When you offer blind animals in sacrifice, is that </a:t>
            </a:r>
            <a:r>
              <a:rPr lang="en-US" dirty="0" smtClean="0"/>
              <a:t>not </a:t>
            </a:r>
            <a:r>
              <a:rPr lang="en-US" dirty="0" smtClean="0"/>
              <a:t>wrong? And when you offer those that are lame or sick, is that not wrong? Try presenting that to your governor; will he be pleased with you or show you favor? ...I have no pleasure in you, says the LORD of hosts, and I will not accept an offering from your hands” (Malachi 1:7-10, </a:t>
            </a:r>
            <a:r>
              <a:rPr lang="en-US" i="1" dirty="0" smtClean="0"/>
              <a:t>NRSV). </a:t>
            </a:r>
            <a:r>
              <a:rPr lang="en-US" dirty="0" smtClean="0"/>
              <a:t>God is not interested in something that is of no value to us. God gave to us His best and He expects us to give our best to Him.</a:t>
            </a:r>
            <a:endParaRPr lang="en-US" dirty="0"/>
          </a:p>
        </p:txBody>
      </p:sp>
      <p:sp>
        <p:nvSpPr>
          <p:cNvPr id="10" name="Content Placeholder 9"/>
          <p:cNvSpPr>
            <a:spLocks noGrp="1"/>
          </p:cNvSpPr>
          <p:nvPr>
            <p:ph sz="half" idx="2"/>
          </p:nvPr>
        </p:nvSpPr>
        <p:spPr/>
        <p:txBody>
          <a:bodyPr>
            <a:normAutofit fontScale="77500" lnSpcReduction="20000"/>
          </a:bodyPr>
          <a:lstStyle/>
          <a:p>
            <a:pPr marL="457200" indent="-457200">
              <a:buNone/>
            </a:pPr>
            <a:r>
              <a:rPr lang="en-US" b="1" dirty="0" smtClean="0">
                <a:solidFill>
                  <a:srgbClr val="D16349"/>
                </a:solidFill>
              </a:rPr>
              <a:t>8.  Give </a:t>
            </a:r>
            <a:r>
              <a:rPr lang="en-US" b="1" dirty="0" smtClean="0">
                <a:solidFill>
                  <a:srgbClr val="D16349"/>
                </a:solidFill>
              </a:rPr>
              <a:t>in faith. </a:t>
            </a:r>
            <a:r>
              <a:rPr lang="en-US" dirty="0" smtClean="0"/>
              <a:t>“And Elijah said to her, ‘Do not fear; go and do as you have said, but make me a small cake from it first, and bring it to me; and afterward make some for yourself and your son.’” (1 Kings 17:13, </a:t>
            </a:r>
            <a:r>
              <a:rPr lang="en-US" i="1" dirty="0" smtClean="0"/>
              <a:t>NKJV</a:t>
            </a:r>
            <a:r>
              <a:rPr lang="en-US" dirty="0" smtClean="0"/>
              <a:t>). This was a test of her faith and obedience. We must exercise obedient faith before our needs will be met.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Content Placeholder 7"/>
          <p:cNvSpPr>
            <a:spLocks noGrp="1"/>
          </p:cNvSpPr>
          <p:nvPr>
            <p:ph sz="half" idx="1"/>
          </p:nvPr>
        </p:nvSpPr>
        <p:spPr/>
        <p:txBody>
          <a:bodyPr>
            <a:noAutofit/>
          </a:bodyPr>
          <a:lstStyle/>
          <a:p>
            <a:pPr marL="457200" indent="-457200">
              <a:buNone/>
            </a:pPr>
            <a:r>
              <a:rPr lang="en-US" sz="1700" b="1" dirty="0" smtClean="0">
                <a:solidFill>
                  <a:srgbClr val="D16349"/>
                </a:solidFill>
              </a:rPr>
              <a:t>9.   Give </a:t>
            </a:r>
            <a:r>
              <a:rPr lang="en-US" sz="1700" b="1" dirty="0" smtClean="0">
                <a:solidFill>
                  <a:srgbClr val="D16349"/>
                </a:solidFill>
              </a:rPr>
              <a:t>generously. </a:t>
            </a:r>
            <a:r>
              <a:rPr lang="en-US" sz="1700" dirty="0" smtClean="0"/>
              <a:t>“The people bring much more than enough for the service of the work which the LORD commanded to make” (Exodus 36:5). From generous hearts they brought their voluntary offerings so the Lord's house could be built. The people gave so generously that Moses had to stop them from bringing their offerings to the Lord. “And Moses gave commandment...saying, Let neither man nor woman make any more work for the offering of the sanctuary. So the people were restrained from bringing” (Exodus 36:6). Often a person is convinced he should give liberally, but a selfish spirit prevents it</a:t>
            </a:r>
            <a:r>
              <a:rPr lang="en-US" sz="1700" i="1" dirty="0" smtClean="0"/>
              <a:t>.</a:t>
            </a:r>
            <a:endParaRPr lang="en-US" sz="1700" dirty="0"/>
          </a:p>
        </p:txBody>
      </p:sp>
      <p:sp>
        <p:nvSpPr>
          <p:cNvPr id="9" name="Content Placeholder 8"/>
          <p:cNvSpPr>
            <a:spLocks noGrp="1"/>
          </p:cNvSpPr>
          <p:nvPr>
            <p:ph sz="half" idx="2"/>
          </p:nvPr>
        </p:nvSpPr>
        <p:spPr/>
        <p:txBody>
          <a:bodyPr>
            <a:normAutofit/>
          </a:bodyPr>
          <a:lstStyle/>
          <a:p>
            <a:pPr marL="457200" indent="-457200">
              <a:buNone/>
            </a:pPr>
            <a:r>
              <a:rPr lang="en-US" sz="1700" b="1" dirty="0" smtClean="0">
                <a:solidFill>
                  <a:srgbClr val="D16349"/>
                </a:solidFill>
              </a:rPr>
              <a:t>10. Give accordingly to ability. </a:t>
            </a:r>
            <a:r>
              <a:rPr lang="en-US" sz="1700" dirty="0" smtClean="0"/>
              <a:t>“They gave after their ability into the treasury” (Ezra 2:69, ASV). Some people are capable of giving more than others, but everyone should give according to their ability.</a:t>
            </a:r>
            <a:endParaRPr lang="en-US" sz="1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Guidelines For Giving</a:t>
            </a:r>
            <a:r>
              <a:rPr lang="en-US" sz="4000" b="1" dirty="0" smtClean="0"/>
              <a:t>:</a:t>
            </a:r>
            <a:endParaRPr lang="en-US" sz="40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7" name="Content Placeholder 6"/>
          <p:cNvSpPr>
            <a:spLocks noGrp="1"/>
          </p:cNvSpPr>
          <p:nvPr>
            <p:ph sz="half" idx="1"/>
          </p:nvPr>
        </p:nvSpPr>
        <p:spPr>
          <a:xfrm>
            <a:off x="301752" y="1371600"/>
            <a:ext cx="4270248" cy="4681728"/>
          </a:xfrm>
        </p:spPr>
        <p:txBody>
          <a:bodyPr>
            <a:normAutofit fontScale="62500" lnSpcReduction="20000"/>
          </a:bodyPr>
          <a:lstStyle/>
          <a:p>
            <a:pPr marL="457200" indent="-457200">
              <a:buNone/>
            </a:pPr>
            <a:r>
              <a:rPr lang="en-US" b="1" dirty="0" smtClean="0">
                <a:solidFill>
                  <a:srgbClr val="D16349"/>
                </a:solidFill>
              </a:rPr>
              <a:t>11. Give sacrificially. </a:t>
            </a:r>
            <a:r>
              <a:rPr lang="en-US" dirty="0" smtClean="0"/>
              <a:t>“And there came a certain poor widow, and she threw in two mites, which make a farthing. And he called unto him his disciples, and </a:t>
            </a:r>
            <a:r>
              <a:rPr lang="en-US" dirty="0" err="1" smtClean="0"/>
              <a:t>saith</a:t>
            </a:r>
            <a:r>
              <a:rPr lang="en-US" dirty="0" smtClean="0"/>
              <a:t> unto them, Verily I say </a:t>
            </a:r>
            <a:r>
              <a:rPr lang="en-US" dirty="0" smtClean="0"/>
              <a:t>unto </a:t>
            </a:r>
            <a:r>
              <a:rPr lang="en-US" dirty="0" smtClean="0"/>
              <a:t>you, That this poor widow hath cast more in, than all they which have cast into the treasury” (Mark 12:42-43). She gave the smallest of Jewish coins, yet Jesus said she gave more than all the others. How could He say that? Jesus did not say she gave more in quantity than all the others. But she gave more in quality or more in proportion to her means and thus showed more love than all the others. “It is accepted according to what one has, and not according to what he does not have“(2 Corinthians 8:12, NKJV) God looks more at the inward motives than the outward actions. Christian giving reaches into self-denial. As people become more spiritual, sacrifice will increase.</a:t>
            </a:r>
            <a:endParaRPr lang="en-US" dirty="0"/>
          </a:p>
        </p:txBody>
      </p:sp>
      <p:sp>
        <p:nvSpPr>
          <p:cNvPr id="10" name="Content Placeholder 9"/>
          <p:cNvSpPr>
            <a:spLocks noGrp="1"/>
          </p:cNvSpPr>
          <p:nvPr>
            <p:ph sz="half" idx="2"/>
          </p:nvPr>
        </p:nvSpPr>
        <p:spPr>
          <a:xfrm>
            <a:off x="4800600" y="1371600"/>
            <a:ext cx="4038600" cy="1371600"/>
          </a:xfrm>
        </p:spPr>
        <p:txBody>
          <a:bodyPr/>
          <a:lstStyle/>
          <a:p>
            <a:pPr algn="ctr">
              <a:buNone/>
            </a:pPr>
            <a:r>
              <a:rPr lang="en-US" dirty="0" smtClean="0"/>
              <a:t>Here are two questions that help determine sacrificial giving:</a:t>
            </a:r>
            <a:endParaRPr lang="en-US" dirty="0"/>
          </a:p>
        </p:txBody>
      </p:sp>
      <p:sp>
        <p:nvSpPr>
          <p:cNvPr id="11" name="Content Placeholder 9"/>
          <p:cNvSpPr txBox="1">
            <a:spLocks/>
          </p:cNvSpPr>
          <p:nvPr/>
        </p:nvSpPr>
        <p:spPr>
          <a:xfrm>
            <a:off x="4800600" y="2590800"/>
            <a:ext cx="4038600" cy="1371600"/>
          </a:xfrm>
          <a:prstGeom prst="rect">
            <a:avLst/>
          </a:prstGeom>
        </p:spPr>
        <p:txBody>
          <a:bodyPr vert="horz">
            <a:normAutofit/>
          </a:bodyPr>
          <a:lstStyle/>
          <a:p>
            <a:pPr marL="274320" lvl="0" indent="-274320" defTabSz="914400">
              <a:spcBef>
                <a:spcPct val="20000"/>
              </a:spcBef>
              <a:buClr>
                <a:schemeClr val="accent1"/>
              </a:buClr>
              <a:buSzPct val="85000"/>
              <a:buFont typeface="Arial"/>
              <a:buChar char="•"/>
            </a:pPr>
            <a:r>
              <a:rPr lang="en-US" sz="2000" dirty="0" smtClean="0">
                <a:solidFill>
                  <a:srgbClr val="D16349"/>
                </a:solidFill>
              </a:rPr>
              <a:t>Have I given to the point of sacrifice?</a:t>
            </a:r>
            <a:endParaRPr kumimoji="0" lang="en-US" sz="2000" b="0" i="0" u="none" strike="noStrike" kern="1200" cap="none" spc="0" normalizeH="0" baseline="0" noProof="0" dirty="0">
              <a:ln>
                <a:noFill/>
              </a:ln>
              <a:solidFill>
                <a:srgbClr val="D16349"/>
              </a:solidFill>
              <a:effectLst/>
              <a:uLnTx/>
              <a:uFillTx/>
              <a:latin typeface="+mn-lt"/>
              <a:ea typeface="+mn-ea"/>
              <a:cs typeface="+mn-cs"/>
            </a:endParaRPr>
          </a:p>
        </p:txBody>
      </p:sp>
      <p:sp>
        <p:nvSpPr>
          <p:cNvPr id="12" name="Content Placeholder 9"/>
          <p:cNvSpPr txBox="1">
            <a:spLocks/>
          </p:cNvSpPr>
          <p:nvPr/>
        </p:nvSpPr>
        <p:spPr>
          <a:xfrm>
            <a:off x="4800600" y="3200400"/>
            <a:ext cx="4038600" cy="762000"/>
          </a:xfrm>
          <a:prstGeom prst="rect">
            <a:avLst/>
          </a:prstGeom>
        </p:spPr>
        <p:txBody>
          <a:bodyPr vert="horz">
            <a:normAutofit/>
          </a:bodyPr>
          <a:lstStyle/>
          <a:p>
            <a:pPr marL="274320" lvl="0" indent="-274320" defTabSz="914400">
              <a:spcBef>
                <a:spcPct val="20000"/>
              </a:spcBef>
              <a:buClr>
                <a:schemeClr val="accent1"/>
              </a:buClr>
              <a:buSzPct val="85000"/>
              <a:buFont typeface="Arial"/>
              <a:buChar char="•"/>
            </a:pPr>
            <a:r>
              <a:rPr lang="en-US" sz="2000" dirty="0" smtClean="0">
                <a:solidFill>
                  <a:srgbClr val="D16349"/>
                </a:solidFill>
              </a:rPr>
              <a:t>Have I denied myself anything in order to be able to give?</a:t>
            </a:r>
            <a:endParaRPr kumimoji="0" lang="en-US" sz="2000" b="0" i="0" u="none" strike="noStrike" kern="1200" cap="none" spc="0" normalizeH="0" baseline="0" noProof="0" dirty="0">
              <a:ln>
                <a:noFill/>
              </a:ln>
              <a:solidFill>
                <a:srgbClr val="D16349"/>
              </a:solidFill>
              <a:effectLst/>
              <a:uLnTx/>
              <a:uFillTx/>
              <a:latin typeface="+mn-lt"/>
              <a:ea typeface="+mn-ea"/>
              <a:cs typeface="+mn-cs"/>
            </a:endParaRPr>
          </a:p>
        </p:txBody>
      </p:sp>
      <p:sp>
        <p:nvSpPr>
          <p:cNvPr id="13" name="Content Placeholder 9"/>
          <p:cNvSpPr txBox="1">
            <a:spLocks/>
          </p:cNvSpPr>
          <p:nvPr/>
        </p:nvSpPr>
        <p:spPr>
          <a:xfrm>
            <a:off x="4800600" y="3962400"/>
            <a:ext cx="4038600" cy="13716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If we follow these guidelines and give accordingly, we will be blessed in the same manner.</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0" grpId="0" build="p"/>
      <p:bldP spid="11" grpId="0"/>
      <p:bldP spid="12" grpId="0"/>
      <p:bldP spid="13"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685800"/>
            <a:ext cx="8229600" cy="3046988"/>
          </a:xfrm>
          <a:prstGeom prst="rect">
            <a:avLst/>
          </a:prstGeom>
          <a:noFill/>
        </p:spPr>
        <p:txBody>
          <a:bodyPr wrap="square" rtlCol="0">
            <a:spAutoFit/>
          </a:bodyPr>
          <a:lstStyle/>
          <a:p>
            <a:pPr algn="ctr"/>
            <a:r>
              <a:rPr lang="en-US" sz="3200" dirty="0" smtClean="0">
                <a:solidFill>
                  <a:schemeClr val="tx2"/>
                </a:solidFill>
              </a:rPr>
              <a:t>“Give, and it shall be given unto you; good measure, pressed down, and shaken together, and running over, shall men give into your bosom. For with the same measure that ye mete withal it shall be measured to you again” (Luke 6:38).</a:t>
            </a:r>
            <a:endParaRPr lang="en-US" sz="3200" dirty="0">
              <a:solidFill>
                <a:schemeClr val="tx2"/>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457200" y="3729097"/>
            <a:ext cx="8229600" cy="2062103"/>
          </a:xfrm>
          <a:prstGeom prst="rect">
            <a:avLst/>
          </a:prstGeom>
          <a:noFill/>
        </p:spPr>
        <p:txBody>
          <a:bodyPr wrap="square" rtlCol="0">
            <a:spAutoFit/>
          </a:bodyPr>
          <a:lstStyle/>
          <a:p>
            <a:pPr algn="ctr"/>
            <a:r>
              <a:rPr lang="en-US" sz="3200" dirty="0" smtClean="0">
                <a:solidFill>
                  <a:srgbClr val="D16349"/>
                </a:solidFill>
              </a:rPr>
              <a:t>“On the first day of the week let each one of you lay something aside, storing up as he may prosper, that there be no collections when I come” (1 Corinthians 16:2, </a:t>
            </a:r>
            <a:r>
              <a:rPr lang="en-US" sz="3200" i="1" dirty="0" smtClean="0">
                <a:solidFill>
                  <a:srgbClr val="D16349"/>
                </a:solidFill>
              </a:rPr>
              <a:t>NKJV).</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457200"/>
            <a:ext cx="8229600" cy="1200328"/>
          </a:xfrm>
          <a:prstGeom prst="rect">
            <a:avLst/>
          </a:prstGeom>
          <a:noFill/>
        </p:spPr>
        <p:txBody>
          <a:bodyPr wrap="square" rtlCol="0">
            <a:spAutoFit/>
          </a:bodyPr>
          <a:lstStyle/>
          <a:p>
            <a:pPr algn="ctr"/>
            <a:r>
              <a:rPr lang="en-US" sz="2400" dirty="0" smtClean="0">
                <a:solidFill>
                  <a:schemeClr val="tx2"/>
                </a:solidFill>
              </a:rPr>
              <a:t>Just as the three principles stated by Paul in 1 Corinthians 16:2 were applied to the giving of the tithe, these same principles should be applied when giving offerings.</a:t>
            </a:r>
            <a:endParaRPr lang="en-US" sz="2400" dirty="0">
              <a:solidFill>
                <a:schemeClr val="tx2"/>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457200" y="1676400"/>
            <a:ext cx="8229600" cy="523220"/>
          </a:xfrm>
          <a:prstGeom prst="rect">
            <a:avLst/>
          </a:prstGeom>
          <a:noFill/>
        </p:spPr>
        <p:txBody>
          <a:bodyPr wrap="square" rtlCol="0">
            <a:spAutoFit/>
          </a:bodyPr>
          <a:lstStyle/>
          <a:p>
            <a:r>
              <a:rPr lang="en-US" sz="2800" dirty="0" smtClean="0">
                <a:solidFill>
                  <a:schemeClr val="accent1"/>
                </a:solidFill>
              </a:rPr>
              <a:t>Offerings should be given:</a:t>
            </a:r>
            <a:endParaRPr lang="en-US" sz="2800" dirty="0">
              <a:solidFill>
                <a:schemeClr val="accent1"/>
              </a:solidFill>
            </a:endParaRPr>
          </a:p>
        </p:txBody>
      </p:sp>
      <p:sp>
        <p:nvSpPr>
          <p:cNvPr id="6" name="TextBox 5"/>
          <p:cNvSpPr txBox="1"/>
          <p:nvPr/>
        </p:nvSpPr>
        <p:spPr>
          <a:xfrm>
            <a:off x="457200" y="2209800"/>
            <a:ext cx="8229600" cy="1569660"/>
          </a:xfrm>
          <a:prstGeom prst="rect">
            <a:avLst/>
          </a:prstGeom>
          <a:noFill/>
        </p:spPr>
        <p:txBody>
          <a:bodyPr wrap="square" rtlCol="0">
            <a:spAutoFit/>
          </a:bodyPr>
          <a:lstStyle/>
          <a:p>
            <a:r>
              <a:rPr lang="en-US" sz="2400" b="1" dirty="0" smtClean="0">
                <a:solidFill>
                  <a:srgbClr val="D16349"/>
                </a:solidFill>
              </a:rPr>
              <a:t>Systematically—</a:t>
            </a:r>
            <a:r>
              <a:rPr lang="en-US" sz="2400" dirty="0" smtClean="0"/>
              <a:t>“on the first day of the week...” (The particular timing will obviously vary depending upon individual circumstances, for some </a:t>
            </a:r>
            <a:r>
              <a:rPr lang="en-US" sz="2400" dirty="0" smtClean="0"/>
              <a:t>it </a:t>
            </a:r>
            <a:r>
              <a:rPr lang="en-US" sz="2400" dirty="0" smtClean="0"/>
              <a:t>may be at the end of the month, </a:t>
            </a:r>
            <a:r>
              <a:rPr lang="en-US" sz="2400" dirty="0" smtClean="0"/>
              <a:t>for others </a:t>
            </a:r>
            <a:r>
              <a:rPr lang="en-US" sz="2400" dirty="0" smtClean="0"/>
              <a:t>each week, etc.)</a:t>
            </a:r>
            <a:endParaRPr lang="en-US" sz="2400" dirty="0">
              <a:solidFill>
                <a:schemeClr val="accent1"/>
              </a:solidFill>
            </a:endParaRPr>
          </a:p>
        </p:txBody>
      </p:sp>
      <p:sp>
        <p:nvSpPr>
          <p:cNvPr id="7" name="TextBox 6"/>
          <p:cNvSpPr txBox="1"/>
          <p:nvPr/>
        </p:nvSpPr>
        <p:spPr>
          <a:xfrm>
            <a:off x="457200" y="3821668"/>
            <a:ext cx="8229600" cy="830997"/>
          </a:xfrm>
          <a:prstGeom prst="rect">
            <a:avLst/>
          </a:prstGeom>
          <a:noFill/>
        </p:spPr>
        <p:txBody>
          <a:bodyPr wrap="square" rtlCol="0">
            <a:spAutoFit/>
          </a:bodyPr>
          <a:lstStyle/>
          <a:p>
            <a:r>
              <a:rPr lang="en-US" sz="2400" b="1" dirty="0" smtClean="0">
                <a:solidFill>
                  <a:srgbClr val="D16349"/>
                </a:solidFill>
              </a:rPr>
              <a:t>Personally—</a:t>
            </a:r>
            <a:r>
              <a:rPr lang="en-US" sz="2400" dirty="0" smtClean="0"/>
              <a:t>“</a:t>
            </a:r>
            <a:r>
              <a:rPr lang="en-US" sz="2400" dirty="0" smtClean="0"/>
              <a:t>let each of you lay something </a:t>
            </a:r>
            <a:r>
              <a:rPr lang="en-US" sz="2400" dirty="0" smtClean="0"/>
              <a:t>aside” (No one is exempt</a:t>
            </a:r>
            <a:r>
              <a:rPr lang="en-US" sz="2400" dirty="0" smtClean="0"/>
              <a:t>, and </a:t>
            </a:r>
            <a:r>
              <a:rPr lang="en-US" sz="2400" dirty="0" smtClean="0"/>
              <a:t>each individual is responsible)</a:t>
            </a:r>
            <a:endParaRPr lang="en-US" sz="2400" dirty="0">
              <a:solidFill>
                <a:schemeClr val="accent1"/>
              </a:solidFill>
            </a:endParaRPr>
          </a:p>
        </p:txBody>
      </p:sp>
      <p:sp>
        <p:nvSpPr>
          <p:cNvPr id="8" name="TextBox 7"/>
          <p:cNvSpPr txBox="1"/>
          <p:nvPr/>
        </p:nvSpPr>
        <p:spPr>
          <a:xfrm>
            <a:off x="457200" y="4659868"/>
            <a:ext cx="8229600" cy="1200328"/>
          </a:xfrm>
          <a:prstGeom prst="rect">
            <a:avLst/>
          </a:prstGeom>
          <a:noFill/>
        </p:spPr>
        <p:txBody>
          <a:bodyPr wrap="square" rtlCol="0">
            <a:spAutoFit/>
          </a:bodyPr>
          <a:lstStyle/>
          <a:p>
            <a:r>
              <a:rPr lang="en-US" sz="2400" b="1" dirty="0" smtClean="0">
                <a:solidFill>
                  <a:srgbClr val="D16349"/>
                </a:solidFill>
              </a:rPr>
              <a:t>Proportionately</a:t>
            </a:r>
            <a:r>
              <a:rPr lang="en-US" sz="2400" b="1" dirty="0" smtClean="0">
                <a:solidFill>
                  <a:srgbClr val="D16349"/>
                </a:solidFill>
              </a:rPr>
              <a:t>—</a:t>
            </a:r>
            <a:r>
              <a:rPr lang="en-US" sz="2400" dirty="0" smtClean="0"/>
              <a:t>“storing up as he may prosper” (The amount of the offering is not fixed but should be in proportion to the blessing God </a:t>
            </a:r>
            <a:r>
              <a:rPr lang="en-US" sz="2400" dirty="0" smtClean="0"/>
              <a:t>has given</a:t>
            </a:r>
            <a:r>
              <a:rPr lang="en-US" sz="2400" dirty="0" smtClean="0"/>
              <a:t>.)</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6" grpId="0"/>
      <p:bldP spid="7" grpId="0"/>
      <p:bldP spid="8"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5" name="TextBox 4"/>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6" name="TextBox 5"/>
          <p:cNvSpPr txBox="1"/>
          <p:nvPr/>
        </p:nvSpPr>
        <p:spPr>
          <a:xfrm>
            <a:off x="457200" y="838200"/>
            <a:ext cx="6172200" cy="2246769"/>
          </a:xfrm>
          <a:prstGeom prst="rect">
            <a:avLst/>
          </a:prstGeom>
          <a:noFill/>
        </p:spPr>
        <p:txBody>
          <a:bodyPr wrap="square" rtlCol="0">
            <a:spAutoFit/>
          </a:bodyPr>
          <a:lstStyle/>
          <a:p>
            <a:pPr algn="ctr"/>
            <a:r>
              <a:rPr lang="en-US" sz="2800" dirty="0" smtClean="0"/>
              <a:t>God is not unreasonable. He does not expect us to give something that we do not have. God judges our gift according to what we have or according to our ability to give.</a:t>
            </a:r>
            <a:endParaRPr lang="en-US" sz="2800" dirty="0"/>
          </a:p>
        </p:txBody>
      </p:sp>
      <p:sp>
        <p:nvSpPr>
          <p:cNvPr id="7" name="TextBox 6"/>
          <p:cNvSpPr txBox="1"/>
          <p:nvPr/>
        </p:nvSpPr>
        <p:spPr>
          <a:xfrm>
            <a:off x="304800" y="3213318"/>
            <a:ext cx="6400800" cy="2554545"/>
          </a:xfrm>
          <a:prstGeom prst="rect">
            <a:avLst/>
          </a:prstGeom>
          <a:noFill/>
        </p:spPr>
        <p:txBody>
          <a:bodyPr wrap="square" rtlCol="0">
            <a:spAutoFit/>
          </a:bodyPr>
          <a:lstStyle/>
          <a:p>
            <a:pPr algn="ctr"/>
            <a:r>
              <a:rPr lang="en-US" sz="3200" dirty="0" smtClean="0">
                <a:solidFill>
                  <a:schemeClr val="accent1"/>
                </a:solidFill>
              </a:rPr>
              <a:t>“For if there be first a willing mind, it is accepted according to that a man hath, and not according to that he hath not” (2 Corinthians 8:12).</a:t>
            </a:r>
            <a:endParaRPr lang="en-US" sz="32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5626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Deuteronomy 28:15</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1853148"/>
            <a:ext cx="5867401" cy="3785652"/>
          </a:xfrm>
          <a:prstGeom prst="rect">
            <a:avLst/>
          </a:prstGeom>
          <a:noFill/>
        </p:spPr>
        <p:txBody>
          <a:bodyPr wrap="square" rtlCol="0" anchor="b">
            <a:spAutoFit/>
          </a:bodyPr>
          <a:lstStyle/>
          <a:p>
            <a:r>
              <a:rPr lang="en-US" sz="4000" dirty="0" smtClean="0"/>
              <a:t>“Every man according as he </a:t>
            </a:r>
            <a:r>
              <a:rPr lang="en-US" sz="4000" dirty="0" err="1" smtClean="0"/>
              <a:t>purposeth</a:t>
            </a:r>
            <a:r>
              <a:rPr lang="en-US" sz="4000" dirty="0" smtClean="0"/>
              <a:t> in his heart, so let him give; not grudgingly, or of necessity: for God </a:t>
            </a:r>
            <a:r>
              <a:rPr lang="en-US" sz="4000" dirty="0" err="1" smtClean="0"/>
              <a:t>loveth</a:t>
            </a:r>
            <a:r>
              <a:rPr lang="en-US" sz="4000" dirty="0" smtClean="0"/>
              <a:t> a cheerful giver”</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533400"/>
            <a:ext cx="6019800" cy="461665"/>
          </a:xfrm>
          <a:prstGeom prst="rect">
            <a:avLst/>
          </a:prstGeom>
          <a:noFill/>
        </p:spPr>
        <p:txBody>
          <a:bodyPr wrap="square" rtlCol="0">
            <a:spAutoFit/>
          </a:bodyPr>
          <a:lstStyle/>
          <a:p>
            <a:pPr algn="ctr"/>
            <a:r>
              <a:rPr lang="en-US" sz="2400" b="1" dirty="0" smtClean="0"/>
              <a:t>Giving is a spiritual principle.</a:t>
            </a:r>
            <a:endParaRPr lang="en-US" sz="2400" dirty="0"/>
          </a:p>
        </p:txBody>
      </p:sp>
      <p:sp>
        <p:nvSpPr>
          <p:cNvPr id="17" name="TextBox 16"/>
          <p:cNvSpPr txBox="1"/>
          <p:nvPr/>
        </p:nvSpPr>
        <p:spPr>
          <a:xfrm>
            <a:off x="3124200" y="1066800"/>
            <a:ext cx="5867400" cy="1384995"/>
          </a:xfrm>
          <a:prstGeom prst="rect">
            <a:avLst/>
          </a:prstGeom>
          <a:noFill/>
        </p:spPr>
        <p:txBody>
          <a:bodyPr wrap="square" rtlCol="0">
            <a:spAutoFit/>
          </a:bodyPr>
          <a:lstStyle/>
          <a:p>
            <a:r>
              <a:rPr lang="en-US" sz="2800" dirty="0" smtClean="0"/>
              <a:t>Throughout Scripture, the giving of offerings is considered separate from the tithe.</a:t>
            </a:r>
            <a:endParaRPr lang="en-US" sz="2800" dirty="0"/>
          </a:p>
        </p:txBody>
      </p:sp>
      <p:cxnSp>
        <p:nvCxnSpPr>
          <p:cNvPr id="14" name="Straight Connector 13"/>
          <p:cNvCxnSpPr/>
          <p:nvPr/>
        </p:nvCxnSpPr>
        <p:spPr>
          <a:xfrm>
            <a:off x="2971800" y="10668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6200" y="1891367"/>
            <a:ext cx="2819400" cy="2985433"/>
          </a:xfrm>
          <a:prstGeom prst="rect">
            <a:avLst/>
          </a:prstGeom>
          <a:noFill/>
        </p:spPr>
        <p:txBody>
          <a:bodyPr wrap="square" rtlCol="0">
            <a:spAutoFit/>
          </a:bodyPr>
          <a:lstStyle/>
          <a:p>
            <a:pPr algn="ctr"/>
            <a:r>
              <a:rPr lang="en-US" sz="2800" i="1" dirty="0" smtClean="0">
                <a:solidFill>
                  <a:schemeClr val="bg1"/>
                </a:solidFill>
              </a:rPr>
              <a:t>“It is possible to give without loving, but it is </a:t>
            </a:r>
            <a:r>
              <a:rPr lang="en-US" sz="2800" i="1" dirty="0" smtClean="0">
                <a:solidFill>
                  <a:schemeClr val="bg1"/>
                </a:solidFill>
              </a:rPr>
              <a:t>impossible to love without giving</a:t>
            </a:r>
            <a:r>
              <a:rPr lang="en-US" sz="2800" i="1" dirty="0" smtClean="0">
                <a:solidFill>
                  <a:schemeClr val="bg1"/>
                </a:solidFill>
              </a:rPr>
              <a:t>.</a:t>
            </a:r>
            <a:r>
              <a:rPr lang="en-US" sz="2800" i="1" dirty="0" smtClean="0">
                <a:solidFill>
                  <a:schemeClr val="bg1"/>
                </a:solidFill>
              </a:rPr>
              <a:t>”</a:t>
            </a:r>
          </a:p>
          <a:p>
            <a:pPr algn="r"/>
            <a:r>
              <a:rPr lang="en-US" sz="2000" dirty="0" smtClean="0">
                <a:solidFill>
                  <a:srgbClr val="FFFFFF"/>
                </a:solidFill>
              </a:rPr>
              <a:t>—</a:t>
            </a:r>
            <a:r>
              <a:rPr lang="en-US" sz="2000" dirty="0" err="1" smtClean="0">
                <a:solidFill>
                  <a:srgbClr val="FFFFFF"/>
                </a:solidFill>
              </a:rPr>
              <a:t>Braunstein</a:t>
            </a:r>
            <a:endParaRPr lang="en-US" sz="2400" dirty="0">
              <a:solidFill>
                <a:srgbClr val="FFFFFF"/>
              </a:solidFill>
            </a:endParaRPr>
          </a:p>
        </p:txBody>
      </p:sp>
      <p:sp>
        <p:nvSpPr>
          <p:cNvPr id="20" name="TextBox 19"/>
          <p:cNvSpPr txBox="1"/>
          <p:nvPr/>
        </p:nvSpPr>
        <p:spPr>
          <a:xfrm>
            <a:off x="3124200" y="2372380"/>
            <a:ext cx="5715000" cy="1384995"/>
          </a:xfrm>
          <a:prstGeom prst="rect">
            <a:avLst/>
          </a:prstGeom>
          <a:noFill/>
        </p:spPr>
        <p:txBody>
          <a:bodyPr wrap="square" rtlCol="0">
            <a:spAutoFit/>
          </a:bodyPr>
          <a:lstStyle/>
          <a:p>
            <a:r>
              <a:rPr lang="en-US" sz="2800" dirty="0" smtClean="0"/>
              <a:t>The first mention of someone giving an offering to the Lord is found in Genesis 4:3-4:</a:t>
            </a:r>
            <a:endParaRPr lang="en-US" sz="2800" dirty="0"/>
          </a:p>
        </p:txBody>
      </p:sp>
      <p:sp>
        <p:nvSpPr>
          <p:cNvPr id="22" name="TextBox 21"/>
          <p:cNvSpPr txBox="1"/>
          <p:nvPr/>
        </p:nvSpPr>
        <p:spPr>
          <a:xfrm>
            <a:off x="3124200" y="3733800"/>
            <a:ext cx="5715000" cy="2677656"/>
          </a:xfrm>
          <a:prstGeom prst="rect">
            <a:avLst/>
          </a:prstGeom>
          <a:noFill/>
        </p:spPr>
        <p:txBody>
          <a:bodyPr wrap="square" rtlCol="0">
            <a:spAutoFit/>
          </a:bodyPr>
          <a:lstStyle/>
          <a:p>
            <a:pPr algn="ctr"/>
            <a:r>
              <a:rPr lang="en-US" sz="2400" dirty="0" smtClean="0">
                <a:solidFill>
                  <a:schemeClr val="accent1"/>
                </a:solidFill>
              </a:rPr>
              <a:t>“And in process of time it came to pass, that Cain brought of the fruit of the ground an offering unto the LORD. And Abel, he also brought of the firstlings of his flock and of the fat thereof. And the LORD had respect unto Abel and to his offering”</a:t>
            </a:r>
            <a:endParaRPr lang="en-US" sz="2400" dirty="0">
              <a:solidFill>
                <a:schemeClr val="accent1"/>
              </a:solidFill>
            </a:endParaRPr>
          </a:p>
        </p:txBody>
      </p:sp>
      <p:sp>
        <p:nvSpPr>
          <p:cNvPr id="18" name="TextBox 17"/>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1" grpId="0"/>
      <p:bldP spid="20" grpId="0"/>
      <p:bldP spid="22"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533400"/>
            <a:ext cx="6019800" cy="461665"/>
          </a:xfrm>
          <a:prstGeom prst="rect">
            <a:avLst/>
          </a:prstGeom>
          <a:noFill/>
        </p:spPr>
        <p:txBody>
          <a:bodyPr wrap="square" rtlCol="0">
            <a:spAutoFit/>
          </a:bodyPr>
          <a:lstStyle/>
          <a:p>
            <a:pPr algn="ctr"/>
            <a:r>
              <a:rPr lang="en-US" sz="2400" b="1" dirty="0" smtClean="0"/>
              <a:t>Giving is a spiritual principle.</a:t>
            </a:r>
            <a:endParaRPr lang="en-US" sz="2400" dirty="0"/>
          </a:p>
        </p:txBody>
      </p:sp>
      <p:sp>
        <p:nvSpPr>
          <p:cNvPr id="17" name="TextBox 16"/>
          <p:cNvSpPr txBox="1"/>
          <p:nvPr/>
        </p:nvSpPr>
        <p:spPr>
          <a:xfrm>
            <a:off x="3124200" y="1132344"/>
            <a:ext cx="5867400" cy="2677656"/>
          </a:xfrm>
          <a:prstGeom prst="rect">
            <a:avLst/>
          </a:prstGeom>
          <a:noFill/>
        </p:spPr>
        <p:txBody>
          <a:bodyPr wrap="square" rtlCol="0">
            <a:spAutoFit/>
          </a:bodyPr>
          <a:lstStyle/>
          <a:p>
            <a:r>
              <a:rPr lang="en-US" sz="2800" dirty="0" smtClean="0"/>
              <a:t>A popular conclusion from this Scripture is that Adam taught his children what was an acceptable offering to God. If this is true then Cain may have acted in rebellion by offering an unacceptable offering.</a:t>
            </a:r>
            <a:endParaRPr lang="en-US" sz="2800" dirty="0"/>
          </a:p>
        </p:txBody>
      </p:sp>
      <p:cxnSp>
        <p:nvCxnSpPr>
          <p:cNvPr id="14" name="Straight Connector 13"/>
          <p:cNvCxnSpPr/>
          <p:nvPr/>
        </p:nvCxnSpPr>
        <p:spPr>
          <a:xfrm>
            <a:off x="2971800" y="10668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6200" y="1891367"/>
            <a:ext cx="2819400" cy="2985433"/>
          </a:xfrm>
          <a:prstGeom prst="rect">
            <a:avLst/>
          </a:prstGeom>
          <a:noFill/>
        </p:spPr>
        <p:txBody>
          <a:bodyPr wrap="square" rtlCol="0">
            <a:spAutoFit/>
          </a:bodyPr>
          <a:lstStyle/>
          <a:p>
            <a:pPr algn="ctr"/>
            <a:r>
              <a:rPr lang="en-US" sz="2800" i="1" dirty="0" smtClean="0">
                <a:solidFill>
                  <a:schemeClr val="bg1"/>
                </a:solidFill>
              </a:rPr>
              <a:t>“It is possible to give without loving, but it is </a:t>
            </a:r>
            <a:r>
              <a:rPr lang="en-US" sz="2800" i="1" dirty="0" smtClean="0">
                <a:solidFill>
                  <a:schemeClr val="bg1"/>
                </a:solidFill>
              </a:rPr>
              <a:t>impossible to love without giving</a:t>
            </a:r>
            <a:r>
              <a:rPr lang="en-US" sz="2800" i="1" dirty="0" smtClean="0">
                <a:solidFill>
                  <a:schemeClr val="bg1"/>
                </a:solidFill>
              </a:rPr>
              <a:t>.</a:t>
            </a:r>
            <a:r>
              <a:rPr lang="en-US" sz="2800" i="1" dirty="0" smtClean="0">
                <a:solidFill>
                  <a:schemeClr val="bg1"/>
                </a:solidFill>
              </a:rPr>
              <a:t>”</a:t>
            </a:r>
          </a:p>
          <a:p>
            <a:pPr algn="r"/>
            <a:r>
              <a:rPr lang="en-US" sz="2000" dirty="0" smtClean="0">
                <a:solidFill>
                  <a:srgbClr val="FFFFFF"/>
                </a:solidFill>
              </a:rPr>
              <a:t>—</a:t>
            </a:r>
            <a:r>
              <a:rPr lang="en-US" sz="2000" dirty="0" err="1" smtClean="0">
                <a:solidFill>
                  <a:srgbClr val="FFFFFF"/>
                </a:solidFill>
              </a:rPr>
              <a:t>Braunstein</a:t>
            </a:r>
            <a:endParaRPr lang="en-US" sz="2400" dirty="0">
              <a:solidFill>
                <a:srgbClr val="FFFFFF"/>
              </a:solidFill>
            </a:endParaRPr>
          </a:p>
        </p:txBody>
      </p:sp>
      <p:sp>
        <p:nvSpPr>
          <p:cNvPr id="22" name="TextBox 21"/>
          <p:cNvSpPr txBox="1"/>
          <p:nvPr/>
        </p:nvSpPr>
        <p:spPr>
          <a:xfrm>
            <a:off x="3124200" y="3886200"/>
            <a:ext cx="5715000" cy="2246769"/>
          </a:xfrm>
          <a:prstGeom prst="rect">
            <a:avLst/>
          </a:prstGeom>
          <a:noFill/>
        </p:spPr>
        <p:txBody>
          <a:bodyPr wrap="square" rtlCol="0">
            <a:spAutoFit/>
          </a:bodyPr>
          <a:lstStyle/>
          <a:p>
            <a:pPr algn="ctr"/>
            <a:r>
              <a:rPr lang="en-US" sz="2800" dirty="0" smtClean="0">
                <a:solidFill>
                  <a:srgbClr val="D16349"/>
                </a:solidFill>
              </a:rPr>
              <a:t>“And the LORD said unto Cain, Why art thou wroth? and why is thy countenance fallen? If thou doest well, </a:t>
            </a:r>
            <a:r>
              <a:rPr lang="en-US" sz="2800" dirty="0" err="1" smtClean="0">
                <a:solidFill>
                  <a:srgbClr val="D16349"/>
                </a:solidFill>
              </a:rPr>
              <a:t>shalt</a:t>
            </a:r>
            <a:r>
              <a:rPr lang="en-US" sz="2800" dirty="0" smtClean="0">
                <a:solidFill>
                  <a:srgbClr val="D16349"/>
                </a:solidFill>
              </a:rPr>
              <a:t> thou not be accepted?” (Genesis 4:6-7).</a:t>
            </a:r>
            <a:endParaRPr lang="en-US" sz="2800" dirty="0">
              <a:solidFill>
                <a:srgbClr val="D16349"/>
              </a:solidFill>
            </a:endParaRPr>
          </a:p>
        </p:txBody>
      </p:sp>
      <p:sp>
        <p:nvSpPr>
          <p:cNvPr id="18" name="TextBox 17"/>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6" name="TextBox 15"/>
          <p:cNvSpPr txBox="1"/>
          <p:nvPr/>
        </p:nvSpPr>
        <p:spPr>
          <a:xfrm>
            <a:off x="2971800" y="533400"/>
            <a:ext cx="6019800" cy="461665"/>
          </a:xfrm>
          <a:prstGeom prst="rect">
            <a:avLst/>
          </a:prstGeom>
          <a:noFill/>
        </p:spPr>
        <p:txBody>
          <a:bodyPr wrap="square" rtlCol="0">
            <a:spAutoFit/>
          </a:bodyPr>
          <a:lstStyle/>
          <a:p>
            <a:pPr algn="ctr"/>
            <a:r>
              <a:rPr lang="en-US" sz="2400" b="1" dirty="0" smtClean="0"/>
              <a:t>Giving is a spiritual principle.</a:t>
            </a:r>
            <a:endParaRPr lang="en-US" sz="2400" dirty="0"/>
          </a:p>
        </p:txBody>
      </p:sp>
      <p:sp>
        <p:nvSpPr>
          <p:cNvPr id="17" name="TextBox 16"/>
          <p:cNvSpPr txBox="1"/>
          <p:nvPr/>
        </p:nvSpPr>
        <p:spPr>
          <a:xfrm>
            <a:off x="3124200" y="1132344"/>
            <a:ext cx="5867400" cy="1815882"/>
          </a:xfrm>
          <a:prstGeom prst="rect">
            <a:avLst/>
          </a:prstGeom>
          <a:noFill/>
        </p:spPr>
        <p:txBody>
          <a:bodyPr wrap="square" rtlCol="0">
            <a:spAutoFit/>
          </a:bodyPr>
          <a:lstStyle/>
          <a:p>
            <a:r>
              <a:rPr lang="en-US" sz="2800" dirty="0" smtClean="0"/>
              <a:t>The purpose for giving an offering is not because God needs our financial support, He already owns everything. </a:t>
            </a:r>
            <a:endParaRPr lang="en-US" sz="2800" dirty="0"/>
          </a:p>
        </p:txBody>
      </p:sp>
      <p:cxnSp>
        <p:nvCxnSpPr>
          <p:cNvPr id="14" name="Straight Connector 13"/>
          <p:cNvCxnSpPr/>
          <p:nvPr/>
        </p:nvCxnSpPr>
        <p:spPr>
          <a:xfrm>
            <a:off x="2971800" y="1066800"/>
            <a:ext cx="6019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76200" y="1891367"/>
            <a:ext cx="2819400" cy="2985433"/>
          </a:xfrm>
          <a:prstGeom prst="rect">
            <a:avLst/>
          </a:prstGeom>
          <a:noFill/>
        </p:spPr>
        <p:txBody>
          <a:bodyPr wrap="square" rtlCol="0">
            <a:spAutoFit/>
          </a:bodyPr>
          <a:lstStyle/>
          <a:p>
            <a:pPr algn="ctr"/>
            <a:r>
              <a:rPr lang="en-US" sz="2800" i="1" dirty="0" smtClean="0">
                <a:solidFill>
                  <a:schemeClr val="bg1"/>
                </a:solidFill>
              </a:rPr>
              <a:t>“It is possible to give without loving, but it is </a:t>
            </a:r>
            <a:r>
              <a:rPr lang="en-US" sz="2800" i="1" dirty="0" smtClean="0">
                <a:solidFill>
                  <a:schemeClr val="bg1"/>
                </a:solidFill>
              </a:rPr>
              <a:t>impossible to love without giving</a:t>
            </a:r>
            <a:r>
              <a:rPr lang="en-US" sz="2800" i="1" dirty="0" smtClean="0">
                <a:solidFill>
                  <a:schemeClr val="bg1"/>
                </a:solidFill>
              </a:rPr>
              <a:t>.</a:t>
            </a:r>
            <a:r>
              <a:rPr lang="en-US" sz="2800" i="1" dirty="0" smtClean="0">
                <a:solidFill>
                  <a:schemeClr val="bg1"/>
                </a:solidFill>
              </a:rPr>
              <a:t>”</a:t>
            </a:r>
          </a:p>
          <a:p>
            <a:pPr algn="r"/>
            <a:r>
              <a:rPr lang="en-US" sz="2000" dirty="0" smtClean="0">
                <a:solidFill>
                  <a:srgbClr val="FFFFFF"/>
                </a:solidFill>
              </a:rPr>
              <a:t>—</a:t>
            </a:r>
            <a:r>
              <a:rPr lang="en-US" sz="2000" dirty="0" err="1" smtClean="0">
                <a:solidFill>
                  <a:srgbClr val="FFFFFF"/>
                </a:solidFill>
              </a:rPr>
              <a:t>Braunstein</a:t>
            </a:r>
            <a:endParaRPr lang="en-US" sz="2400" dirty="0">
              <a:solidFill>
                <a:srgbClr val="FFFFFF"/>
              </a:solidFill>
            </a:endParaRPr>
          </a:p>
        </p:txBody>
      </p:sp>
      <p:sp>
        <p:nvSpPr>
          <p:cNvPr id="18" name="TextBox 17"/>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9" name="TextBox 8"/>
          <p:cNvSpPr txBox="1"/>
          <p:nvPr/>
        </p:nvSpPr>
        <p:spPr>
          <a:xfrm>
            <a:off x="3124200" y="2971800"/>
            <a:ext cx="5867400" cy="1384995"/>
          </a:xfrm>
          <a:prstGeom prst="rect">
            <a:avLst/>
          </a:prstGeom>
          <a:noFill/>
        </p:spPr>
        <p:txBody>
          <a:bodyPr wrap="square" rtlCol="0">
            <a:spAutoFit/>
          </a:bodyPr>
          <a:lstStyle/>
          <a:p>
            <a:r>
              <a:rPr lang="en-US" sz="2800" dirty="0" smtClean="0"/>
              <a:t>He wants to see if we love Him enough to give back to Him a portion of what He has given us.</a:t>
            </a:r>
            <a:endParaRPr lang="en-US" sz="2800" dirty="0"/>
          </a:p>
        </p:txBody>
      </p:sp>
      <p:sp>
        <p:nvSpPr>
          <p:cNvPr id="10" name="TextBox 9"/>
          <p:cNvSpPr txBox="1"/>
          <p:nvPr/>
        </p:nvSpPr>
        <p:spPr>
          <a:xfrm>
            <a:off x="3124200" y="4482405"/>
            <a:ext cx="5867400" cy="1384995"/>
          </a:xfrm>
          <a:prstGeom prst="rect">
            <a:avLst/>
          </a:prstGeom>
          <a:noFill/>
        </p:spPr>
        <p:txBody>
          <a:bodyPr wrap="square" rtlCol="0">
            <a:spAutoFit/>
          </a:bodyPr>
          <a:lstStyle/>
          <a:p>
            <a:r>
              <a:rPr lang="en-US" sz="2800" dirty="0" smtClean="0"/>
              <a:t>He wants to see if we will give voluntarily to His Kingdom and work.</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10"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33400"/>
            <a:ext cx="8229600" cy="1200328"/>
          </a:xfrm>
          <a:prstGeom prst="rect">
            <a:avLst/>
          </a:prstGeom>
          <a:noFill/>
        </p:spPr>
        <p:txBody>
          <a:bodyPr wrap="square" rtlCol="0">
            <a:spAutoFit/>
          </a:bodyPr>
          <a:lstStyle/>
          <a:p>
            <a:pPr algn="ctr"/>
            <a:r>
              <a:rPr lang="en-US" sz="2400" dirty="0" smtClean="0"/>
              <a:t>Martin Luther said, “I have held many things in my hands and I have lost them all. But whatever I have placed in God’s hands, that I still possess.”</a:t>
            </a:r>
            <a:endParaRPr lang="en-US" sz="2400" dirty="0"/>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457200" y="1828800"/>
            <a:ext cx="8229600" cy="1200328"/>
          </a:xfrm>
          <a:prstGeom prst="rect">
            <a:avLst/>
          </a:prstGeom>
          <a:noFill/>
        </p:spPr>
        <p:txBody>
          <a:bodyPr wrap="square" rtlCol="0">
            <a:spAutoFit/>
          </a:bodyPr>
          <a:lstStyle/>
          <a:p>
            <a:pPr algn="ctr"/>
            <a:r>
              <a:rPr lang="en-US" sz="2400" dirty="0" smtClean="0"/>
              <a:t>The purpose of the offering is for the advancement of the work of God, and the support of the local church. The tithe is for the support of the pastor.</a:t>
            </a:r>
            <a:endParaRPr lang="en-US" sz="2400" dirty="0"/>
          </a:p>
        </p:txBody>
      </p:sp>
      <p:sp>
        <p:nvSpPr>
          <p:cNvPr id="14" name="TextBox 13"/>
          <p:cNvSpPr txBox="1"/>
          <p:nvPr/>
        </p:nvSpPr>
        <p:spPr>
          <a:xfrm>
            <a:off x="457200" y="3124200"/>
            <a:ext cx="8229600" cy="3046988"/>
          </a:xfrm>
          <a:prstGeom prst="rect">
            <a:avLst/>
          </a:prstGeom>
          <a:noFill/>
        </p:spPr>
        <p:txBody>
          <a:bodyPr wrap="square" rtlCol="0">
            <a:spAutoFit/>
          </a:bodyPr>
          <a:lstStyle/>
          <a:p>
            <a:pPr algn="ctr"/>
            <a:r>
              <a:rPr lang="en-US" sz="2400" dirty="0" smtClean="0"/>
              <a:t>God commanded the Israelites to give the tithe and He also expected the Israelites to give an offering. The offering is not a fixed amount. God allows the person to determine the amount to be given. (To “purpose” means to resolve, to perform or accomplish.) God wants our offering to be given voluntarily from the heart, with an attitude of thanksgiving, according to our love for Him. The amount of the offering should be in proportion to the blessings God has given.</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985897"/>
            <a:ext cx="8229600" cy="2062103"/>
          </a:xfrm>
          <a:prstGeom prst="rect">
            <a:avLst/>
          </a:prstGeom>
          <a:noFill/>
        </p:spPr>
        <p:txBody>
          <a:bodyPr wrap="square" rtlCol="0">
            <a:spAutoFit/>
          </a:bodyPr>
          <a:lstStyle/>
          <a:p>
            <a:pPr algn="ctr"/>
            <a:r>
              <a:rPr lang="en-US" sz="3200" dirty="0" smtClean="0"/>
              <a:t>In his book, </a:t>
            </a:r>
            <a:r>
              <a:rPr lang="en-US" sz="3200" i="1" dirty="0" smtClean="0"/>
              <a:t>Christian Living, </a:t>
            </a:r>
            <a:r>
              <a:rPr lang="en-US" sz="3200" dirty="0" smtClean="0"/>
              <a:t>John Hopkins said, “The desire to give or not to give is a good thermometer of the spiritual condition of a person.”</a:t>
            </a:r>
            <a:endParaRPr lang="en-US" sz="3200" dirty="0"/>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457200" y="3505200"/>
            <a:ext cx="8229600" cy="2062103"/>
          </a:xfrm>
          <a:prstGeom prst="rect">
            <a:avLst/>
          </a:prstGeom>
          <a:noFill/>
        </p:spPr>
        <p:txBody>
          <a:bodyPr wrap="square" rtlCol="0">
            <a:spAutoFit/>
          </a:bodyPr>
          <a:lstStyle/>
          <a:p>
            <a:pPr algn="ctr"/>
            <a:r>
              <a:rPr lang="en-US" sz="3200" dirty="0" smtClean="0">
                <a:solidFill>
                  <a:srgbClr val="D16349"/>
                </a:solidFill>
              </a:rPr>
              <a:t>“Take from among you an offering to the LORD. Whoever is of a willing heart, let him bring it as an offering to the LORD: gold, silver, and bronze” (Exodus 35:5, </a:t>
            </a:r>
            <a:r>
              <a:rPr lang="en-US" sz="3200" i="1" dirty="0" smtClean="0">
                <a:solidFill>
                  <a:srgbClr val="D16349"/>
                </a:solidFill>
              </a:rPr>
              <a:t>NKJV).</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152400" y="457200"/>
            <a:ext cx="8839200" cy="10010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52400" y="381000"/>
            <a:ext cx="4418806" cy="1077218"/>
          </a:xfrm>
          <a:prstGeom prst="rect">
            <a:avLst/>
          </a:prstGeom>
          <a:noFill/>
        </p:spPr>
        <p:txBody>
          <a:bodyPr wrap="square" rtlCol="0">
            <a:spAutoFit/>
          </a:bodyPr>
          <a:lstStyle/>
          <a:p>
            <a:pPr algn="ctr"/>
            <a:r>
              <a:rPr lang="en-US" sz="3200" dirty="0" smtClean="0">
                <a:solidFill>
                  <a:schemeClr val="bg1"/>
                </a:solidFill>
              </a:rPr>
              <a:t>Giving to God is an act of our worship.</a:t>
            </a:r>
            <a:endParaRPr lang="en-US" sz="3200" dirty="0">
              <a:solidFill>
                <a:schemeClr val="bg1"/>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152400" y="1498937"/>
            <a:ext cx="4418806" cy="969496"/>
          </a:xfrm>
          <a:prstGeom prst="rect">
            <a:avLst/>
          </a:prstGeom>
          <a:noFill/>
        </p:spPr>
        <p:txBody>
          <a:bodyPr wrap="square" rtlCol="0">
            <a:spAutoFit/>
          </a:bodyPr>
          <a:lstStyle/>
          <a:p>
            <a:r>
              <a:rPr lang="en-US" sz="1900" dirty="0" smtClean="0"/>
              <a:t>The first recorded act of worship was when Cain and Abel presented their offerings to God.</a:t>
            </a:r>
            <a:endParaRPr lang="en-US" sz="1900" dirty="0">
              <a:solidFill>
                <a:srgbClr val="D16349"/>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cxnSp>
        <p:nvCxnSpPr>
          <p:cNvPr id="9" name="Straight Connector 8"/>
          <p:cNvCxnSpPr>
            <a:stCxn id="6" idx="0"/>
          </p:cNvCxnSpPr>
          <p:nvPr/>
        </p:nvCxnSpPr>
        <p:spPr>
          <a:xfrm rot="16200000" flipH="1">
            <a:off x="1594366" y="3434834"/>
            <a:ext cx="5955268" cy="1588"/>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52400" y="2484328"/>
            <a:ext cx="4418806" cy="1554272"/>
          </a:xfrm>
          <a:prstGeom prst="rect">
            <a:avLst/>
          </a:prstGeom>
          <a:noFill/>
        </p:spPr>
        <p:txBody>
          <a:bodyPr wrap="square" rtlCol="0">
            <a:spAutoFit/>
          </a:bodyPr>
          <a:lstStyle/>
          <a:p>
            <a:r>
              <a:rPr lang="en-US" sz="1900" dirty="0" smtClean="0"/>
              <a:t>It was, and is, an acknowledgement of the sovereignty and lordship of God over all the earth. No Jew came to worship empty-handed (Exodus 23:15; 34:20).</a:t>
            </a:r>
            <a:endParaRPr lang="en-US" sz="1900" dirty="0">
              <a:solidFill>
                <a:srgbClr val="D16349"/>
              </a:solidFill>
            </a:endParaRPr>
          </a:p>
        </p:txBody>
      </p:sp>
      <p:sp>
        <p:nvSpPr>
          <p:cNvPr id="11" name="TextBox 10"/>
          <p:cNvSpPr txBox="1"/>
          <p:nvPr/>
        </p:nvSpPr>
        <p:spPr>
          <a:xfrm>
            <a:off x="152400" y="4072116"/>
            <a:ext cx="4418806" cy="1261884"/>
          </a:xfrm>
          <a:prstGeom prst="rect">
            <a:avLst/>
          </a:prstGeom>
          <a:noFill/>
        </p:spPr>
        <p:txBody>
          <a:bodyPr wrap="square" rtlCol="0">
            <a:spAutoFit/>
          </a:bodyPr>
          <a:lstStyle/>
          <a:p>
            <a:r>
              <a:rPr lang="en-US" sz="1900" dirty="0" smtClean="0"/>
              <a:t>Giving was part of his devotions. An offering given with a humble heart demonstrates thankfulness to God for all His blessings.</a:t>
            </a:r>
            <a:endParaRPr lang="en-US" sz="1900" dirty="0">
              <a:solidFill>
                <a:srgbClr val="D16349"/>
              </a:solidFill>
            </a:endParaRPr>
          </a:p>
        </p:txBody>
      </p:sp>
      <p:sp>
        <p:nvSpPr>
          <p:cNvPr id="14" name="TextBox 13"/>
          <p:cNvSpPr txBox="1"/>
          <p:nvPr/>
        </p:nvSpPr>
        <p:spPr>
          <a:xfrm>
            <a:off x="152400" y="5355104"/>
            <a:ext cx="4418806" cy="969496"/>
          </a:xfrm>
          <a:prstGeom prst="rect">
            <a:avLst/>
          </a:prstGeom>
          <a:noFill/>
        </p:spPr>
        <p:txBody>
          <a:bodyPr wrap="square" rtlCol="0">
            <a:spAutoFit/>
          </a:bodyPr>
          <a:lstStyle/>
          <a:p>
            <a:r>
              <a:rPr lang="en-US" sz="1900" dirty="0" smtClean="0"/>
              <a:t>Offerings provide the worshipper with a great opportunity to demonstrate their love and thankfulness to God.</a:t>
            </a:r>
            <a:endParaRPr lang="en-US" sz="1900" dirty="0">
              <a:solidFill>
                <a:srgbClr val="D16349"/>
              </a:solidFill>
            </a:endParaRPr>
          </a:p>
        </p:txBody>
      </p:sp>
      <p:sp>
        <p:nvSpPr>
          <p:cNvPr id="15" name="TextBox 14"/>
          <p:cNvSpPr txBox="1"/>
          <p:nvPr/>
        </p:nvSpPr>
        <p:spPr>
          <a:xfrm>
            <a:off x="4571206" y="381000"/>
            <a:ext cx="4418806" cy="1077218"/>
          </a:xfrm>
          <a:prstGeom prst="rect">
            <a:avLst/>
          </a:prstGeom>
          <a:noFill/>
        </p:spPr>
        <p:txBody>
          <a:bodyPr wrap="square" rtlCol="0">
            <a:spAutoFit/>
          </a:bodyPr>
          <a:lstStyle/>
          <a:p>
            <a:pPr algn="ctr"/>
            <a:r>
              <a:rPr lang="en-US" sz="3200" dirty="0" smtClean="0">
                <a:solidFill>
                  <a:srgbClr val="FFFFFF"/>
                </a:solidFill>
              </a:rPr>
              <a:t>Giving to God demonstrates our love.</a:t>
            </a:r>
            <a:endParaRPr lang="en-US" sz="3200" dirty="0">
              <a:solidFill>
                <a:srgbClr val="FFFFFF"/>
              </a:solidFill>
            </a:endParaRPr>
          </a:p>
        </p:txBody>
      </p:sp>
      <p:sp>
        <p:nvSpPr>
          <p:cNvPr id="16" name="TextBox 15"/>
          <p:cNvSpPr txBox="1"/>
          <p:nvPr/>
        </p:nvSpPr>
        <p:spPr>
          <a:xfrm>
            <a:off x="4571206" y="1498937"/>
            <a:ext cx="4418806" cy="707886"/>
          </a:xfrm>
          <a:prstGeom prst="rect">
            <a:avLst/>
          </a:prstGeom>
          <a:noFill/>
        </p:spPr>
        <p:txBody>
          <a:bodyPr wrap="square" rtlCol="0">
            <a:spAutoFit/>
          </a:bodyPr>
          <a:lstStyle/>
          <a:p>
            <a:r>
              <a:rPr lang="en-US" sz="2000" dirty="0" smtClean="0"/>
              <a:t>Jesus said, “If you love me, keep my commandments” (John 14:15).</a:t>
            </a:r>
            <a:endParaRPr lang="en-US" sz="1900" dirty="0">
              <a:solidFill>
                <a:srgbClr val="D16349"/>
              </a:solidFill>
            </a:endParaRPr>
          </a:p>
        </p:txBody>
      </p:sp>
      <p:sp>
        <p:nvSpPr>
          <p:cNvPr id="17" name="TextBox 16"/>
          <p:cNvSpPr txBox="1"/>
          <p:nvPr/>
        </p:nvSpPr>
        <p:spPr>
          <a:xfrm>
            <a:off x="4572000" y="2187714"/>
            <a:ext cx="4418806" cy="707886"/>
          </a:xfrm>
          <a:prstGeom prst="rect">
            <a:avLst/>
          </a:prstGeom>
          <a:noFill/>
        </p:spPr>
        <p:txBody>
          <a:bodyPr wrap="square" rtlCol="0">
            <a:spAutoFit/>
          </a:bodyPr>
          <a:lstStyle/>
          <a:p>
            <a:r>
              <a:rPr lang="en-US" sz="2000" dirty="0" smtClean="0"/>
              <a:t>We show our love towards God </a:t>
            </a:r>
            <a:r>
              <a:rPr lang="en-US" sz="2000" dirty="0" smtClean="0"/>
              <a:t>by </a:t>
            </a:r>
            <a:r>
              <a:rPr lang="en-US" sz="2000" dirty="0" smtClean="0"/>
              <a:t>complete obedience to His Word.</a:t>
            </a:r>
            <a:endParaRPr lang="en-US" sz="1900" dirty="0">
              <a:solidFill>
                <a:srgbClr val="D16349"/>
              </a:solidFill>
            </a:endParaRPr>
          </a:p>
        </p:txBody>
      </p:sp>
      <p:sp>
        <p:nvSpPr>
          <p:cNvPr id="18" name="TextBox 17"/>
          <p:cNvSpPr txBox="1"/>
          <p:nvPr/>
        </p:nvSpPr>
        <p:spPr>
          <a:xfrm>
            <a:off x="4572000" y="2895600"/>
            <a:ext cx="4418806" cy="1323439"/>
          </a:xfrm>
          <a:prstGeom prst="rect">
            <a:avLst/>
          </a:prstGeom>
          <a:noFill/>
        </p:spPr>
        <p:txBody>
          <a:bodyPr wrap="square" rtlCol="0">
            <a:spAutoFit/>
          </a:bodyPr>
          <a:lstStyle/>
          <a:p>
            <a:r>
              <a:rPr lang="en-US" sz="2000" dirty="0" smtClean="0"/>
              <a:t>Love causes us to give without placing conditions on God to give back to us in return for our obedience.</a:t>
            </a:r>
            <a:endParaRPr lang="en-US" sz="1900" dirty="0">
              <a:solidFill>
                <a:srgbClr val="D16349"/>
              </a:solidFill>
            </a:endParaRPr>
          </a:p>
        </p:txBody>
      </p:sp>
      <p:sp>
        <p:nvSpPr>
          <p:cNvPr id="19" name="TextBox 18"/>
          <p:cNvSpPr txBox="1"/>
          <p:nvPr/>
        </p:nvSpPr>
        <p:spPr>
          <a:xfrm>
            <a:off x="4572000" y="4191000"/>
            <a:ext cx="4418806" cy="1015663"/>
          </a:xfrm>
          <a:prstGeom prst="rect">
            <a:avLst/>
          </a:prstGeom>
          <a:noFill/>
        </p:spPr>
        <p:txBody>
          <a:bodyPr wrap="square" rtlCol="0">
            <a:spAutoFit/>
          </a:bodyPr>
          <a:lstStyle/>
          <a:p>
            <a:r>
              <a:rPr lang="en-US" sz="2000" dirty="0" smtClean="0"/>
              <a:t>It is not enough to bring a physical offering in the hand—the truest offering is an offering in the heart.</a:t>
            </a:r>
            <a:endParaRPr lang="en-US" sz="19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0" grpId="0"/>
      <p:bldP spid="11" grpId="0"/>
      <p:bldP spid="14" grpId="0"/>
      <p:bldP spid="15" grpId="0"/>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152400" y="457200"/>
            <a:ext cx="8839200" cy="10010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52400" y="540603"/>
            <a:ext cx="4418806" cy="830997"/>
          </a:xfrm>
          <a:prstGeom prst="rect">
            <a:avLst/>
          </a:prstGeom>
          <a:noFill/>
        </p:spPr>
        <p:txBody>
          <a:bodyPr wrap="square" rtlCol="0">
            <a:spAutoFit/>
          </a:bodyPr>
          <a:lstStyle/>
          <a:p>
            <a:pPr algn="ctr"/>
            <a:r>
              <a:rPr lang="en-US" sz="2400" dirty="0" smtClean="0">
                <a:solidFill>
                  <a:srgbClr val="FFFFFF"/>
                </a:solidFill>
              </a:rPr>
              <a:t>Giving to God demonstrates our trust in Him.</a:t>
            </a:r>
            <a:endParaRPr lang="en-US" sz="2400" dirty="0">
              <a:solidFill>
                <a:srgbClr val="FFFFFF"/>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Eight: The Purpose of the Offering</a:t>
            </a:r>
            <a:endParaRPr lang="en-US" sz="1600" dirty="0"/>
          </a:p>
        </p:txBody>
      </p:sp>
      <p:sp>
        <p:nvSpPr>
          <p:cNvPr id="13" name="TextBox 12"/>
          <p:cNvSpPr txBox="1"/>
          <p:nvPr/>
        </p:nvSpPr>
        <p:spPr>
          <a:xfrm>
            <a:off x="152400" y="1498937"/>
            <a:ext cx="4418806" cy="1015663"/>
          </a:xfrm>
          <a:prstGeom prst="rect">
            <a:avLst/>
          </a:prstGeom>
          <a:noFill/>
        </p:spPr>
        <p:txBody>
          <a:bodyPr wrap="square" rtlCol="0">
            <a:spAutoFit/>
          </a:bodyPr>
          <a:lstStyle/>
          <a:p>
            <a:r>
              <a:rPr lang="en-US" sz="2000" dirty="0" smtClean="0"/>
              <a:t>Giving of our abundance is an act of thanksgiving—giving out of need is an act of faith.</a:t>
            </a:r>
            <a:endParaRPr lang="en-US" sz="1900" dirty="0">
              <a:solidFill>
                <a:srgbClr val="D16349"/>
              </a:solidFill>
            </a:endParaRPr>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cxnSp>
        <p:nvCxnSpPr>
          <p:cNvPr id="9" name="Straight Connector 8"/>
          <p:cNvCxnSpPr>
            <a:stCxn id="6" idx="0"/>
          </p:cNvCxnSpPr>
          <p:nvPr/>
        </p:nvCxnSpPr>
        <p:spPr>
          <a:xfrm rot="16200000" flipH="1">
            <a:off x="1594366" y="3434834"/>
            <a:ext cx="5955268" cy="1588"/>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571206" y="540603"/>
            <a:ext cx="4418806" cy="830997"/>
          </a:xfrm>
          <a:prstGeom prst="rect">
            <a:avLst/>
          </a:prstGeom>
          <a:noFill/>
        </p:spPr>
        <p:txBody>
          <a:bodyPr wrap="square" rtlCol="0">
            <a:spAutoFit/>
          </a:bodyPr>
          <a:lstStyle/>
          <a:p>
            <a:pPr algn="ctr"/>
            <a:r>
              <a:rPr lang="en-US" sz="2400" dirty="0" smtClean="0">
                <a:solidFill>
                  <a:srgbClr val="FFFFFF"/>
                </a:solidFill>
              </a:rPr>
              <a:t>Giving to God demonstrates our gratitude.</a:t>
            </a:r>
            <a:endParaRPr lang="en-US" sz="2400" dirty="0">
              <a:solidFill>
                <a:srgbClr val="FFFFFF"/>
              </a:solidFill>
            </a:endParaRPr>
          </a:p>
        </p:txBody>
      </p:sp>
      <p:sp>
        <p:nvSpPr>
          <p:cNvPr id="16" name="TextBox 15"/>
          <p:cNvSpPr txBox="1"/>
          <p:nvPr/>
        </p:nvSpPr>
        <p:spPr>
          <a:xfrm>
            <a:off x="151606" y="3733800"/>
            <a:ext cx="4418806" cy="707886"/>
          </a:xfrm>
          <a:prstGeom prst="rect">
            <a:avLst/>
          </a:prstGeom>
          <a:noFill/>
        </p:spPr>
        <p:txBody>
          <a:bodyPr wrap="square" rtlCol="0">
            <a:spAutoFit/>
          </a:bodyPr>
          <a:lstStyle/>
          <a:p>
            <a:r>
              <a:rPr lang="en-US" sz="2000" dirty="0" smtClean="0"/>
              <a:t>Giving acknowledges that all we are and have belongs to God.</a:t>
            </a:r>
            <a:endParaRPr lang="en-US" sz="1900" dirty="0">
              <a:solidFill>
                <a:srgbClr val="D16349"/>
              </a:solidFill>
            </a:endParaRPr>
          </a:p>
        </p:txBody>
      </p:sp>
      <p:sp>
        <p:nvSpPr>
          <p:cNvPr id="17" name="TextBox 16"/>
          <p:cNvSpPr txBox="1"/>
          <p:nvPr/>
        </p:nvSpPr>
        <p:spPr>
          <a:xfrm>
            <a:off x="152400" y="4422577"/>
            <a:ext cx="4418806" cy="1323439"/>
          </a:xfrm>
          <a:prstGeom prst="rect">
            <a:avLst/>
          </a:prstGeom>
          <a:noFill/>
        </p:spPr>
        <p:txBody>
          <a:bodyPr wrap="square" rtlCol="0">
            <a:spAutoFit/>
          </a:bodyPr>
          <a:lstStyle/>
          <a:p>
            <a:r>
              <a:rPr lang="en-US" sz="2000" dirty="0" smtClean="0"/>
              <a:t>When we give back to God we are acknowledging Him as Creator of all things, and we depend on Him for our total existence.</a:t>
            </a:r>
            <a:endParaRPr lang="en-US" sz="1900" dirty="0">
              <a:solidFill>
                <a:srgbClr val="D16349"/>
              </a:solidFill>
            </a:endParaRPr>
          </a:p>
        </p:txBody>
      </p:sp>
      <p:sp>
        <p:nvSpPr>
          <p:cNvPr id="19" name="TextBox 18"/>
          <p:cNvSpPr txBox="1"/>
          <p:nvPr/>
        </p:nvSpPr>
        <p:spPr>
          <a:xfrm>
            <a:off x="4572000" y="1524000"/>
            <a:ext cx="4418806" cy="707886"/>
          </a:xfrm>
          <a:prstGeom prst="rect">
            <a:avLst/>
          </a:prstGeom>
          <a:noFill/>
        </p:spPr>
        <p:txBody>
          <a:bodyPr wrap="square" rtlCol="0">
            <a:spAutoFit/>
          </a:bodyPr>
          <a:lstStyle/>
          <a:p>
            <a:r>
              <a:rPr lang="en-US" sz="2000" dirty="0" smtClean="0"/>
              <a:t>We give because we are thankful for all He has done.</a:t>
            </a:r>
            <a:endParaRPr lang="en-US" sz="1900" dirty="0">
              <a:solidFill>
                <a:srgbClr val="D16349"/>
              </a:solidFill>
            </a:endParaRPr>
          </a:p>
        </p:txBody>
      </p:sp>
      <p:grpSp>
        <p:nvGrpSpPr>
          <p:cNvPr id="22" name="Group 21"/>
          <p:cNvGrpSpPr/>
          <p:nvPr/>
        </p:nvGrpSpPr>
        <p:grpSpPr>
          <a:xfrm>
            <a:off x="152400" y="2667000"/>
            <a:ext cx="4420394" cy="1001018"/>
            <a:chOff x="4571206" y="3581400"/>
            <a:chExt cx="4420394" cy="1001018"/>
          </a:xfrm>
        </p:grpSpPr>
        <p:sp>
          <p:nvSpPr>
            <p:cNvPr id="20" name="Rectangle 19"/>
            <p:cNvSpPr/>
            <p:nvPr/>
          </p:nvSpPr>
          <p:spPr>
            <a:xfrm>
              <a:off x="4571206" y="3581400"/>
              <a:ext cx="4420394" cy="1001018"/>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4572794" y="3664803"/>
              <a:ext cx="4418806" cy="830997"/>
            </a:xfrm>
            <a:prstGeom prst="rect">
              <a:avLst/>
            </a:prstGeom>
            <a:noFill/>
          </p:spPr>
          <p:txBody>
            <a:bodyPr wrap="square" rtlCol="0">
              <a:spAutoFit/>
            </a:bodyPr>
            <a:lstStyle/>
            <a:p>
              <a:pPr algn="ctr"/>
              <a:r>
                <a:rPr lang="en-US" sz="2400" dirty="0" smtClean="0">
                  <a:solidFill>
                    <a:srgbClr val="FFFFFF"/>
                  </a:solidFill>
                </a:rPr>
                <a:t>Giving to God promotes humility.</a:t>
              </a:r>
              <a:endParaRPr lang="en-US" sz="2400" dirty="0">
                <a:solidFill>
                  <a:srgbClr val="FFFFFF"/>
                </a:solidFill>
              </a:endParaRPr>
            </a:p>
          </p:txBody>
        </p:sp>
      </p:grpSp>
      <p:sp>
        <p:nvSpPr>
          <p:cNvPr id="23" name="TextBox 22"/>
          <p:cNvSpPr txBox="1"/>
          <p:nvPr/>
        </p:nvSpPr>
        <p:spPr>
          <a:xfrm>
            <a:off x="4572000" y="2362200"/>
            <a:ext cx="4418806" cy="3785652"/>
          </a:xfrm>
          <a:prstGeom prst="rect">
            <a:avLst/>
          </a:prstGeom>
          <a:noFill/>
        </p:spPr>
        <p:txBody>
          <a:bodyPr wrap="square" rtlCol="0">
            <a:spAutoFit/>
          </a:bodyPr>
          <a:lstStyle/>
          <a:p>
            <a:pPr algn="ctr"/>
            <a:r>
              <a:rPr lang="en-US" sz="2000" dirty="0" smtClean="0">
                <a:solidFill>
                  <a:schemeClr val="accent1"/>
                </a:solidFill>
              </a:rPr>
              <a:t>The greatest hindrance in giving to God is the lack of faith. This attitude demonstrates to God that we do not believe He is able and willing to supply all our needs. Therefore in the area of finances, we wrestle within ourselves concerning the amount we know we are capable of giving. Then instead of giving according to our ability, we give according to our concept of what we think is reasonable.</a:t>
            </a:r>
            <a:endParaRPr lang="en-US" sz="19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5" grpId="0"/>
      <p:bldP spid="16" grpId="0"/>
      <p:bldP spid="17" grpId="0"/>
      <p:bldP spid="19" grpId="0"/>
      <p:bldP spid="2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906</TotalTime>
  <Words>2625</Words>
  <Application>Microsoft Macintosh PowerPoint</Application>
  <PresentationFormat>On-screen Show (4:3)</PresentationFormat>
  <Paragraphs>111</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Civic</vt:lpstr>
      <vt:lpstr>GLOBAL UNIVERSITY OF THEOLOGICAL STUDIES</vt:lpstr>
      <vt:lpstr>Slide 2</vt:lpstr>
      <vt:lpstr>Slide 3</vt:lpstr>
      <vt:lpstr>Slide 4</vt:lpstr>
      <vt:lpstr>Slide 5</vt:lpstr>
      <vt:lpstr>Slide 6</vt:lpstr>
      <vt:lpstr>Slide 7</vt:lpstr>
      <vt:lpstr>Slide 8</vt:lpstr>
      <vt:lpstr>Slide 9</vt:lpstr>
      <vt:lpstr>Guidelines For Giving:</vt:lpstr>
      <vt:lpstr>Guidelines For Giving:</vt:lpstr>
      <vt:lpstr>Guidelines For Giving:</vt:lpstr>
      <vt:lpstr>Guidelines For Giving:</vt:lpstr>
      <vt:lpstr>Guidelines For Giving:</vt:lpstr>
      <vt:lpstr>Guidelines For Giving:</vt:lpstr>
      <vt:lpstr>Slide 16</vt:lpstr>
      <vt:lpstr>Slide 17</vt:lpstr>
      <vt:lpstr>Slide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96</cp:revision>
  <dcterms:created xsi:type="dcterms:W3CDTF">2010-08-17T16:05:41Z</dcterms:created>
  <dcterms:modified xsi:type="dcterms:W3CDTF">2010-08-17T17:00:32Z</dcterms:modified>
</cp:coreProperties>
</file>