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sldIdLst>
    <p:sldId id="256" r:id="rId2"/>
    <p:sldId id="270" r:id="rId3"/>
    <p:sldId id="338" r:id="rId4"/>
    <p:sldId id="300" r:id="rId5"/>
    <p:sldId id="353" r:id="rId6"/>
    <p:sldId id="341" r:id="rId7"/>
    <p:sldId id="354" r:id="rId8"/>
    <p:sldId id="355" r:id="rId9"/>
    <p:sldId id="356" r:id="rId10"/>
    <p:sldId id="357" r:id="rId11"/>
    <p:sldId id="321" r:id="rId12"/>
    <p:sldId id="342" r:id="rId13"/>
    <p:sldId id="358" r:id="rId14"/>
    <p:sldId id="359" r:id="rId15"/>
    <p:sldId id="339" r:id="rId16"/>
    <p:sldId id="343"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87" d="100"/>
          <a:sy n="87" d="100"/>
        </p:scale>
        <p:origin x="-120" y="-15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1A07BC9-46A5-3A49-B644-2C7B6121FE63}" type="datetimeFigureOut">
              <a:rPr lang="en-US" smtClean="0"/>
              <a:pPr/>
              <a:t>8/16/10</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8/16/10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56CF0C-F9D8-4444-9D82-FBBD402E5F0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7D56CF0C-F9D8-4444-9D82-FBBD402E5F0D}"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8/16/10</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8/16/10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7D56CF0C-F9D8-4444-9D82-FBBD402E5F0D}"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B1A07BC9-46A5-3A49-B644-2C7B6121FE63}" type="datetimeFigureOut">
              <a:rPr lang="en-US" smtClean="0"/>
              <a:pPr/>
              <a:t>8/16/10</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B1A07BC9-46A5-3A49-B644-2C7B6121FE63}" type="datetimeFigureOut">
              <a:rPr lang="en-US" smtClean="0"/>
              <a:pPr/>
              <a:t>8/16/10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56CF0C-F9D8-4444-9D82-FBBD402E5F0D}"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1A07BC9-46A5-3A49-B644-2C7B6121FE63}" type="datetimeFigureOut">
              <a:rPr lang="en-US" smtClean="0"/>
              <a:pPr/>
              <a:t>8/16/10</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7D56CF0C-F9D8-4444-9D82-FBBD402E5F0D}"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1A07BC9-46A5-3A49-B644-2C7B6121FE63}" type="datetimeFigureOut">
              <a:rPr lang="en-US" smtClean="0"/>
              <a:pPr/>
              <a:t>8/16/10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7D56CF0C-F9D8-4444-9D82-FBBD402E5F0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1A07BC9-46A5-3A49-B644-2C7B6121FE63}" type="datetimeFigureOut">
              <a:rPr lang="en-US" smtClean="0"/>
              <a:pPr/>
              <a:t>8/16/10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7D56CF0C-F9D8-4444-9D82-FBBD402E5F0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B1A07BC9-46A5-3A49-B644-2C7B6121FE63}" type="datetimeFigureOut">
              <a:rPr lang="en-US" smtClean="0"/>
              <a:pPr/>
              <a:t>8/16/10</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7D56CF0C-F9D8-4444-9D82-FBBD402E5F0D}"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B1A07BC9-46A5-3A49-B644-2C7B6121FE63}" type="datetimeFigureOut">
              <a:rPr lang="en-US" smtClean="0"/>
              <a:pPr/>
              <a:t>8/16/10</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B1A07BC9-46A5-3A49-B644-2C7B6121FE63}" type="datetimeFigureOut">
              <a:rPr lang="en-US" smtClean="0"/>
              <a:pPr/>
              <a:t>8/16/10</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7D56CF0C-F9D8-4444-9D82-FBBD402E5F0D}"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1000" y="2971800"/>
            <a:ext cx="8382000" cy="762000"/>
          </a:xfrm>
        </p:spPr>
        <p:txBody>
          <a:bodyPr>
            <a:normAutofit/>
          </a:bodyPr>
          <a:lstStyle/>
          <a:p>
            <a:r>
              <a:rPr lang="en-US" sz="3600" dirty="0" smtClean="0"/>
              <a:t>Biblical Stewardship</a:t>
            </a:r>
            <a:endParaRPr lang="en-US" sz="3600" dirty="0"/>
          </a:p>
        </p:txBody>
      </p:sp>
      <p:sp>
        <p:nvSpPr>
          <p:cNvPr id="2" name="Title 1"/>
          <p:cNvSpPr>
            <a:spLocks noGrp="1"/>
          </p:cNvSpPr>
          <p:nvPr>
            <p:ph type="ctrTitle"/>
          </p:nvPr>
        </p:nvSpPr>
        <p:spPr>
          <a:xfrm>
            <a:off x="381000" y="381000"/>
            <a:ext cx="8382000" cy="1752600"/>
          </a:xfrm>
        </p:spPr>
        <p:txBody>
          <a:bodyPr anchor="ctr">
            <a:noAutofit/>
          </a:bodyPr>
          <a:lstStyle/>
          <a:p>
            <a:r>
              <a:rPr lang="en-US" sz="5400" dirty="0" smtClean="0"/>
              <a:t>GLOBAL UNIVERSITY OF THEOLOGICAL STUDIES</a:t>
            </a:r>
            <a:endParaRPr lang="en-US" sz="5400" dirty="0"/>
          </a:p>
        </p:txBody>
      </p:sp>
      <p:sp>
        <p:nvSpPr>
          <p:cNvPr id="4" name="Title 1"/>
          <p:cNvSpPr txBox="1">
            <a:spLocks/>
          </p:cNvSpPr>
          <p:nvPr/>
        </p:nvSpPr>
        <p:spPr>
          <a:xfrm>
            <a:off x="381000" y="3581400"/>
            <a:ext cx="8382000" cy="6858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accent1"/>
                </a:solidFill>
                <a:effectLst/>
                <a:uLnTx/>
                <a:uFillTx/>
                <a:latin typeface="+mj-lt"/>
                <a:ea typeface="+mj-ea"/>
                <a:cs typeface="+mj-cs"/>
              </a:rPr>
              <a:t>Lesson</a:t>
            </a:r>
            <a:r>
              <a:rPr kumimoji="0" lang="en-US" sz="2400" b="0" i="0" u="none" strike="noStrike" kern="1200" cap="none" spc="0" normalizeH="0" baseline="0" noProof="0" dirty="0" smtClean="0">
                <a:ln>
                  <a:noFill/>
                </a:ln>
                <a:solidFill>
                  <a:schemeClr val="accent1"/>
                </a:solidFill>
                <a:effectLst/>
                <a:uLnTx/>
                <a:uFillTx/>
                <a:latin typeface="+mj-lt"/>
                <a:ea typeface="+mj-ea"/>
                <a:cs typeface="+mj-cs"/>
              </a:rPr>
              <a:t> Seven:</a:t>
            </a:r>
            <a:r>
              <a:rPr kumimoji="0" lang="en-US" sz="2400" b="0" i="0" u="none" strike="noStrike" kern="1200" cap="none" spc="0" normalizeH="0" noProof="0" dirty="0" smtClean="0">
                <a:ln>
                  <a:noFill/>
                </a:ln>
                <a:solidFill>
                  <a:schemeClr val="accent1"/>
                </a:solidFill>
                <a:effectLst/>
                <a:uLnTx/>
                <a:uFillTx/>
                <a:latin typeface="+mj-lt"/>
                <a:ea typeface="+mj-ea"/>
                <a:cs typeface="+mj-cs"/>
              </a:rPr>
              <a:t> Cause and Effect Principle of Tithing</a:t>
            </a:r>
            <a:endParaRPr kumimoji="0" lang="en-US" sz="2400" b="0" i="0" u="none" strike="noStrike" kern="1200" cap="none" spc="0" normalizeH="0" baseline="0" noProof="0" dirty="0">
              <a:ln>
                <a:noFill/>
              </a:ln>
              <a:solidFill>
                <a:schemeClr val="accent1"/>
              </a:solidFill>
              <a:effectLst/>
              <a:uLnTx/>
              <a:uFillTx/>
              <a:latin typeface="+mj-lt"/>
              <a:ea typeface="+mj-ea"/>
              <a:cs typeface="+mj-cs"/>
            </a:endParaRPr>
          </a:p>
        </p:txBody>
      </p:sp>
      <p:sp>
        <p:nvSpPr>
          <p:cNvPr id="5" name="Title 1"/>
          <p:cNvSpPr txBox="1">
            <a:spLocks/>
          </p:cNvSpPr>
          <p:nvPr/>
        </p:nvSpPr>
        <p:spPr>
          <a:xfrm>
            <a:off x="533400" y="5638800"/>
            <a:ext cx="8382000" cy="685800"/>
          </a:xfrm>
          <a:prstGeom prst="rect">
            <a:avLst/>
          </a:prstGeom>
        </p:spPr>
        <p:txBody>
          <a:bodyPr vert="horz" anchor="b">
            <a:no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smtClean="0">
                <a:ln>
                  <a:noFill/>
                </a:ln>
                <a:solidFill>
                  <a:schemeClr val="tx2"/>
                </a:solidFill>
                <a:effectLst/>
                <a:uLnTx/>
                <a:uFillTx/>
                <a:latin typeface="+mj-lt"/>
                <a:ea typeface="+mj-ea"/>
                <a:cs typeface="+mj-cs"/>
              </a:rPr>
              <a:t>G. Randy Adams</a:t>
            </a:r>
            <a:endParaRPr kumimoji="0" lang="en-US" sz="2000" b="0"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dirty="0" smtClean="0"/>
              <a:t>Consider these points…</a:t>
            </a:r>
            <a:endParaRPr lang="en-US" dirty="0"/>
          </a:p>
        </p:txBody>
      </p:sp>
      <p:sp>
        <p:nvSpPr>
          <p:cNvPr id="4" name="Content Placeholder 3"/>
          <p:cNvSpPr>
            <a:spLocks noGrp="1"/>
          </p:cNvSpPr>
          <p:nvPr>
            <p:ph sz="quarter" idx="2"/>
          </p:nvPr>
        </p:nvSpPr>
        <p:spPr/>
        <p:txBody>
          <a:bodyPr>
            <a:normAutofit/>
          </a:bodyPr>
          <a:lstStyle/>
          <a:p>
            <a:r>
              <a:rPr lang="en-US" sz="2300" dirty="0" smtClean="0"/>
              <a:t>God never talks about abundance without </a:t>
            </a:r>
            <a:r>
              <a:rPr lang="en-US" sz="2300" dirty="0" smtClean="0"/>
              <a:t>speaking of obedience. “And all these blessings shall come upon you and overtake you, because you obey the voice of the LORD your God”</a:t>
            </a:r>
            <a:r>
              <a:rPr lang="en-US" sz="2300" dirty="0" smtClean="0"/>
              <a:t> </a:t>
            </a:r>
          </a:p>
          <a:p>
            <a:pPr>
              <a:buNone/>
            </a:pPr>
            <a:r>
              <a:rPr lang="en-US" sz="2300" dirty="0" smtClean="0"/>
              <a:t>	</a:t>
            </a:r>
            <a:r>
              <a:rPr lang="en-US" sz="2300" dirty="0" smtClean="0"/>
              <a:t>(</a:t>
            </a:r>
            <a:r>
              <a:rPr lang="en-US" sz="2300" dirty="0" smtClean="0"/>
              <a:t>Deuteronomy 28:2, </a:t>
            </a:r>
            <a:r>
              <a:rPr lang="en-US" sz="2300" i="1" dirty="0" smtClean="0"/>
              <a:t>NKJV).</a:t>
            </a:r>
            <a:endParaRPr lang="en-US" sz="2300" dirty="0"/>
          </a:p>
        </p:txBody>
      </p:sp>
      <p:sp>
        <p:nvSpPr>
          <p:cNvPr id="5" name="Content Placeholder 4"/>
          <p:cNvSpPr>
            <a:spLocks noGrp="1"/>
          </p:cNvSpPr>
          <p:nvPr>
            <p:ph sz="quarter" idx="4"/>
          </p:nvPr>
        </p:nvSpPr>
        <p:spPr/>
        <p:txBody>
          <a:bodyPr>
            <a:normAutofit fontScale="85000" lnSpcReduction="20000"/>
          </a:bodyPr>
          <a:lstStyle/>
          <a:p>
            <a:r>
              <a:rPr lang="en-US" dirty="0" smtClean="0"/>
              <a:t>God never talks about lack, without speaking of disobedience. “And it shall be, if you will not listen to the voice of the LORD your God, to </a:t>
            </a:r>
            <a:r>
              <a:rPr lang="en-US" dirty="0" smtClean="0"/>
              <a:t>observe and to do all His </a:t>
            </a:r>
            <a:r>
              <a:rPr lang="en-US" dirty="0" smtClean="0"/>
              <a:t>commandments and His statutes which I command you today, all </a:t>
            </a:r>
            <a:r>
              <a:rPr lang="en-US" dirty="0" smtClean="0"/>
              <a:t>these </a:t>
            </a:r>
            <a:r>
              <a:rPr lang="en-US" dirty="0" smtClean="0"/>
              <a:t>curses shall come on you and overtake you”</a:t>
            </a:r>
            <a:r>
              <a:rPr lang="en-US" dirty="0" smtClean="0"/>
              <a:t> </a:t>
            </a:r>
          </a:p>
          <a:p>
            <a:pPr>
              <a:buNone/>
            </a:pPr>
            <a:r>
              <a:rPr lang="en-US" dirty="0" smtClean="0"/>
              <a:t>	</a:t>
            </a:r>
            <a:r>
              <a:rPr lang="en-US" dirty="0" smtClean="0"/>
              <a:t>(</a:t>
            </a:r>
            <a:r>
              <a:rPr lang="en-US" dirty="0" smtClean="0"/>
              <a:t>Deuteronomy 28:15, </a:t>
            </a:r>
            <a:r>
              <a:rPr lang="en-US" i="1" dirty="0" smtClean="0"/>
              <a:t>NKJV).</a:t>
            </a:r>
            <a:endParaRPr lang="en-US" dirty="0"/>
          </a:p>
        </p:txBody>
      </p:sp>
      <p:sp>
        <p:nvSpPr>
          <p:cNvPr id="6" name="Title 5"/>
          <p:cNvSpPr>
            <a:spLocks noGrp="1"/>
          </p:cNvSpPr>
          <p:nvPr>
            <p:ph type="title"/>
          </p:nvPr>
        </p:nvSpPr>
        <p:spPr/>
        <p:txBody>
          <a:bodyPr/>
          <a:lstStyle/>
          <a:p>
            <a:r>
              <a:rPr lang="en-US" b="1" dirty="0" smtClean="0"/>
              <a:t>The effects (results) of giving the tithe.</a:t>
            </a:r>
            <a:endParaRPr lang="en-US" dirty="0"/>
          </a:p>
        </p:txBody>
      </p:sp>
      <p:sp>
        <p:nvSpPr>
          <p:cNvPr id="8" name="TextBox 7"/>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9" name="TextBox 8"/>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Seven: Cause and Effect Principle of Tithing</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build="p"/>
      <p:bldP spid="5" grpId="0" build="p"/>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7" name="Text Placeholder 11"/>
          <p:cNvSpPr txBox="1">
            <a:spLocks/>
          </p:cNvSpPr>
          <p:nvPr/>
        </p:nvSpPr>
        <p:spPr>
          <a:xfrm>
            <a:off x="228600" y="1447800"/>
            <a:ext cx="4268788" cy="1066800"/>
          </a:xfrm>
          <a:prstGeom prst="rect">
            <a:avLst/>
          </a:prstGeom>
        </p:spPr>
        <p:txBody>
          <a:bodyPr vert="horz">
            <a:noAutofit/>
          </a:bodyPr>
          <a:lstStyle/>
          <a:p>
            <a:pPr marL="274320" lvl="0" indent="-274320" defTabSz="914400">
              <a:spcBef>
                <a:spcPct val="20000"/>
              </a:spcBef>
              <a:buClr>
                <a:schemeClr val="accent1"/>
              </a:buClr>
              <a:buSzPct val="85000"/>
            </a:pPr>
            <a:r>
              <a:rPr lang="en-US" sz="2200" dirty="0" smtClean="0"/>
              <a:t>	God </a:t>
            </a:r>
            <a:r>
              <a:rPr lang="en-US" sz="2200" dirty="0" smtClean="0"/>
              <a:t>owns heaven and earth and He gives us spiritual and temporal blessings according to our obedience. He demands gratitude, submission and obedience. God blesses those who are honest with Him.</a:t>
            </a:r>
            <a:endParaRPr kumimoji="0" lang="en-US" sz="2200" b="0" u="none" strike="noStrike" kern="1200" cap="none" spc="0" normalizeH="0" baseline="0" noProof="0" dirty="0">
              <a:ln>
                <a:noFill/>
              </a:ln>
              <a:solidFill>
                <a:schemeClr val="tx1"/>
              </a:solidFill>
              <a:effectLst/>
              <a:uLnTx/>
              <a:uFillTx/>
              <a:latin typeface="+mn-lt"/>
              <a:ea typeface="+mn-ea"/>
              <a:cs typeface="+mn-cs"/>
            </a:endParaRPr>
          </a:p>
        </p:txBody>
      </p:sp>
      <p:sp>
        <p:nvSpPr>
          <p:cNvPr id="11" name="Text Placeholder 11"/>
          <p:cNvSpPr txBox="1">
            <a:spLocks/>
          </p:cNvSpPr>
          <p:nvPr/>
        </p:nvSpPr>
        <p:spPr>
          <a:xfrm>
            <a:off x="4497388" y="1447800"/>
            <a:ext cx="4341812" cy="1066800"/>
          </a:xfrm>
          <a:prstGeom prst="rect">
            <a:avLst/>
          </a:prstGeom>
        </p:spPr>
        <p:txBody>
          <a:bodyPr vert="horz">
            <a:noAutofit/>
          </a:bodyPr>
          <a:lstStyle/>
          <a:p>
            <a:pPr marL="274320" lvl="0" indent="-274320" defTabSz="914400">
              <a:spcBef>
                <a:spcPct val="20000"/>
              </a:spcBef>
              <a:buClr>
                <a:schemeClr val="accent1"/>
              </a:buClr>
              <a:buSzPct val="85000"/>
            </a:pPr>
            <a:r>
              <a:rPr lang="en-US" sz="2200" dirty="0" smtClean="0"/>
              <a:t>	“</a:t>
            </a:r>
            <a:r>
              <a:rPr lang="en-US" sz="2200" dirty="0" smtClean="0"/>
              <a:t>And it shall come to pass, if thou </a:t>
            </a:r>
            <a:r>
              <a:rPr lang="en-US" sz="2200" dirty="0" err="1" smtClean="0"/>
              <a:t>shalt</a:t>
            </a:r>
            <a:r>
              <a:rPr lang="en-US" sz="2200" dirty="0" smtClean="0"/>
              <a:t> hearken diligently unto the voice of the LORD thy God, to observe and to do all his commandments which I command thee this day, that the LORD thy God will set thee on high above all nations of the earth: And all these blessings shall come on thee, and overtake thee, if thou </a:t>
            </a:r>
            <a:r>
              <a:rPr lang="en-US" sz="2200" dirty="0" err="1" smtClean="0"/>
              <a:t>shalt</a:t>
            </a:r>
            <a:r>
              <a:rPr lang="en-US" sz="2200" dirty="0" smtClean="0"/>
              <a:t> hearken unto the voice of the LORD thy God” (Deuteronomy 28:1-2).</a:t>
            </a:r>
            <a:endParaRPr kumimoji="0" lang="en-US" sz="2200" b="0" u="none" strike="noStrike" kern="1200" cap="none" spc="0" normalizeH="0" baseline="0" noProof="0" dirty="0">
              <a:ln>
                <a:noFill/>
              </a:ln>
              <a:solidFill>
                <a:schemeClr val="tx1"/>
              </a:solidFill>
              <a:effectLst/>
              <a:uLnTx/>
              <a:uFillTx/>
              <a:latin typeface="+mn-lt"/>
              <a:ea typeface="+mn-ea"/>
              <a:cs typeface="+mn-cs"/>
            </a:endParaRPr>
          </a:p>
        </p:txBody>
      </p:sp>
      <p:sp>
        <p:nvSpPr>
          <p:cNvPr id="9" name="TextBox 8"/>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Seven: Cause and Effect Principle of Tithing</a:t>
            </a:r>
            <a:endParaRPr lang="en-US" sz="1600" dirty="0"/>
          </a:p>
        </p:txBody>
      </p:sp>
      <p:sp>
        <p:nvSpPr>
          <p:cNvPr id="12" name="Text Placeholder 11"/>
          <p:cNvSpPr txBox="1">
            <a:spLocks/>
          </p:cNvSpPr>
          <p:nvPr/>
        </p:nvSpPr>
        <p:spPr>
          <a:xfrm>
            <a:off x="228600" y="3962400"/>
            <a:ext cx="4268788" cy="1066800"/>
          </a:xfrm>
          <a:prstGeom prst="rect">
            <a:avLst/>
          </a:prstGeom>
        </p:spPr>
        <p:txBody>
          <a:bodyPr vert="horz">
            <a:noAutofit/>
          </a:bodyPr>
          <a:lstStyle/>
          <a:p>
            <a:pPr marL="274320" lvl="0" indent="-274320" defTabSz="914400">
              <a:spcBef>
                <a:spcPct val="20000"/>
              </a:spcBef>
              <a:buClr>
                <a:schemeClr val="accent1"/>
              </a:buClr>
              <a:buSzPct val="85000"/>
            </a:pPr>
            <a:r>
              <a:rPr lang="en-US" sz="2200" dirty="0" smtClean="0"/>
              <a:t>	God </a:t>
            </a:r>
            <a:r>
              <a:rPr lang="en-US" sz="2200" dirty="0" smtClean="0"/>
              <a:t>promised to bless and reward the entire nation of Israel if they would obey His commandments.</a:t>
            </a:r>
            <a:endParaRPr kumimoji="0" lang="en-US" sz="2200" b="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11" grpId="0" build="p"/>
      <p:bldP spid="12" grpId="0" build="p"/>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457200" y="533400"/>
            <a:ext cx="8229600" cy="1815882"/>
          </a:xfrm>
          <a:prstGeom prst="rect">
            <a:avLst/>
          </a:prstGeom>
          <a:noFill/>
        </p:spPr>
        <p:txBody>
          <a:bodyPr wrap="square" rtlCol="0">
            <a:spAutoFit/>
          </a:bodyPr>
          <a:lstStyle/>
          <a:p>
            <a:pPr algn="ctr"/>
            <a:r>
              <a:rPr lang="en-US" sz="2800" dirty="0" smtClean="0"/>
              <a:t>What we give to God will not cause us to have less. If the tithe is given in obedience to His Word, He will open the windows of heaven and give us blessings in great abundance (Malachi 3:10).</a:t>
            </a:r>
            <a:endParaRPr lang="en-US" sz="2800" dirty="0" smtClean="0">
              <a:solidFill>
                <a:schemeClr val="tx2"/>
              </a:solidFill>
            </a:endParaRPr>
          </a:p>
        </p:txBody>
      </p:sp>
      <p:sp>
        <p:nvSpPr>
          <p:cNvPr id="8" name="TextBox 7"/>
          <p:cNvSpPr txBox="1"/>
          <p:nvPr/>
        </p:nvSpPr>
        <p:spPr>
          <a:xfrm>
            <a:off x="457200" y="2438400"/>
            <a:ext cx="8229600" cy="1384995"/>
          </a:xfrm>
          <a:prstGeom prst="rect">
            <a:avLst/>
          </a:prstGeom>
          <a:noFill/>
        </p:spPr>
        <p:txBody>
          <a:bodyPr wrap="square" rtlCol="0">
            <a:spAutoFit/>
          </a:bodyPr>
          <a:lstStyle/>
          <a:p>
            <a:pPr algn="ctr"/>
            <a:r>
              <a:rPr lang="en-US" sz="2800" dirty="0" smtClean="0">
                <a:solidFill>
                  <a:schemeClr val="accent1"/>
                </a:solidFill>
              </a:rPr>
              <a:t>“The LORD will command the blessing on you in your storehouses and in all to which you set your hand, and He will bless...” (Deuteronomy 28:8).</a:t>
            </a:r>
            <a:endParaRPr lang="en-US" sz="2800" dirty="0" smtClean="0">
              <a:solidFill>
                <a:schemeClr val="accent1"/>
              </a:solidFill>
            </a:endParaRPr>
          </a:p>
        </p:txBody>
      </p:sp>
      <p:sp>
        <p:nvSpPr>
          <p:cNvPr id="7" name="TextBox 6"/>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Seven: Cause and Effect Principle of Tithing</a:t>
            </a:r>
            <a:endParaRPr lang="en-US" sz="1600" dirty="0"/>
          </a:p>
        </p:txBody>
      </p:sp>
      <p:sp>
        <p:nvSpPr>
          <p:cNvPr id="9" name="TextBox 8"/>
          <p:cNvSpPr txBox="1"/>
          <p:nvPr/>
        </p:nvSpPr>
        <p:spPr>
          <a:xfrm>
            <a:off x="457200" y="3886200"/>
            <a:ext cx="8229600" cy="2246769"/>
          </a:xfrm>
          <a:prstGeom prst="rect">
            <a:avLst/>
          </a:prstGeom>
          <a:noFill/>
        </p:spPr>
        <p:txBody>
          <a:bodyPr wrap="square" rtlCol="0">
            <a:spAutoFit/>
          </a:bodyPr>
          <a:lstStyle/>
          <a:p>
            <a:pPr algn="ctr"/>
            <a:r>
              <a:rPr lang="en-US" sz="2800" dirty="0" smtClean="0"/>
              <a:t>Man cannot conceive the great abundance of blessings that come from obeying God. God has always, and will forever, bless obedience. God wants man to give freely, cheerfully, willingly from the heart in obedience to His Word.</a:t>
            </a:r>
            <a:endParaRPr lang="en-US" sz="2800" dirty="0" smtClean="0">
              <a:solidFill>
                <a:schemeClr val="accen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extBox 6"/>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0" name="TextBox 9"/>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Seven: Cause and Effect Principle of Tithing</a:t>
            </a:r>
            <a:endParaRPr lang="en-US" sz="1600" dirty="0"/>
          </a:p>
        </p:txBody>
      </p:sp>
      <p:sp>
        <p:nvSpPr>
          <p:cNvPr id="11" name="TextBox 10"/>
          <p:cNvSpPr txBox="1"/>
          <p:nvPr/>
        </p:nvSpPr>
        <p:spPr>
          <a:xfrm>
            <a:off x="152400" y="914400"/>
            <a:ext cx="2743200" cy="3170099"/>
          </a:xfrm>
          <a:prstGeom prst="rect">
            <a:avLst/>
          </a:prstGeom>
          <a:noFill/>
        </p:spPr>
        <p:txBody>
          <a:bodyPr wrap="square" rtlCol="0">
            <a:spAutoFit/>
          </a:bodyPr>
          <a:lstStyle/>
          <a:p>
            <a:pPr algn="ctr"/>
            <a:r>
              <a:rPr lang="en-US" sz="2000" dirty="0" smtClean="0">
                <a:solidFill>
                  <a:schemeClr val="bg1"/>
                </a:solidFill>
              </a:rPr>
              <a:t>It is pleasing to God when we give out of love, voluntarily for the purpose of promoting the gospel. We cannot lose if we do what pleases God. Giving the tithe demonstrates our faith and obedience to Him.</a:t>
            </a:r>
            <a:endParaRPr lang="en-US" sz="2000" dirty="0">
              <a:solidFill>
                <a:schemeClr val="bg1"/>
              </a:solidFill>
            </a:endParaRPr>
          </a:p>
        </p:txBody>
      </p:sp>
      <p:sp>
        <p:nvSpPr>
          <p:cNvPr id="26" name="TextBox 25"/>
          <p:cNvSpPr txBox="1"/>
          <p:nvPr/>
        </p:nvSpPr>
        <p:spPr>
          <a:xfrm>
            <a:off x="3124200" y="914400"/>
            <a:ext cx="5715000" cy="2677656"/>
          </a:xfrm>
          <a:prstGeom prst="rect">
            <a:avLst/>
          </a:prstGeom>
          <a:noFill/>
        </p:spPr>
        <p:txBody>
          <a:bodyPr wrap="square" rtlCol="0">
            <a:spAutoFit/>
          </a:bodyPr>
          <a:lstStyle/>
          <a:p>
            <a:r>
              <a:rPr lang="en-US" sz="2400" dirty="0" smtClean="0"/>
              <a:t>“Give, and it shall be given unto you; good measure, pressed down, and shaken together</a:t>
            </a:r>
            <a:r>
              <a:rPr lang="en-US" sz="2400" dirty="0" smtClean="0"/>
              <a:t>, </a:t>
            </a:r>
            <a:r>
              <a:rPr lang="en-US" sz="2400" dirty="0" smtClean="0"/>
              <a:t>and running over, shall men give into your bosom. For with the same measure that ye mete withal it shall be measured to you again”</a:t>
            </a:r>
            <a:r>
              <a:rPr lang="en-US" sz="2400" dirty="0" smtClean="0"/>
              <a:t> </a:t>
            </a:r>
          </a:p>
          <a:p>
            <a:r>
              <a:rPr lang="en-US" sz="2400" dirty="0" smtClean="0"/>
              <a:t>(</a:t>
            </a:r>
            <a:r>
              <a:rPr lang="en-US" sz="2400" dirty="0" smtClean="0"/>
              <a:t>Luke 6:38).</a:t>
            </a:r>
            <a:endParaRPr lang="en-US" sz="2400" dirty="0"/>
          </a:p>
        </p:txBody>
      </p:sp>
      <p:sp>
        <p:nvSpPr>
          <p:cNvPr id="31" name="TextBox 30"/>
          <p:cNvSpPr txBox="1"/>
          <p:nvPr/>
        </p:nvSpPr>
        <p:spPr>
          <a:xfrm>
            <a:off x="3124200" y="3657600"/>
            <a:ext cx="5715000" cy="2308324"/>
          </a:xfrm>
          <a:prstGeom prst="rect">
            <a:avLst/>
          </a:prstGeom>
          <a:noFill/>
        </p:spPr>
        <p:txBody>
          <a:bodyPr wrap="square" rtlCol="0">
            <a:spAutoFit/>
          </a:bodyPr>
          <a:lstStyle/>
          <a:p>
            <a:r>
              <a:rPr lang="en-US" sz="2400" dirty="0" smtClean="0"/>
              <a:t>This is not a promise of more money in return. God is not obligated to double the money we give or to even give back to us the same amount. God may return the equivalent to us in spiritual blessings and good health.</a:t>
            </a:r>
            <a:endParaRPr lang="en-US" sz="2400" dirty="0"/>
          </a:p>
        </p:txBody>
      </p:sp>
      <p:sp>
        <p:nvSpPr>
          <p:cNvPr id="17" name="TextBox 16"/>
          <p:cNvSpPr txBox="1"/>
          <p:nvPr/>
        </p:nvSpPr>
        <p:spPr>
          <a:xfrm>
            <a:off x="228600" y="4343400"/>
            <a:ext cx="2514600" cy="1569660"/>
          </a:xfrm>
          <a:prstGeom prst="rect">
            <a:avLst/>
          </a:prstGeom>
          <a:noFill/>
        </p:spPr>
        <p:txBody>
          <a:bodyPr wrap="square" rtlCol="0">
            <a:spAutoFit/>
          </a:bodyPr>
          <a:lstStyle/>
          <a:p>
            <a:pPr algn="ctr"/>
            <a:r>
              <a:rPr lang="en-US" sz="2400" dirty="0" smtClean="0">
                <a:solidFill>
                  <a:srgbClr val="FFFFFF"/>
                </a:solidFill>
              </a:rPr>
              <a:t>Here is another example of the cause and effect principle</a:t>
            </a:r>
            <a:r>
              <a:rPr lang="en-US" sz="2400" dirty="0" smtClean="0">
                <a:solidFill>
                  <a:srgbClr val="FFFFFF"/>
                </a:solidFill>
              </a:rPr>
              <a:t>:</a:t>
            </a:r>
            <a:endParaRPr lang="en-US" dirty="0">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6" grpId="0"/>
      <p:bldP spid="31" grpId="0"/>
      <p:bldP spid="17" grpId="0"/>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457200" y="677882"/>
            <a:ext cx="8229600" cy="1384995"/>
          </a:xfrm>
          <a:prstGeom prst="rect">
            <a:avLst/>
          </a:prstGeom>
          <a:noFill/>
        </p:spPr>
        <p:txBody>
          <a:bodyPr wrap="square" rtlCol="0">
            <a:spAutoFit/>
          </a:bodyPr>
          <a:lstStyle/>
          <a:p>
            <a:pPr algn="ctr"/>
            <a:r>
              <a:rPr lang="en-US" sz="2800" dirty="0" smtClean="0"/>
              <a:t>A study of the customs of biblical people gives a better understanding of this example in Luke chapter 6.</a:t>
            </a:r>
            <a:endParaRPr lang="en-US" sz="2800" dirty="0" smtClean="0">
              <a:solidFill>
                <a:schemeClr val="tx2"/>
              </a:solidFill>
            </a:endParaRPr>
          </a:p>
        </p:txBody>
      </p:sp>
      <p:sp>
        <p:nvSpPr>
          <p:cNvPr id="8" name="TextBox 7"/>
          <p:cNvSpPr txBox="1"/>
          <p:nvPr/>
        </p:nvSpPr>
        <p:spPr>
          <a:xfrm>
            <a:off x="457200" y="2049482"/>
            <a:ext cx="8229600" cy="3970318"/>
          </a:xfrm>
          <a:prstGeom prst="rect">
            <a:avLst/>
          </a:prstGeom>
          <a:noFill/>
        </p:spPr>
        <p:txBody>
          <a:bodyPr wrap="square" rtlCol="0">
            <a:spAutoFit/>
          </a:bodyPr>
          <a:lstStyle/>
          <a:p>
            <a:pPr algn="ctr"/>
            <a:r>
              <a:rPr lang="en-US" sz="2800" dirty="0" smtClean="0"/>
              <a:t>It is a scene from the market. The merchant was grateful for the faithful patronage of the customer, and the fact that the customer always came to his stall to buy. To show his appreciation of the customer’s faithfulness, when measuring out the grain the merchant would press and shake down the grain, then pile on more to insure that the basket was full and running over— this constitutes a good measure.</a:t>
            </a:r>
            <a:endParaRPr lang="en-US" sz="2800" dirty="0" smtClean="0">
              <a:solidFill>
                <a:schemeClr val="accent1"/>
              </a:solidFill>
            </a:endParaRPr>
          </a:p>
        </p:txBody>
      </p:sp>
      <p:sp>
        <p:nvSpPr>
          <p:cNvPr id="7" name="TextBox 6"/>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Seven: Cause and Effect Principle of Tithing</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381000" y="897553"/>
            <a:ext cx="6248400" cy="4893647"/>
          </a:xfrm>
          <a:prstGeom prst="rect">
            <a:avLst/>
          </a:prstGeom>
          <a:noFill/>
        </p:spPr>
        <p:txBody>
          <a:bodyPr wrap="square" rtlCol="0">
            <a:spAutoFit/>
          </a:bodyPr>
          <a:lstStyle/>
          <a:p>
            <a:pPr algn="ctr"/>
            <a:r>
              <a:rPr lang="en-US" sz="2400" dirty="0" smtClean="0"/>
              <a:t>Reverend Carl </a:t>
            </a:r>
            <a:r>
              <a:rPr lang="en-US" sz="2400" dirty="0" err="1" smtClean="0"/>
              <a:t>Varnell</a:t>
            </a:r>
            <a:r>
              <a:rPr lang="en-US" sz="2400" dirty="0" smtClean="0"/>
              <a:t> gives the example in his teaching of how some people want to give God a “spoon full” in return for what He has blessed them with. Then they come with a large basket and expect God to fill it until it runs over in return for the spoon full they have given to Him. Read carefully Luke 6:38 and pay close attention to these words, “With the same measure that ye mete withal it shall be measured to you again.” If we give a spoon full we will receive a spoon full in return. The same measure we give will be returned.</a:t>
            </a:r>
            <a:endParaRPr lang="en-US" sz="2400" dirty="0"/>
          </a:p>
        </p:txBody>
      </p:sp>
      <p:sp>
        <p:nvSpPr>
          <p:cNvPr id="10" name="TextBox 9"/>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Seven: Cause and Effect Principle of Tithing</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 name="Rectangle 9"/>
          <p:cNvSpPr/>
          <p:nvPr/>
        </p:nvSpPr>
        <p:spPr>
          <a:xfrm>
            <a:off x="228600" y="414754"/>
            <a:ext cx="8686800" cy="3014246"/>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457200" y="685800"/>
            <a:ext cx="8229600" cy="1384995"/>
          </a:xfrm>
          <a:prstGeom prst="rect">
            <a:avLst/>
          </a:prstGeom>
          <a:noFill/>
        </p:spPr>
        <p:txBody>
          <a:bodyPr wrap="square" rtlCol="0">
            <a:spAutoFit/>
          </a:bodyPr>
          <a:lstStyle/>
          <a:p>
            <a:pPr algn="ctr"/>
            <a:r>
              <a:rPr lang="en-US" sz="2800" dirty="0" smtClean="0">
                <a:solidFill>
                  <a:schemeClr val="bg1"/>
                </a:solidFill>
              </a:rPr>
              <a:t>The same is true with the cause and effect principle of giving to God. God—like the merchant—will give us an overflow of blessings for our faithfulness.</a:t>
            </a:r>
            <a:endParaRPr lang="en-US" sz="2800" dirty="0" smtClean="0">
              <a:solidFill>
                <a:schemeClr val="bg1"/>
              </a:solidFill>
            </a:endParaRPr>
          </a:p>
        </p:txBody>
      </p:sp>
      <p:sp>
        <p:nvSpPr>
          <p:cNvPr id="8" name="TextBox 7"/>
          <p:cNvSpPr txBox="1"/>
          <p:nvPr/>
        </p:nvSpPr>
        <p:spPr>
          <a:xfrm>
            <a:off x="457200" y="3617655"/>
            <a:ext cx="8229600" cy="2554545"/>
          </a:xfrm>
          <a:prstGeom prst="rect">
            <a:avLst/>
          </a:prstGeom>
          <a:noFill/>
        </p:spPr>
        <p:txBody>
          <a:bodyPr wrap="square" rtlCol="0">
            <a:spAutoFit/>
          </a:bodyPr>
          <a:lstStyle/>
          <a:p>
            <a:pPr algn="ctr"/>
            <a:r>
              <a:rPr lang="en-US" sz="3200" dirty="0" smtClean="0">
                <a:solidFill>
                  <a:schemeClr val="accent1"/>
                </a:solidFill>
              </a:rPr>
              <a:t>God has given us two hands: one to receive with and the other to give with. We are not cisterns made for hoarding; we are channels made for sharing</a:t>
            </a:r>
            <a:r>
              <a:rPr lang="en-US" sz="3200" dirty="0" smtClean="0">
                <a:solidFill>
                  <a:schemeClr val="accent1"/>
                </a:solidFill>
              </a:rPr>
              <a:t>.</a:t>
            </a:r>
          </a:p>
          <a:p>
            <a:pPr algn="r"/>
            <a:r>
              <a:rPr lang="en-US" sz="2800" dirty="0" smtClean="0">
                <a:solidFill>
                  <a:schemeClr val="accent1"/>
                </a:solidFill>
              </a:rPr>
              <a:t>—Graham</a:t>
            </a:r>
            <a:endParaRPr lang="en-US" sz="2800" dirty="0" smtClean="0">
              <a:solidFill>
                <a:schemeClr val="accent1"/>
              </a:solidFill>
            </a:endParaRPr>
          </a:p>
        </p:txBody>
      </p:sp>
      <p:sp>
        <p:nvSpPr>
          <p:cNvPr id="7" name="TextBox 6"/>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Seven: Cause and Effect Principle of Tithing</a:t>
            </a:r>
            <a:endParaRPr lang="en-US" sz="1600" dirty="0"/>
          </a:p>
        </p:txBody>
      </p:sp>
      <p:sp>
        <p:nvSpPr>
          <p:cNvPr id="9" name="TextBox 8"/>
          <p:cNvSpPr txBox="1"/>
          <p:nvPr/>
        </p:nvSpPr>
        <p:spPr>
          <a:xfrm>
            <a:off x="457200" y="2133600"/>
            <a:ext cx="8229600" cy="954107"/>
          </a:xfrm>
          <a:prstGeom prst="rect">
            <a:avLst/>
          </a:prstGeom>
          <a:noFill/>
        </p:spPr>
        <p:txBody>
          <a:bodyPr wrap="square" rtlCol="0">
            <a:spAutoFit/>
          </a:bodyPr>
          <a:lstStyle/>
          <a:p>
            <a:pPr algn="ctr"/>
            <a:r>
              <a:rPr lang="en-US" sz="2800" dirty="0" smtClean="0">
                <a:solidFill>
                  <a:schemeClr val="bg1"/>
                </a:solidFill>
              </a:rPr>
              <a:t>God can and will measure back to us abundantly above what we have given when we are faithful.</a:t>
            </a:r>
            <a:endParaRPr lang="en-US" sz="2800" dirty="0" smtClean="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3000375" y="2362200"/>
            <a:ext cx="5867400" cy="533400"/>
          </a:xfrm>
        </p:spPr>
        <p:txBody>
          <a:bodyPr/>
          <a:lstStyle/>
          <a:p>
            <a:r>
              <a:rPr lang="en-US" dirty="0" smtClean="0"/>
              <a:t>(</a:t>
            </a:r>
            <a:r>
              <a:rPr lang="en-US" dirty="0" smtClean="0"/>
              <a:t>Deuteronomy 28:2</a:t>
            </a:r>
            <a:r>
              <a:rPr lang="en-US" dirty="0" smtClean="0"/>
              <a:t>)</a:t>
            </a:r>
            <a:endParaRPr lang="en-US" dirty="0"/>
          </a:p>
        </p:txBody>
      </p:sp>
      <p:sp>
        <p:nvSpPr>
          <p:cNvPr id="5" name="TextBox 4"/>
          <p:cNvSpPr txBox="1"/>
          <p:nvPr/>
        </p:nvSpPr>
        <p:spPr>
          <a:xfrm>
            <a:off x="3000374" y="609600"/>
            <a:ext cx="5867401" cy="1815882"/>
          </a:xfrm>
          <a:prstGeom prst="rect">
            <a:avLst/>
          </a:prstGeom>
          <a:noFill/>
        </p:spPr>
        <p:txBody>
          <a:bodyPr wrap="square" rtlCol="0" anchor="b">
            <a:spAutoFit/>
          </a:bodyPr>
          <a:lstStyle/>
          <a:p>
            <a:r>
              <a:rPr lang="en-US" sz="2800" dirty="0" smtClean="0"/>
              <a:t>“And all these blessings shall come on thee, and overtake thee, if thou </a:t>
            </a:r>
            <a:r>
              <a:rPr lang="en-US" sz="2800" dirty="0" err="1" smtClean="0"/>
              <a:t>shalt</a:t>
            </a:r>
            <a:r>
              <a:rPr lang="en-US" sz="2800" dirty="0" smtClean="0"/>
              <a:t> hearken unto the voice of the LORD thy God”</a:t>
            </a:r>
            <a:endParaRPr lang="en-US" sz="2800" dirty="0"/>
          </a:p>
        </p:txBody>
      </p:sp>
      <p:sp>
        <p:nvSpPr>
          <p:cNvPr id="8" name="TextBox 7"/>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9" name="TextBox 8"/>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Seven: Cause and Effect Principle of Tithing</a:t>
            </a:r>
            <a:endParaRPr lang="en-US" sz="1600" dirty="0"/>
          </a:p>
        </p:txBody>
      </p:sp>
      <p:sp>
        <p:nvSpPr>
          <p:cNvPr id="10" name="TextBox 9"/>
          <p:cNvSpPr txBox="1"/>
          <p:nvPr/>
        </p:nvSpPr>
        <p:spPr>
          <a:xfrm>
            <a:off x="152400" y="609600"/>
            <a:ext cx="1292662" cy="5791200"/>
          </a:xfrm>
          <a:prstGeom prst="rect">
            <a:avLst/>
          </a:prstGeom>
          <a:noFill/>
        </p:spPr>
        <p:txBody>
          <a:bodyPr vert="vert270" wrap="square" rtlCol="0" anchor="b">
            <a:spAutoFit/>
          </a:bodyPr>
          <a:lstStyle/>
          <a:p>
            <a:pPr algn="ctr"/>
            <a:r>
              <a:rPr lang="en-US" sz="7200" dirty="0" smtClean="0">
                <a:solidFill>
                  <a:schemeClr val="bg1"/>
                </a:solidFill>
                <a:latin typeface="+mj-lt"/>
              </a:rPr>
              <a:t>K</a:t>
            </a:r>
            <a:r>
              <a:rPr lang="en-US" sz="7200" cap="all" dirty="0" smtClean="0">
                <a:solidFill>
                  <a:schemeClr val="bg1"/>
                </a:solidFill>
                <a:latin typeface="+mj-lt"/>
              </a:rPr>
              <a:t>ey verse</a:t>
            </a:r>
            <a:endParaRPr lang="en-US" sz="7200" dirty="0">
              <a:solidFill>
                <a:schemeClr val="bg1"/>
              </a:solidFill>
              <a:latin typeface="+mj-lt"/>
            </a:endParaRPr>
          </a:p>
        </p:txBody>
      </p:sp>
      <p:sp>
        <p:nvSpPr>
          <p:cNvPr id="7" name="Title 2"/>
          <p:cNvSpPr txBox="1">
            <a:spLocks/>
          </p:cNvSpPr>
          <p:nvPr/>
        </p:nvSpPr>
        <p:spPr>
          <a:xfrm>
            <a:off x="3000375" y="5851744"/>
            <a:ext cx="5867400" cy="533400"/>
          </a:xfrm>
          <a:prstGeom prst="rect">
            <a:avLst/>
          </a:prstGeom>
        </p:spPr>
        <p:txBody>
          <a:bodyPr vert="horz" anchor="t">
            <a:noAutofit/>
          </a:bodyPr>
          <a:lstStyle/>
          <a:p>
            <a:pPr lvl="0" defTabSz="914400">
              <a:spcBef>
                <a:spcPct val="0"/>
              </a:spcBef>
            </a:pPr>
            <a:r>
              <a:rPr kumimoji="0" lang="en-US" sz="2400" b="1" i="0" u="none" strike="noStrike" kern="1200" cap="none" spc="0" normalizeH="0" baseline="0" noProof="0" dirty="0" smtClean="0">
                <a:ln>
                  <a:noFill/>
                </a:ln>
                <a:solidFill>
                  <a:schemeClr val="tx2"/>
                </a:solidFill>
                <a:effectLst/>
                <a:uLnTx/>
                <a:uFillTx/>
                <a:latin typeface="+mj-lt"/>
                <a:ea typeface="+mj-ea"/>
                <a:cs typeface="+mj-cs"/>
              </a:rPr>
              <a:t>(</a:t>
            </a:r>
            <a:r>
              <a:rPr lang="en-US" sz="2400" b="1" dirty="0" smtClean="0">
                <a:solidFill>
                  <a:schemeClr val="tx2"/>
                </a:solidFill>
              </a:rPr>
              <a:t>Deuteronomy 28:15</a:t>
            </a:r>
            <a:r>
              <a:rPr kumimoji="0" lang="en-US" sz="2400" b="1" i="0" u="none" strike="noStrike" kern="1200" cap="none" spc="0" normalizeH="0" baseline="0" noProof="0" dirty="0" smtClean="0">
                <a:ln>
                  <a:noFill/>
                </a:ln>
                <a:solidFill>
                  <a:schemeClr val="tx2"/>
                </a:solidFill>
                <a:effectLst/>
                <a:uLnTx/>
                <a:uFillTx/>
                <a:latin typeface="+mj-lt"/>
                <a:ea typeface="+mj-ea"/>
                <a:cs typeface="+mj-cs"/>
              </a:rPr>
              <a:t>)</a:t>
            </a:r>
            <a:endParaRPr kumimoji="0" lang="en-US" sz="2400" b="1" i="0" u="none" strike="noStrike" kern="1200" cap="none" spc="0" normalizeH="0" baseline="0" noProof="0" dirty="0">
              <a:ln>
                <a:noFill/>
              </a:ln>
              <a:solidFill>
                <a:schemeClr val="tx2"/>
              </a:solidFill>
              <a:effectLst/>
              <a:uLnTx/>
              <a:uFillTx/>
              <a:latin typeface="+mj-lt"/>
              <a:ea typeface="+mj-ea"/>
              <a:cs typeface="+mj-cs"/>
            </a:endParaRPr>
          </a:p>
        </p:txBody>
      </p:sp>
      <p:sp>
        <p:nvSpPr>
          <p:cNvPr id="11" name="TextBox 10"/>
          <p:cNvSpPr txBox="1"/>
          <p:nvPr/>
        </p:nvSpPr>
        <p:spPr>
          <a:xfrm>
            <a:off x="3000374" y="2819400"/>
            <a:ext cx="5867401" cy="3108544"/>
          </a:xfrm>
          <a:prstGeom prst="rect">
            <a:avLst/>
          </a:prstGeom>
          <a:noFill/>
        </p:spPr>
        <p:txBody>
          <a:bodyPr wrap="square" rtlCol="0" anchor="b">
            <a:spAutoFit/>
          </a:bodyPr>
          <a:lstStyle/>
          <a:p>
            <a:r>
              <a:rPr lang="en-US" sz="2800" dirty="0" smtClean="0"/>
              <a:t>“But it shall come to pass, if thou wilt not hearken unto the voice of the LORD thy God, to observe to do all his commandments and his statutes which I command thee this day; that all these curses shall come upon thee, and overtake thee”</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20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P spid="11" grpId="0"/>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457200" y="533400"/>
            <a:ext cx="8229600" cy="2677656"/>
          </a:xfrm>
          <a:prstGeom prst="rect">
            <a:avLst/>
          </a:prstGeom>
          <a:noFill/>
        </p:spPr>
        <p:txBody>
          <a:bodyPr wrap="square" rtlCol="0">
            <a:spAutoFit/>
          </a:bodyPr>
          <a:lstStyle/>
          <a:p>
            <a:pPr algn="ctr"/>
            <a:r>
              <a:rPr lang="en-US" sz="2800" dirty="0" smtClean="0"/>
              <a:t>The principle of cause and effect states </a:t>
            </a:r>
            <a:r>
              <a:rPr lang="en-US" sz="2800" dirty="0" err="1" smtClean="0"/>
              <a:t>that,</a:t>
            </a:r>
            <a:r>
              <a:rPr lang="en-US" sz="2800" i="1" dirty="0" err="1" smtClean="0"/>
              <a:t>“For</a:t>
            </a:r>
            <a:r>
              <a:rPr lang="en-US" sz="2800" i="1" dirty="0" smtClean="0"/>
              <a:t> every happening there is a cause (reason,) for every action there is a resulting effect (result).” </a:t>
            </a:r>
            <a:r>
              <a:rPr lang="en-US" sz="2800" dirty="0" smtClean="0"/>
              <a:t>This principle is seen in every area of life, both physical and spiritual. Every action has a good or bad result.</a:t>
            </a:r>
            <a:endParaRPr lang="en-US" sz="2800" dirty="0"/>
          </a:p>
        </p:txBody>
      </p:sp>
      <p:grpSp>
        <p:nvGrpSpPr>
          <p:cNvPr id="8" name="Group 7"/>
          <p:cNvGrpSpPr/>
          <p:nvPr/>
        </p:nvGrpSpPr>
        <p:grpSpPr>
          <a:xfrm>
            <a:off x="457200" y="3581400"/>
            <a:ext cx="8229600" cy="2133600"/>
            <a:chOff x="457200" y="3048000"/>
            <a:chExt cx="8229600" cy="1855113"/>
          </a:xfrm>
        </p:grpSpPr>
        <p:sp>
          <p:nvSpPr>
            <p:cNvPr id="5" name="TextBox 4"/>
            <p:cNvSpPr txBox="1"/>
            <p:nvPr/>
          </p:nvSpPr>
          <p:spPr>
            <a:xfrm>
              <a:off x="457200" y="3048000"/>
              <a:ext cx="8229600" cy="374646"/>
            </a:xfrm>
            <a:prstGeom prst="rect">
              <a:avLst/>
            </a:prstGeom>
            <a:noFill/>
          </p:spPr>
          <p:txBody>
            <a:bodyPr wrap="square" rtlCol="0">
              <a:spAutoFit/>
            </a:bodyPr>
            <a:lstStyle/>
            <a:p>
              <a:pPr algn="ctr"/>
              <a:r>
                <a:rPr lang="en-US" sz="3200" dirty="0" smtClean="0">
                  <a:solidFill>
                    <a:srgbClr val="646B86"/>
                  </a:solidFill>
                </a:rPr>
                <a:t>Some questions to ponder:</a:t>
              </a:r>
              <a:endParaRPr lang="en-US" sz="2800" dirty="0">
                <a:solidFill>
                  <a:srgbClr val="646B86"/>
                </a:solidFill>
              </a:endParaRPr>
            </a:p>
          </p:txBody>
        </p:sp>
        <p:sp>
          <p:nvSpPr>
            <p:cNvPr id="7" name="Rectangle 6"/>
            <p:cNvSpPr/>
            <p:nvPr/>
          </p:nvSpPr>
          <p:spPr>
            <a:xfrm>
              <a:off x="457200" y="3087231"/>
              <a:ext cx="8229600" cy="1815882"/>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9" name="TextBox 8"/>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Seven: Cause and Effect Principle of Tithing</a:t>
            </a:r>
            <a:endParaRPr lang="en-US" sz="1600" dirty="0"/>
          </a:p>
        </p:txBody>
      </p:sp>
      <p:sp>
        <p:nvSpPr>
          <p:cNvPr id="10" name="TextBox 9"/>
          <p:cNvSpPr txBox="1"/>
          <p:nvPr/>
        </p:nvSpPr>
        <p:spPr>
          <a:xfrm>
            <a:off x="2286000" y="4114800"/>
            <a:ext cx="5029200" cy="523220"/>
          </a:xfrm>
          <a:prstGeom prst="rect">
            <a:avLst/>
          </a:prstGeom>
          <a:noFill/>
        </p:spPr>
        <p:txBody>
          <a:bodyPr wrap="square" rtlCol="0">
            <a:spAutoFit/>
          </a:bodyPr>
          <a:lstStyle/>
          <a:p>
            <a:pPr>
              <a:buFont typeface="Courier New"/>
              <a:buChar char="o"/>
            </a:pPr>
            <a:r>
              <a:rPr lang="en-US" sz="2800" dirty="0" smtClean="0">
                <a:solidFill>
                  <a:srgbClr val="646B86"/>
                </a:solidFill>
              </a:rPr>
              <a:t> Why </a:t>
            </a:r>
            <a:r>
              <a:rPr lang="en-US" sz="2800" dirty="0" smtClean="0">
                <a:solidFill>
                  <a:srgbClr val="646B86"/>
                </a:solidFill>
              </a:rPr>
              <a:t>give a tithe?</a:t>
            </a:r>
            <a:endParaRPr lang="en-US" sz="2400" dirty="0">
              <a:solidFill>
                <a:srgbClr val="646B86"/>
              </a:solidFill>
            </a:endParaRPr>
          </a:p>
        </p:txBody>
      </p:sp>
      <p:sp>
        <p:nvSpPr>
          <p:cNvPr id="11" name="TextBox 10"/>
          <p:cNvSpPr txBox="1"/>
          <p:nvPr/>
        </p:nvSpPr>
        <p:spPr>
          <a:xfrm>
            <a:off x="2286000" y="4572000"/>
            <a:ext cx="5029200" cy="954107"/>
          </a:xfrm>
          <a:prstGeom prst="rect">
            <a:avLst/>
          </a:prstGeom>
          <a:noFill/>
        </p:spPr>
        <p:txBody>
          <a:bodyPr wrap="square" rtlCol="0">
            <a:spAutoFit/>
          </a:bodyPr>
          <a:lstStyle/>
          <a:p>
            <a:pPr>
              <a:buFont typeface="Courier New"/>
              <a:buChar char="o"/>
            </a:pPr>
            <a:r>
              <a:rPr lang="en-US" sz="2800" dirty="0" smtClean="0">
                <a:solidFill>
                  <a:srgbClr val="646B86"/>
                </a:solidFill>
              </a:rPr>
              <a:t> What </a:t>
            </a:r>
            <a:r>
              <a:rPr lang="en-US" sz="2800" dirty="0" smtClean="0">
                <a:solidFill>
                  <a:srgbClr val="646B86"/>
                </a:solidFill>
              </a:rPr>
              <a:t>will be the results of giving tithes faithfully?</a:t>
            </a:r>
            <a:endParaRPr lang="en-US" sz="2400" dirty="0">
              <a:solidFill>
                <a:srgbClr val="646B8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P spid="11" grpId="0"/>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76200" y="914400"/>
            <a:ext cx="2819400" cy="400110"/>
          </a:xfrm>
          <a:prstGeom prst="rect">
            <a:avLst/>
          </a:prstGeom>
          <a:noFill/>
        </p:spPr>
        <p:txBody>
          <a:bodyPr wrap="square" rtlCol="0">
            <a:spAutoFit/>
          </a:bodyPr>
          <a:lstStyle/>
          <a:p>
            <a:pPr algn="ctr"/>
            <a:r>
              <a:rPr lang="en-US" sz="2000" b="1" dirty="0" smtClean="0">
                <a:solidFill>
                  <a:schemeClr val="bg1"/>
                </a:solidFill>
              </a:rPr>
              <a:t>Why give a tithe?</a:t>
            </a:r>
            <a:endParaRPr lang="en-US" sz="2000" dirty="0">
              <a:solidFill>
                <a:schemeClr val="bg1"/>
              </a:solidFill>
            </a:endParaRPr>
          </a:p>
        </p:txBody>
      </p:sp>
      <p:sp>
        <p:nvSpPr>
          <p:cNvPr id="7" name="TextBox 6"/>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6" name="TextBox 15"/>
          <p:cNvSpPr txBox="1"/>
          <p:nvPr/>
        </p:nvSpPr>
        <p:spPr>
          <a:xfrm>
            <a:off x="2971800" y="533400"/>
            <a:ext cx="6019800" cy="461665"/>
          </a:xfrm>
          <a:prstGeom prst="rect">
            <a:avLst/>
          </a:prstGeom>
          <a:noFill/>
        </p:spPr>
        <p:txBody>
          <a:bodyPr wrap="square" rtlCol="0">
            <a:spAutoFit/>
          </a:bodyPr>
          <a:lstStyle/>
          <a:p>
            <a:pPr algn="ctr"/>
            <a:r>
              <a:rPr lang="en-US" sz="2400" dirty="0" smtClean="0"/>
              <a:t>Other reasons to give a tithe include:</a:t>
            </a:r>
            <a:endParaRPr lang="en-US" sz="2400" dirty="0"/>
          </a:p>
        </p:txBody>
      </p:sp>
      <p:sp>
        <p:nvSpPr>
          <p:cNvPr id="17" name="TextBox 16"/>
          <p:cNvSpPr txBox="1"/>
          <p:nvPr/>
        </p:nvSpPr>
        <p:spPr>
          <a:xfrm>
            <a:off x="3124200" y="1143000"/>
            <a:ext cx="5867400" cy="954107"/>
          </a:xfrm>
          <a:prstGeom prst="rect">
            <a:avLst/>
          </a:prstGeom>
          <a:noFill/>
        </p:spPr>
        <p:txBody>
          <a:bodyPr wrap="square" rtlCol="0">
            <a:spAutoFit/>
          </a:bodyPr>
          <a:lstStyle/>
          <a:p>
            <a:pPr>
              <a:buFont typeface="Courier New"/>
              <a:buChar char="o"/>
            </a:pPr>
            <a:r>
              <a:rPr lang="en-US" sz="2800" dirty="0" smtClean="0"/>
              <a:t> To worship God, recognizing Him as the Most High God</a:t>
            </a:r>
            <a:endParaRPr lang="en-US" sz="2800" dirty="0"/>
          </a:p>
        </p:txBody>
      </p:sp>
      <p:cxnSp>
        <p:nvCxnSpPr>
          <p:cNvPr id="14" name="Straight Connector 13"/>
          <p:cNvCxnSpPr/>
          <p:nvPr/>
        </p:nvCxnSpPr>
        <p:spPr>
          <a:xfrm>
            <a:off x="2971800" y="1066800"/>
            <a:ext cx="6019800" cy="1588"/>
          </a:xfrm>
          <a:prstGeom prst="line">
            <a:avLst/>
          </a:prstGeom>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Seven: Cause and Effect Principle of Tithing</a:t>
            </a:r>
            <a:endParaRPr lang="en-US" sz="1600" dirty="0"/>
          </a:p>
        </p:txBody>
      </p:sp>
      <p:sp>
        <p:nvSpPr>
          <p:cNvPr id="11" name="TextBox 10"/>
          <p:cNvSpPr txBox="1"/>
          <p:nvPr/>
        </p:nvSpPr>
        <p:spPr>
          <a:xfrm>
            <a:off x="76200" y="1363682"/>
            <a:ext cx="2819400" cy="3970318"/>
          </a:xfrm>
          <a:prstGeom prst="rect">
            <a:avLst/>
          </a:prstGeom>
          <a:noFill/>
        </p:spPr>
        <p:txBody>
          <a:bodyPr wrap="square" rtlCol="0">
            <a:spAutoFit/>
          </a:bodyPr>
          <a:lstStyle/>
          <a:p>
            <a:pPr algn="ctr"/>
            <a:r>
              <a:rPr lang="en-US" dirty="0" smtClean="0">
                <a:solidFill>
                  <a:srgbClr val="FFFFFF"/>
                </a:solidFill>
              </a:rPr>
              <a:t>Some people have a problem with giving the tithe. They ask, “Why should I give the tithe?” Only one reason is needed. Jesus said, “But woe unto you, Pharisees! for ye tithe mint and rue and all manner of herbs, and pass over judgment and the love of God: these ought ye to have done, and not to leave the other undone” (Luke 11:42).</a:t>
            </a:r>
            <a:endParaRPr lang="en-US" dirty="0">
              <a:solidFill>
                <a:srgbClr val="FFFFFF"/>
              </a:solidFill>
            </a:endParaRPr>
          </a:p>
        </p:txBody>
      </p:sp>
      <p:sp>
        <p:nvSpPr>
          <p:cNvPr id="13" name="TextBox 12"/>
          <p:cNvSpPr txBox="1"/>
          <p:nvPr/>
        </p:nvSpPr>
        <p:spPr>
          <a:xfrm>
            <a:off x="76200" y="5325070"/>
            <a:ext cx="2895600" cy="923330"/>
          </a:xfrm>
          <a:prstGeom prst="rect">
            <a:avLst/>
          </a:prstGeom>
          <a:noFill/>
        </p:spPr>
        <p:txBody>
          <a:bodyPr wrap="square" rtlCol="0">
            <a:spAutoFit/>
          </a:bodyPr>
          <a:lstStyle/>
          <a:p>
            <a:pPr algn="ctr"/>
            <a:r>
              <a:rPr lang="en-US" dirty="0" smtClean="0">
                <a:solidFill>
                  <a:srgbClr val="FFFFFF"/>
                </a:solidFill>
              </a:rPr>
              <a:t>We should give a tithe of even the smallest amount of our revenue.</a:t>
            </a:r>
            <a:endParaRPr lang="en-US" dirty="0">
              <a:solidFill>
                <a:srgbClr val="FFFFFF"/>
              </a:solidFill>
            </a:endParaRPr>
          </a:p>
        </p:txBody>
      </p:sp>
      <p:sp>
        <p:nvSpPr>
          <p:cNvPr id="15" name="TextBox 14"/>
          <p:cNvSpPr txBox="1"/>
          <p:nvPr/>
        </p:nvSpPr>
        <p:spPr>
          <a:xfrm>
            <a:off x="3124200" y="1991380"/>
            <a:ext cx="5867400" cy="523220"/>
          </a:xfrm>
          <a:prstGeom prst="rect">
            <a:avLst/>
          </a:prstGeom>
          <a:noFill/>
        </p:spPr>
        <p:txBody>
          <a:bodyPr wrap="square" rtlCol="0">
            <a:spAutoFit/>
          </a:bodyPr>
          <a:lstStyle/>
          <a:p>
            <a:pPr>
              <a:buFont typeface="Courier New"/>
              <a:buChar char="o"/>
            </a:pPr>
            <a:r>
              <a:rPr lang="en-US" sz="2800" dirty="0" smtClean="0"/>
              <a:t> To </a:t>
            </a:r>
            <a:r>
              <a:rPr lang="en-US" sz="2800" dirty="0" smtClean="0"/>
              <a:t>give God a part of our increase.</a:t>
            </a:r>
            <a:endParaRPr lang="en-US" sz="2800" dirty="0"/>
          </a:p>
        </p:txBody>
      </p:sp>
      <p:sp>
        <p:nvSpPr>
          <p:cNvPr id="20" name="TextBox 19"/>
          <p:cNvSpPr txBox="1"/>
          <p:nvPr/>
        </p:nvSpPr>
        <p:spPr>
          <a:xfrm>
            <a:off x="3124200" y="2448580"/>
            <a:ext cx="5715000" cy="523220"/>
          </a:xfrm>
          <a:prstGeom prst="rect">
            <a:avLst/>
          </a:prstGeom>
          <a:noFill/>
        </p:spPr>
        <p:txBody>
          <a:bodyPr wrap="square" rtlCol="0">
            <a:spAutoFit/>
          </a:bodyPr>
          <a:lstStyle/>
          <a:p>
            <a:pPr>
              <a:buFont typeface="Courier New"/>
              <a:buChar char="o"/>
            </a:pPr>
            <a:r>
              <a:rPr lang="en-US" sz="2800" dirty="0" smtClean="0"/>
              <a:t> To </a:t>
            </a:r>
            <a:r>
              <a:rPr lang="en-US" sz="2800" dirty="0" smtClean="0"/>
              <a:t>demonstrate our gratitude.</a:t>
            </a:r>
            <a:endParaRPr lang="en-US" sz="2800" dirty="0"/>
          </a:p>
        </p:txBody>
      </p:sp>
      <p:sp>
        <p:nvSpPr>
          <p:cNvPr id="21" name="TextBox 20"/>
          <p:cNvSpPr txBox="1"/>
          <p:nvPr/>
        </p:nvSpPr>
        <p:spPr>
          <a:xfrm>
            <a:off x="3124200" y="2882205"/>
            <a:ext cx="5867400" cy="1384995"/>
          </a:xfrm>
          <a:prstGeom prst="rect">
            <a:avLst/>
          </a:prstGeom>
          <a:noFill/>
        </p:spPr>
        <p:txBody>
          <a:bodyPr wrap="square" rtlCol="0">
            <a:spAutoFit/>
          </a:bodyPr>
          <a:lstStyle/>
          <a:p>
            <a:pPr>
              <a:buFont typeface="Courier New"/>
              <a:buChar char="o"/>
            </a:pPr>
            <a:r>
              <a:rPr lang="en-US" sz="2800" dirty="0" smtClean="0"/>
              <a:t> To acknowledge that all we have comes </a:t>
            </a:r>
            <a:r>
              <a:rPr lang="en-US" sz="2800" dirty="0" smtClean="0"/>
              <a:t>from Him and belongs to Him.</a:t>
            </a:r>
            <a:endParaRPr lang="en-US" sz="2800" dirty="0"/>
          </a:p>
        </p:txBody>
      </p:sp>
      <p:sp>
        <p:nvSpPr>
          <p:cNvPr id="22" name="TextBox 21"/>
          <p:cNvSpPr txBox="1"/>
          <p:nvPr/>
        </p:nvSpPr>
        <p:spPr>
          <a:xfrm>
            <a:off x="3124200" y="4201180"/>
            <a:ext cx="5715000" cy="523220"/>
          </a:xfrm>
          <a:prstGeom prst="rect">
            <a:avLst/>
          </a:prstGeom>
          <a:noFill/>
        </p:spPr>
        <p:txBody>
          <a:bodyPr wrap="square" rtlCol="0">
            <a:spAutoFit/>
          </a:bodyPr>
          <a:lstStyle/>
          <a:p>
            <a:pPr>
              <a:buFont typeface="Courier New"/>
              <a:buChar char="o"/>
            </a:pPr>
            <a:r>
              <a:rPr lang="en-US" sz="2800" dirty="0" smtClean="0"/>
              <a:t> </a:t>
            </a:r>
            <a:r>
              <a:rPr lang="en-US" sz="2800" dirty="0" smtClean="0"/>
              <a:t>To be a faithful steward.</a:t>
            </a:r>
            <a:endParaRPr lang="en-US" sz="2800" dirty="0"/>
          </a:p>
        </p:txBody>
      </p:sp>
      <p:sp>
        <p:nvSpPr>
          <p:cNvPr id="23" name="TextBox 22"/>
          <p:cNvSpPr txBox="1"/>
          <p:nvPr/>
        </p:nvSpPr>
        <p:spPr>
          <a:xfrm>
            <a:off x="3124200" y="4648200"/>
            <a:ext cx="5715000" cy="954107"/>
          </a:xfrm>
          <a:prstGeom prst="rect">
            <a:avLst/>
          </a:prstGeom>
          <a:noFill/>
        </p:spPr>
        <p:txBody>
          <a:bodyPr wrap="square" rtlCol="0">
            <a:spAutoFit/>
          </a:bodyPr>
          <a:lstStyle/>
          <a:p>
            <a:pPr>
              <a:buFont typeface="Courier New"/>
              <a:buChar char="o"/>
            </a:pPr>
            <a:r>
              <a:rPr lang="en-US" sz="2800" dirty="0" smtClean="0"/>
              <a:t> </a:t>
            </a:r>
            <a:r>
              <a:rPr lang="en-US" sz="2800" dirty="0" smtClean="0"/>
              <a:t>To show our faith in Him to supply </a:t>
            </a:r>
            <a:r>
              <a:rPr lang="en-US" sz="2800" dirty="0" smtClean="0"/>
              <a:t>all our </a:t>
            </a:r>
            <a:r>
              <a:rPr lang="en-US" sz="2800" dirty="0" smtClean="0"/>
              <a:t>needs.</a:t>
            </a:r>
            <a:endParaRPr lang="en-US" sz="2800" dirty="0"/>
          </a:p>
        </p:txBody>
      </p:sp>
      <p:sp>
        <p:nvSpPr>
          <p:cNvPr id="24" name="TextBox 23"/>
          <p:cNvSpPr txBox="1"/>
          <p:nvPr/>
        </p:nvSpPr>
        <p:spPr>
          <a:xfrm>
            <a:off x="3124200" y="5562600"/>
            <a:ext cx="5715000" cy="523220"/>
          </a:xfrm>
          <a:prstGeom prst="rect">
            <a:avLst/>
          </a:prstGeom>
          <a:noFill/>
        </p:spPr>
        <p:txBody>
          <a:bodyPr wrap="square" rtlCol="0">
            <a:spAutoFit/>
          </a:bodyPr>
          <a:lstStyle/>
          <a:p>
            <a:pPr>
              <a:buFont typeface="Courier New"/>
              <a:buChar char="o"/>
            </a:pPr>
            <a:r>
              <a:rPr lang="en-US" sz="2800" dirty="0" smtClean="0"/>
              <a:t> To </a:t>
            </a:r>
            <a:r>
              <a:rPr lang="en-US" sz="2800" dirty="0" smtClean="0"/>
              <a:t>obey His Word.</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6" grpId="0"/>
      <p:bldP spid="17" grpId="0"/>
      <p:bldP spid="11" grpId="0"/>
      <p:bldP spid="13" grpId="0"/>
      <p:bldP spid="15" grpId="0"/>
      <p:bldP spid="20" grpId="0"/>
      <p:bldP spid="21" grpId="0"/>
      <p:bldP spid="22" grpId="0"/>
      <p:bldP spid="23" grpId="0"/>
      <p:bldP spid="24" grpId="0"/>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76200" y="914400"/>
            <a:ext cx="2819400" cy="400110"/>
          </a:xfrm>
          <a:prstGeom prst="rect">
            <a:avLst/>
          </a:prstGeom>
          <a:noFill/>
        </p:spPr>
        <p:txBody>
          <a:bodyPr wrap="square" rtlCol="0">
            <a:spAutoFit/>
          </a:bodyPr>
          <a:lstStyle/>
          <a:p>
            <a:pPr algn="ctr"/>
            <a:r>
              <a:rPr lang="en-US" sz="2000" b="1" dirty="0" smtClean="0">
                <a:solidFill>
                  <a:schemeClr val="bg1"/>
                </a:solidFill>
              </a:rPr>
              <a:t>Why give a tithe?</a:t>
            </a:r>
            <a:endParaRPr lang="en-US" sz="2000" dirty="0">
              <a:solidFill>
                <a:schemeClr val="bg1"/>
              </a:solidFill>
            </a:endParaRPr>
          </a:p>
        </p:txBody>
      </p:sp>
      <p:sp>
        <p:nvSpPr>
          <p:cNvPr id="7" name="TextBox 6"/>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6" name="TextBox 15"/>
          <p:cNvSpPr txBox="1"/>
          <p:nvPr/>
        </p:nvSpPr>
        <p:spPr>
          <a:xfrm>
            <a:off x="2971800" y="533400"/>
            <a:ext cx="6019800" cy="461665"/>
          </a:xfrm>
          <a:prstGeom prst="rect">
            <a:avLst/>
          </a:prstGeom>
          <a:noFill/>
        </p:spPr>
        <p:txBody>
          <a:bodyPr wrap="square" rtlCol="0">
            <a:spAutoFit/>
          </a:bodyPr>
          <a:lstStyle/>
          <a:p>
            <a:pPr algn="ctr"/>
            <a:r>
              <a:rPr lang="en-US" sz="2400" dirty="0" smtClean="0"/>
              <a:t>Other reasons to give a tithe include:</a:t>
            </a:r>
            <a:endParaRPr lang="en-US" sz="2400" dirty="0"/>
          </a:p>
        </p:txBody>
      </p:sp>
      <p:cxnSp>
        <p:nvCxnSpPr>
          <p:cNvPr id="14" name="Straight Connector 13"/>
          <p:cNvCxnSpPr/>
          <p:nvPr/>
        </p:nvCxnSpPr>
        <p:spPr>
          <a:xfrm>
            <a:off x="2971800" y="1066800"/>
            <a:ext cx="6019800" cy="1588"/>
          </a:xfrm>
          <a:prstGeom prst="line">
            <a:avLst/>
          </a:prstGeom>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Seven: Cause and Effect Principle of Tithing</a:t>
            </a:r>
            <a:endParaRPr lang="en-US" sz="1600" dirty="0"/>
          </a:p>
        </p:txBody>
      </p:sp>
      <p:sp>
        <p:nvSpPr>
          <p:cNvPr id="11" name="TextBox 10"/>
          <p:cNvSpPr txBox="1"/>
          <p:nvPr/>
        </p:nvSpPr>
        <p:spPr>
          <a:xfrm>
            <a:off x="76200" y="1363682"/>
            <a:ext cx="2819400" cy="3970318"/>
          </a:xfrm>
          <a:prstGeom prst="rect">
            <a:avLst/>
          </a:prstGeom>
          <a:noFill/>
        </p:spPr>
        <p:txBody>
          <a:bodyPr wrap="square" rtlCol="0">
            <a:spAutoFit/>
          </a:bodyPr>
          <a:lstStyle/>
          <a:p>
            <a:pPr algn="ctr"/>
            <a:r>
              <a:rPr lang="en-US" dirty="0" smtClean="0">
                <a:solidFill>
                  <a:srgbClr val="FFFFFF"/>
                </a:solidFill>
              </a:rPr>
              <a:t>Some people have a problem with giving the tithe. They ask, “Why should I give the tithe?” Only one reason is needed. Jesus said, “But woe unto you, Pharisees! for ye tithe mint and rue and all manner of herbs, and pass over judgment and the love of God: these ought ye to have done, and not to leave the other undone” (Luke 11:42).</a:t>
            </a:r>
            <a:endParaRPr lang="en-US" dirty="0">
              <a:solidFill>
                <a:srgbClr val="FFFFFF"/>
              </a:solidFill>
            </a:endParaRPr>
          </a:p>
        </p:txBody>
      </p:sp>
      <p:sp>
        <p:nvSpPr>
          <p:cNvPr id="13" name="TextBox 12"/>
          <p:cNvSpPr txBox="1"/>
          <p:nvPr/>
        </p:nvSpPr>
        <p:spPr>
          <a:xfrm>
            <a:off x="76200" y="5325070"/>
            <a:ext cx="2895600" cy="923330"/>
          </a:xfrm>
          <a:prstGeom prst="rect">
            <a:avLst/>
          </a:prstGeom>
          <a:noFill/>
        </p:spPr>
        <p:txBody>
          <a:bodyPr wrap="square" rtlCol="0">
            <a:spAutoFit/>
          </a:bodyPr>
          <a:lstStyle/>
          <a:p>
            <a:pPr algn="ctr"/>
            <a:r>
              <a:rPr lang="en-US" dirty="0" smtClean="0">
                <a:solidFill>
                  <a:srgbClr val="FFFFFF"/>
                </a:solidFill>
              </a:rPr>
              <a:t>We should give a tithe of even the smallest amount of our revenue.</a:t>
            </a:r>
            <a:endParaRPr lang="en-US" dirty="0">
              <a:solidFill>
                <a:srgbClr val="FFFFFF"/>
              </a:solidFill>
            </a:endParaRPr>
          </a:p>
        </p:txBody>
      </p:sp>
      <p:sp>
        <p:nvSpPr>
          <p:cNvPr id="25" name="TextBox 24"/>
          <p:cNvSpPr txBox="1"/>
          <p:nvPr/>
        </p:nvSpPr>
        <p:spPr>
          <a:xfrm>
            <a:off x="3124200" y="1143000"/>
            <a:ext cx="5715000" cy="523220"/>
          </a:xfrm>
          <a:prstGeom prst="rect">
            <a:avLst/>
          </a:prstGeom>
          <a:noFill/>
        </p:spPr>
        <p:txBody>
          <a:bodyPr wrap="square" rtlCol="0">
            <a:spAutoFit/>
          </a:bodyPr>
          <a:lstStyle/>
          <a:p>
            <a:pPr>
              <a:buFont typeface="Courier New"/>
              <a:buChar char="o"/>
            </a:pPr>
            <a:r>
              <a:rPr lang="en-US" sz="2800" dirty="0" smtClean="0"/>
              <a:t> </a:t>
            </a:r>
            <a:r>
              <a:rPr lang="en-US" sz="2800" dirty="0" smtClean="0"/>
              <a:t>To demonstrate our trust in Him.</a:t>
            </a:r>
            <a:endParaRPr lang="en-US" sz="2800" dirty="0"/>
          </a:p>
        </p:txBody>
      </p:sp>
      <p:sp>
        <p:nvSpPr>
          <p:cNvPr id="26" name="TextBox 25"/>
          <p:cNvSpPr txBox="1"/>
          <p:nvPr/>
        </p:nvSpPr>
        <p:spPr>
          <a:xfrm>
            <a:off x="3124200" y="1610380"/>
            <a:ext cx="5715000" cy="523220"/>
          </a:xfrm>
          <a:prstGeom prst="rect">
            <a:avLst/>
          </a:prstGeom>
          <a:noFill/>
        </p:spPr>
        <p:txBody>
          <a:bodyPr wrap="square" rtlCol="0">
            <a:spAutoFit/>
          </a:bodyPr>
          <a:lstStyle/>
          <a:p>
            <a:pPr>
              <a:buFont typeface="Courier New"/>
              <a:buChar char="o"/>
            </a:pPr>
            <a:r>
              <a:rPr lang="en-US" sz="2800" dirty="0" smtClean="0"/>
              <a:t> </a:t>
            </a:r>
            <a:r>
              <a:rPr lang="en-US" sz="2800" dirty="0" smtClean="0"/>
              <a:t>To demonstrate our humility.</a:t>
            </a:r>
            <a:endParaRPr lang="en-US" sz="2800" dirty="0"/>
          </a:p>
        </p:txBody>
      </p:sp>
      <p:sp>
        <p:nvSpPr>
          <p:cNvPr id="27" name="TextBox 26"/>
          <p:cNvSpPr txBox="1"/>
          <p:nvPr/>
        </p:nvSpPr>
        <p:spPr>
          <a:xfrm>
            <a:off x="3124200" y="2036803"/>
            <a:ext cx="5715000" cy="523220"/>
          </a:xfrm>
          <a:prstGeom prst="rect">
            <a:avLst/>
          </a:prstGeom>
          <a:noFill/>
        </p:spPr>
        <p:txBody>
          <a:bodyPr wrap="square" rtlCol="0">
            <a:spAutoFit/>
          </a:bodyPr>
          <a:lstStyle/>
          <a:p>
            <a:pPr>
              <a:buFont typeface="Courier New"/>
              <a:buChar char="o"/>
            </a:pPr>
            <a:r>
              <a:rPr lang="en-US" sz="2800" dirty="0" smtClean="0"/>
              <a:t> </a:t>
            </a:r>
            <a:r>
              <a:rPr lang="en-US" sz="2800" dirty="0" smtClean="0"/>
              <a:t>To put God first.</a:t>
            </a:r>
            <a:endParaRPr lang="en-US" sz="2800" dirty="0"/>
          </a:p>
        </p:txBody>
      </p:sp>
      <p:sp>
        <p:nvSpPr>
          <p:cNvPr id="28" name="TextBox 27"/>
          <p:cNvSpPr txBox="1"/>
          <p:nvPr/>
        </p:nvSpPr>
        <p:spPr>
          <a:xfrm>
            <a:off x="3124200" y="2494003"/>
            <a:ext cx="5715000" cy="523220"/>
          </a:xfrm>
          <a:prstGeom prst="rect">
            <a:avLst/>
          </a:prstGeom>
          <a:noFill/>
        </p:spPr>
        <p:txBody>
          <a:bodyPr wrap="square" rtlCol="0">
            <a:spAutoFit/>
          </a:bodyPr>
          <a:lstStyle/>
          <a:p>
            <a:pPr>
              <a:buFont typeface="Courier New"/>
              <a:buChar char="o"/>
            </a:pPr>
            <a:r>
              <a:rPr lang="en-US" sz="2800" dirty="0" smtClean="0"/>
              <a:t> </a:t>
            </a:r>
            <a:r>
              <a:rPr lang="en-US" sz="2800" dirty="0" smtClean="0"/>
              <a:t>To demonstrate our submission.</a:t>
            </a:r>
            <a:endParaRPr lang="en-US" sz="2800" dirty="0"/>
          </a:p>
        </p:txBody>
      </p:sp>
      <p:sp>
        <p:nvSpPr>
          <p:cNvPr id="29" name="TextBox 28"/>
          <p:cNvSpPr txBox="1"/>
          <p:nvPr/>
        </p:nvSpPr>
        <p:spPr>
          <a:xfrm>
            <a:off x="3124200" y="2951203"/>
            <a:ext cx="5715000" cy="954107"/>
          </a:xfrm>
          <a:prstGeom prst="rect">
            <a:avLst/>
          </a:prstGeom>
          <a:noFill/>
        </p:spPr>
        <p:txBody>
          <a:bodyPr wrap="square" rtlCol="0">
            <a:spAutoFit/>
          </a:bodyPr>
          <a:lstStyle/>
          <a:p>
            <a:pPr>
              <a:buFont typeface="Courier New"/>
              <a:buChar char="o"/>
            </a:pPr>
            <a:r>
              <a:rPr lang="en-US" sz="2800" dirty="0" smtClean="0"/>
              <a:t> To </a:t>
            </a:r>
            <a:r>
              <a:rPr lang="en-US" sz="2800" dirty="0" smtClean="0"/>
              <a:t>demonstrate our love for Him.</a:t>
            </a:r>
            <a:endParaRPr lang="en-US" sz="2800" dirty="0"/>
          </a:p>
        </p:txBody>
      </p:sp>
      <p:sp>
        <p:nvSpPr>
          <p:cNvPr id="30" name="TextBox 29"/>
          <p:cNvSpPr txBox="1"/>
          <p:nvPr/>
        </p:nvSpPr>
        <p:spPr>
          <a:xfrm>
            <a:off x="3124200" y="3808513"/>
            <a:ext cx="5715000" cy="954107"/>
          </a:xfrm>
          <a:prstGeom prst="rect">
            <a:avLst/>
          </a:prstGeom>
          <a:noFill/>
        </p:spPr>
        <p:txBody>
          <a:bodyPr wrap="square" rtlCol="0">
            <a:spAutoFit/>
          </a:bodyPr>
          <a:lstStyle/>
          <a:p>
            <a:pPr>
              <a:buFont typeface="Courier New"/>
              <a:buChar char="o"/>
            </a:pPr>
            <a:r>
              <a:rPr lang="en-US" sz="2800" dirty="0" smtClean="0"/>
              <a:t> </a:t>
            </a:r>
            <a:r>
              <a:rPr lang="en-US" sz="2800" dirty="0" smtClean="0"/>
              <a:t>God promises to bless all who give </a:t>
            </a:r>
            <a:r>
              <a:rPr lang="en-US" sz="2800" dirty="0" smtClean="0"/>
              <a:t>the tithe</a:t>
            </a:r>
            <a:r>
              <a:rPr lang="en-US" sz="2800" dirty="0" smtClean="0"/>
              <a:t>.</a:t>
            </a:r>
            <a:endParaRPr lang="en-US" sz="2800" dirty="0"/>
          </a:p>
        </p:txBody>
      </p:sp>
      <p:sp>
        <p:nvSpPr>
          <p:cNvPr id="31" name="TextBox 30"/>
          <p:cNvSpPr txBox="1"/>
          <p:nvPr/>
        </p:nvSpPr>
        <p:spPr>
          <a:xfrm>
            <a:off x="3124200" y="4684693"/>
            <a:ext cx="5715000" cy="954107"/>
          </a:xfrm>
          <a:prstGeom prst="rect">
            <a:avLst/>
          </a:prstGeom>
          <a:noFill/>
        </p:spPr>
        <p:txBody>
          <a:bodyPr wrap="square" rtlCol="0">
            <a:spAutoFit/>
          </a:bodyPr>
          <a:lstStyle/>
          <a:p>
            <a:pPr>
              <a:buFont typeface="Courier New"/>
              <a:buChar char="o"/>
            </a:pPr>
            <a:r>
              <a:rPr lang="en-US" sz="2800" dirty="0" smtClean="0"/>
              <a:t> It </a:t>
            </a:r>
            <a:r>
              <a:rPr lang="en-US" sz="2800" dirty="0" smtClean="0"/>
              <a:t>is a form of worship and </a:t>
            </a:r>
            <a:r>
              <a:rPr lang="en-US" sz="2800" smtClean="0"/>
              <a:t>praise </a:t>
            </a:r>
            <a:r>
              <a:rPr lang="en-US" sz="2800" smtClean="0"/>
              <a:t>unto God</a:t>
            </a:r>
            <a:r>
              <a:rPr lang="en-US" sz="2800" dirty="0" smtClean="0"/>
              <a:t>.</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29" grpId="0"/>
      <p:bldP spid="30" grpId="0"/>
      <p:bldP spid="31" grpId="0"/>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457200" y="685800"/>
            <a:ext cx="8229600" cy="1815882"/>
          </a:xfrm>
          <a:prstGeom prst="rect">
            <a:avLst/>
          </a:prstGeom>
          <a:noFill/>
        </p:spPr>
        <p:txBody>
          <a:bodyPr wrap="square" rtlCol="0">
            <a:spAutoFit/>
          </a:bodyPr>
          <a:lstStyle/>
          <a:p>
            <a:pPr algn="ctr"/>
            <a:r>
              <a:rPr lang="en-US" sz="2800" dirty="0" smtClean="0"/>
              <a:t>When we are honest with God and come to worship Him with the whole tithe in our hand, He will meet us with a blessing that has been pressed down, shaken together, and running over. </a:t>
            </a:r>
            <a:endParaRPr lang="en-US" sz="2800" dirty="0" smtClean="0">
              <a:solidFill>
                <a:schemeClr val="tx2"/>
              </a:solidFill>
            </a:endParaRPr>
          </a:p>
        </p:txBody>
      </p:sp>
      <p:sp>
        <p:nvSpPr>
          <p:cNvPr id="8" name="TextBox 7"/>
          <p:cNvSpPr txBox="1"/>
          <p:nvPr/>
        </p:nvSpPr>
        <p:spPr>
          <a:xfrm>
            <a:off x="457200" y="2514600"/>
            <a:ext cx="8229600" cy="1815882"/>
          </a:xfrm>
          <a:prstGeom prst="rect">
            <a:avLst/>
          </a:prstGeom>
          <a:noFill/>
        </p:spPr>
        <p:txBody>
          <a:bodyPr wrap="square" rtlCol="0">
            <a:spAutoFit/>
          </a:bodyPr>
          <a:lstStyle/>
          <a:p>
            <a:pPr algn="ctr"/>
            <a:r>
              <a:rPr lang="en-US" sz="2800" dirty="0" smtClean="0"/>
              <a:t>The reason that many are not blessed when they give is because they have kept back part of the tithe. God blesses the person who is honest with Him and gives the true tithe</a:t>
            </a:r>
            <a:r>
              <a:rPr lang="en-US" sz="2800" dirty="0" smtClean="0"/>
              <a:t>.</a:t>
            </a:r>
            <a:endParaRPr lang="en-US" sz="2800" dirty="0" smtClean="0"/>
          </a:p>
        </p:txBody>
      </p:sp>
      <p:sp>
        <p:nvSpPr>
          <p:cNvPr id="7" name="TextBox 6"/>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Seven: Cause and Effect Principle of Tithing</a:t>
            </a:r>
            <a:endParaRPr lang="en-US" sz="1600" dirty="0"/>
          </a:p>
        </p:txBody>
      </p:sp>
      <p:sp>
        <p:nvSpPr>
          <p:cNvPr id="9" name="TextBox 8"/>
          <p:cNvSpPr txBox="1"/>
          <p:nvPr/>
        </p:nvSpPr>
        <p:spPr>
          <a:xfrm>
            <a:off x="457200" y="4356318"/>
            <a:ext cx="8229600" cy="1815882"/>
          </a:xfrm>
          <a:prstGeom prst="rect">
            <a:avLst/>
          </a:prstGeom>
          <a:noFill/>
        </p:spPr>
        <p:txBody>
          <a:bodyPr wrap="square" rtlCol="0">
            <a:spAutoFit/>
          </a:bodyPr>
          <a:lstStyle/>
          <a:p>
            <a:pPr algn="ctr"/>
            <a:r>
              <a:rPr lang="en-US" sz="2800" dirty="0" smtClean="0"/>
              <a:t>We do not have the option of changing the tithe—we must give at least ten percent of our increase. If we do not give ten percent we are not giving the tithe, but an offering.</a:t>
            </a:r>
            <a:endParaRPr lang="en-US" sz="2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457200" y="719316"/>
            <a:ext cx="8229600" cy="1261884"/>
          </a:xfrm>
          <a:prstGeom prst="rect">
            <a:avLst/>
          </a:prstGeom>
          <a:noFill/>
        </p:spPr>
        <p:txBody>
          <a:bodyPr wrap="square" rtlCol="0">
            <a:spAutoFit/>
          </a:bodyPr>
          <a:lstStyle/>
          <a:p>
            <a:pPr algn="ctr"/>
            <a:r>
              <a:rPr lang="en-US" sz="2800" dirty="0" smtClean="0">
                <a:solidFill>
                  <a:schemeClr val="accent1"/>
                </a:solidFill>
              </a:rPr>
              <a:t>The problem with our giving is that we give the widow's mite, but not with the widow's spirit.</a:t>
            </a:r>
            <a:r>
              <a:rPr lang="en-US" sz="2800" dirty="0" smtClean="0">
                <a:solidFill>
                  <a:schemeClr val="accent1"/>
                </a:solidFill>
              </a:rPr>
              <a:t> </a:t>
            </a:r>
          </a:p>
          <a:p>
            <a:pPr algn="r"/>
            <a:r>
              <a:rPr lang="en-US" sz="2000" dirty="0" smtClean="0">
                <a:solidFill>
                  <a:schemeClr val="accent1"/>
                </a:solidFill>
              </a:rPr>
              <a:t>–</a:t>
            </a:r>
            <a:r>
              <a:rPr lang="en-US" sz="2000" dirty="0" smtClean="0">
                <a:solidFill>
                  <a:schemeClr val="accent1"/>
                </a:solidFill>
              </a:rPr>
              <a:t>Anonymous</a:t>
            </a:r>
            <a:endParaRPr lang="en-US" sz="2000" dirty="0" smtClean="0">
              <a:solidFill>
                <a:schemeClr val="accent1"/>
              </a:solidFill>
            </a:endParaRPr>
          </a:p>
        </p:txBody>
      </p:sp>
      <p:sp>
        <p:nvSpPr>
          <p:cNvPr id="8" name="TextBox 7"/>
          <p:cNvSpPr txBox="1"/>
          <p:nvPr/>
        </p:nvSpPr>
        <p:spPr>
          <a:xfrm>
            <a:off x="457200" y="2122944"/>
            <a:ext cx="8229600" cy="2677656"/>
          </a:xfrm>
          <a:prstGeom prst="rect">
            <a:avLst/>
          </a:prstGeom>
          <a:noFill/>
        </p:spPr>
        <p:txBody>
          <a:bodyPr wrap="square" rtlCol="0">
            <a:spAutoFit/>
          </a:bodyPr>
          <a:lstStyle/>
          <a:p>
            <a:pPr algn="ctr"/>
            <a:r>
              <a:rPr lang="en-US" sz="2800" dirty="0" smtClean="0"/>
              <a:t>Some people are afraid to give God the full tithe. They think they will have less for themselves and the needs of their family. They do not understand that when they obey the Word of God, they will have more. God will multiply the ninety percent that is left, and they will never miss the ten.</a:t>
            </a:r>
            <a:endParaRPr lang="en-US" sz="2800" dirty="0" smtClean="0"/>
          </a:p>
        </p:txBody>
      </p:sp>
      <p:sp>
        <p:nvSpPr>
          <p:cNvPr id="7" name="TextBox 6"/>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Seven: Cause and Effect Principle of Tithing</a:t>
            </a:r>
            <a:endParaRPr lang="en-US" sz="1600" dirty="0"/>
          </a:p>
        </p:txBody>
      </p:sp>
      <p:sp>
        <p:nvSpPr>
          <p:cNvPr id="9" name="TextBox 8"/>
          <p:cNvSpPr txBox="1"/>
          <p:nvPr/>
        </p:nvSpPr>
        <p:spPr>
          <a:xfrm>
            <a:off x="457200" y="4913293"/>
            <a:ext cx="8229600" cy="954107"/>
          </a:xfrm>
          <a:prstGeom prst="rect">
            <a:avLst/>
          </a:prstGeom>
          <a:noFill/>
        </p:spPr>
        <p:txBody>
          <a:bodyPr wrap="square" rtlCol="0">
            <a:spAutoFit/>
          </a:bodyPr>
          <a:lstStyle/>
          <a:p>
            <a:pPr algn="ctr"/>
            <a:r>
              <a:rPr lang="en-US" sz="2800" dirty="0" smtClean="0">
                <a:solidFill>
                  <a:srgbClr val="D16349"/>
                </a:solidFill>
              </a:rPr>
              <a:t>God gives back more than we gave initially. We must trust Him. God is faithful to do His part.</a:t>
            </a:r>
            <a:endParaRPr lang="en-US" sz="2800" dirty="0" smtClean="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457200" y="719316"/>
            <a:ext cx="8229600" cy="1692771"/>
          </a:xfrm>
          <a:prstGeom prst="rect">
            <a:avLst/>
          </a:prstGeom>
          <a:noFill/>
        </p:spPr>
        <p:txBody>
          <a:bodyPr wrap="square" rtlCol="0">
            <a:spAutoFit/>
          </a:bodyPr>
          <a:lstStyle/>
          <a:p>
            <a:pPr algn="ctr"/>
            <a:r>
              <a:rPr lang="en-US" sz="2800" dirty="0" smtClean="0">
                <a:solidFill>
                  <a:srgbClr val="D16349"/>
                </a:solidFill>
              </a:rPr>
              <a:t>“He, who is not liberal with what he has, does but deceive himself when he thinks he would be liberal if he had more.</a:t>
            </a:r>
            <a:r>
              <a:rPr lang="en-US" sz="2800" dirty="0" smtClean="0">
                <a:solidFill>
                  <a:srgbClr val="D16349"/>
                </a:solidFill>
              </a:rPr>
              <a:t>”</a:t>
            </a:r>
          </a:p>
          <a:p>
            <a:pPr algn="r"/>
            <a:r>
              <a:rPr lang="en-US" sz="2000" dirty="0" smtClean="0">
                <a:solidFill>
                  <a:srgbClr val="D16349"/>
                </a:solidFill>
              </a:rPr>
              <a:t>—</a:t>
            </a:r>
            <a:r>
              <a:rPr lang="en-US" sz="2000" dirty="0" err="1" smtClean="0">
                <a:solidFill>
                  <a:srgbClr val="D16349"/>
                </a:solidFill>
              </a:rPr>
              <a:t>Tulner</a:t>
            </a:r>
            <a:endParaRPr lang="en-US" sz="2000" dirty="0" smtClean="0">
              <a:solidFill>
                <a:srgbClr val="D16349"/>
              </a:solidFill>
            </a:endParaRPr>
          </a:p>
        </p:txBody>
      </p:sp>
      <p:sp>
        <p:nvSpPr>
          <p:cNvPr id="8" name="TextBox 7"/>
          <p:cNvSpPr txBox="1"/>
          <p:nvPr/>
        </p:nvSpPr>
        <p:spPr>
          <a:xfrm>
            <a:off x="457200" y="2425005"/>
            <a:ext cx="8229600" cy="1384995"/>
          </a:xfrm>
          <a:prstGeom prst="rect">
            <a:avLst/>
          </a:prstGeom>
          <a:noFill/>
        </p:spPr>
        <p:txBody>
          <a:bodyPr wrap="square" rtlCol="0">
            <a:spAutoFit/>
          </a:bodyPr>
          <a:lstStyle/>
          <a:p>
            <a:pPr algn="ctr"/>
            <a:r>
              <a:rPr lang="en-US" sz="2800" dirty="0" smtClean="0"/>
              <a:t>In his book, </a:t>
            </a:r>
            <a:r>
              <a:rPr lang="en-US" sz="2800" i="1" dirty="0" smtClean="0"/>
              <a:t>Christian Stewardship,</a:t>
            </a:r>
            <a:r>
              <a:rPr lang="en-US" sz="2800" dirty="0" smtClean="0"/>
              <a:t> John Hopkins says some Christians do not give because they are held captive by:</a:t>
            </a:r>
            <a:endParaRPr lang="en-US" sz="2800" dirty="0" smtClean="0"/>
          </a:p>
        </p:txBody>
      </p:sp>
      <p:sp>
        <p:nvSpPr>
          <p:cNvPr id="7" name="TextBox 6"/>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Seven: Cause and Effect Principle of Tithing</a:t>
            </a:r>
            <a:endParaRPr lang="en-US" sz="1600" dirty="0"/>
          </a:p>
        </p:txBody>
      </p:sp>
      <p:sp>
        <p:nvSpPr>
          <p:cNvPr id="9" name="TextBox 8"/>
          <p:cNvSpPr txBox="1"/>
          <p:nvPr/>
        </p:nvSpPr>
        <p:spPr>
          <a:xfrm>
            <a:off x="1981200" y="3754160"/>
            <a:ext cx="4800600" cy="523220"/>
          </a:xfrm>
          <a:prstGeom prst="rect">
            <a:avLst/>
          </a:prstGeom>
          <a:noFill/>
        </p:spPr>
        <p:txBody>
          <a:bodyPr wrap="square" rtlCol="0">
            <a:spAutoFit/>
          </a:bodyPr>
          <a:lstStyle/>
          <a:p>
            <a:r>
              <a:rPr lang="en-US" sz="2800" dirty="0" smtClean="0"/>
              <a:t>• A </a:t>
            </a:r>
            <a:r>
              <a:rPr lang="en-US" sz="2800" dirty="0" smtClean="0"/>
              <a:t>carnal spirit</a:t>
            </a:r>
            <a:endParaRPr lang="en-US" sz="2800" dirty="0" smtClean="0">
              <a:solidFill>
                <a:srgbClr val="D16349"/>
              </a:solidFill>
            </a:endParaRPr>
          </a:p>
        </p:txBody>
      </p:sp>
      <p:sp>
        <p:nvSpPr>
          <p:cNvPr id="10" name="TextBox 9"/>
          <p:cNvSpPr txBox="1"/>
          <p:nvPr/>
        </p:nvSpPr>
        <p:spPr>
          <a:xfrm>
            <a:off x="1981200" y="4145340"/>
            <a:ext cx="4800600" cy="954107"/>
          </a:xfrm>
          <a:prstGeom prst="rect">
            <a:avLst/>
          </a:prstGeom>
          <a:noFill/>
        </p:spPr>
        <p:txBody>
          <a:bodyPr wrap="square" rtlCol="0">
            <a:spAutoFit/>
          </a:bodyPr>
          <a:lstStyle/>
          <a:p>
            <a:r>
              <a:rPr lang="en-US" sz="2800" dirty="0" smtClean="0"/>
              <a:t>• Spiritual ignorance (a lack </a:t>
            </a:r>
            <a:r>
              <a:rPr lang="en-US" sz="2800" dirty="0" smtClean="0"/>
              <a:t>of knowledge </a:t>
            </a:r>
            <a:r>
              <a:rPr lang="en-US" sz="2800" dirty="0" smtClean="0"/>
              <a:t>of the truth)</a:t>
            </a:r>
            <a:endParaRPr lang="en-US" sz="2800" dirty="0" smtClean="0">
              <a:solidFill>
                <a:srgbClr val="D16349"/>
              </a:solidFill>
            </a:endParaRPr>
          </a:p>
        </p:txBody>
      </p:sp>
      <p:sp>
        <p:nvSpPr>
          <p:cNvPr id="11" name="TextBox 10"/>
          <p:cNvSpPr txBox="1"/>
          <p:nvPr/>
        </p:nvSpPr>
        <p:spPr>
          <a:xfrm>
            <a:off x="1981200" y="4933653"/>
            <a:ext cx="4800600" cy="523220"/>
          </a:xfrm>
          <a:prstGeom prst="rect">
            <a:avLst/>
          </a:prstGeom>
          <a:noFill/>
        </p:spPr>
        <p:txBody>
          <a:bodyPr wrap="square" rtlCol="0">
            <a:spAutoFit/>
          </a:bodyPr>
          <a:lstStyle/>
          <a:p>
            <a:r>
              <a:rPr lang="en-US" sz="2800" dirty="0" smtClean="0"/>
              <a:t>• Doubt </a:t>
            </a:r>
            <a:r>
              <a:rPr lang="en-US" sz="2800" dirty="0" smtClean="0"/>
              <a:t>(lack of faith)</a:t>
            </a:r>
            <a:endParaRPr lang="en-US" sz="2800" dirty="0" smtClean="0">
              <a:solidFill>
                <a:srgbClr val="D16349"/>
              </a:solidFill>
            </a:endParaRPr>
          </a:p>
        </p:txBody>
      </p:sp>
      <p:sp>
        <p:nvSpPr>
          <p:cNvPr id="12" name="TextBox 11"/>
          <p:cNvSpPr txBox="1"/>
          <p:nvPr/>
        </p:nvSpPr>
        <p:spPr>
          <a:xfrm>
            <a:off x="1981200" y="5278160"/>
            <a:ext cx="4800600" cy="523220"/>
          </a:xfrm>
          <a:prstGeom prst="rect">
            <a:avLst/>
          </a:prstGeom>
          <a:noFill/>
        </p:spPr>
        <p:txBody>
          <a:bodyPr wrap="square" rtlCol="0">
            <a:spAutoFit/>
          </a:bodyPr>
          <a:lstStyle/>
          <a:p>
            <a:r>
              <a:rPr lang="en-US" sz="2800" dirty="0" smtClean="0"/>
              <a:t>• Fear</a:t>
            </a:r>
            <a:endParaRPr lang="en-US" sz="2800" dirty="0" smtClean="0">
              <a:solidFill>
                <a:srgbClr val="D16349"/>
              </a:solidFill>
            </a:endParaRPr>
          </a:p>
        </p:txBody>
      </p:sp>
      <p:sp>
        <p:nvSpPr>
          <p:cNvPr id="13" name="TextBox 12"/>
          <p:cNvSpPr txBox="1"/>
          <p:nvPr/>
        </p:nvSpPr>
        <p:spPr>
          <a:xfrm>
            <a:off x="1981200" y="5648980"/>
            <a:ext cx="4800600" cy="523220"/>
          </a:xfrm>
          <a:prstGeom prst="rect">
            <a:avLst/>
          </a:prstGeom>
          <a:noFill/>
        </p:spPr>
        <p:txBody>
          <a:bodyPr wrap="square" rtlCol="0">
            <a:spAutoFit/>
          </a:bodyPr>
          <a:lstStyle/>
          <a:p>
            <a:r>
              <a:rPr lang="en-US" sz="2800" dirty="0" smtClean="0"/>
              <a:t>• False </a:t>
            </a:r>
            <a:r>
              <a:rPr lang="en-US" sz="2800" dirty="0" smtClean="0"/>
              <a:t>doctrine</a:t>
            </a:r>
            <a:endParaRPr lang="en-US" sz="2800" dirty="0" smtClean="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10" grpId="0"/>
      <p:bldP spid="11" grpId="0"/>
      <p:bldP spid="12" grpId="0"/>
      <p:bldP spid="13" grpId="0"/>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extBox 6"/>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6" name="TextBox 15"/>
          <p:cNvSpPr txBox="1"/>
          <p:nvPr/>
        </p:nvSpPr>
        <p:spPr>
          <a:xfrm>
            <a:off x="3124200" y="824805"/>
            <a:ext cx="5867400" cy="954107"/>
          </a:xfrm>
          <a:prstGeom prst="rect">
            <a:avLst/>
          </a:prstGeom>
          <a:noFill/>
        </p:spPr>
        <p:txBody>
          <a:bodyPr wrap="square" rtlCol="0">
            <a:spAutoFit/>
          </a:bodyPr>
          <a:lstStyle/>
          <a:p>
            <a:r>
              <a:rPr lang="en-US" sz="2800" dirty="0" smtClean="0"/>
              <a:t>Giving is a natural response of our love and gratitude toward God.</a:t>
            </a:r>
            <a:endParaRPr lang="en-US" sz="2800" dirty="0"/>
          </a:p>
        </p:txBody>
      </p:sp>
      <p:sp>
        <p:nvSpPr>
          <p:cNvPr id="10" name="TextBox 9"/>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Seven: Cause and Effect Principle of Tithing</a:t>
            </a:r>
            <a:endParaRPr lang="en-US" sz="1600" dirty="0"/>
          </a:p>
        </p:txBody>
      </p:sp>
      <p:sp>
        <p:nvSpPr>
          <p:cNvPr id="11" name="TextBox 10"/>
          <p:cNvSpPr txBox="1"/>
          <p:nvPr/>
        </p:nvSpPr>
        <p:spPr>
          <a:xfrm>
            <a:off x="152400" y="914400"/>
            <a:ext cx="2743200" cy="1938992"/>
          </a:xfrm>
          <a:prstGeom prst="rect">
            <a:avLst/>
          </a:prstGeom>
          <a:noFill/>
        </p:spPr>
        <p:txBody>
          <a:bodyPr wrap="square" rtlCol="0">
            <a:spAutoFit/>
          </a:bodyPr>
          <a:lstStyle/>
          <a:p>
            <a:pPr algn="ctr"/>
            <a:r>
              <a:rPr lang="en-US" sz="2000" dirty="0" smtClean="0">
                <a:solidFill>
                  <a:schemeClr val="bg1"/>
                </a:solidFill>
              </a:rPr>
              <a:t>When we give the tithe, it is a form of worship to God. “And blessed be the most high God” (Genesis 14:20).</a:t>
            </a:r>
            <a:endParaRPr lang="en-US" sz="2000" dirty="0">
              <a:solidFill>
                <a:schemeClr val="bg1"/>
              </a:solidFill>
            </a:endParaRPr>
          </a:p>
        </p:txBody>
      </p:sp>
      <p:sp>
        <p:nvSpPr>
          <p:cNvPr id="26" name="TextBox 25"/>
          <p:cNvSpPr txBox="1"/>
          <p:nvPr/>
        </p:nvSpPr>
        <p:spPr>
          <a:xfrm>
            <a:off x="3124200" y="1931312"/>
            <a:ext cx="5715000" cy="2677656"/>
          </a:xfrm>
          <a:prstGeom prst="rect">
            <a:avLst/>
          </a:prstGeom>
          <a:noFill/>
        </p:spPr>
        <p:txBody>
          <a:bodyPr wrap="square" rtlCol="0">
            <a:spAutoFit/>
          </a:bodyPr>
          <a:lstStyle/>
          <a:p>
            <a:r>
              <a:rPr lang="en-US" sz="2400" dirty="0" smtClean="0"/>
              <a:t>Thankfulness will cause a person to give a tithe to God for what He has done. Jack Taylor talks about the “Gratitude Attitude” in his book </a:t>
            </a:r>
            <a:r>
              <a:rPr lang="en-US" sz="2400" i="1" dirty="0" smtClean="0"/>
              <a:t>The Hallelujah Factor. </a:t>
            </a:r>
            <a:r>
              <a:rPr lang="en-US" sz="2400" dirty="0" smtClean="0"/>
              <a:t>He asked the question, “How do we develop the gratitude attitude? The simple answer is by obedience.” (Pg 62)</a:t>
            </a:r>
            <a:endParaRPr lang="en-US" sz="2400" dirty="0"/>
          </a:p>
        </p:txBody>
      </p:sp>
      <p:sp>
        <p:nvSpPr>
          <p:cNvPr id="31" name="TextBox 30"/>
          <p:cNvSpPr txBox="1"/>
          <p:nvPr/>
        </p:nvSpPr>
        <p:spPr>
          <a:xfrm>
            <a:off x="3124200" y="4711005"/>
            <a:ext cx="5715000" cy="1384995"/>
          </a:xfrm>
          <a:prstGeom prst="rect">
            <a:avLst/>
          </a:prstGeom>
          <a:noFill/>
        </p:spPr>
        <p:txBody>
          <a:bodyPr wrap="square" rtlCol="0">
            <a:spAutoFit/>
          </a:bodyPr>
          <a:lstStyle/>
          <a:p>
            <a:r>
              <a:rPr lang="en-US" sz="2800" dirty="0" smtClean="0"/>
              <a:t>What and how we give reflects our love for God and His work. It also demonstrates our obedience.</a:t>
            </a:r>
            <a:endParaRPr lang="en-US" sz="2800" dirty="0"/>
          </a:p>
        </p:txBody>
      </p:sp>
      <p:sp>
        <p:nvSpPr>
          <p:cNvPr id="17" name="TextBox 16"/>
          <p:cNvSpPr txBox="1"/>
          <p:nvPr/>
        </p:nvSpPr>
        <p:spPr>
          <a:xfrm>
            <a:off x="228600" y="2895600"/>
            <a:ext cx="2514600" cy="3477875"/>
          </a:xfrm>
          <a:prstGeom prst="rect">
            <a:avLst/>
          </a:prstGeom>
          <a:noFill/>
        </p:spPr>
        <p:txBody>
          <a:bodyPr wrap="square" rtlCol="0">
            <a:spAutoFit/>
          </a:bodyPr>
          <a:lstStyle/>
          <a:p>
            <a:pPr algn="ctr"/>
            <a:r>
              <a:rPr lang="en-US" sz="2000" dirty="0" smtClean="0">
                <a:solidFill>
                  <a:srgbClr val="FFFFFF"/>
                </a:solidFill>
              </a:rPr>
              <a:t>There can be giving without praise, but there cannot be praise without giving. True praise is always accompanied by giving. The praising spirit is a giving spirit</a:t>
            </a:r>
            <a:r>
              <a:rPr lang="en-US" sz="2000" dirty="0" smtClean="0">
                <a:solidFill>
                  <a:srgbClr val="FFFFFF"/>
                </a:solidFill>
              </a:rPr>
              <a:t>.</a:t>
            </a:r>
          </a:p>
          <a:p>
            <a:pPr algn="r"/>
            <a:r>
              <a:rPr lang="en-US" sz="1600" dirty="0" smtClean="0">
                <a:solidFill>
                  <a:srgbClr val="FFFFFF"/>
                </a:solidFill>
              </a:rPr>
              <a:t>—Jack Taylor, </a:t>
            </a:r>
            <a:r>
              <a:rPr lang="en-US" sz="1600" i="1" dirty="0" smtClean="0">
                <a:solidFill>
                  <a:srgbClr val="FFFFFF"/>
                </a:solidFill>
              </a:rPr>
              <a:t>The Hallelujah Factor</a:t>
            </a:r>
            <a:endParaRPr lang="en-US" sz="1600" dirty="0">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1" grpId="0"/>
      <p:bldP spid="26" grpId="0"/>
      <p:bldP spid="31" grpId="0"/>
      <p:bldP spid="17"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Civic.thmx</Template>
  <TotalTime>852</TotalTime>
  <Words>2067</Words>
  <Application>Microsoft Macintosh PowerPoint</Application>
  <PresentationFormat>On-screen Show (4:3)</PresentationFormat>
  <Paragraphs>110</Paragraphs>
  <Slides>16</Slides>
  <Notes>0</Notes>
  <HiddenSlides>0</HiddenSlides>
  <MMClips>0</MMClips>
  <ScaleCrop>false</ScaleCrop>
  <HeadingPairs>
    <vt:vector size="4" baseType="variant">
      <vt:variant>
        <vt:lpstr>Design Template</vt:lpstr>
      </vt:variant>
      <vt:variant>
        <vt:i4>1</vt:i4>
      </vt:variant>
      <vt:variant>
        <vt:lpstr>Slide Titles</vt:lpstr>
      </vt:variant>
      <vt:variant>
        <vt:i4>16</vt:i4>
      </vt:variant>
    </vt:vector>
  </HeadingPairs>
  <TitlesOfParts>
    <vt:vector size="17" baseType="lpstr">
      <vt:lpstr>Civic</vt:lpstr>
      <vt:lpstr>GLOBAL UNIVERSITY OF THEOLOGICAL STUDIES</vt:lpstr>
      <vt:lpstr>(Deuteronomy 28:2)</vt:lpstr>
      <vt:lpstr>Slide 3</vt:lpstr>
      <vt:lpstr>Slide 4</vt:lpstr>
      <vt:lpstr>Slide 5</vt:lpstr>
      <vt:lpstr>Slide 6</vt:lpstr>
      <vt:lpstr>Slide 7</vt:lpstr>
      <vt:lpstr>Slide 8</vt:lpstr>
      <vt:lpstr>Slide 9</vt:lpstr>
      <vt:lpstr>The effects (results) of giving the tithe.</vt:lpstr>
      <vt:lpstr>Slide 11</vt:lpstr>
      <vt:lpstr>Slide 12</vt:lpstr>
      <vt:lpstr>Slide 13</vt:lpstr>
      <vt:lpstr>Slide 14</vt:lpstr>
      <vt:lpstr>Slide 15</vt:lpstr>
      <vt:lpstr>Slide 16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UNIVERSITY OF THEOLOGICAL STUDIES</dc:title>
  <dc:creator>Austin</dc:creator>
  <cp:lastModifiedBy>Austin</cp:lastModifiedBy>
  <cp:revision>90</cp:revision>
  <dcterms:created xsi:type="dcterms:W3CDTF">2010-08-17T00:20:03Z</dcterms:created>
  <dcterms:modified xsi:type="dcterms:W3CDTF">2010-08-17T02:47:23Z</dcterms:modified>
</cp:coreProperties>
</file>