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96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1A07BC9-46A5-3A49-B644-2C7B6121FE63}" type="datetimeFigureOut">
              <a:rPr lang="en-US" smtClean="0"/>
              <a:t>8/12/10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D56CF0C-F9D8-4444-9D82-FBBD402E5F0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971800"/>
            <a:ext cx="8382000" cy="762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Biblical Stewardship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752600"/>
          </a:xfrm>
        </p:spPr>
        <p:txBody>
          <a:bodyPr anchor="ctr">
            <a:noAutofit/>
          </a:bodyPr>
          <a:lstStyle/>
          <a:p>
            <a:r>
              <a:rPr lang="en-US" sz="5400" dirty="0" smtClean="0"/>
              <a:t>GLOBAL UNIVERSITY OF THEOLOGICAL STUDIES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581400"/>
            <a:ext cx="8382000" cy="6858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Introduction: Why </a:t>
            </a:r>
            <a:r>
              <a:rPr lang="en-US" sz="24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Study Biblical Stewardship?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5638800"/>
            <a:ext cx="8382000" cy="685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James G.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Poitras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28600" y="152400"/>
            <a:ext cx="8686800" cy="5516910"/>
            <a:chOff x="228600" y="152400"/>
            <a:chExt cx="8686800" cy="5516910"/>
          </a:xfrm>
        </p:grpSpPr>
        <p:grpSp>
          <p:nvGrpSpPr>
            <p:cNvPr id="5" name="Group 4"/>
            <p:cNvGrpSpPr/>
            <p:nvPr/>
          </p:nvGrpSpPr>
          <p:grpSpPr>
            <a:xfrm>
              <a:off x="228600" y="152400"/>
              <a:ext cx="8305800" cy="5516910"/>
              <a:chOff x="228600" y="152400"/>
              <a:chExt cx="8305800" cy="5516910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609600" y="856595"/>
                <a:ext cx="7924800" cy="440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/>
                  <a:t>“Stewardship is not a subcategory of the Christian life. Stewardship is the Christian life. After all, what is stewardship except that God has entrusted to </a:t>
                </a:r>
                <a:r>
                  <a:rPr lang="en-US" sz="4000" dirty="0" smtClean="0"/>
                  <a:t>us life, time, talents, money </a:t>
                </a:r>
                <a:r>
                  <a:rPr lang="en-US" sz="4000" dirty="0"/>
                  <a:t>,possessions, family, and His grace?”</a:t>
                </a: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228600" y="152400"/>
                <a:ext cx="1524000" cy="315471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9900" dirty="0" smtClean="0">
                    <a:solidFill>
                      <a:schemeClr val="tx1">
                        <a:alpha val="12000"/>
                      </a:schemeClr>
                    </a:solidFill>
                    <a:latin typeface="Impact"/>
                    <a:cs typeface="Impact"/>
                  </a:rPr>
                  <a:t>“</a:t>
                </a:r>
                <a:endParaRPr lang="en-US" sz="19900" dirty="0">
                  <a:solidFill>
                    <a:schemeClr val="tx1">
                      <a:alpha val="12000"/>
                    </a:schemeClr>
                  </a:solidFill>
                  <a:latin typeface="Impact"/>
                  <a:cs typeface="Impact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 rot="10800000">
                <a:off x="6553200" y="2514600"/>
                <a:ext cx="1524000" cy="315471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en-US" sz="19900" dirty="0" smtClean="0">
                    <a:solidFill>
                      <a:schemeClr val="tx1">
                        <a:alpha val="12000"/>
                      </a:schemeClr>
                    </a:solidFill>
                    <a:latin typeface="Impact"/>
                    <a:cs typeface="Impact"/>
                  </a:rPr>
                  <a:t>“</a:t>
                </a:r>
                <a:endParaRPr lang="en-US" sz="19900" dirty="0">
                  <a:solidFill>
                    <a:schemeClr val="tx1">
                      <a:alpha val="12000"/>
                    </a:schemeClr>
                  </a:solidFill>
                  <a:latin typeface="Impact"/>
                  <a:cs typeface="Impact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3581400" y="5299978"/>
              <a:ext cx="533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D16349"/>
                  </a:solidFill>
                </a:rPr>
                <a:t>- Randy Alcorn, </a:t>
              </a:r>
              <a:r>
                <a:rPr lang="en-US" i="1" dirty="0" smtClean="0">
                  <a:solidFill>
                    <a:srgbClr val="D16349"/>
                  </a:solidFill>
                </a:rPr>
                <a:t>Money, Possessions and Eternity</a:t>
              </a:r>
              <a:endParaRPr lang="en-US" dirty="0">
                <a:solidFill>
                  <a:srgbClr val="D16349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792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God said to Cain, “If thou doest well, </a:t>
            </a:r>
            <a:r>
              <a:rPr lang="en-US" sz="4000" dirty="0" err="1"/>
              <a:t>shalt</a:t>
            </a:r>
            <a:r>
              <a:rPr lang="en-US" sz="4000" dirty="0"/>
              <a:t> thou not be accepted? and if thou doest not well, sin </a:t>
            </a:r>
            <a:r>
              <a:rPr lang="en-US" sz="4000" dirty="0" err="1"/>
              <a:t>lieth</a:t>
            </a:r>
            <a:r>
              <a:rPr lang="en-US" sz="4000" dirty="0"/>
              <a:t> at the </a:t>
            </a:r>
            <a:r>
              <a:rPr lang="en-US" sz="4000" dirty="0" smtClean="0"/>
              <a:t>door” (</a:t>
            </a:r>
            <a:r>
              <a:rPr lang="en-US" sz="4000" dirty="0"/>
              <a:t>Genesis 4:7).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4800" y="3389054"/>
            <a:ext cx="8534400" cy="2783145"/>
            <a:chOff x="304800" y="3389054"/>
            <a:chExt cx="8534400" cy="2783145"/>
          </a:xfrm>
        </p:grpSpPr>
        <p:sp>
          <p:nvSpPr>
            <p:cNvPr id="7" name="TextBox 6"/>
            <p:cNvSpPr txBox="1"/>
            <p:nvPr/>
          </p:nvSpPr>
          <p:spPr>
            <a:xfrm>
              <a:off x="609600" y="3389055"/>
              <a:ext cx="79248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chemeClr val="tx2"/>
                  </a:solidFill>
                </a:rPr>
                <a:t>So it is with God and man. If man will “do well” and obey </a:t>
              </a:r>
              <a:r>
                <a:rPr lang="en-US" sz="4000" dirty="0">
                  <a:solidFill>
                    <a:schemeClr val="tx2"/>
                  </a:solidFill>
                </a:rPr>
                <a:t>God’s Word, he will be accepted. If not, he would be living with sin.</a:t>
              </a:r>
            </a:p>
          </p:txBody>
        </p:sp>
        <p:sp>
          <p:nvSpPr>
            <p:cNvPr id="8" name="Vertical Text Placeholder 2"/>
            <p:cNvSpPr txBox="1">
              <a:spLocks/>
            </p:cNvSpPr>
            <p:nvPr/>
          </p:nvSpPr>
          <p:spPr>
            <a:xfrm>
              <a:off x="304800" y="3389054"/>
              <a:ext cx="8534400" cy="2783145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lvl="0" indent="-274320" algn="ctr" defTabSz="914400">
                <a:spcBef>
                  <a:spcPct val="20000"/>
                </a:spcBef>
                <a:buClr>
                  <a:schemeClr val="accent1"/>
                </a:buClr>
                <a:buSzPct val="85000"/>
              </a:pPr>
              <a:endPara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304800" y="3389054"/>
            <a:ext cx="8534400" cy="2783145"/>
          </a:xfrm>
          <a:prstGeom prst="rect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ens2352805_1235707577mone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200400"/>
            <a:ext cx="3964718" cy="3124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334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Contrary to what many think, </a:t>
            </a:r>
            <a:r>
              <a:rPr lang="en-US" sz="2800" dirty="0" smtClean="0"/>
              <a:t>the lack of money is not the greatest obstacle to revival. This is routinely thought, especially in a poverty-stricken environment. However, money or the lack of it has never stopped God from pouring out His Spirit or sending revival.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1" y="1143000"/>
            <a:ext cx="5819774" cy="1219200"/>
          </a:xfrm>
        </p:spPr>
        <p:txBody>
          <a:bodyPr/>
          <a:lstStyle/>
          <a:p>
            <a:pPr algn="ctr"/>
            <a:r>
              <a:rPr lang="en-US" b="0" dirty="0" smtClean="0"/>
              <a:t>They were considered lower class and as ignorant and uneducated men.</a:t>
            </a:r>
            <a:endParaRPr lang="en-US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99" y="1219200"/>
            <a:ext cx="2667001" cy="1600200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The early church did not stop preaching and teaching because there was not enough money.</a:t>
            </a:r>
            <a:endParaRPr lang="en-US" sz="20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52399" y="3352800"/>
            <a:ext cx="2667001" cy="1600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ctr" defTabSz="914400">
              <a:spcBef>
                <a:spcPct val="20000"/>
              </a:spcBef>
              <a:spcAft>
                <a:spcPts val="1000"/>
              </a:spcAft>
              <a:buClr>
                <a:schemeClr val="accent1"/>
              </a:buClr>
              <a:buSzPct val="85000"/>
            </a:pPr>
            <a:r>
              <a:rPr lang="en-US" sz="2400" dirty="0">
                <a:solidFill>
                  <a:schemeClr val="bg1"/>
                </a:solidFill>
              </a:rPr>
              <a:t>“Then Peter said, Silver and gold have I none; but such as I have give I thee” (Acts 3:6).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0" y="2362200"/>
            <a:ext cx="5819774" cy="12192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lvl="0" algn="ctr" defTabSz="914400">
              <a:spcBef>
                <a:spcPct val="0"/>
              </a:spcBef>
            </a:pPr>
            <a:r>
              <a:rPr lang="en-US" sz="2400" b="1" dirty="0">
                <a:solidFill>
                  <a:schemeClr val="tx2"/>
                </a:solidFill>
              </a:rPr>
              <a:t>“When they saw the boldness of Peter and John, and perceived that they were unlearned and ignorant men, they marveled” (Acts 4:13).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048000" y="4495800"/>
            <a:ext cx="5819774" cy="12192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lvl="0" algn="ctr" defTabSz="914400">
              <a:spcBef>
                <a:spcPct val="0"/>
              </a:spcBef>
            </a:pPr>
            <a:r>
              <a:rPr lang="en-US" sz="2400" dirty="0">
                <a:solidFill>
                  <a:srgbClr val="646B86"/>
                </a:solidFill>
              </a:rPr>
              <a:t>The lack of money did not hinder the progress of the New Testament church.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646B8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" y="1524000"/>
            <a:ext cx="8534400" cy="1524000"/>
          </a:xfrm>
        </p:spPr>
        <p:txBody>
          <a:bodyPr vert="horz"/>
          <a:lstStyle/>
          <a:p>
            <a:pPr algn="ctr">
              <a:buNone/>
            </a:pPr>
            <a:r>
              <a:rPr lang="en-US" dirty="0" smtClean="0"/>
              <a:t>A close look at the New Testament reveals that money was never mentioned as an obstacle to church growth. There were great revivals in church history.</a:t>
            </a:r>
            <a:endParaRPr lang="en-US" dirty="0"/>
          </a:p>
        </p:txBody>
      </p:sp>
      <p:sp>
        <p:nvSpPr>
          <p:cNvPr id="4" name="Vertical Text Placeholder 2"/>
          <p:cNvSpPr txBox="1">
            <a:spLocks/>
          </p:cNvSpPr>
          <p:nvPr/>
        </p:nvSpPr>
        <p:spPr>
          <a:xfrm>
            <a:off x="304800" y="2971800"/>
            <a:ext cx="8534400" cy="106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ctr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800" dirty="0"/>
              <a:t>They had little money but depended on the One who owns all silver and gold.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01752" y="4343400"/>
            <a:ext cx="8537448" cy="1524000"/>
            <a:chOff x="301752" y="4191000"/>
            <a:chExt cx="8537448" cy="1524000"/>
          </a:xfrm>
        </p:grpSpPr>
        <p:sp>
          <p:nvSpPr>
            <p:cNvPr id="5" name="Vertical Text Placeholder 2"/>
            <p:cNvSpPr txBox="1">
              <a:spLocks/>
            </p:cNvSpPr>
            <p:nvPr/>
          </p:nvSpPr>
          <p:spPr>
            <a:xfrm>
              <a:off x="304800" y="4191000"/>
              <a:ext cx="8534400" cy="15240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lvl="0" indent="-274320" algn="ctr" defTabSz="914400">
                <a:spcBef>
                  <a:spcPct val="20000"/>
                </a:spcBef>
                <a:buClr>
                  <a:schemeClr val="accent1"/>
                </a:buClr>
                <a:buSzPct val="85000"/>
              </a:pPr>
              <a:r>
                <a:rPr lang="en-US" sz="2800" dirty="0">
                  <a:solidFill>
                    <a:schemeClr val="accent1"/>
                  </a:solidFill>
                </a:rPr>
                <a:t>He who is able to do exceeding abundantly above all that we can ask or think (Ephesians 3:20) is certainly able to overcome any shortage of money.</a:t>
              </a:r>
              <a:endPara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01752" y="4191000"/>
              <a:ext cx="8537448" cy="1524000"/>
            </a:xfrm>
            <a:prstGeom prst="rect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722313" y="2743200"/>
            <a:ext cx="7772400" cy="1673225"/>
          </a:xfrm>
        </p:spPr>
        <p:txBody>
          <a:bodyPr>
            <a:normAutofit/>
          </a:bodyPr>
          <a:lstStyle/>
          <a:p>
            <a:r>
              <a:rPr lang="en-US" sz="2400" b="0" cap="none" dirty="0" smtClean="0"/>
              <a:t>This happens when man ceases to operate by faith and begins to trust in his abilities rather than God’s. Disobedience blocks the way of God’s blessings.</a:t>
            </a:r>
            <a:endParaRPr lang="en-US" sz="2400" b="0" cap="non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r>
              <a:rPr lang="en-US" sz="2800" dirty="0" smtClean="0"/>
              <a:t>Money becomes a hindrance to progress when man fails to obey God’s Word, practice His principles, and follow His plan.</a:t>
            </a:r>
            <a:endParaRPr lang="en-US" sz="2800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722313" y="4270375"/>
            <a:ext cx="7772400" cy="1673225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algn="ctr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2400" dirty="0"/>
              <a:t>No amount of money can compensate for the willful disobedience of man. If man will be faithful, obedient, and seek first the </a:t>
            </a:r>
            <a:r>
              <a:rPr lang="en-US" sz="2400" dirty="0" smtClean="0"/>
              <a:t>Kingdom </a:t>
            </a:r>
            <a:r>
              <a:rPr lang="en-US" sz="2400" dirty="0"/>
              <a:t>of God, then God will provide for his every need. (See Matthew 6:33.)</a:t>
            </a:r>
            <a:r>
              <a:rPr lang="en-US" sz="2400" dirty="0" smtClean="0"/>
              <a:t> </a:t>
            </a:r>
            <a:endParaRPr kumimoji="0" lang="en-US" sz="2400" b="0" i="0" u="none" strike="noStrike" kern="1200" cap="none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1981200"/>
          </a:xfrm>
        </p:spPr>
        <p:txBody>
          <a:bodyPr vert="horz">
            <a:noAutofit/>
          </a:bodyPr>
          <a:lstStyle/>
          <a:p>
            <a:pPr>
              <a:buNone/>
            </a:pPr>
            <a:r>
              <a:rPr lang="en-US" sz="3200" dirty="0" smtClean="0"/>
              <a:t>	God’s </a:t>
            </a:r>
            <a:r>
              <a:rPr lang="en-US" sz="3200" dirty="0" smtClean="0"/>
              <a:t>Word has timeless principles that govern man’s existence. Such principles are applicable in any culture, at any time, and for any place.</a:t>
            </a:r>
            <a:endParaRPr lang="en-US" sz="3200" dirty="0"/>
          </a:p>
        </p:txBody>
      </p:sp>
      <p:sp>
        <p:nvSpPr>
          <p:cNvPr id="3" name="Vertical Title 2"/>
          <p:cNvSpPr>
            <a:spLocks noGrp="1"/>
          </p:cNvSpPr>
          <p:nvPr>
            <p:ph type="title" orient="vert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PRINCIPLES</a:t>
            </a:r>
            <a:endParaRPr lang="en-US" sz="7200" dirty="0"/>
          </a:p>
        </p:txBody>
      </p:sp>
      <p:sp>
        <p:nvSpPr>
          <p:cNvPr id="4" name="Vertical Text Placeholder 1"/>
          <p:cNvSpPr txBox="1">
            <a:spLocks/>
          </p:cNvSpPr>
          <p:nvPr/>
        </p:nvSpPr>
        <p:spPr>
          <a:xfrm>
            <a:off x="304800" y="2971800"/>
            <a:ext cx="6553200" cy="1295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ctr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3200" dirty="0" smtClean="0">
                <a:solidFill>
                  <a:srgbClr val="D16349"/>
                </a:solidFill>
              </a:rPr>
              <a:t>	Methods </a:t>
            </a:r>
            <a:r>
              <a:rPr lang="en-US" sz="3200" dirty="0">
                <a:solidFill>
                  <a:srgbClr val="D16349"/>
                </a:solidFill>
              </a:rPr>
              <a:t>change but principles remain the same.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D1634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Vertical Text Placeholder 1"/>
          <p:cNvSpPr txBox="1">
            <a:spLocks/>
          </p:cNvSpPr>
          <p:nvPr/>
        </p:nvSpPr>
        <p:spPr>
          <a:xfrm>
            <a:off x="304800" y="40386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/>
              <a:t>Obedience to these </a:t>
            </a:r>
            <a:r>
              <a:rPr lang="en-US" sz="3200" dirty="0" smtClean="0"/>
              <a:t>principles determines man’s happiness</a:t>
            </a:r>
            <a:r>
              <a:rPr lang="en-US" sz="3200" dirty="0"/>
              <a:t>, health, wealth, relationship with God, and eternity.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553200" cy="1981200"/>
          </a:xfrm>
        </p:spPr>
        <p:txBody>
          <a:bodyPr vert="horz">
            <a:noAutofit/>
          </a:bodyPr>
          <a:lstStyle/>
          <a:p>
            <a:pPr>
              <a:buNone/>
            </a:pPr>
            <a:r>
              <a:rPr lang="en-US" sz="3200" dirty="0" smtClean="0"/>
              <a:t>	While </a:t>
            </a:r>
            <a:r>
              <a:rPr lang="en-US" sz="3200" dirty="0" smtClean="0"/>
              <a:t>these principles should shine as bright lights in a dark night, many have been buried beneath centuries of sin and disobedience. </a:t>
            </a:r>
            <a:endParaRPr lang="en-US" sz="3200" dirty="0"/>
          </a:p>
        </p:txBody>
      </p:sp>
      <p:sp>
        <p:nvSpPr>
          <p:cNvPr id="3" name="Vertical Title 2"/>
          <p:cNvSpPr>
            <a:spLocks noGrp="1"/>
          </p:cNvSpPr>
          <p:nvPr>
            <p:ph type="title" orient="vert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PRINCIPLES</a:t>
            </a:r>
            <a:endParaRPr lang="en-US" sz="7200" dirty="0"/>
          </a:p>
        </p:txBody>
      </p:sp>
      <p:sp>
        <p:nvSpPr>
          <p:cNvPr id="5" name="Vertical Text Placeholder 1"/>
          <p:cNvSpPr txBox="1">
            <a:spLocks/>
          </p:cNvSpPr>
          <p:nvPr/>
        </p:nvSpPr>
        <p:spPr>
          <a:xfrm>
            <a:off x="304800" y="27432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/>
              <a:t>Misinformed teachers have also contributed to this dilemma by propagating false doctrines.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Vertical Text Placeholder 1"/>
          <p:cNvSpPr txBox="1">
            <a:spLocks/>
          </p:cNvSpPr>
          <p:nvPr/>
        </p:nvSpPr>
        <p:spPr>
          <a:xfrm>
            <a:off x="304800" y="43434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/>
              <a:t>Often self-willed men who determined to live life their way have overlooked these principles and suffered the consequences.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/>
          <p:cNvSpPr>
            <a:spLocks noGrp="1"/>
          </p:cNvSpPr>
          <p:nvPr>
            <p:ph type="body" orient="vert" idx="1"/>
          </p:nvPr>
        </p:nvSpPr>
        <p:spPr>
          <a:xfrm>
            <a:off x="76200" y="228600"/>
            <a:ext cx="7010400" cy="1981200"/>
          </a:xfrm>
        </p:spPr>
        <p:txBody>
          <a:bodyPr vert="horz">
            <a:no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D16349"/>
                </a:solidFill>
              </a:rPr>
              <a:t>What is the solution to the dilemma?</a:t>
            </a:r>
            <a:endParaRPr lang="en-US" sz="3600" dirty="0">
              <a:solidFill>
                <a:srgbClr val="D16349"/>
              </a:solidFill>
            </a:endParaRPr>
          </a:p>
        </p:txBody>
      </p:sp>
      <p:sp>
        <p:nvSpPr>
          <p:cNvPr id="3" name="Vertical Title 2"/>
          <p:cNvSpPr>
            <a:spLocks noGrp="1"/>
          </p:cNvSpPr>
          <p:nvPr>
            <p:ph type="title" orient="vert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PRINCIPLES</a:t>
            </a:r>
            <a:endParaRPr lang="en-US" sz="7200" dirty="0"/>
          </a:p>
        </p:txBody>
      </p:sp>
      <p:sp>
        <p:nvSpPr>
          <p:cNvPr id="5" name="Vertical Text Placeholder 1"/>
          <p:cNvSpPr txBox="1">
            <a:spLocks/>
          </p:cNvSpPr>
          <p:nvPr/>
        </p:nvSpPr>
        <p:spPr>
          <a:xfrm>
            <a:off x="304800" y="14478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/>
              <a:t>The place to start is in the Word of God.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Vertical Text Placeholder 1"/>
          <p:cNvSpPr txBox="1">
            <a:spLocks/>
          </p:cNvSpPr>
          <p:nvPr/>
        </p:nvSpPr>
        <p:spPr>
          <a:xfrm>
            <a:off x="304800" y="25146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sz="3200" dirty="0"/>
              <a:t>First, rediscover the principles and then put them into practice. God is merciful.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Vertical Text Placeholder 1"/>
          <p:cNvSpPr txBox="1">
            <a:spLocks/>
          </p:cNvSpPr>
          <p:nvPr/>
        </p:nvSpPr>
        <p:spPr>
          <a:xfrm>
            <a:off x="304800" y="4038600"/>
            <a:ext cx="6553200" cy="19812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3200" dirty="0" smtClean="0"/>
              <a:t>	Man’s </a:t>
            </a:r>
            <a:r>
              <a:rPr lang="en-US" sz="3200" dirty="0"/>
              <a:t>approach to the Word must be with an open and sincere heart, willing to obey, and desiring to please God.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n-US" dirty="0" smtClean="0"/>
              <a:t>The Purpose of Studying Biblical Stewardship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" y="1600200"/>
            <a:ext cx="8534400" cy="1066800"/>
          </a:xfrm>
        </p:spPr>
        <p:txBody>
          <a:bodyPr vert="horz"/>
          <a:lstStyle/>
          <a:p>
            <a:r>
              <a:rPr lang="en-US" dirty="0" smtClean="0"/>
              <a:t>to rediscover the timeless principles pertaining to man’s stewardship found in the Word of God</a:t>
            </a:r>
            <a:endParaRPr lang="en-US" dirty="0"/>
          </a:p>
        </p:txBody>
      </p:sp>
      <p:sp>
        <p:nvSpPr>
          <p:cNvPr id="4" name="Vertical Text Placeholder 2"/>
          <p:cNvSpPr txBox="1">
            <a:spLocks/>
          </p:cNvSpPr>
          <p:nvPr/>
        </p:nvSpPr>
        <p:spPr>
          <a:xfrm>
            <a:off x="304800" y="2514600"/>
            <a:ext cx="8534400" cy="1066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defTabSz="914400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800" dirty="0"/>
              <a:t>t</a:t>
            </a:r>
            <a:r>
              <a:rPr lang="en-US" sz="2800" dirty="0" smtClean="0"/>
              <a:t>o make </a:t>
            </a:r>
            <a:r>
              <a:rPr lang="en-US" sz="2800" dirty="0"/>
              <a:t>practical application to life today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Vertical Text Placeholder 2"/>
          <p:cNvSpPr txBox="1">
            <a:spLocks/>
          </p:cNvSpPr>
          <p:nvPr/>
        </p:nvSpPr>
        <p:spPr>
          <a:xfrm>
            <a:off x="304800" y="3505200"/>
            <a:ext cx="8534400" cy="1066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 defTabSz="914400">
              <a:spcBef>
                <a:spcPct val="20000"/>
              </a:spcBef>
              <a:buClr>
                <a:schemeClr val="accent1"/>
              </a:buClr>
              <a:buSzPct val="85000"/>
            </a:pPr>
            <a:r>
              <a:rPr lang="en-US" sz="3200" dirty="0">
                <a:solidFill>
                  <a:srgbClr val="D16349"/>
                </a:solidFill>
              </a:rPr>
              <a:t>God blessed those in past generations who lived by these principles. This serves as a challenge to the present generation to do the same.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D1634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6412468"/>
            <a:ext cx="4267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 smtClean="0"/>
              <a:t>Global University of Theological Studies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76200"/>
            <a:ext cx="46482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US" sz="1600" dirty="0" smtClean="0"/>
              <a:t>Introduction: Why Study Biblical Stewardship?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69</TotalTime>
  <Words>832</Words>
  <Application>Microsoft Macintosh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Civic</vt:lpstr>
      <vt:lpstr>GLOBAL UNIVERSITY OF THEOLOGICAL STUDIES</vt:lpstr>
      <vt:lpstr>Slide 2</vt:lpstr>
      <vt:lpstr>They were considered lower class and as ignorant and uneducated men.</vt:lpstr>
      <vt:lpstr>Slide 4</vt:lpstr>
      <vt:lpstr>Money becomes a hindrance to progress when man fails to obey God’s Word, practice His principles, and follow His plan.</vt:lpstr>
      <vt:lpstr>PRINCIPLES</vt:lpstr>
      <vt:lpstr>PRINCIPLES</vt:lpstr>
      <vt:lpstr>PRINCIPLES</vt:lpstr>
      <vt:lpstr>The Purpose of Studying Biblical Stewardship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UNIVERSITY OF THEOLOGICAL STUDIES</dc:title>
  <dc:creator>Austin</dc:creator>
  <cp:lastModifiedBy>Austin</cp:lastModifiedBy>
  <cp:revision>7</cp:revision>
  <dcterms:created xsi:type="dcterms:W3CDTF">2010-08-12T07:19:50Z</dcterms:created>
  <dcterms:modified xsi:type="dcterms:W3CDTF">2010-08-12T08:29:29Z</dcterms:modified>
</cp:coreProperties>
</file>